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6" r:id="rId2"/>
    <p:sldId id="257" r:id="rId3"/>
    <p:sldId id="300" r:id="rId4"/>
    <p:sldId id="301" r:id="rId5"/>
    <p:sldId id="302" r:id="rId6"/>
    <p:sldId id="307" r:id="rId7"/>
    <p:sldId id="335" r:id="rId8"/>
    <p:sldId id="308" r:id="rId9"/>
    <p:sldId id="322" r:id="rId10"/>
    <p:sldId id="325" r:id="rId11"/>
    <p:sldId id="326" r:id="rId12"/>
    <p:sldId id="330" r:id="rId13"/>
    <p:sldId id="331" r:id="rId14"/>
    <p:sldId id="332" r:id="rId15"/>
    <p:sldId id="333" r:id="rId16"/>
    <p:sldId id="334" r:id="rId17"/>
    <p:sldId id="309" r:id="rId18"/>
    <p:sldId id="327" r:id="rId19"/>
    <p:sldId id="328" r:id="rId20"/>
    <p:sldId id="310" r:id="rId21"/>
    <p:sldId id="311" r:id="rId22"/>
    <p:sldId id="312" r:id="rId23"/>
    <p:sldId id="306" r:id="rId2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7" autoAdjust="0"/>
  </p:normalViewPr>
  <p:slideViewPr>
    <p:cSldViewPr>
      <p:cViewPr>
        <p:scale>
          <a:sx n="92" d="100"/>
          <a:sy n="92" d="100"/>
        </p:scale>
        <p:origin x="-1085" y="-1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21.3.2020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cef.org.tr/files/bilgimerkezi/doc/15.%20Adli%20G%C3%B6r%C3%BC%C5%9Fme%20i%C3%A7in%20Rehber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SOSYAL HİZMET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Kurum deneyimi 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Gülsüm ÇAMUR 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200" dirty="0"/>
              <a:t>Adli Görüşmeye Hazırlık ve Adli Görüşme Teknikleri</a:t>
            </a:r>
            <a:endParaRPr lang="tr-TR" altLang="tr-TR" sz="32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03648" y="2492896"/>
            <a:ext cx="7056784" cy="2448272"/>
          </a:xfrm>
        </p:spPr>
        <p:txBody>
          <a:bodyPr/>
          <a:lstStyle/>
          <a:p>
            <a:r>
              <a:rPr lang="tr-TR" altLang="tr-TR" sz="2800" b="1" i="1" dirty="0" smtClean="0"/>
              <a:t>Bu ders notu SHU FATİH KURŞUN TARAFINDAN HAZIRLANMIŞTIR. İZİNSİZ ASLA KULLANILAMAZ</a:t>
            </a:r>
            <a:endParaRPr lang="tr-TR" altLang="tr-TR" sz="2800" b="1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2A34FA5-2256-4A44-8203-99197F2D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000" dirty="0"/>
              <a:t>Çocukla Güven İlişkisinin Kurulması ve Çocuğun Adli Görüşmeye Hazırlanması Basamakları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BD7FC99-2A5C-9F4D-B52C-BE200755C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Karşılama</a:t>
            </a:r>
          </a:p>
          <a:p>
            <a:r>
              <a:rPr lang="tr-TR" sz="2000" dirty="0"/>
              <a:t>İlk temas ve karşılama</a:t>
            </a:r>
          </a:p>
          <a:p>
            <a:r>
              <a:rPr lang="tr-TR" sz="2000" dirty="0"/>
              <a:t>Görüşme yerinin tanıtımı</a:t>
            </a:r>
          </a:p>
          <a:p>
            <a:r>
              <a:rPr lang="tr-TR" sz="2000" dirty="0"/>
              <a:t>Ön görüşmeye hazırlık</a:t>
            </a:r>
          </a:p>
          <a:p>
            <a:r>
              <a:rPr lang="tr-TR" sz="2000" dirty="0"/>
              <a:t>Ön görüşme süreci</a:t>
            </a:r>
          </a:p>
          <a:p>
            <a:r>
              <a:rPr lang="tr-TR" sz="2000" dirty="0"/>
              <a:t>Adli görüşme</a:t>
            </a:r>
          </a:p>
        </p:txBody>
      </p:sp>
    </p:spTree>
    <p:extLst>
      <p:ext uri="{BB962C8B-B14F-4D97-AF65-F5344CB8AC3E}">
        <p14:creationId xmlns:p14="http://schemas.microsoft.com/office/powerpoint/2010/main" val="24811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2A34FA5-2256-4A44-8203-99197F2D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000" dirty="0"/>
              <a:t>Çocuğun içinde Bulunduğu Özelliğine göre Farklı Adli Görüşme Teknikleri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BD7FC99-2A5C-9F4D-B52C-BE200755C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Çocukla Adli Görüşme 3-9 yaş </a:t>
            </a:r>
          </a:p>
          <a:p>
            <a:r>
              <a:rPr lang="tr-TR" sz="2000" dirty="0"/>
              <a:t>Ön ergenlik dönemi adli görüşme 10-14 yaş</a:t>
            </a:r>
          </a:p>
          <a:p>
            <a:r>
              <a:rPr lang="tr-TR" sz="2000" dirty="0"/>
              <a:t>Ergenlik dönemi ile adli görüşme 14-18</a:t>
            </a:r>
          </a:p>
          <a:p>
            <a:r>
              <a:rPr lang="tr-TR" sz="2000" dirty="0"/>
              <a:t>Ağır engelli çocukla adli görüşme</a:t>
            </a:r>
          </a:p>
        </p:txBody>
      </p:sp>
    </p:spTree>
    <p:extLst>
      <p:ext uri="{BB962C8B-B14F-4D97-AF65-F5344CB8AC3E}">
        <p14:creationId xmlns:p14="http://schemas.microsoft.com/office/powerpoint/2010/main" val="3264796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2A34FA5-2256-4A44-8203-99197F2D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000" dirty="0"/>
              <a:t>Adli Görüşme Materyalleri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BD7FC99-2A5C-9F4D-B52C-BE200755C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Oyunla adli görüşme</a:t>
            </a:r>
          </a:p>
          <a:p>
            <a:r>
              <a:rPr lang="tr-TR" sz="2000" dirty="0" err="1"/>
              <a:t>Jhonson</a:t>
            </a:r>
            <a:r>
              <a:rPr lang="tr-TR" sz="2000" dirty="0"/>
              <a:t> resimleri aracılığıyla </a:t>
            </a:r>
            <a:r>
              <a:rPr lang="tr-TR" sz="2000" u="sng" dirty="0"/>
              <a:t>tanımlayıcı</a:t>
            </a:r>
            <a:r>
              <a:rPr lang="tr-TR" sz="2000" dirty="0"/>
              <a:t> adli görüşme</a:t>
            </a:r>
          </a:p>
          <a:p>
            <a:r>
              <a:rPr lang="tr-TR" sz="2000" dirty="0"/>
              <a:t>Anlatı tekniğiyle adli görüşme</a:t>
            </a:r>
          </a:p>
          <a:p>
            <a:r>
              <a:rPr lang="tr-TR" sz="2000" dirty="0"/>
              <a:t>Tanımlayıcı adli görüşme</a:t>
            </a:r>
          </a:p>
          <a:p>
            <a:endParaRPr lang="tr-TR" sz="2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DD45CE12-CAB2-0048-9AC2-33CA0FE8009D}"/>
              </a:ext>
            </a:extLst>
          </p:cNvPr>
          <p:cNvSpPr txBox="1"/>
          <p:nvPr/>
        </p:nvSpPr>
        <p:spPr>
          <a:xfrm>
            <a:off x="6754661" y="2792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951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000" dirty="0"/>
              <a:t>Sonlandırma Basamakları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96A2A9-DEB8-8A40-A930-AABD82D41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Çocukla ayrışma</a:t>
            </a:r>
          </a:p>
          <a:p>
            <a:r>
              <a:rPr lang="tr-TR" sz="2000" dirty="0"/>
              <a:t>Raporlama</a:t>
            </a:r>
          </a:p>
          <a:p>
            <a:r>
              <a:rPr lang="tr-TR" sz="2000" dirty="0"/>
              <a:t>Ruh sağlığı muayenesi ve </a:t>
            </a:r>
            <a:r>
              <a:rPr lang="tr-TR" sz="2000" u="sng" dirty="0"/>
              <a:t>tekrar görüşme</a:t>
            </a:r>
          </a:p>
        </p:txBody>
      </p:sp>
    </p:spTree>
    <p:extLst>
      <p:ext uri="{BB962C8B-B14F-4D97-AF65-F5344CB8AC3E}">
        <p14:creationId xmlns:p14="http://schemas.microsoft.com/office/powerpoint/2010/main" val="283968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1B6C135-D8EA-8049-9481-EF58D16E8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92696"/>
            <a:ext cx="7886700" cy="326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tr-TR" sz="3000" dirty="0"/>
          </a:p>
          <a:p>
            <a:pPr marL="0" indent="0" algn="ctr">
              <a:buNone/>
            </a:pPr>
            <a:endParaRPr lang="tr-TR" sz="3000" dirty="0"/>
          </a:p>
          <a:p>
            <a:pPr marL="0" indent="0" algn="ctr">
              <a:buNone/>
            </a:pPr>
            <a:endParaRPr lang="tr-TR" sz="3000" dirty="0"/>
          </a:p>
          <a:p>
            <a:pPr marL="0" indent="0" algn="ctr">
              <a:buNone/>
            </a:pPr>
            <a:r>
              <a:rPr lang="tr-TR" sz="3000" dirty="0"/>
              <a:t>Adli Sistem ve Adliyede Adli Görüşme</a:t>
            </a:r>
          </a:p>
        </p:txBody>
      </p:sp>
    </p:spTree>
    <p:extLst>
      <p:ext uri="{BB962C8B-B14F-4D97-AF65-F5344CB8AC3E}">
        <p14:creationId xmlns:p14="http://schemas.microsoft.com/office/powerpoint/2010/main" val="3178358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80" y="260648"/>
            <a:ext cx="7886700" cy="808629"/>
          </a:xfrm>
        </p:spPr>
        <p:txBody>
          <a:bodyPr/>
          <a:lstStyle/>
          <a:p>
            <a:r>
              <a:rPr lang="tr-TR" sz="2000" dirty="0"/>
              <a:t>Duruşma öncesi çocukla adli görüşme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27" y="1196752"/>
            <a:ext cx="8117006" cy="4716994"/>
          </a:xfrm>
        </p:spPr>
      </p:pic>
    </p:spTree>
    <p:extLst>
      <p:ext uri="{BB962C8B-B14F-4D97-AF65-F5344CB8AC3E}">
        <p14:creationId xmlns:p14="http://schemas.microsoft.com/office/powerpoint/2010/main" val="608003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Duruşma öncesi çocukla adli görüşme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2226469"/>
            <a:ext cx="8317457" cy="3263504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/>
              <a:t>İlk karşılaşma</a:t>
            </a:r>
          </a:p>
          <a:p>
            <a:pPr marL="0" indent="0">
              <a:buNone/>
            </a:pPr>
            <a:r>
              <a:rPr lang="tr-TR" sz="2000" dirty="0"/>
              <a:t>     Ön görüşme</a:t>
            </a:r>
          </a:p>
          <a:p>
            <a:pPr marL="0" indent="0">
              <a:buNone/>
            </a:pPr>
            <a:r>
              <a:rPr lang="tr-TR" sz="2000" dirty="0"/>
              <a:t>          Çocuğun duruşma hazırlanması</a:t>
            </a:r>
          </a:p>
          <a:p>
            <a:pPr marL="0" indent="0">
              <a:buNone/>
            </a:pPr>
            <a:r>
              <a:rPr lang="tr-TR" sz="2000" dirty="0"/>
              <a:t>              Duruşma ortamının çocuğa göre düzenlenmesi</a:t>
            </a:r>
          </a:p>
          <a:p>
            <a:pPr marL="0" indent="0">
              <a:buNone/>
            </a:pPr>
            <a:r>
              <a:rPr lang="tr-TR" sz="2000" dirty="0"/>
              <a:t>                   Mahkeme süreci ve çocuk</a:t>
            </a:r>
          </a:p>
          <a:p>
            <a:pPr marL="0" indent="0">
              <a:buNone/>
            </a:pPr>
            <a:r>
              <a:rPr lang="tr-TR" sz="2000" dirty="0"/>
              <a:t>                       Mahkeme heyetine çocuk hakkında geribildirim verme süreci</a:t>
            </a:r>
          </a:p>
          <a:p>
            <a:pPr marL="0" indent="0">
              <a:buNone/>
            </a:pPr>
            <a:endParaRPr lang="tr-TR" sz="2000" dirty="0"/>
          </a:p>
        </p:txBody>
      </p:sp>
      <p:sp>
        <p:nvSpPr>
          <p:cNvPr id="4" name="Aşağı Ok 3"/>
          <p:cNvSpPr/>
          <p:nvPr/>
        </p:nvSpPr>
        <p:spPr>
          <a:xfrm rot="19103918">
            <a:off x="810061" y="2497381"/>
            <a:ext cx="139124" cy="3077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 rot="19103918">
            <a:off x="1111176" y="2888115"/>
            <a:ext cx="131888" cy="283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 rot="19103918">
            <a:off x="1397779" y="3297412"/>
            <a:ext cx="131888" cy="283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Aşağı Ok 11"/>
          <p:cNvSpPr/>
          <p:nvPr/>
        </p:nvSpPr>
        <p:spPr>
          <a:xfrm rot="19103918">
            <a:off x="1674148" y="3678712"/>
            <a:ext cx="131888" cy="283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şağı Ok 12"/>
          <p:cNvSpPr/>
          <p:nvPr/>
        </p:nvSpPr>
        <p:spPr>
          <a:xfrm rot="19103918">
            <a:off x="1930045" y="4043266"/>
            <a:ext cx="131888" cy="283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1695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000" dirty="0" err="1"/>
              <a:t>Alagia</a:t>
            </a:r>
            <a:r>
              <a:rPr lang="tr-TR" sz="2000" dirty="0"/>
              <a:t> çocukların cinsel istismarı açıklama yollarına ilişkin 4 kategori tanımlamıştır: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Doğrudan veya dolaylı sözel ya da sözel olmayan yollarla yapılan istemli açıklama</a:t>
            </a:r>
          </a:p>
          <a:p>
            <a:r>
              <a:rPr lang="tr-TR" sz="2000" dirty="0"/>
              <a:t>İstemli veya bilinçdışı motivasyonla davranışsal belirtilerin gösterimiyle yapılan açıklama</a:t>
            </a:r>
          </a:p>
          <a:p>
            <a:r>
              <a:rPr lang="tr-TR" sz="2000" dirty="0"/>
              <a:t>Üçüncü kişilerin belirtileri fark etmesiyle ortaya çıkarılmış istemsiz açıklama</a:t>
            </a:r>
          </a:p>
          <a:p>
            <a:r>
              <a:rPr lang="tr-TR" sz="2000" dirty="0"/>
              <a:t>Unutulmuş veya bastırılmış cinsel istismar anılarının hatırlanmasıyla tetiklenen açıklama</a:t>
            </a:r>
          </a:p>
        </p:txBody>
      </p:sp>
    </p:spTree>
    <p:extLst>
      <p:ext uri="{BB962C8B-B14F-4D97-AF65-F5344CB8AC3E}">
        <p14:creationId xmlns:p14="http://schemas.microsoft.com/office/powerpoint/2010/main" val="509560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İlk anlatımlar aile üyelerine veya arkadaşlara yapılmaktadır</a:t>
            </a:r>
          </a:p>
        </p:txBody>
      </p:sp>
    </p:spTree>
    <p:extLst>
      <p:ext uri="{BB962C8B-B14F-4D97-AF65-F5344CB8AC3E}">
        <p14:creationId xmlns:p14="http://schemas.microsoft.com/office/powerpoint/2010/main" val="1057824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Görüşme aşamaları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Tanışma Evresi</a:t>
            </a:r>
          </a:p>
          <a:p>
            <a:r>
              <a:rPr lang="tr-TR" sz="2000" dirty="0"/>
              <a:t>Hazırlık Evresi</a:t>
            </a:r>
          </a:p>
          <a:p>
            <a:r>
              <a:rPr lang="tr-TR" sz="2000" dirty="0"/>
              <a:t>Güven geliştirme</a:t>
            </a:r>
          </a:p>
          <a:p>
            <a:r>
              <a:rPr lang="tr-TR" sz="2000" dirty="0"/>
              <a:t>Söz konusu geliş nedeni olan yaşantıyla ilgili konuşma</a:t>
            </a:r>
          </a:p>
          <a:p>
            <a:r>
              <a:rPr lang="tr-TR" sz="2000" dirty="0"/>
              <a:t>Kapanış</a:t>
            </a:r>
          </a:p>
          <a:p>
            <a:pPr marL="0" indent="0">
              <a:buNone/>
            </a:pPr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844500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Hazırlık evresi(ön görüşme)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Kendini tanıt, ben kimim burada ne yapıyorum,</a:t>
            </a:r>
          </a:p>
          <a:p>
            <a:r>
              <a:rPr lang="tr-TR" sz="2000" dirty="0"/>
              <a:t>Rahatlatıcı, gündelik bir konuyla başlamak önemli,</a:t>
            </a:r>
          </a:p>
          <a:p>
            <a:r>
              <a:rPr lang="tr-TR" sz="2000" dirty="0"/>
              <a:t>Ses tonu, jest ve mimikler önemli,</a:t>
            </a:r>
          </a:p>
          <a:p>
            <a:r>
              <a:rPr lang="tr-TR" sz="2000" dirty="0"/>
              <a:t>Gündelik konu, ses tonu vb. amacı çocuk için hem sosyal destek işaretidir hem de bana güvenebilirsin imajı yaratmak amacımız,</a:t>
            </a:r>
          </a:p>
          <a:p>
            <a:r>
              <a:rPr lang="tr-TR" sz="2000" dirty="0"/>
              <a:t>Neden adliyede olduğunu bilip bilmediğini öğrenmeliyiz, </a:t>
            </a:r>
          </a:p>
          <a:p>
            <a:r>
              <a:rPr lang="tr-TR" sz="2000" dirty="0"/>
              <a:t>Bilmiyorsa açıklanmalı,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123608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Olay anlatımı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Kişi, zaman diyagramları önemlidir,</a:t>
            </a:r>
          </a:p>
          <a:p>
            <a:r>
              <a:rPr lang="tr-TR" sz="2000" dirty="0"/>
              <a:t>Çocuğun yaşı küçükse genelde olayın tarihi ve kaç defa olduğunu bilemeyebilir. Bu nedenle kişi ve zaman dikkat edilmeli</a:t>
            </a:r>
          </a:p>
          <a:p>
            <a:r>
              <a:rPr lang="tr-TR" sz="2000" dirty="0"/>
              <a:t>Adliyede çocuklar neden geldiklerini az çok bilirler. </a:t>
            </a:r>
          </a:p>
          <a:p>
            <a:r>
              <a:rPr lang="tr-TR" sz="2000" dirty="0"/>
              <a:t>Olayı anlatırken çocuk zorlanabilir böyle olduğunda çocuğa zaman verilmeli biraz sessiz kalınmalı ama sessizliğin dozu kaçırılmamalı,</a:t>
            </a:r>
          </a:p>
          <a:p>
            <a:r>
              <a:rPr lang="tr-TR" sz="2000" dirty="0"/>
              <a:t>Nereden başlamak isteyeceğine karar verebilirsin, burada güvendesin, hazır hissettiğinde başlayabilirsin. Genelde bir şeyi anlatırken anlatmanın daha rahat olduğu yerden başlamak iyi olabilir. </a:t>
            </a:r>
          </a:p>
          <a:p>
            <a:r>
              <a:rPr lang="tr-TR" sz="2000" dirty="0"/>
              <a:t>Hala anlatmazsa peki şu an aklında ne geçiyor. </a:t>
            </a:r>
          </a:p>
        </p:txBody>
      </p:sp>
    </p:spTree>
    <p:extLst>
      <p:ext uri="{BB962C8B-B14F-4D97-AF65-F5344CB8AC3E}">
        <p14:creationId xmlns:p14="http://schemas.microsoft.com/office/powerpoint/2010/main" val="1797629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Ergenlik öncesi çocukla görüşme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Amacı belli sorular sormak önemli: biri sana doğru olmadığını hissettiğin bir şey yaptı mı?, özel bölgene (artık ne diyorsa) dokunan oldu mu?</a:t>
            </a:r>
          </a:p>
          <a:p>
            <a:r>
              <a:rPr lang="tr-TR" sz="2000" dirty="0"/>
              <a:t>Dolaylı anlatıma dikkat edilmeli: </a:t>
            </a:r>
          </a:p>
          <a:p>
            <a:pPr marL="0" indent="0">
              <a:buNone/>
            </a:pPr>
            <a:r>
              <a:rPr lang="tr-TR" sz="2000" dirty="0"/>
              <a:t>-her şey yalan, abim ile konuştuk hiçbir şey olmamış</a:t>
            </a:r>
          </a:p>
          <a:p>
            <a:pPr marL="0" indent="0">
              <a:buNone/>
            </a:pPr>
            <a:r>
              <a:rPr lang="tr-TR" sz="2000" dirty="0"/>
              <a:t>-</a:t>
            </a:r>
            <a:r>
              <a:rPr lang="tr-TR" sz="2000" dirty="0" err="1"/>
              <a:t>hımm</a:t>
            </a:r>
            <a:r>
              <a:rPr lang="tr-TR" sz="2000" dirty="0"/>
              <a:t>, anladım. Peki olmayan şey neydi?.</a:t>
            </a:r>
          </a:p>
          <a:p>
            <a:pPr marL="0" indent="0">
              <a:buNone/>
            </a:pPr>
            <a:r>
              <a:rPr lang="tr-TR" sz="2000" dirty="0"/>
              <a:t>-oyun oynarken ……. yerime bir şey yapmadı.</a:t>
            </a:r>
          </a:p>
          <a:p>
            <a:pPr marL="0" indent="0">
              <a:buNone/>
            </a:pPr>
            <a:r>
              <a:rPr lang="tr-TR" sz="2000" dirty="0"/>
              <a:t>-….. yerine bir şey yapmadığında acımış mıydı?</a:t>
            </a:r>
          </a:p>
          <a:p>
            <a:pPr marL="0" indent="0">
              <a:buNone/>
            </a:pPr>
            <a:r>
              <a:rPr lang="tr-TR" sz="2000" dirty="0"/>
              <a:t>-azcık. Ama oyun oynuyorduk biz….</a:t>
            </a:r>
          </a:p>
        </p:txBody>
      </p:sp>
    </p:spTree>
    <p:extLst>
      <p:ext uri="{BB962C8B-B14F-4D97-AF65-F5344CB8AC3E}">
        <p14:creationId xmlns:p14="http://schemas.microsoft.com/office/powerpoint/2010/main" val="1231063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Sonlandırma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Çocuğun tüm bu anlatımından sonra ne hissettiğini sorulmalı, </a:t>
            </a:r>
            <a:r>
              <a:rPr lang="tr-TR" sz="2000" b="1" u="sng" dirty="0"/>
              <a:t>şimdi burada</a:t>
            </a:r>
            <a:r>
              <a:rPr lang="tr-TR" sz="2000" dirty="0"/>
              <a:t> ne olup ne bitiyor,</a:t>
            </a:r>
          </a:p>
          <a:p>
            <a:r>
              <a:rPr lang="tr-TR" sz="2000" dirty="0"/>
              <a:t>Çocuğa gerçekçi ve kafasında olabilecek belirsizlikleri giderici şekilde bilgi verilmelidir,</a:t>
            </a:r>
          </a:p>
          <a:p>
            <a:r>
              <a:rPr lang="tr-TR" sz="2000" dirty="0"/>
              <a:t>Bana söylemek ve sormak istediğin başka bir şey var mı?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848368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Adliyedeki Adli Görüşme Odalarında (AGO) Görüşme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96A2A9-DEB8-8A40-A930-AABD82D41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000" dirty="0"/>
              <a:t>                                                    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                                                       Çocuğu karşılama ve ön görüşme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1" r="59058" b="23654"/>
          <a:stretch/>
        </p:blipFill>
        <p:spPr>
          <a:xfrm>
            <a:off x="213898" y="2125266"/>
            <a:ext cx="3214815" cy="371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02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Görüşme süreci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Kapalı, yönlendirici sorular değil açık uçlu sorular tercih edilmelidir.</a:t>
            </a:r>
          </a:p>
          <a:p>
            <a:r>
              <a:rPr lang="tr-TR" sz="2000" dirty="0"/>
              <a:t>Çocuğun verdi cevaplara karşı yüreklendirici olunmalı; </a:t>
            </a:r>
            <a:r>
              <a:rPr lang="tr-TR" sz="2000" dirty="0" err="1"/>
              <a:t>hımm</a:t>
            </a:r>
            <a:r>
              <a:rPr lang="tr-TR" sz="2000" dirty="0"/>
              <a:t>, evet, yansıtma tepkisi (son söylediğini tekrarlama) vb. ifadeler kullanılmalı fakat abartılmamalı</a:t>
            </a:r>
          </a:p>
          <a:p>
            <a:r>
              <a:rPr lang="tr-TR" sz="2000" dirty="0"/>
              <a:t>Özellikle adliyede yapılan adli görüşmelerde olduğu gibi yapılandırılmamış görüşmelerde açık davet tepkileriyle anlatımı derinleştirebiliriz. Örneğin çocuk dokumadan bahsetti…»sana dokunduğunu söylemiştin. Bu dokunmayla ilgili olanları anlat.»</a:t>
            </a:r>
          </a:p>
          <a:p>
            <a:r>
              <a:rPr lang="tr-TR" sz="2000" dirty="0"/>
              <a:t>Örnekte de olduğu gibi çocuklarla mısın, misin şeklinde konuşulmaz ses tonu ve mimiklerle yumuşatılmış bir şekilde konuşulur.</a:t>
            </a:r>
          </a:p>
        </p:txBody>
      </p:sp>
    </p:spTree>
    <p:extLst>
      <p:ext uri="{BB962C8B-B14F-4D97-AF65-F5344CB8AC3E}">
        <p14:creationId xmlns:p14="http://schemas.microsoft.com/office/powerpoint/2010/main" val="4002919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Adli süreçte görüşmelerde yönlendirici soru sormamak çocuğun yargı önündeki güvenirliliğini etkilememek için önemlidir. Çünkü </a:t>
            </a:r>
            <a:r>
              <a:rPr lang="tr-TR" sz="2000" dirty="0" err="1"/>
              <a:t>ÇİM’de</a:t>
            </a:r>
            <a:r>
              <a:rPr lang="tr-TR" sz="2000" dirty="0"/>
              <a:t> verdiği ifade yani ilk ifadeye denk bir ifade olayın kanıtı, çocuğun güvenirliği anlamına gelir.</a:t>
            </a:r>
          </a:p>
          <a:p>
            <a:r>
              <a:rPr lang="tr-TR" sz="2000" dirty="0"/>
              <a:t>Bilimsel dilden ziyade çocuğun kullandığı dille çocukla iletişim kurulmalı.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709776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Adliyedeki Adli Görüşme Odalarında (AGO) Görüşme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96A2A9-DEB8-8A40-A930-AABD82D41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000" dirty="0"/>
              <a:t>AGO görüşme odası tanıtımı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46" y="2634836"/>
            <a:ext cx="3233411" cy="244676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433" y="2634835"/>
            <a:ext cx="3240917" cy="249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36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Adliyedeki Adli Görüşme Odalarında (AGO) Görüşme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96A2A9-DEB8-8A40-A930-AABD82D41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sz="2000" dirty="0"/>
              <a:t>Duruşma süreci ve görüşme materyali hakkında çocuğu bilgilendirme</a:t>
            </a:r>
          </a:p>
          <a:p>
            <a:pPr marL="0" indent="0" algn="ctr">
              <a:buNone/>
            </a:pPr>
            <a:endParaRPr lang="tr-TR" sz="2000" dirty="0"/>
          </a:p>
          <a:p>
            <a:pPr marL="0" indent="0" algn="ctr">
              <a:buNone/>
            </a:pPr>
            <a:r>
              <a:rPr lang="tr-TR" sz="2000" dirty="0"/>
              <a:t>Duruşma salonu ve AGO bağlantısı ile çocuğun ifade veriş süreci</a:t>
            </a:r>
          </a:p>
          <a:p>
            <a:pPr marL="0" indent="0" algn="ctr">
              <a:buNone/>
            </a:pPr>
            <a:endParaRPr lang="tr-TR" sz="2000" dirty="0"/>
          </a:p>
          <a:p>
            <a:pPr marL="0" indent="0" algn="ctr">
              <a:buNone/>
            </a:pPr>
            <a:r>
              <a:rPr lang="tr-TR" sz="2000" dirty="0"/>
              <a:t>Görüşmeyi sonlandırma</a:t>
            </a:r>
          </a:p>
          <a:p>
            <a:pPr marL="0" indent="0" algn="ctr">
              <a:buNone/>
            </a:pPr>
            <a:endParaRPr lang="tr-TR" sz="2000" dirty="0"/>
          </a:p>
          <a:p>
            <a:pPr marL="0" indent="0" algn="ctr">
              <a:buNone/>
            </a:pPr>
            <a:r>
              <a:rPr lang="tr-TR" sz="2000" dirty="0"/>
              <a:t>Raporlama</a:t>
            </a:r>
          </a:p>
          <a:p>
            <a:pPr marL="0" indent="0">
              <a:buNone/>
            </a:pPr>
            <a:endParaRPr lang="tr-TR" sz="2000" dirty="0"/>
          </a:p>
        </p:txBody>
      </p:sp>
      <p:sp>
        <p:nvSpPr>
          <p:cNvPr id="5" name="Aşağı Ok 4"/>
          <p:cNvSpPr/>
          <p:nvPr/>
        </p:nvSpPr>
        <p:spPr>
          <a:xfrm>
            <a:off x="4373380" y="2509916"/>
            <a:ext cx="179882" cy="472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4386496" y="3386031"/>
            <a:ext cx="179882" cy="472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4420224" y="4141668"/>
            <a:ext cx="166766" cy="472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0206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000" dirty="0"/>
              <a:t>Adli görüşmedeki zorluklar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96A2A9-DEB8-8A40-A930-AABD82D41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İstismar durumuna ilişkin görüşme yapmak istemeyen çocuklarla görüşme yapmak için çocukla </a:t>
            </a:r>
            <a:r>
              <a:rPr lang="tr-TR" sz="2000" dirty="0" err="1"/>
              <a:t>terapötik</a:t>
            </a:r>
            <a:r>
              <a:rPr lang="tr-TR" sz="2000" dirty="0"/>
              <a:t> ilişki ve çocuğun anlatım için hazır olduğu zaman gelmesini sağlayacak bir sistem yok.</a:t>
            </a:r>
          </a:p>
          <a:p>
            <a:r>
              <a:rPr lang="tr-TR" sz="2000" dirty="0" err="1"/>
              <a:t>Disosyatif</a:t>
            </a:r>
            <a:r>
              <a:rPr lang="tr-TR" sz="2000" dirty="0"/>
              <a:t> amnezi yaşan çocuklarla nasıl görüşüleceğine yönelik </a:t>
            </a:r>
            <a:r>
              <a:rPr lang="tr-TR" sz="2000" dirty="0" err="1"/>
              <a:t>alanyazında</a:t>
            </a:r>
            <a:r>
              <a:rPr lang="tr-TR" sz="2000" dirty="0"/>
              <a:t> bir bilgi yok</a:t>
            </a:r>
          </a:p>
        </p:txBody>
      </p:sp>
    </p:spTree>
    <p:extLst>
      <p:ext uri="{BB962C8B-B14F-4D97-AF65-F5344CB8AC3E}">
        <p14:creationId xmlns:p14="http://schemas.microsoft.com/office/powerpoint/2010/main" val="3160554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E3D600-CF37-E94B-8E5D-BD8A06DB5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pPr algn="l"/>
            <a:r>
              <a:rPr lang="tr-TR" sz="2000" b="1" dirty="0"/>
              <a:t>Kaynakça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96A2A9-DEB8-8A40-A930-AABD82D41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111386" cy="3263504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/>
              <a:t>Çocukla Adli Görüşme Rehberi </a:t>
            </a:r>
            <a:r>
              <a:rPr lang="tr-TR" sz="2000" dirty="0">
                <a:hlinkClick r:id="rId2"/>
              </a:rPr>
              <a:t>http://www.unicef.org.tr/files/bilgimerkezi/doc/15.%20Adli%20G%C3%B6r%C3%BC%C5%9Fme%20i%C3%A7in%20Rehber.pdf</a:t>
            </a:r>
            <a:r>
              <a:rPr lang="tr-TR" sz="2000" dirty="0"/>
              <a:t> 19.03.2020</a:t>
            </a:r>
          </a:p>
          <a:p>
            <a:r>
              <a:rPr lang="tr-TR" sz="2000" dirty="0"/>
              <a:t>ÇAĞLAR, E. E., &amp; Tuğba, T. Ü. R. K. İstismara Maruz Kalan Çocuklarla Adli Görüşme: NICHD PROTOKOLÜ Önerisi. </a:t>
            </a:r>
            <a:r>
              <a:rPr lang="tr-TR" sz="2000" i="1" dirty="0"/>
              <a:t>Türkiye Adalet Akademisi Dergisi</a:t>
            </a:r>
            <a:r>
              <a:rPr lang="tr-TR" sz="2000" dirty="0"/>
              <a:t>, (38), 393-412.</a:t>
            </a:r>
          </a:p>
          <a:p>
            <a:endParaRPr lang="tr-TR" sz="2000" dirty="0"/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20897081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23</TotalTime>
  <Words>774</Words>
  <Application>Microsoft Office PowerPoint</Application>
  <PresentationFormat>Ekran Gösterisi (4:3)</PresentationFormat>
  <Paragraphs>106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sunum_sablon (1)</vt:lpstr>
      <vt:lpstr>PowerPoint Sunusu</vt:lpstr>
      <vt:lpstr>Adli Görüşmeye Hazırlık ve Adli Görüşme Teknikleri</vt:lpstr>
      <vt:lpstr>Çocukla Güven İlişkisinin Kurulması ve Çocuğun Adli Görüşmeye Hazırlanması Basamakları</vt:lpstr>
      <vt:lpstr>Çocuğun içinde Bulunduğu Özelliğine göre Farklı Adli Görüşme Teknikleri</vt:lpstr>
      <vt:lpstr>Adli Görüşme Materyalleri</vt:lpstr>
      <vt:lpstr>Sonlandırma Basamakları</vt:lpstr>
      <vt:lpstr>PowerPoint Sunusu</vt:lpstr>
      <vt:lpstr>Duruşma öncesi çocukla adli görüşme</vt:lpstr>
      <vt:lpstr>Duruşma öncesi çocukla adli görüşme</vt:lpstr>
      <vt:lpstr>Alagia çocukların cinsel istismarı açıklama yollarına ilişkin 4 kategori tanımlamıştır:</vt:lpstr>
      <vt:lpstr>PowerPoint Sunusu</vt:lpstr>
      <vt:lpstr>Görüşme aşamaları</vt:lpstr>
      <vt:lpstr>Hazırlık evresi(ön görüşme)</vt:lpstr>
      <vt:lpstr>Olay anlatımı</vt:lpstr>
      <vt:lpstr>Ergenlik öncesi çocukla görüşme</vt:lpstr>
      <vt:lpstr>Sonlandırma</vt:lpstr>
      <vt:lpstr>Adliyedeki Adli Görüşme Odalarında (AGO) Görüşme Süreci</vt:lpstr>
      <vt:lpstr>Görüşme süreci</vt:lpstr>
      <vt:lpstr>PowerPoint Sunusu</vt:lpstr>
      <vt:lpstr>Adliyedeki Adli Görüşme Odalarında (AGO) Görüşme Süreci</vt:lpstr>
      <vt:lpstr>Adliyedeki Adli Görüşme Odalarında (AGO) Görüşme Süreci</vt:lpstr>
      <vt:lpstr>Adli görüşmedeki zorluklar</vt:lpstr>
      <vt:lpstr>Kaynakça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Exper</dc:creator>
  <cp:lastModifiedBy>duyanveli</cp:lastModifiedBy>
  <cp:revision>5</cp:revision>
  <cp:lastPrinted>1601-01-01T00:00:00Z</cp:lastPrinted>
  <dcterms:created xsi:type="dcterms:W3CDTF">2020-01-14T08:50:49Z</dcterms:created>
  <dcterms:modified xsi:type="dcterms:W3CDTF">2020-03-21T19:21:57Z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