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72B024-85B3-48DE-989D-FBF4E2EE62B7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6F852-EACF-4B91-8FCA-749CC700438A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Toplumla sosyal hizmet amaçları 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Prof. Dr. </a:t>
            </a:r>
            <a:r>
              <a:rPr lang="tr-TR" smtClean="0"/>
              <a:t>Gülsüm ÇAMUR </a:t>
            </a:r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smtClean="0"/>
              <a:t>Toplumla çalışmanın ana referansı sosyal adalettir ve sosyal adalet, toplumda gerçekleştirilmesi arzu edilen değişimin belirleyici ilkesidir. </a:t>
            </a:r>
          </a:p>
          <a:p>
            <a:r>
              <a:rPr lang="tr-TR" dirty="0" smtClean="0"/>
              <a:t>Sosyal adalet zaten bir sosyal devlet olmanın gereğidir ancak toplumla çalışmanın ana referansı olarak sosyal adalet, toplumda genel olarak adalet duygusunun, toplumsal vicdanın ve dayanışma ahlakının inşa edilmesine hizmet edecektir</a:t>
            </a:r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Toplumun yaşam kalitesinin geliştirilmesi,</a:t>
            </a:r>
            <a:br>
              <a:rPr lang="tr-TR" dirty="0" smtClean="0"/>
            </a:br>
            <a:endParaRPr lang="tr-TR" dirty="0" smtClean="0"/>
          </a:p>
          <a:p>
            <a:r>
              <a:rPr lang="tr-TR" dirty="0" smtClean="0"/>
              <a:t>Savunuculuk yapılması,</a:t>
            </a:r>
            <a:br>
              <a:rPr lang="tr-TR" dirty="0" smtClean="0"/>
            </a:br>
            <a:endParaRPr lang="tr-TR" dirty="0" smtClean="0"/>
          </a:p>
          <a:p>
            <a:r>
              <a:rPr lang="tr-TR" dirty="0" smtClean="0"/>
              <a:t>Beşeri, sosyal ve iktisadi ve kalkınmanın sağlanması,</a:t>
            </a:r>
            <a:br>
              <a:rPr lang="tr-TR" dirty="0" smtClean="0"/>
            </a:br>
            <a:endParaRPr lang="tr-TR" dirty="0" smtClean="0"/>
          </a:p>
          <a:p>
            <a:r>
              <a:rPr lang="tr-TR" dirty="0" smtClean="0"/>
              <a:t>Yeni hizmet ve programların planlanması,</a:t>
            </a:r>
            <a:br>
              <a:rPr lang="tr-TR" dirty="0" smtClean="0"/>
            </a:br>
            <a:endParaRPr lang="tr-TR" dirty="0" smtClean="0"/>
          </a:p>
          <a:p>
            <a:r>
              <a:rPr lang="tr-TR" dirty="0" smtClean="0"/>
              <a:t>Hizmetlerin bütünleştirilmesi ve</a:t>
            </a:r>
            <a:br>
              <a:rPr lang="tr-TR" dirty="0" smtClean="0"/>
            </a:br>
            <a:endParaRPr lang="tr-TR" dirty="0" smtClean="0"/>
          </a:p>
          <a:p>
            <a:r>
              <a:rPr lang="tr-TR" dirty="0" smtClean="0"/>
              <a:t>Sosyal aksiyon ile sosyal adaletin gerçekleştirilmesidir.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 Toplumun yaşam kalitesinin geliştirilmesi için beşeri, sosyal ve iktisadi kalkınmanın sağlanması gerekir. Tüm bunlar için ise sosyal adalet ilkesi doğrultusunda sosyal aksiyon ve savunuculuğa ihtiyaç bulunmaktadır. </a:t>
            </a: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 smtClean="0"/>
              <a:t>Bu amaçları gerçekleştirebilmek için toplumla çalışmanın kimi hedefleri bulunmaktadır (</a:t>
            </a:r>
            <a:r>
              <a:rPr lang="tr-TR" sz="3200" dirty="0" err="1" smtClean="0"/>
              <a:t>Weil</a:t>
            </a:r>
            <a:r>
              <a:rPr lang="tr-TR" sz="3200" dirty="0" smtClean="0"/>
              <a:t> ve </a:t>
            </a:r>
            <a:r>
              <a:rPr lang="tr-TR" sz="3200" dirty="0" err="1" smtClean="0"/>
              <a:t>Gamble</a:t>
            </a:r>
            <a:r>
              <a:rPr lang="tr-TR" sz="3200" dirty="0" smtClean="0"/>
              <a:t>, 1995, </a:t>
            </a:r>
            <a:r>
              <a:rPr lang="tr-TR" sz="3200" dirty="0" err="1" smtClean="0"/>
              <a:t>akt</a:t>
            </a:r>
            <a:r>
              <a:rPr lang="tr-TR" sz="3200" dirty="0" smtClean="0"/>
              <a:t>. Duyan, 2012):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Bireylerin ve grupların örgütlenme becerilerini geliştirmek,</a:t>
            </a:r>
            <a:br>
              <a:rPr lang="tr-TR" dirty="0" smtClean="0"/>
            </a:br>
            <a:endParaRPr lang="tr-TR" dirty="0" smtClean="0"/>
          </a:p>
          <a:p>
            <a:r>
              <a:rPr lang="tr-TR" dirty="0" smtClean="0"/>
              <a:t>Toplumdaki kaynakları daha erişilebilir kılmak,</a:t>
            </a:r>
            <a:br>
              <a:rPr lang="tr-TR" dirty="0" smtClean="0"/>
            </a:br>
            <a:endParaRPr lang="tr-TR" dirty="0" smtClean="0"/>
          </a:p>
          <a:p>
            <a:r>
              <a:rPr lang="tr-TR" dirty="0" smtClean="0"/>
              <a:t>Toplum katılımını daha fazla mümkün kılmak üzere sosyal planlama yapmak,</a:t>
            </a:r>
            <a:br>
              <a:rPr lang="tr-TR" dirty="0" smtClean="0"/>
            </a:br>
            <a:endParaRPr lang="tr-TR" dirty="0" smtClean="0"/>
          </a:p>
          <a:p>
            <a:r>
              <a:rPr lang="tr-TR" dirty="0" smtClean="0"/>
              <a:t>Farklı grupların sosyal ve iktisadi katılımını kolaylaştırmak ve</a:t>
            </a:r>
            <a:br>
              <a:rPr lang="tr-TR" dirty="0" smtClean="0"/>
            </a:br>
            <a:endParaRPr lang="tr-TR" dirty="0" smtClean="0"/>
          </a:p>
          <a:p>
            <a:r>
              <a:rPr lang="tr-TR" dirty="0" smtClean="0"/>
              <a:t>Toplumdaki sorunların çözümü için koalisyonlar oluşturarak savunuculuk faaliyetlerinde bulunmak.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Toplumla sosyal hizmet toplumda olumlu yönde bir değişim oluşturmayı amaçlar. Bu değişimi başarmak üzere şimdiye değin farklı toplumla çalışma modelleri ortaya konmuştur. </a:t>
            </a:r>
            <a:r>
              <a:rPr lang="tr-TR" dirty="0" err="1" smtClean="0"/>
              <a:t>Weil</a:t>
            </a:r>
            <a:r>
              <a:rPr lang="tr-TR" dirty="0" smtClean="0"/>
              <a:t> ve </a:t>
            </a:r>
            <a:r>
              <a:rPr lang="tr-TR" dirty="0" err="1" smtClean="0"/>
              <a:t>Gamble’a</a:t>
            </a:r>
            <a:r>
              <a:rPr lang="tr-TR" dirty="0" smtClean="0"/>
              <a:t> göre (1995, </a:t>
            </a:r>
            <a:r>
              <a:rPr lang="tr-TR" dirty="0" err="1" smtClean="0"/>
              <a:t>akt</a:t>
            </a:r>
            <a:r>
              <a:rPr lang="tr-TR" dirty="0" smtClean="0"/>
              <a:t>. Duyan, 2012), bu modeller: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dirty="0" smtClean="0"/>
              <a:t>Mahalle ve toplum örgütlenmesi</a:t>
            </a:r>
            <a:br>
              <a:rPr lang="tr-TR" dirty="0" smtClean="0"/>
            </a:br>
            <a:endParaRPr lang="tr-TR" dirty="0" smtClean="0"/>
          </a:p>
          <a:p>
            <a:r>
              <a:rPr lang="tr-TR" dirty="0" smtClean="0"/>
              <a:t>Fonksiyonel toplulukların oluşturulması</a:t>
            </a:r>
            <a:br>
              <a:rPr lang="tr-TR" dirty="0" smtClean="0"/>
            </a:br>
            <a:endParaRPr lang="tr-TR" dirty="0" smtClean="0"/>
          </a:p>
          <a:p>
            <a:r>
              <a:rPr lang="tr-TR" dirty="0" smtClean="0"/>
              <a:t>Sosyal ve iktisadi kalkınma</a:t>
            </a:r>
            <a:br>
              <a:rPr lang="tr-TR" dirty="0" smtClean="0"/>
            </a:br>
            <a:endParaRPr lang="tr-TR" dirty="0" smtClean="0"/>
          </a:p>
          <a:p>
            <a:r>
              <a:rPr lang="tr-TR" dirty="0" smtClean="0"/>
              <a:t>Sosyal planlama</a:t>
            </a:r>
            <a:br>
              <a:rPr lang="tr-TR" dirty="0" smtClean="0"/>
            </a:br>
            <a:endParaRPr lang="tr-TR" dirty="0" smtClean="0"/>
          </a:p>
          <a:p>
            <a:r>
              <a:rPr lang="tr-TR" dirty="0" smtClean="0"/>
              <a:t>Program geliştirme ve toplumsal irtibat ve işbirliği</a:t>
            </a:r>
            <a:br>
              <a:rPr lang="tr-TR" dirty="0" smtClean="0"/>
            </a:br>
            <a:endParaRPr lang="tr-TR" dirty="0" smtClean="0"/>
          </a:p>
          <a:p>
            <a:r>
              <a:rPr lang="tr-TR" dirty="0" smtClean="0"/>
              <a:t>Koalisyon</a:t>
            </a:r>
            <a:br>
              <a:rPr lang="tr-TR" dirty="0" smtClean="0"/>
            </a:br>
            <a:endParaRPr lang="tr-TR" dirty="0" smtClean="0"/>
          </a:p>
          <a:p>
            <a:r>
              <a:rPr lang="tr-TR" dirty="0" smtClean="0"/>
              <a:t>Sosyal aksiyon</a:t>
            </a:r>
            <a:br>
              <a:rPr lang="tr-TR" dirty="0" smtClean="0"/>
            </a:br>
            <a:endParaRPr lang="tr-TR" dirty="0" smtClean="0"/>
          </a:p>
          <a:p>
            <a:r>
              <a:rPr lang="tr-TR" dirty="0" smtClean="0"/>
              <a:t>Toplumsal hareketler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Toplumla sosyal hizmet uygulamasının çeşitli hedefleri bulunmaktadır: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Bunlardan </a:t>
            </a:r>
            <a:r>
              <a:rPr lang="tr-TR" dirty="0" smtClean="0"/>
              <a:t>ilki bireylerin ve grupların örgütlenme becerilerini ve yeteneklerini geliştirmektir. Ayrıca, toplum kaynaklarını daha ulaşılabilir kılmak ve topluma daha fazla katılabilmeleri için sosyal planlama yapmak, toplum gruplarıyla sosyal ve ekonomik katılımı </a:t>
            </a:r>
            <a:r>
              <a:rPr lang="tr-TR" dirty="0" err="1" smtClean="0"/>
              <a:t>bağlantılandırmak</a:t>
            </a:r>
            <a:r>
              <a:rPr lang="tr-TR" dirty="0" smtClean="0"/>
              <a:t>, toplum sorunlarının çözümü için kapsamlı </a:t>
            </a:r>
            <a:r>
              <a:rPr lang="tr-TR" dirty="0" err="1" smtClean="0"/>
              <a:t>eşyönetimlerin</a:t>
            </a:r>
            <a:r>
              <a:rPr lang="tr-TR" dirty="0" smtClean="0"/>
              <a:t> (koalisyon) oluşturulması için savunuculuk yapmak, sosyal adaletin sağlanması için sosyal planlama süreçlerini gerçekleştirmek toplumla sosyal hizmet uygulamasının diğer amaçları arasında yer almaktadır (</a:t>
            </a:r>
            <a:r>
              <a:rPr lang="tr-TR" dirty="0" err="1" smtClean="0"/>
              <a:t>Weil</a:t>
            </a:r>
            <a:r>
              <a:rPr lang="tr-TR" dirty="0" smtClean="0"/>
              <a:t> ve </a:t>
            </a:r>
            <a:r>
              <a:rPr lang="tr-TR" dirty="0" err="1" smtClean="0"/>
              <a:t>Gamble</a:t>
            </a:r>
            <a:r>
              <a:rPr lang="tr-TR" dirty="0" smtClean="0"/>
              <a:t> </a:t>
            </a:r>
            <a:r>
              <a:rPr lang="tr-TR" dirty="0" smtClean="0"/>
              <a:t>1995, </a:t>
            </a:r>
            <a:r>
              <a:rPr lang="tr-TR" dirty="0" err="1" smtClean="0"/>
              <a:t>akt</a:t>
            </a:r>
            <a:r>
              <a:rPr lang="tr-TR" dirty="0" smtClean="0"/>
              <a:t>. Duyan, Veli Sosyal Hizmetin Temelleri)). </a:t>
            </a:r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YARARLANILAN KAYNAKLAR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12776"/>
            <a:ext cx="5526360" cy="4144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230</Words>
  <Application>Microsoft Office PowerPoint</Application>
  <PresentationFormat>Ekran Gösterisi (4:3)</PresentationFormat>
  <Paragraphs>29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0" baseType="lpstr">
      <vt:lpstr>Ofis Teması</vt:lpstr>
      <vt:lpstr>Toplumla sosyal hizmet amaçları </vt:lpstr>
      <vt:lpstr>Slayt 2</vt:lpstr>
      <vt:lpstr>Slayt 3</vt:lpstr>
      <vt:lpstr>Slayt 4</vt:lpstr>
      <vt:lpstr>Bu amaçları gerçekleştirebilmek için toplumla çalışmanın kimi hedefleri bulunmaktadır (Weil ve Gamble, 1995, akt. Duyan, 2012):</vt:lpstr>
      <vt:lpstr>Slayt 6</vt:lpstr>
      <vt:lpstr>Slayt 7</vt:lpstr>
      <vt:lpstr>Toplumla sosyal hizmet uygulamasının çeşitli hedefleri bulunmaktadır: </vt:lpstr>
      <vt:lpstr>YARARLANILAN KAYNAKLAR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Toplumla sosyal hizmet amaçları </dc:title>
  <dc:creator>SSBF-023</dc:creator>
  <cp:lastModifiedBy>veliduyan1</cp:lastModifiedBy>
  <cp:revision>8</cp:revision>
  <dcterms:created xsi:type="dcterms:W3CDTF">2020-03-03T09:22:13Z</dcterms:created>
  <dcterms:modified xsi:type="dcterms:W3CDTF">2020-03-19T11:54:46Z</dcterms:modified>
</cp:coreProperties>
</file>