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12.jpg" ContentType="image/jpg"/>
  <Override PartName="/ppt/media/image16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89" r:id="rId5"/>
    <p:sldId id="290" r:id="rId6"/>
    <p:sldId id="291" r:id="rId7"/>
    <p:sldId id="292" r:id="rId8"/>
    <p:sldId id="293" r:id="rId9"/>
    <p:sldId id="319" r:id="rId10"/>
    <p:sldId id="294" r:id="rId11"/>
    <p:sldId id="295" r:id="rId12"/>
    <p:sldId id="296" r:id="rId13"/>
    <p:sldId id="320" r:id="rId14"/>
    <p:sldId id="297" r:id="rId15"/>
    <p:sldId id="298" r:id="rId16"/>
    <p:sldId id="260" r:id="rId17"/>
    <p:sldId id="261" r:id="rId18"/>
    <p:sldId id="262" r:id="rId19"/>
    <p:sldId id="263" r:id="rId20"/>
    <p:sldId id="315" r:id="rId21"/>
    <p:sldId id="317" r:id="rId22"/>
    <p:sldId id="316" r:id="rId23"/>
    <p:sldId id="318" r:id="rId24"/>
    <p:sldId id="264" r:id="rId25"/>
    <p:sldId id="265" r:id="rId26"/>
    <p:sldId id="266" r:id="rId27"/>
    <p:sldId id="267" r:id="rId28"/>
    <p:sldId id="268" r:id="rId29"/>
    <p:sldId id="269" r:id="rId30"/>
    <p:sldId id="271" r:id="rId31"/>
    <p:sldId id="286" r:id="rId32"/>
    <p:sldId id="288" r:id="rId33"/>
    <p:sldId id="287" r:id="rId34"/>
    <p:sldId id="274" r:id="rId35"/>
    <p:sldId id="299" r:id="rId36"/>
    <p:sldId id="300" r:id="rId37"/>
    <p:sldId id="301" r:id="rId38"/>
    <p:sldId id="302" r:id="rId39"/>
    <p:sldId id="303" r:id="rId40"/>
    <p:sldId id="304" r:id="rId41"/>
    <p:sldId id="305" r:id="rId42"/>
    <p:sldId id="306" r:id="rId43"/>
    <p:sldId id="308" r:id="rId44"/>
    <p:sldId id="309" r:id="rId45"/>
    <p:sldId id="310" r:id="rId46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3" autoAdjust="0"/>
    <p:restoredTop sz="94660"/>
  </p:normalViewPr>
  <p:slideViewPr>
    <p:cSldViewPr>
      <p:cViewPr varScale="1">
        <p:scale>
          <a:sx n="69" d="100"/>
          <a:sy n="69" d="100"/>
        </p:scale>
        <p:origin x="1320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06065" y="685241"/>
            <a:ext cx="3531869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23413" y="2140711"/>
            <a:ext cx="6038850" cy="3596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097"/>
            <a:ext cx="9143999" cy="68519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F513D61-AE49-4A04-B916-C5F3943056E8}"/>
              </a:ext>
            </a:extLst>
          </p:cNvPr>
          <p:cNvSpPr txBox="1"/>
          <p:nvPr/>
        </p:nvSpPr>
        <p:spPr>
          <a:xfrm>
            <a:off x="3048000" y="427084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/>
              <a:t>OMÜ SHMYO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2DA996-5E1C-4C8C-8321-F104A118A91F}"/>
              </a:ext>
            </a:extLst>
          </p:cNvPr>
          <p:cNvSpPr txBox="1"/>
          <p:nvPr/>
        </p:nvSpPr>
        <p:spPr>
          <a:xfrm>
            <a:off x="4114800" y="1349548"/>
            <a:ext cx="2743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i="1" dirty="0"/>
              <a:t>ANATOMİ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313A5AC-8406-43A6-A4A8-6EB6F87D3026}"/>
              </a:ext>
            </a:extLst>
          </p:cNvPr>
          <p:cNvSpPr txBox="1"/>
          <p:nvPr/>
        </p:nvSpPr>
        <p:spPr>
          <a:xfrm>
            <a:off x="2763520" y="2501375"/>
            <a:ext cx="5867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Arial"/>
                <a:cs typeface="Arial"/>
              </a:rPr>
              <a:t>KULAK ANATOMISI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39E3709-2A15-400E-8DF3-0EEDEA313821}"/>
              </a:ext>
            </a:extLst>
          </p:cNvPr>
          <p:cNvSpPr txBox="1"/>
          <p:nvPr/>
        </p:nvSpPr>
        <p:spPr>
          <a:xfrm>
            <a:off x="4876798" y="4919709"/>
            <a:ext cx="42672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AHMED MUAYAD - </a:t>
            </a:r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20461170</a:t>
            </a:r>
          </a:p>
          <a:p>
            <a:r>
              <a:rPr lang="fr-FR" sz="1600" dirty="0"/>
              <a:t>TURKI ISMAIL -  </a:t>
            </a:r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20461236</a:t>
            </a:r>
          </a:p>
          <a:p>
            <a:r>
              <a:rPr lang="fr-FR" sz="1600" dirty="0"/>
              <a:t>RANIAH AKRAM FARAJ ALNUAIMI - </a:t>
            </a:r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20461163</a:t>
            </a:r>
          </a:p>
          <a:p>
            <a:r>
              <a:rPr lang="fr-FR" sz="1600" dirty="0"/>
              <a:t>MAHA HAJIBRAHIM - </a:t>
            </a:r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20461162</a:t>
            </a:r>
          </a:p>
          <a:p>
            <a:r>
              <a:rPr lang="fr-FR" sz="1600" dirty="0"/>
              <a:t>SAYYARA MAHMASEIDOVA – </a:t>
            </a:r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20461231</a:t>
            </a:r>
          </a:p>
          <a:p>
            <a:r>
              <a:rPr lang="fr-FR" sz="1600" dirty="0"/>
              <a:t>MARYAM MEZBAN KHALAF ALSAID- </a:t>
            </a:r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20461235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C1D97BD-C889-4E21-89F4-D8FFB60AE1D4}"/>
              </a:ext>
            </a:extLst>
          </p:cNvPr>
          <p:cNvSpPr txBox="1"/>
          <p:nvPr/>
        </p:nvSpPr>
        <p:spPr>
          <a:xfrm>
            <a:off x="3830320" y="328141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>
                    <a:lumMod val="50000"/>
                  </a:schemeClr>
                </a:solidFill>
              </a:rPr>
              <a:t>ÖĞR. GÖR. DR. GÜTSEL AK GÜVEN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46EA85D-E5CC-430F-B46A-4CD55445151F}"/>
              </a:ext>
            </a:extLst>
          </p:cNvPr>
          <p:cNvSpPr txBox="1"/>
          <p:nvPr/>
        </p:nvSpPr>
        <p:spPr>
          <a:xfrm>
            <a:off x="2971800" y="304800"/>
            <a:ext cx="3733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FF0000"/>
                </a:solidFill>
              </a:rPr>
              <a:t>İÇİNDEKİLER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DA9EED2-FE3F-484E-9238-F09214E1BAB6}"/>
              </a:ext>
            </a:extLst>
          </p:cNvPr>
          <p:cNvSpPr txBox="1"/>
          <p:nvPr/>
        </p:nvSpPr>
        <p:spPr>
          <a:xfrm>
            <a:off x="685800" y="2057400"/>
            <a:ext cx="7924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4400" dirty="0"/>
              <a:t>  DIŞ KULAK ANATOMİSİ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4400" dirty="0"/>
              <a:t>  ORTA KULAK ANATOMİSİ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4400" dirty="0"/>
              <a:t>  İÇ KULAK ANATOMİSİ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4">
            <a:extLst>
              <a:ext uri="{FF2B5EF4-FFF2-40B4-BE49-F238E27FC236}">
                <a16:creationId xmlns:a16="http://schemas.microsoft.com/office/drawing/2014/main" id="{ED782FD0-DDC2-4125-8E05-CFD189EDDF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5000" y="228600"/>
            <a:ext cx="55626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b="1" dirty="0">
                <a:latin typeface="Arial"/>
                <a:cs typeface="Arial"/>
              </a:rPr>
              <a:t>KULAK ANATOMISI</a:t>
            </a:r>
            <a:endParaRPr dirty="0">
              <a:latin typeface="Arial"/>
              <a:cs typeface="Arial"/>
            </a:endParaRP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9F2648B8-E720-42AF-B899-1E6E17D1ABE3}"/>
              </a:ext>
            </a:extLst>
          </p:cNvPr>
          <p:cNvSpPr txBox="1"/>
          <p:nvPr/>
        </p:nvSpPr>
        <p:spPr>
          <a:xfrm>
            <a:off x="1371600" y="954092"/>
            <a:ext cx="7086600" cy="51347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">
              <a:lnSpc>
                <a:spcPct val="100000"/>
              </a:lnSpc>
              <a:spcBef>
                <a:spcPts val="100"/>
              </a:spcBef>
            </a:pPr>
            <a:r>
              <a:rPr sz="3600" i="1" u="sng" spc="-5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Dış</a:t>
            </a:r>
            <a:r>
              <a:rPr sz="3600" i="1" u="sng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600" i="1" u="sng" spc="-5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845">
              <a:lnSpc>
                <a:spcPct val="100000"/>
              </a:lnSpc>
              <a:spcBef>
                <a:spcPts val="100"/>
              </a:spcBef>
            </a:pPr>
            <a:r>
              <a:rPr lang="fr-FR" sz="28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Aurikula</a:t>
            </a:r>
          </a:p>
          <a:p>
            <a:pPr marL="12700" marR="803275">
              <a:lnSpc>
                <a:spcPct val="100000"/>
              </a:lnSpc>
              <a:spcBef>
                <a:spcPts val="5"/>
              </a:spcBef>
              <a:tabLst>
                <a:tab pos="1322070" algn="l"/>
              </a:tabLs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Dış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Kulak </a:t>
            </a:r>
            <a:r>
              <a:rPr lang="en-US" sz="28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Yolu</a:t>
            </a:r>
            <a:r>
              <a:rPr lang="en-US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12700" marR="803275">
              <a:lnSpc>
                <a:spcPct val="100000"/>
              </a:lnSpc>
              <a:spcBef>
                <a:spcPts val="5"/>
              </a:spcBef>
              <a:tabLst>
                <a:tab pos="1322070" algn="l"/>
              </a:tabLst>
            </a:pPr>
            <a:endParaRPr lang="en-US" sz="2800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803275">
              <a:lnSpc>
                <a:spcPct val="100000"/>
              </a:lnSpc>
              <a:spcBef>
                <a:spcPts val="5"/>
              </a:spcBef>
              <a:tabLst>
                <a:tab pos="1322070" algn="l"/>
              </a:tabLst>
            </a:pPr>
            <a:r>
              <a:rPr lang="fr-FR" sz="3600" i="1" u="sng" spc="-5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</a:t>
            </a:r>
            <a:endParaRPr lang="fr-FR" sz="3600" i="1" u="sng" spc="-5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803275">
              <a:lnSpc>
                <a:spcPct val="100000"/>
              </a:lnSpc>
              <a:spcBef>
                <a:spcPts val="5"/>
              </a:spcBef>
              <a:tabLst>
                <a:tab pos="1322070" algn="l"/>
              </a:tabLst>
            </a:pPr>
            <a:r>
              <a:rPr lang="fr-FR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1 -T.M.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803275">
              <a:lnSpc>
                <a:spcPct val="100000"/>
              </a:lnSpc>
              <a:spcBef>
                <a:spcPts val="5"/>
              </a:spcBef>
              <a:tabLst>
                <a:tab pos="1322070" algn="l"/>
              </a:tabLst>
            </a:pPr>
            <a:r>
              <a:rPr lang="fr-FR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 </a:t>
            </a:r>
            <a:r>
              <a:rPr sz="28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Östaki</a:t>
            </a:r>
            <a:endParaRPr lang="fr-FR" sz="2800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803275">
              <a:lnSpc>
                <a:spcPct val="100000"/>
              </a:lnSpc>
              <a:spcBef>
                <a:spcPts val="5"/>
              </a:spcBef>
              <a:tabLst>
                <a:tab pos="1322070" algn="l"/>
              </a:tabLst>
            </a:pPr>
            <a:r>
              <a:rPr lang="fr-FR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 </a:t>
            </a:r>
            <a:r>
              <a:rPr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Orta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Kulak</a:t>
            </a:r>
            <a:r>
              <a:rPr sz="2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Boşluğu</a:t>
            </a:r>
            <a:endParaRPr lang="fr-FR" sz="2800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803275">
              <a:lnSpc>
                <a:spcPct val="100000"/>
              </a:lnSpc>
              <a:spcBef>
                <a:spcPts val="5"/>
              </a:spcBef>
              <a:tabLst>
                <a:tab pos="1322070" algn="l"/>
              </a:tabLst>
            </a:pPr>
            <a:endParaRPr lang="fr-FR" sz="2800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803275">
              <a:lnSpc>
                <a:spcPct val="100000"/>
              </a:lnSpc>
              <a:spcBef>
                <a:spcPts val="5"/>
              </a:spcBef>
              <a:tabLst>
                <a:tab pos="1322070" algn="l"/>
              </a:tabLst>
            </a:pPr>
            <a:r>
              <a:rPr sz="3600" i="1" u="sng" spc="-5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İç</a:t>
            </a:r>
            <a:endParaRPr lang="fr-FR" sz="3600" i="1" u="sng" spc="-5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803275">
              <a:lnSpc>
                <a:spcPct val="100000"/>
              </a:lnSpc>
              <a:spcBef>
                <a:spcPts val="5"/>
              </a:spcBef>
              <a:tabLst>
                <a:tab pos="1322070" algn="l"/>
              </a:tabLst>
            </a:pPr>
            <a:r>
              <a:rPr lang="fr-FR"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Koklea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5C3B5-8B1B-451E-B724-F5ECCD14211E}"/>
              </a:ext>
            </a:extLst>
          </p:cNvPr>
          <p:cNvSpPr txBox="1">
            <a:spLocks/>
          </p:cNvSpPr>
          <p:nvPr/>
        </p:nvSpPr>
        <p:spPr>
          <a:xfrm>
            <a:off x="533400" y="1694256"/>
            <a:ext cx="8382000" cy="2431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800" b="1" i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Kulak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kısma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ayrılabilir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dış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orta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iç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
 </a:t>
            </a:r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Dış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kulak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işlevsel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yapısal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olarak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kısma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ayrılabilir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1- </a:t>
            </a:r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kulak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kepçesi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 </a:t>
            </a:r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Dış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akustik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kanal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timpanik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zara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kadar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biten</a:t>
            </a:r>
            <a:r>
              <a:rPr lang="fr-FR" sz="28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
</a:t>
            </a:r>
            <a:endParaRPr lang="tr-TR" sz="2800" b="0"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043076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0A3BB74D-6972-472A-99F2-CF3683369C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371600"/>
            <a:ext cx="7010400" cy="488198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40D85D7-F5B1-40F2-88AD-7D8E9DBE0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8189"/>
            <a:ext cx="7620000" cy="492443"/>
          </a:xfrm>
        </p:spPr>
        <p:txBody>
          <a:bodyPr/>
          <a:lstStyle/>
          <a:p>
            <a:pPr algn="l"/>
            <a:r>
              <a:rPr lang="ar-SA" sz="3200" dirty="0"/>
              <a:t>                     </a:t>
            </a:r>
            <a:r>
              <a:rPr lang="ar-SA" sz="3200" dirty="0" err="1"/>
              <a:t>Kulağa</a:t>
            </a:r>
            <a:r>
              <a:rPr lang="ar-SA" sz="3200" dirty="0"/>
              <a:t> </a:t>
            </a:r>
            <a:r>
              <a:rPr lang="ar-SA" sz="3200" dirty="0" err="1"/>
              <a:t>genel</a:t>
            </a:r>
            <a:r>
              <a:rPr lang="ar-SA" sz="3200" dirty="0"/>
              <a:t> </a:t>
            </a:r>
            <a:r>
              <a:rPr lang="ar-SA" sz="3200" dirty="0" err="1"/>
              <a:t>bakış</a:t>
            </a:r>
            <a:r>
              <a:rPr lang="ar-SA" sz="3200" dirty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58505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CD48AD8-CB52-4D85-BEBE-5BE4D3FED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600" y="228601"/>
            <a:ext cx="3962400" cy="677108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Kulak kepçesi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F959D8-A233-493D-BFBC-8C3D7D4EF0C7}"/>
              </a:ext>
            </a:extLst>
          </p:cNvPr>
          <p:cNvSpPr txBox="1">
            <a:spLocks/>
          </p:cNvSpPr>
          <p:nvPr/>
        </p:nvSpPr>
        <p:spPr>
          <a:xfrm>
            <a:off x="495299" y="1174495"/>
            <a:ext cx="8153400" cy="4724400"/>
          </a:xfrm>
          <a:prstGeom prst="rect">
            <a:avLst/>
          </a:prstGeom>
        </p:spPr>
        <p:txBody>
          <a:bodyPr wrap="square" lIns="0" tIns="0" rIns="0" bIns="0">
            <a:normAutofit lnSpcReduction="10000"/>
          </a:bodyPr>
          <a:lstStyle>
            <a:lvl1pPr marL="0">
              <a:defRPr sz="1800" b="1" i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kern="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200" kern="0" dirty="0"/>
              <a:t> </a:t>
            </a:r>
            <a:r>
              <a:rPr lang="en-US" sz="2400" b="0" kern="0" dirty="0"/>
              <a:t>Kulak </a:t>
            </a:r>
            <a:r>
              <a:rPr lang="en-US" sz="2400" b="0" kern="0" dirty="0" err="1"/>
              <a:t>kepçesi</a:t>
            </a:r>
            <a:r>
              <a:rPr lang="en-US" sz="2400" b="0" kern="0" dirty="0"/>
              <a:t>, </a:t>
            </a:r>
            <a:r>
              <a:rPr lang="en-US" sz="2400" b="0" kern="0" dirty="0" err="1"/>
              <a:t>cartilago</a:t>
            </a:r>
            <a:r>
              <a:rPr lang="en-US" sz="2400" b="0" kern="0" dirty="0"/>
              <a:t> auricula </a:t>
            </a:r>
            <a:r>
              <a:rPr lang="en-US" sz="2400" b="0" kern="0" dirty="0" err="1"/>
              <a:t>adı</a:t>
            </a:r>
            <a:r>
              <a:rPr lang="en-US" sz="2400" b="0" kern="0" dirty="0"/>
              <a:t> </a:t>
            </a:r>
            <a:r>
              <a:rPr lang="en-US" sz="2400" b="0" kern="0" dirty="0" err="1"/>
              <a:t>verilen</a:t>
            </a:r>
            <a:r>
              <a:rPr lang="en-US" sz="2400" b="0" kern="0" dirty="0"/>
              <a:t> </a:t>
            </a:r>
            <a:r>
              <a:rPr lang="en-US" sz="2400" b="0" kern="0" dirty="0" err="1"/>
              <a:t>tek</a:t>
            </a:r>
            <a:r>
              <a:rPr lang="en-US" sz="2400" b="0" kern="0" dirty="0"/>
              <a:t> </a:t>
            </a:r>
            <a:r>
              <a:rPr lang="en-US" sz="2400" b="0" kern="0" dirty="0" err="1"/>
              <a:t>parça</a:t>
            </a:r>
            <a:r>
              <a:rPr lang="en-US" sz="2400" b="0" kern="0" dirty="0"/>
              <a:t> </a:t>
            </a:r>
            <a:r>
              <a:rPr lang="en-US" sz="2400" b="0" kern="0" dirty="0" err="1"/>
              <a:t>fibröz</a:t>
            </a:r>
            <a:r>
              <a:rPr lang="en-US" sz="2400" b="0" kern="0" dirty="0"/>
              <a:t> </a:t>
            </a:r>
            <a:r>
              <a:rPr lang="en-US" sz="2400" b="0" kern="0" dirty="0" err="1"/>
              <a:t>kıkırdak</a:t>
            </a:r>
            <a:r>
              <a:rPr lang="en-US" sz="2400" b="0" kern="0" dirty="0"/>
              <a:t> </a:t>
            </a:r>
            <a:r>
              <a:rPr lang="en-US" sz="2400" b="0" kern="0" dirty="0" err="1"/>
              <a:t>ve</a:t>
            </a:r>
            <a:r>
              <a:rPr lang="en-US" sz="2400" b="0" kern="0" dirty="0"/>
              <a:t> </a:t>
            </a:r>
            <a:r>
              <a:rPr lang="en-US" sz="2400" b="0" kern="0" dirty="0" err="1"/>
              <a:t>lobulus</a:t>
            </a:r>
            <a:r>
              <a:rPr lang="en-US" sz="2400" b="0" kern="0" dirty="0"/>
              <a:t> auricula </a:t>
            </a:r>
            <a:r>
              <a:rPr lang="en-US" sz="2400" b="0" kern="0" dirty="0" err="1"/>
              <a:t>denilen</a:t>
            </a:r>
            <a:r>
              <a:rPr lang="en-US" sz="2400" b="0" kern="0" dirty="0"/>
              <a:t> </a:t>
            </a:r>
            <a:r>
              <a:rPr lang="en-US" sz="2400" b="0" kern="0" dirty="0" err="1"/>
              <a:t>yağ</a:t>
            </a:r>
            <a:r>
              <a:rPr lang="en-US" sz="2400" b="0" kern="0" dirty="0"/>
              <a:t> </a:t>
            </a:r>
            <a:r>
              <a:rPr lang="en-US" sz="2400" b="0" kern="0" dirty="0" err="1"/>
              <a:t>dokusu</a:t>
            </a:r>
            <a:r>
              <a:rPr lang="en-US" sz="2400" b="0" kern="0" dirty="0"/>
              <a:t> </a:t>
            </a:r>
            <a:r>
              <a:rPr lang="en-US" sz="2400" b="0" kern="0" dirty="0" err="1"/>
              <a:t>içeren</a:t>
            </a:r>
            <a:r>
              <a:rPr lang="en-US" sz="2400" b="0" kern="0" dirty="0"/>
              <a:t> </a:t>
            </a:r>
            <a:r>
              <a:rPr lang="en-US" sz="2400" b="0" kern="0" dirty="0" err="1"/>
              <a:t>yumuşak</a:t>
            </a:r>
            <a:r>
              <a:rPr lang="en-US" sz="2400" b="0" kern="0" dirty="0"/>
              <a:t> </a:t>
            </a:r>
            <a:r>
              <a:rPr lang="en-US" sz="2400" b="0" kern="0" dirty="0" err="1"/>
              <a:t>parçadan</a:t>
            </a:r>
            <a:r>
              <a:rPr lang="en-US" sz="2400" b="0" kern="0" dirty="0"/>
              <a:t> </a:t>
            </a:r>
            <a:r>
              <a:rPr lang="en-US" sz="2400" b="0" kern="0" dirty="0" err="1"/>
              <a:t>oluşur</a:t>
            </a:r>
            <a:r>
              <a:rPr lang="en-US" sz="2400" b="0" kern="0" dirty="0"/>
              <a:t>. Kulak </a:t>
            </a:r>
            <a:r>
              <a:rPr lang="en-US" sz="2400" b="0" kern="0" dirty="0" err="1"/>
              <a:t>kepçesinin</a:t>
            </a:r>
            <a:r>
              <a:rPr lang="en-US" sz="2400" b="0" kern="0" dirty="0"/>
              <a:t>, facies externa </a:t>
            </a:r>
            <a:r>
              <a:rPr lang="en-US" sz="2400" b="0" kern="0" dirty="0" err="1"/>
              <a:t>ve</a:t>
            </a:r>
            <a:r>
              <a:rPr lang="en-US" sz="2400" b="0" kern="0" dirty="0"/>
              <a:t> facies interna </a:t>
            </a:r>
            <a:r>
              <a:rPr lang="en-US" sz="2400" b="0" kern="0" dirty="0" err="1"/>
              <a:t>olmak</a:t>
            </a:r>
            <a:r>
              <a:rPr lang="en-US" sz="2400" b="0" kern="0" dirty="0"/>
              <a:t> </a:t>
            </a:r>
            <a:r>
              <a:rPr lang="en-US" sz="2400" b="0" kern="0" dirty="0" err="1"/>
              <a:t>üzere</a:t>
            </a:r>
            <a:r>
              <a:rPr lang="en-US" sz="2400" b="0" kern="0" dirty="0"/>
              <a:t> </a:t>
            </a:r>
            <a:r>
              <a:rPr lang="en-US" sz="2400" b="0" kern="0" dirty="0" err="1"/>
              <a:t>iki</a:t>
            </a:r>
            <a:r>
              <a:rPr lang="en-US" sz="2400" b="0" kern="0" dirty="0"/>
              <a:t> </a:t>
            </a:r>
            <a:r>
              <a:rPr lang="en-US" sz="2400" b="0" kern="0" dirty="0" err="1"/>
              <a:t>yüzü</a:t>
            </a:r>
            <a:r>
              <a:rPr lang="en-US" sz="2400" b="0" kern="0" dirty="0"/>
              <a:t> </a:t>
            </a:r>
            <a:r>
              <a:rPr lang="en-US" sz="2400" b="0" kern="0" dirty="0" err="1"/>
              <a:t>vardır</a:t>
            </a:r>
            <a:r>
              <a:rPr lang="en-US" sz="2400" b="0" kern="0" dirty="0"/>
              <a:t>. </a:t>
            </a:r>
            <a:r>
              <a:rPr lang="en-US" sz="2400" b="0" kern="0" dirty="0" err="1"/>
              <a:t>Dış</a:t>
            </a:r>
            <a:r>
              <a:rPr lang="en-US" sz="2400" b="0" kern="0" dirty="0"/>
              <a:t> </a:t>
            </a:r>
            <a:r>
              <a:rPr lang="en-US" sz="2400" b="0" kern="0" dirty="0" err="1"/>
              <a:t>yüz</a:t>
            </a:r>
            <a:r>
              <a:rPr lang="en-US" sz="2400" b="0" kern="0" dirty="0"/>
              <a:t> </a:t>
            </a:r>
            <a:r>
              <a:rPr lang="en-US" sz="2400" b="0" kern="0" dirty="0" err="1"/>
              <a:t>iki</a:t>
            </a:r>
            <a:r>
              <a:rPr lang="en-US" sz="2400" b="0" kern="0" dirty="0"/>
              <a:t> </a:t>
            </a:r>
            <a:r>
              <a:rPr lang="en-US" sz="2400" b="0" kern="0" dirty="0" err="1"/>
              <a:t>parçadan</a:t>
            </a:r>
            <a:r>
              <a:rPr lang="en-US" sz="2400" b="0" kern="0" dirty="0"/>
              <a:t> </a:t>
            </a:r>
            <a:r>
              <a:rPr lang="en-US" sz="2400" b="0" kern="0" dirty="0" err="1"/>
              <a:t>oluşur</a:t>
            </a:r>
            <a:r>
              <a:rPr lang="en-US" sz="2400" b="0" kern="0" dirty="0"/>
              <a:t>. </a:t>
            </a:r>
            <a:r>
              <a:rPr lang="en-US" sz="2400" b="0" kern="0" dirty="0" err="1"/>
              <a:t>Derin</a:t>
            </a:r>
            <a:r>
              <a:rPr lang="en-US" sz="2400" b="0" kern="0" dirty="0"/>
              <a:t> </a:t>
            </a:r>
            <a:r>
              <a:rPr lang="en-US" sz="2400" b="0" kern="0" dirty="0" err="1"/>
              <a:t>parça</a:t>
            </a:r>
            <a:r>
              <a:rPr lang="en-US" sz="2400" b="0" kern="0" dirty="0"/>
              <a:t> </a:t>
            </a:r>
            <a:r>
              <a:rPr lang="en-US" sz="2400" b="0" kern="0" dirty="0" err="1"/>
              <a:t>yani</a:t>
            </a:r>
            <a:r>
              <a:rPr lang="en-US" sz="2400" b="0" kern="0" dirty="0"/>
              <a:t> concha, </a:t>
            </a:r>
            <a:r>
              <a:rPr lang="en-US" sz="2400" b="0" kern="0" dirty="0" err="1"/>
              <a:t>huni</a:t>
            </a:r>
            <a:r>
              <a:rPr lang="en-US" sz="2400" b="0" kern="0" dirty="0"/>
              <a:t> </a:t>
            </a:r>
            <a:r>
              <a:rPr lang="en-US" sz="2400" b="0" kern="0" dirty="0" err="1"/>
              <a:t>biçiminde</a:t>
            </a:r>
            <a:r>
              <a:rPr lang="en-US" sz="2400" b="0" kern="0" dirty="0"/>
              <a:t> </a:t>
            </a:r>
            <a:r>
              <a:rPr lang="en-US" sz="2400" b="0" kern="0" dirty="0" err="1"/>
              <a:t>olup</a:t>
            </a:r>
            <a:r>
              <a:rPr lang="en-US" sz="2400" b="0" kern="0" dirty="0"/>
              <a:t> </a:t>
            </a:r>
            <a:r>
              <a:rPr lang="en-US" sz="2400" b="0" kern="0" dirty="0" err="1"/>
              <a:t>dış</a:t>
            </a:r>
            <a:r>
              <a:rPr lang="en-US" sz="2400" b="0" kern="0" dirty="0"/>
              <a:t> kulak </a:t>
            </a:r>
            <a:r>
              <a:rPr lang="en-US" sz="2400" b="0" kern="0" dirty="0" err="1"/>
              <a:t>yolu</a:t>
            </a:r>
            <a:r>
              <a:rPr lang="en-US" sz="2400" b="0" kern="0" dirty="0"/>
              <a:t> </a:t>
            </a:r>
            <a:r>
              <a:rPr lang="en-US" sz="2400" b="0" kern="0" dirty="0" err="1"/>
              <a:t>ile</a:t>
            </a:r>
            <a:r>
              <a:rPr lang="en-US" sz="2400" b="0" kern="0" dirty="0"/>
              <a:t> </a:t>
            </a:r>
            <a:r>
              <a:rPr lang="en-US" sz="2400" b="0" kern="0" dirty="0" err="1"/>
              <a:t>devam</a:t>
            </a:r>
            <a:r>
              <a:rPr lang="en-US" sz="2400" b="0" kern="0" dirty="0"/>
              <a:t> </a:t>
            </a:r>
            <a:r>
              <a:rPr lang="en-US" sz="2400" b="0" kern="0" dirty="0" err="1"/>
              <a:t>eder</a:t>
            </a:r>
            <a:r>
              <a:rPr lang="en-US" sz="2400" b="0" kern="0" dirty="0"/>
              <a:t>. </a:t>
            </a:r>
            <a:r>
              <a:rPr lang="en-US" sz="2400" b="0" kern="0" dirty="0" err="1"/>
              <a:t>Yüzeyel</a:t>
            </a:r>
            <a:r>
              <a:rPr lang="en-US" sz="2400" b="0" kern="0" dirty="0"/>
              <a:t> </a:t>
            </a:r>
            <a:r>
              <a:rPr lang="en-US" sz="2400" b="0" kern="0" dirty="0" err="1"/>
              <a:t>parça</a:t>
            </a:r>
            <a:r>
              <a:rPr lang="en-US" sz="2400" b="0" kern="0" dirty="0"/>
              <a:t> </a:t>
            </a:r>
            <a:r>
              <a:rPr lang="en-US" sz="2400" b="0" kern="0" dirty="0" err="1"/>
              <a:t>ise</a:t>
            </a:r>
            <a:r>
              <a:rPr lang="en-US" sz="2400" b="0" kern="0" dirty="0"/>
              <a:t>, kulak </a:t>
            </a:r>
            <a:r>
              <a:rPr lang="en-US" sz="2400" b="0" kern="0" dirty="0" err="1"/>
              <a:t>kepçesinin</a:t>
            </a:r>
            <a:r>
              <a:rPr lang="en-US" sz="2400" b="0" kern="0" dirty="0"/>
              <a:t> </a:t>
            </a:r>
            <a:r>
              <a:rPr lang="en-US" sz="2400" b="0" kern="0" dirty="0" err="1"/>
              <a:t>ön</a:t>
            </a:r>
            <a:r>
              <a:rPr lang="en-US" sz="2400" b="0" kern="0" dirty="0"/>
              <a:t> </a:t>
            </a:r>
            <a:r>
              <a:rPr lang="en-US" sz="2400" b="0" kern="0" dirty="0" err="1"/>
              <a:t>ve</a:t>
            </a:r>
            <a:r>
              <a:rPr lang="en-US" sz="2400" b="0" kern="0" dirty="0"/>
              <a:t> </a:t>
            </a:r>
            <a:r>
              <a:rPr lang="en-US" sz="2400" b="0" kern="0" dirty="0" err="1"/>
              <a:t>üst</a:t>
            </a:r>
            <a:r>
              <a:rPr lang="en-US" sz="2400" b="0" kern="0" dirty="0"/>
              <a:t> </a:t>
            </a:r>
            <a:r>
              <a:rPr lang="en-US" sz="2400" b="0" kern="0" dirty="0" err="1"/>
              <a:t>bölgesinde</a:t>
            </a:r>
            <a:r>
              <a:rPr lang="en-US" sz="2400" b="0" kern="0" dirty="0"/>
              <a:t> helix, antihelix, tragus, antitragus, </a:t>
            </a:r>
            <a:r>
              <a:rPr lang="en-US" sz="2400" b="0" kern="0" dirty="0" err="1"/>
              <a:t>arka</a:t>
            </a:r>
            <a:r>
              <a:rPr lang="en-US" sz="2400" b="0" kern="0" dirty="0"/>
              <a:t> </a:t>
            </a:r>
            <a:r>
              <a:rPr lang="en-US" sz="2400" b="0" kern="0" dirty="0" err="1"/>
              <a:t>ve</a:t>
            </a:r>
            <a:r>
              <a:rPr lang="en-US" sz="2400" b="0" kern="0" dirty="0"/>
              <a:t> alt </a:t>
            </a:r>
            <a:r>
              <a:rPr lang="en-US" sz="2400" b="0" kern="0" dirty="0" err="1"/>
              <a:t>bölgesinde</a:t>
            </a:r>
            <a:r>
              <a:rPr lang="en-US" sz="2400" b="0" kern="0" dirty="0"/>
              <a:t> </a:t>
            </a:r>
            <a:r>
              <a:rPr lang="en-US" sz="2400" b="0" kern="0" dirty="0" err="1"/>
              <a:t>ise</a:t>
            </a:r>
            <a:r>
              <a:rPr lang="en-US" sz="2400" b="0" kern="0" dirty="0"/>
              <a:t> </a:t>
            </a:r>
            <a:r>
              <a:rPr lang="en-US" sz="2400" b="0" kern="0" dirty="0" err="1"/>
              <a:t>sadece</a:t>
            </a:r>
            <a:r>
              <a:rPr lang="en-US" sz="2400" b="0" kern="0" dirty="0"/>
              <a:t> </a:t>
            </a:r>
            <a:r>
              <a:rPr lang="en-US" sz="2400" b="0" kern="0" dirty="0" err="1"/>
              <a:t>yağ</a:t>
            </a:r>
            <a:r>
              <a:rPr lang="en-US" sz="2400" b="0" kern="0" dirty="0"/>
              <a:t> </a:t>
            </a:r>
            <a:r>
              <a:rPr lang="en-US" sz="2400" b="0" kern="0" dirty="0" err="1"/>
              <a:t>dokusu</a:t>
            </a:r>
            <a:r>
              <a:rPr lang="en-US" sz="2400" b="0" kern="0" dirty="0"/>
              <a:t> </a:t>
            </a:r>
            <a:r>
              <a:rPr lang="en-US" sz="2400" b="0" kern="0" dirty="0" err="1"/>
              <a:t>içeren</a:t>
            </a:r>
            <a:r>
              <a:rPr lang="en-US" sz="2400" b="0" kern="0" dirty="0"/>
              <a:t> </a:t>
            </a:r>
            <a:r>
              <a:rPr lang="en-US" sz="2400" b="0" kern="0" dirty="0" err="1"/>
              <a:t>lobulus</a:t>
            </a:r>
            <a:r>
              <a:rPr lang="en-US" sz="2400" b="0" kern="0" dirty="0"/>
              <a:t> </a:t>
            </a:r>
            <a:r>
              <a:rPr lang="en-US" sz="2400" b="0" kern="0" dirty="0" err="1"/>
              <a:t>auricula'dan</a:t>
            </a:r>
            <a:r>
              <a:rPr lang="en-US" sz="2400" b="0" kern="0" dirty="0"/>
              <a:t> </a:t>
            </a:r>
            <a:r>
              <a:rPr lang="en-US" sz="2400" b="0" kern="0" dirty="0" err="1"/>
              <a:t>meydana</a:t>
            </a:r>
            <a:r>
              <a:rPr lang="en-US" sz="2400" b="0" kern="0" dirty="0"/>
              <a:t> </a:t>
            </a:r>
            <a:r>
              <a:rPr lang="en-US" sz="2400" b="0" kern="0" dirty="0" err="1"/>
              <a:t>gelir</a:t>
            </a:r>
            <a:r>
              <a:rPr lang="en-US" sz="2400" b="0" kern="0" dirty="0"/>
              <a:t>. Kulak </a:t>
            </a:r>
            <a:r>
              <a:rPr lang="en-US" sz="2400" b="0" kern="0" dirty="0" err="1"/>
              <a:t>kepçesinin</a:t>
            </a:r>
            <a:r>
              <a:rPr lang="en-US" sz="2400" b="0" kern="0" dirty="0"/>
              <a:t> </a:t>
            </a:r>
            <a:r>
              <a:rPr lang="en-US" sz="2400" b="0" kern="0" dirty="0" err="1"/>
              <a:t>bu</a:t>
            </a:r>
            <a:r>
              <a:rPr lang="en-US" sz="2400" b="0" kern="0" dirty="0"/>
              <a:t> </a:t>
            </a:r>
            <a:r>
              <a:rPr lang="en-US" sz="2400" b="0" kern="0" dirty="0" err="1"/>
              <a:t>geniş</a:t>
            </a:r>
            <a:r>
              <a:rPr lang="en-US" sz="2400" b="0" kern="0" dirty="0"/>
              <a:t> </a:t>
            </a:r>
            <a:r>
              <a:rPr lang="en-US" sz="2400" b="0" kern="0" dirty="0" err="1"/>
              <a:t>yüzeyi</a:t>
            </a:r>
            <a:r>
              <a:rPr lang="en-US" sz="2400" b="0" kern="0" dirty="0"/>
              <a:t> </a:t>
            </a:r>
            <a:r>
              <a:rPr lang="en-US" sz="2400" b="0" kern="0" dirty="0" err="1"/>
              <a:t>serbesttir</a:t>
            </a:r>
            <a:r>
              <a:rPr lang="en-US" sz="2400" b="0" kern="0" dirty="0"/>
              <a:t>. </a:t>
            </a:r>
            <a:r>
              <a:rPr lang="en-US" sz="2400" b="0" kern="0" dirty="0" err="1"/>
              <a:t>Orta</a:t>
            </a:r>
            <a:r>
              <a:rPr lang="en-US" sz="2400" b="0" kern="0" dirty="0"/>
              <a:t> </a:t>
            </a:r>
            <a:r>
              <a:rPr lang="en-US" sz="2400" b="0" kern="0" dirty="0" err="1"/>
              <a:t>ve</a:t>
            </a:r>
            <a:r>
              <a:rPr lang="en-US" sz="2400" b="0" kern="0" dirty="0"/>
              <a:t> </a:t>
            </a:r>
            <a:r>
              <a:rPr lang="en-US" sz="2400" b="0" kern="0" dirty="0" err="1"/>
              <a:t>ön</a:t>
            </a:r>
            <a:r>
              <a:rPr lang="en-US" sz="2400" b="0" kern="0" dirty="0"/>
              <a:t> </a:t>
            </a:r>
            <a:r>
              <a:rPr lang="en-US" sz="2400" b="0" kern="0" dirty="0" err="1"/>
              <a:t>parçası</a:t>
            </a:r>
            <a:r>
              <a:rPr lang="en-US" sz="2400" b="0" kern="0" dirty="0"/>
              <a:t> </a:t>
            </a:r>
            <a:r>
              <a:rPr lang="en-US" sz="2400" b="0" kern="0" dirty="0" err="1"/>
              <a:t>ise</a:t>
            </a:r>
            <a:r>
              <a:rPr lang="en-US" sz="2400" b="0" kern="0" dirty="0"/>
              <a:t> </a:t>
            </a:r>
            <a:r>
              <a:rPr lang="en-US" sz="2400" b="0" kern="0" dirty="0" err="1"/>
              <a:t>baş</a:t>
            </a:r>
            <a:r>
              <a:rPr lang="en-US" sz="2400" b="0" kern="0" dirty="0"/>
              <a:t> </a:t>
            </a:r>
            <a:r>
              <a:rPr lang="en-US" sz="2400" b="0" kern="0" dirty="0" err="1"/>
              <a:t>iskeleti</a:t>
            </a:r>
            <a:r>
              <a:rPr lang="en-US" sz="2400" b="0" kern="0" dirty="0"/>
              <a:t> </a:t>
            </a:r>
            <a:r>
              <a:rPr lang="en-US" sz="2400" b="0" kern="0" dirty="0" err="1"/>
              <a:t>üzerindeki</a:t>
            </a:r>
            <a:r>
              <a:rPr lang="en-US" sz="2400" b="0" kern="0" dirty="0"/>
              <a:t> </a:t>
            </a:r>
            <a:r>
              <a:rPr lang="en-US" sz="2400" b="0" kern="0" dirty="0" err="1"/>
              <a:t>deriye</a:t>
            </a:r>
            <a:r>
              <a:rPr lang="en-US" sz="2400" b="0" kern="0" dirty="0"/>
              <a:t> </a:t>
            </a:r>
            <a:r>
              <a:rPr lang="en-US" sz="2400" b="0" kern="0" dirty="0" err="1"/>
              <a:t>tutunur</a:t>
            </a:r>
            <a:r>
              <a:rPr lang="en-US" sz="2400" b="0" kern="0" dirty="0"/>
              <a:t>. </a:t>
            </a:r>
            <a:r>
              <a:rPr lang="en-US" sz="2400" b="0" kern="0" dirty="0" err="1"/>
              <a:t>İç</a:t>
            </a:r>
            <a:r>
              <a:rPr lang="en-US" sz="2400" b="0" kern="0" dirty="0"/>
              <a:t> </a:t>
            </a:r>
            <a:r>
              <a:rPr lang="en-US" sz="2400" b="0" kern="0" dirty="0" err="1"/>
              <a:t>yüzey</a:t>
            </a:r>
            <a:r>
              <a:rPr lang="en-US" sz="2400" b="0" kern="0" dirty="0"/>
              <a:t>, </a:t>
            </a:r>
            <a:r>
              <a:rPr lang="en-US" sz="2400" b="0" kern="0" dirty="0" err="1"/>
              <a:t>dış</a:t>
            </a:r>
            <a:r>
              <a:rPr lang="en-US" sz="2400" b="0" kern="0" dirty="0"/>
              <a:t> </a:t>
            </a:r>
            <a:r>
              <a:rPr lang="en-US" sz="2400" b="0" kern="0" dirty="0" err="1"/>
              <a:t>yüzeyden</a:t>
            </a:r>
            <a:r>
              <a:rPr lang="en-US" sz="2400" b="0" kern="0" dirty="0"/>
              <a:t> </a:t>
            </a:r>
            <a:r>
              <a:rPr lang="en-US" sz="2400" b="0" kern="0" dirty="0" err="1"/>
              <a:t>daha</a:t>
            </a:r>
            <a:r>
              <a:rPr lang="en-US" sz="2400" b="0" kern="0" dirty="0"/>
              <a:t> </a:t>
            </a:r>
            <a:r>
              <a:rPr lang="en-US" sz="2400" b="0" kern="0" dirty="0" err="1"/>
              <a:t>küçüktür</a:t>
            </a:r>
            <a:r>
              <a:rPr lang="en-US" sz="2400" b="0" kern="0" dirty="0"/>
              <a:t>. Kulak </a:t>
            </a:r>
            <a:r>
              <a:rPr lang="en-US" sz="2400" b="0" kern="0" dirty="0" err="1"/>
              <a:t>kepçesini</a:t>
            </a:r>
            <a:r>
              <a:rPr lang="en-US" sz="2400" b="0" kern="0" dirty="0"/>
              <a:t>, plexus cervicalis superficialis </a:t>
            </a:r>
            <a:r>
              <a:rPr lang="en-US" sz="2400" b="0" kern="0" dirty="0" err="1"/>
              <a:t>ile</a:t>
            </a:r>
            <a:r>
              <a:rPr lang="en-US" sz="2400" b="0" kern="0" dirty="0"/>
              <a:t> </a:t>
            </a:r>
            <a:r>
              <a:rPr lang="en-US" sz="2400" b="0" kern="0" dirty="0" err="1"/>
              <a:t>bazı</a:t>
            </a:r>
            <a:r>
              <a:rPr lang="en-US" sz="2400" b="0" kern="0" dirty="0"/>
              <a:t> </a:t>
            </a:r>
            <a:r>
              <a:rPr lang="en-US" sz="2400" b="0" kern="0" dirty="0" err="1"/>
              <a:t>kranial</a:t>
            </a:r>
            <a:r>
              <a:rPr lang="en-US" sz="2400" b="0" kern="0" dirty="0"/>
              <a:t> </a:t>
            </a:r>
            <a:r>
              <a:rPr lang="en-US" sz="2400" b="0" kern="0" dirty="0" err="1"/>
              <a:t>sinirlerin</a:t>
            </a:r>
            <a:r>
              <a:rPr lang="en-US" sz="2400" b="0" kern="0" dirty="0"/>
              <a:t> </a:t>
            </a:r>
            <a:r>
              <a:rPr lang="en-US" sz="2400" b="0" kern="0" dirty="0" err="1"/>
              <a:t>dalları</a:t>
            </a:r>
            <a:r>
              <a:rPr lang="en-US" sz="2400" b="0" kern="0" dirty="0"/>
              <a:t> innerve </a:t>
            </a:r>
            <a:r>
              <a:rPr lang="en-US" sz="2400" b="0" kern="0" dirty="0" err="1"/>
              <a:t>eder</a:t>
            </a:r>
            <a:r>
              <a:rPr lang="en-US" sz="2400" b="0" kern="0" dirty="0"/>
              <a:t>. </a:t>
            </a:r>
            <a:r>
              <a:rPr lang="en-US" sz="2400" b="0" kern="0" dirty="0" err="1"/>
              <a:t>A.carotis</a:t>
            </a:r>
            <a:r>
              <a:rPr lang="en-US" sz="2400" b="0" kern="0" dirty="0"/>
              <a:t> externa </a:t>
            </a:r>
            <a:r>
              <a:rPr lang="en-US" sz="2400" b="0" kern="0" dirty="0" err="1"/>
              <a:t>dallarıyla</a:t>
            </a:r>
            <a:r>
              <a:rPr lang="en-US" sz="2400" b="0" kern="0" dirty="0"/>
              <a:t> </a:t>
            </a:r>
            <a:r>
              <a:rPr lang="en-US" sz="2400" b="0" kern="0" dirty="0" err="1"/>
              <a:t>beslenir</a:t>
            </a:r>
            <a:r>
              <a:rPr lang="en-US" sz="2400" b="0" kern="0" dirty="0"/>
              <a:t>.</a:t>
            </a:r>
            <a:endParaRPr lang="en-US" sz="2200" b="0" kern="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2652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344152-E1FB-420F-B170-B39C1FB72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600" y="152400"/>
            <a:ext cx="4572000" cy="677108"/>
          </a:xfrm>
        </p:spPr>
        <p:txBody>
          <a:bodyPr/>
          <a:lstStyle/>
          <a:p>
            <a:pPr algn="l"/>
            <a:r>
              <a:rPr lang="ar-SA" dirty="0"/>
              <a:t> </a:t>
            </a:r>
            <a:r>
              <a:rPr lang="ar-SA" sz="4400" dirty="0" err="1">
                <a:solidFill>
                  <a:srgbClr val="FF0000"/>
                </a:solidFill>
              </a:rPr>
              <a:t>Kulak</a:t>
            </a:r>
            <a:r>
              <a:rPr lang="ar-SA" sz="4400" dirty="0">
                <a:solidFill>
                  <a:srgbClr val="FF0000"/>
                </a:solidFill>
              </a:rPr>
              <a:t> </a:t>
            </a:r>
            <a:r>
              <a:rPr lang="ar-SA" sz="4400" dirty="0" err="1">
                <a:solidFill>
                  <a:srgbClr val="FF0000"/>
                </a:solidFill>
              </a:rPr>
              <a:t>kepçesi</a:t>
            </a:r>
            <a:r>
              <a:rPr lang="ar-SA" dirty="0">
                <a:solidFill>
                  <a:srgbClr val="FF0000"/>
                </a:solidFill>
              </a:rPr>
              <a:t> 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C6AD1DE-98A0-462D-A450-768C630CC5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75072"/>
            <a:ext cx="9144000" cy="5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974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D1315E7-B042-4784-B577-A89E26AB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4560" y="381000"/>
            <a:ext cx="6629400" cy="677108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Dış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akustik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kanal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9DA08D3-B6B9-4B72-9129-CA9954CCBE78}"/>
              </a:ext>
            </a:extLst>
          </p:cNvPr>
          <p:cNvSpPr txBox="1">
            <a:spLocks/>
          </p:cNvSpPr>
          <p:nvPr/>
        </p:nvSpPr>
        <p:spPr>
          <a:xfrm>
            <a:off x="838200" y="1588643"/>
            <a:ext cx="8001000" cy="4351338"/>
          </a:xfrm>
          <a:prstGeom prst="rect">
            <a:avLst/>
          </a:prstGeom>
        </p:spPr>
        <p:txBody>
          <a:bodyPr wrap="square" lIns="0" tIns="0" rIns="0" bIns="0">
            <a:normAutofit lnSpcReduction="10000"/>
          </a:bodyPr>
          <a:lstStyle>
            <a:lvl1pPr marL="0">
              <a:defRPr sz="1800" b="1" i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 kern="0" dirty="0" err="1"/>
              <a:t>Dış</a:t>
            </a:r>
            <a:r>
              <a:rPr lang="en-US" sz="2800" b="0" kern="0" dirty="0"/>
              <a:t> </a:t>
            </a:r>
            <a:r>
              <a:rPr lang="en-US" sz="2800" b="0" kern="0" dirty="0" err="1"/>
              <a:t>akustik</a:t>
            </a:r>
            <a:r>
              <a:rPr lang="en-US" sz="2800" b="0" kern="0" dirty="0"/>
              <a:t> </a:t>
            </a:r>
            <a:r>
              <a:rPr lang="en-US" sz="2800" b="0" kern="0" dirty="0" err="1"/>
              <a:t>kanal</a:t>
            </a:r>
            <a:r>
              <a:rPr lang="en-US" sz="2800" b="0" kern="0" dirty="0"/>
              <a:t>, </a:t>
            </a:r>
            <a:r>
              <a:rPr lang="en-US" sz="2800" b="0" kern="0" dirty="0" err="1"/>
              <a:t>konka'nın</a:t>
            </a:r>
            <a:r>
              <a:rPr lang="en-US" sz="2800" b="0" kern="0" dirty="0"/>
              <a:t> </a:t>
            </a:r>
            <a:r>
              <a:rPr lang="en-US" sz="2800" b="0" kern="0" dirty="0" err="1"/>
              <a:t>derin</a:t>
            </a:r>
            <a:r>
              <a:rPr lang="en-US" sz="2800" b="0" kern="0" dirty="0"/>
              <a:t> </a:t>
            </a:r>
            <a:r>
              <a:rPr lang="en-US" sz="2800" b="0" kern="0" dirty="0" err="1"/>
              <a:t>kısmından</a:t>
            </a:r>
            <a:r>
              <a:rPr lang="en-US" sz="2800" b="0" kern="0" dirty="0"/>
              <a:t> </a:t>
            </a:r>
            <a:r>
              <a:rPr lang="en-US" sz="2800" b="0" kern="0" dirty="0" err="1"/>
              <a:t>timpanik</a:t>
            </a:r>
            <a:r>
              <a:rPr lang="en-US" sz="2800" b="0" kern="0" dirty="0"/>
              <a:t> </a:t>
            </a:r>
            <a:r>
              <a:rPr lang="en-US" sz="2800" b="0" kern="0" dirty="0" err="1"/>
              <a:t>zara</a:t>
            </a:r>
            <a:r>
              <a:rPr lang="en-US" sz="2800" b="0" kern="0" dirty="0"/>
              <a:t> </a:t>
            </a:r>
            <a:r>
              <a:rPr lang="en-US" sz="2800" b="0" kern="0" dirty="0" err="1"/>
              <a:t>uzanan</a:t>
            </a:r>
            <a:r>
              <a:rPr lang="en-US" sz="2800" b="0" kern="0" dirty="0"/>
              <a:t> sigmoid </a:t>
            </a:r>
            <a:r>
              <a:rPr lang="en-US" sz="2800" b="0" kern="0" dirty="0" err="1"/>
              <a:t>şekilli</a:t>
            </a:r>
            <a:r>
              <a:rPr lang="en-US" sz="2800" b="0" kern="0" dirty="0"/>
              <a:t> </a:t>
            </a:r>
            <a:r>
              <a:rPr lang="en-US" sz="2800" b="0" kern="0" dirty="0" err="1"/>
              <a:t>bir</a:t>
            </a:r>
            <a:r>
              <a:rPr lang="en-US" sz="2800" b="0" kern="0" dirty="0"/>
              <a:t> </a:t>
            </a:r>
            <a:r>
              <a:rPr lang="en-US" sz="2800" b="0" kern="0" dirty="0" err="1"/>
              <a:t>tüptür</a:t>
            </a:r>
            <a:r>
              <a:rPr lang="en-US" sz="2800" b="0" kern="0" dirty="0"/>
              <a:t>. </a:t>
            </a:r>
            <a:r>
              <a:rPr lang="en-US" sz="2800" b="0" kern="0" dirty="0" err="1"/>
              <a:t>Duvarlarıdış</a:t>
            </a:r>
            <a:r>
              <a:rPr lang="en-US" sz="2800" b="0" kern="0" dirty="0"/>
              <a:t> 1/3 </a:t>
            </a:r>
            <a:r>
              <a:rPr lang="en-US" sz="2800" b="0" kern="0" dirty="0" err="1"/>
              <a:t>kıkırdaktan</a:t>
            </a:r>
            <a:r>
              <a:rPr lang="en-US" sz="2800" b="0" kern="0" dirty="0"/>
              <a:t> </a:t>
            </a:r>
            <a:r>
              <a:rPr lang="en-US" sz="2800" b="0" kern="0" dirty="0" err="1"/>
              <a:t>oluşurken</a:t>
            </a:r>
            <a:r>
              <a:rPr lang="en-US" sz="2800" b="0" kern="0" dirty="0"/>
              <a:t>, </a:t>
            </a:r>
            <a:r>
              <a:rPr lang="en-US" sz="2800" b="0" kern="0" dirty="0" err="1"/>
              <a:t>iç</a:t>
            </a:r>
            <a:r>
              <a:rPr lang="en-US" sz="2800" b="0" kern="0" dirty="0"/>
              <a:t> 2/3 temporal </a:t>
            </a:r>
            <a:r>
              <a:rPr lang="en-US" sz="2800" b="0" kern="0" dirty="0" err="1"/>
              <a:t>kemik</a:t>
            </a:r>
            <a:r>
              <a:rPr lang="en-US" sz="2800" b="0" kern="0" dirty="0"/>
              <a:t> </a:t>
            </a:r>
            <a:r>
              <a:rPr lang="en-US" sz="2800" b="0" kern="0" dirty="0" err="1"/>
              <a:t>tarafından</a:t>
            </a:r>
            <a:r>
              <a:rPr lang="en-US" sz="2800" b="0" kern="0" dirty="0"/>
              <a:t> </a:t>
            </a:r>
            <a:r>
              <a:rPr lang="en-US" sz="2800" b="0" kern="0" dirty="0" err="1"/>
              <a:t>oluşturulur.Dış</a:t>
            </a:r>
            <a:r>
              <a:rPr lang="en-US" sz="2800" b="0" kern="0" dirty="0"/>
              <a:t> </a:t>
            </a:r>
            <a:r>
              <a:rPr lang="en-US" sz="2800" b="0" kern="0" dirty="0" err="1"/>
              <a:t>akustik</a:t>
            </a:r>
            <a:r>
              <a:rPr lang="en-US" sz="2800" b="0" kern="0" dirty="0"/>
              <a:t> </a:t>
            </a:r>
            <a:r>
              <a:rPr lang="en-US" sz="2800" b="0" kern="0" dirty="0" err="1"/>
              <a:t>kanalın</a:t>
            </a:r>
            <a:r>
              <a:rPr lang="en-US" sz="2800" b="0" kern="0" dirty="0"/>
              <a:t> </a:t>
            </a:r>
            <a:r>
              <a:rPr lang="en-US" sz="2800" b="0" kern="0" dirty="0" err="1"/>
              <a:t>düz</a:t>
            </a:r>
            <a:r>
              <a:rPr lang="en-US" sz="2800" b="0" kern="0" dirty="0"/>
              <a:t> </a:t>
            </a:r>
            <a:r>
              <a:rPr lang="en-US" sz="2800" b="0" kern="0" dirty="0" err="1"/>
              <a:t>bir</a:t>
            </a:r>
            <a:r>
              <a:rPr lang="en-US" sz="2800" b="0" kern="0" dirty="0"/>
              <a:t> </a:t>
            </a:r>
            <a:r>
              <a:rPr lang="en-US" sz="2800" b="0" kern="0" dirty="0" err="1"/>
              <a:t>yolu</a:t>
            </a:r>
            <a:r>
              <a:rPr lang="en-US" sz="2800" b="0" kern="0" dirty="0"/>
              <a:t> </a:t>
            </a:r>
            <a:r>
              <a:rPr lang="en-US" sz="2800" b="0" kern="0" dirty="0" err="1"/>
              <a:t>yoktur</a:t>
            </a:r>
            <a:r>
              <a:rPr lang="en-US" sz="2800" b="0" kern="0" dirty="0"/>
              <a:t> </a:t>
            </a:r>
            <a:r>
              <a:rPr lang="en-US" sz="2800" b="0" kern="0" dirty="0" err="1"/>
              <a:t>ve</a:t>
            </a:r>
            <a:r>
              <a:rPr lang="en-US" sz="2800" b="0" kern="0" dirty="0"/>
              <a:t> </a:t>
            </a:r>
            <a:r>
              <a:rPr lang="en-US" sz="2800" b="0" kern="0" dirty="0" err="1"/>
              <a:t>bunun</a:t>
            </a:r>
            <a:r>
              <a:rPr lang="en-US" sz="2800" b="0" kern="0" dirty="0"/>
              <a:t> </a:t>
            </a:r>
            <a:r>
              <a:rPr lang="en-US" sz="2800" b="0" kern="0" dirty="0" err="1"/>
              <a:t>yerine</a:t>
            </a:r>
            <a:r>
              <a:rPr lang="en-US" sz="2800" b="0" kern="0" dirty="0"/>
              <a:t> </a:t>
            </a:r>
            <a:r>
              <a:rPr lang="en-US" sz="2800" b="0" kern="0" dirty="0" err="1"/>
              <a:t>aşağıdaki</a:t>
            </a:r>
            <a:r>
              <a:rPr lang="en-US" sz="2800" b="0" kern="0" dirty="0"/>
              <a:t> </a:t>
            </a:r>
            <a:r>
              <a:rPr lang="en-US" sz="2800" b="0" kern="0" dirty="0" err="1"/>
              <a:t>gibi</a:t>
            </a:r>
            <a:r>
              <a:rPr lang="en-US" sz="2800" b="0" kern="0" dirty="0"/>
              <a:t> S </a:t>
            </a:r>
            <a:r>
              <a:rPr lang="en-US" sz="2800" b="0" kern="0" dirty="0" err="1"/>
              <a:t>şeklinde</a:t>
            </a:r>
            <a:r>
              <a:rPr lang="en-US" sz="2800" b="0" kern="0" dirty="0"/>
              <a:t> </a:t>
            </a:r>
            <a:r>
              <a:rPr lang="en-US" sz="2800" b="0" kern="0" dirty="0" err="1"/>
              <a:t>bir</a:t>
            </a:r>
            <a:r>
              <a:rPr lang="en-US" sz="2800" b="0" kern="0" dirty="0"/>
              <a:t> </a:t>
            </a:r>
            <a:r>
              <a:rPr lang="en-US" sz="2800" b="0" kern="0" dirty="0" err="1"/>
              <a:t>eğri</a:t>
            </a:r>
            <a:r>
              <a:rPr lang="en-US" sz="2800" b="0" kern="0" dirty="0"/>
              <a:t> </a:t>
            </a:r>
            <a:r>
              <a:rPr lang="en-US" sz="2800" b="0" kern="0" dirty="0" err="1"/>
              <a:t>içinde</a:t>
            </a:r>
            <a:r>
              <a:rPr lang="en-US" sz="2800" b="0" kern="0" dirty="0"/>
              <a:t> </a:t>
            </a:r>
            <a:r>
              <a:rPr lang="en-US" sz="2800" b="0" kern="0" dirty="0" err="1"/>
              <a:t>hareket</a:t>
            </a:r>
            <a:r>
              <a:rPr lang="en-US" sz="2800" b="0" kern="0" dirty="0"/>
              <a:t> </a:t>
            </a:r>
            <a:r>
              <a:rPr lang="en-US" sz="2800" b="0" kern="0" dirty="0" err="1"/>
              <a:t>eder</a:t>
            </a:r>
            <a:r>
              <a:rPr lang="en-US" sz="2800" b="0" kern="0" dirty="0"/>
              <a:t>:</a:t>
            </a:r>
            <a:endParaRPr lang="tr-TR" sz="2800" b="0" kern="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0" kern="0" dirty="0" err="1"/>
              <a:t>Başlangıçta</a:t>
            </a:r>
            <a:r>
              <a:rPr lang="en-US" sz="2800" b="0" kern="0" dirty="0"/>
              <a:t> </a:t>
            </a:r>
            <a:r>
              <a:rPr lang="en-US" sz="2800" b="0" kern="0" dirty="0" err="1"/>
              <a:t>süperanterior</a:t>
            </a:r>
            <a:r>
              <a:rPr lang="en-US" sz="2800" b="0" kern="0" dirty="0"/>
              <a:t> </a:t>
            </a:r>
            <a:r>
              <a:rPr lang="en-US" sz="2800" b="0" kern="0" dirty="0" err="1"/>
              <a:t>bir</a:t>
            </a:r>
            <a:r>
              <a:rPr lang="en-US" sz="2800" b="0" kern="0" dirty="0"/>
              <a:t> </a:t>
            </a:r>
            <a:r>
              <a:rPr lang="en-US" sz="2800" b="0" kern="0" dirty="0" err="1"/>
              <a:t>yönde</a:t>
            </a:r>
            <a:r>
              <a:rPr lang="en-US" sz="2800" b="0" kern="0" dirty="0"/>
              <a:t> </a:t>
            </a:r>
            <a:r>
              <a:rPr lang="en-US" sz="2800" b="0" kern="0" dirty="0" err="1"/>
              <a:t>hareket</a:t>
            </a:r>
            <a:r>
              <a:rPr lang="en-US" sz="2800" b="0" kern="0" dirty="0"/>
              <a:t> </a:t>
            </a:r>
            <a:r>
              <a:rPr lang="en-US" sz="2800" b="0" kern="0" dirty="0" err="1"/>
              <a:t>eder.Sonra</a:t>
            </a:r>
            <a:endParaRPr lang="tr-TR" sz="2800" b="0" kern="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tr-TR" sz="2800" b="0" kern="0" dirty="0"/>
              <a:t>S</a:t>
            </a:r>
            <a:r>
              <a:rPr lang="en-US" sz="2800" b="0" kern="0" dirty="0" err="1"/>
              <a:t>üperoposterior</a:t>
            </a:r>
            <a:r>
              <a:rPr lang="en-US" sz="2800" b="0" kern="0" dirty="0"/>
              <a:t> </a:t>
            </a:r>
            <a:r>
              <a:rPr lang="en-US" sz="2800" b="0" kern="0" dirty="0" err="1"/>
              <a:t>olarak</a:t>
            </a:r>
            <a:r>
              <a:rPr lang="en-US" sz="2800" b="0" kern="0" dirty="0"/>
              <a:t> </a:t>
            </a:r>
            <a:r>
              <a:rPr lang="en-US" sz="2800" b="0" kern="0" dirty="0" err="1"/>
              <a:t>hareket</a:t>
            </a:r>
            <a:r>
              <a:rPr lang="en-US" sz="2800" b="0" kern="0" dirty="0"/>
              <a:t> </a:t>
            </a:r>
            <a:r>
              <a:rPr lang="en-US" sz="2800" b="0" kern="0" dirty="0" err="1"/>
              <a:t>etmek</a:t>
            </a:r>
            <a:r>
              <a:rPr lang="en-US" sz="2800" b="0" kern="0" dirty="0"/>
              <a:t> </a:t>
            </a:r>
            <a:r>
              <a:rPr lang="en-US" sz="2800" b="0" kern="0" dirty="0" err="1"/>
              <a:t>için</a:t>
            </a:r>
            <a:r>
              <a:rPr lang="en-US" sz="2800" b="0" kern="0" dirty="0"/>
              <a:t> </a:t>
            </a:r>
            <a:r>
              <a:rPr lang="en-US" sz="2800" b="0" kern="0" dirty="0" err="1"/>
              <a:t>hafifçe</a:t>
            </a:r>
            <a:r>
              <a:rPr lang="en-US" sz="2800" b="0" kern="0" dirty="0"/>
              <a:t> </a:t>
            </a:r>
            <a:r>
              <a:rPr lang="en-US" sz="2800" b="0" kern="0" dirty="0" err="1"/>
              <a:t>dönüyor</a:t>
            </a:r>
            <a:r>
              <a:rPr lang="en-US" sz="2800" b="0" kern="0" dirty="0"/>
              <a:t>.</a:t>
            </a:r>
            <a:endParaRPr lang="tr-TR" sz="2800" b="0" kern="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0" kern="0" dirty="0" err="1"/>
              <a:t>İnferoanterior</a:t>
            </a:r>
            <a:r>
              <a:rPr lang="en-US" sz="2800" b="0" kern="0" dirty="0"/>
              <a:t> </a:t>
            </a:r>
            <a:r>
              <a:rPr lang="en-US" sz="2800" b="0" kern="0" dirty="0" err="1"/>
              <a:t>yönde</a:t>
            </a:r>
            <a:r>
              <a:rPr lang="en-US" sz="2800" b="0" kern="0" dirty="0"/>
              <a:t> </a:t>
            </a:r>
            <a:r>
              <a:rPr lang="tr-TR" sz="2800" b="0" kern="0" dirty="0"/>
              <a:t>giderek</a:t>
            </a:r>
            <a:r>
              <a:rPr lang="en-US" sz="2800" b="0" kern="0" dirty="0"/>
              <a:t> </a:t>
            </a:r>
            <a:r>
              <a:rPr lang="en-US" sz="2800" b="0" kern="0" dirty="0" err="1"/>
              <a:t>sona</a:t>
            </a:r>
            <a:r>
              <a:rPr lang="en-US" sz="2800" b="0" kern="0" dirty="0"/>
              <a:t> </a:t>
            </a:r>
            <a:r>
              <a:rPr lang="en-US" sz="2800" b="0" kern="0" dirty="0" err="1"/>
              <a:t>erer</a:t>
            </a:r>
            <a:r>
              <a:rPr lang="en-US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7923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02CD319-EA51-4684-BB14-F3B5A03B25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530103"/>
            <a:ext cx="7651910" cy="579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26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B509DAD-5F91-4A12-AC3E-956BD6ECA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1" y="216539"/>
            <a:ext cx="5257799" cy="677108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Timpanik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membran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504F8A5-BF9E-4F4B-82EC-0C1774E8ED34}"/>
              </a:ext>
            </a:extLst>
          </p:cNvPr>
          <p:cNvSpPr txBox="1">
            <a:spLocks/>
          </p:cNvSpPr>
          <p:nvPr/>
        </p:nvSpPr>
        <p:spPr>
          <a:xfrm>
            <a:off x="381000" y="1283335"/>
            <a:ext cx="8534401" cy="51706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800" b="1" i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kern="0" dirty="0" err="1"/>
              <a:t>Timpanik</a:t>
            </a:r>
            <a:r>
              <a:rPr lang="en-US" sz="2400" b="0" kern="0" dirty="0"/>
              <a:t> </a:t>
            </a:r>
            <a:r>
              <a:rPr lang="en-US" sz="2400" b="0" kern="0" dirty="0" err="1"/>
              <a:t>membran</a:t>
            </a:r>
            <a:r>
              <a:rPr lang="en-US" sz="2400" b="0" kern="0" dirty="0"/>
              <a:t>, </a:t>
            </a:r>
            <a:r>
              <a:rPr lang="en-US" sz="2400" b="0" kern="0" dirty="0" err="1"/>
              <a:t>dış</a:t>
            </a:r>
            <a:r>
              <a:rPr lang="en-US" sz="2400" b="0" kern="0" dirty="0"/>
              <a:t> </a:t>
            </a:r>
            <a:r>
              <a:rPr lang="en-US" sz="2400" b="0" kern="0" dirty="0" err="1"/>
              <a:t>akustik</a:t>
            </a:r>
            <a:r>
              <a:rPr lang="en-US" sz="2400" b="0" kern="0" dirty="0"/>
              <a:t> </a:t>
            </a:r>
            <a:r>
              <a:rPr lang="en-US" sz="2400" b="0" kern="0" dirty="0" err="1"/>
              <a:t>kanalın</a:t>
            </a:r>
            <a:r>
              <a:rPr lang="en-US" sz="2400" b="0" kern="0" dirty="0"/>
              <a:t> </a:t>
            </a:r>
            <a:r>
              <a:rPr lang="en-US" sz="2400" b="0" kern="0" dirty="0" err="1"/>
              <a:t>uzak</a:t>
            </a:r>
            <a:r>
              <a:rPr lang="en-US" sz="2400" b="0" kern="0" dirty="0"/>
              <a:t> </a:t>
            </a:r>
            <a:r>
              <a:rPr lang="en-US" sz="2400" b="0" kern="0" dirty="0" err="1"/>
              <a:t>ucunda</a:t>
            </a:r>
            <a:r>
              <a:rPr lang="en-US" sz="2400" b="0" kern="0" dirty="0"/>
              <a:t> </a:t>
            </a:r>
            <a:r>
              <a:rPr lang="en-US" sz="2400" b="0" kern="0" dirty="0" err="1"/>
              <a:t>yer</a:t>
            </a:r>
            <a:r>
              <a:rPr lang="en-US" sz="2400" b="0" kern="0" dirty="0"/>
              <a:t> </a:t>
            </a:r>
            <a:r>
              <a:rPr lang="en-US" sz="2400" b="0" kern="0" dirty="0" err="1"/>
              <a:t>alır</a:t>
            </a:r>
            <a:r>
              <a:rPr lang="en-US" sz="2400" b="0" kern="0" dirty="0"/>
              <a:t>.  </a:t>
            </a:r>
            <a:r>
              <a:rPr lang="en-US" sz="2400" b="0" kern="0" dirty="0" err="1"/>
              <a:t>Dış</a:t>
            </a:r>
            <a:r>
              <a:rPr lang="en-US" sz="2400" b="0" kern="0" dirty="0"/>
              <a:t> </a:t>
            </a:r>
            <a:r>
              <a:rPr lang="en-US" sz="2400" b="0" kern="0" dirty="0" err="1"/>
              <a:t>yüzü</a:t>
            </a:r>
            <a:r>
              <a:rPr lang="en-US" sz="2400" b="0" kern="0" dirty="0"/>
              <a:t> </a:t>
            </a:r>
            <a:r>
              <a:rPr lang="en-US" sz="2400" b="0" kern="0" dirty="0" err="1"/>
              <a:t>deri</a:t>
            </a:r>
            <a:r>
              <a:rPr lang="en-US" sz="2400" b="0" kern="0" dirty="0"/>
              <a:t> </a:t>
            </a:r>
            <a:r>
              <a:rPr lang="en-US" sz="2400" b="0" kern="0" dirty="0" err="1"/>
              <a:t>ile</a:t>
            </a:r>
            <a:r>
              <a:rPr lang="en-US" sz="2400" b="0" kern="0" dirty="0"/>
              <a:t> </a:t>
            </a:r>
            <a:r>
              <a:rPr lang="en-US" sz="2400" b="0" kern="0" dirty="0" err="1"/>
              <a:t>kaplı</a:t>
            </a:r>
            <a:r>
              <a:rPr lang="en-US" sz="2400" b="0" kern="0" dirty="0"/>
              <a:t> </a:t>
            </a:r>
            <a:r>
              <a:rPr lang="en-US" sz="2400" b="0" kern="0" dirty="0" err="1"/>
              <a:t>bağ</a:t>
            </a:r>
            <a:r>
              <a:rPr lang="en-US" sz="2400" b="0" kern="0" dirty="0"/>
              <a:t> </a:t>
            </a:r>
            <a:r>
              <a:rPr lang="en-US" sz="2400" b="0" kern="0" dirty="0" err="1"/>
              <a:t>dokusu</a:t>
            </a:r>
            <a:r>
              <a:rPr lang="en-US" sz="2400" b="0" kern="0" dirty="0"/>
              <a:t> </a:t>
            </a:r>
            <a:r>
              <a:rPr lang="en-US" sz="2400" b="0" kern="0" dirty="0" err="1"/>
              <a:t>yapısıdır</a:t>
            </a:r>
            <a:r>
              <a:rPr lang="en-US" sz="2400" b="0" kern="0" dirty="0"/>
              <a:t>, </a:t>
            </a:r>
            <a:r>
              <a:rPr lang="en-US" sz="2400" b="0" kern="0" dirty="0" err="1"/>
              <a:t>içte</a:t>
            </a:r>
            <a:r>
              <a:rPr lang="en-US" sz="2400" b="0" kern="0" dirty="0"/>
              <a:t> </a:t>
            </a:r>
            <a:r>
              <a:rPr lang="en-US" sz="2400" b="0" kern="0" dirty="0" err="1"/>
              <a:t>mukoza</a:t>
            </a:r>
            <a:r>
              <a:rPr lang="en-US" sz="2400" b="0" kern="0" dirty="0"/>
              <a:t> </a:t>
            </a:r>
            <a:r>
              <a:rPr lang="en-US" sz="2400" b="0" kern="0" dirty="0" err="1"/>
              <a:t>zarı</a:t>
            </a:r>
            <a:r>
              <a:rPr lang="en-US" sz="2400" b="0" kern="0" dirty="0"/>
              <a:t>. </a:t>
            </a:r>
          </a:p>
          <a:p>
            <a:endParaRPr lang="en-US" sz="2400" b="0" kern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kern="0" dirty="0"/>
              <a:t>  </a:t>
            </a:r>
            <a:r>
              <a:rPr lang="en-US" sz="2400" b="0" kern="0" dirty="0" err="1"/>
              <a:t>Timpanik</a:t>
            </a:r>
            <a:r>
              <a:rPr lang="en-US" sz="2400" b="0" kern="0" dirty="0"/>
              <a:t> </a:t>
            </a:r>
            <a:r>
              <a:rPr lang="en-US" sz="2400" b="0" kern="0" dirty="0" err="1"/>
              <a:t>zarın</a:t>
            </a:r>
            <a:r>
              <a:rPr lang="en-US" sz="2400" b="0" kern="0" dirty="0"/>
              <a:t> </a:t>
            </a:r>
            <a:r>
              <a:rPr lang="en-US" sz="2400" b="0" kern="0" dirty="0" err="1"/>
              <a:t>yarı</a:t>
            </a:r>
            <a:r>
              <a:rPr lang="en-US" sz="2400" b="0" kern="0" dirty="0"/>
              <a:t> </a:t>
            </a:r>
            <a:r>
              <a:rPr lang="en-US" sz="2400" b="0" kern="0" dirty="0" err="1"/>
              <a:t>saydamlığı</a:t>
            </a:r>
            <a:r>
              <a:rPr lang="en-US" sz="2400" b="0" kern="0" dirty="0"/>
              <a:t>, </a:t>
            </a:r>
            <a:r>
              <a:rPr lang="en-US" sz="2400" b="0" kern="0" dirty="0" err="1"/>
              <a:t>otoskopi</a:t>
            </a:r>
            <a:r>
              <a:rPr lang="en-US" sz="2400" b="0" kern="0" dirty="0"/>
              <a:t> </a:t>
            </a:r>
            <a:r>
              <a:rPr lang="en-US" sz="2400" b="0" kern="0" dirty="0" err="1"/>
              <a:t>sırasında</a:t>
            </a:r>
            <a:r>
              <a:rPr lang="en-US" sz="2400" b="0" kern="0" dirty="0"/>
              <a:t> </a:t>
            </a:r>
            <a:r>
              <a:rPr lang="en-US" sz="2400" b="0" kern="0" dirty="0" err="1"/>
              <a:t>orta</a:t>
            </a:r>
            <a:r>
              <a:rPr lang="en-US" sz="2400" b="0" kern="0" dirty="0"/>
              <a:t> </a:t>
            </a:r>
            <a:r>
              <a:rPr lang="en-US" sz="2400" b="0" kern="0" dirty="0" err="1"/>
              <a:t>kulaktaki</a:t>
            </a:r>
            <a:r>
              <a:rPr lang="en-US" sz="2400" b="0" kern="0" dirty="0"/>
              <a:t> </a:t>
            </a:r>
            <a:r>
              <a:rPr lang="en-US" sz="2400" b="0" kern="0" dirty="0" err="1"/>
              <a:t>yapıların</a:t>
            </a:r>
            <a:r>
              <a:rPr lang="en-US" sz="2400" b="0" kern="0" dirty="0"/>
              <a:t> </a:t>
            </a:r>
            <a:r>
              <a:rPr lang="en-US" sz="2400" b="0" kern="0" dirty="0" err="1"/>
              <a:t>gözlenmesini</a:t>
            </a:r>
            <a:r>
              <a:rPr lang="en-US" sz="2400" b="0" kern="0" dirty="0"/>
              <a:t> </a:t>
            </a:r>
            <a:r>
              <a:rPr lang="en-US" sz="2400" b="0" kern="0" dirty="0" err="1"/>
              <a:t>sağlar</a:t>
            </a:r>
            <a:r>
              <a:rPr lang="en-US" sz="2400" b="0" kern="0" dirty="0"/>
              <a:t>. </a:t>
            </a:r>
          </a:p>
          <a:p>
            <a:endParaRPr lang="en-US" sz="2400" b="0" kern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kern="0" dirty="0"/>
              <a:t> </a:t>
            </a:r>
            <a:r>
              <a:rPr lang="en-US" sz="2400" b="0" kern="0" dirty="0" err="1"/>
              <a:t>zarın</a:t>
            </a:r>
            <a:r>
              <a:rPr lang="en-US" sz="2400" b="0" kern="0" dirty="0"/>
              <a:t> </a:t>
            </a:r>
            <a:r>
              <a:rPr lang="en-US" sz="2400" b="0" kern="0" dirty="0" err="1"/>
              <a:t>ön</a:t>
            </a:r>
            <a:r>
              <a:rPr lang="en-US" sz="2400" b="0" kern="0" dirty="0"/>
              <a:t> </a:t>
            </a:r>
            <a:r>
              <a:rPr lang="en-US" sz="2400" b="0" kern="0" dirty="0" err="1"/>
              <a:t>yüzeyinde</a:t>
            </a:r>
            <a:r>
              <a:rPr lang="en-US" sz="2400" b="0" kern="0" dirty="0"/>
              <a:t> </a:t>
            </a:r>
            <a:r>
              <a:rPr lang="en-US" sz="2400" b="0" kern="0" dirty="0" err="1"/>
              <a:t>malleusun</a:t>
            </a:r>
            <a:r>
              <a:rPr lang="en-US" sz="2400" b="0" kern="0" dirty="0"/>
              <a:t> </a:t>
            </a:r>
            <a:r>
              <a:rPr lang="en-US" sz="2400" b="0" kern="0" dirty="0" err="1"/>
              <a:t>sapı</a:t>
            </a:r>
            <a:r>
              <a:rPr lang="en-US" sz="2400" b="0" kern="0" dirty="0"/>
              <a:t> </a:t>
            </a:r>
            <a:r>
              <a:rPr lang="en-US" sz="2400" b="0" kern="0" dirty="0" err="1"/>
              <a:t>timpanik</a:t>
            </a:r>
            <a:r>
              <a:rPr lang="en-US" sz="2400" b="0" kern="0" dirty="0"/>
              <a:t> </a:t>
            </a:r>
            <a:r>
              <a:rPr lang="en-US" sz="2400" b="0" kern="0" dirty="0" err="1"/>
              <a:t>zara</a:t>
            </a:r>
            <a:r>
              <a:rPr lang="en-US" sz="2400" b="0" kern="0" dirty="0"/>
              <a:t> </a:t>
            </a:r>
            <a:r>
              <a:rPr lang="en-US" sz="2400" b="0" kern="0" dirty="0" err="1"/>
              <a:t>yapışan</a:t>
            </a:r>
            <a:r>
              <a:rPr lang="en-US" sz="2400" b="0" kern="0" dirty="0"/>
              <a:t> </a:t>
            </a:r>
            <a:r>
              <a:rPr lang="en-US" sz="2400" b="0" kern="0" dirty="0" err="1"/>
              <a:t>timpanik</a:t>
            </a:r>
            <a:r>
              <a:rPr lang="en-US" sz="2400" b="0" kern="0" dirty="0"/>
              <a:t> </a:t>
            </a:r>
            <a:r>
              <a:rPr lang="en-US" sz="2400" b="0" kern="0" dirty="0" err="1"/>
              <a:t>membranın</a:t>
            </a:r>
            <a:r>
              <a:rPr lang="en-US" sz="2400" b="0" kern="0" dirty="0"/>
              <a:t> </a:t>
            </a:r>
            <a:r>
              <a:rPr lang="en-US" sz="2400" b="0" kern="0" dirty="0" err="1"/>
              <a:t>umbosu</a:t>
            </a:r>
            <a:r>
              <a:rPr lang="en-US" sz="2400" b="0" kern="0" dirty="0"/>
              <a:t> </a:t>
            </a:r>
            <a:r>
              <a:rPr lang="en-US" sz="2400" b="0" kern="0" dirty="0" err="1"/>
              <a:t>denir</a:t>
            </a:r>
            <a:endParaRPr lang="en-US" sz="2400" b="0" kern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kern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kern="0" dirty="0"/>
              <a:t> </a:t>
            </a:r>
            <a:r>
              <a:rPr lang="en-US" sz="2400" b="0" kern="0" dirty="0" err="1"/>
              <a:t>Malleusun</a:t>
            </a:r>
            <a:r>
              <a:rPr lang="en-US" sz="2400" b="0" kern="0" dirty="0"/>
              <a:t> </a:t>
            </a:r>
            <a:r>
              <a:rPr lang="en-US" sz="2400" b="0" kern="0" dirty="0" err="1"/>
              <a:t>sapı</a:t>
            </a:r>
            <a:r>
              <a:rPr lang="en-US" sz="2400" b="0" kern="0" dirty="0"/>
              <a:t> </a:t>
            </a:r>
            <a:r>
              <a:rPr lang="en-US" sz="2400" b="0" kern="0" dirty="0" err="1"/>
              <a:t>üstte</a:t>
            </a:r>
            <a:r>
              <a:rPr lang="en-US" sz="2400" b="0" kern="0" dirty="0"/>
              <a:t> </a:t>
            </a:r>
            <a:r>
              <a:rPr lang="en-US" sz="2400" b="0" kern="0" dirty="0" err="1"/>
              <a:t>devam</a:t>
            </a:r>
            <a:r>
              <a:rPr lang="en-US" sz="2400" b="0" kern="0" dirty="0"/>
              <a:t> </a:t>
            </a:r>
            <a:r>
              <a:rPr lang="en-US" sz="2400" b="0" kern="0" dirty="0" err="1"/>
              <a:t>eder</a:t>
            </a:r>
            <a:r>
              <a:rPr lang="en-US" sz="2400" b="0" kern="0" dirty="0"/>
              <a:t> </a:t>
            </a:r>
            <a:r>
              <a:rPr lang="en-US" sz="2400" b="0" kern="0" dirty="0" err="1"/>
              <a:t>ve</a:t>
            </a:r>
            <a:r>
              <a:rPr lang="en-US" sz="2400" b="0" kern="0" dirty="0"/>
              <a:t> </a:t>
            </a:r>
            <a:r>
              <a:rPr lang="en-US" sz="2400" b="0" kern="0" dirty="0" err="1"/>
              <a:t>en</a:t>
            </a:r>
            <a:r>
              <a:rPr lang="en-US" sz="2400" b="0" kern="0" dirty="0"/>
              <a:t> </a:t>
            </a:r>
            <a:r>
              <a:rPr lang="en-US" sz="2400" b="0" kern="0" dirty="0" err="1"/>
              <a:t>yüksek</a:t>
            </a:r>
            <a:r>
              <a:rPr lang="en-US" sz="2400" b="0" kern="0" dirty="0"/>
              <a:t> </a:t>
            </a:r>
            <a:r>
              <a:rPr lang="en-US" sz="2400" b="0" kern="0" dirty="0" err="1"/>
              <a:t>noktasında</a:t>
            </a:r>
            <a:r>
              <a:rPr lang="en-US" sz="2400" b="0" kern="0" dirty="0"/>
              <a:t> </a:t>
            </a:r>
            <a:r>
              <a:rPr lang="en-US" sz="2400" b="0" kern="0" dirty="0" err="1"/>
              <a:t>Malleusun</a:t>
            </a:r>
            <a:r>
              <a:rPr lang="en-US" sz="2400" b="0" kern="0" dirty="0"/>
              <a:t> </a:t>
            </a:r>
            <a:r>
              <a:rPr lang="en-US" sz="2400" b="0" kern="0" dirty="0" err="1"/>
              <a:t>yanal</a:t>
            </a:r>
            <a:r>
              <a:rPr lang="en-US" sz="2400" b="0" kern="0" dirty="0"/>
              <a:t> </a:t>
            </a:r>
            <a:r>
              <a:rPr lang="en-US" sz="2400" b="0" kern="0" dirty="0" err="1"/>
              <a:t>süreci</a:t>
            </a:r>
            <a:r>
              <a:rPr lang="en-US" sz="2400" b="0" kern="0" dirty="0"/>
              <a:t> </a:t>
            </a:r>
            <a:r>
              <a:rPr lang="en-US" sz="2400" b="0" kern="0" dirty="0" err="1"/>
              <a:t>denen</a:t>
            </a:r>
            <a:r>
              <a:rPr lang="en-US" sz="2400" b="0" kern="0" dirty="0"/>
              <a:t> </a:t>
            </a:r>
            <a:r>
              <a:rPr lang="en-US" sz="2400" b="0" kern="0" dirty="0" err="1"/>
              <a:t>küçük</a:t>
            </a:r>
            <a:r>
              <a:rPr lang="en-US" sz="2400" b="0" kern="0" dirty="0"/>
              <a:t> </a:t>
            </a:r>
            <a:r>
              <a:rPr lang="en-US" sz="2400" b="0" kern="0" dirty="0" err="1"/>
              <a:t>bir</a:t>
            </a:r>
            <a:r>
              <a:rPr lang="en-US" sz="2400" b="0" kern="0" dirty="0"/>
              <a:t> </a:t>
            </a:r>
            <a:r>
              <a:rPr lang="en-US" sz="2400" b="0" kern="0" dirty="0" err="1"/>
              <a:t>çıkıntı</a:t>
            </a:r>
            <a:r>
              <a:rPr lang="en-US" sz="2400" b="0" kern="0" dirty="0"/>
              <a:t> </a:t>
            </a:r>
            <a:r>
              <a:rPr lang="en-US" sz="2400" b="0" kern="0" dirty="0" err="1"/>
              <a:t>görülebilir</a:t>
            </a:r>
            <a:r>
              <a:rPr lang="en-US" sz="2400" b="0" kern="0" dirty="0"/>
              <a:t> </a:t>
            </a:r>
            <a:r>
              <a:rPr lang="en-US" sz="2400" b="0" kern="0" dirty="0" err="1"/>
              <a:t>timpanik</a:t>
            </a:r>
            <a:r>
              <a:rPr lang="en-US" sz="2400" b="0" kern="0" dirty="0"/>
              <a:t> </a:t>
            </a:r>
            <a:r>
              <a:rPr lang="en-US" sz="2400" b="0" kern="0" dirty="0" err="1"/>
              <a:t>zarın</a:t>
            </a:r>
            <a:r>
              <a:rPr lang="en-US" sz="2400" b="0" kern="0" dirty="0"/>
              <a:t> lateral </a:t>
            </a:r>
            <a:r>
              <a:rPr lang="en-US" sz="2400" b="0" kern="0" dirty="0" err="1"/>
              <a:t>süreçten</a:t>
            </a:r>
            <a:r>
              <a:rPr lang="en-US" sz="2400" b="0" kern="0" dirty="0"/>
              <a:t> </a:t>
            </a:r>
            <a:r>
              <a:rPr lang="en-US" sz="2400" b="0" kern="0" dirty="0" err="1"/>
              <a:t>uzaklaşan</a:t>
            </a:r>
            <a:r>
              <a:rPr lang="en-US" sz="2400" b="0" kern="0" dirty="0"/>
              <a:t> </a:t>
            </a:r>
            <a:r>
              <a:rPr lang="en-US" sz="2400" b="0" kern="0" dirty="0" err="1"/>
              <a:t>kısımlarına</a:t>
            </a:r>
            <a:r>
              <a:rPr lang="en-US" sz="2400" b="0" kern="0" dirty="0"/>
              <a:t> anterior </a:t>
            </a:r>
            <a:r>
              <a:rPr lang="en-US" sz="2400" b="0" kern="0" dirty="0" err="1"/>
              <a:t>ve</a:t>
            </a:r>
            <a:r>
              <a:rPr lang="en-US" sz="2400" b="0" kern="0" dirty="0"/>
              <a:t> posterior  malleolar </a:t>
            </a:r>
            <a:r>
              <a:rPr lang="en-US" sz="2400" b="0" kern="0" dirty="0" err="1"/>
              <a:t>kıvrımlar</a:t>
            </a:r>
            <a:r>
              <a:rPr lang="en-US" sz="2400" b="0" kern="0" dirty="0"/>
              <a:t> </a:t>
            </a:r>
            <a:r>
              <a:rPr lang="en-US" sz="2400" b="0" kern="0" dirty="0" err="1"/>
              <a:t>denir</a:t>
            </a:r>
            <a:r>
              <a:rPr lang="en-US" sz="2400" b="0" kern="0" dirty="0"/>
              <a:t>.</a:t>
            </a:r>
          </a:p>
          <a:p>
            <a:endParaRPr lang="en-US" sz="2400" b="0" kern="0" dirty="0"/>
          </a:p>
        </p:txBody>
      </p:sp>
    </p:spTree>
    <p:extLst>
      <p:ext uri="{BB962C8B-B14F-4D97-AF65-F5344CB8AC3E}">
        <p14:creationId xmlns:p14="http://schemas.microsoft.com/office/powerpoint/2010/main" val="1671013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8A9B762-8FD1-4DD3-AFFD-26CC74630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-152400"/>
            <a:ext cx="3886200" cy="1169551"/>
          </a:xfrm>
        </p:spPr>
        <p:txBody>
          <a:bodyPr/>
          <a:lstStyle/>
          <a:p>
            <a:pPr algn="l"/>
            <a:r>
              <a:rPr lang="ar-SA" dirty="0"/>
              <a:t>                        </a:t>
            </a:r>
            <a:r>
              <a:rPr lang="ar-SA" sz="3200" dirty="0" err="1">
                <a:solidFill>
                  <a:schemeClr val="bg1">
                    <a:lumMod val="50000"/>
                  </a:schemeClr>
                </a:solidFill>
              </a:rPr>
              <a:t>Timpanik</a:t>
            </a:r>
            <a:r>
              <a:rPr lang="ar-SA" sz="3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SA" sz="3200" dirty="0" err="1">
                <a:solidFill>
                  <a:schemeClr val="bg1">
                    <a:lumMod val="50000"/>
                  </a:schemeClr>
                </a:solidFill>
              </a:rPr>
              <a:t>membran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FF102C6-A6C7-4A51-80EC-1A06126AF5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17" y="1524000"/>
            <a:ext cx="8139921" cy="450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862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C7D3495-AD0C-4190-887B-98F19544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28600"/>
            <a:ext cx="4114800" cy="677108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Damar </a:t>
            </a:r>
            <a:r>
              <a:rPr lang="en-US" dirty="0" err="1">
                <a:solidFill>
                  <a:srgbClr val="FF0000"/>
                </a:solidFill>
              </a:rPr>
              <a:t>sistemi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B28DBDA-4D77-45D0-AE72-3EB8849040A5}"/>
              </a:ext>
            </a:extLst>
          </p:cNvPr>
          <p:cNvSpPr txBox="1">
            <a:spLocks/>
          </p:cNvSpPr>
          <p:nvPr/>
        </p:nvSpPr>
        <p:spPr>
          <a:xfrm>
            <a:off x="533400" y="1538923"/>
            <a:ext cx="8305800" cy="3877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800" b="1" i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tr-TR" kern="0" dirty="0"/>
              <a:t>  </a:t>
            </a:r>
            <a:r>
              <a:rPr lang="en-US" sz="2800" b="0" kern="0" dirty="0" err="1"/>
              <a:t>Dış</a:t>
            </a:r>
            <a:r>
              <a:rPr lang="en-US" sz="2800" b="0" kern="0" dirty="0"/>
              <a:t> kulak, </a:t>
            </a:r>
            <a:r>
              <a:rPr lang="en-US" sz="2800" b="0" kern="0" dirty="0" err="1"/>
              <a:t>dış</a:t>
            </a:r>
            <a:r>
              <a:rPr lang="en-US" sz="2800" b="0" kern="0" dirty="0"/>
              <a:t> </a:t>
            </a:r>
            <a:r>
              <a:rPr lang="en-US" sz="2800" b="0" kern="0" dirty="0" err="1"/>
              <a:t>karotid</a:t>
            </a:r>
            <a:r>
              <a:rPr lang="en-US" sz="2800" b="0" kern="0" dirty="0"/>
              <a:t> </a:t>
            </a:r>
            <a:r>
              <a:rPr lang="en-US" sz="2800" b="0" kern="0" dirty="0" err="1"/>
              <a:t>arterin</a:t>
            </a:r>
            <a:r>
              <a:rPr lang="en-US" sz="2800" b="0" kern="0" dirty="0"/>
              <a:t> </a:t>
            </a:r>
            <a:r>
              <a:rPr lang="en-US" sz="2800" b="0" kern="0" dirty="0" err="1"/>
              <a:t>dalları</a:t>
            </a:r>
            <a:r>
              <a:rPr lang="en-US" sz="2800" b="0" kern="0" dirty="0"/>
              <a:t> </a:t>
            </a:r>
            <a:r>
              <a:rPr lang="en-US" sz="2800" b="0" kern="0" dirty="0" err="1"/>
              <a:t>tarafından</a:t>
            </a:r>
            <a:r>
              <a:rPr lang="en-US" sz="2800" b="0" kern="0" dirty="0"/>
              <a:t> </a:t>
            </a:r>
            <a:r>
              <a:rPr lang="en-US" sz="2800" b="0" kern="0" dirty="0" err="1"/>
              <a:t>sağlanır</a:t>
            </a:r>
            <a:r>
              <a:rPr lang="en-US" sz="2800" b="0" kern="0" dirty="0"/>
              <a:t>: </a:t>
            </a:r>
          </a:p>
          <a:p>
            <a:endParaRPr lang="tr-TR" sz="2800" b="0" kern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kern="0" dirty="0" err="1"/>
              <a:t>Arka</a:t>
            </a:r>
            <a:r>
              <a:rPr lang="en-US" sz="2800" b="0" kern="0" dirty="0"/>
              <a:t> kulak </a:t>
            </a:r>
            <a:r>
              <a:rPr lang="en-US" sz="2800" b="0" kern="0" dirty="0" err="1"/>
              <a:t>çevresi</a:t>
            </a:r>
            <a:r>
              <a:rPr lang="en-US" sz="2800" b="0" kern="0" dirty="0"/>
              <a:t> </a:t>
            </a:r>
            <a:r>
              <a:rPr lang="en-US" sz="2800" b="0" kern="0" dirty="0" err="1"/>
              <a:t>arter</a:t>
            </a:r>
            <a:r>
              <a:rPr lang="en-US" sz="2800" b="0" kern="0" dirty="0"/>
              <a:t> </a:t>
            </a:r>
            <a:endParaRPr lang="tr-TR" sz="2800" b="0" kern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kern="0" dirty="0" err="1"/>
              <a:t>Yüzeysel</a:t>
            </a:r>
            <a:r>
              <a:rPr lang="en-US" sz="2800" b="0" kern="0" dirty="0"/>
              <a:t> temporal </a:t>
            </a:r>
            <a:r>
              <a:rPr lang="en-US" sz="2800" b="0" kern="0" dirty="0" err="1"/>
              <a:t>arter</a:t>
            </a:r>
            <a:r>
              <a:rPr lang="en-US" sz="2800" b="0" kern="0" dirty="0"/>
              <a:t> </a:t>
            </a:r>
            <a:endParaRPr lang="tr-TR" sz="2800" b="0" kern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kern="0" dirty="0" err="1"/>
              <a:t>Oksipital</a:t>
            </a:r>
            <a:r>
              <a:rPr lang="en-US" sz="2800" b="0" kern="0" dirty="0"/>
              <a:t> </a:t>
            </a:r>
            <a:r>
              <a:rPr lang="en-US" sz="2800" b="0" kern="0" dirty="0" err="1"/>
              <a:t>arter</a:t>
            </a:r>
            <a:r>
              <a:rPr lang="en-US" sz="2800" b="0" kern="0" dirty="0"/>
              <a:t> </a:t>
            </a:r>
            <a:endParaRPr lang="tr-TR" sz="2800" b="0" kern="0" dirty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800" b="0" kern="0" dirty="0" err="1"/>
              <a:t>Maksiller</a:t>
            </a:r>
            <a:r>
              <a:rPr lang="en-US" sz="2800" b="0" kern="0" dirty="0"/>
              <a:t> </a:t>
            </a:r>
            <a:r>
              <a:rPr lang="en-US" sz="2800" b="0" kern="0" dirty="0" err="1"/>
              <a:t>arter</a:t>
            </a:r>
            <a:r>
              <a:rPr lang="en-US" sz="2800" b="0" kern="0" dirty="0"/>
              <a:t> (</a:t>
            </a:r>
            <a:r>
              <a:rPr lang="en-US" sz="2800" b="0" kern="0" dirty="0" err="1"/>
              <a:t>derin</a:t>
            </a:r>
            <a:r>
              <a:rPr lang="en-US" sz="2800" b="0" kern="0" dirty="0"/>
              <a:t> kulak </a:t>
            </a:r>
            <a:r>
              <a:rPr lang="en-US" sz="2800" b="0" kern="0" dirty="0" err="1"/>
              <a:t>dalı</a:t>
            </a:r>
            <a:r>
              <a:rPr lang="en-US" sz="2800" b="0" kern="0" dirty="0"/>
              <a:t>) - </a:t>
            </a:r>
            <a:r>
              <a:rPr lang="en-US" sz="2800" b="0" kern="0" dirty="0" err="1"/>
              <a:t>sadece</a:t>
            </a:r>
            <a:r>
              <a:rPr lang="en-US" sz="2800" b="0" kern="0" dirty="0"/>
              <a:t> </a:t>
            </a:r>
            <a:r>
              <a:rPr lang="en-US" sz="2800" b="0" kern="0" dirty="0" err="1"/>
              <a:t>dış</a:t>
            </a:r>
            <a:r>
              <a:rPr lang="en-US" sz="2800" b="0" kern="0" dirty="0"/>
              <a:t> </a:t>
            </a:r>
            <a:r>
              <a:rPr lang="en-US" sz="2800" b="0" kern="0" dirty="0" err="1"/>
              <a:t>akustik</a:t>
            </a:r>
            <a:r>
              <a:rPr lang="en-US" sz="2800" b="0" kern="0" dirty="0"/>
              <a:t> </a:t>
            </a:r>
            <a:r>
              <a:rPr lang="en-US" sz="2800" b="0" kern="0" dirty="0" err="1"/>
              <a:t>kanalın</a:t>
            </a:r>
            <a:r>
              <a:rPr lang="en-US" sz="2800" b="0" kern="0" dirty="0"/>
              <a:t> </a:t>
            </a:r>
            <a:r>
              <a:rPr lang="en-US" sz="2800" b="0" kern="0" dirty="0" err="1"/>
              <a:t>ve</a:t>
            </a:r>
            <a:r>
              <a:rPr lang="en-US" sz="2800" b="0" kern="0" dirty="0"/>
              <a:t> </a:t>
            </a:r>
            <a:r>
              <a:rPr lang="en-US" sz="2800" b="0" kern="0" dirty="0" err="1"/>
              <a:t>timpanik</a:t>
            </a:r>
            <a:r>
              <a:rPr lang="en-US" sz="2800" b="0" kern="0" dirty="0"/>
              <a:t> </a:t>
            </a:r>
            <a:r>
              <a:rPr lang="en-US" sz="2800" b="0" kern="0" dirty="0" err="1"/>
              <a:t>zarın</a:t>
            </a:r>
            <a:r>
              <a:rPr lang="en-US" sz="2800" b="0" kern="0" dirty="0"/>
              <a:t> </a:t>
            </a:r>
            <a:r>
              <a:rPr lang="en-US" sz="2800" b="0" kern="0" dirty="0" err="1"/>
              <a:t>derin</a:t>
            </a:r>
            <a:r>
              <a:rPr lang="en-US" sz="2800" b="0" kern="0" dirty="0"/>
              <a:t> </a:t>
            </a:r>
            <a:r>
              <a:rPr lang="en-US" sz="2800" b="0" kern="0" dirty="0" err="1"/>
              <a:t>yönünü</a:t>
            </a:r>
            <a:r>
              <a:rPr lang="en-US" sz="2800" b="0" kern="0" dirty="0"/>
              <a:t> </a:t>
            </a:r>
            <a:r>
              <a:rPr lang="en-US" sz="2800" b="0" kern="0" dirty="0" err="1"/>
              <a:t>sağlar</a:t>
            </a:r>
            <a:r>
              <a:rPr lang="en-US" sz="2800" b="0" kern="0" dirty="0"/>
              <a:t> </a:t>
            </a:r>
            <a:r>
              <a:rPr lang="en-US" sz="2800" b="0" kern="0" dirty="0" err="1"/>
              <a:t>Venöz</a:t>
            </a:r>
            <a:r>
              <a:rPr lang="en-US" sz="2800" b="0" kern="0" dirty="0"/>
              <a:t> </a:t>
            </a:r>
            <a:r>
              <a:rPr lang="en-US" sz="2800" b="0" kern="0" dirty="0" err="1"/>
              <a:t>drenaj</a:t>
            </a:r>
            <a:r>
              <a:rPr lang="en-US" sz="2800" b="0" kern="0" dirty="0"/>
              <a:t>, </a:t>
            </a:r>
            <a:r>
              <a:rPr lang="en-US" sz="2800" b="0" kern="0" dirty="0" err="1"/>
              <a:t>yukarıda</a:t>
            </a:r>
            <a:r>
              <a:rPr lang="en-US" sz="2800" b="0" kern="0" dirty="0"/>
              <a:t> </a:t>
            </a:r>
            <a:r>
              <a:rPr lang="en-US" sz="2800" b="0" kern="0" dirty="0" err="1"/>
              <a:t>listelenen</a:t>
            </a:r>
            <a:r>
              <a:rPr lang="en-US" sz="2800" b="0" kern="0" dirty="0"/>
              <a:t> </a:t>
            </a:r>
            <a:r>
              <a:rPr lang="en-US" sz="2800" b="0" kern="0" dirty="0" err="1"/>
              <a:t>arterleri</a:t>
            </a:r>
            <a:r>
              <a:rPr lang="en-US" sz="2800" b="0" kern="0" dirty="0"/>
              <a:t> </a:t>
            </a:r>
            <a:r>
              <a:rPr lang="en-US" sz="2800" b="0" kern="0" dirty="0" err="1"/>
              <a:t>takip</a:t>
            </a:r>
            <a:r>
              <a:rPr lang="en-US" sz="2800" b="0" kern="0" dirty="0"/>
              <a:t> </a:t>
            </a:r>
            <a:r>
              <a:rPr lang="en-US" sz="2800" b="0" kern="0" dirty="0" err="1"/>
              <a:t>eden</a:t>
            </a:r>
            <a:r>
              <a:rPr lang="en-US" sz="2800" b="0" kern="0" dirty="0"/>
              <a:t> </a:t>
            </a:r>
            <a:r>
              <a:rPr lang="en-US" sz="2800" b="0" kern="0" dirty="0" err="1"/>
              <a:t>damarlar</a:t>
            </a:r>
            <a:r>
              <a:rPr lang="en-US" sz="2800" b="0" kern="0" dirty="0"/>
              <a:t> </a:t>
            </a:r>
            <a:r>
              <a:rPr lang="en-US" sz="2800" b="0" kern="0" dirty="0" err="1"/>
              <a:t>yoluyla</a:t>
            </a:r>
            <a:r>
              <a:rPr lang="en-US" sz="2800" b="0" kern="0" dirty="0"/>
              <a:t> </a:t>
            </a:r>
            <a:r>
              <a:rPr lang="en-US" sz="2800" b="0" kern="0" dirty="0" err="1"/>
              <a:t>yapılır</a:t>
            </a:r>
            <a:r>
              <a:rPr lang="en-US" sz="2800" b="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5580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CD4A533-F475-4311-8972-971C908ECD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32" y="1143000"/>
            <a:ext cx="8832367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220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3EDCAAD-F0FB-467E-80F6-019272687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228600"/>
            <a:ext cx="3810000" cy="677108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Innervasyon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FDCC1C5-577D-4C01-8502-CE65DA14CB5C}"/>
              </a:ext>
            </a:extLst>
          </p:cNvPr>
          <p:cNvSpPr txBox="1">
            <a:spLocks/>
          </p:cNvSpPr>
          <p:nvPr/>
        </p:nvSpPr>
        <p:spPr>
          <a:xfrm>
            <a:off x="533400" y="1219200"/>
            <a:ext cx="8305800" cy="4914189"/>
          </a:xfrm>
          <a:prstGeom prst="rect">
            <a:avLst/>
          </a:prstGeom>
        </p:spPr>
        <p:txBody>
          <a:bodyPr wrap="square" lIns="0" tIns="0" rIns="0" bIns="0">
            <a:normAutofit fontScale="92500"/>
          </a:bodyPr>
          <a:lstStyle>
            <a:lvl1pPr marL="0">
              <a:defRPr sz="1800" b="1" i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tr-TR" kern="0" dirty="0"/>
              <a:t>  </a:t>
            </a:r>
            <a:r>
              <a:rPr lang="en-US" sz="2400" b="0" kern="0" dirty="0"/>
              <a:t>Kulak </a:t>
            </a:r>
            <a:r>
              <a:rPr lang="en-US" sz="2400" b="0" kern="0" dirty="0" err="1"/>
              <a:t>kepçesinin</a:t>
            </a:r>
            <a:r>
              <a:rPr lang="en-US" sz="2400" b="0" kern="0" dirty="0"/>
              <a:t> </a:t>
            </a:r>
            <a:r>
              <a:rPr lang="en-US" sz="2400" b="0" kern="0" dirty="0" err="1"/>
              <a:t>derisindeki</a:t>
            </a:r>
            <a:r>
              <a:rPr lang="en-US" sz="2400" b="0" kern="0" dirty="0"/>
              <a:t> </a:t>
            </a:r>
            <a:r>
              <a:rPr lang="en-US" sz="2400" b="0" kern="0" dirty="0" err="1"/>
              <a:t>duyusal</a:t>
            </a:r>
            <a:r>
              <a:rPr lang="en-US" sz="2400" b="0" kern="0" dirty="0"/>
              <a:t> </a:t>
            </a:r>
            <a:r>
              <a:rPr lang="en-US" sz="2400" b="0" kern="0" dirty="0" err="1"/>
              <a:t>innervasyon</a:t>
            </a:r>
            <a:r>
              <a:rPr lang="en-US" sz="2400" b="0" kern="0" dirty="0"/>
              <a:t> </a:t>
            </a:r>
            <a:r>
              <a:rPr lang="en-US" sz="2400" b="0" kern="0" dirty="0" err="1"/>
              <a:t>çok</a:t>
            </a:r>
            <a:r>
              <a:rPr lang="en-US" sz="2400" b="0" kern="0" dirty="0"/>
              <a:t> </a:t>
            </a:r>
            <a:r>
              <a:rPr lang="en-US" sz="2400" b="0" kern="0" dirty="0" err="1"/>
              <a:t>sayıda</a:t>
            </a:r>
            <a:r>
              <a:rPr lang="en-US" sz="2400" b="0" kern="0" dirty="0"/>
              <a:t> </a:t>
            </a:r>
            <a:r>
              <a:rPr lang="en-US" sz="2400" b="0" kern="0" dirty="0" err="1"/>
              <a:t>sinirden</a:t>
            </a:r>
            <a:r>
              <a:rPr lang="en-US" sz="2400" b="0" kern="0" dirty="0"/>
              <a:t> </a:t>
            </a:r>
            <a:r>
              <a:rPr lang="tr-TR" sz="2400" b="0" kern="0" dirty="0"/>
              <a:t> </a:t>
            </a:r>
            <a:r>
              <a:rPr lang="en-US" sz="2400" b="0" kern="0" dirty="0" err="1"/>
              <a:t>gelir</a:t>
            </a:r>
            <a:r>
              <a:rPr lang="en-US" sz="2400" b="0" kern="0" dirty="0"/>
              <a:t>:</a:t>
            </a:r>
          </a:p>
          <a:p>
            <a:endParaRPr lang="tr-TR" sz="2400" b="0" kern="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b="0" kern="0" dirty="0"/>
              <a:t>Büyük kulak çevresi sinir (servikal pleksusun dalı) kulak kepçesi derisin.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b="0" kern="0" dirty="0"/>
              <a:t>Küçük oksipital sinir (servikal pleksus dalı) - kulak kepçesi derisi</a:t>
            </a:r>
          </a:p>
          <a:p>
            <a:r>
              <a:rPr lang="tr-TR" sz="2400" b="0" kern="0" dirty="0"/>
              <a:t>Auriculotemporal sinir (mandibular sinirin dalı) -kulak kepçesi derisi ve dış işitme eti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b="0" kern="0" dirty="0"/>
              <a:t>Yüz ve vagus sinirlerinin dalları -</a:t>
            </a:r>
            <a:r>
              <a:rPr lang="fr-FR" sz="2400" b="0" kern="0" dirty="0"/>
              <a:t> </a:t>
            </a:r>
            <a:r>
              <a:rPr lang="fr-FR" sz="2400" b="0" kern="0" dirty="0" err="1"/>
              <a:t>kulak</a:t>
            </a:r>
            <a:r>
              <a:rPr lang="fr-FR" sz="2400" b="0" kern="0" dirty="0"/>
              <a:t> </a:t>
            </a:r>
            <a:r>
              <a:rPr lang="fr-FR" sz="2400" b="0" kern="0" dirty="0" err="1"/>
              <a:t>kepçesinin</a:t>
            </a:r>
            <a:r>
              <a:rPr lang="fr-FR" sz="2400" b="0" kern="0" dirty="0"/>
              <a:t> </a:t>
            </a:r>
            <a:r>
              <a:rPr lang="fr-FR" sz="2400" b="0" kern="0" dirty="0" err="1"/>
              <a:t>daha</a:t>
            </a:r>
            <a:r>
              <a:rPr lang="fr-FR" sz="2400" b="0" kern="0" dirty="0"/>
              <a:t> </a:t>
            </a:r>
            <a:r>
              <a:rPr lang="fr-FR" sz="2400" b="0" kern="0" dirty="0" err="1"/>
              <a:t>derin</a:t>
            </a:r>
            <a:r>
              <a:rPr lang="fr-FR" sz="2400" b="0" kern="0" dirty="0"/>
              <a:t> </a:t>
            </a:r>
            <a:r>
              <a:rPr lang="fr-FR" sz="2400" b="0" kern="0" dirty="0" err="1"/>
              <a:t>yönünü</a:t>
            </a:r>
            <a:r>
              <a:rPr lang="fr-FR" sz="2400" b="0" kern="0" dirty="0"/>
              <a:t> </a:t>
            </a:r>
            <a:r>
              <a:rPr lang="fr-FR" sz="2400" b="0" kern="0" dirty="0" err="1"/>
              <a:t>ve</a:t>
            </a:r>
            <a:r>
              <a:rPr lang="fr-FR" sz="2400" b="0" kern="0" dirty="0"/>
              <a:t> </a:t>
            </a:r>
            <a:r>
              <a:rPr lang="fr-FR" sz="2400" b="0" kern="0" dirty="0" err="1"/>
              <a:t>dış</a:t>
            </a:r>
            <a:r>
              <a:rPr lang="fr-FR" sz="2400" b="0" kern="0" dirty="0"/>
              <a:t> </a:t>
            </a:r>
            <a:r>
              <a:rPr lang="fr-FR" sz="2400" b="0" kern="0" dirty="0" err="1"/>
              <a:t>akustik</a:t>
            </a:r>
            <a:r>
              <a:rPr lang="fr-FR" sz="2400" b="0" kern="0" dirty="0"/>
              <a:t> </a:t>
            </a:r>
            <a:r>
              <a:rPr lang="fr-FR" sz="2400" b="0" kern="0" dirty="0" err="1"/>
              <a:t>kanalı</a:t>
            </a:r>
            <a:r>
              <a:rPr lang="fr-FR" sz="2400" b="0" kern="0" dirty="0"/>
              <a:t> </a:t>
            </a:r>
            <a:r>
              <a:rPr lang="fr-FR" sz="2400" b="0" kern="0" dirty="0" err="1"/>
              <a:t>sağlar</a:t>
            </a:r>
            <a:endParaRPr lang="fr-FR" sz="2400" b="0" kern="0" dirty="0"/>
          </a:p>
          <a:p>
            <a:endParaRPr lang="fr-FR" sz="2400" b="0" kern="0" dirty="0"/>
          </a:p>
          <a:p>
            <a:r>
              <a:rPr lang="tr-TR" sz="2400" b="0" kern="0" dirty="0"/>
              <a:t>Bazı kişiler kulaklarını temizlerken istemsiz öksürükten şikayet edebilirler</a:t>
            </a:r>
            <a:r>
              <a:rPr lang="fr-FR" sz="2400" b="0" kern="0" dirty="0"/>
              <a:t> bunun </a:t>
            </a:r>
            <a:r>
              <a:rPr lang="fr-FR" sz="2400" b="0" kern="0" dirty="0" err="1"/>
              <a:t>nedeni</a:t>
            </a:r>
            <a:r>
              <a:rPr lang="fr-FR" sz="2400" b="0" kern="0" dirty="0"/>
              <a:t> </a:t>
            </a:r>
            <a:r>
              <a:rPr lang="fr-FR" sz="2400" b="0" kern="0" dirty="0" err="1"/>
              <a:t>vagus</a:t>
            </a:r>
            <a:r>
              <a:rPr lang="fr-FR" sz="2400" b="0" kern="0" dirty="0"/>
              <a:t> </a:t>
            </a:r>
            <a:r>
              <a:rPr lang="fr-FR" sz="2400" b="0" kern="0" dirty="0" err="1"/>
              <a:t>sinirinin</a:t>
            </a:r>
            <a:r>
              <a:rPr lang="fr-FR" sz="2400" b="0" kern="0" dirty="0"/>
              <a:t> </a:t>
            </a:r>
            <a:r>
              <a:rPr lang="fr-FR" sz="2400" b="0" kern="0" dirty="0" err="1"/>
              <a:t>kulak</a:t>
            </a:r>
            <a:r>
              <a:rPr lang="fr-FR" sz="2400" b="0" kern="0" dirty="0"/>
              <a:t> </a:t>
            </a:r>
            <a:r>
              <a:rPr lang="fr-FR" sz="2400" b="0" kern="0" dirty="0" err="1"/>
              <a:t>çevresi</a:t>
            </a:r>
            <a:r>
              <a:rPr lang="fr-FR" sz="2400" b="0" kern="0" dirty="0"/>
              <a:t> </a:t>
            </a:r>
            <a:r>
              <a:rPr lang="fr-FR" sz="2400" b="0" kern="0" dirty="0" err="1"/>
              <a:t>dalının</a:t>
            </a:r>
            <a:r>
              <a:rPr lang="fr-FR" sz="2400" b="0" kern="0" dirty="0"/>
              <a:t> </a:t>
            </a:r>
            <a:r>
              <a:rPr lang="fr-FR" sz="2400" b="0" kern="0" dirty="0" err="1"/>
              <a:t>uyarılmasıdır</a:t>
            </a:r>
            <a:r>
              <a:rPr lang="fr-FR" sz="2400" b="0" kern="0" dirty="0"/>
              <a:t> (</a:t>
            </a:r>
            <a:r>
              <a:rPr lang="fr-FR" sz="2400" b="0" kern="0" dirty="0" err="1"/>
              <a:t>vagus</a:t>
            </a:r>
            <a:r>
              <a:rPr lang="fr-FR" sz="2400" b="0" kern="0" dirty="0"/>
              <a:t> </a:t>
            </a:r>
            <a:r>
              <a:rPr lang="fr-FR" sz="2400" b="0" kern="0" dirty="0" err="1"/>
              <a:t>siniri</a:t>
            </a:r>
            <a:r>
              <a:rPr lang="fr-FR" sz="2400" b="0" kern="0" dirty="0"/>
              <a:t> </a:t>
            </a:r>
            <a:r>
              <a:rPr lang="fr-FR" sz="2400" b="0" kern="0" dirty="0" err="1"/>
              <a:t>öksürük</a:t>
            </a:r>
            <a:r>
              <a:rPr lang="fr-FR" sz="2400" b="0" kern="0" dirty="0"/>
              <a:t> </a:t>
            </a:r>
            <a:r>
              <a:rPr lang="fr-FR" sz="2400" b="0" kern="0" dirty="0" err="1"/>
              <a:t>refleksinden</a:t>
            </a:r>
            <a:r>
              <a:rPr lang="fr-FR" sz="2400" b="0" kern="0" dirty="0"/>
              <a:t> de </a:t>
            </a:r>
            <a:r>
              <a:rPr lang="fr-FR" sz="2400" b="0" kern="0" dirty="0" err="1"/>
              <a:t>sorumludur</a:t>
            </a:r>
            <a:r>
              <a:rPr lang="fr-FR" sz="2400" b="0" kern="0" dirty="0"/>
              <a:t>)</a:t>
            </a:r>
            <a:endParaRPr lang="tr-TR" sz="2400" b="0" kern="0" dirty="0"/>
          </a:p>
        </p:txBody>
      </p:sp>
    </p:spTree>
    <p:extLst>
      <p:ext uri="{BB962C8B-B14F-4D97-AF65-F5344CB8AC3E}">
        <p14:creationId xmlns:p14="http://schemas.microsoft.com/office/powerpoint/2010/main" val="361510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AD635DE-B5F8-4CDE-8CFF-D0231F92B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0" y="914400"/>
            <a:ext cx="3429000" cy="677108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Lenfatikler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0354919-2D66-4431-9D13-D62907BED63B}"/>
              </a:ext>
            </a:extLst>
          </p:cNvPr>
          <p:cNvSpPr txBox="1">
            <a:spLocks/>
          </p:cNvSpPr>
          <p:nvPr/>
        </p:nvSpPr>
        <p:spPr>
          <a:xfrm>
            <a:off x="876299" y="2220051"/>
            <a:ext cx="7391400" cy="1569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800" b="1" i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tr-TR" kern="0" dirty="0"/>
          </a:p>
          <a:p>
            <a:r>
              <a:rPr lang="en-US" kern="0" dirty="0"/>
              <a:t> </a:t>
            </a:r>
            <a:r>
              <a:rPr lang="tr-TR" sz="2800" b="0" kern="0" dirty="0"/>
              <a:t>Dış </a:t>
            </a:r>
            <a:r>
              <a:rPr lang="en-US" sz="2800" b="0" kern="0" dirty="0" err="1"/>
              <a:t>kulağın</a:t>
            </a:r>
            <a:r>
              <a:rPr lang="en-US" sz="2800" b="0" kern="0" dirty="0"/>
              <a:t> </a:t>
            </a:r>
            <a:r>
              <a:rPr lang="en-US" sz="2800" b="0" kern="0" dirty="0" err="1"/>
              <a:t>lenfatik</a:t>
            </a:r>
            <a:r>
              <a:rPr lang="en-US" sz="2800" b="0" kern="0" dirty="0"/>
              <a:t> </a:t>
            </a:r>
            <a:r>
              <a:rPr lang="en-US" sz="2800" b="0" kern="0" dirty="0" err="1"/>
              <a:t>drenajı</a:t>
            </a:r>
            <a:r>
              <a:rPr lang="en-US" sz="2800" b="0" kern="0" dirty="0"/>
              <a:t> </a:t>
            </a:r>
            <a:r>
              <a:rPr lang="en-US" sz="2800" b="0" kern="0" dirty="0" err="1"/>
              <a:t>yüzeyel</a:t>
            </a:r>
            <a:r>
              <a:rPr lang="en-US" sz="2800" b="0" kern="0" dirty="0"/>
              <a:t> </a:t>
            </a:r>
            <a:r>
              <a:rPr lang="en-US" sz="2800" b="0" kern="0" dirty="0" err="1"/>
              <a:t>parotis</a:t>
            </a:r>
            <a:r>
              <a:rPr lang="en-US" sz="2800" b="0" kern="0" dirty="0"/>
              <a:t>, mastoid, </a:t>
            </a:r>
            <a:r>
              <a:rPr lang="en-US" sz="2800" b="0" kern="0" dirty="0" err="1"/>
              <a:t>üst</a:t>
            </a:r>
            <a:r>
              <a:rPr lang="en-US" sz="2800" b="0" kern="0" dirty="0"/>
              <a:t> </a:t>
            </a:r>
            <a:r>
              <a:rPr lang="en-US" sz="2800" b="0" kern="0" dirty="0" err="1"/>
              <a:t>derin</a:t>
            </a:r>
            <a:r>
              <a:rPr lang="en-US" sz="2800" b="0" kern="0" dirty="0"/>
              <a:t> </a:t>
            </a:r>
            <a:r>
              <a:rPr lang="en-US" sz="2800" b="0" kern="0" dirty="0" err="1"/>
              <a:t>servikal</a:t>
            </a:r>
            <a:r>
              <a:rPr lang="en-US" sz="2800" b="0" kern="0" dirty="0"/>
              <a:t> </a:t>
            </a:r>
            <a:r>
              <a:rPr lang="en-US" sz="2800" b="0" kern="0" dirty="0" err="1"/>
              <a:t>ve</a:t>
            </a:r>
            <a:r>
              <a:rPr lang="en-US" sz="2800" b="0" kern="0" dirty="0"/>
              <a:t> </a:t>
            </a:r>
            <a:r>
              <a:rPr lang="en-US" sz="2800" b="0" kern="0" dirty="0" err="1"/>
              <a:t>yüzeyel</a:t>
            </a:r>
            <a:r>
              <a:rPr lang="en-US" sz="2800" b="0" kern="0" dirty="0"/>
              <a:t> </a:t>
            </a:r>
            <a:r>
              <a:rPr lang="en-US" sz="2800" b="0" kern="0" dirty="0" err="1"/>
              <a:t>servikal</a:t>
            </a:r>
            <a:r>
              <a:rPr lang="en-US" sz="2800" b="0" kern="0" dirty="0"/>
              <a:t> </a:t>
            </a:r>
            <a:r>
              <a:rPr lang="en-US" sz="2800" b="0" kern="0" dirty="0" err="1"/>
              <a:t>düğümlere</a:t>
            </a:r>
            <a:r>
              <a:rPr lang="en-US" sz="2800" b="0" kern="0" dirty="0"/>
              <a:t> </a:t>
            </a:r>
            <a:r>
              <a:rPr lang="en-US" sz="2800" b="0" kern="0" dirty="0" err="1"/>
              <a:t>yapılır</a:t>
            </a:r>
            <a:r>
              <a:rPr lang="en-US" sz="2800" kern="0" dirty="0"/>
              <a:t>.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330039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ABE1722E-BB7D-49C0-BC02-638E247FC99D}"/>
              </a:ext>
            </a:extLst>
          </p:cNvPr>
          <p:cNvSpPr/>
          <p:nvPr/>
        </p:nvSpPr>
        <p:spPr>
          <a:xfrm>
            <a:off x="12700" y="5334"/>
            <a:ext cx="9118600" cy="68526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70022E0D-C54C-4861-9A3D-3A3E729351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95600" y="152400"/>
            <a:ext cx="28956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-5" dirty="0">
                <a:solidFill>
                  <a:srgbClr val="FF0000"/>
                </a:solidFill>
                <a:latin typeface="Arial"/>
                <a:cs typeface="Arial"/>
              </a:rPr>
              <a:t>Orta</a:t>
            </a:r>
            <a:r>
              <a:rPr sz="4000" b="1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00" b="1" spc="-5" dirty="0">
                <a:solidFill>
                  <a:srgbClr val="FF0000"/>
                </a:solidFill>
                <a:latin typeface="Arial"/>
                <a:cs typeface="Arial"/>
              </a:rPr>
              <a:t>Kulak</a:t>
            </a:r>
            <a:endParaRPr sz="40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EEF6AF7D-6074-4C70-BB12-C1358E562CDC}"/>
              </a:ext>
            </a:extLst>
          </p:cNvPr>
          <p:cNvSpPr txBox="1"/>
          <p:nvPr/>
        </p:nvSpPr>
        <p:spPr>
          <a:xfrm>
            <a:off x="762000" y="1143000"/>
            <a:ext cx="5786120" cy="26802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Dış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Duvar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TM: 8-9 mm</a:t>
            </a:r>
            <a:r>
              <a:rPr sz="2400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çapında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90825" marR="5080">
              <a:lnSpc>
                <a:spcPct val="99900"/>
              </a:lnSpc>
              <a:spcBef>
                <a:spcPts val="5"/>
              </a:spcBef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annulus-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Fibröz</a:t>
            </a:r>
            <a:r>
              <a:rPr sz="24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Parça  pars tensa-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gergin 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pars flaccida- gevşek  manibrium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mallei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Arial"/>
                <a:cs typeface="Arial"/>
              </a:rPr>
              <a:t> </a:t>
            </a:r>
            <a:r>
              <a:rPr lang="fr-FR" sz="2400" spc="-5" dirty="0">
                <a:latin typeface="Arial"/>
                <a:cs typeface="Arial"/>
              </a:rPr>
              <a:t>3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tabaka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5BE20FD1-C778-4FAC-9332-0A0268A99BB0}"/>
              </a:ext>
            </a:extLst>
          </p:cNvPr>
          <p:cNvSpPr txBox="1"/>
          <p:nvPr/>
        </p:nvSpPr>
        <p:spPr>
          <a:xfrm>
            <a:off x="2743200" y="3429000"/>
            <a:ext cx="2430780" cy="1120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CC6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çift</a:t>
            </a: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epitel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2870"/>
              </a:lnSpc>
            </a:pP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-fibröz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tabaka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2870"/>
              </a:lnSpc>
            </a:pP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-mukoza</a:t>
            </a:r>
            <a:r>
              <a:rPr sz="24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tabakası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7">
            <a:extLst>
              <a:ext uri="{FF2B5EF4-FFF2-40B4-BE49-F238E27FC236}">
                <a16:creationId xmlns:a16="http://schemas.microsoft.com/office/drawing/2014/main" id="{0A789C66-67A8-4E80-918C-29D385BFDABD}"/>
              </a:ext>
            </a:extLst>
          </p:cNvPr>
          <p:cNvSpPr txBox="1"/>
          <p:nvPr/>
        </p:nvSpPr>
        <p:spPr>
          <a:xfrm>
            <a:off x="5663565" y="3416248"/>
            <a:ext cx="1571625" cy="11207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5255" marR="5080" indent="-123189">
              <a:lnSpc>
                <a:spcPct val="99700"/>
              </a:lnSpc>
              <a:spcBef>
                <a:spcPts val="105"/>
              </a:spcBef>
            </a:pP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sirküler  pars</a:t>
            </a:r>
            <a:r>
              <a:rPr sz="24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tensa  radyal</a:t>
            </a: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BD98F884-DE8B-4B5A-8A3B-D1C86A5B5D87}"/>
              </a:ext>
            </a:extLst>
          </p:cNvPr>
          <p:cNvSpPr txBox="1"/>
          <p:nvPr/>
        </p:nvSpPr>
        <p:spPr>
          <a:xfrm>
            <a:off x="609600" y="4977130"/>
            <a:ext cx="4572000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İnenvasyonu V. VII. ve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dış</a:t>
            </a:r>
            <a:r>
              <a:rPr sz="24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yüz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4765" algn="r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IX iç</a:t>
            </a:r>
            <a:r>
              <a:rPr sz="24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yüz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192D9C53-AE1F-4C46-B43D-633E1B279560}"/>
              </a:ext>
            </a:extLst>
          </p:cNvPr>
          <p:cNvSpPr txBox="1"/>
          <p:nvPr/>
        </p:nvSpPr>
        <p:spPr>
          <a:xfrm>
            <a:off x="609600" y="482600"/>
            <a:ext cx="8318500" cy="51988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7990" indent="-415925">
              <a:lnSpc>
                <a:spcPct val="100000"/>
              </a:lnSpc>
              <a:spcBef>
                <a:spcPts val="100"/>
              </a:spcBef>
              <a:buAutoNum type="arabicPlain" startAt="2"/>
              <a:tabLst>
                <a:tab pos="428625" algn="l"/>
              </a:tabLst>
            </a:pP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 Duvar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6400">
              <a:lnSpc>
                <a:spcPct val="100000"/>
              </a:lnSpc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-Hypotimpanum parçasının</a:t>
            </a:r>
            <a:r>
              <a:rPr sz="28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tabanı</a:t>
            </a:r>
          </a:p>
          <a:p>
            <a:pPr marL="406400">
              <a:lnSpc>
                <a:spcPct val="100000"/>
              </a:lnSpc>
              <a:spcBef>
                <a:spcPts val="5"/>
              </a:spcBef>
            </a:pP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-N.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tympanius</a:t>
            </a:r>
            <a:r>
              <a:rPr sz="2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(Jacobsansinüs)</a:t>
            </a:r>
          </a:p>
          <a:p>
            <a:pPr marL="601980" marR="5080" indent="-196215">
              <a:lnSpc>
                <a:spcPct val="100000"/>
              </a:lnSpc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-Bulbus vena jugulare ince kortikal</a:t>
            </a:r>
            <a:r>
              <a:rPr sz="28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1980" marR="5080" indent="-196215">
              <a:lnSpc>
                <a:spcPct val="100000"/>
              </a:lnSpc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kemikle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ayrılır</a:t>
            </a:r>
          </a:p>
          <a:p>
            <a:pPr marL="427990" indent="-415925">
              <a:lnSpc>
                <a:spcPct val="100000"/>
              </a:lnSpc>
              <a:spcBef>
                <a:spcPts val="5"/>
              </a:spcBef>
              <a:buAutoNum type="arabicPlain" startAt="3"/>
              <a:tabLst>
                <a:tab pos="428625" algn="l"/>
              </a:tabLst>
            </a:pP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Ön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Duvar</a:t>
            </a:r>
          </a:p>
          <a:p>
            <a:pPr marL="406400">
              <a:lnSpc>
                <a:spcPct val="100000"/>
              </a:lnSpc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-Tuba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Östaki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6400">
              <a:lnSpc>
                <a:spcPct val="100000"/>
              </a:lnSpc>
              <a:spcBef>
                <a:spcPts val="10"/>
              </a:spcBef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M. tensor 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tymp.</a:t>
            </a:r>
            <a:r>
              <a:rPr sz="28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Kanalı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28625" indent="-416559">
              <a:lnSpc>
                <a:spcPct val="100000"/>
              </a:lnSpc>
              <a:buAutoNum type="arabicPlain" startAt="4"/>
              <a:tabLst>
                <a:tab pos="429259" algn="l"/>
              </a:tabLst>
            </a:pP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Üst Duvar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6400">
              <a:lnSpc>
                <a:spcPct val="100000"/>
              </a:lnSpc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-Tegmen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tympani</a:t>
            </a:r>
          </a:p>
          <a:p>
            <a:pPr marL="406400">
              <a:lnSpc>
                <a:spcPct val="100000"/>
              </a:lnSpc>
            </a:pP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-Orta kafa</a:t>
            </a:r>
            <a:r>
              <a:rPr sz="28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çukuru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591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66B1CFBD-9723-4422-95D3-60F34C9FD5E9}"/>
              </a:ext>
            </a:extLst>
          </p:cNvPr>
          <p:cNvSpPr txBox="1"/>
          <p:nvPr/>
        </p:nvSpPr>
        <p:spPr>
          <a:xfrm>
            <a:off x="524131" y="1036060"/>
            <a:ext cx="7801609" cy="39061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685" indent="-416559">
              <a:lnSpc>
                <a:spcPct val="100000"/>
              </a:lnSpc>
              <a:spcBef>
                <a:spcPts val="100"/>
              </a:spcBef>
              <a:buFont typeface="Arial"/>
              <a:buAutoNum type="arabicPlain" startAt="5"/>
              <a:tabLst>
                <a:tab pos="527685" algn="l"/>
              </a:tabLst>
            </a:pPr>
            <a:r>
              <a:rPr lang="fr-FR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28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İç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Duvar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7034">
              <a:lnSpc>
                <a:spcPct val="100000"/>
              </a:lnSpc>
              <a:spcBef>
                <a:spcPts val="5"/>
              </a:spcBef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-promontoryum 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kabarıklık,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koklea basal </a:t>
            </a:r>
            <a:r>
              <a:rPr sz="28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kıvrımı</a:t>
            </a:r>
            <a:endParaRPr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9550" marR="1191260" algn="ctr">
              <a:lnSpc>
                <a:spcPct val="100000"/>
              </a:lnSpc>
              <a:spcBef>
                <a:spcPts val="5"/>
              </a:spcBef>
              <a:tabLst>
                <a:tab pos="2823845" algn="l"/>
                <a:tab pos="3196590" algn="l"/>
              </a:tabLst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-promontoryum	arka alt ve 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üstte iki</a:t>
            </a:r>
            <a:r>
              <a:rPr sz="2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delik 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Oval ve Yuvarlak	pencere</a:t>
            </a:r>
          </a:p>
          <a:p>
            <a:pPr marL="68580" algn="ctr">
              <a:lnSpc>
                <a:spcPct val="100000"/>
              </a:lnSpc>
            </a:pP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Oval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pencere üstünde Fasial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sinir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6415" indent="-415925">
              <a:lnSpc>
                <a:spcPct val="100000"/>
              </a:lnSpc>
              <a:buAutoNum type="arabicPlain" startAt="6"/>
              <a:tabLst>
                <a:tab pos="527050" algn="l"/>
              </a:tabLst>
            </a:pP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Arka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Duvar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0490">
              <a:lnSpc>
                <a:spcPct val="100000"/>
              </a:lnSpc>
              <a:tabLst>
                <a:tab pos="527050" algn="l"/>
              </a:tabLst>
            </a:pPr>
            <a:r>
              <a:rPr lang="fr-FR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sz="28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Aditus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antrum 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vasıtası ile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mastoid  sellülare	geçilir</a:t>
            </a:r>
          </a:p>
        </p:txBody>
      </p:sp>
    </p:spTree>
    <p:extLst>
      <p:ext uri="{BB962C8B-B14F-4D97-AF65-F5344CB8AC3E}">
        <p14:creationId xmlns:p14="http://schemas.microsoft.com/office/powerpoint/2010/main" val="41988024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B378E59-633A-4346-8BE4-ECB06C6713D4}"/>
              </a:ext>
            </a:extLst>
          </p:cNvPr>
          <p:cNvSpPr txBox="1"/>
          <p:nvPr/>
        </p:nvSpPr>
        <p:spPr>
          <a:xfrm>
            <a:off x="228600" y="762000"/>
            <a:ext cx="85344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/>
              <a:t> </a:t>
            </a:r>
            <a:r>
              <a:rPr lang="fr-FR" sz="3200" dirty="0" err="1">
                <a:solidFill>
                  <a:schemeClr val="bg1">
                    <a:lumMod val="50000"/>
                  </a:schemeClr>
                </a:solidFill>
              </a:rPr>
              <a:t>Timpanik</a:t>
            </a:r>
            <a:r>
              <a:rPr lang="fr-FR" sz="3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3200" dirty="0" err="1">
                <a:solidFill>
                  <a:schemeClr val="bg1">
                    <a:lumMod val="50000"/>
                  </a:schemeClr>
                </a:solidFill>
              </a:rPr>
              <a:t>Boşluk</a:t>
            </a:r>
            <a:r>
              <a:rPr lang="fr-FR" sz="3200" dirty="0">
                <a:solidFill>
                  <a:schemeClr val="bg1">
                    <a:lumMod val="50000"/>
                  </a:schemeClr>
                </a:solidFill>
              </a:rPr>
              <a:t>( </a:t>
            </a:r>
            <a:r>
              <a:rPr lang="fr-FR" sz="3200" dirty="0" err="1">
                <a:solidFill>
                  <a:schemeClr val="bg1">
                    <a:lumMod val="50000"/>
                  </a:schemeClr>
                </a:solidFill>
              </a:rPr>
              <a:t>Cavitas</a:t>
            </a:r>
            <a:r>
              <a:rPr lang="fr-FR" sz="3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3200" dirty="0" err="1">
                <a:solidFill>
                  <a:schemeClr val="bg1">
                    <a:lumMod val="50000"/>
                  </a:schemeClr>
                </a:solidFill>
              </a:rPr>
              <a:t>Tympanica</a:t>
            </a:r>
            <a:r>
              <a:rPr lang="fr-FR" sz="3200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 err="1"/>
              <a:t>Timpanik</a:t>
            </a:r>
            <a:r>
              <a:rPr lang="fr-FR" sz="2800" dirty="0"/>
              <a:t> </a:t>
            </a:r>
            <a:r>
              <a:rPr lang="fr-FR" sz="2800" dirty="0" err="1"/>
              <a:t>zar</a:t>
            </a:r>
            <a:r>
              <a:rPr lang="fr-FR" sz="2800" dirty="0"/>
              <a:t> ile </a:t>
            </a:r>
            <a:r>
              <a:rPr lang="fr-FR" sz="2800" dirty="0" err="1"/>
              <a:t>kulak</a:t>
            </a:r>
            <a:r>
              <a:rPr lang="fr-FR" sz="2800" dirty="0"/>
              <a:t> </a:t>
            </a:r>
            <a:r>
              <a:rPr lang="fr-FR" sz="2800" dirty="0" err="1"/>
              <a:t>boşluğu</a:t>
            </a:r>
            <a:r>
              <a:rPr lang="fr-FR" sz="2800" dirty="0"/>
              <a:t> </a:t>
            </a:r>
            <a:r>
              <a:rPr lang="fr-FR" sz="2800" dirty="0" err="1"/>
              <a:t>arasında</a:t>
            </a:r>
            <a:r>
              <a:rPr lang="fr-FR" sz="2800" dirty="0"/>
              <a:t> </a:t>
            </a:r>
            <a:r>
              <a:rPr lang="fr-FR" sz="2800" dirty="0" err="1"/>
              <a:t>bulunan</a:t>
            </a:r>
            <a:r>
              <a:rPr lang="fr-FR" sz="2800" dirty="0"/>
              <a:t> </a:t>
            </a:r>
            <a:r>
              <a:rPr lang="fr-FR" sz="2800" dirty="0" err="1"/>
              <a:t>iç</a:t>
            </a:r>
            <a:r>
              <a:rPr lang="fr-FR" sz="2800" dirty="0"/>
              <a:t> </a:t>
            </a:r>
            <a:r>
              <a:rPr lang="fr-FR" sz="2800" dirty="0" err="1"/>
              <a:t>yüzeyi</a:t>
            </a:r>
            <a:r>
              <a:rPr lang="fr-FR" sz="2800" dirty="0"/>
              <a:t> </a:t>
            </a:r>
            <a:r>
              <a:rPr lang="fr-FR" sz="2800" dirty="0" err="1"/>
              <a:t>mukoza</a:t>
            </a:r>
            <a:r>
              <a:rPr lang="fr-FR" sz="2800" dirty="0"/>
              <a:t> ile </a:t>
            </a:r>
            <a:r>
              <a:rPr lang="fr-FR" sz="2800" dirty="0" err="1"/>
              <a:t>kaplı</a:t>
            </a:r>
            <a:r>
              <a:rPr lang="fr-FR" sz="2800" dirty="0"/>
              <a:t> dar </a:t>
            </a:r>
            <a:r>
              <a:rPr lang="fr-FR" sz="2800" dirty="0" err="1"/>
              <a:t>bir</a:t>
            </a:r>
            <a:r>
              <a:rPr lang="fr-FR" sz="2800" dirty="0"/>
              <a:t> </a:t>
            </a:r>
            <a:r>
              <a:rPr lang="fr-FR" sz="2800" dirty="0" err="1"/>
              <a:t>tüneldir</a:t>
            </a:r>
            <a:r>
              <a:rPr lang="fr-FR" sz="2800" dirty="0"/>
              <a:t>. </a:t>
            </a:r>
            <a:r>
              <a:rPr lang="fr-FR" sz="2800" dirty="0" err="1"/>
              <a:t>Timpanik</a:t>
            </a:r>
            <a:r>
              <a:rPr lang="fr-FR" sz="2800" dirty="0"/>
              <a:t> </a:t>
            </a:r>
            <a:r>
              <a:rPr lang="fr-FR" sz="2800" dirty="0" err="1"/>
              <a:t>zar</a:t>
            </a:r>
            <a:r>
              <a:rPr lang="fr-FR" sz="2800" dirty="0"/>
              <a:t> </a:t>
            </a:r>
            <a:r>
              <a:rPr lang="fr-FR" sz="2800" dirty="0" err="1"/>
              <a:t>dış</a:t>
            </a:r>
            <a:r>
              <a:rPr lang="fr-FR" sz="2800" dirty="0"/>
              <a:t> </a:t>
            </a:r>
            <a:r>
              <a:rPr lang="fr-FR" sz="2800" dirty="0" err="1"/>
              <a:t>kulak</a:t>
            </a:r>
            <a:r>
              <a:rPr lang="fr-FR" sz="2800" dirty="0"/>
              <a:t> </a:t>
            </a:r>
            <a:r>
              <a:rPr lang="fr-FR" sz="2800" dirty="0" err="1"/>
              <a:t>yolu</a:t>
            </a:r>
            <a:r>
              <a:rPr lang="fr-FR" sz="2800" dirty="0"/>
              <a:t> ile </a:t>
            </a:r>
            <a:r>
              <a:rPr lang="fr-FR" sz="2800" dirty="0" err="1"/>
              <a:t>ortak</a:t>
            </a:r>
            <a:r>
              <a:rPr lang="fr-FR" sz="2800" dirty="0"/>
              <a:t> </a:t>
            </a:r>
            <a:r>
              <a:rPr lang="fr-FR" sz="2800" dirty="0" err="1"/>
              <a:t>kulak</a:t>
            </a:r>
            <a:r>
              <a:rPr lang="fr-FR" sz="2800" dirty="0"/>
              <a:t> </a:t>
            </a:r>
            <a:r>
              <a:rPr lang="fr-FR" sz="2800" dirty="0" err="1"/>
              <a:t>yolunun</a:t>
            </a:r>
            <a:r>
              <a:rPr lang="fr-FR" sz="2800" dirty="0"/>
              <a:t> </a:t>
            </a:r>
            <a:r>
              <a:rPr lang="fr-FR" sz="2800" dirty="0" err="1"/>
              <a:t>sınırlarını</a:t>
            </a:r>
            <a:r>
              <a:rPr lang="fr-FR" sz="2800" dirty="0"/>
              <a:t> </a:t>
            </a:r>
            <a:r>
              <a:rPr lang="fr-FR" sz="2800" dirty="0" err="1"/>
              <a:t>oluşturan</a:t>
            </a:r>
            <a:r>
              <a:rPr lang="fr-FR" sz="2800" dirty="0"/>
              <a:t> </a:t>
            </a:r>
            <a:r>
              <a:rPr lang="fr-FR" sz="2800" dirty="0" err="1"/>
              <a:t>oval</a:t>
            </a:r>
            <a:r>
              <a:rPr lang="fr-FR" sz="2800" dirty="0"/>
              <a:t> </a:t>
            </a:r>
            <a:r>
              <a:rPr lang="fr-FR" sz="2800" dirty="0" err="1"/>
              <a:t>şekilli</a:t>
            </a:r>
            <a:r>
              <a:rPr lang="fr-FR" sz="2800" dirty="0"/>
              <a:t> </a:t>
            </a:r>
            <a:r>
              <a:rPr lang="fr-FR" sz="2800" dirty="0" err="1"/>
              <a:t>bir</a:t>
            </a:r>
            <a:r>
              <a:rPr lang="fr-FR" sz="2800" dirty="0"/>
              <a:t> </a:t>
            </a:r>
            <a:r>
              <a:rPr lang="fr-FR" sz="2800" dirty="0" err="1"/>
              <a:t>zardır</a:t>
            </a:r>
            <a:r>
              <a:rPr lang="fr-FR" sz="2800" dirty="0"/>
              <a:t>. </a:t>
            </a:r>
            <a:r>
              <a:rPr lang="fr-FR" sz="2800" dirty="0" err="1"/>
              <a:t>Ortası</a:t>
            </a:r>
            <a:r>
              <a:rPr lang="fr-FR" sz="2800" dirty="0"/>
              <a:t> </a:t>
            </a:r>
            <a:r>
              <a:rPr lang="fr-FR" sz="2800" dirty="0" err="1"/>
              <a:t>içe</a:t>
            </a:r>
            <a:r>
              <a:rPr lang="fr-FR" sz="2800" dirty="0"/>
              <a:t> </a:t>
            </a:r>
            <a:r>
              <a:rPr lang="fr-FR" sz="2800" dirty="0" err="1"/>
              <a:t>doğru</a:t>
            </a:r>
            <a:r>
              <a:rPr lang="fr-FR" sz="2800" dirty="0"/>
              <a:t> </a:t>
            </a:r>
            <a:r>
              <a:rPr lang="fr-FR" sz="2800" dirty="0" err="1"/>
              <a:t>çökük</a:t>
            </a:r>
            <a:r>
              <a:rPr lang="fr-FR" sz="2800" dirty="0"/>
              <a:t> </a:t>
            </a:r>
            <a:r>
              <a:rPr lang="fr-FR" sz="2800" dirty="0" err="1"/>
              <a:t>olan</a:t>
            </a:r>
            <a:r>
              <a:rPr lang="fr-FR" sz="2800" dirty="0"/>
              <a:t> bu </a:t>
            </a:r>
            <a:r>
              <a:rPr lang="fr-FR" sz="2800" dirty="0" err="1"/>
              <a:t>zar</a:t>
            </a:r>
            <a:r>
              <a:rPr lang="fr-FR" sz="2800" dirty="0"/>
              <a:t> </a:t>
            </a:r>
            <a:r>
              <a:rPr lang="fr-FR" sz="2800" dirty="0" err="1"/>
              <a:t>oldukça</a:t>
            </a:r>
            <a:r>
              <a:rPr lang="fr-FR" sz="2800" dirty="0"/>
              <a:t> </a:t>
            </a:r>
            <a:r>
              <a:rPr lang="fr-FR" sz="2800" dirty="0" err="1"/>
              <a:t>ince</a:t>
            </a:r>
            <a:r>
              <a:rPr lang="fr-FR" sz="2800" dirty="0"/>
              <a:t> </a:t>
            </a:r>
            <a:r>
              <a:rPr lang="fr-FR" sz="2800" dirty="0" err="1"/>
              <a:t>ve</a:t>
            </a:r>
            <a:r>
              <a:rPr lang="fr-FR" sz="2800" dirty="0"/>
              <a:t> </a:t>
            </a:r>
            <a:r>
              <a:rPr lang="fr-FR" sz="2800" dirty="0" err="1"/>
              <a:t>gergindir</a:t>
            </a:r>
            <a:r>
              <a:rPr lang="fr-FR" sz="2800" dirty="0"/>
              <a:t>. Bu </a:t>
            </a:r>
            <a:r>
              <a:rPr lang="fr-FR" sz="2800" dirty="0" err="1"/>
              <a:t>zarın</a:t>
            </a:r>
            <a:r>
              <a:rPr lang="fr-FR" sz="2800" dirty="0"/>
              <a:t> </a:t>
            </a:r>
            <a:r>
              <a:rPr lang="fr-FR" sz="2800" dirty="0" err="1"/>
              <a:t>iç</a:t>
            </a:r>
            <a:r>
              <a:rPr lang="fr-FR" sz="2800" dirty="0"/>
              <a:t> </a:t>
            </a:r>
            <a:r>
              <a:rPr lang="fr-FR" sz="2800" dirty="0" err="1"/>
              <a:t>yüzeyi</a:t>
            </a:r>
            <a:r>
              <a:rPr lang="fr-FR" sz="2800" dirty="0"/>
              <a:t> </a:t>
            </a:r>
            <a:r>
              <a:rPr lang="fr-FR" sz="2800" dirty="0" err="1"/>
              <a:t>mukozadan</a:t>
            </a:r>
            <a:r>
              <a:rPr lang="fr-FR" sz="2800" dirty="0"/>
              <a:t> </a:t>
            </a:r>
            <a:r>
              <a:rPr lang="fr-FR" sz="2800" dirty="0" err="1"/>
              <a:t>oluşmasına</a:t>
            </a:r>
            <a:r>
              <a:rPr lang="fr-FR" sz="2800" dirty="0"/>
              <a:t> </a:t>
            </a:r>
            <a:r>
              <a:rPr lang="fr-FR" sz="2800" dirty="0" err="1"/>
              <a:t>karşın</a:t>
            </a:r>
            <a:r>
              <a:rPr lang="fr-FR" sz="2800" dirty="0"/>
              <a:t>; </a:t>
            </a:r>
            <a:r>
              <a:rPr lang="fr-FR" sz="2800" dirty="0" err="1"/>
              <a:t>dış</a:t>
            </a:r>
            <a:r>
              <a:rPr lang="fr-FR" sz="2800" dirty="0"/>
              <a:t> </a:t>
            </a:r>
            <a:r>
              <a:rPr lang="fr-FR" sz="2800" dirty="0" err="1"/>
              <a:t>yüzeyi</a:t>
            </a:r>
            <a:r>
              <a:rPr lang="fr-FR" sz="2800" dirty="0"/>
              <a:t> </a:t>
            </a:r>
            <a:r>
              <a:rPr lang="fr-FR" sz="2800" dirty="0" err="1"/>
              <a:t>deriden</a:t>
            </a:r>
            <a:r>
              <a:rPr lang="fr-FR" sz="2800" dirty="0"/>
              <a:t> </a:t>
            </a:r>
            <a:r>
              <a:rPr lang="fr-FR" sz="2800" dirty="0" err="1"/>
              <a:t>oluşur</a:t>
            </a:r>
            <a:r>
              <a:rPr lang="fr-FR" sz="2800" dirty="0"/>
              <a:t>. Bu </a:t>
            </a:r>
            <a:r>
              <a:rPr lang="fr-FR" sz="2800" dirty="0" err="1"/>
              <a:t>zar</a:t>
            </a:r>
            <a:r>
              <a:rPr lang="fr-FR" sz="2800" dirty="0"/>
              <a:t> </a:t>
            </a:r>
            <a:r>
              <a:rPr lang="fr-FR" sz="2800" dirty="0" err="1"/>
              <a:t>oldukça</a:t>
            </a:r>
            <a:r>
              <a:rPr lang="fr-FR" sz="2800" dirty="0"/>
              <a:t> </a:t>
            </a:r>
            <a:r>
              <a:rPr lang="fr-FR" sz="2800" dirty="0" err="1"/>
              <a:t>hassastır</a:t>
            </a:r>
            <a:r>
              <a:rPr lang="fr-FR" sz="2800" dirty="0"/>
              <a:t>, ses </a:t>
            </a:r>
            <a:r>
              <a:rPr lang="fr-FR" sz="2800" dirty="0" err="1"/>
              <a:t>dalgaları</a:t>
            </a:r>
            <a:r>
              <a:rPr lang="fr-FR" sz="2800" dirty="0"/>
              <a:t> bu </a:t>
            </a:r>
            <a:r>
              <a:rPr lang="fr-FR" sz="2800" dirty="0" err="1"/>
              <a:t>zara</a:t>
            </a:r>
            <a:r>
              <a:rPr lang="fr-FR" sz="2800" dirty="0"/>
              <a:t> </a:t>
            </a:r>
            <a:r>
              <a:rPr lang="fr-FR" sz="2800" dirty="0" err="1"/>
              <a:t>çarptığı</a:t>
            </a:r>
            <a:r>
              <a:rPr lang="fr-FR" sz="2800" dirty="0"/>
              <a:t> anda </a:t>
            </a:r>
            <a:r>
              <a:rPr lang="fr-FR" sz="2800" dirty="0" err="1"/>
              <a:t>titreşimler</a:t>
            </a:r>
            <a:r>
              <a:rPr lang="fr-FR" sz="2800" dirty="0"/>
              <a:t> </a:t>
            </a:r>
            <a:r>
              <a:rPr lang="fr-FR" sz="2800" dirty="0" err="1"/>
              <a:t>oluşur</a:t>
            </a:r>
            <a:r>
              <a:rPr lang="fr-FR" sz="2800" dirty="0"/>
              <a:t> </a:t>
            </a:r>
            <a:r>
              <a:rPr lang="fr-FR" sz="2800" dirty="0" err="1"/>
              <a:t>ve</a:t>
            </a:r>
            <a:r>
              <a:rPr lang="fr-FR" sz="2800" dirty="0"/>
              <a:t> bu </a:t>
            </a:r>
            <a:r>
              <a:rPr lang="fr-FR" sz="2800" dirty="0" err="1"/>
              <a:t>titreşimler</a:t>
            </a:r>
            <a:r>
              <a:rPr lang="fr-FR" sz="2800" dirty="0"/>
              <a:t> </a:t>
            </a:r>
            <a:r>
              <a:rPr lang="fr-FR" sz="2800" dirty="0" err="1"/>
              <a:t>işitme</a:t>
            </a:r>
            <a:r>
              <a:rPr lang="fr-FR" sz="2800" dirty="0"/>
              <a:t> </a:t>
            </a:r>
            <a:r>
              <a:rPr lang="fr-FR" sz="2800" dirty="0" err="1"/>
              <a:t>kemikçiklerine</a:t>
            </a:r>
            <a:r>
              <a:rPr lang="fr-FR" sz="2800" dirty="0"/>
              <a:t> </a:t>
            </a:r>
            <a:r>
              <a:rPr lang="fr-FR" sz="2800" dirty="0" err="1"/>
              <a:t>geçer</a:t>
            </a:r>
            <a:r>
              <a:rPr lang="fr-F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2244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F5DC28D-E285-4E41-8293-7D764F14D8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3999" cy="685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921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61707D-61F6-42A0-9A6C-F3F42F112AD4}"/>
              </a:ext>
            </a:extLst>
          </p:cNvPr>
          <p:cNvSpPr txBox="1"/>
          <p:nvPr/>
        </p:nvSpPr>
        <p:spPr>
          <a:xfrm>
            <a:off x="419099" y="533400"/>
            <a:ext cx="8305800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dirty="0" err="1">
                <a:solidFill>
                  <a:schemeClr val="bg1">
                    <a:lumMod val="50000"/>
                  </a:schemeClr>
                </a:solidFill>
              </a:rPr>
              <a:t>Östaki</a:t>
            </a:r>
            <a:r>
              <a:rPr lang="fr-FR" sz="3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3600" dirty="0" err="1">
                <a:solidFill>
                  <a:schemeClr val="bg1">
                    <a:lumMod val="50000"/>
                  </a:schemeClr>
                </a:solidFill>
              </a:rPr>
              <a:t>Borusu</a:t>
            </a:r>
            <a:r>
              <a:rPr lang="fr-FR" sz="3600" dirty="0">
                <a:solidFill>
                  <a:schemeClr val="bg1">
                    <a:lumMod val="50000"/>
                  </a:schemeClr>
                </a:solidFill>
              </a:rPr>
              <a:t> (Tuba </a:t>
            </a:r>
            <a:r>
              <a:rPr lang="fr-FR" sz="3600" dirty="0" err="1">
                <a:solidFill>
                  <a:schemeClr val="bg1">
                    <a:lumMod val="50000"/>
                  </a:schemeClr>
                </a:solidFill>
              </a:rPr>
              <a:t>Auditiva</a:t>
            </a:r>
            <a:r>
              <a:rPr lang="fr-FR" sz="3600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algn="ctr"/>
            <a:endParaRPr lang="fr-FR" sz="3200" dirty="0">
              <a:solidFill>
                <a:schemeClr val="bg1">
                  <a:lumMod val="5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3200" dirty="0" err="1"/>
              <a:t>Orta</a:t>
            </a:r>
            <a:r>
              <a:rPr lang="fr-FR" sz="3200" dirty="0"/>
              <a:t> </a:t>
            </a:r>
            <a:r>
              <a:rPr lang="fr-FR" sz="3200" dirty="0" err="1"/>
              <a:t>kulak</a:t>
            </a:r>
            <a:r>
              <a:rPr lang="fr-FR" sz="3200" dirty="0"/>
              <a:t> </a:t>
            </a:r>
            <a:r>
              <a:rPr lang="fr-FR" sz="3200" dirty="0" err="1"/>
              <a:t>yolu</a:t>
            </a:r>
            <a:r>
              <a:rPr lang="fr-FR" sz="3200" dirty="0"/>
              <a:t> ile </a:t>
            </a:r>
            <a:r>
              <a:rPr lang="fr-FR" sz="3200" dirty="0" err="1"/>
              <a:t>üst</a:t>
            </a:r>
            <a:r>
              <a:rPr lang="fr-FR" sz="3200" dirty="0"/>
              <a:t> </a:t>
            </a:r>
            <a:r>
              <a:rPr lang="fr-FR" sz="3200" dirty="0" err="1"/>
              <a:t>yutak</a:t>
            </a:r>
            <a:r>
              <a:rPr lang="fr-FR" sz="3200" dirty="0"/>
              <a:t> </a:t>
            </a:r>
            <a:r>
              <a:rPr lang="fr-FR" sz="3200" dirty="0" err="1"/>
              <a:t>arasında</a:t>
            </a:r>
            <a:r>
              <a:rPr lang="fr-FR" sz="3200" dirty="0"/>
              <a:t> </a:t>
            </a:r>
            <a:r>
              <a:rPr lang="fr-FR" sz="3200" dirty="0" err="1"/>
              <a:t>yer</a:t>
            </a:r>
            <a:r>
              <a:rPr lang="fr-FR" sz="3200" dirty="0"/>
              <a:t> </a:t>
            </a:r>
            <a:r>
              <a:rPr lang="fr-FR" sz="3200" dirty="0" err="1"/>
              <a:t>alan</a:t>
            </a:r>
            <a:r>
              <a:rPr lang="fr-FR" sz="3200" dirty="0"/>
              <a:t> 3,5-4cm </a:t>
            </a:r>
            <a:r>
              <a:rPr lang="fr-FR" sz="3200" dirty="0" err="1"/>
              <a:t>uzunluğunda</a:t>
            </a:r>
            <a:r>
              <a:rPr lang="fr-FR" sz="3200" dirty="0"/>
              <a:t> </a:t>
            </a:r>
            <a:r>
              <a:rPr lang="fr-FR" sz="3200" dirty="0" err="1"/>
              <a:t>ve</a:t>
            </a:r>
            <a:r>
              <a:rPr lang="fr-FR" sz="3200" dirty="0"/>
              <a:t> </a:t>
            </a:r>
            <a:r>
              <a:rPr lang="fr-FR" sz="3200" dirty="0" err="1"/>
              <a:t>duvarları</a:t>
            </a:r>
            <a:r>
              <a:rPr lang="fr-FR" sz="3200" dirty="0"/>
              <a:t> </a:t>
            </a:r>
            <a:r>
              <a:rPr lang="fr-FR" sz="3200" dirty="0" err="1"/>
              <a:t>mukoza</a:t>
            </a:r>
            <a:r>
              <a:rPr lang="fr-FR" sz="3200" dirty="0"/>
              <a:t> ile </a:t>
            </a:r>
            <a:r>
              <a:rPr lang="fr-FR" sz="3200" dirty="0" err="1"/>
              <a:t>örtülü</a:t>
            </a:r>
            <a:r>
              <a:rPr lang="fr-FR" sz="3200" dirty="0"/>
              <a:t> </a:t>
            </a:r>
            <a:r>
              <a:rPr lang="fr-FR" sz="3200" dirty="0" err="1"/>
              <a:t>olan</a:t>
            </a:r>
            <a:r>
              <a:rPr lang="fr-FR" sz="3200" dirty="0"/>
              <a:t> </a:t>
            </a:r>
            <a:r>
              <a:rPr lang="fr-FR" sz="3200" dirty="0" err="1"/>
              <a:t>borudur</a:t>
            </a:r>
            <a:r>
              <a:rPr lang="fr-FR" sz="3200" dirty="0"/>
              <a:t>. </a:t>
            </a:r>
            <a:r>
              <a:rPr lang="fr-FR" sz="3200" dirty="0" err="1"/>
              <a:t>Dış</a:t>
            </a:r>
            <a:r>
              <a:rPr lang="fr-FR" sz="3200" dirty="0"/>
              <a:t> </a:t>
            </a:r>
            <a:r>
              <a:rPr lang="fr-FR" sz="3200" dirty="0" err="1"/>
              <a:t>kulak</a:t>
            </a:r>
            <a:r>
              <a:rPr lang="fr-FR" sz="3200" dirty="0"/>
              <a:t> ile </a:t>
            </a:r>
            <a:r>
              <a:rPr lang="fr-FR" sz="3200" dirty="0" err="1"/>
              <a:t>orta</a:t>
            </a:r>
            <a:r>
              <a:rPr lang="fr-FR" sz="3200" dirty="0"/>
              <a:t> </a:t>
            </a:r>
            <a:r>
              <a:rPr lang="fr-FR" sz="3200" dirty="0" err="1"/>
              <a:t>kulak</a:t>
            </a:r>
            <a:r>
              <a:rPr lang="fr-FR" sz="3200" dirty="0"/>
              <a:t> </a:t>
            </a:r>
            <a:r>
              <a:rPr lang="fr-FR" sz="3200" dirty="0" err="1"/>
              <a:t>arasındaki</a:t>
            </a:r>
            <a:r>
              <a:rPr lang="fr-FR" sz="3200" dirty="0"/>
              <a:t> </a:t>
            </a:r>
            <a:r>
              <a:rPr lang="fr-FR" sz="3200" dirty="0" err="1"/>
              <a:t>basıncı</a:t>
            </a:r>
            <a:r>
              <a:rPr lang="fr-FR" sz="3200" dirty="0"/>
              <a:t> </a:t>
            </a:r>
            <a:r>
              <a:rPr lang="fr-FR" sz="3200" dirty="0" err="1"/>
              <a:t>dengeler</a:t>
            </a:r>
            <a:r>
              <a:rPr lang="fr-FR" sz="3200" dirty="0"/>
              <a:t>. Bu </a:t>
            </a:r>
            <a:r>
              <a:rPr lang="fr-FR" sz="3200" dirty="0" err="1"/>
              <a:t>geçit</a:t>
            </a:r>
            <a:r>
              <a:rPr lang="fr-FR" sz="3200" dirty="0"/>
              <a:t> </a:t>
            </a:r>
            <a:r>
              <a:rPr lang="fr-FR" sz="3200" dirty="0" err="1"/>
              <a:t>normalde</a:t>
            </a:r>
            <a:r>
              <a:rPr lang="fr-FR" sz="3200" dirty="0"/>
              <a:t> </a:t>
            </a:r>
            <a:r>
              <a:rPr lang="fr-FR" sz="3200" dirty="0" err="1"/>
              <a:t>kapalıdır</a:t>
            </a:r>
            <a:r>
              <a:rPr lang="fr-FR" sz="3200" dirty="0"/>
              <a:t>; </a:t>
            </a:r>
            <a:r>
              <a:rPr lang="fr-FR" sz="3200" dirty="0" err="1"/>
              <a:t>fakat</a:t>
            </a:r>
            <a:r>
              <a:rPr lang="fr-FR" sz="3200" dirty="0"/>
              <a:t> </a:t>
            </a:r>
            <a:r>
              <a:rPr lang="fr-FR" sz="3200" dirty="0" err="1"/>
              <a:t>esneme</a:t>
            </a:r>
            <a:r>
              <a:rPr lang="fr-FR" sz="3200" dirty="0"/>
              <a:t> </a:t>
            </a:r>
            <a:r>
              <a:rPr lang="fr-FR" sz="3200" dirty="0" err="1"/>
              <a:t>ve</a:t>
            </a:r>
            <a:r>
              <a:rPr lang="fr-FR" sz="3200" dirty="0"/>
              <a:t> </a:t>
            </a:r>
            <a:r>
              <a:rPr lang="fr-FR" sz="3200" dirty="0" err="1"/>
              <a:t>çiğneme</a:t>
            </a:r>
            <a:r>
              <a:rPr lang="fr-FR" sz="3200" dirty="0"/>
              <a:t> </a:t>
            </a:r>
            <a:r>
              <a:rPr lang="fr-FR" sz="3200" dirty="0" err="1"/>
              <a:t>hareketleri</a:t>
            </a:r>
            <a:r>
              <a:rPr lang="fr-FR" sz="3200" dirty="0"/>
              <a:t> </a:t>
            </a:r>
            <a:r>
              <a:rPr lang="fr-FR" sz="3200" dirty="0" err="1"/>
              <a:t>sırasında</a:t>
            </a:r>
            <a:r>
              <a:rPr lang="fr-FR" sz="3200" dirty="0"/>
              <a:t> </a:t>
            </a:r>
            <a:r>
              <a:rPr lang="fr-FR" sz="3200" dirty="0" err="1"/>
              <a:t>açılır</a:t>
            </a:r>
            <a:r>
              <a:rPr lang="fr-FR" sz="3200" dirty="0"/>
              <a:t> </a:t>
            </a:r>
            <a:r>
              <a:rPr lang="fr-FR" sz="3200" dirty="0" err="1"/>
              <a:t>ve</a:t>
            </a:r>
            <a:r>
              <a:rPr lang="fr-FR" sz="3200" dirty="0"/>
              <a:t> </a:t>
            </a:r>
            <a:r>
              <a:rPr lang="fr-FR" sz="3200" dirty="0" err="1"/>
              <a:t>basıncı</a:t>
            </a:r>
            <a:r>
              <a:rPr lang="fr-FR" sz="3200" dirty="0"/>
              <a:t> </a:t>
            </a:r>
            <a:r>
              <a:rPr lang="fr-FR" sz="3200" dirty="0" err="1"/>
              <a:t>eşitler</a:t>
            </a:r>
            <a:r>
              <a:rPr lang="fr-FR" sz="3200" dirty="0"/>
              <a:t>.  </a:t>
            </a:r>
            <a:r>
              <a:rPr lang="fr-FR" sz="3200" dirty="0" err="1"/>
              <a:t>Eğer</a:t>
            </a:r>
            <a:r>
              <a:rPr lang="fr-FR" sz="3200" dirty="0"/>
              <a:t> </a:t>
            </a:r>
            <a:r>
              <a:rPr lang="fr-FR" sz="3200" dirty="0" err="1"/>
              <a:t>dış</a:t>
            </a:r>
            <a:r>
              <a:rPr lang="fr-FR" sz="3200" dirty="0"/>
              <a:t> </a:t>
            </a:r>
            <a:r>
              <a:rPr lang="fr-FR" sz="3200" dirty="0" err="1"/>
              <a:t>kulak</a:t>
            </a:r>
            <a:r>
              <a:rPr lang="fr-FR" sz="3200" dirty="0"/>
              <a:t> </a:t>
            </a:r>
            <a:r>
              <a:rPr lang="fr-FR" sz="3200" dirty="0" err="1"/>
              <a:t>yolu</a:t>
            </a:r>
            <a:r>
              <a:rPr lang="fr-FR" sz="3200" dirty="0"/>
              <a:t> ile </a:t>
            </a:r>
            <a:r>
              <a:rPr lang="fr-FR" sz="3200" dirty="0" err="1"/>
              <a:t>orta</a:t>
            </a:r>
            <a:r>
              <a:rPr lang="fr-FR" sz="3200" dirty="0"/>
              <a:t> </a:t>
            </a:r>
            <a:r>
              <a:rPr lang="fr-FR" sz="3200" dirty="0" err="1"/>
              <a:t>kulak</a:t>
            </a:r>
            <a:r>
              <a:rPr lang="fr-FR" sz="3200" dirty="0"/>
              <a:t> </a:t>
            </a:r>
            <a:r>
              <a:rPr lang="fr-FR" sz="3200" dirty="0" err="1"/>
              <a:t>yolu</a:t>
            </a:r>
            <a:r>
              <a:rPr lang="fr-FR" sz="3200" dirty="0"/>
              <a:t> </a:t>
            </a:r>
            <a:r>
              <a:rPr lang="fr-FR" sz="3200" dirty="0" err="1"/>
              <a:t>arasında</a:t>
            </a:r>
            <a:r>
              <a:rPr lang="fr-FR" sz="3200" dirty="0"/>
              <a:t> </a:t>
            </a:r>
            <a:r>
              <a:rPr lang="fr-FR" sz="3200" dirty="0" err="1"/>
              <a:t>basınç</a:t>
            </a:r>
            <a:r>
              <a:rPr lang="fr-FR" sz="3200" dirty="0"/>
              <a:t> </a:t>
            </a:r>
            <a:r>
              <a:rPr lang="fr-FR" sz="3200" dirty="0" err="1"/>
              <a:t>farkı</a:t>
            </a:r>
            <a:r>
              <a:rPr lang="fr-FR" sz="3200" dirty="0"/>
              <a:t> </a:t>
            </a:r>
            <a:r>
              <a:rPr lang="fr-FR" sz="3200" dirty="0" err="1"/>
              <a:t>varsa</a:t>
            </a:r>
            <a:r>
              <a:rPr lang="fr-FR" sz="3200" dirty="0"/>
              <a:t> </a:t>
            </a:r>
            <a:r>
              <a:rPr lang="fr-FR" sz="3200" dirty="0" err="1"/>
              <a:t>kulaklarda</a:t>
            </a:r>
            <a:r>
              <a:rPr lang="fr-FR" sz="3200" dirty="0"/>
              <a:t> </a:t>
            </a:r>
            <a:r>
              <a:rPr lang="fr-FR" sz="3200" dirty="0" err="1"/>
              <a:t>rahatsızlık</a:t>
            </a:r>
            <a:r>
              <a:rPr lang="fr-FR" sz="3200" dirty="0"/>
              <a:t> </a:t>
            </a:r>
            <a:r>
              <a:rPr lang="fr-FR" sz="3200" dirty="0" err="1"/>
              <a:t>hissedilir</a:t>
            </a:r>
            <a:r>
              <a:rPr lang="fr-FR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68508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DF5D68-64DF-4536-B5F6-89D29261A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2209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F0E9F81B-5CAF-49D1-98AC-360F85C4A891}"/>
              </a:ext>
            </a:extLst>
          </p:cNvPr>
          <p:cNvSpPr txBox="1"/>
          <p:nvPr/>
        </p:nvSpPr>
        <p:spPr>
          <a:xfrm>
            <a:off x="-762000" y="1828800"/>
            <a:ext cx="4495800" cy="27099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4550" dirty="0">
              <a:latin typeface="Arial"/>
              <a:cs typeface="Arial"/>
            </a:endParaRPr>
          </a:p>
          <a:p>
            <a:pPr marL="2498725" indent="-341630">
              <a:lnSpc>
                <a:spcPts val="5275"/>
              </a:lnSpc>
              <a:buChar char="-"/>
              <a:tabLst>
                <a:tab pos="2499360" algn="l"/>
              </a:tabLst>
            </a:pPr>
            <a:r>
              <a:rPr sz="4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malleus</a:t>
            </a:r>
            <a:endParaRPr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97455" indent="-342265">
              <a:lnSpc>
                <a:spcPts val="5275"/>
              </a:lnSpc>
              <a:buChar char="-"/>
              <a:tabLst>
                <a:tab pos="2498090" algn="l"/>
              </a:tabLst>
            </a:pPr>
            <a:r>
              <a:rPr sz="4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inkus</a:t>
            </a:r>
            <a:endParaRPr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81580" indent="-342265">
              <a:lnSpc>
                <a:spcPts val="5275"/>
              </a:lnSpc>
              <a:buChar char="-"/>
              <a:tabLst>
                <a:tab pos="2482215" algn="l"/>
              </a:tabLst>
            </a:pPr>
            <a:r>
              <a:rPr sz="4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stapes</a:t>
            </a:r>
            <a:endParaRPr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4C779F-6C99-42D4-B26A-075899A9D16A}"/>
              </a:ext>
            </a:extLst>
          </p:cNvPr>
          <p:cNvSpPr txBox="1"/>
          <p:nvPr/>
        </p:nvSpPr>
        <p:spPr>
          <a:xfrm>
            <a:off x="1219200" y="540603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4800" spc="-5" dirty="0" err="1">
                <a:solidFill>
                  <a:srgbClr val="FF0000"/>
                </a:solidFill>
                <a:latin typeface="Arial"/>
                <a:cs typeface="Arial"/>
              </a:rPr>
              <a:t>Orta</a:t>
            </a:r>
            <a:r>
              <a:rPr lang="en-US" sz="4800" spc="-5" dirty="0">
                <a:solidFill>
                  <a:srgbClr val="FF0000"/>
                </a:solidFill>
                <a:latin typeface="Arial"/>
                <a:cs typeface="Arial"/>
              </a:rPr>
              <a:t> Kulak</a:t>
            </a:r>
            <a:r>
              <a:rPr lang="en-US" sz="4800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4800" spc="-5" dirty="0" err="1">
                <a:solidFill>
                  <a:srgbClr val="FF0000"/>
                </a:solidFill>
                <a:latin typeface="Arial"/>
                <a:cs typeface="Arial"/>
              </a:rPr>
              <a:t>Kemikçikleri</a:t>
            </a:r>
            <a:endParaRPr lang="en-US" sz="48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61008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BF0320D0-668B-4865-890C-2E6B5C0D53F1}"/>
              </a:ext>
            </a:extLst>
          </p:cNvPr>
          <p:cNvSpPr/>
          <p:nvPr/>
        </p:nvSpPr>
        <p:spPr>
          <a:xfrm>
            <a:off x="838200" y="475233"/>
            <a:ext cx="7720208" cy="54135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63674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0D4A7CB5-8063-479A-9C01-79120E4659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57499" y="152400"/>
            <a:ext cx="3429000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fr-FR" sz="5400" spc="-5" dirty="0">
                <a:solidFill>
                  <a:srgbClr val="FF0000"/>
                </a:solidFill>
              </a:rPr>
              <a:t>MALLEUS</a:t>
            </a:r>
            <a:endParaRPr sz="54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3A48CEC-A968-422B-90E5-471D4CF84B93}"/>
              </a:ext>
            </a:extLst>
          </p:cNvPr>
          <p:cNvSpPr txBox="1"/>
          <p:nvPr/>
        </p:nvSpPr>
        <p:spPr>
          <a:xfrm>
            <a:off x="1295400" y="1918417"/>
            <a:ext cx="6629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7,5- </a:t>
            </a:r>
            <a:r>
              <a:rPr lang="en-US" sz="3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3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mm</a:t>
            </a:r>
          </a:p>
          <a:p>
            <a:pPr marL="285750" indent="-285750">
              <a:buFontTx/>
              <a:buChar char="-"/>
            </a:pPr>
            <a:r>
              <a:rPr lang="en-US" sz="36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manibrium</a:t>
            </a:r>
            <a:r>
              <a:rPr lang="en-US" sz="3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mallei</a:t>
            </a:r>
          </a:p>
          <a:p>
            <a:pPr marL="285750" indent="-285750">
              <a:buFontTx/>
              <a:buChar char="-"/>
            </a:pPr>
            <a:r>
              <a:rPr lang="en-US" sz="36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Capitulim</a:t>
            </a:r>
            <a:r>
              <a:rPr lang="en-US" sz="3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mallei </a:t>
            </a:r>
          </a:p>
          <a:p>
            <a:pPr marL="285750" indent="-285750">
              <a:buFontTx/>
              <a:buChar char="-"/>
            </a:pPr>
            <a:endParaRPr lang="en-US" sz="3600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Inkusla-Inkudo</a:t>
            </a:r>
            <a:r>
              <a:rPr lang="en-US" sz="3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malleolar </a:t>
            </a:r>
            <a:r>
              <a:rPr lang="en-US" sz="36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eklem</a:t>
            </a:r>
            <a:endParaRPr lang="en-US" sz="3600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en-US" sz="1800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9917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D73C298E-B42D-433C-9A0D-5CB1ED44C6E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70440" y="0"/>
            <a:ext cx="2501759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5400" dirty="0" err="1">
                <a:solidFill>
                  <a:srgbClr val="FF0000"/>
                </a:solidFill>
                <a:latin typeface="Times New Roman"/>
                <a:cs typeface="Times New Roman"/>
              </a:rPr>
              <a:t>İ</a:t>
            </a:r>
            <a:r>
              <a:rPr lang="en-US" sz="5400" spc="-5" dirty="0" err="1">
                <a:solidFill>
                  <a:srgbClr val="FF0000"/>
                </a:solidFill>
              </a:rPr>
              <a:t>nkus</a:t>
            </a:r>
            <a:endParaRPr sz="5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05ADA8D-36F1-48A3-AC82-1098A2CC5268}"/>
              </a:ext>
            </a:extLst>
          </p:cNvPr>
          <p:cNvSpPr txBox="1"/>
          <p:nvPr/>
        </p:nvSpPr>
        <p:spPr>
          <a:xfrm>
            <a:off x="685800" y="1752600"/>
            <a:ext cx="67056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mm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uzunluğunda</a:t>
            </a:r>
            <a:endParaRPr lang="en-US" sz="3200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fr-FR" sz="32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gövde</a:t>
            </a:r>
            <a:r>
              <a:rPr lang="fr-FR"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(corpus)</a:t>
            </a:r>
          </a:p>
          <a:p>
            <a:pPr marL="285750" indent="-285750">
              <a:buFontTx/>
              <a:buChar char="-"/>
            </a:pPr>
            <a:r>
              <a:rPr lang="en-US" sz="32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uzun</a:t>
            </a:r>
            <a:r>
              <a:rPr lang="en-US" sz="3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</a:t>
            </a:r>
            <a:r>
              <a:rPr lang="en-US"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crus</a:t>
            </a:r>
            <a:r>
              <a:rPr lang="en-US" sz="32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longus</a:t>
            </a:r>
          </a:p>
          <a:p>
            <a:pPr marL="285750" indent="-285750">
              <a:buFontTx/>
              <a:buChar char="-"/>
            </a:pPr>
            <a:r>
              <a:rPr lang="en-US" sz="32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kısa</a:t>
            </a:r>
            <a:r>
              <a:rPr lang="en-US"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</a:t>
            </a:r>
            <a:r>
              <a:rPr lang="en-US"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crus</a:t>
            </a:r>
            <a:r>
              <a:rPr lang="en-US" sz="3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brevis </a:t>
            </a:r>
          </a:p>
          <a:p>
            <a:endParaRPr lang="en-US" sz="3200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Stapesle</a:t>
            </a:r>
            <a:r>
              <a:rPr lang="en-US"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Inkudostapedial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eklem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36684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F2FAE0BB-9A9C-42D8-B2E5-005DDC9B72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61060" y="0"/>
            <a:ext cx="3115939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5" dirty="0">
                <a:solidFill>
                  <a:srgbClr val="FF0000"/>
                </a:solidFill>
              </a:rPr>
              <a:t>Stapes</a:t>
            </a:r>
            <a:endParaRPr sz="6000" dirty="0">
              <a:solidFill>
                <a:srgbClr val="FF0000"/>
              </a:solidFill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107EDFEB-778C-43F6-A9B8-94CD78959D6F}"/>
              </a:ext>
            </a:extLst>
          </p:cNvPr>
          <p:cNvSpPr txBox="1"/>
          <p:nvPr/>
        </p:nvSpPr>
        <p:spPr>
          <a:xfrm>
            <a:off x="596900" y="1536715"/>
            <a:ext cx="7800769" cy="47852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5270"/>
              </a:lnSpc>
              <a:spcBef>
                <a:spcPts val="95"/>
              </a:spcBef>
            </a:pPr>
            <a:r>
              <a:rPr sz="4400" spc="-5" dirty="0">
                <a:latin typeface="Arial"/>
                <a:cs typeface="Arial"/>
              </a:rPr>
              <a:t>- 3-3,5</a:t>
            </a:r>
            <a:r>
              <a:rPr sz="4400" spc="-10" dirty="0">
                <a:latin typeface="Arial"/>
                <a:cs typeface="Arial"/>
              </a:rPr>
              <a:t> </a:t>
            </a:r>
            <a:r>
              <a:rPr sz="4400" spc="-5" dirty="0">
                <a:latin typeface="Arial"/>
                <a:cs typeface="Arial"/>
              </a:rPr>
              <a:t>mm.</a:t>
            </a:r>
            <a:endParaRPr sz="4400" dirty="0">
              <a:latin typeface="Arial"/>
              <a:cs typeface="Arial"/>
            </a:endParaRPr>
          </a:p>
          <a:p>
            <a:pPr algn="ctr">
              <a:lnSpc>
                <a:spcPts val="5270"/>
              </a:lnSpc>
            </a:pPr>
            <a:r>
              <a:rPr sz="4400" spc="-5" dirty="0">
                <a:latin typeface="Arial"/>
                <a:cs typeface="Arial"/>
              </a:rPr>
              <a:t>– </a:t>
            </a:r>
            <a:r>
              <a:rPr sz="4400" dirty="0">
                <a:latin typeface="Arial"/>
                <a:cs typeface="Arial"/>
              </a:rPr>
              <a:t>ba</a:t>
            </a:r>
            <a:r>
              <a:rPr sz="4400" dirty="0">
                <a:latin typeface="Times New Roman"/>
                <a:cs typeface="Times New Roman"/>
              </a:rPr>
              <a:t>ş</a:t>
            </a:r>
            <a:r>
              <a:rPr sz="4400" spc="100" dirty="0">
                <a:latin typeface="Times New Roman"/>
                <a:cs typeface="Times New Roman"/>
              </a:rPr>
              <a:t> </a:t>
            </a:r>
            <a:r>
              <a:rPr sz="4400" spc="-5" dirty="0">
                <a:latin typeface="Arial"/>
                <a:cs typeface="Arial"/>
              </a:rPr>
              <a:t>(capitulum)</a:t>
            </a:r>
            <a:endParaRPr sz="4400" dirty="0">
              <a:latin typeface="Arial"/>
              <a:cs typeface="Arial"/>
            </a:endParaRPr>
          </a:p>
          <a:p>
            <a:pPr algn="ctr">
              <a:lnSpc>
                <a:spcPts val="5275"/>
              </a:lnSpc>
              <a:spcBef>
                <a:spcPts val="5"/>
              </a:spcBef>
            </a:pPr>
            <a:r>
              <a:rPr sz="4400" spc="-5" dirty="0">
                <a:latin typeface="Arial"/>
                <a:cs typeface="Arial"/>
              </a:rPr>
              <a:t>- iki bacak</a:t>
            </a:r>
            <a:r>
              <a:rPr sz="4400" spc="-25" dirty="0">
                <a:latin typeface="Arial"/>
                <a:cs typeface="Arial"/>
              </a:rPr>
              <a:t> </a:t>
            </a:r>
            <a:r>
              <a:rPr sz="4400" spc="-5" dirty="0">
                <a:latin typeface="Arial"/>
                <a:cs typeface="Arial"/>
              </a:rPr>
              <a:t>(cruslar)</a:t>
            </a:r>
            <a:endParaRPr sz="4400" dirty="0">
              <a:latin typeface="Arial"/>
              <a:cs typeface="Arial"/>
            </a:endParaRPr>
          </a:p>
          <a:p>
            <a:pPr algn="ctr">
              <a:lnSpc>
                <a:spcPts val="5275"/>
              </a:lnSpc>
            </a:pPr>
            <a:r>
              <a:rPr sz="4400" spc="-5" dirty="0">
                <a:latin typeface="Arial"/>
                <a:cs typeface="Arial"/>
              </a:rPr>
              <a:t>- taban</a:t>
            </a:r>
            <a:r>
              <a:rPr sz="4400" spc="-15" dirty="0">
                <a:latin typeface="Arial"/>
                <a:cs typeface="Arial"/>
              </a:rPr>
              <a:t> </a:t>
            </a:r>
            <a:r>
              <a:rPr sz="4400" spc="-5" dirty="0">
                <a:latin typeface="Arial"/>
                <a:cs typeface="Arial"/>
              </a:rPr>
              <a:t>(fooplate)</a:t>
            </a:r>
            <a:endParaRPr sz="4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550" dirty="0">
              <a:latin typeface="Arial"/>
              <a:cs typeface="Arial"/>
            </a:endParaRPr>
          </a:p>
          <a:p>
            <a:pPr marL="538480" marR="532130" indent="155575" algn="ctr">
              <a:lnSpc>
                <a:spcPct val="100000"/>
              </a:lnSpc>
            </a:pPr>
            <a:r>
              <a:rPr sz="4400" spc="-5" dirty="0">
                <a:latin typeface="Arial"/>
                <a:cs typeface="Arial"/>
              </a:rPr>
              <a:t>oval pencere  anular</a:t>
            </a:r>
            <a:r>
              <a:rPr sz="4400" spc="-50" dirty="0">
                <a:latin typeface="Arial"/>
                <a:cs typeface="Arial"/>
              </a:rPr>
              <a:t> </a:t>
            </a:r>
            <a:r>
              <a:rPr sz="4400" spc="-5" dirty="0">
                <a:latin typeface="Arial"/>
                <a:cs typeface="Arial"/>
              </a:rPr>
              <a:t>ligaman</a:t>
            </a:r>
            <a:endParaRPr sz="4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67523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9">
            <a:extLst>
              <a:ext uri="{FF2B5EF4-FFF2-40B4-BE49-F238E27FC236}">
                <a16:creationId xmlns:a16="http://schemas.microsoft.com/office/drawing/2014/main" id="{48E44C6C-73E0-412C-BC72-410B9F7B0600}"/>
              </a:ext>
            </a:extLst>
          </p:cNvPr>
          <p:cNvSpPr txBox="1"/>
          <p:nvPr/>
        </p:nvSpPr>
        <p:spPr>
          <a:xfrm>
            <a:off x="838200" y="228600"/>
            <a:ext cx="8001000" cy="5954964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862455">
              <a:lnSpc>
                <a:spcPct val="100000"/>
              </a:lnSpc>
              <a:spcBef>
                <a:spcPts val="470"/>
              </a:spcBef>
            </a:pPr>
            <a:r>
              <a:rPr sz="2600" u="sng" dirty="0">
                <a:latin typeface="Arial"/>
                <a:cs typeface="Arial"/>
              </a:rPr>
              <a:t>M. Tensor</a:t>
            </a:r>
            <a:r>
              <a:rPr sz="2600" u="sng" spc="-20" dirty="0">
                <a:latin typeface="Arial"/>
                <a:cs typeface="Arial"/>
              </a:rPr>
              <a:t> </a:t>
            </a:r>
            <a:r>
              <a:rPr sz="2600" u="sng" dirty="0">
                <a:latin typeface="Arial"/>
                <a:cs typeface="Arial"/>
              </a:rPr>
              <a:t>tympani</a:t>
            </a:r>
          </a:p>
          <a:p>
            <a:pPr marL="2863850">
              <a:lnSpc>
                <a:spcPct val="100000"/>
              </a:lnSpc>
              <a:spcBef>
                <a:spcPts val="370"/>
              </a:spcBef>
            </a:pPr>
            <a:r>
              <a:rPr sz="2600" spc="-5" dirty="0">
                <a:latin typeface="Arial"/>
                <a:cs typeface="Arial"/>
              </a:rPr>
              <a:t>22 mm</a:t>
            </a:r>
            <a:endParaRPr sz="2600" dirty="0">
              <a:latin typeface="Arial"/>
              <a:cs typeface="Arial"/>
            </a:endParaRPr>
          </a:p>
          <a:p>
            <a:pPr marL="894715">
              <a:lnSpc>
                <a:spcPct val="100000"/>
              </a:lnSpc>
            </a:pPr>
            <a:r>
              <a:rPr sz="2600" dirty="0">
                <a:latin typeface="Arial"/>
                <a:cs typeface="Arial"/>
              </a:rPr>
              <a:t>maileus mallei </a:t>
            </a:r>
            <a:r>
              <a:rPr sz="2600" spc="-5" dirty="0">
                <a:latin typeface="Arial"/>
                <a:cs typeface="Arial"/>
              </a:rPr>
              <a:t>k</a:t>
            </a:r>
            <a:r>
              <a:rPr sz="2600" spc="-5" dirty="0">
                <a:latin typeface="Times New Roman"/>
                <a:cs typeface="Times New Roman"/>
              </a:rPr>
              <a:t>ı</a:t>
            </a:r>
            <a:r>
              <a:rPr sz="2600" spc="-5" dirty="0">
                <a:latin typeface="Arial"/>
                <a:cs typeface="Arial"/>
              </a:rPr>
              <a:t>sm</a:t>
            </a:r>
            <a:r>
              <a:rPr sz="2600" spc="-5" dirty="0">
                <a:latin typeface="Times New Roman"/>
                <a:cs typeface="Times New Roman"/>
              </a:rPr>
              <a:t>ı</a:t>
            </a:r>
            <a:r>
              <a:rPr sz="2600" spc="-5" dirty="0">
                <a:latin typeface="Arial"/>
                <a:cs typeface="Arial"/>
              </a:rPr>
              <a:t>na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yap</a:t>
            </a:r>
            <a:r>
              <a:rPr sz="2600" spc="-5" dirty="0">
                <a:latin typeface="Times New Roman"/>
                <a:cs typeface="Times New Roman"/>
              </a:rPr>
              <a:t>ışı</a:t>
            </a:r>
            <a:r>
              <a:rPr sz="2600" spc="-5" dirty="0">
                <a:latin typeface="Arial"/>
                <a:cs typeface="Arial"/>
              </a:rPr>
              <a:t>r.</a:t>
            </a:r>
            <a:endParaRPr sz="2600" dirty="0">
              <a:latin typeface="Arial"/>
              <a:cs typeface="Arial"/>
            </a:endParaRPr>
          </a:p>
          <a:p>
            <a:pPr marL="1438275" marR="5080" indent="-675640">
              <a:lnSpc>
                <a:spcPct val="111100"/>
              </a:lnSpc>
              <a:spcBef>
                <a:spcPts val="1175"/>
              </a:spcBef>
              <a:tabLst>
                <a:tab pos="5313045" algn="l"/>
              </a:tabLst>
            </a:pPr>
            <a:r>
              <a:rPr sz="2600" dirty="0" err="1">
                <a:latin typeface="Arial"/>
                <a:cs typeface="Arial"/>
              </a:rPr>
              <a:t>processus</a:t>
            </a:r>
            <a:r>
              <a:rPr sz="2600" spc="25" dirty="0">
                <a:latin typeface="Arial"/>
                <a:cs typeface="Arial"/>
              </a:rPr>
              <a:t> </a:t>
            </a:r>
            <a:r>
              <a:rPr sz="2600" dirty="0" err="1">
                <a:latin typeface="Arial"/>
                <a:cs typeface="Arial"/>
              </a:rPr>
              <a:t>cochleoriformis’e</a:t>
            </a:r>
            <a:r>
              <a:rPr lang="fr-FR" sz="2600" dirty="0">
                <a:latin typeface="Arial"/>
                <a:cs typeface="Arial"/>
              </a:rPr>
              <a:t> </a:t>
            </a:r>
            <a:r>
              <a:rPr sz="2600" dirty="0" err="1">
                <a:latin typeface="Arial"/>
                <a:cs typeface="Arial"/>
              </a:rPr>
              <a:t>ve</a:t>
            </a:r>
            <a:r>
              <a:rPr sz="2600" spc="-9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sfenoid  büyük kanad</a:t>
            </a:r>
            <a:r>
              <a:rPr sz="2600" dirty="0">
                <a:latin typeface="Times New Roman"/>
                <a:cs typeface="Times New Roman"/>
              </a:rPr>
              <a:t>ı</a:t>
            </a:r>
            <a:r>
              <a:rPr sz="2600" dirty="0">
                <a:latin typeface="Arial"/>
                <a:cs typeface="Arial"/>
              </a:rPr>
              <a:t>na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yap</a:t>
            </a:r>
            <a:r>
              <a:rPr sz="2600" spc="-5" dirty="0">
                <a:latin typeface="Times New Roman"/>
                <a:cs typeface="Times New Roman"/>
              </a:rPr>
              <a:t>ışı</a:t>
            </a:r>
            <a:r>
              <a:rPr sz="2600" spc="-5" dirty="0">
                <a:latin typeface="Arial"/>
                <a:cs typeface="Arial"/>
              </a:rPr>
              <a:t>r</a:t>
            </a:r>
            <a:endParaRPr sz="2600" dirty="0">
              <a:latin typeface="Arial"/>
              <a:cs typeface="Arial"/>
            </a:endParaRPr>
          </a:p>
          <a:p>
            <a:pPr marL="349885">
              <a:lnSpc>
                <a:spcPct val="100000"/>
              </a:lnSpc>
            </a:pPr>
            <a:r>
              <a:rPr sz="2600" dirty="0">
                <a:latin typeface="Arial"/>
                <a:cs typeface="Arial"/>
              </a:rPr>
              <a:t>iç ve arkaya çekerek TM. tespit</a:t>
            </a:r>
            <a:r>
              <a:rPr sz="2600" spc="-4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eder.</a:t>
            </a:r>
          </a:p>
          <a:p>
            <a:pPr marL="2932430">
              <a:lnSpc>
                <a:spcPct val="100000"/>
              </a:lnSpc>
              <a:spcBef>
                <a:spcPts val="10"/>
              </a:spcBef>
            </a:pPr>
            <a:r>
              <a:rPr sz="2600" spc="-5" dirty="0">
                <a:latin typeface="Arial"/>
                <a:cs typeface="Arial"/>
              </a:rPr>
              <a:t>V.Sinir</a:t>
            </a:r>
            <a:endParaRPr sz="2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600" dirty="0">
              <a:latin typeface="Arial"/>
              <a:cs typeface="Arial"/>
            </a:endParaRPr>
          </a:p>
          <a:p>
            <a:pPr marL="2270125">
              <a:lnSpc>
                <a:spcPct val="100000"/>
              </a:lnSpc>
              <a:spcBef>
                <a:spcPts val="5"/>
              </a:spcBef>
            </a:pPr>
            <a:r>
              <a:rPr sz="2600" u="sng" spc="-5" dirty="0">
                <a:latin typeface="Arial"/>
                <a:cs typeface="Arial"/>
              </a:rPr>
              <a:t>M.</a:t>
            </a:r>
            <a:r>
              <a:rPr sz="2600" u="sng" spc="-10" dirty="0">
                <a:latin typeface="Arial"/>
                <a:cs typeface="Arial"/>
              </a:rPr>
              <a:t> </a:t>
            </a:r>
            <a:r>
              <a:rPr sz="2600" u="sng" dirty="0">
                <a:latin typeface="Arial"/>
                <a:cs typeface="Arial"/>
              </a:rPr>
              <a:t>Stapedius</a:t>
            </a:r>
          </a:p>
          <a:p>
            <a:pPr marL="20320">
              <a:lnSpc>
                <a:spcPct val="100000"/>
              </a:lnSpc>
              <a:spcBef>
                <a:spcPts val="5"/>
              </a:spcBef>
            </a:pPr>
            <a:r>
              <a:rPr sz="2600" dirty="0">
                <a:latin typeface="Arial"/>
                <a:cs typeface="Arial"/>
              </a:rPr>
              <a:t>stapes boynu ile eminentia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pyramidarium</a:t>
            </a:r>
          </a:p>
          <a:p>
            <a:pPr marL="1478280">
              <a:lnSpc>
                <a:spcPct val="100000"/>
              </a:lnSpc>
            </a:pPr>
            <a:r>
              <a:rPr sz="2600" spc="-5" dirty="0">
                <a:latin typeface="Arial"/>
                <a:cs typeface="Arial"/>
              </a:rPr>
              <a:t>N. </a:t>
            </a:r>
            <a:r>
              <a:rPr sz="2600" dirty="0">
                <a:latin typeface="Arial"/>
                <a:cs typeface="Arial"/>
              </a:rPr>
              <a:t>stapedius – </a:t>
            </a:r>
            <a:r>
              <a:rPr sz="2600" spc="-5" dirty="0">
                <a:latin typeface="Arial"/>
                <a:cs typeface="Arial"/>
              </a:rPr>
              <a:t>VII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sinir</a:t>
            </a:r>
            <a:endParaRPr sz="2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600" dirty="0">
                <a:latin typeface="Arial"/>
                <a:cs typeface="Arial"/>
              </a:rPr>
              <a:t>stapesi arkaya çekerek taban</a:t>
            </a:r>
            <a:r>
              <a:rPr sz="2600" dirty="0">
                <a:latin typeface="Times New Roman"/>
                <a:cs typeface="Times New Roman"/>
              </a:rPr>
              <a:t>ı </a:t>
            </a:r>
            <a:r>
              <a:rPr sz="2600" dirty="0">
                <a:latin typeface="Arial"/>
                <a:cs typeface="Arial"/>
              </a:rPr>
              <a:t>tesbit</a:t>
            </a:r>
            <a:r>
              <a:rPr sz="2600" spc="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eder.</a:t>
            </a:r>
          </a:p>
          <a:p>
            <a:pPr marL="829944">
              <a:lnSpc>
                <a:spcPct val="100000"/>
              </a:lnSpc>
            </a:pPr>
            <a:r>
              <a:rPr sz="2600" spc="-5" dirty="0">
                <a:latin typeface="Arial"/>
                <a:cs typeface="Arial"/>
              </a:rPr>
              <a:t>Yüksek </a:t>
            </a:r>
            <a:r>
              <a:rPr sz="2600" dirty="0">
                <a:latin typeface="Arial"/>
                <a:cs typeface="Arial"/>
              </a:rPr>
              <a:t>seslerin </a:t>
            </a:r>
            <a:r>
              <a:rPr sz="2600" spc="-5" dirty="0">
                <a:latin typeface="Arial"/>
                <a:cs typeface="Arial"/>
              </a:rPr>
              <a:t>iç </a:t>
            </a:r>
            <a:r>
              <a:rPr sz="2600" dirty="0">
                <a:latin typeface="Arial"/>
                <a:cs typeface="Arial"/>
              </a:rPr>
              <a:t>kula</a:t>
            </a:r>
            <a:r>
              <a:rPr sz="2600" dirty="0">
                <a:latin typeface="Times New Roman"/>
                <a:cs typeface="Times New Roman"/>
              </a:rPr>
              <a:t>ğ</a:t>
            </a:r>
            <a:r>
              <a:rPr sz="2600" dirty="0">
                <a:latin typeface="Arial"/>
                <a:cs typeface="Arial"/>
              </a:rPr>
              <a:t>a giri</a:t>
            </a:r>
            <a:r>
              <a:rPr sz="2600" dirty="0">
                <a:latin typeface="Times New Roman"/>
                <a:cs typeface="Times New Roman"/>
              </a:rPr>
              <a:t>ş</a:t>
            </a:r>
            <a:r>
              <a:rPr sz="2600" dirty="0">
                <a:latin typeface="Arial"/>
                <a:cs typeface="Arial"/>
              </a:rPr>
              <a:t>ini</a:t>
            </a:r>
            <a:r>
              <a:rPr sz="2600" spc="-6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önler.</a:t>
            </a:r>
          </a:p>
          <a:p>
            <a:pPr marL="2011045">
              <a:lnSpc>
                <a:spcPct val="100000"/>
              </a:lnSpc>
            </a:pPr>
            <a:r>
              <a:rPr sz="2600" dirty="0">
                <a:latin typeface="Arial"/>
                <a:cs typeface="Arial"/>
              </a:rPr>
              <a:t>Koruyucu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görev</a:t>
            </a:r>
          </a:p>
        </p:txBody>
      </p:sp>
    </p:spTree>
    <p:extLst>
      <p:ext uri="{BB962C8B-B14F-4D97-AF65-F5344CB8AC3E}">
        <p14:creationId xmlns:p14="http://schemas.microsoft.com/office/powerpoint/2010/main" val="1645504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9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3">
            <a:extLst>
              <a:ext uri="{FF2B5EF4-FFF2-40B4-BE49-F238E27FC236}">
                <a16:creationId xmlns:a16="http://schemas.microsoft.com/office/drawing/2014/main" id="{D298E465-0217-4203-9CCE-5764AC414D1B}"/>
              </a:ext>
            </a:extLst>
          </p:cNvPr>
          <p:cNvGrpSpPr/>
          <p:nvPr/>
        </p:nvGrpSpPr>
        <p:grpSpPr>
          <a:xfrm>
            <a:off x="765388" y="701370"/>
            <a:ext cx="7610473" cy="5370065"/>
            <a:chOff x="312215" y="0"/>
            <a:chExt cx="8492807" cy="6840220"/>
          </a:xfrm>
        </p:grpSpPr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53B1BB0F-331D-45FA-8C35-7B6627D83699}"/>
                </a:ext>
              </a:extLst>
            </p:cNvPr>
            <p:cNvSpPr/>
            <p:nvPr/>
          </p:nvSpPr>
          <p:spPr>
            <a:xfrm>
              <a:off x="312215" y="0"/>
              <a:ext cx="8085455" cy="6840220"/>
            </a:xfrm>
            <a:custGeom>
              <a:avLst/>
              <a:gdLst/>
              <a:ahLst/>
              <a:cxnLst/>
              <a:rect l="l" t="t" r="r" b="b"/>
              <a:pathLst>
                <a:path w="8085455" h="6840220">
                  <a:moveTo>
                    <a:pt x="0" y="0"/>
                  </a:moveTo>
                  <a:lnTo>
                    <a:pt x="90138" y="3131"/>
                  </a:lnTo>
                  <a:lnTo>
                    <a:pt x="158922" y="6082"/>
                  </a:lnTo>
                  <a:lnTo>
                    <a:pt x="227559" y="9480"/>
                  </a:lnTo>
                  <a:lnTo>
                    <a:pt x="296046" y="13324"/>
                  </a:lnTo>
                  <a:lnTo>
                    <a:pt x="364382" y="17612"/>
                  </a:lnTo>
                  <a:lnTo>
                    <a:pt x="432564" y="22341"/>
                  </a:lnTo>
                  <a:lnTo>
                    <a:pt x="500590" y="27512"/>
                  </a:lnTo>
                  <a:lnTo>
                    <a:pt x="568458" y="33120"/>
                  </a:lnTo>
                  <a:lnTo>
                    <a:pt x="636166" y="39166"/>
                  </a:lnTo>
                  <a:lnTo>
                    <a:pt x="703711" y="45646"/>
                  </a:lnTo>
                  <a:lnTo>
                    <a:pt x="771092" y="52560"/>
                  </a:lnTo>
                  <a:lnTo>
                    <a:pt x="838306" y="59906"/>
                  </a:lnTo>
                  <a:lnTo>
                    <a:pt x="905351" y="67681"/>
                  </a:lnTo>
                  <a:lnTo>
                    <a:pt x="972225" y="75884"/>
                  </a:lnTo>
                  <a:lnTo>
                    <a:pt x="1038926" y="84513"/>
                  </a:lnTo>
                  <a:lnTo>
                    <a:pt x="1105451" y="93567"/>
                  </a:lnTo>
                  <a:lnTo>
                    <a:pt x="1171799" y="103044"/>
                  </a:lnTo>
                  <a:lnTo>
                    <a:pt x="1237967" y="112941"/>
                  </a:lnTo>
                  <a:lnTo>
                    <a:pt x="1303953" y="123258"/>
                  </a:lnTo>
                  <a:lnTo>
                    <a:pt x="1369755" y="133992"/>
                  </a:lnTo>
                  <a:lnTo>
                    <a:pt x="1435371" y="145142"/>
                  </a:lnTo>
                  <a:lnTo>
                    <a:pt x="1500799" y="156705"/>
                  </a:lnTo>
                  <a:lnTo>
                    <a:pt x="1566036" y="168681"/>
                  </a:lnTo>
                  <a:lnTo>
                    <a:pt x="1631080" y="181068"/>
                  </a:lnTo>
                  <a:lnTo>
                    <a:pt x="1695930" y="193862"/>
                  </a:lnTo>
                  <a:lnTo>
                    <a:pt x="1760582" y="207064"/>
                  </a:lnTo>
                  <a:lnTo>
                    <a:pt x="1825035" y="220671"/>
                  </a:lnTo>
                  <a:lnTo>
                    <a:pt x="1889287" y="234681"/>
                  </a:lnTo>
                  <a:lnTo>
                    <a:pt x="1953336" y="249093"/>
                  </a:lnTo>
                  <a:lnTo>
                    <a:pt x="2017179" y="263904"/>
                  </a:lnTo>
                  <a:lnTo>
                    <a:pt x="2080813" y="279114"/>
                  </a:lnTo>
                  <a:lnTo>
                    <a:pt x="2144238" y="294720"/>
                  </a:lnTo>
                  <a:lnTo>
                    <a:pt x="2207451" y="310720"/>
                  </a:lnTo>
                  <a:lnTo>
                    <a:pt x="2270449" y="327113"/>
                  </a:lnTo>
                  <a:lnTo>
                    <a:pt x="2333231" y="343897"/>
                  </a:lnTo>
                  <a:lnTo>
                    <a:pt x="2395794" y="361071"/>
                  </a:lnTo>
                  <a:lnTo>
                    <a:pt x="2458137" y="378631"/>
                  </a:lnTo>
                  <a:lnTo>
                    <a:pt x="2520256" y="396578"/>
                  </a:lnTo>
                  <a:lnTo>
                    <a:pt x="2582151" y="414908"/>
                  </a:lnTo>
                  <a:lnTo>
                    <a:pt x="2643818" y="433621"/>
                  </a:lnTo>
                  <a:lnTo>
                    <a:pt x="2705255" y="452714"/>
                  </a:lnTo>
                  <a:lnTo>
                    <a:pt x="2766461" y="472186"/>
                  </a:lnTo>
                  <a:lnTo>
                    <a:pt x="2827433" y="492035"/>
                  </a:lnTo>
                  <a:lnTo>
                    <a:pt x="2888169" y="512259"/>
                  </a:lnTo>
                  <a:lnTo>
                    <a:pt x="2948667" y="532856"/>
                  </a:lnTo>
                  <a:lnTo>
                    <a:pt x="3008925" y="553825"/>
                  </a:lnTo>
                  <a:lnTo>
                    <a:pt x="3068940" y="575163"/>
                  </a:lnTo>
                  <a:lnTo>
                    <a:pt x="3128711" y="596870"/>
                  </a:lnTo>
                  <a:lnTo>
                    <a:pt x="3188234" y="618943"/>
                  </a:lnTo>
                  <a:lnTo>
                    <a:pt x="3247509" y="641381"/>
                  </a:lnTo>
                  <a:lnTo>
                    <a:pt x="3306533" y="664181"/>
                  </a:lnTo>
                  <a:lnTo>
                    <a:pt x="3365304" y="687343"/>
                  </a:lnTo>
                  <a:lnTo>
                    <a:pt x="3423819" y="710864"/>
                  </a:lnTo>
                  <a:lnTo>
                    <a:pt x="3482076" y="734742"/>
                  </a:lnTo>
                  <a:lnTo>
                    <a:pt x="3540074" y="758976"/>
                  </a:lnTo>
                  <a:lnTo>
                    <a:pt x="3597810" y="783564"/>
                  </a:lnTo>
                  <a:lnTo>
                    <a:pt x="3655282" y="808505"/>
                  </a:lnTo>
                  <a:lnTo>
                    <a:pt x="3712487" y="833795"/>
                  </a:lnTo>
                  <a:lnTo>
                    <a:pt x="3769424" y="859435"/>
                  </a:lnTo>
                  <a:lnTo>
                    <a:pt x="3826091" y="885421"/>
                  </a:lnTo>
                  <a:lnTo>
                    <a:pt x="3882484" y="911753"/>
                  </a:lnTo>
                  <a:lnTo>
                    <a:pt x="3938603" y="938428"/>
                  </a:lnTo>
                  <a:lnTo>
                    <a:pt x="3994445" y="965445"/>
                  </a:lnTo>
                  <a:lnTo>
                    <a:pt x="4050008" y="992802"/>
                  </a:lnTo>
                  <a:lnTo>
                    <a:pt x="4105289" y="1020496"/>
                  </a:lnTo>
                  <a:lnTo>
                    <a:pt x="4160287" y="1048528"/>
                  </a:lnTo>
                  <a:lnTo>
                    <a:pt x="4214999" y="1076893"/>
                  </a:lnTo>
                  <a:lnTo>
                    <a:pt x="4269423" y="1105592"/>
                  </a:lnTo>
                  <a:lnTo>
                    <a:pt x="4323557" y="1134622"/>
                  </a:lnTo>
                  <a:lnTo>
                    <a:pt x="4377399" y="1163981"/>
                  </a:lnTo>
                  <a:lnTo>
                    <a:pt x="4430946" y="1193667"/>
                  </a:lnTo>
                  <a:lnTo>
                    <a:pt x="4484197" y="1223680"/>
                  </a:lnTo>
                  <a:lnTo>
                    <a:pt x="4537149" y="1254016"/>
                  </a:lnTo>
                  <a:lnTo>
                    <a:pt x="4589801" y="1284675"/>
                  </a:lnTo>
                  <a:lnTo>
                    <a:pt x="4642149" y="1315654"/>
                  </a:lnTo>
                  <a:lnTo>
                    <a:pt x="4694192" y="1346953"/>
                  </a:lnTo>
                  <a:lnTo>
                    <a:pt x="4745928" y="1378568"/>
                  </a:lnTo>
                  <a:lnTo>
                    <a:pt x="4797354" y="1410498"/>
                  </a:lnTo>
                  <a:lnTo>
                    <a:pt x="4848469" y="1442742"/>
                  </a:lnTo>
                  <a:lnTo>
                    <a:pt x="4899270" y="1475297"/>
                  </a:lnTo>
                  <a:lnTo>
                    <a:pt x="4949755" y="1508163"/>
                  </a:lnTo>
                  <a:lnTo>
                    <a:pt x="4999921" y="1541336"/>
                  </a:lnTo>
                  <a:lnTo>
                    <a:pt x="5049768" y="1574816"/>
                  </a:lnTo>
                  <a:lnTo>
                    <a:pt x="5099292" y="1608601"/>
                  </a:lnTo>
                  <a:lnTo>
                    <a:pt x="5148491" y="1642689"/>
                  </a:lnTo>
                  <a:lnTo>
                    <a:pt x="5197363" y="1677077"/>
                  </a:lnTo>
                  <a:lnTo>
                    <a:pt x="5245907" y="1711765"/>
                  </a:lnTo>
                  <a:lnTo>
                    <a:pt x="5294119" y="1746751"/>
                  </a:lnTo>
                  <a:lnTo>
                    <a:pt x="5341998" y="1782033"/>
                  </a:lnTo>
                  <a:lnTo>
                    <a:pt x="5389542" y="1817609"/>
                  </a:lnTo>
                  <a:lnTo>
                    <a:pt x="5436747" y="1853477"/>
                  </a:lnTo>
                  <a:lnTo>
                    <a:pt x="5483614" y="1889635"/>
                  </a:lnTo>
                  <a:lnTo>
                    <a:pt x="5530138" y="1926083"/>
                  </a:lnTo>
                  <a:lnTo>
                    <a:pt x="5576318" y="1962817"/>
                  </a:lnTo>
                  <a:lnTo>
                    <a:pt x="5622152" y="1999837"/>
                  </a:lnTo>
                  <a:lnTo>
                    <a:pt x="5667637" y="2037140"/>
                  </a:lnTo>
                  <a:lnTo>
                    <a:pt x="5712772" y="2074725"/>
                  </a:lnTo>
                  <a:lnTo>
                    <a:pt x="5757554" y="2112590"/>
                  </a:lnTo>
                  <a:lnTo>
                    <a:pt x="5801981" y="2150733"/>
                  </a:lnTo>
                  <a:lnTo>
                    <a:pt x="5846050" y="2189153"/>
                  </a:lnTo>
                  <a:lnTo>
                    <a:pt x="5889761" y="2227847"/>
                  </a:lnTo>
                  <a:lnTo>
                    <a:pt x="5933110" y="2266815"/>
                  </a:lnTo>
                  <a:lnTo>
                    <a:pt x="5976096" y="2306053"/>
                  </a:lnTo>
                  <a:lnTo>
                    <a:pt x="6018716" y="2345561"/>
                  </a:lnTo>
                  <a:lnTo>
                    <a:pt x="6060968" y="2385337"/>
                  </a:lnTo>
                  <a:lnTo>
                    <a:pt x="6102850" y="2425379"/>
                  </a:lnTo>
                  <a:lnTo>
                    <a:pt x="6144359" y="2465684"/>
                  </a:lnTo>
                  <a:lnTo>
                    <a:pt x="6185495" y="2506252"/>
                  </a:lnTo>
                  <a:lnTo>
                    <a:pt x="6226253" y="2547081"/>
                  </a:lnTo>
                  <a:lnTo>
                    <a:pt x="6266633" y="2588169"/>
                  </a:lnTo>
                  <a:lnTo>
                    <a:pt x="6306632" y="2629513"/>
                  </a:lnTo>
                  <a:lnTo>
                    <a:pt x="6346248" y="2671113"/>
                  </a:lnTo>
                  <a:lnTo>
                    <a:pt x="6385479" y="2712967"/>
                  </a:lnTo>
                  <a:lnTo>
                    <a:pt x="6424323" y="2755072"/>
                  </a:lnTo>
                  <a:lnTo>
                    <a:pt x="6462777" y="2797427"/>
                  </a:lnTo>
                  <a:lnTo>
                    <a:pt x="6500839" y="2840031"/>
                  </a:lnTo>
                  <a:lnTo>
                    <a:pt x="6538507" y="2882881"/>
                  </a:lnTo>
                  <a:lnTo>
                    <a:pt x="6575779" y="2925976"/>
                  </a:lnTo>
                  <a:lnTo>
                    <a:pt x="6612654" y="2969314"/>
                  </a:lnTo>
                  <a:lnTo>
                    <a:pt x="6649127" y="3012893"/>
                  </a:lnTo>
                  <a:lnTo>
                    <a:pt x="6685199" y="3056712"/>
                  </a:lnTo>
                  <a:lnTo>
                    <a:pt x="6720865" y="3100768"/>
                  </a:lnTo>
                  <a:lnTo>
                    <a:pt x="6756125" y="3145061"/>
                  </a:lnTo>
                  <a:lnTo>
                    <a:pt x="6790975" y="3189587"/>
                  </a:lnTo>
                  <a:lnTo>
                    <a:pt x="6825415" y="3234346"/>
                  </a:lnTo>
                  <a:lnTo>
                    <a:pt x="6859441" y="3279336"/>
                  </a:lnTo>
                  <a:lnTo>
                    <a:pt x="6893052" y="3324554"/>
                  </a:lnTo>
                  <a:lnTo>
                    <a:pt x="6926245" y="3370000"/>
                  </a:lnTo>
                  <a:lnTo>
                    <a:pt x="6959018" y="3415671"/>
                  </a:lnTo>
                  <a:lnTo>
                    <a:pt x="6991369" y="3461566"/>
                  </a:lnTo>
                  <a:lnTo>
                    <a:pt x="7023296" y="3507682"/>
                  </a:lnTo>
                  <a:lnTo>
                    <a:pt x="7054797" y="3554019"/>
                  </a:lnTo>
                  <a:lnTo>
                    <a:pt x="7085869" y="3600573"/>
                  </a:lnTo>
                  <a:lnTo>
                    <a:pt x="7116511" y="3647345"/>
                  </a:lnTo>
                  <a:lnTo>
                    <a:pt x="7146719" y="3694331"/>
                  </a:lnTo>
                  <a:lnTo>
                    <a:pt x="7176493" y="3741531"/>
                  </a:lnTo>
                  <a:lnTo>
                    <a:pt x="7205830" y="3788941"/>
                  </a:lnTo>
                  <a:lnTo>
                    <a:pt x="7234727" y="3836561"/>
                  </a:lnTo>
                  <a:lnTo>
                    <a:pt x="7263183" y="3884389"/>
                  </a:lnTo>
                  <a:lnTo>
                    <a:pt x="7291196" y="3932423"/>
                  </a:lnTo>
                  <a:lnTo>
                    <a:pt x="7318762" y="3980661"/>
                  </a:lnTo>
                  <a:lnTo>
                    <a:pt x="7345881" y="4029102"/>
                  </a:lnTo>
                  <a:lnTo>
                    <a:pt x="7372549" y="4077743"/>
                  </a:lnTo>
                  <a:lnTo>
                    <a:pt x="7398765" y="4126583"/>
                  </a:lnTo>
                  <a:lnTo>
                    <a:pt x="7424527" y="4175621"/>
                  </a:lnTo>
                  <a:lnTo>
                    <a:pt x="7449832" y="4224853"/>
                  </a:lnTo>
                  <a:lnTo>
                    <a:pt x="7474679" y="4274280"/>
                  </a:lnTo>
                  <a:lnTo>
                    <a:pt x="7499064" y="4323898"/>
                  </a:lnTo>
                  <a:lnTo>
                    <a:pt x="7522987" y="4373707"/>
                  </a:lnTo>
                  <a:lnTo>
                    <a:pt x="7546444" y="4423704"/>
                  </a:lnTo>
                  <a:lnTo>
                    <a:pt x="7569434" y="4473887"/>
                  </a:lnTo>
                  <a:lnTo>
                    <a:pt x="7591954" y="4524256"/>
                  </a:lnTo>
                  <a:lnTo>
                    <a:pt x="7614002" y="4574807"/>
                  </a:lnTo>
                  <a:lnTo>
                    <a:pt x="7635577" y="4625540"/>
                  </a:lnTo>
                  <a:lnTo>
                    <a:pt x="7656675" y="4676452"/>
                  </a:lnTo>
                  <a:lnTo>
                    <a:pt x="7677295" y="4727543"/>
                  </a:lnTo>
                  <a:lnTo>
                    <a:pt x="7697435" y="4778809"/>
                  </a:lnTo>
                  <a:lnTo>
                    <a:pt x="7717092" y="4830249"/>
                  </a:lnTo>
                  <a:lnTo>
                    <a:pt x="7736265" y="4881862"/>
                  </a:lnTo>
                  <a:lnTo>
                    <a:pt x="7754951" y="4933646"/>
                  </a:lnTo>
                  <a:lnTo>
                    <a:pt x="7773147" y="4985599"/>
                  </a:lnTo>
                  <a:lnTo>
                    <a:pt x="7790853" y="5037719"/>
                  </a:lnTo>
                  <a:lnTo>
                    <a:pt x="7808065" y="5090004"/>
                  </a:lnTo>
                  <a:lnTo>
                    <a:pt x="7824781" y="5142454"/>
                  </a:lnTo>
                  <a:lnTo>
                    <a:pt x="7841000" y="5195065"/>
                  </a:lnTo>
                  <a:lnTo>
                    <a:pt x="7856719" y="5247836"/>
                  </a:lnTo>
                  <a:lnTo>
                    <a:pt x="7871936" y="5300766"/>
                  </a:lnTo>
                  <a:lnTo>
                    <a:pt x="7886649" y="5353852"/>
                  </a:lnTo>
                  <a:lnTo>
                    <a:pt x="7900855" y="5407094"/>
                  </a:lnTo>
                  <a:lnTo>
                    <a:pt x="7914553" y="5460488"/>
                  </a:lnTo>
                  <a:lnTo>
                    <a:pt x="7927740" y="5514034"/>
                  </a:lnTo>
                  <a:lnTo>
                    <a:pt x="7940414" y="5567729"/>
                  </a:lnTo>
                  <a:lnTo>
                    <a:pt x="7952574" y="5621573"/>
                  </a:lnTo>
                  <a:lnTo>
                    <a:pt x="7964216" y="5675562"/>
                  </a:lnTo>
                  <a:lnTo>
                    <a:pt x="7975339" y="5729696"/>
                  </a:lnTo>
                  <a:lnTo>
                    <a:pt x="7985940" y="5783972"/>
                  </a:lnTo>
                  <a:lnTo>
                    <a:pt x="7996018" y="5838389"/>
                  </a:lnTo>
                  <a:lnTo>
                    <a:pt x="8005570" y="5892945"/>
                  </a:lnTo>
                  <a:lnTo>
                    <a:pt x="8014594" y="5947639"/>
                  </a:lnTo>
                  <a:lnTo>
                    <a:pt x="8023087" y="6002468"/>
                  </a:lnTo>
                  <a:lnTo>
                    <a:pt x="8031049" y="6057430"/>
                  </a:lnTo>
                  <a:lnTo>
                    <a:pt x="8038476" y="6112525"/>
                  </a:lnTo>
                  <a:lnTo>
                    <a:pt x="8045366" y="6167750"/>
                  </a:lnTo>
                  <a:lnTo>
                    <a:pt x="8051718" y="6223103"/>
                  </a:lnTo>
                  <a:lnTo>
                    <a:pt x="8057528" y="6278583"/>
                  </a:lnTo>
                  <a:lnTo>
                    <a:pt x="8062796" y="6334188"/>
                  </a:lnTo>
                  <a:lnTo>
                    <a:pt x="8067518" y="6389916"/>
                  </a:lnTo>
                  <a:lnTo>
                    <a:pt x="8071693" y="6445766"/>
                  </a:lnTo>
                  <a:lnTo>
                    <a:pt x="8075318" y="6501735"/>
                  </a:lnTo>
                  <a:lnTo>
                    <a:pt x="8078391" y="6557823"/>
                  </a:lnTo>
                  <a:lnTo>
                    <a:pt x="8080911" y="6614026"/>
                  </a:lnTo>
                  <a:lnTo>
                    <a:pt x="8082874" y="6670344"/>
                  </a:lnTo>
                  <a:lnTo>
                    <a:pt x="8084279" y="6726774"/>
                  </a:lnTo>
                  <a:lnTo>
                    <a:pt x="8085123" y="6783315"/>
                  </a:lnTo>
                  <a:lnTo>
                    <a:pt x="8085405" y="6839966"/>
                  </a:lnTo>
                </a:path>
              </a:pathLst>
            </a:custGeom>
            <a:ln w="12700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52718CF6-4869-4385-B332-FD7D7E0DC989}"/>
                </a:ext>
              </a:extLst>
            </p:cNvPr>
            <p:cNvSpPr/>
            <p:nvPr/>
          </p:nvSpPr>
          <p:spPr>
            <a:xfrm>
              <a:off x="814203" y="758444"/>
              <a:ext cx="3600449" cy="320497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FF5B7290-FFA6-48A2-9B2B-CEF75E99ED45}"/>
                </a:ext>
              </a:extLst>
            </p:cNvPr>
            <p:cNvSpPr/>
            <p:nvPr/>
          </p:nvSpPr>
          <p:spPr>
            <a:xfrm>
              <a:off x="814203" y="4143247"/>
              <a:ext cx="3240023" cy="237515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8B0BE790-FE95-44AC-BA54-9C31DE2ADA03}"/>
                </a:ext>
              </a:extLst>
            </p:cNvPr>
            <p:cNvSpPr/>
            <p:nvPr/>
          </p:nvSpPr>
          <p:spPr>
            <a:xfrm>
              <a:off x="4556873" y="909320"/>
              <a:ext cx="4248149" cy="305409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66F50F8C-8B05-48B2-AAA3-19D06D889372}"/>
                </a:ext>
              </a:extLst>
            </p:cNvPr>
            <p:cNvSpPr/>
            <p:nvPr/>
          </p:nvSpPr>
          <p:spPr>
            <a:xfrm>
              <a:off x="5135505" y="4108195"/>
              <a:ext cx="3168395" cy="240944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F60E65F0-B630-4D92-B1DD-DF77A1DB658A}"/>
              </a:ext>
            </a:extLst>
          </p:cNvPr>
          <p:cNvSpPr txBox="1"/>
          <p:nvPr/>
        </p:nvSpPr>
        <p:spPr>
          <a:xfrm>
            <a:off x="2284625" y="186340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spc="-5" dirty="0" err="1"/>
              <a:t>İç</a:t>
            </a:r>
            <a:r>
              <a:rPr lang="en-US" sz="4000" spc="-5" dirty="0"/>
              <a:t> </a:t>
            </a:r>
            <a:r>
              <a:rPr lang="en-US" sz="4000" spc="-10" dirty="0"/>
              <a:t>kulak</a:t>
            </a:r>
            <a:r>
              <a:rPr lang="en-US" sz="4000" spc="-60" dirty="0"/>
              <a:t> 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21713721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0247EBC6-0397-49A7-8684-2D6C6B5BEE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28800" y="228600"/>
            <a:ext cx="608679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rgbClr val="FF0000"/>
                </a:solidFill>
              </a:rPr>
              <a:t>İç </a:t>
            </a:r>
            <a:r>
              <a:rPr spc="-10" dirty="0">
                <a:solidFill>
                  <a:srgbClr val="FF0000"/>
                </a:solidFill>
              </a:rPr>
              <a:t>kulak</a:t>
            </a:r>
            <a:r>
              <a:rPr spc="-60" dirty="0">
                <a:solidFill>
                  <a:srgbClr val="FF0000"/>
                </a:solidFill>
              </a:rPr>
              <a:t> </a:t>
            </a:r>
            <a:r>
              <a:rPr spc="-5" dirty="0">
                <a:solidFill>
                  <a:srgbClr val="FF0000"/>
                </a:solidFill>
              </a:rPr>
              <a:t>anatomisi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06B783DF-197C-4469-8079-7BBBBC3459AD}"/>
              </a:ext>
            </a:extLst>
          </p:cNvPr>
          <p:cNvSpPr txBox="1"/>
          <p:nvPr/>
        </p:nvSpPr>
        <p:spPr>
          <a:xfrm>
            <a:off x="292258" y="1219200"/>
            <a:ext cx="8559483" cy="48379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13030" indent="-100965">
              <a:lnSpc>
                <a:spcPct val="100000"/>
              </a:lnSpc>
              <a:spcBef>
                <a:spcPts val="114"/>
              </a:spcBef>
              <a:buChar char="•"/>
              <a:tabLst>
                <a:tab pos="113664" algn="l"/>
              </a:tabLst>
            </a:pPr>
            <a:r>
              <a:rPr sz="2800" spc="5" dirty="0">
                <a:latin typeface="Arial"/>
                <a:cs typeface="Arial"/>
              </a:rPr>
              <a:t>Iç kulak petröz kemiğin </a:t>
            </a:r>
            <a:r>
              <a:rPr sz="2800" dirty="0">
                <a:latin typeface="Arial"/>
                <a:cs typeface="Arial"/>
              </a:rPr>
              <a:t>derinliğine</a:t>
            </a:r>
            <a:r>
              <a:rPr sz="2800" spc="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saklamıştır.</a:t>
            </a:r>
          </a:p>
          <a:p>
            <a:pPr marL="113030" marR="5080">
              <a:lnSpc>
                <a:spcPct val="102499"/>
              </a:lnSpc>
            </a:pPr>
            <a:r>
              <a:rPr sz="2800" spc="5" dirty="0">
                <a:latin typeface="Arial"/>
                <a:cs typeface="Arial"/>
              </a:rPr>
              <a:t>Işitme </a:t>
            </a:r>
            <a:r>
              <a:rPr sz="2800" spc="10" dirty="0">
                <a:latin typeface="Arial"/>
                <a:cs typeface="Arial"/>
              </a:rPr>
              <a:t>ve </a:t>
            </a:r>
            <a:r>
              <a:rPr sz="2800" spc="5" dirty="0">
                <a:latin typeface="Arial"/>
                <a:cs typeface="Arial"/>
              </a:rPr>
              <a:t>denge </a:t>
            </a:r>
            <a:r>
              <a:rPr sz="2800" dirty="0">
                <a:latin typeface="Arial"/>
                <a:cs typeface="Arial"/>
              </a:rPr>
              <a:t>organlarını </a:t>
            </a:r>
            <a:r>
              <a:rPr sz="2800" spc="-5" dirty="0">
                <a:latin typeface="Arial"/>
                <a:cs typeface="Arial"/>
              </a:rPr>
              <a:t>barındırır. Yuvarlak  </a:t>
            </a:r>
            <a:r>
              <a:rPr sz="2800" spc="10" dirty="0">
                <a:latin typeface="Arial"/>
                <a:cs typeface="Arial"/>
              </a:rPr>
              <a:t>ve </a:t>
            </a:r>
            <a:r>
              <a:rPr sz="2800" spc="5" dirty="0">
                <a:latin typeface="Arial"/>
                <a:cs typeface="Arial"/>
              </a:rPr>
              <a:t>oval pencereler </a:t>
            </a:r>
            <a:r>
              <a:rPr sz="2800" dirty="0">
                <a:latin typeface="Arial"/>
                <a:cs typeface="Arial"/>
              </a:rPr>
              <a:t>yolu </a:t>
            </a:r>
            <a:r>
              <a:rPr sz="2800" spc="5" dirty="0">
                <a:latin typeface="Arial"/>
                <a:cs typeface="Arial"/>
              </a:rPr>
              <a:t>ile orta kulak ile, koklear  </a:t>
            </a:r>
            <a:r>
              <a:rPr sz="2800" spc="10" dirty="0">
                <a:latin typeface="Arial"/>
                <a:cs typeface="Arial"/>
              </a:rPr>
              <a:t>ve </a:t>
            </a:r>
            <a:r>
              <a:rPr sz="2800" dirty="0">
                <a:latin typeface="Arial"/>
                <a:cs typeface="Arial"/>
              </a:rPr>
              <a:t>vestibüler </a:t>
            </a:r>
            <a:r>
              <a:rPr sz="2800" spc="5" dirty="0">
                <a:latin typeface="Arial"/>
                <a:cs typeface="Arial"/>
              </a:rPr>
              <a:t>aquaduktuslar </a:t>
            </a:r>
            <a:r>
              <a:rPr sz="2800" dirty="0">
                <a:latin typeface="Arial"/>
                <a:cs typeface="Arial"/>
              </a:rPr>
              <a:t>yolu ile </a:t>
            </a:r>
            <a:r>
              <a:rPr sz="2800" spc="5" dirty="0">
                <a:latin typeface="Arial"/>
                <a:cs typeface="Arial"/>
              </a:rPr>
              <a:t>de kafa </a:t>
            </a:r>
            <a:r>
              <a:rPr sz="2800" dirty="0">
                <a:latin typeface="Arial"/>
                <a:cs typeface="Arial"/>
              </a:rPr>
              <a:t>içi  ile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spc="-5" dirty="0" err="1">
                <a:latin typeface="Arial"/>
                <a:cs typeface="Arial"/>
              </a:rPr>
              <a:t>bağlantılıdır</a:t>
            </a:r>
            <a:r>
              <a:rPr sz="2800" spc="-5" dirty="0">
                <a:latin typeface="Arial"/>
                <a:cs typeface="Arial"/>
              </a:rPr>
              <a:t>.</a:t>
            </a:r>
            <a:endParaRPr lang="fr-FR" sz="2800" spc="-5" dirty="0">
              <a:latin typeface="Arial"/>
              <a:cs typeface="Arial"/>
            </a:endParaRPr>
          </a:p>
          <a:p>
            <a:pPr marL="113030" marR="5080">
              <a:lnSpc>
                <a:spcPct val="102499"/>
              </a:lnSpc>
            </a:pPr>
            <a:endParaRPr sz="2800" dirty="0">
              <a:latin typeface="Arial"/>
              <a:cs typeface="Arial"/>
            </a:endParaRPr>
          </a:p>
          <a:p>
            <a:pPr marL="113030" marR="39370" indent="-100965">
              <a:lnSpc>
                <a:spcPct val="102499"/>
              </a:lnSpc>
              <a:spcBef>
                <a:spcPts val="204"/>
              </a:spcBef>
              <a:buChar char="•"/>
              <a:tabLst>
                <a:tab pos="113664" algn="l"/>
              </a:tabLst>
            </a:pPr>
            <a:r>
              <a:rPr sz="2800" spc="5" dirty="0">
                <a:latin typeface="Arial"/>
                <a:cs typeface="Arial"/>
              </a:rPr>
              <a:t>Kemik </a:t>
            </a:r>
            <a:r>
              <a:rPr sz="2800" spc="10" dirty="0">
                <a:latin typeface="Arial"/>
                <a:cs typeface="Arial"/>
              </a:rPr>
              <a:t>ve </a:t>
            </a:r>
            <a:r>
              <a:rPr sz="2800" spc="5" dirty="0">
                <a:latin typeface="Arial"/>
                <a:cs typeface="Arial"/>
              </a:rPr>
              <a:t>zar olmak üzere </a:t>
            </a:r>
            <a:r>
              <a:rPr sz="2800" dirty="0">
                <a:latin typeface="Arial"/>
                <a:cs typeface="Arial"/>
              </a:rPr>
              <a:t>iki kısımdan </a:t>
            </a:r>
            <a:r>
              <a:rPr sz="2800" spc="-5" dirty="0">
                <a:latin typeface="Arial"/>
                <a:cs typeface="Arial"/>
              </a:rPr>
              <a:t>oluşur.  </a:t>
            </a:r>
            <a:r>
              <a:rPr sz="2800" spc="5" dirty="0">
                <a:latin typeface="Arial"/>
                <a:cs typeface="Arial"/>
              </a:rPr>
              <a:t>Kemik </a:t>
            </a:r>
            <a:r>
              <a:rPr sz="2800" dirty="0">
                <a:latin typeface="Arial"/>
                <a:cs typeface="Arial"/>
              </a:rPr>
              <a:t>kısmın </a:t>
            </a:r>
            <a:r>
              <a:rPr sz="2800" spc="5" dirty="0">
                <a:latin typeface="Arial"/>
                <a:cs typeface="Arial"/>
              </a:rPr>
              <a:t>çevresinde </a:t>
            </a:r>
            <a:r>
              <a:rPr sz="2800" dirty="0">
                <a:latin typeface="Arial"/>
                <a:cs typeface="Arial"/>
              </a:rPr>
              <a:t>otik </a:t>
            </a:r>
            <a:r>
              <a:rPr sz="2800" spc="5" dirty="0">
                <a:latin typeface="Arial"/>
                <a:cs typeface="Arial"/>
              </a:rPr>
              <a:t>kapsül </a:t>
            </a:r>
            <a:r>
              <a:rPr sz="2800" spc="-5" dirty="0">
                <a:latin typeface="Arial"/>
                <a:cs typeface="Arial"/>
              </a:rPr>
              <a:t>bulunur.  </a:t>
            </a:r>
            <a:r>
              <a:rPr sz="2800" spc="5" dirty="0">
                <a:latin typeface="Arial"/>
                <a:cs typeface="Arial"/>
              </a:rPr>
              <a:t>Çok </a:t>
            </a:r>
            <a:r>
              <a:rPr sz="2800" dirty="0">
                <a:latin typeface="Arial"/>
                <a:cs typeface="Arial"/>
              </a:rPr>
              <a:t>değişik </a:t>
            </a:r>
            <a:r>
              <a:rPr sz="2800" spc="10" dirty="0">
                <a:latin typeface="Arial"/>
                <a:cs typeface="Arial"/>
              </a:rPr>
              <a:t>ve </a:t>
            </a:r>
            <a:r>
              <a:rPr sz="2800" dirty="0">
                <a:latin typeface="Arial"/>
                <a:cs typeface="Arial"/>
              </a:rPr>
              <a:t>ince histopatalojik yapısı nedeni  ile </a:t>
            </a:r>
            <a:r>
              <a:rPr sz="2800" spc="5" dirty="0">
                <a:latin typeface="Arial"/>
                <a:cs typeface="Arial"/>
              </a:rPr>
              <a:t>uzun sure </a:t>
            </a:r>
            <a:r>
              <a:rPr sz="2800" dirty="0">
                <a:latin typeface="Arial"/>
                <a:cs typeface="Arial"/>
              </a:rPr>
              <a:t>inceleme dışı </a:t>
            </a:r>
            <a:r>
              <a:rPr sz="2800" spc="-5" dirty="0">
                <a:latin typeface="Arial"/>
                <a:cs typeface="Arial"/>
              </a:rPr>
              <a:t>kalmıştır. </a:t>
            </a:r>
            <a:r>
              <a:rPr sz="2800" spc="5" dirty="0">
                <a:latin typeface="Arial"/>
                <a:cs typeface="Arial"/>
              </a:rPr>
              <a:t>Kemik  </a:t>
            </a:r>
            <a:r>
              <a:rPr sz="2800" dirty="0">
                <a:latin typeface="Arial"/>
                <a:cs typeface="Arial"/>
              </a:rPr>
              <a:t>labirent </a:t>
            </a:r>
            <a:r>
              <a:rPr sz="2800" spc="5" dirty="0">
                <a:latin typeface="Arial"/>
                <a:cs typeface="Arial"/>
              </a:rPr>
              <a:t>vücudun en sert</a:t>
            </a:r>
            <a:r>
              <a:rPr sz="2800" spc="2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kemiğidir.</a:t>
            </a:r>
            <a:endParaRPr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7999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A9CA277C-EE87-4683-8167-B6A274896EEF}"/>
              </a:ext>
            </a:extLst>
          </p:cNvPr>
          <p:cNvSpPr txBox="1"/>
          <p:nvPr/>
        </p:nvSpPr>
        <p:spPr>
          <a:xfrm>
            <a:off x="533400" y="1219200"/>
            <a:ext cx="8610600" cy="33368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3030" marR="5080" indent="-100965">
              <a:lnSpc>
                <a:spcPct val="100499"/>
              </a:lnSpc>
              <a:spcBef>
                <a:spcPts val="100"/>
              </a:spcBef>
              <a:buFont typeface="Arial"/>
              <a:buChar char="•"/>
              <a:tabLst>
                <a:tab pos="113664" algn="l"/>
              </a:tabLst>
            </a:pPr>
            <a:r>
              <a:rPr sz="3600" b="1" dirty="0">
                <a:latin typeface="Arial"/>
                <a:cs typeface="Arial"/>
              </a:rPr>
              <a:t>Anson </a:t>
            </a:r>
            <a:r>
              <a:rPr sz="3600" dirty="0">
                <a:latin typeface="Arial"/>
                <a:cs typeface="Arial"/>
              </a:rPr>
              <a:t>iç kulağın bu  </a:t>
            </a:r>
            <a:r>
              <a:rPr sz="3600" spc="5" dirty="0">
                <a:latin typeface="Arial"/>
                <a:cs typeface="Arial"/>
              </a:rPr>
              <a:t>kompleks </a:t>
            </a:r>
            <a:r>
              <a:rPr sz="3600" spc="-5" dirty="0">
                <a:latin typeface="Arial"/>
                <a:cs typeface="Arial"/>
              </a:rPr>
              <a:t>yapısını </a:t>
            </a:r>
            <a:r>
              <a:rPr sz="3600" spc="5" dirty="0">
                <a:latin typeface="Arial"/>
                <a:cs typeface="Arial"/>
              </a:rPr>
              <a:t>şu  </a:t>
            </a:r>
            <a:r>
              <a:rPr sz="3600" dirty="0">
                <a:latin typeface="Arial"/>
                <a:cs typeface="Arial"/>
              </a:rPr>
              <a:t>sözlerle özetlemiştir: “  Binlerce </a:t>
            </a:r>
            <a:r>
              <a:rPr sz="3600" spc="5" dirty="0">
                <a:latin typeface="Arial"/>
                <a:cs typeface="Arial"/>
              </a:rPr>
              <a:t>küçük </a:t>
            </a:r>
            <a:r>
              <a:rPr sz="3600" dirty="0">
                <a:latin typeface="Arial"/>
                <a:cs typeface="Arial"/>
              </a:rPr>
              <a:t>parçadan  </a:t>
            </a:r>
            <a:r>
              <a:rPr sz="3600" spc="-5" dirty="0">
                <a:latin typeface="Arial"/>
                <a:cs typeface="Arial"/>
              </a:rPr>
              <a:t>yapılmasına </a:t>
            </a:r>
            <a:r>
              <a:rPr sz="3600" dirty="0">
                <a:latin typeface="Arial"/>
                <a:cs typeface="Arial"/>
              </a:rPr>
              <a:t>karşın birkaç  damla büyüklüğünde yer  işgal </a:t>
            </a:r>
            <a:r>
              <a:rPr sz="3600" spc="-5" dirty="0">
                <a:latin typeface="Arial"/>
                <a:cs typeface="Arial"/>
              </a:rPr>
              <a:t>eder. Bir </a:t>
            </a:r>
            <a:r>
              <a:rPr sz="3600" dirty="0">
                <a:latin typeface="Arial"/>
                <a:cs typeface="Arial"/>
              </a:rPr>
              <a:t>kale </a:t>
            </a:r>
            <a:r>
              <a:rPr sz="3600" spc="-5" dirty="0">
                <a:latin typeface="Arial"/>
                <a:cs typeface="Arial"/>
              </a:rPr>
              <a:t>gibi,  </a:t>
            </a:r>
            <a:r>
              <a:rPr sz="3600" dirty="0">
                <a:latin typeface="Arial"/>
                <a:cs typeface="Arial"/>
              </a:rPr>
              <a:t>kemikten </a:t>
            </a:r>
            <a:r>
              <a:rPr sz="3600" spc="-5" dirty="0">
                <a:latin typeface="Arial"/>
                <a:cs typeface="Arial"/>
              </a:rPr>
              <a:t>kalın </a:t>
            </a:r>
            <a:r>
              <a:rPr sz="3600" dirty="0">
                <a:latin typeface="Arial"/>
                <a:cs typeface="Arial"/>
              </a:rPr>
              <a:t>bir </a:t>
            </a:r>
            <a:r>
              <a:rPr sz="3600" spc="5" dirty="0">
                <a:latin typeface="Arial"/>
                <a:cs typeface="Arial"/>
              </a:rPr>
              <a:t>sur  </a:t>
            </a:r>
            <a:r>
              <a:rPr sz="3600" dirty="0">
                <a:latin typeface="Arial"/>
                <a:cs typeface="Arial"/>
              </a:rPr>
              <a:t>içine </a:t>
            </a:r>
            <a:r>
              <a:rPr sz="3600" spc="-5" dirty="0">
                <a:latin typeface="Arial"/>
                <a:cs typeface="Arial"/>
              </a:rPr>
              <a:t>saklanmıştır.</a:t>
            </a:r>
            <a:r>
              <a:rPr sz="3600" spc="-3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67479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8AFB3CA6-A25E-42E6-AB89-D900CEBAD2B3}"/>
              </a:ext>
            </a:extLst>
          </p:cNvPr>
          <p:cNvSpPr/>
          <p:nvPr/>
        </p:nvSpPr>
        <p:spPr>
          <a:xfrm>
            <a:off x="609600" y="990600"/>
            <a:ext cx="8135110" cy="46130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86673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AEF243-EC1D-4B6F-93CA-BF6372F09F08}"/>
              </a:ext>
            </a:extLst>
          </p:cNvPr>
          <p:cNvSpPr txBox="1"/>
          <p:nvPr/>
        </p:nvSpPr>
        <p:spPr>
          <a:xfrm>
            <a:off x="838200" y="838200"/>
            <a:ext cx="80772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• </a:t>
            </a:r>
            <a:r>
              <a:rPr lang="en-US" sz="2800" dirty="0" err="1"/>
              <a:t>Corti</a:t>
            </a:r>
            <a:r>
              <a:rPr lang="en-US" sz="2800" dirty="0"/>
              <a:t>, </a:t>
            </a:r>
            <a:r>
              <a:rPr lang="en-US" sz="2800" dirty="0" err="1"/>
              <a:t>koklear</a:t>
            </a:r>
            <a:r>
              <a:rPr lang="en-US" sz="2800" dirty="0"/>
              <a:t> </a:t>
            </a:r>
            <a:r>
              <a:rPr lang="en-US" sz="2800" dirty="0" err="1"/>
              <a:t>duktusu</a:t>
            </a:r>
            <a:r>
              <a:rPr lang="en-US" sz="2800" dirty="0"/>
              <a:t> radial </a:t>
            </a:r>
            <a:r>
              <a:rPr lang="en-US" sz="2800" dirty="0" err="1"/>
              <a:t>keserek</a:t>
            </a:r>
            <a:r>
              <a:rPr lang="en-US" sz="2800" dirty="0"/>
              <a:t> </a:t>
            </a:r>
            <a:r>
              <a:rPr lang="en-US" sz="2800" dirty="0" err="1"/>
              <a:t>corti</a:t>
            </a:r>
            <a:r>
              <a:rPr lang="en-US" sz="2800" dirty="0"/>
              <a:t> </a:t>
            </a:r>
            <a:r>
              <a:rPr lang="en-US" sz="2800" dirty="0" err="1"/>
              <a:t>organını</a:t>
            </a:r>
            <a:r>
              <a:rPr lang="en-US" sz="2800" dirty="0"/>
              <a:t> </a:t>
            </a:r>
            <a:r>
              <a:rPr lang="en-US" sz="2800" dirty="0" err="1"/>
              <a:t>tanımlamış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bunları</a:t>
            </a:r>
            <a:r>
              <a:rPr lang="en-US" sz="2800" dirty="0"/>
              <a:t> anatomic </a:t>
            </a:r>
            <a:r>
              <a:rPr lang="en-US" sz="2800" dirty="0" err="1"/>
              <a:t>planlar</a:t>
            </a:r>
            <a:r>
              <a:rPr lang="en-US" sz="2800" dirty="0"/>
              <a:t> </a:t>
            </a:r>
            <a:r>
              <a:rPr lang="en-US" sz="2800" dirty="0" err="1"/>
              <a:t>halinde</a:t>
            </a:r>
            <a:r>
              <a:rPr lang="en-US" sz="2800" dirty="0"/>
              <a:t> </a:t>
            </a:r>
            <a:r>
              <a:rPr lang="en-US" sz="2800" dirty="0" err="1"/>
              <a:t>dizmiştir</a:t>
            </a:r>
            <a:r>
              <a:rPr lang="en-US" sz="2800" dirty="0"/>
              <a:t>. Bu </a:t>
            </a:r>
            <a:r>
              <a:rPr lang="en-US" sz="2800" dirty="0" err="1"/>
              <a:t>çizimlerin</a:t>
            </a:r>
            <a:r>
              <a:rPr lang="en-US" sz="2800" dirty="0"/>
              <a:t> </a:t>
            </a:r>
            <a:r>
              <a:rPr lang="en-US" sz="2800" dirty="0" err="1"/>
              <a:t>iç</a:t>
            </a:r>
            <a:r>
              <a:rPr lang="en-US" sz="2800" dirty="0"/>
              <a:t> </a:t>
            </a:r>
            <a:r>
              <a:rPr lang="en-US" sz="2800" dirty="0" err="1"/>
              <a:t>kulağın</a:t>
            </a:r>
            <a:r>
              <a:rPr lang="en-US" sz="2800" dirty="0"/>
              <a:t> </a:t>
            </a:r>
            <a:r>
              <a:rPr lang="en-US" sz="2800" dirty="0" err="1"/>
              <a:t>ince</a:t>
            </a:r>
            <a:r>
              <a:rPr lang="en-US" sz="2800" dirty="0"/>
              <a:t> </a:t>
            </a:r>
            <a:r>
              <a:rPr lang="en-US" sz="2800" dirty="0" err="1"/>
              <a:t>ayrıntılarını</a:t>
            </a:r>
            <a:r>
              <a:rPr lang="en-US" sz="2800" dirty="0"/>
              <a:t> </a:t>
            </a:r>
            <a:r>
              <a:rPr lang="en-US" sz="2800" dirty="0" err="1"/>
              <a:t>gayet</a:t>
            </a:r>
            <a:r>
              <a:rPr lang="en-US" sz="2800" dirty="0"/>
              <a:t> net </a:t>
            </a:r>
            <a:r>
              <a:rPr lang="en-US" sz="2800" dirty="0" err="1"/>
              <a:t>bir</a:t>
            </a:r>
            <a:r>
              <a:rPr lang="en-US" sz="2800" dirty="0"/>
              <a:t> </a:t>
            </a:r>
            <a:r>
              <a:rPr lang="en-US" sz="2800" dirty="0" err="1"/>
              <a:t>şekilde</a:t>
            </a:r>
            <a:r>
              <a:rPr lang="en-US" sz="2800" dirty="0"/>
              <a:t> </a:t>
            </a:r>
            <a:r>
              <a:rPr lang="en-US" sz="2800" dirty="0" err="1"/>
              <a:t>ortaya</a:t>
            </a:r>
            <a:r>
              <a:rPr lang="en-US" sz="2800" dirty="0"/>
              <a:t> </a:t>
            </a:r>
            <a:r>
              <a:rPr lang="en-US" sz="2800" dirty="0" err="1"/>
              <a:t>koyduğu</a:t>
            </a:r>
            <a:r>
              <a:rPr lang="en-US" sz="2800" dirty="0"/>
              <a:t>, </a:t>
            </a:r>
            <a:r>
              <a:rPr lang="en-US" sz="2800" dirty="0" err="1"/>
              <a:t>bugün</a:t>
            </a:r>
            <a:r>
              <a:rPr lang="en-US" sz="2800" dirty="0"/>
              <a:t> bile </a:t>
            </a:r>
            <a:r>
              <a:rPr lang="en-US" sz="2800" dirty="0" err="1"/>
              <a:t>kabul</a:t>
            </a:r>
            <a:r>
              <a:rPr lang="en-US" sz="2800" dirty="0"/>
              <a:t> </a:t>
            </a:r>
            <a:r>
              <a:rPr lang="en-US" sz="2800" dirty="0" err="1"/>
              <a:t>edilmektedir</a:t>
            </a:r>
            <a:r>
              <a:rPr lang="en-US" sz="2800" dirty="0"/>
              <a:t>.</a:t>
            </a:r>
          </a:p>
          <a:p>
            <a:endParaRPr lang="en-US" sz="2800" dirty="0"/>
          </a:p>
          <a:p>
            <a:r>
              <a:rPr lang="en-US" sz="2800" dirty="0"/>
              <a:t> • </a:t>
            </a:r>
            <a:r>
              <a:rPr lang="en-US" sz="2800" dirty="0" err="1"/>
              <a:t>Corti</a:t>
            </a:r>
            <a:r>
              <a:rPr lang="en-US" sz="2800" dirty="0"/>
              <a:t>´ den </a:t>
            </a:r>
            <a:r>
              <a:rPr lang="en-US" sz="2800" dirty="0" err="1"/>
              <a:t>sonra</a:t>
            </a:r>
            <a:r>
              <a:rPr lang="en-US" sz="2800" dirty="0"/>
              <a:t> </a:t>
            </a:r>
            <a:r>
              <a:rPr lang="en-US" sz="2800" dirty="0" err="1"/>
              <a:t>Reissner</a:t>
            </a:r>
            <a:r>
              <a:rPr lang="en-US" sz="2800" dirty="0"/>
              <a:t>, </a:t>
            </a:r>
            <a:r>
              <a:rPr lang="en-US" sz="2800" dirty="0" err="1"/>
              <a:t>Deiters</a:t>
            </a:r>
            <a:r>
              <a:rPr lang="en-US" sz="2800" dirty="0"/>
              <a:t>, Boettcher, Claudius, </a:t>
            </a:r>
            <a:r>
              <a:rPr lang="en-US" sz="2800" dirty="0" err="1"/>
              <a:t>Hensen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özellikle</a:t>
            </a:r>
            <a:r>
              <a:rPr lang="en-US" sz="2800" dirty="0"/>
              <a:t> </a:t>
            </a:r>
            <a:r>
              <a:rPr lang="en-US" sz="2800" dirty="0" err="1"/>
              <a:t>Retzius</a:t>
            </a:r>
            <a:r>
              <a:rPr lang="en-US" sz="2800" dirty="0"/>
              <a:t>´ un </a:t>
            </a:r>
            <a:r>
              <a:rPr lang="en-US" sz="2800" dirty="0" err="1"/>
              <a:t>çizimleri</a:t>
            </a:r>
            <a:r>
              <a:rPr lang="en-US" sz="2800" dirty="0"/>
              <a:t> </a:t>
            </a:r>
            <a:r>
              <a:rPr lang="en-US" sz="2800" dirty="0" err="1"/>
              <a:t>bugunkü</a:t>
            </a:r>
            <a:r>
              <a:rPr lang="en-US" sz="2800" dirty="0"/>
              <a:t> </a:t>
            </a:r>
            <a:r>
              <a:rPr lang="en-US" sz="2800" dirty="0" err="1"/>
              <a:t>mikroskobik</a:t>
            </a:r>
            <a:r>
              <a:rPr lang="en-US" sz="2800" dirty="0"/>
              <a:t> </a:t>
            </a:r>
            <a:r>
              <a:rPr lang="en-US" sz="2800" dirty="0" err="1"/>
              <a:t>görüntüleme</a:t>
            </a:r>
            <a:r>
              <a:rPr lang="en-US" sz="2800" dirty="0"/>
              <a:t> </a:t>
            </a:r>
            <a:r>
              <a:rPr lang="en-US" sz="2800" dirty="0" err="1"/>
              <a:t>teknikleri</a:t>
            </a:r>
            <a:r>
              <a:rPr lang="en-US" sz="2800" dirty="0"/>
              <a:t> </a:t>
            </a:r>
            <a:r>
              <a:rPr lang="en-US" sz="2800" dirty="0" err="1"/>
              <a:t>ile</a:t>
            </a:r>
            <a:r>
              <a:rPr lang="en-US" sz="2800" dirty="0"/>
              <a:t> </a:t>
            </a:r>
            <a:r>
              <a:rPr lang="en-US" sz="2800" dirty="0" err="1"/>
              <a:t>hemen</a:t>
            </a:r>
            <a:r>
              <a:rPr lang="en-US" sz="2800" dirty="0"/>
              <a:t> </a:t>
            </a:r>
            <a:r>
              <a:rPr lang="en-US" sz="2800" dirty="0" err="1"/>
              <a:t>hemen</a:t>
            </a:r>
            <a:r>
              <a:rPr lang="en-US" sz="2800" dirty="0"/>
              <a:t> </a:t>
            </a:r>
            <a:r>
              <a:rPr lang="en-US" sz="2800" dirty="0" err="1"/>
              <a:t>aynıdır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9642349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A9BD2B3-4613-4FE6-85D6-719F96BE9930}"/>
              </a:ext>
            </a:extLst>
          </p:cNvPr>
          <p:cNvSpPr txBox="1"/>
          <p:nvPr/>
        </p:nvSpPr>
        <p:spPr>
          <a:xfrm>
            <a:off x="304801" y="685800"/>
            <a:ext cx="883919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• </a:t>
            </a:r>
            <a:r>
              <a:rPr lang="en-US" sz="2800" dirty="0" err="1"/>
              <a:t>Koklea</a:t>
            </a:r>
            <a:r>
              <a:rPr lang="en-US" sz="2800" dirty="0"/>
              <a:t> </a:t>
            </a:r>
            <a:r>
              <a:rPr lang="en-US" sz="2800" dirty="0" err="1"/>
              <a:t>yapısı</a:t>
            </a:r>
            <a:r>
              <a:rPr lang="en-US" sz="2800" dirty="0"/>
              <a:t> </a:t>
            </a:r>
            <a:r>
              <a:rPr lang="en-US" sz="2800" dirty="0" err="1"/>
              <a:t>ortaya</a:t>
            </a:r>
            <a:r>
              <a:rPr lang="en-US" sz="2800" dirty="0"/>
              <a:t> </a:t>
            </a:r>
            <a:r>
              <a:rPr lang="en-US" sz="2800" dirty="0" err="1"/>
              <a:t>konduktan</a:t>
            </a:r>
            <a:r>
              <a:rPr lang="en-US" sz="2800" dirty="0"/>
              <a:t> </a:t>
            </a:r>
            <a:r>
              <a:rPr lang="en-US" sz="2800" dirty="0" err="1"/>
              <a:t>sonra</a:t>
            </a:r>
            <a:r>
              <a:rPr lang="en-US" sz="2800" dirty="0"/>
              <a:t> </a:t>
            </a:r>
            <a:r>
              <a:rPr lang="en-US" sz="2800" dirty="0" err="1"/>
              <a:t>fonksiyonlarını</a:t>
            </a:r>
            <a:r>
              <a:rPr lang="en-US" sz="2800" dirty="0"/>
              <a:t> </a:t>
            </a:r>
            <a:r>
              <a:rPr lang="en-US" sz="2800" dirty="0" err="1"/>
              <a:t>anlamak</a:t>
            </a:r>
            <a:r>
              <a:rPr lang="en-US" sz="2800" dirty="0"/>
              <a:t> </a:t>
            </a:r>
            <a:r>
              <a:rPr lang="en-US" sz="2800" dirty="0" err="1"/>
              <a:t>için</a:t>
            </a:r>
            <a:r>
              <a:rPr lang="en-US" sz="2800" dirty="0"/>
              <a:t> </a:t>
            </a:r>
            <a:r>
              <a:rPr lang="en-US" sz="2800" dirty="0" err="1"/>
              <a:t>büyük</a:t>
            </a:r>
            <a:r>
              <a:rPr lang="en-US" sz="2800" dirty="0"/>
              <a:t> </a:t>
            </a:r>
            <a:r>
              <a:rPr lang="en-US" sz="2800" dirty="0" err="1"/>
              <a:t>çabalar</a:t>
            </a:r>
            <a:r>
              <a:rPr lang="en-US" sz="2800" dirty="0"/>
              <a:t> </a:t>
            </a:r>
            <a:r>
              <a:rPr lang="en-US" sz="2800" dirty="0" err="1"/>
              <a:t>harcanmıştır</a:t>
            </a:r>
            <a:r>
              <a:rPr lang="en-US" sz="2800" dirty="0"/>
              <a:t>. Helmholtz´ un </a:t>
            </a:r>
            <a:r>
              <a:rPr lang="en-US" sz="2800" dirty="0" err="1"/>
              <a:t>rezonans</a:t>
            </a:r>
            <a:r>
              <a:rPr lang="en-US" sz="2800" dirty="0"/>
              <a:t> </a:t>
            </a:r>
            <a:r>
              <a:rPr lang="en-US" sz="2800" dirty="0" err="1"/>
              <a:t>teorisi</a:t>
            </a:r>
            <a:r>
              <a:rPr lang="en-US" sz="2800" dirty="0"/>
              <a:t>, Rutherford´ un </a:t>
            </a:r>
            <a:r>
              <a:rPr lang="en-US" sz="2800" dirty="0" err="1"/>
              <a:t>telefon</a:t>
            </a:r>
            <a:r>
              <a:rPr lang="en-US" sz="2800" dirty="0"/>
              <a:t> </a:t>
            </a:r>
            <a:r>
              <a:rPr lang="en-US" sz="2800" dirty="0" err="1"/>
              <a:t>teorisi</a:t>
            </a:r>
            <a:r>
              <a:rPr lang="en-US" sz="2800" dirty="0"/>
              <a:t> </a:t>
            </a:r>
            <a:r>
              <a:rPr lang="en-US" sz="2800" dirty="0" err="1"/>
              <a:t>ortaya</a:t>
            </a:r>
            <a:r>
              <a:rPr lang="en-US" sz="2800" dirty="0"/>
              <a:t> </a:t>
            </a:r>
            <a:r>
              <a:rPr lang="en-US" sz="2800" dirty="0" err="1"/>
              <a:t>atılan</a:t>
            </a:r>
            <a:r>
              <a:rPr lang="en-US" sz="2800" dirty="0"/>
              <a:t> </a:t>
            </a:r>
            <a:r>
              <a:rPr lang="en-US" sz="2800" dirty="0" err="1"/>
              <a:t>olasılıklardan</a:t>
            </a:r>
            <a:r>
              <a:rPr lang="en-US" sz="2800" dirty="0"/>
              <a:t> </a:t>
            </a:r>
            <a:r>
              <a:rPr lang="en-US" sz="2800" dirty="0" err="1"/>
              <a:t>bazılarıdır</a:t>
            </a:r>
            <a:r>
              <a:rPr lang="en-US" sz="2800" dirty="0"/>
              <a:t>. </a:t>
            </a:r>
          </a:p>
          <a:p>
            <a:endParaRPr lang="en-US" sz="2800" dirty="0"/>
          </a:p>
          <a:p>
            <a:r>
              <a:rPr lang="en-US" sz="2800" dirty="0"/>
              <a:t>• Bu </a:t>
            </a:r>
            <a:r>
              <a:rPr lang="en-US" sz="2800" dirty="0" err="1"/>
              <a:t>yüzyılın</a:t>
            </a:r>
            <a:r>
              <a:rPr lang="en-US" sz="2800" dirty="0"/>
              <a:t> </a:t>
            </a:r>
            <a:r>
              <a:rPr lang="en-US" sz="2800" dirty="0" err="1"/>
              <a:t>ikinci</a:t>
            </a:r>
            <a:r>
              <a:rPr lang="en-US" sz="2800" dirty="0"/>
              <a:t> </a:t>
            </a:r>
            <a:r>
              <a:rPr lang="en-US" sz="2800" dirty="0" err="1"/>
              <a:t>yarısından</a:t>
            </a:r>
            <a:r>
              <a:rPr lang="en-US" sz="2800" dirty="0"/>
              <a:t> </a:t>
            </a:r>
            <a:r>
              <a:rPr lang="en-US" sz="2800" dirty="0" err="1"/>
              <a:t>sonra</a:t>
            </a:r>
            <a:r>
              <a:rPr lang="en-US" sz="2800" dirty="0"/>
              <a:t> </a:t>
            </a:r>
            <a:r>
              <a:rPr lang="en-US" sz="2800" dirty="0" err="1"/>
              <a:t>nobel</a:t>
            </a:r>
            <a:r>
              <a:rPr lang="en-US" sz="2800" dirty="0"/>
              <a:t> </a:t>
            </a:r>
            <a:r>
              <a:rPr lang="en-US" sz="2800" dirty="0" err="1"/>
              <a:t>ödülü</a:t>
            </a:r>
            <a:r>
              <a:rPr lang="en-US" sz="2800" dirty="0"/>
              <a:t> </a:t>
            </a:r>
            <a:r>
              <a:rPr lang="en-US" sz="2800" dirty="0" err="1"/>
              <a:t>alan</a:t>
            </a:r>
            <a:r>
              <a:rPr lang="en-US" sz="2800" dirty="0"/>
              <a:t> Bekesy´ </a:t>
            </a:r>
            <a:r>
              <a:rPr lang="en-US" sz="2800" dirty="0" err="1"/>
              <a:t>nin</a:t>
            </a:r>
            <a:r>
              <a:rPr lang="en-US" sz="2800" dirty="0"/>
              <a:t> </a:t>
            </a:r>
            <a:r>
              <a:rPr lang="en-US" sz="2800" dirty="0" err="1"/>
              <a:t>çalışmaları</a:t>
            </a:r>
            <a:r>
              <a:rPr lang="en-US" sz="2800" dirty="0"/>
              <a:t> </a:t>
            </a:r>
            <a:r>
              <a:rPr lang="en-US" sz="2800" dirty="0" err="1"/>
              <a:t>Engström</a:t>
            </a:r>
            <a:r>
              <a:rPr lang="en-US" sz="2800" dirty="0"/>
              <a:t>´ </a:t>
            </a:r>
            <a:r>
              <a:rPr lang="en-US" sz="2800" dirty="0" err="1"/>
              <a:t>ün</a:t>
            </a:r>
            <a:r>
              <a:rPr lang="en-US" sz="2800" dirty="0"/>
              <a:t> </a:t>
            </a:r>
            <a:r>
              <a:rPr lang="en-US" sz="2800" dirty="0" err="1"/>
              <a:t>kokleogramı</a:t>
            </a:r>
            <a:r>
              <a:rPr lang="en-US" sz="2800" dirty="0"/>
              <a:t>, Davis´ in </a:t>
            </a:r>
            <a:r>
              <a:rPr lang="en-US" sz="2800" dirty="0" err="1"/>
              <a:t>işitmede</a:t>
            </a:r>
            <a:r>
              <a:rPr lang="en-US" sz="2800" dirty="0"/>
              <a:t> </a:t>
            </a:r>
            <a:r>
              <a:rPr lang="en-US" sz="2800" dirty="0" err="1"/>
              <a:t>mekano-elektrik</a:t>
            </a:r>
            <a:r>
              <a:rPr lang="en-US" sz="2800" dirty="0"/>
              <a:t> </a:t>
            </a:r>
            <a:r>
              <a:rPr lang="en-US" sz="2800" dirty="0" err="1"/>
              <a:t>teorisi</a:t>
            </a:r>
            <a:r>
              <a:rPr lang="en-US" sz="2800" dirty="0"/>
              <a:t>, Smith´ in </a:t>
            </a:r>
            <a:r>
              <a:rPr lang="en-US" sz="2800" dirty="0" err="1"/>
              <a:t>iç</a:t>
            </a:r>
            <a:r>
              <a:rPr lang="en-US" sz="2800" dirty="0"/>
              <a:t> kulak </a:t>
            </a:r>
            <a:r>
              <a:rPr lang="en-US" sz="2800" dirty="0" err="1"/>
              <a:t>sıvılarının</a:t>
            </a:r>
            <a:r>
              <a:rPr lang="en-US" sz="2800" dirty="0"/>
              <a:t> </a:t>
            </a:r>
            <a:r>
              <a:rPr lang="en-US" sz="2800" dirty="0" err="1"/>
              <a:t>analizi</a:t>
            </a:r>
            <a:r>
              <a:rPr lang="en-US" sz="2800" dirty="0"/>
              <a:t> </a:t>
            </a:r>
            <a:r>
              <a:rPr lang="en-US" sz="2800" dirty="0" err="1"/>
              <a:t>bunların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önemlileridir</a:t>
            </a:r>
            <a:r>
              <a:rPr lang="en-US" sz="2800" dirty="0"/>
              <a:t>. Bu </a:t>
            </a:r>
            <a:r>
              <a:rPr lang="en-US" sz="2800" dirty="0" err="1"/>
              <a:t>konudaki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son </a:t>
            </a:r>
            <a:r>
              <a:rPr lang="en-US" sz="2800" dirty="0" err="1"/>
              <a:t>çalışma</a:t>
            </a:r>
            <a:r>
              <a:rPr lang="en-US" sz="2800" dirty="0"/>
              <a:t> </a:t>
            </a:r>
            <a:r>
              <a:rPr lang="en-US" sz="2800" dirty="0" err="1"/>
              <a:t>ise</a:t>
            </a:r>
            <a:r>
              <a:rPr lang="en-US" sz="2800" dirty="0"/>
              <a:t> Hawkins (1988)´ e </a:t>
            </a:r>
            <a:r>
              <a:rPr lang="en-US" sz="2800" dirty="0" err="1"/>
              <a:t>aittir</a:t>
            </a:r>
            <a:r>
              <a:rPr lang="en-US" sz="2800" dirty="0"/>
              <a:t>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4277059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0AB521D-9CA3-4227-955D-58C740B368B4}"/>
              </a:ext>
            </a:extLst>
          </p:cNvPr>
          <p:cNvSpPr txBox="1"/>
          <p:nvPr/>
        </p:nvSpPr>
        <p:spPr>
          <a:xfrm>
            <a:off x="381000" y="381000"/>
            <a:ext cx="8534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• </a:t>
            </a:r>
            <a:r>
              <a:rPr lang="en-US" sz="2000" dirty="0" err="1"/>
              <a:t>Kemik</a:t>
            </a:r>
            <a:r>
              <a:rPr lang="en-US" sz="2000" dirty="0"/>
              <a:t> </a:t>
            </a:r>
            <a:r>
              <a:rPr lang="en-US" sz="2000" dirty="0" err="1"/>
              <a:t>labirent</a:t>
            </a:r>
            <a:r>
              <a:rPr lang="en-US" sz="2000" dirty="0"/>
              <a:t>: </a:t>
            </a:r>
            <a:r>
              <a:rPr lang="en-US" sz="2000" dirty="0" err="1"/>
              <a:t>Kemik</a:t>
            </a:r>
            <a:r>
              <a:rPr lang="en-US" sz="2000" dirty="0"/>
              <a:t> </a:t>
            </a:r>
            <a:r>
              <a:rPr lang="en-US" sz="2000" dirty="0" err="1"/>
              <a:t>labirent</a:t>
            </a:r>
            <a:r>
              <a:rPr lang="en-US" sz="2000" dirty="0"/>
              <a:t> </a:t>
            </a:r>
            <a:r>
              <a:rPr lang="en-US" sz="2000" dirty="0" err="1"/>
              <a:t>üç</a:t>
            </a:r>
            <a:r>
              <a:rPr lang="en-US" sz="2000" dirty="0"/>
              <a:t> </a:t>
            </a:r>
            <a:r>
              <a:rPr lang="en-US" sz="2000" dirty="0" err="1"/>
              <a:t>parçadan</a:t>
            </a:r>
            <a:r>
              <a:rPr lang="en-US" sz="2000" dirty="0"/>
              <a:t> </a:t>
            </a:r>
            <a:r>
              <a:rPr lang="en-US" sz="2000" dirty="0" err="1"/>
              <a:t>oluşur</a:t>
            </a:r>
            <a:r>
              <a:rPr lang="en-US" sz="2000" dirty="0"/>
              <a:t>: </a:t>
            </a:r>
            <a:r>
              <a:rPr lang="en-US" sz="2000" dirty="0" err="1"/>
              <a:t>i</a:t>
            </a:r>
            <a:r>
              <a:rPr lang="en-US" sz="2000" dirty="0"/>
              <a:t>) </a:t>
            </a:r>
            <a:r>
              <a:rPr lang="en-US" sz="2000" dirty="0" err="1"/>
              <a:t>Ön</a:t>
            </a:r>
            <a:r>
              <a:rPr lang="en-US" sz="2000" dirty="0"/>
              <a:t> </a:t>
            </a:r>
            <a:r>
              <a:rPr lang="en-US" sz="2000" dirty="0" err="1"/>
              <a:t>labirent</a:t>
            </a:r>
            <a:r>
              <a:rPr lang="en-US" sz="2000" dirty="0"/>
              <a:t> (</a:t>
            </a:r>
            <a:r>
              <a:rPr lang="en-US" sz="2000" dirty="0" err="1"/>
              <a:t>koklea</a:t>
            </a:r>
            <a:r>
              <a:rPr lang="en-US" sz="2000" dirty="0"/>
              <a:t>), ii) </a:t>
            </a:r>
            <a:r>
              <a:rPr lang="en-US" sz="2000" dirty="0" err="1"/>
              <a:t>Vestibül</a:t>
            </a:r>
            <a:r>
              <a:rPr lang="en-US" sz="2000" dirty="0"/>
              <a:t>, iii) </a:t>
            </a:r>
            <a:r>
              <a:rPr lang="en-US" sz="2000" dirty="0" err="1"/>
              <a:t>Arka</a:t>
            </a:r>
            <a:r>
              <a:rPr lang="en-US" sz="2000" dirty="0"/>
              <a:t> </a:t>
            </a:r>
            <a:r>
              <a:rPr lang="en-US" sz="2000" dirty="0" err="1"/>
              <a:t>labirent</a:t>
            </a:r>
            <a:r>
              <a:rPr lang="en-US" sz="2000" dirty="0"/>
              <a:t> (</a:t>
            </a:r>
            <a:r>
              <a:rPr lang="en-US" sz="2000" dirty="0" err="1"/>
              <a:t>yarım</a:t>
            </a:r>
            <a:r>
              <a:rPr lang="en-US" sz="2000" dirty="0"/>
              <a:t> </a:t>
            </a:r>
            <a:r>
              <a:rPr lang="en-US" sz="2000" dirty="0" err="1"/>
              <a:t>daire</a:t>
            </a:r>
            <a:r>
              <a:rPr lang="en-US" sz="2000" dirty="0"/>
              <a:t> </a:t>
            </a:r>
            <a:r>
              <a:rPr lang="en-US" sz="2000" dirty="0" err="1"/>
              <a:t>kanalları</a:t>
            </a:r>
            <a:r>
              <a:rPr lang="en-US" sz="2000" dirty="0"/>
              <a:t>)</a:t>
            </a:r>
            <a:endParaRPr lang="fr-FR" sz="20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B7D6BAC-62BD-4C77-8F9E-DAB523F1EA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267" y="1371600"/>
            <a:ext cx="6379464" cy="478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4578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1F7B06B-E439-4FB1-A5A5-DD12668B79E5}"/>
              </a:ext>
            </a:extLst>
          </p:cNvPr>
          <p:cNvSpPr txBox="1"/>
          <p:nvPr/>
        </p:nvSpPr>
        <p:spPr>
          <a:xfrm>
            <a:off x="609600" y="381000"/>
            <a:ext cx="77724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• </a:t>
            </a:r>
            <a:r>
              <a:rPr lang="en-US" sz="2800" dirty="0" err="1"/>
              <a:t>Zar</a:t>
            </a:r>
            <a:r>
              <a:rPr lang="en-US" sz="2800" dirty="0"/>
              <a:t> (</a:t>
            </a:r>
            <a:r>
              <a:rPr lang="en-US" sz="2800" dirty="0" err="1"/>
              <a:t>Membranöz</a:t>
            </a:r>
            <a:r>
              <a:rPr lang="en-US" sz="2800" dirty="0"/>
              <a:t>) </a:t>
            </a:r>
            <a:r>
              <a:rPr lang="en-US" sz="2800" dirty="0" err="1"/>
              <a:t>labirent</a:t>
            </a:r>
            <a:r>
              <a:rPr lang="en-US" sz="2800" dirty="0"/>
              <a:t>: </a:t>
            </a:r>
            <a:r>
              <a:rPr lang="en-US" sz="2800" dirty="0" err="1"/>
              <a:t>Zar</a:t>
            </a:r>
            <a:r>
              <a:rPr lang="en-US" sz="2800" dirty="0"/>
              <a:t> </a:t>
            </a:r>
            <a:r>
              <a:rPr lang="en-US" sz="2800" dirty="0" err="1"/>
              <a:t>labirent</a:t>
            </a:r>
            <a:r>
              <a:rPr lang="en-US" sz="2800" dirty="0"/>
              <a:t> </a:t>
            </a:r>
            <a:r>
              <a:rPr lang="en-US" sz="2800" dirty="0" err="1"/>
              <a:t>kemik</a:t>
            </a:r>
            <a:r>
              <a:rPr lang="en-US" sz="2800" dirty="0"/>
              <a:t> </a:t>
            </a:r>
            <a:r>
              <a:rPr lang="en-US" sz="2800" dirty="0" err="1"/>
              <a:t>labirenti</a:t>
            </a:r>
            <a:r>
              <a:rPr lang="en-US" sz="2800" dirty="0"/>
              <a:t> </a:t>
            </a:r>
            <a:r>
              <a:rPr lang="en-US" sz="2800" dirty="0" err="1"/>
              <a:t>aynen</a:t>
            </a:r>
            <a:r>
              <a:rPr lang="en-US" sz="2800" dirty="0"/>
              <a:t> </a:t>
            </a:r>
            <a:r>
              <a:rPr lang="en-US" sz="2800" dirty="0" err="1"/>
              <a:t>taklit</a:t>
            </a:r>
            <a:r>
              <a:rPr lang="en-US" sz="2800" dirty="0"/>
              <a:t> </a:t>
            </a:r>
            <a:r>
              <a:rPr lang="en-US" sz="2800" dirty="0" err="1"/>
              <a:t>eder</a:t>
            </a:r>
            <a:r>
              <a:rPr lang="en-US" sz="2800" dirty="0"/>
              <a:t>. </a:t>
            </a:r>
            <a:r>
              <a:rPr lang="en-US" sz="2800" dirty="0" err="1"/>
              <a:t>Ancak</a:t>
            </a:r>
            <a:r>
              <a:rPr lang="en-US" sz="2800" dirty="0"/>
              <a:t> </a:t>
            </a:r>
            <a:r>
              <a:rPr lang="en-US" sz="2800" dirty="0" err="1"/>
              <a:t>zar</a:t>
            </a:r>
            <a:r>
              <a:rPr lang="en-US" sz="2800" dirty="0"/>
              <a:t> </a:t>
            </a:r>
            <a:r>
              <a:rPr lang="en-US" sz="2800" dirty="0" err="1"/>
              <a:t>yapılar</a:t>
            </a:r>
            <a:r>
              <a:rPr lang="en-US" sz="2800" dirty="0"/>
              <a:t> </a:t>
            </a:r>
            <a:r>
              <a:rPr lang="en-US" sz="2800" dirty="0" err="1"/>
              <a:t>kemik</a:t>
            </a:r>
            <a:r>
              <a:rPr lang="en-US" sz="2800" dirty="0"/>
              <a:t> </a:t>
            </a:r>
            <a:r>
              <a:rPr lang="en-US" sz="2800" dirty="0" err="1"/>
              <a:t>labirenti</a:t>
            </a:r>
            <a:r>
              <a:rPr lang="en-US" sz="2800" dirty="0"/>
              <a:t> </a:t>
            </a:r>
            <a:r>
              <a:rPr lang="en-US" sz="2800" dirty="0" err="1"/>
              <a:t>tamamen</a:t>
            </a:r>
            <a:r>
              <a:rPr lang="en-US" sz="2800" dirty="0"/>
              <a:t> </a:t>
            </a:r>
            <a:r>
              <a:rPr lang="en-US" sz="2800" dirty="0" err="1"/>
              <a:t>doldurmaz</a:t>
            </a:r>
            <a:r>
              <a:rPr lang="en-US" sz="2800" dirty="0"/>
              <a:t>. </a:t>
            </a:r>
            <a:r>
              <a:rPr lang="en-US" sz="2800" dirty="0" err="1"/>
              <a:t>Onun</a:t>
            </a:r>
            <a:r>
              <a:rPr lang="en-US" sz="2800" dirty="0"/>
              <a:t> </a:t>
            </a:r>
            <a:r>
              <a:rPr lang="en-US" sz="2800" dirty="0" err="1"/>
              <a:t>ancak</a:t>
            </a:r>
            <a:r>
              <a:rPr lang="en-US" sz="2800" dirty="0"/>
              <a:t> 1/3 </a:t>
            </a:r>
            <a:r>
              <a:rPr lang="en-US" sz="2800" dirty="0" err="1"/>
              <a:t>kısmını</a:t>
            </a:r>
            <a:r>
              <a:rPr lang="en-US" sz="2800" dirty="0"/>
              <a:t> </a:t>
            </a:r>
            <a:r>
              <a:rPr lang="en-US" sz="2800" dirty="0" err="1"/>
              <a:t>işgal</a:t>
            </a:r>
            <a:r>
              <a:rPr lang="en-US" sz="2800" dirty="0"/>
              <a:t> </a:t>
            </a:r>
            <a:r>
              <a:rPr lang="en-US" sz="2800" dirty="0" err="1"/>
              <a:t>eder</a:t>
            </a:r>
            <a:r>
              <a:rPr lang="en-US" sz="2800" dirty="0"/>
              <a:t>. </a:t>
            </a:r>
          </a:p>
          <a:p>
            <a:endParaRPr lang="en-US" sz="2800" dirty="0"/>
          </a:p>
          <a:p>
            <a:r>
              <a:rPr lang="en-US" sz="2800" dirty="0"/>
              <a:t>• </a:t>
            </a:r>
            <a:r>
              <a:rPr lang="en-US" sz="2800" dirty="0" err="1"/>
              <a:t>Zar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kemik</a:t>
            </a:r>
            <a:r>
              <a:rPr lang="en-US" sz="2800" dirty="0"/>
              <a:t> </a:t>
            </a:r>
            <a:r>
              <a:rPr lang="en-US" sz="2800" dirty="0" err="1"/>
              <a:t>labirentler</a:t>
            </a:r>
            <a:r>
              <a:rPr lang="en-US" sz="2800" dirty="0"/>
              <a:t> </a:t>
            </a:r>
            <a:r>
              <a:rPr lang="en-US" sz="2800" dirty="0" err="1"/>
              <a:t>arasında</a:t>
            </a:r>
            <a:r>
              <a:rPr lang="en-US" sz="2800" dirty="0"/>
              <a:t> Na+ ´ dan </a:t>
            </a:r>
            <a:r>
              <a:rPr lang="en-US" sz="2800" dirty="0" err="1"/>
              <a:t>zengin</a:t>
            </a:r>
            <a:r>
              <a:rPr lang="en-US" sz="2800" dirty="0"/>
              <a:t> </a:t>
            </a:r>
            <a:r>
              <a:rPr lang="en-US" sz="2800" dirty="0" err="1"/>
              <a:t>perilenf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zar</a:t>
            </a:r>
            <a:r>
              <a:rPr lang="en-US" sz="2800" dirty="0"/>
              <a:t> </a:t>
            </a:r>
            <a:r>
              <a:rPr lang="en-US" sz="2800" dirty="0" err="1"/>
              <a:t>labirentin</a:t>
            </a:r>
            <a:r>
              <a:rPr lang="en-US" sz="2800" dirty="0"/>
              <a:t> </a:t>
            </a:r>
            <a:r>
              <a:rPr lang="en-US" sz="2800" dirty="0" err="1"/>
              <a:t>içinde</a:t>
            </a:r>
            <a:r>
              <a:rPr lang="en-US" sz="2800" dirty="0"/>
              <a:t> </a:t>
            </a:r>
            <a:r>
              <a:rPr lang="en-US" sz="2800" dirty="0" err="1"/>
              <a:t>ise</a:t>
            </a:r>
            <a:r>
              <a:rPr lang="en-US" sz="2800" dirty="0"/>
              <a:t> K+ </a:t>
            </a:r>
            <a:r>
              <a:rPr lang="en-US" sz="2800" dirty="0" err="1"/>
              <a:t>iyonlarından</a:t>
            </a:r>
            <a:r>
              <a:rPr lang="en-US" sz="2800" dirty="0"/>
              <a:t> </a:t>
            </a:r>
            <a:r>
              <a:rPr lang="en-US" sz="2800" dirty="0" err="1"/>
              <a:t>zengin</a:t>
            </a:r>
            <a:r>
              <a:rPr lang="en-US" sz="2800" dirty="0"/>
              <a:t> </a:t>
            </a:r>
            <a:r>
              <a:rPr lang="en-US" sz="2800" dirty="0" err="1"/>
              <a:t>endolenf</a:t>
            </a:r>
            <a:r>
              <a:rPr lang="en-US" sz="2800" dirty="0"/>
              <a:t> </a:t>
            </a:r>
            <a:r>
              <a:rPr lang="en-US" sz="2800" dirty="0" err="1"/>
              <a:t>bulunur</a:t>
            </a:r>
            <a:r>
              <a:rPr lang="en-US" sz="2800" dirty="0"/>
              <a:t>. </a:t>
            </a:r>
            <a:r>
              <a:rPr lang="en-US" sz="2800" dirty="0" err="1"/>
              <a:t>Zar</a:t>
            </a:r>
            <a:r>
              <a:rPr lang="en-US" sz="2800" dirty="0"/>
              <a:t> </a:t>
            </a:r>
            <a:r>
              <a:rPr lang="en-US" sz="2800" dirty="0" err="1"/>
              <a:t>labirentte</a:t>
            </a:r>
            <a:r>
              <a:rPr lang="en-US" sz="2800" dirty="0"/>
              <a:t> </a:t>
            </a:r>
            <a:r>
              <a:rPr lang="en-US" sz="2800" dirty="0" err="1"/>
              <a:t>kabaca</a:t>
            </a:r>
            <a:r>
              <a:rPr lang="en-US" sz="2800" dirty="0"/>
              <a:t> </a:t>
            </a:r>
            <a:r>
              <a:rPr lang="en-US" sz="2800" dirty="0" err="1"/>
              <a:t>üç</a:t>
            </a:r>
            <a:r>
              <a:rPr lang="en-US" sz="2800" dirty="0"/>
              <a:t> </a:t>
            </a:r>
            <a:r>
              <a:rPr lang="en-US" sz="2800" dirty="0" err="1"/>
              <a:t>parçadan</a:t>
            </a:r>
            <a:r>
              <a:rPr lang="en-US" sz="2800" dirty="0"/>
              <a:t> </a:t>
            </a:r>
            <a:r>
              <a:rPr lang="en-US" sz="2800" dirty="0" err="1"/>
              <a:t>oluşur</a:t>
            </a:r>
            <a:r>
              <a:rPr lang="en-US" sz="2800" dirty="0"/>
              <a:t>: </a:t>
            </a:r>
            <a:r>
              <a:rPr lang="en-US" sz="2800" dirty="0" err="1"/>
              <a:t>Koklea</a:t>
            </a:r>
            <a:r>
              <a:rPr lang="en-US" sz="2800" dirty="0"/>
              <a:t>, </a:t>
            </a:r>
            <a:r>
              <a:rPr lang="en-US" sz="2800" dirty="0" err="1"/>
              <a:t>vestibülde</a:t>
            </a:r>
            <a:r>
              <a:rPr lang="en-US" sz="2800" dirty="0"/>
              <a:t> </a:t>
            </a:r>
            <a:r>
              <a:rPr lang="en-US" sz="2800" dirty="0" err="1"/>
              <a:t>yer</a:t>
            </a:r>
            <a:r>
              <a:rPr lang="en-US" sz="2800" dirty="0"/>
              <a:t> </a:t>
            </a:r>
            <a:r>
              <a:rPr lang="en-US" sz="2800" dirty="0" err="1"/>
              <a:t>alan</a:t>
            </a:r>
            <a:r>
              <a:rPr lang="en-US" sz="2800" dirty="0"/>
              <a:t> </a:t>
            </a:r>
            <a:r>
              <a:rPr lang="en-US" sz="2800" dirty="0" err="1"/>
              <a:t>iki</a:t>
            </a:r>
            <a:r>
              <a:rPr lang="en-US" sz="2800" dirty="0"/>
              <a:t> </a:t>
            </a:r>
            <a:r>
              <a:rPr lang="en-US" sz="2800" dirty="0" err="1"/>
              <a:t>otolit</a:t>
            </a:r>
            <a:r>
              <a:rPr lang="en-US" sz="2800" dirty="0"/>
              <a:t> </a:t>
            </a:r>
            <a:r>
              <a:rPr lang="en-US" sz="2800" dirty="0" err="1"/>
              <a:t>organı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arka</a:t>
            </a:r>
            <a:r>
              <a:rPr lang="en-US" sz="2800" dirty="0"/>
              <a:t> </a:t>
            </a:r>
            <a:r>
              <a:rPr lang="en-US" sz="2800" dirty="0" err="1"/>
              <a:t>labirentteki</a:t>
            </a:r>
            <a:r>
              <a:rPr lang="en-US" sz="2800" dirty="0"/>
              <a:t> </a:t>
            </a:r>
            <a:r>
              <a:rPr lang="en-US" sz="2800" dirty="0" err="1"/>
              <a:t>üç</a:t>
            </a:r>
            <a:r>
              <a:rPr lang="en-US" sz="2800" dirty="0"/>
              <a:t> </a:t>
            </a:r>
            <a:r>
              <a:rPr lang="en-US" sz="2800" dirty="0" err="1"/>
              <a:t>yarım</a:t>
            </a:r>
            <a:r>
              <a:rPr lang="en-US" sz="2800" dirty="0"/>
              <a:t> </a:t>
            </a:r>
            <a:r>
              <a:rPr lang="en-US" sz="2800" dirty="0" err="1"/>
              <a:t>daire</a:t>
            </a:r>
            <a:r>
              <a:rPr lang="en-US" sz="2800" dirty="0"/>
              <a:t> </a:t>
            </a:r>
            <a:r>
              <a:rPr lang="en-US" sz="2800" dirty="0" err="1"/>
              <a:t>kanalı</a:t>
            </a:r>
            <a:r>
              <a:rPr lang="en-US" sz="2800" dirty="0"/>
              <a:t>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3688616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AD89796-0243-4D14-950D-2E60F82481B9}"/>
              </a:ext>
            </a:extLst>
          </p:cNvPr>
          <p:cNvSpPr txBox="1"/>
          <p:nvPr/>
        </p:nvSpPr>
        <p:spPr>
          <a:xfrm>
            <a:off x="990600" y="152400"/>
            <a:ext cx="822960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• </a:t>
            </a:r>
            <a:r>
              <a:rPr lang="en-US" sz="3200" dirty="0" err="1"/>
              <a:t>Koklea</a:t>
            </a:r>
            <a:r>
              <a:rPr lang="en-US" sz="3200" dirty="0"/>
              <a:t>: </a:t>
            </a:r>
            <a:r>
              <a:rPr lang="en-US" sz="3200" dirty="0" err="1"/>
              <a:t>Duktus</a:t>
            </a:r>
            <a:r>
              <a:rPr lang="en-US" sz="3200" dirty="0"/>
              <a:t> </a:t>
            </a:r>
            <a:r>
              <a:rPr lang="en-US" sz="3200" dirty="0" err="1"/>
              <a:t>koklearis</a:t>
            </a:r>
            <a:r>
              <a:rPr lang="en-US" sz="3200" dirty="0"/>
              <a:t> </a:t>
            </a:r>
            <a:r>
              <a:rPr lang="en-US" sz="3200" dirty="0" err="1"/>
              <a:t>denilen</a:t>
            </a:r>
            <a:r>
              <a:rPr lang="en-US" sz="3200" dirty="0"/>
              <a:t> </a:t>
            </a:r>
            <a:r>
              <a:rPr lang="en-US" sz="3200" dirty="0" err="1"/>
              <a:t>boşluktur</a:t>
            </a:r>
            <a:r>
              <a:rPr lang="en-US" sz="3200" dirty="0"/>
              <a:t>. Ductus </a:t>
            </a:r>
            <a:r>
              <a:rPr lang="en-US" sz="3200" dirty="0" err="1"/>
              <a:t>reuniens</a:t>
            </a:r>
            <a:r>
              <a:rPr lang="en-US" sz="3200" dirty="0"/>
              <a:t> </a:t>
            </a:r>
            <a:r>
              <a:rPr lang="en-US" sz="3200" dirty="0" err="1"/>
              <a:t>ile</a:t>
            </a:r>
            <a:r>
              <a:rPr lang="en-US" sz="3200" dirty="0"/>
              <a:t> </a:t>
            </a:r>
            <a:r>
              <a:rPr lang="en-US" sz="3200" dirty="0" err="1"/>
              <a:t>sakkulus</a:t>
            </a:r>
            <a:r>
              <a:rPr lang="en-US" sz="3200" dirty="0"/>
              <a:t> </a:t>
            </a:r>
            <a:r>
              <a:rPr lang="en-US" sz="3200" dirty="0" err="1"/>
              <a:t>ile</a:t>
            </a:r>
            <a:r>
              <a:rPr lang="en-US" sz="3200" dirty="0"/>
              <a:t> </a:t>
            </a:r>
            <a:r>
              <a:rPr lang="en-US" sz="3200" dirty="0" err="1"/>
              <a:t>birleşir</a:t>
            </a:r>
            <a:r>
              <a:rPr lang="en-US" sz="3200" dirty="0"/>
              <a:t>. </a:t>
            </a:r>
            <a:r>
              <a:rPr lang="en-US" sz="3200" dirty="0" err="1"/>
              <a:t>Duktus</a:t>
            </a:r>
            <a:r>
              <a:rPr lang="en-US" sz="3200" dirty="0"/>
              <a:t> </a:t>
            </a:r>
            <a:r>
              <a:rPr lang="en-US" sz="3200" dirty="0" err="1"/>
              <a:t>koklearis</a:t>
            </a:r>
            <a:r>
              <a:rPr lang="en-US" sz="3200" dirty="0"/>
              <a:t> </a:t>
            </a:r>
            <a:r>
              <a:rPr lang="en-US" sz="3200" dirty="0" err="1"/>
              <a:t>üçgen</a:t>
            </a:r>
            <a:r>
              <a:rPr lang="en-US" sz="3200" dirty="0"/>
              <a:t> </a:t>
            </a:r>
            <a:r>
              <a:rPr lang="en-US" sz="3200" dirty="0" err="1"/>
              <a:t>biçimindedir</a:t>
            </a:r>
            <a:r>
              <a:rPr lang="en-US" sz="3200" dirty="0"/>
              <a:t>. Bu </a:t>
            </a:r>
            <a:r>
              <a:rPr lang="en-US" sz="3200" dirty="0" err="1"/>
              <a:t>nedenle</a:t>
            </a:r>
            <a:r>
              <a:rPr lang="en-US" sz="3200" dirty="0"/>
              <a:t> her </a:t>
            </a:r>
            <a:r>
              <a:rPr lang="en-US" sz="3200" dirty="0" err="1"/>
              <a:t>duvar</a:t>
            </a:r>
            <a:r>
              <a:rPr lang="en-US" sz="3200" dirty="0"/>
              <a:t> </a:t>
            </a:r>
            <a:r>
              <a:rPr lang="en-US" sz="3200" dirty="0" err="1"/>
              <a:t>ayrı</a:t>
            </a:r>
            <a:r>
              <a:rPr lang="en-US" sz="3200" dirty="0"/>
              <a:t> </a:t>
            </a:r>
            <a:r>
              <a:rPr lang="en-US" sz="3200" dirty="0" err="1"/>
              <a:t>ayrı</a:t>
            </a:r>
            <a:r>
              <a:rPr lang="en-US" sz="3200" dirty="0"/>
              <a:t> </a:t>
            </a:r>
            <a:r>
              <a:rPr lang="en-US" sz="3200" dirty="0" err="1"/>
              <a:t>incelenir</a:t>
            </a:r>
            <a:r>
              <a:rPr lang="en-US" sz="3200" dirty="0"/>
              <a:t>: </a:t>
            </a:r>
            <a:r>
              <a:rPr lang="en-US" sz="3200" dirty="0" err="1"/>
              <a:t>Reissner</a:t>
            </a:r>
            <a:r>
              <a:rPr lang="en-US" sz="3200" dirty="0"/>
              <a:t> </a:t>
            </a:r>
            <a:r>
              <a:rPr lang="en-US" sz="3200" dirty="0" err="1"/>
              <a:t>membranı</a:t>
            </a:r>
            <a:r>
              <a:rPr lang="en-US" sz="3200" dirty="0"/>
              <a:t>, lateral </a:t>
            </a:r>
            <a:r>
              <a:rPr lang="en-US" sz="3200" dirty="0" err="1"/>
              <a:t>duvar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baziller</a:t>
            </a:r>
            <a:r>
              <a:rPr lang="en-US" sz="3200" dirty="0"/>
              <a:t> membrane </a:t>
            </a:r>
            <a:r>
              <a:rPr lang="en-US" sz="3200" dirty="0" err="1"/>
              <a:t>ile</a:t>
            </a:r>
            <a:r>
              <a:rPr lang="en-US" sz="3200" dirty="0"/>
              <a:t> </a:t>
            </a:r>
            <a:r>
              <a:rPr lang="en-US" sz="3200" dirty="0" err="1"/>
              <a:t>kemik</a:t>
            </a:r>
            <a:r>
              <a:rPr lang="en-US" sz="3200" dirty="0"/>
              <a:t> spiral lamina. </a:t>
            </a:r>
          </a:p>
          <a:p>
            <a:endParaRPr lang="en-US" sz="3200" dirty="0"/>
          </a:p>
          <a:p>
            <a:r>
              <a:rPr lang="en-US" sz="3200" dirty="0"/>
              <a:t>• </a:t>
            </a:r>
            <a:r>
              <a:rPr lang="en-US" sz="3200" dirty="0" err="1"/>
              <a:t>Reissner</a:t>
            </a:r>
            <a:r>
              <a:rPr lang="en-US" sz="3200" dirty="0"/>
              <a:t> </a:t>
            </a:r>
            <a:r>
              <a:rPr lang="en-US" sz="3200" dirty="0" err="1"/>
              <a:t>membranı</a:t>
            </a:r>
            <a:r>
              <a:rPr lang="en-US" sz="3200" dirty="0"/>
              <a:t> </a:t>
            </a:r>
            <a:r>
              <a:rPr lang="en-US" sz="3200" dirty="0" err="1"/>
              <a:t>skala</a:t>
            </a:r>
            <a:r>
              <a:rPr lang="en-US" sz="3200" dirty="0"/>
              <a:t> media </a:t>
            </a:r>
            <a:r>
              <a:rPr lang="en-US" sz="3200" dirty="0" err="1"/>
              <a:t>ile</a:t>
            </a:r>
            <a:r>
              <a:rPr lang="en-US" sz="3200" dirty="0"/>
              <a:t> </a:t>
            </a:r>
            <a:r>
              <a:rPr lang="en-US" sz="3200" dirty="0" err="1"/>
              <a:t>skala</a:t>
            </a:r>
            <a:r>
              <a:rPr lang="en-US" sz="3200" dirty="0"/>
              <a:t> </a:t>
            </a:r>
            <a:r>
              <a:rPr lang="en-US" sz="3200" dirty="0" err="1"/>
              <a:t>vestibüliyi</a:t>
            </a:r>
            <a:r>
              <a:rPr lang="en-US" sz="3200" dirty="0"/>
              <a:t> </a:t>
            </a:r>
            <a:r>
              <a:rPr lang="en-US" sz="3200" dirty="0" err="1"/>
              <a:t>birbirinden</a:t>
            </a:r>
            <a:r>
              <a:rPr lang="en-US" sz="3200" dirty="0"/>
              <a:t> </a:t>
            </a:r>
            <a:r>
              <a:rPr lang="en-US" sz="3200" dirty="0" err="1"/>
              <a:t>ayırır</a:t>
            </a:r>
            <a:r>
              <a:rPr lang="en-US" sz="3200" dirty="0"/>
              <a:t>. Lateral </a:t>
            </a:r>
            <a:r>
              <a:rPr lang="en-US" sz="3200" dirty="0" err="1"/>
              <a:t>duvarda</a:t>
            </a:r>
            <a:r>
              <a:rPr lang="en-US" sz="3200" dirty="0"/>
              <a:t> spiral ligament , stria </a:t>
            </a:r>
            <a:r>
              <a:rPr lang="en-US" sz="3200" dirty="0" err="1"/>
              <a:t>vaskülaris</a:t>
            </a:r>
            <a:r>
              <a:rPr lang="en-US" sz="3200" dirty="0"/>
              <a:t>, spiral </a:t>
            </a:r>
            <a:r>
              <a:rPr lang="en-US" sz="3200" dirty="0" err="1"/>
              <a:t>prominens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dış</a:t>
            </a:r>
            <a:r>
              <a:rPr lang="en-US" sz="3200" dirty="0"/>
              <a:t> </a:t>
            </a:r>
            <a:r>
              <a:rPr lang="en-US" sz="3200" dirty="0" err="1"/>
              <a:t>sulkus</a:t>
            </a:r>
            <a:r>
              <a:rPr lang="en-US" sz="3200" dirty="0"/>
              <a:t> </a:t>
            </a:r>
            <a:r>
              <a:rPr lang="en-US" sz="3200" dirty="0" err="1"/>
              <a:t>bulunur</a:t>
            </a:r>
            <a:r>
              <a:rPr lang="en-US" sz="3200" dirty="0"/>
              <a:t>.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6744088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51E7A9-16FA-4686-8769-0D33F88E33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26065"/>
            <a:ext cx="7601051" cy="500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9517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0E6D54C-C139-42E8-A225-4B5EB8C116A1}"/>
              </a:ext>
            </a:extLst>
          </p:cNvPr>
          <p:cNvSpPr txBox="1"/>
          <p:nvPr/>
        </p:nvSpPr>
        <p:spPr>
          <a:xfrm>
            <a:off x="381000" y="874455"/>
            <a:ext cx="82296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/>
              <a:t>Bazillar</a:t>
            </a:r>
            <a:r>
              <a:rPr lang="en-US" sz="2800" dirty="0"/>
              <a:t> membrane </a:t>
            </a:r>
            <a:r>
              <a:rPr lang="en-US" sz="2800" dirty="0" err="1"/>
              <a:t>ise</a:t>
            </a:r>
            <a:r>
              <a:rPr lang="en-US" sz="2800" dirty="0"/>
              <a:t> </a:t>
            </a:r>
            <a:r>
              <a:rPr lang="en-US" sz="2800" dirty="0" err="1"/>
              <a:t>skala</a:t>
            </a:r>
            <a:r>
              <a:rPr lang="en-US" sz="2800" dirty="0"/>
              <a:t> media </a:t>
            </a:r>
            <a:r>
              <a:rPr lang="en-US" sz="2800" dirty="0" err="1"/>
              <a:t>ile</a:t>
            </a:r>
            <a:r>
              <a:rPr lang="en-US" sz="2800" dirty="0"/>
              <a:t> </a:t>
            </a:r>
            <a:r>
              <a:rPr lang="en-US" sz="2800" dirty="0" err="1"/>
              <a:t>skala</a:t>
            </a:r>
            <a:r>
              <a:rPr lang="en-US" sz="2800" dirty="0"/>
              <a:t> </a:t>
            </a:r>
            <a:r>
              <a:rPr lang="en-US" sz="2800" dirty="0" err="1"/>
              <a:t>timpaniyi</a:t>
            </a:r>
            <a:r>
              <a:rPr lang="en-US" sz="2800" dirty="0"/>
              <a:t> </a:t>
            </a:r>
            <a:r>
              <a:rPr lang="en-US" sz="2800" dirty="0" err="1"/>
              <a:t>birbirinden</a:t>
            </a:r>
            <a:r>
              <a:rPr lang="en-US" sz="2800" dirty="0"/>
              <a:t> </a:t>
            </a:r>
            <a:r>
              <a:rPr lang="en-US" sz="2800" dirty="0" err="1"/>
              <a:t>ayırır</a:t>
            </a:r>
            <a:r>
              <a:rPr lang="en-US" sz="2800" dirty="0"/>
              <a:t>. </a:t>
            </a:r>
            <a:r>
              <a:rPr lang="en-US" sz="2800" dirty="0" err="1"/>
              <a:t>Bazillar</a:t>
            </a:r>
            <a:r>
              <a:rPr lang="en-US" sz="2800" dirty="0"/>
              <a:t> </a:t>
            </a:r>
            <a:r>
              <a:rPr lang="en-US" sz="2800" dirty="0" err="1"/>
              <a:t>membranda</a:t>
            </a:r>
            <a:r>
              <a:rPr lang="en-US" sz="2800" dirty="0"/>
              <a:t>, </a:t>
            </a:r>
            <a:r>
              <a:rPr lang="en-US" sz="2800" dirty="0" err="1"/>
              <a:t>Cladius</a:t>
            </a:r>
            <a:r>
              <a:rPr lang="en-US" sz="2800" dirty="0"/>
              <a:t>, Boettcher </a:t>
            </a:r>
            <a:r>
              <a:rPr lang="en-US" sz="2800" dirty="0" err="1"/>
              <a:t>hücreleri</a:t>
            </a:r>
            <a:r>
              <a:rPr lang="en-US" sz="2800" dirty="0"/>
              <a:t>, </a:t>
            </a:r>
            <a:r>
              <a:rPr lang="en-US" sz="2800" dirty="0" err="1"/>
              <a:t>Corti</a:t>
            </a:r>
            <a:r>
              <a:rPr lang="en-US" sz="2800" dirty="0"/>
              <a:t> </a:t>
            </a:r>
            <a:r>
              <a:rPr lang="en-US" sz="2800" dirty="0" err="1"/>
              <a:t>organı</a:t>
            </a:r>
            <a:r>
              <a:rPr lang="en-US" sz="2800" dirty="0"/>
              <a:t>, </a:t>
            </a:r>
            <a:r>
              <a:rPr lang="en-US" sz="2800" dirty="0" err="1"/>
              <a:t>Hensen</a:t>
            </a:r>
            <a:r>
              <a:rPr lang="en-US" sz="2800" dirty="0"/>
              <a:t>, </a:t>
            </a:r>
            <a:r>
              <a:rPr lang="en-US" sz="2800" dirty="0" err="1"/>
              <a:t>Deiters</a:t>
            </a:r>
            <a:r>
              <a:rPr lang="en-US" sz="2800" dirty="0"/>
              <a:t>, Pillar </a:t>
            </a:r>
            <a:r>
              <a:rPr lang="en-US" sz="2800" dirty="0" err="1"/>
              <a:t>hücreleri</a:t>
            </a:r>
            <a:r>
              <a:rPr lang="en-US" sz="2800" dirty="0"/>
              <a:t>, </a:t>
            </a:r>
            <a:r>
              <a:rPr lang="en-US" sz="2800" dirty="0" err="1"/>
              <a:t>iç</a:t>
            </a:r>
            <a:r>
              <a:rPr lang="en-US" sz="2800" dirty="0"/>
              <a:t> </a:t>
            </a:r>
            <a:r>
              <a:rPr lang="en-US" sz="2800" dirty="0" err="1"/>
              <a:t>sınır</a:t>
            </a:r>
            <a:r>
              <a:rPr lang="en-US" sz="2800" dirty="0"/>
              <a:t> </a:t>
            </a:r>
            <a:r>
              <a:rPr lang="en-US" sz="2800" dirty="0" err="1"/>
              <a:t>hücreleri</a:t>
            </a:r>
            <a:r>
              <a:rPr lang="en-US" sz="2800" dirty="0"/>
              <a:t>, </a:t>
            </a:r>
            <a:r>
              <a:rPr lang="en-US" sz="2800" dirty="0" err="1"/>
              <a:t>dış</a:t>
            </a:r>
            <a:r>
              <a:rPr lang="en-US" sz="2800" dirty="0"/>
              <a:t> </a:t>
            </a:r>
            <a:r>
              <a:rPr lang="en-US" sz="2800" dirty="0" err="1"/>
              <a:t>titrek</a:t>
            </a:r>
            <a:r>
              <a:rPr lang="en-US" sz="2800" dirty="0"/>
              <a:t> </a:t>
            </a:r>
            <a:r>
              <a:rPr lang="en-US" sz="2800" dirty="0" err="1"/>
              <a:t>tüylü</a:t>
            </a:r>
            <a:r>
              <a:rPr lang="en-US" sz="2800" dirty="0"/>
              <a:t> </a:t>
            </a:r>
            <a:r>
              <a:rPr lang="en-US" sz="2800" dirty="0" err="1"/>
              <a:t>hücreler</a:t>
            </a:r>
            <a:r>
              <a:rPr lang="en-US" sz="2800" dirty="0"/>
              <a:t>, </a:t>
            </a:r>
            <a:r>
              <a:rPr lang="en-US" sz="2800" dirty="0" err="1"/>
              <a:t>iç</a:t>
            </a:r>
            <a:r>
              <a:rPr lang="en-US" sz="2800" dirty="0"/>
              <a:t> </a:t>
            </a:r>
            <a:r>
              <a:rPr lang="en-US" sz="2800" dirty="0" err="1"/>
              <a:t>titrek</a:t>
            </a:r>
            <a:r>
              <a:rPr lang="en-US" sz="2800" dirty="0"/>
              <a:t> </a:t>
            </a:r>
            <a:r>
              <a:rPr lang="en-US" sz="2800" dirty="0" err="1"/>
              <a:t>tüylü</a:t>
            </a:r>
            <a:r>
              <a:rPr lang="en-US" sz="2800" dirty="0"/>
              <a:t> </a:t>
            </a:r>
            <a:r>
              <a:rPr lang="en-US" sz="2800" dirty="0" err="1"/>
              <a:t>hücreler</a:t>
            </a:r>
            <a:r>
              <a:rPr lang="en-US" sz="2800" dirty="0"/>
              <a:t>, </a:t>
            </a:r>
            <a:r>
              <a:rPr lang="en-US" sz="2800" dirty="0" err="1"/>
              <a:t>iç</a:t>
            </a:r>
            <a:r>
              <a:rPr lang="en-US" sz="2800" dirty="0"/>
              <a:t> </a:t>
            </a:r>
            <a:r>
              <a:rPr lang="en-US" sz="2800" dirty="0" err="1"/>
              <a:t>sulkus</a:t>
            </a:r>
            <a:r>
              <a:rPr lang="en-US" sz="2800" dirty="0"/>
              <a:t>, spiral </a:t>
            </a:r>
            <a:r>
              <a:rPr lang="en-US" sz="2800" dirty="0" err="1"/>
              <a:t>limbustaki</a:t>
            </a:r>
            <a:r>
              <a:rPr lang="en-US" sz="2800" dirty="0"/>
              <a:t> interdental </a:t>
            </a:r>
            <a:r>
              <a:rPr lang="en-US" sz="2800" dirty="0" err="1"/>
              <a:t>hücreler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tectorial </a:t>
            </a:r>
            <a:r>
              <a:rPr lang="en-US" sz="2800" dirty="0" err="1"/>
              <a:t>membran</a:t>
            </a:r>
            <a:r>
              <a:rPr lang="en-US" sz="2800" dirty="0"/>
              <a:t> </a:t>
            </a:r>
            <a:r>
              <a:rPr lang="en-US" sz="2800" dirty="0" err="1"/>
              <a:t>vardır</a:t>
            </a:r>
            <a:r>
              <a:rPr lang="en-US" sz="2800" dirty="0"/>
              <a:t>. </a:t>
            </a:r>
          </a:p>
          <a:p>
            <a:r>
              <a:rPr lang="en-US" sz="2800" dirty="0" err="1"/>
              <a:t>Ayrıca</a:t>
            </a:r>
            <a:r>
              <a:rPr lang="en-US" sz="2800" dirty="0"/>
              <a:t> </a:t>
            </a:r>
            <a:r>
              <a:rPr lang="en-US" sz="2800" dirty="0" err="1"/>
              <a:t>kemik</a:t>
            </a:r>
            <a:r>
              <a:rPr lang="en-US" sz="2800" dirty="0"/>
              <a:t> spiral </a:t>
            </a:r>
            <a:r>
              <a:rPr lang="en-US" sz="2800" dirty="0" err="1"/>
              <a:t>laminanın</a:t>
            </a:r>
            <a:r>
              <a:rPr lang="en-US" sz="2800" dirty="0"/>
              <a:t> </a:t>
            </a:r>
            <a:r>
              <a:rPr lang="en-US" sz="2800" dirty="0" err="1"/>
              <a:t>iç</a:t>
            </a:r>
            <a:r>
              <a:rPr lang="en-US" sz="2800" dirty="0"/>
              <a:t> </a:t>
            </a:r>
            <a:r>
              <a:rPr lang="en-US" sz="2800" dirty="0" err="1"/>
              <a:t>tarafında</a:t>
            </a:r>
            <a:r>
              <a:rPr lang="en-US" sz="2800" dirty="0"/>
              <a:t> modiolus </a:t>
            </a:r>
            <a:r>
              <a:rPr lang="en-US" sz="2800" dirty="0" err="1"/>
              <a:t>ile</a:t>
            </a:r>
            <a:r>
              <a:rPr lang="en-US" sz="2800" dirty="0"/>
              <a:t> </a:t>
            </a:r>
            <a:r>
              <a:rPr lang="en-US" sz="2800" dirty="0" err="1"/>
              <a:t>bağlantılı</a:t>
            </a:r>
            <a:r>
              <a:rPr lang="en-US" sz="2800" dirty="0"/>
              <a:t> spiral </a:t>
            </a:r>
            <a:r>
              <a:rPr lang="en-US" sz="2800" dirty="0" err="1"/>
              <a:t>ganglionun</a:t>
            </a:r>
            <a:r>
              <a:rPr lang="en-US" sz="2800" dirty="0"/>
              <a:t> </a:t>
            </a:r>
            <a:r>
              <a:rPr lang="en-US" sz="2800" dirty="0" err="1"/>
              <a:t>içinde</a:t>
            </a:r>
            <a:r>
              <a:rPr lang="en-US" sz="2800" dirty="0"/>
              <a:t> </a:t>
            </a:r>
            <a:r>
              <a:rPr lang="en-US" sz="2800" dirty="0" err="1"/>
              <a:t>yer</a:t>
            </a:r>
            <a:r>
              <a:rPr lang="en-US" sz="2800" dirty="0"/>
              <a:t> </a:t>
            </a:r>
            <a:r>
              <a:rPr lang="en-US" sz="2800" dirty="0" err="1"/>
              <a:t>aldığı</a:t>
            </a:r>
            <a:r>
              <a:rPr lang="en-US" sz="2800" dirty="0"/>
              <a:t>, Rosenthal </a:t>
            </a:r>
            <a:r>
              <a:rPr lang="en-US" sz="2800" dirty="0" err="1"/>
              <a:t>kanalı</a:t>
            </a:r>
            <a:r>
              <a:rPr lang="en-US" sz="2800" dirty="0"/>
              <a:t> </a:t>
            </a:r>
            <a:r>
              <a:rPr lang="en-US" sz="2800" dirty="0" err="1"/>
              <a:t>vardır</a:t>
            </a:r>
            <a:r>
              <a:rPr lang="en-US" sz="2800" dirty="0"/>
              <a:t>. </a:t>
            </a:r>
            <a:r>
              <a:rPr lang="en-US" sz="2800" dirty="0" err="1"/>
              <a:t>Şimdi</a:t>
            </a:r>
            <a:r>
              <a:rPr lang="en-US" sz="2800" dirty="0"/>
              <a:t> </a:t>
            </a:r>
            <a:r>
              <a:rPr lang="en-US" sz="2800" dirty="0" err="1"/>
              <a:t>bu</a:t>
            </a:r>
            <a:r>
              <a:rPr lang="en-US" sz="2800" dirty="0"/>
              <a:t> </a:t>
            </a:r>
            <a:r>
              <a:rPr lang="en-US" sz="2800" dirty="0" err="1"/>
              <a:t>yapıları</a:t>
            </a:r>
            <a:r>
              <a:rPr lang="en-US" sz="2800" dirty="0"/>
              <a:t> taker </a:t>
            </a:r>
            <a:r>
              <a:rPr lang="en-US" sz="2800" dirty="0" err="1"/>
              <a:t>taker</a:t>
            </a:r>
            <a:r>
              <a:rPr lang="en-US" sz="2800" dirty="0"/>
              <a:t> </a:t>
            </a:r>
            <a:r>
              <a:rPr lang="en-US" sz="2800" dirty="0" err="1"/>
              <a:t>gözden</a:t>
            </a:r>
            <a:r>
              <a:rPr lang="en-US" sz="2800" dirty="0"/>
              <a:t> </a:t>
            </a:r>
            <a:r>
              <a:rPr lang="en-US" sz="2800" dirty="0" err="1"/>
              <a:t>geçirelim</a:t>
            </a:r>
            <a:r>
              <a:rPr lang="en-US" sz="2800" dirty="0"/>
              <a:t>: 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7529564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B01579D-26DB-4369-B8B4-0E2EC1F987D4}"/>
              </a:ext>
            </a:extLst>
          </p:cNvPr>
          <p:cNvSpPr txBox="1"/>
          <p:nvPr/>
        </p:nvSpPr>
        <p:spPr>
          <a:xfrm>
            <a:off x="800099" y="1066800"/>
            <a:ext cx="75438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/>
              <a:t>Reissner</a:t>
            </a:r>
            <a:r>
              <a:rPr lang="en-US" sz="2400" dirty="0"/>
              <a:t> </a:t>
            </a:r>
            <a:r>
              <a:rPr lang="en-US" sz="2400" dirty="0" err="1"/>
              <a:t>Membranı</a:t>
            </a:r>
            <a:r>
              <a:rPr lang="en-US" sz="2400" dirty="0"/>
              <a:t>: </a:t>
            </a:r>
            <a:r>
              <a:rPr lang="en-US" sz="2400" dirty="0" err="1"/>
              <a:t>İçte</a:t>
            </a:r>
            <a:r>
              <a:rPr lang="en-US" sz="2400" dirty="0"/>
              <a:t> spiral </a:t>
            </a:r>
            <a:r>
              <a:rPr lang="en-US" sz="2400" dirty="0" err="1"/>
              <a:t>limbusun</a:t>
            </a:r>
            <a:r>
              <a:rPr lang="en-US" sz="2400" dirty="0"/>
              <a:t> </a:t>
            </a:r>
            <a:r>
              <a:rPr lang="en-US" sz="2400" dirty="0" err="1"/>
              <a:t>modiolar</a:t>
            </a:r>
            <a:r>
              <a:rPr lang="en-US" sz="2400" dirty="0"/>
              <a:t> </a:t>
            </a:r>
            <a:r>
              <a:rPr lang="en-US" sz="2400" dirty="0" err="1"/>
              <a:t>tarafına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dışta</a:t>
            </a:r>
            <a:r>
              <a:rPr lang="en-US" sz="2400" dirty="0"/>
              <a:t> stria </a:t>
            </a:r>
            <a:r>
              <a:rPr lang="en-US" sz="2400" dirty="0" err="1"/>
              <a:t>vaskülarisin</a:t>
            </a:r>
            <a:r>
              <a:rPr lang="en-US" sz="2400" dirty="0"/>
              <a:t> </a:t>
            </a:r>
            <a:r>
              <a:rPr lang="en-US" sz="2400" dirty="0" err="1"/>
              <a:t>üst</a:t>
            </a:r>
            <a:r>
              <a:rPr lang="en-US" sz="2400" dirty="0"/>
              <a:t> </a:t>
            </a:r>
            <a:r>
              <a:rPr lang="en-US" sz="2400" dirty="0" err="1"/>
              <a:t>köşesindeki</a:t>
            </a:r>
            <a:r>
              <a:rPr lang="en-US" sz="2400" dirty="0"/>
              <a:t> spiral </a:t>
            </a:r>
            <a:r>
              <a:rPr lang="en-US" sz="2400" dirty="0" err="1"/>
              <a:t>ligamana</a:t>
            </a:r>
            <a:r>
              <a:rPr lang="en-US" sz="2400" dirty="0"/>
              <a:t> </a:t>
            </a:r>
            <a:r>
              <a:rPr lang="en-US" sz="2400" dirty="0" err="1"/>
              <a:t>bağlıdır</a:t>
            </a:r>
            <a:r>
              <a:rPr lang="en-US" sz="2400" dirty="0"/>
              <a:t>. </a:t>
            </a:r>
          </a:p>
          <a:p>
            <a:r>
              <a:rPr lang="en-US" sz="2400" dirty="0"/>
              <a:t>Skala media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skala</a:t>
            </a:r>
            <a:r>
              <a:rPr lang="en-US" sz="2400" dirty="0"/>
              <a:t> </a:t>
            </a:r>
            <a:r>
              <a:rPr lang="en-US" sz="2400" dirty="0" err="1"/>
              <a:t>vestibüliyi</a:t>
            </a:r>
            <a:r>
              <a:rPr lang="en-US" sz="2400" dirty="0"/>
              <a:t> </a:t>
            </a:r>
            <a:r>
              <a:rPr lang="en-US" sz="2400" dirty="0" err="1"/>
              <a:t>birbirinden</a:t>
            </a:r>
            <a:r>
              <a:rPr lang="en-US" sz="2400" dirty="0"/>
              <a:t> </a:t>
            </a:r>
            <a:r>
              <a:rPr lang="en-US" sz="2400" dirty="0" err="1"/>
              <a:t>ayırır</a:t>
            </a:r>
            <a:r>
              <a:rPr lang="en-US" sz="2400" dirty="0"/>
              <a:t>. Ince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zardır</a:t>
            </a:r>
            <a:r>
              <a:rPr lang="en-US" sz="2400" dirty="0"/>
              <a:t>. </a:t>
            </a:r>
          </a:p>
          <a:p>
            <a:r>
              <a:rPr lang="en-US" sz="2400" dirty="0"/>
              <a:t>Skala media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skala</a:t>
            </a:r>
            <a:r>
              <a:rPr lang="en-US" sz="2400" dirty="0"/>
              <a:t> </a:t>
            </a:r>
            <a:r>
              <a:rPr lang="en-US" sz="2400" dirty="0" err="1"/>
              <a:t>vestibüliye</a:t>
            </a:r>
            <a:r>
              <a:rPr lang="en-US" sz="2400" dirty="0"/>
              <a:t> </a:t>
            </a:r>
            <a:r>
              <a:rPr lang="en-US" sz="2400" dirty="0" err="1"/>
              <a:t>bakan</a:t>
            </a:r>
            <a:r>
              <a:rPr lang="en-US" sz="2400" dirty="0"/>
              <a:t> </a:t>
            </a:r>
            <a:r>
              <a:rPr lang="en-US" sz="2400" dirty="0" err="1"/>
              <a:t>kısımlarda</a:t>
            </a:r>
            <a:r>
              <a:rPr lang="en-US" sz="2400" dirty="0"/>
              <a:t> </a:t>
            </a:r>
            <a:r>
              <a:rPr lang="en-US" sz="2400" dirty="0" err="1"/>
              <a:t>birer</a:t>
            </a:r>
            <a:r>
              <a:rPr lang="en-US" sz="2400" dirty="0"/>
              <a:t> </a:t>
            </a:r>
            <a:r>
              <a:rPr lang="en-US" sz="2400" dirty="0" err="1"/>
              <a:t>sıra</a:t>
            </a:r>
            <a:r>
              <a:rPr lang="en-US" sz="2400" dirty="0"/>
              <a:t> </a:t>
            </a:r>
            <a:r>
              <a:rPr lang="en-US" sz="2400" dirty="0" err="1"/>
              <a:t>hücre</a:t>
            </a:r>
            <a:r>
              <a:rPr lang="en-US" sz="2400" dirty="0"/>
              <a:t> </a:t>
            </a:r>
            <a:r>
              <a:rPr lang="en-US" sz="2400" dirty="0" err="1"/>
              <a:t>ile</a:t>
            </a:r>
            <a:r>
              <a:rPr lang="en-US" sz="2400" dirty="0"/>
              <a:t> </a:t>
            </a:r>
            <a:r>
              <a:rPr lang="en-US" sz="2400" dirty="0" err="1"/>
              <a:t>bunların</a:t>
            </a:r>
            <a:r>
              <a:rPr lang="en-US" sz="2400" dirty="0"/>
              <a:t> </a:t>
            </a:r>
            <a:r>
              <a:rPr lang="en-US" sz="2400" dirty="0" err="1"/>
              <a:t>arasına</a:t>
            </a:r>
            <a:r>
              <a:rPr lang="en-US" sz="2400" dirty="0"/>
              <a:t> </a:t>
            </a:r>
            <a:r>
              <a:rPr lang="en-US" sz="2400" dirty="0" err="1"/>
              <a:t>yerleşmiş</a:t>
            </a:r>
            <a:r>
              <a:rPr lang="en-US" sz="2400" dirty="0"/>
              <a:t> </a:t>
            </a:r>
            <a:r>
              <a:rPr lang="en-US" sz="2400" dirty="0" err="1"/>
              <a:t>bazalden</a:t>
            </a:r>
            <a:r>
              <a:rPr lang="en-US" sz="2400" dirty="0"/>
              <a:t> </a:t>
            </a:r>
            <a:r>
              <a:rPr lang="en-US" sz="2400" dirty="0" err="1"/>
              <a:t>yapılmıştır</a:t>
            </a:r>
            <a:r>
              <a:rPr lang="en-US" sz="2400" dirty="0"/>
              <a:t>. </a:t>
            </a:r>
          </a:p>
          <a:p>
            <a:r>
              <a:rPr lang="en-US" sz="2400" dirty="0" err="1"/>
              <a:t>Endolenfe</a:t>
            </a:r>
            <a:r>
              <a:rPr lang="en-US" sz="2400" dirty="0"/>
              <a:t> </a:t>
            </a:r>
            <a:r>
              <a:rPr lang="en-US" sz="2400" dirty="0" err="1"/>
              <a:t>bakan</a:t>
            </a:r>
            <a:r>
              <a:rPr lang="en-US" sz="2400" dirty="0"/>
              <a:t> </a:t>
            </a:r>
            <a:r>
              <a:rPr lang="en-US" sz="2400" dirty="0" err="1"/>
              <a:t>hücreler</a:t>
            </a:r>
            <a:r>
              <a:rPr lang="en-US" sz="2400" dirty="0"/>
              <a:t> </a:t>
            </a:r>
            <a:r>
              <a:rPr lang="en-US" sz="2400" dirty="0" err="1"/>
              <a:t>kübik</a:t>
            </a:r>
            <a:r>
              <a:rPr lang="en-US" sz="2400" dirty="0"/>
              <a:t> </a:t>
            </a:r>
            <a:r>
              <a:rPr lang="en-US" sz="2400" dirty="0" err="1"/>
              <a:t>biçimdedir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birçok</a:t>
            </a:r>
            <a:r>
              <a:rPr lang="en-US" sz="2400" dirty="0"/>
              <a:t> </a:t>
            </a:r>
            <a:r>
              <a:rPr lang="en-US" sz="2400" dirty="0" err="1"/>
              <a:t>mikrovilluslar</a:t>
            </a:r>
            <a:r>
              <a:rPr lang="en-US" sz="2400" dirty="0"/>
              <a:t> </a:t>
            </a:r>
            <a:r>
              <a:rPr lang="en-US" sz="2400" dirty="0" err="1"/>
              <a:t>içerir</a:t>
            </a:r>
            <a:r>
              <a:rPr lang="en-US" sz="2400" dirty="0"/>
              <a:t>. </a:t>
            </a:r>
          </a:p>
          <a:p>
            <a:r>
              <a:rPr lang="en-US" sz="2400" dirty="0" err="1"/>
              <a:t>Perilenfe</a:t>
            </a:r>
            <a:r>
              <a:rPr lang="en-US" sz="2400" dirty="0"/>
              <a:t> </a:t>
            </a:r>
            <a:r>
              <a:rPr lang="en-US" sz="2400" dirty="0" err="1"/>
              <a:t>bakan</a:t>
            </a:r>
            <a:r>
              <a:rPr lang="en-US" sz="2400" dirty="0"/>
              <a:t> </a:t>
            </a:r>
            <a:r>
              <a:rPr lang="en-US" sz="2400" dirty="0" err="1"/>
              <a:t>hücreler</a:t>
            </a:r>
            <a:r>
              <a:rPr lang="en-US" sz="2400" dirty="0"/>
              <a:t> </a:t>
            </a:r>
            <a:r>
              <a:rPr lang="en-US" sz="2400" dirty="0" err="1"/>
              <a:t>ise</a:t>
            </a:r>
            <a:r>
              <a:rPr lang="en-US" sz="2400" dirty="0"/>
              <a:t> </a:t>
            </a:r>
            <a:r>
              <a:rPr lang="en-US" sz="2400" dirty="0" err="1"/>
              <a:t>yassıdır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gevşek</a:t>
            </a:r>
            <a:r>
              <a:rPr lang="en-US" sz="2400" dirty="0"/>
              <a:t> </a:t>
            </a:r>
            <a:r>
              <a:rPr lang="en-US" sz="2400" dirty="0" err="1"/>
              <a:t>biçimde</a:t>
            </a:r>
            <a:r>
              <a:rPr lang="en-US" sz="2400" dirty="0"/>
              <a:t> </a:t>
            </a:r>
            <a:r>
              <a:rPr lang="en-US" sz="2400" dirty="0" err="1"/>
              <a:t>birbirleri</a:t>
            </a:r>
            <a:r>
              <a:rPr lang="en-US" sz="2400" dirty="0"/>
              <a:t> </a:t>
            </a:r>
            <a:r>
              <a:rPr lang="en-US" sz="2400" dirty="0" err="1"/>
              <a:t>ile</a:t>
            </a:r>
            <a:r>
              <a:rPr lang="en-US" sz="2400" dirty="0"/>
              <a:t> </a:t>
            </a:r>
            <a:r>
              <a:rPr lang="en-US" sz="2400" dirty="0" err="1"/>
              <a:t>bağlıdır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9262103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D7FE90-2867-4EA1-BCC9-EFDA8E73AF2E}"/>
              </a:ext>
            </a:extLst>
          </p:cNvPr>
          <p:cNvSpPr txBox="1"/>
          <p:nvPr/>
        </p:nvSpPr>
        <p:spPr>
          <a:xfrm>
            <a:off x="609599" y="226569"/>
            <a:ext cx="7924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• Reisner </a:t>
            </a:r>
            <a:r>
              <a:rPr lang="en-US" dirty="0" err="1"/>
              <a:t>membranı</a:t>
            </a:r>
            <a:r>
              <a:rPr lang="en-US" dirty="0"/>
              <a:t> </a:t>
            </a:r>
            <a:r>
              <a:rPr lang="en-US" dirty="0" err="1"/>
              <a:t>suya</a:t>
            </a:r>
            <a:r>
              <a:rPr lang="en-US" dirty="0"/>
              <a:t> </a:t>
            </a:r>
            <a:r>
              <a:rPr lang="en-US" dirty="0" err="1"/>
              <a:t>geçirgendir</a:t>
            </a:r>
            <a:r>
              <a:rPr lang="en-US" dirty="0"/>
              <a:t>. </a:t>
            </a:r>
            <a:r>
              <a:rPr lang="en-US" dirty="0" err="1"/>
              <a:t>Fakat</a:t>
            </a:r>
            <a:r>
              <a:rPr lang="en-US" dirty="0"/>
              <a:t> </a:t>
            </a:r>
            <a:r>
              <a:rPr lang="en-US" dirty="0" err="1"/>
              <a:t>büyük</a:t>
            </a:r>
            <a:r>
              <a:rPr lang="en-US" dirty="0"/>
              <a:t> </a:t>
            </a:r>
            <a:r>
              <a:rPr lang="en-US" dirty="0" err="1"/>
              <a:t>moleküllerin</a:t>
            </a:r>
            <a:r>
              <a:rPr lang="en-US" dirty="0"/>
              <a:t> </a:t>
            </a:r>
            <a:r>
              <a:rPr lang="en-US" dirty="0" err="1"/>
              <a:t>geçişine</a:t>
            </a:r>
            <a:r>
              <a:rPr lang="en-US" dirty="0"/>
              <a:t> </a:t>
            </a:r>
            <a:r>
              <a:rPr lang="en-US" dirty="0" err="1"/>
              <a:t>engel</a:t>
            </a:r>
            <a:r>
              <a:rPr lang="en-US" dirty="0"/>
              <a:t> </a:t>
            </a:r>
            <a:r>
              <a:rPr lang="en-US" dirty="0" err="1"/>
              <a:t>olur</a:t>
            </a:r>
            <a:r>
              <a:rPr lang="en-US" dirty="0"/>
              <a:t>. Bu </a:t>
            </a:r>
            <a:r>
              <a:rPr lang="en-US" dirty="0" err="1"/>
              <a:t>şekilde</a:t>
            </a:r>
            <a:r>
              <a:rPr lang="en-US" dirty="0"/>
              <a:t> </a:t>
            </a:r>
            <a:r>
              <a:rPr lang="en-US" dirty="0" err="1"/>
              <a:t>perilenfdeki</a:t>
            </a:r>
            <a:r>
              <a:rPr lang="en-US" dirty="0"/>
              <a:t> </a:t>
            </a:r>
            <a:r>
              <a:rPr lang="en-US" dirty="0" err="1"/>
              <a:t>büyük</a:t>
            </a:r>
            <a:r>
              <a:rPr lang="en-US" dirty="0"/>
              <a:t> </a:t>
            </a:r>
            <a:r>
              <a:rPr lang="en-US" dirty="0" err="1"/>
              <a:t>moleküllü</a:t>
            </a:r>
            <a:r>
              <a:rPr lang="en-US" dirty="0"/>
              <a:t> </a:t>
            </a:r>
            <a:r>
              <a:rPr lang="en-US" dirty="0" err="1"/>
              <a:t>hücrelerin</a:t>
            </a:r>
            <a:r>
              <a:rPr lang="en-US" dirty="0"/>
              <a:t> </a:t>
            </a:r>
            <a:r>
              <a:rPr lang="en-US" dirty="0" err="1"/>
              <a:t>endolenfe</a:t>
            </a:r>
            <a:r>
              <a:rPr lang="en-US" dirty="0"/>
              <a:t> </a:t>
            </a:r>
            <a:r>
              <a:rPr lang="en-US" dirty="0" err="1"/>
              <a:t>geçmesi</a:t>
            </a:r>
            <a:r>
              <a:rPr lang="en-US" dirty="0"/>
              <a:t> </a:t>
            </a:r>
            <a:r>
              <a:rPr lang="en-US" dirty="0" err="1"/>
              <a:t>önlenir</a:t>
            </a:r>
            <a:r>
              <a:rPr lang="en-US" dirty="0"/>
              <a:t>.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10070BC-7F80-4EE0-A1DB-DF187AB23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990600"/>
            <a:ext cx="5842052" cy="538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7340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0006CED-EDF5-4C21-BF1E-1BBA17AAF6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2865"/>
            <a:ext cx="4497037" cy="645227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7F24AF1-6669-49EE-B763-6D4ECA5D95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128" y="-5076"/>
            <a:ext cx="4320474" cy="689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1476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72CA14F-3015-4821-B54E-271C4C7C6477}"/>
              </a:ext>
            </a:extLst>
          </p:cNvPr>
          <p:cNvSpPr txBox="1"/>
          <p:nvPr/>
        </p:nvSpPr>
        <p:spPr>
          <a:xfrm>
            <a:off x="3429000" y="228600"/>
            <a:ext cx="2743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b="1" dirty="0" err="1">
                <a:solidFill>
                  <a:schemeClr val="bg1">
                    <a:lumMod val="50000"/>
                  </a:schemeClr>
                </a:solidFill>
              </a:rPr>
              <a:t>Kaynaklar</a:t>
            </a:r>
            <a:endParaRPr lang="fr-FR" sz="4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2CCF237-4302-4F0C-AD14-8724FC369AFE}"/>
              </a:ext>
            </a:extLst>
          </p:cNvPr>
          <p:cNvSpPr txBox="1"/>
          <p:nvPr/>
        </p:nvSpPr>
        <p:spPr>
          <a:xfrm>
            <a:off x="1066798" y="2133600"/>
            <a:ext cx="754380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800" dirty="0"/>
              <a:t> </a:t>
            </a:r>
            <a:r>
              <a:rPr lang="fr-FR" sz="3200" dirty="0"/>
              <a:t>Original </a:t>
            </a:r>
            <a:r>
              <a:rPr lang="fr-FR" sz="3200" dirty="0" err="1"/>
              <a:t>Author</a:t>
            </a:r>
            <a:r>
              <a:rPr lang="fr-FR" sz="3200" dirty="0"/>
              <a:t>:  Oliver Jones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3200" dirty="0"/>
              <a:t> Prof Dr </a:t>
            </a:r>
            <a:r>
              <a:rPr lang="fr-FR" sz="3200" dirty="0" err="1"/>
              <a:t>İrfan</a:t>
            </a:r>
            <a:r>
              <a:rPr lang="fr-FR" sz="3200" dirty="0"/>
              <a:t> </a:t>
            </a:r>
            <a:r>
              <a:rPr lang="fr-FR" sz="3200" dirty="0" err="1"/>
              <a:t>Devranoğlu</a:t>
            </a:r>
            <a:endParaRPr lang="fr-FR" sz="3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3200" dirty="0"/>
              <a:t> Prof. </a:t>
            </a:r>
            <a:r>
              <a:rPr lang="fr-FR" sz="3200" dirty="0" err="1"/>
              <a:t>dr</a:t>
            </a:r>
            <a:r>
              <a:rPr lang="fr-FR" sz="3200" dirty="0"/>
              <a:t>. </a:t>
            </a:r>
            <a:r>
              <a:rPr lang="fr-FR" sz="3200" dirty="0" err="1"/>
              <a:t>ali</a:t>
            </a:r>
            <a:r>
              <a:rPr lang="fr-FR" sz="3200" dirty="0"/>
              <a:t> </a:t>
            </a:r>
            <a:r>
              <a:rPr lang="fr-FR" sz="3200" dirty="0" err="1"/>
              <a:t>özdek</a:t>
            </a:r>
            <a:endParaRPr lang="fr-FR" sz="3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3200" dirty="0"/>
              <a:t> Rita Carter </a:t>
            </a:r>
            <a:r>
              <a:rPr lang="fr-FR" sz="3200" dirty="0" err="1"/>
              <a:t>Beyin</a:t>
            </a:r>
            <a:r>
              <a:rPr lang="fr-FR" sz="3200" dirty="0"/>
              <a:t> </a:t>
            </a:r>
            <a:r>
              <a:rPr lang="fr-FR" sz="3200" dirty="0" err="1"/>
              <a:t>Kitabı</a:t>
            </a:r>
            <a:endParaRPr lang="fr-FR" sz="3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3200" dirty="0"/>
              <a:t>Nobel </a:t>
            </a:r>
            <a:r>
              <a:rPr lang="fr-FR" sz="3200" dirty="0" err="1"/>
              <a:t>Tıp</a:t>
            </a:r>
            <a:r>
              <a:rPr lang="fr-FR" sz="3200" dirty="0"/>
              <a:t> </a:t>
            </a:r>
            <a:r>
              <a:rPr lang="fr-FR" sz="3200" dirty="0" err="1"/>
              <a:t>Kitapevi</a:t>
            </a:r>
            <a:r>
              <a:rPr lang="fr-FR" sz="3200" dirty="0"/>
              <a:t>, </a:t>
            </a:r>
            <a:r>
              <a:rPr lang="fr-FR" sz="3200" dirty="0" err="1"/>
              <a:t>İnsan</a:t>
            </a:r>
            <a:r>
              <a:rPr lang="fr-FR" sz="3200" dirty="0"/>
              <a:t> </a:t>
            </a:r>
            <a:r>
              <a:rPr lang="fr-FR" sz="3200" dirty="0" err="1"/>
              <a:t>Anatomisi</a:t>
            </a:r>
            <a:r>
              <a:rPr lang="fr-FR" sz="3200" dirty="0"/>
              <a:t> </a:t>
            </a:r>
            <a:r>
              <a:rPr lang="fr-FR" sz="3200" dirty="0" err="1"/>
              <a:t>Atlası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6460465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8735"/>
            <a:ext cx="9143999" cy="969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A971E1D-E478-4F48-BE73-919681312092}"/>
              </a:ext>
            </a:extLst>
          </p:cNvPr>
          <p:cNvSpPr txBox="1"/>
          <p:nvPr/>
        </p:nvSpPr>
        <p:spPr>
          <a:xfrm>
            <a:off x="876300" y="1447800"/>
            <a:ext cx="7391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800" dirty="0" err="1">
                <a:solidFill>
                  <a:srgbClr val="FF0000"/>
                </a:solidFill>
              </a:rPr>
              <a:t>Dinlediğiniz</a:t>
            </a:r>
            <a:r>
              <a:rPr lang="fr-FR" sz="8800" dirty="0">
                <a:solidFill>
                  <a:srgbClr val="FF0000"/>
                </a:solidFill>
              </a:rPr>
              <a:t> </a:t>
            </a:r>
            <a:r>
              <a:rPr lang="fr-FR" sz="8800" dirty="0" err="1">
                <a:solidFill>
                  <a:srgbClr val="FF0000"/>
                </a:solidFill>
              </a:rPr>
              <a:t>için</a:t>
            </a:r>
            <a:r>
              <a:rPr lang="fr-FR" sz="8800" dirty="0">
                <a:solidFill>
                  <a:srgbClr val="FF0000"/>
                </a:solidFill>
              </a:rPr>
              <a:t> </a:t>
            </a:r>
            <a:r>
              <a:rPr lang="fr-FR" sz="8800" dirty="0" err="1">
                <a:solidFill>
                  <a:srgbClr val="FF0000"/>
                </a:solidFill>
              </a:rPr>
              <a:t>teşekkür</a:t>
            </a:r>
            <a:r>
              <a:rPr lang="fr-FR" sz="8800" dirty="0">
                <a:solidFill>
                  <a:srgbClr val="FF0000"/>
                </a:solidFill>
              </a:rPr>
              <a:t> </a:t>
            </a:r>
            <a:r>
              <a:rPr lang="fr-FR" sz="8800" dirty="0" err="1">
                <a:solidFill>
                  <a:srgbClr val="FF0000"/>
                </a:solidFill>
              </a:rPr>
              <a:t>ederiz</a:t>
            </a:r>
            <a:endParaRPr lang="fr-FR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585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509</TotalTime>
  <Words>1622</Words>
  <Application>Microsoft Office PowerPoint</Application>
  <PresentationFormat>Ekran Gösterisi (4:3)</PresentationFormat>
  <Paragraphs>177</Paragraphs>
  <Slides>45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45</vt:i4>
      </vt:variant>
    </vt:vector>
  </HeadingPairs>
  <TitlesOfParts>
    <vt:vector size="50" baseType="lpstr">
      <vt:lpstr>Arial</vt:lpstr>
      <vt:lpstr>Calibri</vt:lpstr>
      <vt:lpstr>Times New Roman</vt:lpstr>
      <vt:lpstr>Wingdings</vt:lpstr>
      <vt:lpstr>Office Theme</vt:lpstr>
      <vt:lpstr>PowerPoint Sunusu</vt:lpstr>
      <vt:lpstr>PowerPoint Sunusu</vt:lpstr>
      <vt:lpstr>KULAK ANATOMISI</vt:lpstr>
      <vt:lpstr>PowerPoint Sunusu</vt:lpstr>
      <vt:lpstr>                     Kulağa genel bakış </vt:lpstr>
      <vt:lpstr>Kulak kepçesi </vt:lpstr>
      <vt:lpstr> Kulak kepçesi  </vt:lpstr>
      <vt:lpstr>Dış akustik kanal</vt:lpstr>
      <vt:lpstr>PowerPoint Sunusu</vt:lpstr>
      <vt:lpstr>Timpanik membran</vt:lpstr>
      <vt:lpstr>                        Timpanik membran</vt:lpstr>
      <vt:lpstr>Damar sistemi</vt:lpstr>
      <vt:lpstr>PowerPoint Sunusu</vt:lpstr>
      <vt:lpstr>Innervasyon</vt:lpstr>
      <vt:lpstr>Lenfatikler</vt:lpstr>
      <vt:lpstr>PowerPoint Sunusu</vt:lpstr>
      <vt:lpstr>Orta Kulak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MALLEUS</vt:lpstr>
      <vt:lpstr>İnkus</vt:lpstr>
      <vt:lpstr>Stapes</vt:lpstr>
      <vt:lpstr>PowerPoint Sunusu</vt:lpstr>
      <vt:lpstr>PowerPoint Sunusu</vt:lpstr>
      <vt:lpstr>İç kulak anatomisi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shmyo</dc:creator>
  <cp:lastModifiedBy>gurselakguven@outlook.com</cp:lastModifiedBy>
  <cp:revision>38</cp:revision>
  <dcterms:created xsi:type="dcterms:W3CDTF">2020-12-16T21:06:35Z</dcterms:created>
  <dcterms:modified xsi:type="dcterms:W3CDTF">2021-01-10T17:57:33Z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2020-12-11T00:00:00Z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2020-12-16T00:00:00Z</vt:filetime>
  </property>
</Properties>
</file>