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tıklayın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3A9EB7F5-739F-4A1A-A16A-C7FB73429483}" type="datetimeFigureOut">
              <a:rPr lang="tr-TR" smtClean="0"/>
              <a:t>26.03.2017</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242002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tıklayın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3A9EB7F5-739F-4A1A-A16A-C7FB73429483}" type="datetimeFigureOut">
              <a:rPr lang="tr-TR" smtClean="0"/>
              <a:t>26.03.2017</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1882652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tıklayın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3A9EB7F5-739F-4A1A-A16A-C7FB73429483}" type="datetimeFigureOut">
              <a:rPr lang="tr-TR" smtClean="0"/>
              <a:t>26.03.2017</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2571331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tıklayın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3A9EB7F5-739F-4A1A-A16A-C7FB73429483}" type="datetimeFigureOut">
              <a:rPr lang="tr-TR" smtClean="0"/>
              <a:t>26.03.2017</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3296874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tıklayın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3A9EB7F5-739F-4A1A-A16A-C7FB73429483}" type="datetimeFigureOut">
              <a:rPr lang="tr-TR" smtClean="0"/>
              <a:t>26.03.2017</a:t>
            </a:fld>
            <a:endParaRPr lang="tr-TR"/>
          </a:p>
        </p:txBody>
      </p:sp>
      <p:sp>
        <p:nvSpPr>
          <p:cNvPr id="8" name="Alt 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3687932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tıklayın</a:t>
            </a:r>
          </a:p>
        </p:txBody>
      </p:sp>
      <p:sp>
        <p:nvSpPr>
          <p:cNvPr id="3" name="Veri Yer Tutucusu 2"/>
          <p:cNvSpPr>
            <a:spLocks noGrp="1"/>
          </p:cNvSpPr>
          <p:nvPr>
            <p:ph type="dt" sz="half" idx="10"/>
          </p:nvPr>
        </p:nvSpPr>
        <p:spPr/>
        <p:txBody>
          <a:bodyPr/>
          <a:lstStyle/>
          <a:p>
            <a:fld id="{3A9EB7F5-739F-4A1A-A16A-C7FB73429483}" type="datetimeFigureOut">
              <a:rPr lang="tr-TR" smtClean="0"/>
              <a:t>26.03.2017</a:t>
            </a:fld>
            <a:endParaRPr lang="tr-TR"/>
          </a:p>
        </p:txBody>
      </p:sp>
      <p:sp>
        <p:nvSpPr>
          <p:cNvPr id="4" name="Alt 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54838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A9EB7F5-739F-4A1A-A16A-C7FB73429483}" type="datetimeFigureOut">
              <a:rPr lang="tr-TR" smtClean="0"/>
              <a:t>26.03.2017</a:t>
            </a:fld>
            <a:endParaRPr lang="tr-TR"/>
          </a:p>
        </p:txBody>
      </p:sp>
      <p:sp>
        <p:nvSpPr>
          <p:cNvPr id="3" name="Alt 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3957477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tıklayın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3A9EB7F5-739F-4A1A-A16A-C7FB73429483}" type="datetimeFigureOut">
              <a:rPr lang="tr-TR" smtClean="0"/>
              <a:t>26.03.2017</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3294227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tıklayın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3A9EB7F5-739F-4A1A-A16A-C7FB73429483}" type="datetimeFigureOut">
              <a:rPr lang="tr-TR" smtClean="0"/>
              <a:t>26.03.2017</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4196117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3A9EB7F5-739F-4A1A-A16A-C7FB73429483}" type="datetimeFigureOut">
              <a:rPr lang="tr-TR" smtClean="0"/>
              <a:t>26.03.2017</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2017317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tıklayın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3A9EB7F5-739F-4A1A-A16A-C7FB73429483}" type="datetimeFigureOut">
              <a:rPr lang="tr-TR" smtClean="0"/>
              <a:t>26.03.2017</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F190572-31BE-417D-8020-C414A0A4DFED}" type="slidenum">
              <a:rPr lang="tr-TR" smtClean="0"/>
              <a:t>‹#›</a:t>
            </a:fld>
            <a:endParaRPr lang="tr-TR"/>
          </a:p>
        </p:txBody>
      </p:sp>
    </p:spTree>
    <p:extLst>
      <p:ext uri="{BB962C8B-B14F-4D97-AF65-F5344CB8AC3E}">
        <p14:creationId xmlns:p14="http://schemas.microsoft.com/office/powerpoint/2010/main" val="139438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tıklayın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9EB7F5-739F-4A1A-A16A-C7FB73429483}" type="datetimeFigureOut">
              <a:rPr lang="tr-TR" smtClean="0"/>
              <a:t>26.03.2017</a:t>
            </a:fld>
            <a:endParaRPr lang="tr-TR"/>
          </a:p>
        </p:txBody>
      </p:sp>
      <p:sp>
        <p:nvSpPr>
          <p:cNvPr id="5" name="Alt 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90572-31BE-417D-8020-C414A0A4DFED}" type="slidenum">
              <a:rPr lang="tr-TR" smtClean="0"/>
              <a:t>‹#›</a:t>
            </a:fld>
            <a:endParaRPr lang="tr-TR"/>
          </a:p>
        </p:txBody>
      </p:sp>
    </p:spTree>
    <p:extLst>
      <p:ext uri="{BB962C8B-B14F-4D97-AF65-F5344CB8AC3E}">
        <p14:creationId xmlns:p14="http://schemas.microsoft.com/office/powerpoint/2010/main" val="111696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152939" y="808382"/>
            <a:ext cx="9515061" cy="4386469"/>
          </a:xfrm>
        </p:spPr>
        <p:txBody>
          <a:bodyPr>
            <a:normAutofit/>
          </a:bodyPr>
          <a:lstStyle/>
          <a:p>
            <a:r>
              <a:rPr lang="tr-TR" i="1" dirty="0">
                <a:effectLst>
                  <a:outerShdw blurRad="38100" dist="38100" dir="2700000" algn="tl">
                    <a:srgbClr val="000000">
                      <a:alpha val="43137"/>
                    </a:srgbClr>
                  </a:outerShdw>
                </a:effectLst>
                <a:latin typeface="Cambria" pitchFamily="18" charset="0"/>
              </a:rPr>
              <a:t>BİREYSELLEŞTİRİLMİŞ EĞİTİM PROGRAMI (BEP) HAZIRLAMA VE ÖĞRETİMİN BİREYSELLEŞTİRİLMESİ</a:t>
            </a:r>
            <a:br>
              <a:rPr lang="tr-TR" i="1" dirty="0">
                <a:effectLst>
                  <a:outerShdw blurRad="38100" dist="38100" dir="2700000" algn="tl">
                    <a:srgbClr val="000000">
                      <a:alpha val="43137"/>
                    </a:srgbClr>
                  </a:outerShdw>
                </a:effectLst>
                <a:latin typeface="Cambria" pitchFamily="18" charset="0"/>
              </a:rPr>
            </a:br>
            <a:endParaRPr lang="tr-TR" dirty="0"/>
          </a:p>
        </p:txBody>
      </p:sp>
    </p:spTree>
    <p:extLst>
      <p:ext uri="{BB962C8B-B14F-4D97-AF65-F5344CB8AC3E}">
        <p14:creationId xmlns:p14="http://schemas.microsoft.com/office/powerpoint/2010/main" val="208333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1635" y="556591"/>
            <a:ext cx="10532165" cy="5620372"/>
          </a:xfrm>
        </p:spPr>
        <p:txBody>
          <a:bodyPr>
            <a:normAutofit fontScale="92500" lnSpcReduction="20000"/>
          </a:bodyPr>
          <a:lstStyle/>
          <a:p>
            <a:pPr>
              <a:buFont typeface="Wingdings" pitchFamily="2" charset="2"/>
              <a:buChar char="ü"/>
            </a:pPr>
            <a:endParaRPr lang="tr-TR" dirty="0">
              <a:latin typeface="Cambria" pitchFamily="18" charset="0"/>
            </a:endParaRPr>
          </a:p>
          <a:p>
            <a:pPr>
              <a:buFont typeface="Wingdings" pitchFamily="2" charset="2"/>
              <a:buChar char="ü"/>
            </a:pPr>
            <a:r>
              <a:rPr lang="tr-TR" b="1" dirty="0">
                <a:latin typeface="Cambria" pitchFamily="18" charset="0"/>
              </a:rPr>
              <a:t>BİREYSELLEŞTİRİLMİŞ EĞİTİM PROGRAMI (BEP) HAZIRLAMA</a:t>
            </a:r>
            <a:br>
              <a:rPr lang="tr-TR" b="1" dirty="0">
                <a:latin typeface="Cambria" pitchFamily="18" charset="0"/>
              </a:rPr>
            </a:br>
            <a:r>
              <a:rPr lang="tr-TR" b="1" dirty="0">
                <a:latin typeface="Cambria" pitchFamily="18" charset="0"/>
              </a:rPr>
              <a:t>BEP Nedir?</a:t>
            </a:r>
            <a:endParaRPr lang="tr-TR" dirty="0">
              <a:latin typeface="Cambria" pitchFamily="18" charset="0"/>
            </a:endParaRPr>
          </a:p>
          <a:p>
            <a:pPr>
              <a:buFont typeface="Wingdings" pitchFamily="2" charset="2"/>
              <a:buChar char="ü"/>
            </a:pPr>
            <a:endParaRPr lang="tr-TR" dirty="0">
              <a:latin typeface="Cambria" pitchFamily="18" charset="0"/>
            </a:endParaRPr>
          </a:p>
          <a:p>
            <a:pPr>
              <a:buFont typeface="Wingdings" pitchFamily="2" charset="2"/>
              <a:buChar char="ü"/>
            </a:pPr>
            <a:r>
              <a:rPr lang="tr-TR" dirty="0">
                <a:latin typeface="Cambria" pitchFamily="18" charset="0"/>
              </a:rPr>
              <a:t>Bireyselleştirilmiş Eğitim Programı (BEP); rehberlik araştırma merkezlerinde “Eğitsel Değerlendirme ve İzleme Ekibi” tarafından gerçekleştirilen “Ayrıntılı Değerlendirme Süreci” sonunda, “Özel Eğitim Hizmetlerinden Yararlanması Uygun Görülen” özel </a:t>
            </a:r>
            <a:r>
              <a:rPr lang="tr-TR" dirty="0" err="1">
                <a:latin typeface="Cambria" pitchFamily="18" charset="0"/>
              </a:rPr>
              <a:t>gereksinimli</a:t>
            </a:r>
            <a:r>
              <a:rPr lang="tr-TR" dirty="0">
                <a:latin typeface="Cambria" pitchFamily="18" charset="0"/>
              </a:rPr>
              <a:t> öğrenciler için “ekip” tarafından hazırlanan programdır.</a:t>
            </a:r>
          </a:p>
          <a:p>
            <a:pPr>
              <a:buFont typeface="Wingdings" pitchFamily="2" charset="2"/>
              <a:buChar char="ü"/>
            </a:pPr>
            <a:endParaRPr lang="tr-TR" dirty="0">
              <a:effectLst>
                <a:outerShdw blurRad="38100" dist="38100" dir="2700000" algn="tl">
                  <a:srgbClr val="000000">
                    <a:alpha val="43137"/>
                  </a:srgbClr>
                </a:outerShdw>
              </a:effectLst>
              <a:latin typeface="Cambria" pitchFamily="18" charset="0"/>
            </a:endParaRPr>
          </a:p>
          <a:p>
            <a:r>
              <a:rPr lang="tr-TR" dirty="0">
                <a:latin typeface="Cambria" pitchFamily="18" charset="0"/>
              </a:rPr>
              <a:t>BEP; özel </a:t>
            </a:r>
            <a:r>
              <a:rPr lang="tr-TR" dirty="0" err="1">
                <a:latin typeface="Cambria" pitchFamily="18" charset="0"/>
              </a:rPr>
              <a:t>gereksinimli</a:t>
            </a:r>
            <a:r>
              <a:rPr lang="tr-TR" dirty="0">
                <a:latin typeface="Cambria" pitchFamily="18" charset="0"/>
              </a:rPr>
              <a:t> öğrencinin zihinsel, duygusal, sosyal dil ve iletişim alanlarında yapabildiklerini dikkate alarak, kazandırılacak davranışların neler olduğu, bu davranışların nerede, nasıl, kimler tarafından hangi yöntemlerle ve ne kadar sürede kazandırılacağını belirten, gerekli destek eğitim hizmetlerini içeren, içinde ailenin de yer aldığı bir ekip tarafından hazırlanan yazılı bir programdır</a:t>
            </a:r>
            <a:endParaRPr lang="tr-TR" dirty="0"/>
          </a:p>
        </p:txBody>
      </p:sp>
    </p:spTree>
    <p:extLst>
      <p:ext uri="{BB962C8B-B14F-4D97-AF65-F5344CB8AC3E}">
        <p14:creationId xmlns:p14="http://schemas.microsoft.com/office/powerpoint/2010/main" val="3614068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74642" y="463826"/>
            <a:ext cx="10479157" cy="5713137"/>
          </a:xfrm>
        </p:spPr>
        <p:txBody>
          <a:bodyPr>
            <a:normAutofit fontScale="92500" lnSpcReduction="20000"/>
          </a:bodyPr>
          <a:lstStyle/>
          <a:p>
            <a:r>
              <a:rPr lang="tr-TR" b="1" dirty="0">
                <a:latin typeface="Cambria" pitchFamily="18" charset="0"/>
              </a:rPr>
              <a:t>BEP Hangi Öğrenciler İçin Hazırlanır?</a:t>
            </a:r>
          </a:p>
          <a:p>
            <a:pPr>
              <a:buFont typeface="Wingdings" pitchFamily="2" charset="2"/>
              <a:buChar char="ü"/>
            </a:pPr>
            <a:r>
              <a:rPr lang="tr-TR" dirty="0">
                <a:latin typeface="Cambria" pitchFamily="18" charset="0"/>
              </a:rPr>
              <a:t>BEP, değerlendirme sürecinin basamaklarını oluşturan </a:t>
            </a:r>
            <a:r>
              <a:rPr lang="tr-TR" i="1" dirty="0">
                <a:latin typeface="Cambria" pitchFamily="18" charset="0"/>
              </a:rPr>
              <a:t>gönderme öncesi, gönderme </a:t>
            </a:r>
            <a:r>
              <a:rPr lang="tr-TR" dirty="0">
                <a:latin typeface="Cambria" pitchFamily="18" charset="0"/>
              </a:rPr>
              <a:t>ve</a:t>
            </a:r>
            <a:r>
              <a:rPr lang="tr-TR" i="1" dirty="0">
                <a:latin typeface="Cambria" pitchFamily="18" charset="0"/>
              </a:rPr>
              <a:t> ayrıntılı değerlendirme </a:t>
            </a:r>
            <a:r>
              <a:rPr lang="tr-TR" dirty="0">
                <a:latin typeface="Cambria" pitchFamily="18" charset="0"/>
              </a:rPr>
              <a:t>süreçleri sonunda özel eğitim hizmetlerinden yararlanması uygun görülen çocuklar için hazırlanır.</a:t>
            </a:r>
            <a:endParaRPr lang="tr-TR" i="1" dirty="0">
              <a:effectLst>
                <a:outerShdw blurRad="38100" dist="38100" dir="2700000" algn="tl">
                  <a:srgbClr val="000000">
                    <a:alpha val="43137"/>
                  </a:srgbClr>
                </a:outerShdw>
              </a:effectLst>
              <a:latin typeface="Cambria" pitchFamily="18" charset="0"/>
            </a:endParaRPr>
          </a:p>
          <a:p>
            <a:pPr marL="0" indent="0">
              <a:buNone/>
            </a:pPr>
            <a:r>
              <a:rPr lang="tr-TR" dirty="0"/>
              <a:t>   GÖNDERME ÖNCESİ</a:t>
            </a:r>
          </a:p>
          <a:p>
            <a:pPr marL="0" indent="0">
              <a:buNone/>
            </a:pPr>
            <a:r>
              <a:rPr lang="tr-TR" dirty="0"/>
              <a:t>     Akranlarından farklı olan öğrenciler belirlenir. RAM’a gönderilmeden önce      çeşitli uyarlama ve düzenlemelerle öğrenci değerlendirilir.</a:t>
            </a:r>
          </a:p>
          <a:p>
            <a:pPr marL="0" indent="0">
              <a:buNone/>
            </a:pPr>
            <a:r>
              <a:rPr lang="tr-TR" dirty="0"/>
              <a:t>   GÖNDERME SÜRECİ</a:t>
            </a:r>
          </a:p>
          <a:p>
            <a:pPr marL="0" indent="0">
              <a:buNone/>
            </a:pPr>
            <a:r>
              <a:rPr lang="tr-TR" dirty="0"/>
              <a:t>    Yetersizliği olduğu düşülen öğrenci yapılan uyarlamalara rağmen başarısız ise  yapılan çalışmalar rapor haline getirilir ve öğrenci RAM’a gönderilir.</a:t>
            </a:r>
          </a:p>
          <a:p>
            <a:pPr marL="0" indent="0">
              <a:buNone/>
            </a:pPr>
            <a:r>
              <a:rPr lang="tr-TR" dirty="0"/>
              <a:t>   AYRINTILI DEĞERLENDİRME</a:t>
            </a:r>
          </a:p>
          <a:p>
            <a:pPr marL="0" indent="0">
              <a:buNone/>
            </a:pPr>
            <a:r>
              <a:rPr lang="tr-TR" dirty="0"/>
              <a:t>RAM’da ekip tarafından çok yönlü bir değerlendirme yapılır. Özel eğitime uygun olup olmadığına karar verilir. Daha sonra eğitsel değerlendirme yapılır. BEP hazırlanır.</a:t>
            </a:r>
          </a:p>
          <a:p>
            <a:endParaRPr lang="tr-TR" dirty="0"/>
          </a:p>
        </p:txBody>
      </p:sp>
    </p:spTree>
    <p:extLst>
      <p:ext uri="{BB962C8B-B14F-4D97-AF65-F5344CB8AC3E}">
        <p14:creationId xmlns:p14="http://schemas.microsoft.com/office/powerpoint/2010/main" val="246496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1878" y="583096"/>
            <a:ext cx="10571922" cy="5593867"/>
          </a:xfrm>
        </p:spPr>
        <p:txBody>
          <a:bodyPr>
            <a:normAutofit fontScale="92500" lnSpcReduction="20000"/>
          </a:bodyPr>
          <a:lstStyle/>
          <a:p>
            <a:r>
              <a:rPr lang="tr-TR" b="1" dirty="0">
                <a:latin typeface="Cambria" pitchFamily="18" charset="0"/>
              </a:rPr>
              <a:t>BEP Kimler Tarafından Hazırlanır?</a:t>
            </a:r>
          </a:p>
          <a:p>
            <a:r>
              <a:rPr lang="tr-TR" dirty="0"/>
              <a:t>BEP, 2006 Özel Eğitim Hizmetleri Yönetmeliği Madde 72’de tanımladığı üzere BEP Geliştirme Birimi tarafından hazırlanır.</a:t>
            </a:r>
          </a:p>
          <a:p>
            <a:endParaRPr lang="tr-TR" dirty="0"/>
          </a:p>
          <a:p>
            <a:r>
              <a:rPr lang="tr-TR" dirty="0"/>
              <a:t>Bireyselleştirilmiş eğitim programı geliştirme birimi üyeleri</a:t>
            </a:r>
          </a:p>
          <a:p>
            <a:r>
              <a:rPr lang="tr-TR" dirty="0"/>
              <a:t>MADDE 72: </a:t>
            </a:r>
          </a:p>
          <a:p>
            <a:r>
              <a:rPr lang="tr-TR" dirty="0"/>
              <a:t>Okul/kurum müdürü veya görevlendirilen müdür yardımcısı</a:t>
            </a:r>
          </a:p>
          <a:p>
            <a:r>
              <a:rPr lang="tr-TR" dirty="0"/>
              <a:t>Bir gezerek özel eğitim görevi yapan öğretmen</a:t>
            </a:r>
          </a:p>
          <a:p>
            <a:r>
              <a:rPr lang="tr-TR" dirty="0"/>
              <a:t>Bir rehber öğretmen</a:t>
            </a:r>
          </a:p>
          <a:p>
            <a:r>
              <a:rPr lang="tr-TR" dirty="0"/>
              <a:t>Bir eğitim programları hazırlamakla yükümlü öğretmen</a:t>
            </a:r>
          </a:p>
          <a:p>
            <a:r>
              <a:rPr lang="tr-TR" dirty="0"/>
              <a:t>Öğrencinin sınıf öğretmeni</a:t>
            </a:r>
          </a:p>
          <a:p>
            <a:r>
              <a:rPr lang="tr-TR" dirty="0"/>
              <a:t>Dersini okutan ilgili alan öğretmenleri</a:t>
            </a:r>
          </a:p>
          <a:p>
            <a:r>
              <a:rPr lang="tr-TR" dirty="0"/>
              <a:t>Öğrencinin velisi</a:t>
            </a:r>
          </a:p>
          <a:p>
            <a:r>
              <a:rPr lang="tr-TR" dirty="0"/>
              <a:t>Öğrenci</a:t>
            </a:r>
          </a:p>
          <a:p>
            <a:endParaRPr lang="tr-TR" dirty="0"/>
          </a:p>
          <a:p>
            <a:endParaRPr lang="tr-TR" dirty="0"/>
          </a:p>
        </p:txBody>
      </p:sp>
    </p:spTree>
    <p:extLst>
      <p:ext uri="{BB962C8B-B14F-4D97-AF65-F5344CB8AC3E}">
        <p14:creationId xmlns:p14="http://schemas.microsoft.com/office/powerpoint/2010/main" val="2953407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Cambria" pitchFamily="18" charset="0"/>
              </a:rPr>
              <a:t>BEP İçeriğinde Neler Yer Alır?</a:t>
            </a:r>
            <a:endParaRPr lang="tr-TR" dirty="0"/>
          </a:p>
        </p:txBody>
      </p:sp>
      <p:sp>
        <p:nvSpPr>
          <p:cNvPr id="3" name="İçerik Yer Tutucusu 2"/>
          <p:cNvSpPr>
            <a:spLocks noGrp="1"/>
          </p:cNvSpPr>
          <p:nvPr>
            <p:ph idx="1"/>
          </p:nvPr>
        </p:nvSpPr>
        <p:spPr>
          <a:xfrm>
            <a:off x="838200" y="1431235"/>
            <a:ext cx="10515600" cy="4745728"/>
          </a:xfrm>
        </p:spPr>
        <p:txBody>
          <a:bodyPr/>
          <a:lstStyle/>
          <a:p>
            <a:r>
              <a:rPr lang="tr-TR" dirty="0"/>
              <a:t>Öğrencinin var olan performans düzeyi</a:t>
            </a:r>
          </a:p>
          <a:p>
            <a:r>
              <a:rPr lang="tr-TR" dirty="0"/>
              <a:t>Uzun dönemli amaçlar</a:t>
            </a:r>
          </a:p>
          <a:p>
            <a:r>
              <a:rPr lang="tr-TR" dirty="0"/>
              <a:t>Uzun dönemli amaçlara ulaşmak için gerekli kısa dönemli amaçlar</a:t>
            </a:r>
          </a:p>
          <a:p>
            <a:r>
              <a:rPr lang="tr-TR" dirty="0"/>
              <a:t>Öğretim yöntemleri ve materyaller</a:t>
            </a:r>
          </a:p>
          <a:p>
            <a:r>
              <a:rPr lang="tr-TR" dirty="0"/>
              <a:t>Program başlama ve bitiş tarihleri</a:t>
            </a:r>
          </a:p>
          <a:p>
            <a:r>
              <a:rPr lang="tr-TR" dirty="0"/>
              <a:t>Değerlendirme yöntemi ve ölçütleri</a:t>
            </a:r>
          </a:p>
          <a:p>
            <a:r>
              <a:rPr lang="tr-TR" dirty="0"/>
              <a:t>Ek hizmetlerin nerede, ne zaman, kim tarafından ne kadar süreyle verileceği</a:t>
            </a:r>
          </a:p>
          <a:p>
            <a:pPr marL="0" indent="0">
              <a:buNone/>
            </a:pPr>
            <a:endParaRPr lang="tr-TR" dirty="0"/>
          </a:p>
        </p:txBody>
      </p:sp>
    </p:spTree>
    <p:extLst>
      <p:ext uri="{BB962C8B-B14F-4D97-AF65-F5344CB8AC3E}">
        <p14:creationId xmlns:p14="http://schemas.microsoft.com/office/powerpoint/2010/main" val="2013391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ffectLst>
                  <a:outerShdw blurRad="38100" dist="38100" dir="2700000" algn="tl">
                    <a:srgbClr val="000000">
                      <a:alpha val="43137"/>
                    </a:srgbClr>
                  </a:outerShdw>
                </a:effectLst>
                <a:latin typeface="Cambria" pitchFamily="18" charset="0"/>
              </a:rPr>
              <a:t>1. Öğrencinin Var Olan Performans Düzeyi</a:t>
            </a:r>
            <a:endParaRPr lang="tr-TR" dirty="0"/>
          </a:p>
        </p:txBody>
      </p:sp>
      <p:sp>
        <p:nvSpPr>
          <p:cNvPr id="3" name="İçerik Yer Tutucusu 2"/>
          <p:cNvSpPr>
            <a:spLocks noGrp="1"/>
          </p:cNvSpPr>
          <p:nvPr>
            <p:ph idx="1"/>
          </p:nvPr>
        </p:nvSpPr>
        <p:spPr/>
        <p:txBody>
          <a:bodyPr/>
          <a:lstStyle/>
          <a:p>
            <a:r>
              <a:rPr lang="tr-TR" dirty="0"/>
              <a:t>Öncelikle öğrencinin var olan performans düzeyi belirlenir.</a:t>
            </a:r>
          </a:p>
          <a:p>
            <a:endParaRPr lang="tr-TR" dirty="0"/>
          </a:p>
          <a:p>
            <a:r>
              <a:rPr lang="tr-TR" dirty="0"/>
              <a:t>Öğrencinin var olan performans düzeyinin bileşenleri;</a:t>
            </a:r>
          </a:p>
          <a:p>
            <a:r>
              <a:rPr lang="tr-TR" dirty="0"/>
              <a:t>Öğrencinin program alanlarına göre yapabildikleri ve yapamadıkları</a:t>
            </a:r>
          </a:p>
          <a:p>
            <a:r>
              <a:rPr lang="tr-TR" dirty="0"/>
              <a:t>Öğrenciyi akran grubuna göre karşılaştıran bilgiler</a:t>
            </a:r>
          </a:p>
          <a:p>
            <a:r>
              <a:rPr lang="tr-TR" dirty="0"/>
              <a:t>Öğrencinin programa katılım düzeyi</a:t>
            </a:r>
          </a:p>
          <a:p>
            <a:pPr marL="0" indent="0">
              <a:buNone/>
            </a:pPr>
            <a:endParaRPr lang="tr-TR" dirty="0"/>
          </a:p>
        </p:txBody>
      </p:sp>
    </p:spTree>
    <p:extLst>
      <p:ext uri="{BB962C8B-B14F-4D97-AF65-F5344CB8AC3E}">
        <p14:creationId xmlns:p14="http://schemas.microsoft.com/office/powerpoint/2010/main" val="3334411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effectLst>
                  <a:outerShdw blurRad="38100" dist="38100" dir="2700000" algn="tl">
                    <a:srgbClr val="000000">
                      <a:alpha val="43137"/>
                    </a:srgbClr>
                  </a:outerShdw>
                </a:effectLst>
                <a:latin typeface="Cambria" pitchFamily="18" charset="0"/>
              </a:rPr>
              <a:t>1. Öğrencinin Var Olan Performans Düzeyi</a:t>
            </a:r>
            <a:br>
              <a:rPr lang="tr-TR" b="1" dirty="0">
                <a:effectLst>
                  <a:outerShdw blurRad="38100" dist="38100" dir="2700000" algn="tl">
                    <a:srgbClr val="000000">
                      <a:alpha val="43137"/>
                    </a:srgbClr>
                  </a:outerShdw>
                </a:effectLst>
                <a:latin typeface="Cambria" pitchFamily="18" charset="0"/>
              </a:rPr>
            </a:br>
            <a:r>
              <a:rPr lang="tr-TR" b="1" dirty="0">
                <a:effectLst>
                  <a:outerShdw blurRad="38100" dist="38100" dir="2700000" algn="tl">
                    <a:srgbClr val="000000">
                      <a:alpha val="43137"/>
                    </a:srgbClr>
                  </a:outerShdw>
                </a:effectLst>
                <a:latin typeface="Cambria" pitchFamily="18" charset="0"/>
              </a:rPr>
              <a:t>performans düzeyi yazım ilkeleri</a:t>
            </a:r>
            <a:endParaRPr lang="tr-TR" dirty="0"/>
          </a:p>
        </p:txBody>
      </p:sp>
      <p:sp>
        <p:nvSpPr>
          <p:cNvPr id="3" name="İçerik Yer Tutucusu 2"/>
          <p:cNvSpPr>
            <a:spLocks noGrp="1"/>
          </p:cNvSpPr>
          <p:nvPr>
            <p:ph idx="1"/>
          </p:nvPr>
        </p:nvSpPr>
        <p:spPr>
          <a:xfrm>
            <a:off x="838200" y="1825625"/>
            <a:ext cx="10515600" cy="4919732"/>
          </a:xfrm>
        </p:spPr>
        <p:txBody>
          <a:bodyPr>
            <a:normAutofit fontScale="92500"/>
          </a:bodyPr>
          <a:lstStyle/>
          <a:p>
            <a:r>
              <a:rPr lang="tr-TR" dirty="0"/>
              <a:t>Değerlendirme verilerine göre oluşturulmalıdır.</a:t>
            </a:r>
          </a:p>
          <a:p>
            <a:r>
              <a:rPr lang="tr-TR" dirty="0"/>
              <a:t>Performans düzeyi öğrencinin yapamadıkları ile yapabildiklerini yansıtmalıdır.</a:t>
            </a:r>
          </a:p>
          <a:p>
            <a:r>
              <a:rPr lang="tr-TR" dirty="0"/>
              <a:t>Performans düzeyi ölçülebilir ve gözlenebilir şekilde ifade edilmelidir</a:t>
            </a:r>
          </a:p>
          <a:p>
            <a:r>
              <a:rPr lang="tr-TR" dirty="0"/>
              <a:t>Yazılan performans düzeyi uzun ve kısa dönemli hedefler oluşturmaya olanak vermelidir.</a:t>
            </a:r>
          </a:p>
          <a:p>
            <a:r>
              <a:rPr lang="tr-TR" dirty="0"/>
              <a:t>Performans düzeyi ifadeleri öğrencinin şimdiki durumunu yansıtmalıdır</a:t>
            </a:r>
          </a:p>
          <a:p>
            <a:r>
              <a:rPr lang="tr-TR" dirty="0"/>
              <a:t>Performans düzeyi ifadelerinde öğrencinin değerlendirilen becerideki ustalık derecesi ya da güçlük derecesi de belirtilmelidir.</a:t>
            </a:r>
          </a:p>
          <a:p>
            <a:r>
              <a:rPr lang="tr-TR" dirty="0"/>
              <a:t>Performans düzeyi ifadelerinde grubun ortalama başarısı belirtilmelidir</a:t>
            </a:r>
          </a:p>
          <a:p>
            <a:pPr marL="0" indent="0">
              <a:buNone/>
            </a:pPr>
            <a:endParaRPr lang="tr-TR" dirty="0"/>
          </a:p>
          <a:p>
            <a:endParaRPr lang="tr-TR" dirty="0"/>
          </a:p>
        </p:txBody>
      </p:sp>
    </p:spTree>
    <p:extLst>
      <p:ext uri="{BB962C8B-B14F-4D97-AF65-F5344CB8AC3E}">
        <p14:creationId xmlns:p14="http://schemas.microsoft.com/office/powerpoint/2010/main" val="1473239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48138" y="530087"/>
            <a:ext cx="10505661" cy="5646876"/>
          </a:xfrm>
        </p:spPr>
        <p:txBody>
          <a:bodyPr>
            <a:normAutofit lnSpcReduction="10000"/>
          </a:bodyPr>
          <a:lstStyle/>
          <a:p>
            <a:pPr marL="0" indent="0">
              <a:buNone/>
            </a:pPr>
            <a:r>
              <a:rPr lang="tr-TR" b="1" dirty="0">
                <a:effectLst>
                  <a:outerShdw blurRad="38100" dist="38100" dir="2700000" algn="tl">
                    <a:srgbClr val="000000">
                      <a:alpha val="43137"/>
                    </a:srgbClr>
                  </a:outerShdw>
                </a:effectLst>
                <a:latin typeface="Cambria" pitchFamily="18" charset="0"/>
              </a:rPr>
              <a:t>2. Yıl Sonunda Kazandırılacak Uzun Dönemli Amaçlar</a:t>
            </a:r>
          </a:p>
          <a:p>
            <a:r>
              <a:rPr lang="tr-TR" dirty="0">
                <a:latin typeface="Cambria" pitchFamily="18" charset="0"/>
              </a:rPr>
              <a:t>Öncelikle öğrencinin var olan performans düzeyine göre kısa dönemli amaçlar (K.D.A) ve uzun dönemli amaçlar (U.D.A) belirlenir.</a:t>
            </a:r>
          </a:p>
          <a:p>
            <a:endParaRPr lang="tr-TR" dirty="0">
              <a:latin typeface="Cambria" pitchFamily="18" charset="0"/>
            </a:endParaRPr>
          </a:p>
          <a:p>
            <a:r>
              <a:rPr lang="tr-TR" dirty="0">
                <a:latin typeface="Cambria" pitchFamily="18" charset="0"/>
              </a:rPr>
              <a:t>Uzun dönemli amaçlar, bir öğretim yılı sonunda öğrencinin kazanması beklenen davranışlardır.</a:t>
            </a:r>
          </a:p>
          <a:p>
            <a:endParaRPr lang="tr-TR" dirty="0">
              <a:latin typeface="Cambria" pitchFamily="18" charset="0"/>
            </a:endParaRPr>
          </a:p>
          <a:p>
            <a:r>
              <a:rPr lang="tr-TR" dirty="0">
                <a:latin typeface="Cambria" pitchFamily="18" charset="0"/>
              </a:rPr>
              <a:t>Örneğin; “Can, öğretim yılının sonunda mevsimlerin özelliklerini öğrenir.”</a:t>
            </a:r>
          </a:p>
          <a:p>
            <a:endParaRPr lang="tr-TR" dirty="0">
              <a:latin typeface="Cambria" pitchFamily="18" charset="0"/>
            </a:endParaRPr>
          </a:p>
          <a:p>
            <a:r>
              <a:rPr lang="tr-TR" dirty="0">
                <a:latin typeface="Cambria" pitchFamily="18" charset="0"/>
              </a:rPr>
              <a:t>Uzun dönemli amaçlar öğrencinin ulaşabileceği gerçekçi amaçlar olmalıdır.</a:t>
            </a:r>
          </a:p>
          <a:p>
            <a:pPr marL="0" indent="0">
              <a:buNone/>
            </a:pPr>
            <a:endParaRPr lang="tr-TR" b="1" dirty="0">
              <a:effectLst>
                <a:outerShdw blurRad="38100" dist="38100" dir="2700000" algn="tl">
                  <a:srgbClr val="000000">
                    <a:alpha val="43137"/>
                  </a:srgbClr>
                </a:outerShdw>
              </a:effectLst>
              <a:latin typeface="Cambria" pitchFamily="18" charset="0"/>
            </a:endParaRPr>
          </a:p>
          <a:p>
            <a:endParaRPr lang="tr-TR" dirty="0"/>
          </a:p>
        </p:txBody>
      </p:sp>
    </p:spTree>
    <p:extLst>
      <p:ext uri="{BB962C8B-B14F-4D97-AF65-F5344CB8AC3E}">
        <p14:creationId xmlns:p14="http://schemas.microsoft.com/office/powerpoint/2010/main" val="3806322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2122" y="410817"/>
            <a:ext cx="10611678" cy="5766146"/>
          </a:xfrm>
        </p:spPr>
        <p:txBody>
          <a:bodyPr>
            <a:normAutofit/>
          </a:bodyPr>
          <a:lstStyle/>
          <a:p>
            <a:pPr marL="0" indent="0">
              <a:buNone/>
            </a:pPr>
            <a:r>
              <a:rPr lang="tr-TR" b="1" dirty="0">
                <a:effectLst>
                  <a:outerShdw blurRad="38100" dist="38100" dir="2700000" algn="tl">
                    <a:srgbClr val="000000">
                      <a:alpha val="43137"/>
                    </a:srgbClr>
                  </a:outerShdw>
                </a:effectLst>
                <a:latin typeface="Cambria" pitchFamily="18" charset="0"/>
              </a:rPr>
              <a:t>2. Yıl Sonunda Kazandırılacak Uzun Dönemli Amaçlar</a:t>
            </a:r>
            <a:br>
              <a:rPr lang="tr-TR" b="1" dirty="0">
                <a:effectLst>
                  <a:outerShdw blurRad="38100" dist="38100" dir="2700000" algn="tl">
                    <a:srgbClr val="000000">
                      <a:alpha val="43137"/>
                    </a:srgbClr>
                  </a:outerShdw>
                </a:effectLst>
                <a:latin typeface="Cambria" pitchFamily="18" charset="0"/>
              </a:rPr>
            </a:br>
            <a:r>
              <a:rPr lang="tr-TR" b="1" dirty="0">
                <a:effectLst>
                  <a:outerShdw blurRad="38100" dist="38100" dir="2700000" algn="tl">
                    <a:srgbClr val="000000">
                      <a:alpha val="43137"/>
                    </a:srgbClr>
                  </a:outerShdw>
                </a:effectLst>
                <a:latin typeface="Cambria" pitchFamily="18" charset="0"/>
              </a:rPr>
              <a:t>uzun dönemli amaç belirlerken dikkat edilecek unsurlar</a:t>
            </a:r>
          </a:p>
          <a:p>
            <a:r>
              <a:rPr lang="tr-TR" dirty="0"/>
              <a:t>Öncelikle öğrencinin var olan performans düzeyi</a:t>
            </a:r>
          </a:p>
          <a:p>
            <a:r>
              <a:rPr lang="tr-TR" dirty="0"/>
              <a:t>Öğrencinin yetersizliğinin derecesi</a:t>
            </a:r>
          </a:p>
          <a:p>
            <a:r>
              <a:rPr lang="tr-TR" dirty="0"/>
              <a:t>Öğrenciye sağlanacak destek eğitim hizmetleri</a:t>
            </a:r>
          </a:p>
          <a:p>
            <a:r>
              <a:rPr lang="tr-TR" dirty="0"/>
              <a:t>Öğrencinin geçmiş yaşantıları ve öğrenme hızı</a:t>
            </a:r>
          </a:p>
          <a:p>
            <a:r>
              <a:rPr lang="tr-TR" dirty="0"/>
              <a:t>Öğrencinin yaşadığı çevre ve aile özellikleri</a:t>
            </a:r>
          </a:p>
          <a:p>
            <a:r>
              <a:rPr lang="tr-TR" dirty="0"/>
              <a:t>Sınıf öğretmenine sağlanan destek hizmetler</a:t>
            </a:r>
          </a:p>
          <a:p>
            <a:r>
              <a:rPr lang="tr-TR" dirty="0"/>
              <a:t>Öğrenci için öncelikli olan hedefler</a:t>
            </a:r>
          </a:p>
          <a:p>
            <a:r>
              <a:rPr lang="tr-TR" dirty="0"/>
              <a:t>İşlevsel hedefler</a:t>
            </a:r>
          </a:p>
          <a:p>
            <a:pPr marL="0" indent="0">
              <a:buNone/>
            </a:pPr>
            <a:endParaRPr lang="tr-TR" dirty="0"/>
          </a:p>
          <a:p>
            <a:pPr marL="0" indent="0">
              <a:buNone/>
            </a:pPr>
            <a:endParaRPr lang="tr-TR" dirty="0"/>
          </a:p>
        </p:txBody>
      </p:sp>
    </p:spTree>
    <p:extLst>
      <p:ext uri="{BB962C8B-B14F-4D97-AF65-F5344CB8AC3E}">
        <p14:creationId xmlns:p14="http://schemas.microsoft.com/office/powerpoint/2010/main" val="2699349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2365" y="371061"/>
            <a:ext cx="10651435" cy="5805902"/>
          </a:xfrm>
        </p:spPr>
        <p:txBody>
          <a:bodyPr/>
          <a:lstStyle/>
          <a:p>
            <a:pPr marL="0" indent="0">
              <a:buNone/>
            </a:pPr>
            <a:r>
              <a:rPr lang="tr-TR" b="1" dirty="0">
                <a:effectLst>
                  <a:outerShdw blurRad="38100" dist="38100" dir="2700000" algn="tl">
                    <a:srgbClr val="000000">
                      <a:alpha val="43137"/>
                    </a:srgbClr>
                  </a:outerShdw>
                </a:effectLst>
                <a:latin typeface="Cambria" pitchFamily="18" charset="0"/>
              </a:rPr>
              <a:t>3. Uzun Dönemli Amaçlara Ulaşmak İçin Gerekli Olan Kısa Dönemli Amaçlar</a:t>
            </a:r>
          </a:p>
          <a:p>
            <a:pPr marL="0" indent="0">
              <a:buNone/>
            </a:pPr>
            <a:r>
              <a:rPr lang="tr-TR" dirty="0"/>
              <a:t>Kısa dönemli amaçlar; bireyin var olan performans düzeyi ile uzun dönemli amaçlar arasındaki ölçülebilir ara basamaklardır.</a:t>
            </a:r>
          </a:p>
          <a:p>
            <a:pPr marL="0" indent="0">
              <a:buNone/>
            </a:pPr>
            <a:r>
              <a:rPr lang="tr-TR" b="1" dirty="0">
                <a:effectLst>
                  <a:outerShdw blurRad="38100" dist="38100" dir="2700000" algn="tl">
                    <a:srgbClr val="000000">
                      <a:alpha val="43137"/>
                    </a:srgbClr>
                  </a:outerShdw>
                </a:effectLst>
                <a:latin typeface="Cambria" pitchFamily="18" charset="0"/>
              </a:rPr>
              <a:t>3. Uzun Dönemli Amaçlara Ulaşmak İçin Gerekli Olan Kısa Dönemli Amaçlar</a:t>
            </a:r>
            <a:br>
              <a:rPr lang="tr-TR" b="1" dirty="0">
                <a:effectLst>
                  <a:outerShdw blurRad="38100" dist="38100" dir="2700000" algn="tl">
                    <a:srgbClr val="000000">
                      <a:alpha val="43137"/>
                    </a:srgbClr>
                  </a:outerShdw>
                </a:effectLst>
                <a:latin typeface="Cambria" pitchFamily="18" charset="0"/>
              </a:rPr>
            </a:br>
            <a:r>
              <a:rPr lang="tr-TR" b="1" dirty="0">
                <a:effectLst>
                  <a:outerShdw blurRad="38100" dist="38100" dir="2700000" algn="tl">
                    <a:srgbClr val="000000">
                      <a:alpha val="43137"/>
                    </a:srgbClr>
                  </a:outerShdw>
                </a:effectLst>
                <a:latin typeface="Cambria" pitchFamily="18" charset="0"/>
              </a:rPr>
              <a:t>kısa dönemli amaçların öğeleri</a:t>
            </a:r>
          </a:p>
          <a:p>
            <a:pPr marL="0" indent="0">
              <a:buNone/>
            </a:pPr>
            <a:r>
              <a:rPr lang="tr-TR" dirty="0"/>
              <a:t>BİREY</a:t>
            </a:r>
          </a:p>
          <a:p>
            <a:pPr marL="0" indent="0">
              <a:buNone/>
            </a:pPr>
            <a:r>
              <a:rPr lang="tr-TR" dirty="0"/>
              <a:t>KOŞUL</a:t>
            </a:r>
          </a:p>
          <a:p>
            <a:pPr marL="0" indent="0">
              <a:buNone/>
            </a:pPr>
            <a:r>
              <a:rPr lang="tr-TR" dirty="0"/>
              <a:t>DAVRANIŞ</a:t>
            </a:r>
          </a:p>
          <a:p>
            <a:pPr marL="0" indent="0">
              <a:buNone/>
            </a:pPr>
            <a:r>
              <a:rPr lang="tr-TR" dirty="0"/>
              <a:t>ÖLÇÜT</a:t>
            </a:r>
          </a:p>
          <a:p>
            <a:pPr marL="0" indent="0">
              <a:buNone/>
            </a:pPr>
            <a:endParaRPr lang="tr-TR" dirty="0"/>
          </a:p>
          <a:p>
            <a:pPr marL="0" indent="0">
              <a:buNone/>
            </a:pPr>
            <a:endParaRPr lang="tr-TR" dirty="0"/>
          </a:p>
        </p:txBody>
      </p:sp>
    </p:spTree>
    <p:extLst>
      <p:ext uri="{BB962C8B-B14F-4D97-AF65-F5344CB8AC3E}">
        <p14:creationId xmlns:p14="http://schemas.microsoft.com/office/powerpoint/2010/main" val="3485790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3200" b="1" dirty="0">
                <a:effectLst>
                  <a:outerShdw blurRad="38100" dist="38100" dir="2700000" algn="tl">
                    <a:srgbClr val="000000">
                      <a:alpha val="43137"/>
                    </a:srgbClr>
                  </a:outerShdw>
                </a:effectLst>
                <a:latin typeface="Cambria" pitchFamily="18" charset="0"/>
              </a:rPr>
              <a:t>3. Uzun Dönemli Amaçlara Ulaşmak İçin Gerekli Olan Kısa Dönemli Amaçlar</a:t>
            </a:r>
            <a:br>
              <a:rPr lang="tr-TR" sz="3200" b="1" dirty="0">
                <a:effectLst>
                  <a:outerShdw blurRad="38100" dist="38100" dir="2700000" algn="tl">
                    <a:srgbClr val="000000">
                      <a:alpha val="43137"/>
                    </a:srgbClr>
                  </a:outerShdw>
                </a:effectLst>
                <a:latin typeface="Cambria" pitchFamily="18" charset="0"/>
              </a:rPr>
            </a:br>
            <a:r>
              <a:rPr lang="tr-TR" sz="3200" b="1" dirty="0">
                <a:effectLst>
                  <a:outerShdw blurRad="38100" dist="38100" dir="2700000" algn="tl">
                    <a:srgbClr val="000000">
                      <a:alpha val="43137"/>
                    </a:srgbClr>
                  </a:outerShdw>
                </a:effectLst>
                <a:latin typeface="Cambria" pitchFamily="18" charset="0"/>
              </a:rPr>
              <a:t>kısa dönemli amaçların öğeleri</a:t>
            </a:r>
            <a:endParaRPr lang="tr-TR" sz="3200" dirty="0"/>
          </a:p>
        </p:txBody>
      </p:sp>
      <p:sp>
        <p:nvSpPr>
          <p:cNvPr id="3" name="İçerik Yer Tutucusu 2"/>
          <p:cNvSpPr>
            <a:spLocks noGrp="1"/>
          </p:cNvSpPr>
          <p:nvPr>
            <p:ph idx="1"/>
          </p:nvPr>
        </p:nvSpPr>
        <p:spPr/>
        <p:txBody>
          <a:bodyPr>
            <a:normAutofit fontScale="92500" lnSpcReduction="10000"/>
          </a:bodyPr>
          <a:lstStyle/>
          <a:p>
            <a:r>
              <a:rPr lang="tr-TR" dirty="0"/>
              <a:t>BİREY: Kısa dönemli amaçlar öğrenci davranışı üzerine odaklanmalıdır, öğretmenden değil, öğrenciden beklenen davranışı tanımlamalıdır.</a:t>
            </a:r>
          </a:p>
          <a:p>
            <a:r>
              <a:rPr lang="tr-TR" dirty="0"/>
              <a:t>DAVRANIŞ: Öğrenciden beklenen davranışın ne olduğu açık, gözlenebilir ve ölçülebilir bir şekilde tanımlanmalıdır.</a:t>
            </a:r>
          </a:p>
          <a:p>
            <a:r>
              <a:rPr lang="tr-TR" dirty="0"/>
              <a:t>KOŞUL: Davranışın hangi koşullar altında gösterilmesi gerektiğini tanımlar. </a:t>
            </a:r>
          </a:p>
          <a:p>
            <a:r>
              <a:rPr lang="tr-TR" dirty="0"/>
              <a:t>ÖLÇÜT: Öğrencinin gösterdiği davranışın yeterliliği hakkında karar vermek için kullandığımız standarttır (Gürsel, 2003).</a:t>
            </a:r>
          </a:p>
          <a:p>
            <a:r>
              <a:rPr lang="tr-TR" dirty="0"/>
              <a:t>“Özge, kış mevsiminin özelliklerini söylemesi istediğinde 4 denemenin 3’ünde yardımsız söyler.”</a:t>
            </a:r>
          </a:p>
          <a:p>
            <a:r>
              <a:rPr lang="tr-TR" dirty="0"/>
              <a:t>Birey: Özge	Davranış: Kış mevsiminin özelliklerini söylemesi</a:t>
            </a:r>
          </a:p>
          <a:p>
            <a:r>
              <a:rPr lang="tr-TR" dirty="0"/>
              <a:t>Koşul: Söylemesi istediğinde	Ölçüt: 4 denemenin 3’ünde (3/4)</a:t>
            </a:r>
          </a:p>
          <a:p>
            <a:endParaRPr lang="tr-TR" dirty="0"/>
          </a:p>
        </p:txBody>
      </p:sp>
    </p:spTree>
    <p:extLst>
      <p:ext uri="{BB962C8B-B14F-4D97-AF65-F5344CB8AC3E}">
        <p14:creationId xmlns:p14="http://schemas.microsoft.com/office/powerpoint/2010/main" val="1322398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2122" y="450574"/>
            <a:ext cx="10611678" cy="5726389"/>
          </a:xfrm>
        </p:spPr>
        <p:txBody>
          <a:bodyPr>
            <a:normAutofit fontScale="92500" lnSpcReduction="20000"/>
          </a:bodyPr>
          <a:lstStyle/>
          <a:p>
            <a:pPr marL="0" indent="0">
              <a:buNone/>
            </a:pPr>
            <a:r>
              <a:rPr lang="tr-TR" dirty="0"/>
              <a:t>   4. Öğretim Yöntemleri ve Materyaller</a:t>
            </a:r>
          </a:p>
          <a:p>
            <a:r>
              <a:rPr lang="tr-TR" dirty="0"/>
              <a:t>Uzun ve kısa dönemli amaçlar belirlendikten sonra öğretim yapılırken kullanılacak yöntem ve materyaller uygun bir şekilde seçilmelidir.</a:t>
            </a:r>
          </a:p>
          <a:p>
            <a:pPr marL="0" indent="0">
              <a:buNone/>
            </a:pPr>
            <a:r>
              <a:rPr lang="tr-TR" dirty="0"/>
              <a:t>  </a:t>
            </a:r>
            <a:r>
              <a:rPr lang="sv-SE" dirty="0"/>
              <a:t>5. Programın Başlama ve Bitiş Tarihleri</a:t>
            </a:r>
          </a:p>
          <a:p>
            <a:r>
              <a:rPr lang="tr-TR" dirty="0"/>
              <a:t>BEP’ te belirlenen kısa dönemli amaçlara ne kadar sürede ulaşılacağı, öğretime ne zaman başlanacağı öğrencinin performansına ve yaşadığı çevre özelliklerine göre belirlenmelidir</a:t>
            </a:r>
          </a:p>
          <a:p>
            <a:pPr marL="0" indent="0">
              <a:buNone/>
            </a:pPr>
            <a:r>
              <a:rPr lang="tr-TR" dirty="0"/>
              <a:t> 6. Kullanılacak Değerlendirme Yöntemi</a:t>
            </a:r>
          </a:p>
          <a:p>
            <a:r>
              <a:rPr lang="tr-TR" dirty="0"/>
              <a:t>Kısa dönemli amaçlara ulaşılıp, ulaşılmadığına karar vermek için yapılacak değerlendirmenin hangi yöntemlerle yapılacağına karar verilmelidir</a:t>
            </a:r>
          </a:p>
          <a:p>
            <a:pPr marL="0" indent="0">
              <a:buNone/>
            </a:pPr>
            <a:r>
              <a:rPr lang="tr-TR" dirty="0"/>
              <a:t> 7. Ek Hizmetlerin Nerede, Ne Zaman, Kimler Tarafından ve Ne Kadar Süreyle    Verileceğinin Belirlenmesi</a:t>
            </a:r>
          </a:p>
          <a:p>
            <a:r>
              <a:rPr lang="tr-TR" dirty="0"/>
              <a:t>Ulaşım, destek uzman, tıbbi hizmetler, danışmanlık gibi ek hizmetler öğrenciye ne zaman, nerede, kim tarafından, ne kadar süreyle verilecek programı planlama aşamasında kararlaştırılmalıdır.</a:t>
            </a:r>
          </a:p>
          <a:p>
            <a:endParaRPr lang="tr-TR" dirty="0"/>
          </a:p>
          <a:p>
            <a:endParaRPr lang="tr-TR" dirty="0"/>
          </a:p>
        </p:txBody>
      </p:sp>
    </p:spTree>
    <p:extLst>
      <p:ext uri="{BB962C8B-B14F-4D97-AF65-F5344CB8AC3E}">
        <p14:creationId xmlns:p14="http://schemas.microsoft.com/office/powerpoint/2010/main" val="1760826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9357" y="397565"/>
            <a:ext cx="10704443" cy="5779398"/>
          </a:xfrm>
        </p:spPr>
        <p:txBody>
          <a:bodyPr>
            <a:normAutofit fontScale="92500" lnSpcReduction="20000"/>
          </a:bodyPr>
          <a:lstStyle/>
          <a:p>
            <a:r>
              <a:rPr lang="tr-TR" b="1" dirty="0">
                <a:latin typeface="Cambria" pitchFamily="18" charset="0"/>
              </a:rPr>
              <a:t>İzleme ve Değerlendirme</a:t>
            </a:r>
          </a:p>
          <a:p>
            <a:pPr marL="0" indent="0">
              <a:buNone/>
            </a:pPr>
            <a:endParaRPr lang="tr-TR" b="1" dirty="0">
              <a:latin typeface="Cambria" pitchFamily="18" charset="0"/>
            </a:endParaRPr>
          </a:p>
          <a:p>
            <a:r>
              <a:rPr lang="tr-TR" dirty="0">
                <a:latin typeface="Cambria" pitchFamily="18" charset="0"/>
              </a:rPr>
              <a:t>BEP değişen öğrenci gereksinimlerine göre yeniden düzenlemeler yapılabilen bir dokümandır.</a:t>
            </a:r>
          </a:p>
          <a:p>
            <a:endParaRPr lang="tr-TR" dirty="0">
              <a:latin typeface="Cambria" pitchFamily="18" charset="0"/>
            </a:endParaRPr>
          </a:p>
          <a:p>
            <a:r>
              <a:rPr lang="tr-TR" dirty="0">
                <a:latin typeface="Cambria" pitchFamily="18" charset="0"/>
              </a:rPr>
              <a:t>Bunun için izleme ve değerlendirme süreci işletilir.</a:t>
            </a:r>
          </a:p>
          <a:p>
            <a:endParaRPr lang="tr-TR" dirty="0">
              <a:latin typeface="Cambria" pitchFamily="18" charset="0"/>
            </a:endParaRPr>
          </a:p>
          <a:p>
            <a:r>
              <a:rPr lang="tr-TR" dirty="0">
                <a:latin typeface="Cambria" pitchFamily="18" charset="0"/>
              </a:rPr>
              <a:t>İyi bir izleme ve değerlendirme süreci ile BEP sürekli olarak güncellenir.</a:t>
            </a:r>
          </a:p>
          <a:p>
            <a:endParaRPr lang="tr-TR" dirty="0">
              <a:latin typeface="Cambria" pitchFamily="18" charset="0"/>
            </a:endParaRPr>
          </a:p>
          <a:p>
            <a:r>
              <a:rPr lang="tr-TR" dirty="0">
                <a:latin typeface="Cambria" pitchFamily="18" charset="0"/>
              </a:rPr>
              <a:t>BEP bir akademik yıl için hazırlanır ve en az yılda bir kez değerlendirme yapılır.</a:t>
            </a:r>
          </a:p>
          <a:p>
            <a:endParaRPr lang="tr-TR" dirty="0">
              <a:latin typeface="Cambria" pitchFamily="18" charset="0"/>
            </a:endParaRPr>
          </a:p>
          <a:p>
            <a:r>
              <a:rPr lang="tr-TR" dirty="0">
                <a:latin typeface="Cambria" pitchFamily="18" charset="0"/>
              </a:rPr>
              <a:t>Gerekiyorsa BEP üzerinde uyarlama ve değişiklik yapılabilir. </a:t>
            </a:r>
          </a:p>
          <a:p>
            <a:pPr marL="0" indent="0">
              <a:buNone/>
            </a:pPr>
            <a:br>
              <a:rPr lang="tr-TR" b="1" dirty="0">
                <a:latin typeface="Cambria" pitchFamily="18" charset="0"/>
              </a:rPr>
            </a:br>
            <a:endParaRPr lang="tr-TR" dirty="0"/>
          </a:p>
        </p:txBody>
      </p:sp>
    </p:spTree>
    <p:extLst>
      <p:ext uri="{BB962C8B-B14F-4D97-AF65-F5344CB8AC3E}">
        <p14:creationId xmlns:p14="http://schemas.microsoft.com/office/powerpoint/2010/main" val="4033267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5861" y="384313"/>
            <a:ext cx="10677939" cy="5792650"/>
          </a:xfrm>
        </p:spPr>
        <p:txBody>
          <a:bodyPr/>
          <a:lstStyle/>
          <a:p>
            <a:r>
              <a:rPr lang="tr-TR" b="1" dirty="0">
                <a:effectLst>
                  <a:outerShdw blurRad="38100" dist="38100" dir="2700000" algn="tl">
                    <a:srgbClr val="000000">
                      <a:alpha val="43137"/>
                    </a:srgbClr>
                  </a:outerShdw>
                </a:effectLst>
                <a:latin typeface="Cambria" pitchFamily="18" charset="0"/>
              </a:rPr>
              <a:t>ÖĞRETİMİN BİREYSELLEŞTİRİLMESİ</a:t>
            </a:r>
          </a:p>
          <a:p>
            <a:pPr marL="0" indent="0">
              <a:buNone/>
            </a:pPr>
            <a:endParaRPr lang="tr-TR" b="1" dirty="0">
              <a:effectLst>
                <a:outerShdw blurRad="38100" dist="38100" dir="2700000" algn="tl">
                  <a:srgbClr val="000000">
                    <a:alpha val="43137"/>
                  </a:srgbClr>
                </a:outerShdw>
              </a:effectLst>
              <a:latin typeface="Cambria" pitchFamily="18" charset="0"/>
            </a:endParaRPr>
          </a:p>
          <a:p>
            <a:r>
              <a:rPr lang="tr-TR" dirty="0"/>
              <a:t>Öğretimin bireyselleştirilmesi; öğretmenlerin bir sınıfta bulunan tüm öğrenciler için hedeflenen davranışları kazandırmalarında ne tür uyarlamalar  yapabileceklerini gösteren planlamalardır (</a:t>
            </a:r>
            <a:r>
              <a:rPr lang="tr-TR" dirty="0" err="1"/>
              <a:t>Janney</a:t>
            </a:r>
            <a:r>
              <a:rPr lang="tr-TR" dirty="0"/>
              <a:t> ve </a:t>
            </a:r>
            <a:r>
              <a:rPr lang="tr-TR" dirty="0" err="1"/>
              <a:t>Snell</a:t>
            </a:r>
            <a:r>
              <a:rPr lang="tr-TR" dirty="0"/>
              <a:t>, 2006).</a:t>
            </a:r>
          </a:p>
          <a:p>
            <a:endParaRPr lang="tr-TR" dirty="0"/>
          </a:p>
          <a:p>
            <a:r>
              <a:rPr lang="tr-TR" dirty="0"/>
              <a:t>Öğrencilerin gereksinimlerine uygun uyarlamaları yaparak, öğrencinin sınıf etkinliklerine katılımını en üst düzeye çıkarmak gerekir.</a:t>
            </a:r>
          </a:p>
          <a:p>
            <a:endParaRPr lang="tr-TR" dirty="0"/>
          </a:p>
        </p:txBody>
      </p:sp>
    </p:spTree>
    <p:extLst>
      <p:ext uri="{BB962C8B-B14F-4D97-AF65-F5344CB8AC3E}">
        <p14:creationId xmlns:p14="http://schemas.microsoft.com/office/powerpoint/2010/main" val="3649127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2852" y="198783"/>
            <a:ext cx="10730948" cy="5978180"/>
          </a:xfrm>
        </p:spPr>
        <p:txBody>
          <a:bodyPr/>
          <a:lstStyle/>
          <a:p>
            <a:r>
              <a:rPr lang="tr-TR" b="1" dirty="0">
                <a:effectLst>
                  <a:outerShdw blurRad="38100" dist="38100" dir="2700000" algn="tl">
                    <a:srgbClr val="000000">
                      <a:alpha val="43137"/>
                    </a:srgbClr>
                  </a:outerShdw>
                </a:effectLst>
                <a:latin typeface="Cambria" pitchFamily="18" charset="0"/>
              </a:rPr>
              <a:t>Hangi Öğrenciler İçin Öğretim Bireyselleştirilir?</a:t>
            </a:r>
          </a:p>
          <a:p>
            <a:r>
              <a:rPr lang="tr-TR" dirty="0">
                <a:latin typeface="Cambria" pitchFamily="18" charset="0"/>
              </a:rPr>
              <a:t>Bunu belirlemek için BEP kaynak olarak alınır.</a:t>
            </a:r>
          </a:p>
          <a:p>
            <a:endParaRPr lang="tr-TR" dirty="0">
              <a:latin typeface="Cambria" pitchFamily="18" charset="0"/>
            </a:endParaRPr>
          </a:p>
          <a:p>
            <a:r>
              <a:rPr lang="tr-TR" dirty="0">
                <a:latin typeface="Cambria" pitchFamily="18" charset="0"/>
              </a:rPr>
              <a:t>Ancak bu sadece </a:t>
            </a:r>
            <a:r>
              <a:rPr lang="tr-TR" dirty="0" err="1">
                <a:latin typeface="Cambria" pitchFamily="18" charset="0"/>
              </a:rPr>
              <a:t>BEP’i</a:t>
            </a:r>
            <a:r>
              <a:rPr lang="tr-TR" dirty="0">
                <a:latin typeface="Cambria" pitchFamily="18" charset="0"/>
              </a:rPr>
              <a:t> olan öğrencilere özel değildir.</a:t>
            </a:r>
          </a:p>
          <a:p>
            <a:endParaRPr lang="tr-TR" dirty="0">
              <a:latin typeface="Cambria" pitchFamily="18" charset="0"/>
            </a:endParaRPr>
          </a:p>
          <a:p>
            <a:r>
              <a:rPr lang="tr-TR" dirty="0">
                <a:latin typeface="Cambria" pitchFamily="18" charset="0"/>
              </a:rPr>
              <a:t>Sınıf içinde akademik çalışmalara katılmakta zorlanan diğer öğrenciler içinde öğretim bireyselleştirilebilir.</a:t>
            </a:r>
          </a:p>
          <a:p>
            <a:endParaRPr lang="tr-TR" dirty="0">
              <a:latin typeface="Cambria" pitchFamily="18" charset="0"/>
            </a:endParaRPr>
          </a:p>
          <a:p>
            <a:r>
              <a:rPr lang="tr-TR" dirty="0">
                <a:latin typeface="Cambria" pitchFamily="18" charset="0"/>
              </a:rPr>
              <a:t>Bu nedenle </a:t>
            </a:r>
            <a:r>
              <a:rPr lang="tr-TR" dirty="0" err="1">
                <a:latin typeface="Cambria" pitchFamily="18" charset="0"/>
              </a:rPr>
              <a:t>öğretimsel</a:t>
            </a:r>
            <a:r>
              <a:rPr lang="tr-TR" dirty="0">
                <a:latin typeface="Cambria" pitchFamily="18" charset="0"/>
              </a:rPr>
              <a:t> uyarlamalar tüm özel </a:t>
            </a:r>
            <a:r>
              <a:rPr lang="tr-TR" dirty="0" err="1">
                <a:latin typeface="Cambria" pitchFamily="18" charset="0"/>
              </a:rPr>
              <a:t>gereksinimli</a:t>
            </a:r>
            <a:r>
              <a:rPr lang="tr-TR" dirty="0">
                <a:latin typeface="Cambria" pitchFamily="18" charset="0"/>
              </a:rPr>
              <a:t> öğrenciler için yapılır.</a:t>
            </a:r>
          </a:p>
          <a:p>
            <a:pPr marL="0" indent="0">
              <a:buNone/>
            </a:pPr>
            <a:br>
              <a:rPr lang="tr-TR" b="1" dirty="0">
                <a:effectLst>
                  <a:outerShdw blurRad="38100" dist="38100" dir="2700000" algn="tl">
                    <a:srgbClr val="000000">
                      <a:alpha val="43137"/>
                    </a:srgbClr>
                  </a:outerShdw>
                </a:effectLst>
                <a:latin typeface="Cambria" pitchFamily="18" charset="0"/>
              </a:rPr>
            </a:br>
            <a:endParaRPr lang="tr-TR" dirty="0"/>
          </a:p>
        </p:txBody>
      </p:sp>
    </p:spTree>
    <p:extLst>
      <p:ext uri="{BB962C8B-B14F-4D97-AF65-F5344CB8AC3E}">
        <p14:creationId xmlns:p14="http://schemas.microsoft.com/office/powerpoint/2010/main" val="408588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374" y="265043"/>
            <a:ext cx="10598426" cy="5911920"/>
          </a:xfrm>
        </p:spPr>
        <p:txBody>
          <a:bodyPr/>
          <a:lstStyle/>
          <a:p>
            <a:pPr marL="0" indent="0">
              <a:buNone/>
            </a:pPr>
            <a:r>
              <a:rPr lang="tr-TR" b="1" dirty="0">
                <a:effectLst>
                  <a:outerShdw blurRad="38100" dist="38100" dir="2700000" algn="tl">
                    <a:srgbClr val="000000">
                      <a:alpha val="43137"/>
                    </a:srgbClr>
                  </a:outerShdw>
                </a:effectLst>
                <a:latin typeface="Cambria" pitchFamily="18" charset="0"/>
              </a:rPr>
              <a:t>  Öğretimin Bireyselleştirilmesi Neden Gereklidir?</a:t>
            </a:r>
            <a:br>
              <a:rPr lang="tr-TR" b="1" dirty="0">
                <a:effectLst>
                  <a:outerShdw blurRad="38100" dist="38100" dir="2700000" algn="tl">
                    <a:srgbClr val="000000">
                      <a:alpha val="43137"/>
                    </a:srgbClr>
                  </a:outerShdw>
                </a:effectLst>
                <a:latin typeface="Cambria" pitchFamily="18" charset="0"/>
              </a:rPr>
            </a:br>
            <a:endParaRPr lang="tr-TR" b="1" dirty="0">
              <a:effectLst>
                <a:outerShdw blurRad="38100" dist="38100" dir="2700000" algn="tl">
                  <a:srgbClr val="000000">
                    <a:alpha val="43137"/>
                  </a:srgbClr>
                </a:outerShdw>
              </a:effectLst>
              <a:latin typeface="Cambria" pitchFamily="18" charset="0"/>
            </a:endParaRPr>
          </a:p>
          <a:p>
            <a:r>
              <a:rPr lang="tr-TR" dirty="0">
                <a:latin typeface="Cambria" pitchFamily="18" charset="0"/>
              </a:rPr>
              <a:t>Özel </a:t>
            </a:r>
            <a:r>
              <a:rPr lang="tr-TR" dirty="0" err="1">
                <a:latin typeface="Cambria" pitchFamily="18" charset="0"/>
              </a:rPr>
              <a:t>gereksinimli</a:t>
            </a:r>
            <a:r>
              <a:rPr lang="tr-TR" dirty="0">
                <a:latin typeface="Cambria" pitchFamily="18" charset="0"/>
              </a:rPr>
              <a:t> öğrencilerin bireysel gereksinimlerine cevap vermek için öğretimin bireyselleştirilmesi gerekir.</a:t>
            </a:r>
          </a:p>
          <a:p>
            <a:endParaRPr lang="tr-TR" dirty="0">
              <a:latin typeface="Cambria" pitchFamily="18" charset="0"/>
            </a:endParaRPr>
          </a:p>
          <a:p>
            <a:r>
              <a:rPr lang="tr-TR" dirty="0">
                <a:latin typeface="Cambria" pitchFamily="18" charset="0"/>
              </a:rPr>
              <a:t>Yapılan çalışmalar genel eğitim sınıflarında bulunan öğrencilerin yaklaşık %50’si ile %80’inin sınıfın gereklerini karşıladığını geri kalanın bu durumda güçlük yaşadığını göstermektedir.</a:t>
            </a:r>
          </a:p>
          <a:p>
            <a:endParaRPr lang="tr-TR" dirty="0">
              <a:latin typeface="Cambria" pitchFamily="18" charset="0"/>
            </a:endParaRPr>
          </a:p>
          <a:p>
            <a:r>
              <a:rPr lang="tr-TR" dirty="0">
                <a:latin typeface="Cambria" pitchFamily="18" charset="0"/>
              </a:rPr>
              <a:t>Her bir öğrenciyi sınıf etkinliklerine katmak için öğretimde uyarlamalar yapılmalıdır.</a:t>
            </a:r>
          </a:p>
          <a:p>
            <a:endParaRPr lang="tr-TR" dirty="0"/>
          </a:p>
        </p:txBody>
      </p:sp>
    </p:spTree>
    <p:extLst>
      <p:ext uri="{BB962C8B-B14F-4D97-AF65-F5344CB8AC3E}">
        <p14:creationId xmlns:p14="http://schemas.microsoft.com/office/powerpoint/2010/main" val="2677991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5617" y="278296"/>
            <a:ext cx="10638183" cy="5898667"/>
          </a:xfrm>
        </p:spPr>
        <p:txBody>
          <a:bodyPr>
            <a:normAutofit fontScale="92500" lnSpcReduction="20000"/>
          </a:bodyPr>
          <a:lstStyle/>
          <a:p>
            <a:r>
              <a:rPr lang="tr-TR" b="1" spc="-150" dirty="0">
                <a:ln w="3175">
                  <a:noFill/>
                </a:ln>
                <a:gradFill flip="none" rotWithShape="1">
                  <a:gsLst>
                    <a:gs pos="0">
                      <a:srgbClr val="FFFFB9"/>
                    </a:gs>
                    <a:gs pos="36000">
                      <a:srgbClr val="FFFF99"/>
                    </a:gs>
                    <a:gs pos="86000">
                      <a:srgbClr val="F6AE1E"/>
                    </a:gs>
                  </a:gsLst>
                  <a:lin ang="5400000" scaled="0"/>
                  <a:tileRect/>
                </a:gradFill>
                <a:effectLst>
                  <a:outerShdw blurRad="38100" dist="38100" dir="2700000" algn="tl">
                    <a:srgbClr val="000000">
                      <a:alpha val="43137"/>
                    </a:srgbClr>
                  </a:outerShdw>
                </a:effectLst>
                <a:latin typeface="Cambria" pitchFamily="18" charset="0"/>
                <a:cs typeface="Arial" charset="0"/>
              </a:rPr>
              <a:t>Öğretimin Bireyselleştirilmesi Neleri İçerir?</a:t>
            </a:r>
          </a:p>
          <a:p>
            <a:pPr marL="0" indent="0">
              <a:buNone/>
            </a:pPr>
            <a:endParaRPr lang="tr-TR" b="1" spc="-150" dirty="0">
              <a:ln w="3175">
                <a:noFill/>
              </a:ln>
              <a:gradFill flip="none" rotWithShape="1">
                <a:gsLst>
                  <a:gs pos="0">
                    <a:srgbClr val="FFFFB9"/>
                  </a:gs>
                  <a:gs pos="36000">
                    <a:srgbClr val="FFFF99"/>
                  </a:gs>
                  <a:gs pos="86000">
                    <a:srgbClr val="F6AE1E"/>
                  </a:gs>
                </a:gsLst>
                <a:lin ang="5400000" scaled="0"/>
                <a:tileRect/>
              </a:gradFill>
              <a:effectLst>
                <a:outerShdw blurRad="38100" dist="38100" dir="2700000" algn="tl">
                  <a:srgbClr val="000000">
                    <a:alpha val="43137"/>
                  </a:srgbClr>
                </a:outerShdw>
              </a:effectLst>
              <a:latin typeface="Cambria" pitchFamily="18" charset="0"/>
              <a:cs typeface="Arial" charset="0"/>
            </a:endParaRPr>
          </a:p>
          <a:p>
            <a:r>
              <a:rPr lang="tr-TR" spc="-150" dirty="0" err="1">
                <a:ln w="3175">
                  <a:noFill/>
                </a:ln>
                <a:latin typeface="Cambria" pitchFamily="18" charset="0"/>
                <a:cs typeface="Arial" charset="0"/>
              </a:rPr>
              <a:t>Öğretimsel</a:t>
            </a:r>
            <a:r>
              <a:rPr lang="tr-TR" spc="-150" dirty="0">
                <a:ln w="3175">
                  <a:noFill/>
                </a:ln>
                <a:latin typeface="Cambria" pitchFamily="18" charset="0"/>
                <a:cs typeface="Arial" charset="0"/>
              </a:rPr>
              <a:t> stratejiler</a:t>
            </a:r>
          </a:p>
          <a:p>
            <a:r>
              <a:rPr lang="tr-TR" spc="-150" dirty="0">
                <a:ln w="3175">
                  <a:noFill/>
                </a:ln>
                <a:latin typeface="Cambria" pitchFamily="18" charset="0"/>
                <a:cs typeface="Arial" charset="0"/>
              </a:rPr>
              <a:t>Çıktılar ve ürünler</a:t>
            </a:r>
          </a:p>
          <a:p>
            <a:r>
              <a:rPr lang="tr-TR" spc="-150" dirty="0">
                <a:ln w="3175">
                  <a:noFill/>
                </a:ln>
                <a:latin typeface="Cambria" pitchFamily="18" charset="0"/>
                <a:cs typeface="Arial" charset="0"/>
              </a:rPr>
              <a:t>Öğrenilen malzemenin uzunluğu</a:t>
            </a:r>
          </a:p>
          <a:p>
            <a:r>
              <a:rPr lang="tr-TR" spc="-150" dirty="0">
                <a:ln w="3175">
                  <a:noFill/>
                </a:ln>
                <a:latin typeface="Cambria" pitchFamily="18" charset="0"/>
                <a:cs typeface="Arial" charset="0"/>
              </a:rPr>
              <a:t>Öğrenilen malzemenin güçlüğü</a:t>
            </a:r>
          </a:p>
          <a:p>
            <a:r>
              <a:rPr lang="tr-TR" spc="-150" dirty="0">
                <a:ln w="3175">
                  <a:noFill/>
                </a:ln>
                <a:latin typeface="Cambria" pitchFamily="18" charset="0"/>
                <a:cs typeface="Arial" charset="0"/>
              </a:rPr>
              <a:t>Öğrenme süresi</a:t>
            </a:r>
          </a:p>
          <a:p>
            <a:r>
              <a:rPr lang="tr-TR" spc="-150" dirty="0">
                <a:ln w="3175">
                  <a:noFill/>
                </a:ln>
                <a:latin typeface="Cambria" pitchFamily="18" charset="0"/>
                <a:cs typeface="Arial" charset="0"/>
              </a:rPr>
              <a:t>Öğrenme için gereken destekler</a:t>
            </a:r>
          </a:p>
          <a:p>
            <a:r>
              <a:rPr lang="tr-TR" spc="-150" dirty="0">
                <a:ln w="3175">
                  <a:noFill/>
                </a:ln>
                <a:latin typeface="Cambria" pitchFamily="18" charset="0"/>
                <a:cs typeface="Arial" charset="0"/>
              </a:rPr>
              <a:t>Öğrencinin etkinliklere katılım derecesi</a:t>
            </a:r>
          </a:p>
          <a:p>
            <a:r>
              <a:rPr lang="tr-TR" spc="-150" dirty="0">
                <a:ln w="3175">
                  <a:noFill/>
                </a:ln>
                <a:latin typeface="Cambria" pitchFamily="18" charset="0"/>
                <a:cs typeface="Arial" charset="0"/>
              </a:rPr>
              <a:t>Amaçların uyarlanması</a:t>
            </a:r>
          </a:p>
          <a:p>
            <a:r>
              <a:rPr lang="tr-TR" spc="-150" dirty="0">
                <a:ln w="3175">
                  <a:noFill/>
                </a:ln>
                <a:latin typeface="Cambria" pitchFamily="18" charset="0"/>
                <a:cs typeface="Arial" charset="0"/>
              </a:rPr>
              <a:t>Var olan programdan farklı bir program izlenmesi</a:t>
            </a:r>
          </a:p>
          <a:p>
            <a:endParaRPr lang="tr-TR" spc="-150" dirty="0">
              <a:ln w="3175">
                <a:noFill/>
              </a:ln>
              <a:latin typeface="Cambria" pitchFamily="18" charset="0"/>
              <a:cs typeface="Arial" charset="0"/>
            </a:endParaRPr>
          </a:p>
          <a:p>
            <a:pPr marL="0" indent="0">
              <a:buNone/>
            </a:pPr>
            <a:br>
              <a:rPr lang="tr-TR" b="1" spc="-150" dirty="0">
                <a:ln w="3175">
                  <a:noFill/>
                </a:ln>
                <a:gradFill flip="none" rotWithShape="1">
                  <a:gsLst>
                    <a:gs pos="0">
                      <a:srgbClr val="FFFFB9"/>
                    </a:gs>
                    <a:gs pos="36000">
                      <a:srgbClr val="FFFF99"/>
                    </a:gs>
                    <a:gs pos="86000">
                      <a:srgbClr val="F6AE1E"/>
                    </a:gs>
                  </a:gsLst>
                  <a:lin ang="5400000" scaled="0"/>
                  <a:tileRect/>
                </a:gradFill>
                <a:effectLst>
                  <a:outerShdw blurRad="38100" dist="38100" dir="2700000" algn="tl">
                    <a:srgbClr val="000000">
                      <a:alpha val="43137"/>
                    </a:srgbClr>
                  </a:outerShdw>
                </a:effectLst>
                <a:latin typeface="Cambria" pitchFamily="18" charset="0"/>
                <a:cs typeface="Arial" charset="0"/>
              </a:rPr>
            </a:br>
            <a:endParaRPr lang="tr-TR" dirty="0"/>
          </a:p>
        </p:txBody>
      </p:sp>
    </p:spTree>
    <p:extLst>
      <p:ext uri="{BB962C8B-B14F-4D97-AF65-F5344CB8AC3E}">
        <p14:creationId xmlns:p14="http://schemas.microsoft.com/office/powerpoint/2010/main" val="3753658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2365" y="410817"/>
            <a:ext cx="10651435" cy="5766146"/>
          </a:xfrm>
        </p:spPr>
        <p:txBody>
          <a:bodyPr/>
          <a:lstStyle/>
          <a:p>
            <a:pPr marL="0" indent="0">
              <a:buNone/>
            </a:pPr>
            <a:r>
              <a:rPr lang="tr-TR" sz="3600" u="sng" dirty="0" err="1">
                <a:latin typeface="Cambria" pitchFamily="18" charset="0"/>
              </a:rPr>
              <a:t>Öğretimsel</a:t>
            </a:r>
            <a:r>
              <a:rPr lang="tr-TR" sz="3600" u="sng" dirty="0">
                <a:latin typeface="Cambria" pitchFamily="18" charset="0"/>
              </a:rPr>
              <a:t> Uyarlamalar</a:t>
            </a:r>
            <a:endParaRPr lang="tr-TR" sz="3600" dirty="0">
              <a:latin typeface="Cambria" pitchFamily="18" charset="0"/>
            </a:endParaRPr>
          </a:p>
          <a:p>
            <a:r>
              <a:rPr lang="tr-TR" sz="3600" dirty="0">
                <a:latin typeface="Cambria" pitchFamily="18" charset="0"/>
              </a:rPr>
              <a:t>Fiziksel Düzenlemeler</a:t>
            </a:r>
          </a:p>
          <a:p>
            <a:r>
              <a:rPr lang="tr-TR" sz="3600" dirty="0">
                <a:latin typeface="Cambria" pitchFamily="18" charset="0"/>
              </a:rPr>
              <a:t>Sürece İlişkin Düzenlemeler</a:t>
            </a:r>
          </a:p>
          <a:p>
            <a:r>
              <a:rPr lang="tr-TR" sz="3600" dirty="0">
                <a:latin typeface="Cambria" pitchFamily="18" charset="0"/>
              </a:rPr>
              <a:t>Sınıf iklimine Yönelik Düzenlemeler</a:t>
            </a:r>
          </a:p>
          <a:p>
            <a:r>
              <a:rPr lang="tr-TR" sz="3600" dirty="0" err="1">
                <a:latin typeface="Cambria" pitchFamily="18" charset="0"/>
              </a:rPr>
              <a:t>Öğretimsel</a:t>
            </a:r>
            <a:r>
              <a:rPr lang="tr-TR" sz="3600" dirty="0">
                <a:latin typeface="Cambria" pitchFamily="18" charset="0"/>
              </a:rPr>
              <a:t> Düzenlemeler</a:t>
            </a:r>
          </a:p>
          <a:p>
            <a:r>
              <a:rPr lang="tr-TR" sz="3600" dirty="0">
                <a:latin typeface="Cambria" pitchFamily="18" charset="0"/>
              </a:rPr>
              <a:t>İşleyişe İlişkin Düzenlemeler</a:t>
            </a:r>
          </a:p>
          <a:p>
            <a:pPr marL="0" indent="0">
              <a:buNone/>
            </a:pPr>
            <a:br>
              <a:rPr lang="tr-TR" sz="3200" b="1" dirty="0">
                <a:effectLst>
                  <a:outerShdw blurRad="38100" dist="38100" dir="2700000" algn="tl">
                    <a:srgbClr val="000000">
                      <a:alpha val="43137"/>
                    </a:srgbClr>
                  </a:outerShdw>
                </a:effectLst>
                <a:latin typeface="Cambria" pitchFamily="18" charset="0"/>
              </a:rPr>
            </a:br>
            <a:endParaRPr lang="tr-TR" dirty="0"/>
          </a:p>
        </p:txBody>
      </p:sp>
    </p:spTree>
    <p:extLst>
      <p:ext uri="{BB962C8B-B14F-4D97-AF65-F5344CB8AC3E}">
        <p14:creationId xmlns:p14="http://schemas.microsoft.com/office/powerpoint/2010/main" val="1435646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9357" y="437322"/>
            <a:ext cx="10704443" cy="5739641"/>
          </a:xfrm>
        </p:spPr>
        <p:txBody>
          <a:bodyPr/>
          <a:lstStyle/>
          <a:p>
            <a:pPr marL="0" indent="0">
              <a:buNone/>
            </a:pPr>
            <a:r>
              <a:rPr lang="tr-TR" dirty="0"/>
              <a:t>1. Fiziksel Düzenlemeler</a:t>
            </a:r>
            <a:br>
              <a:rPr lang="tr-TR" dirty="0"/>
            </a:br>
            <a:br>
              <a:rPr lang="tr-TR" dirty="0"/>
            </a:br>
            <a:endParaRPr lang="tr-TR" dirty="0"/>
          </a:p>
        </p:txBody>
      </p:sp>
      <p:pic>
        <p:nvPicPr>
          <p:cNvPr id="4" name="Resim 3"/>
          <p:cNvPicPr>
            <a:picLocks noChangeAspect="1"/>
          </p:cNvPicPr>
          <p:nvPr/>
        </p:nvPicPr>
        <p:blipFill>
          <a:blip r:embed="rId2">
            <a:duotone>
              <a:prstClr val="black"/>
              <a:schemeClr val="accent1">
                <a:tint val="45000"/>
                <a:satMod val="400000"/>
              </a:schemeClr>
            </a:duotone>
          </a:blip>
          <a:stretch>
            <a:fillRect/>
          </a:stretch>
        </p:blipFill>
        <p:spPr>
          <a:xfrm>
            <a:off x="1139687" y="1285460"/>
            <a:ext cx="9350927" cy="4891503"/>
          </a:xfrm>
          <a:prstGeom prst="rect">
            <a:avLst/>
          </a:prstGeom>
        </p:spPr>
      </p:pic>
    </p:spTree>
    <p:extLst>
      <p:ext uri="{BB962C8B-B14F-4D97-AF65-F5344CB8AC3E}">
        <p14:creationId xmlns:p14="http://schemas.microsoft.com/office/powerpoint/2010/main" val="3050874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69843" y="1484243"/>
            <a:ext cx="10783958" cy="2637184"/>
          </a:xfrm>
        </p:spPr>
        <p:txBody>
          <a:bodyPr>
            <a:normAutofit lnSpcReduction="10000"/>
          </a:bodyPr>
          <a:lstStyle/>
          <a:p>
            <a:r>
              <a:rPr lang="tr-TR" dirty="0"/>
              <a:t>1. Fiziksel Düzenlemeler</a:t>
            </a:r>
            <a:br>
              <a:rPr lang="tr-TR" dirty="0"/>
            </a:br>
            <a:r>
              <a:rPr lang="tr-TR" dirty="0"/>
              <a:t>1.1. Ortamın genel fiziksel yapısı</a:t>
            </a:r>
          </a:p>
          <a:p>
            <a:r>
              <a:rPr lang="tr-TR" dirty="0"/>
              <a:t>Sınıftaki ışık miktarı, gürültü düzeyi, sınıfın büyüklüğü, sınıfın ısısı ideal düzeyde olmalıdır.</a:t>
            </a:r>
          </a:p>
          <a:p>
            <a:r>
              <a:rPr lang="tr-TR" dirty="0"/>
              <a:t>Soğuk ya da sıcak sınıf, gürültülü sınıf, küçük ve karanlık sınıflarda yapılacak öğretimler verimli olmayacaktır.</a:t>
            </a:r>
          </a:p>
          <a:p>
            <a:endParaRPr lang="tr-TR" dirty="0"/>
          </a:p>
        </p:txBody>
      </p:sp>
    </p:spTree>
    <p:extLst>
      <p:ext uri="{BB962C8B-B14F-4D97-AF65-F5344CB8AC3E}">
        <p14:creationId xmlns:p14="http://schemas.microsoft.com/office/powerpoint/2010/main" val="3865208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9600" y="503583"/>
            <a:ext cx="10744200" cy="5673380"/>
          </a:xfrm>
        </p:spPr>
        <p:txBody>
          <a:bodyPr>
            <a:normAutofit/>
          </a:bodyPr>
          <a:lstStyle/>
          <a:p>
            <a:r>
              <a:rPr lang="tr-TR" dirty="0"/>
              <a:t>1. Fiziksel Düzenlemeler</a:t>
            </a:r>
            <a:br>
              <a:rPr lang="tr-TR" dirty="0"/>
            </a:br>
            <a:r>
              <a:rPr lang="tr-TR" dirty="0"/>
              <a:t>1.2. Araç-gereçlerin düzenlenmesi</a:t>
            </a:r>
          </a:p>
          <a:p>
            <a:r>
              <a:rPr lang="tr-TR" dirty="0"/>
              <a:t>Sınıftaki tahta, sıra, kitap dolabı, pano, harita, şerit gibi araçlar sınıfın oturma düzenine göre ayarlanmalıdır.</a:t>
            </a:r>
          </a:p>
          <a:p>
            <a:r>
              <a:rPr lang="tr-TR" dirty="0"/>
              <a:t>Dikkat problemi olanlar için oturma yerleri dikkatli seçme,</a:t>
            </a:r>
          </a:p>
          <a:p>
            <a:r>
              <a:rPr lang="tr-TR" dirty="0"/>
              <a:t>Problem davranışı olan öğrencileri ön sıralara alma, </a:t>
            </a:r>
          </a:p>
          <a:p>
            <a:r>
              <a:rPr lang="tr-TR" dirty="0"/>
              <a:t>Geleneksel düzen yerine U biçiminde oturma,</a:t>
            </a:r>
          </a:p>
          <a:p>
            <a:r>
              <a:rPr lang="tr-TR" dirty="0"/>
              <a:t>Oturma yerlerini gün içinde zaman zaman değiştirme,</a:t>
            </a:r>
          </a:p>
          <a:p>
            <a:r>
              <a:rPr lang="tr-TR" dirty="0"/>
              <a:t>Çok hareketli öğrencileri yan yana oturtmama,</a:t>
            </a:r>
          </a:p>
          <a:p>
            <a:r>
              <a:rPr lang="tr-TR" dirty="0"/>
              <a:t>Gibi öneriler dikkate alınırsa ders daha verimli geçecektir.</a:t>
            </a:r>
          </a:p>
          <a:p>
            <a:endParaRPr lang="tr-TR" dirty="0"/>
          </a:p>
          <a:p>
            <a:endParaRPr lang="tr-TR" dirty="0"/>
          </a:p>
        </p:txBody>
      </p:sp>
    </p:spTree>
    <p:extLst>
      <p:ext uri="{BB962C8B-B14F-4D97-AF65-F5344CB8AC3E}">
        <p14:creationId xmlns:p14="http://schemas.microsoft.com/office/powerpoint/2010/main" val="1780343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83096" y="410817"/>
            <a:ext cx="10770704" cy="5766146"/>
          </a:xfrm>
        </p:spPr>
        <p:txBody>
          <a:bodyPr>
            <a:normAutofit lnSpcReduction="10000"/>
          </a:bodyPr>
          <a:lstStyle/>
          <a:p>
            <a:pPr marL="0" indent="0">
              <a:buNone/>
            </a:pPr>
            <a:r>
              <a:rPr lang="tr-TR" dirty="0"/>
              <a:t>1. Fiziksel Düzenlemeler</a:t>
            </a:r>
            <a:br>
              <a:rPr lang="tr-TR" dirty="0"/>
            </a:br>
            <a:r>
              <a:rPr lang="tr-TR" dirty="0"/>
              <a:t>1.3. Ulaşılabilirlik</a:t>
            </a:r>
            <a:br>
              <a:rPr lang="tr-TR" dirty="0"/>
            </a:br>
            <a:br>
              <a:rPr lang="tr-TR" dirty="0"/>
            </a:br>
            <a:r>
              <a:rPr lang="tr-TR" dirty="0"/>
              <a:t>*Sınıf ortamını fiziksel olarak ulaşılabilir kılmak için;</a:t>
            </a:r>
          </a:p>
          <a:p>
            <a:endParaRPr lang="tr-TR" dirty="0"/>
          </a:p>
          <a:p>
            <a:r>
              <a:rPr lang="tr-TR" dirty="0"/>
              <a:t>Kapılar, sınıf içindeki hareket alanları, tahta, sıralar, dolap, raf, çöp kovası, öğretmen masası gibi araçlar öğrenciler için engelleyici olmamalıdır.</a:t>
            </a:r>
          </a:p>
          <a:p>
            <a:pPr marL="0" indent="0">
              <a:buNone/>
            </a:pPr>
            <a:endParaRPr lang="tr-TR" dirty="0"/>
          </a:p>
          <a:p>
            <a:r>
              <a:rPr lang="tr-TR" dirty="0"/>
              <a:t>Özellikle görme engelli öğrencilerin zarar göreceği nesneler sınıftan arındırılmalıdır.</a:t>
            </a:r>
          </a:p>
          <a:p>
            <a:endParaRPr lang="tr-TR" dirty="0"/>
          </a:p>
          <a:p>
            <a:r>
              <a:rPr lang="tr-TR" dirty="0"/>
              <a:t>Sınıftaki araçların üzerine ne olduklarını belirten Braille alfabesi ile yazılmış kartlar olmalıdır</a:t>
            </a:r>
          </a:p>
        </p:txBody>
      </p:sp>
    </p:spTree>
    <p:extLst>
      <p:ext uri="{BB962C8B-B14F-4D97-AF65-F5344CB8AC3E}">
        <p14:creationId xmlns:p14="http://schemas.microsoft.com/office/powerpoint/2010/main" val="3826560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2852" y="318052"/>
            <a:ext cx="10730948" cy="5858911"/>
          </a:xfrm>
        </p:spPr>
        <p:txBody>
          <a:bodyPr>
            <a:normAutofit fontScale="92500" lnSpcReduction="10000"/>
          </a:bodyPr>
          <a:lstStyle/>
          <a:p>
            <a:r>
              <a:rPr lang="tr-TR" dirty="0"/>
              <a:t>2. Sürece İlişkin Düzenlemeler</a:t>
            </a:r>
          </a:p>
          <a:p>
            <a:r>
              <a:rPr lang="tr-TR" dirty="0"/>
              <a:t>Genel ilkeler ve sınıf kuralları ile ilgili  düzenlemeleri içerir.</a:t>
            </a:r>
          </a:p>
          <a:p>
            <a:r>
              <a:rPr lang="tr-TR" dirty="0"/>
              <a:t>Bir sınıf için yediden fazla kural belirlemeyin.</a:t>
            </a:r>
          </a:p>
          <a:p>
            <a:r>
              <a:rPr lang="tr-TR" dirty="0"/>
              <a:t>Kuralları öğrencilerle birlikte belirleyin.</a:t>
            </a:r>
          </a:p>
          <a:p>
            <a:r>
              <a:rPr lang="tr-TR" dirty="0"/>
              <a:t>Kuralları kısa ve anlaşılır yazın.</a:t>
            </a:r>
          </a:p>
          <a:p>
            <a:r>
              <a:rPr lang="tr-TR" dirty="0"/>
              <a:t>Kuralları açıklayın, uyulmadığında sonuçlarını belirtin.</a:t>
            </a:r>
          </a:p>
          <a:p>
            <a:r>
              <a:rPr lang="tr-TR" dirty="0"/>
              <a:t>Kurallarda olumsuz ifadeler (koşmak yasaktır) yerine, olumlu ifadelere (yavaş yürüyünüz) yer verin.</a:t>
            </a:r>
          </a:p>
          <a:p>
            <a:r>
              <a:rPr lang="tr-TR" dirty="0"/>
              <a:t>Kuralları rahatlıkla görülebilen bir yere asın.</a:t>
            </a:r>
          </a:p>
          <a:p>
            <a:r>
              <a:rPr lang="tr-TR" dirty="0"/>
              <a:t>Hangi durumlarda kural dışına çıkılabileceğini belirtin.</a:t>
            </a:r>
          </a:p>
          <a:p>
            <a:r>
              <a:rPr lang="tr-TR" dirty="0"/>
              <a:t>Kuralları öğretirken model olun.</a:t>
            </a:r>
          </a:p>
          <a:p>
            <a:r>
              <a:rPr lang="tr-TR" dirty="0"/>
              <a:t>Yeni bir öğrenci sınıfa katıldığında kuralları gözden geçirin.</a:t>
            </a:r>
          </a:p>
          <a:p>
            <a:r>
              <a:rPr lang="tr-TR" dirty="0"/>
              <a:t>Kuralları anımsamaları için öğrencilere ipuçları verin.</a:t>
            </a:r>
          </a:p>
          <a:p>
            <a:endParaRPr lang="tr-TR" dirty="0"/>
          </a:p>
          <a:p>
            <a:endParaRPr lang="tr-TR" dirty="0"/>
          </a:p>
        </p:txBody>
      </p:sp>
    </p:spTree>
    <p:extLst>
      <p:ext uri="{BB962C8B-B14F-4D97-AF65-F5344CB8AC3E}">
        <p14:creationId xmlns:p14="http://schemas.microsoft.com/office/powerpoint/2010/main" val="2163136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36104" y="490330"/>
            <a:ext cx="10717696" cy="5686633"/>
          </a:xfrm>
        </p:spPr>
        <p:txBody>
          <a:bodyPr>
            <a:normAutofit lnSpcReduction="10000"/>
          </a:bodyPr>
          <a:lstStyle/>
          <a:p>
            <a:pPr marL="0" indent="0">
              <a:buNone/>
            </a:pPr>
            <a:r>
              <a:rPr lang="tr-TR" dirty="0"/>
              <a:t>3. Sınıf İklimine İlişkin Düzenlemeler</a:t>
            </a:r>
          </a:p>
          <a:p>
            <a:pPr marL="0" indent="0">
              <a:buNone/>
            </a:pPr>
            <a:r>
              <a:rPr lang="tr-TR" dirty="0"/>
              <a:t>*Sınıf iklimi; sınıfın psikolojik ve sosyal özelliklerini oluşturur.</a:t>
            </a:r>
          </a:p>
          <a:p>
            <a:pPr marL="0" indent="0">
              <a:buNone/>
            </a:pPr>
            <a:endParaRPr lang="tr-TR" dirty="0"/>
          </a:p>
          <a:p>
            <a:r>
              <a:rPr lang="tr-TR" dirty="0"/>
              <a:t>Özel </a:t>
            </a:r>
            <a:r>
              <a:rPr lang="tr-TR" dirty="0" err="1"/>
              <a:t>gereksinimli</a:t>
            </a:r>
            <a:r>
              <a:rPr lang="tr-TR" dirty="0"/>
              <a:t> öğrenciyi kabul edici bir tutumla karşılayın ve bunu sınıfa benimsetin.</a:t>
            </a:r>
          </a:p>
          <a:p>
            <a:endParaRPr lang="tr-TR" dirty="0"/>
          </a:p>
          <a:p>
            <a:r>
              <a:rPr lang="tr-TR" dirty="0"/>
              <a:t>Öğrencilere karşı olumlu olun, onlarla sohbet edin, mizahı kullanın.</a:t>
            </a:r>
          </a:p>
          <a:p>
            <a:endParaRPr lang="tr-TR" dirty="0"/>
          </a:p>
          <a:p>
            <a:r>
              <a:rPr lang="tr-TR" dirty="0"/>
              <a:t>Tüm öğrencilerin duygularına değer verin</a:t>
            </a:r>
          </a:p>
          <a:p>
            <a:pPr marL="0" indent="0">
              <a:buNone/>
            </a:pPr>
            <a:br>
              <a:rPr lang="tr-TR" dirty="0"/>
            </a:br>
            <a:br>
              <a:rPr lang="tr-TR" dirty="0"/>
            </a:br>
            <a:endParaRPr lang="tr-TR" dirty="0"/>
          </a:p>
        </p:txBody>
      </p:sp>
    </p:spTree>
    <p:extLst>
      <p:ext uri="{BB962C8B-B14F-4D97-AF65-F5344CB8AC3E}">
        <p14:creationId xmlns:p14="http://schemas.microsoft.com/office/powerpoint/2010/main" val="2133037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8870" y="371061"/>
            <a:ext cx="10624930" cy="5805902"/>
          </a:xfrm>
        </p:spPr>
        <p:txBody>
          <a:bodyPr>
            <a:normAutofit fontScale="92500" lnSpcReduction="20000"/>
          </a:bodyPr>
          <a:lstStyle/>
          <a:p>
            <a:r>
              <a:rPr lang="tr-TR" dirty="0"/>
              <a:t>4. </a:t>
            </a:r>
            <a:r>
              <a:rPr lang="tr-TR" dirty="0" err="1"/>
              <a:t>Öğretimsel</a:t>
            </a:r>
            <a:r>
              <a:rPr lang="tr-TR" dirty="0"/>
              <a:t> Uyarlamalar</a:t>
            </a:r>
            <a:br>
              <a:rPr lang="tr-TR" dirty="0"/>
            </a:br>
            <a:r>
              <a:rPr lang="tr-TR" dirty="0"/>
              <a:t>4.1. Öğretim yöntemlerinin uyarlanması</a:t>
            </a:r>
          </a:p>
          <a:p>
            <a:r>
              <a:rPr lang="tr-TR" dirty="0"/>
              <a:t>Doğrudan öğretim yöntemi; konuları küçük basamaklarla sunan, sürekli değerlendirme yapmayı gerektiren, sorumluluğun öğretmende başlayıp öğrenciye doğru uzandığı yöntemdir.</a:t>
            </a:r>
          </a:p>
          <a:p>
            <a:endParaRPr lang="tr-TR" dirty="0"/>
          </a:p>
          <a:p>
            <a:r>
              <a:rPr lang="tr-TR" dirty="0"/>
              <a:t>İşbirliğine dayalı öğrenme; özel </a:t>
            </a:r>
            <a:r>
              <a:rPr lang="tr-TR" dirty="0" err="1"/>
              <a:t>gereksinimli</a:t>
            </a:r>
            <a:r>
              <a:rPr lang="tr-TR" dirty="0"/>
              <a:t> öğrencilerle birlikte sınıfta yer alan tüm öğrencilerin, akademik ve sosyal performanslarını geliştirmeyi hedefleyen öğretimdir. Öğrenciler arkadaşlarıyla yarışmak ya da bireysel çalışmak yerine, ortak bir amaç için birlikte çalışırlar.</a:t>
            </a:r>
          </a:p>
          <a:p>
            <a:endParaRPr lang="tr-TR" dirty="0"/>
          </a:p>
          <a:p>
            <a:r>
              <a:rPr lang="tr-TR" dirty="0"/>
              <a:t>Keşif yoluyla öğrenme; öğrencileri aktif bir öğrenen olarak gören ve karşılaştıkları problemleri kendi gelişim düzeylerine uygun yollarla çözeceklerini ileri süren öğretim yöntemidir.</a:t>
            </a:r>
          </a:p>
          <a:p>
            <a:pPr marL="0" indent="0">
              <a:buNone/>
            </a:pPr>
            <a:br>
              <a:rPr lang="tr-TR" dirty="0"/>
            </a:br>
            <a:br>
              <a:rPr lang="tr-TR" dirty="0"/>
            </a:br>
            <a:endParaRPr lang="tr-TR" dirty="0"/>
          </a:p>
        </p:txBody>
      </p:sp>
    </p:spTree>
    <p:extLst>
      <p:ext uri="{BB962C8B-B14F-4D97-AF65-F5344CB8AC3E}">
        <p14:creationId xmlns:p14="http://schemas.microsoft.com/office/powerpoint/2010/main" val="428064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31304" y="145775"/>
            <a:ext cx="10903226" cy="6520068"/>
          </a:xfrm>
        </p:spPr>
        <p:txBody>
          <a:bodyPr>
            <a:normAutofit fontScale="85000" lnSpcReduction="20000"/>
          </a:bodyPr>
          <a:lstStyle/>
          <a:p>
            <a:r>
              <a:rPr lang="tr-TR" dirty="0"/>
              <a:t>4. </a:t>
            </a:r>
            <a:r>
              <a:rPr lang="tr-TR" dirty="0" err="1"/>
              <a:t>Öğretimsel</a:t>
            </a:r>
            <a:r>
              <a:rPr lang="tr-TR" dirty="0"/>
              <a:t> Uyarlamalar</a:t>
            </a:r>
            <a:br>
              <a:rPr lang="tr-TR" dirty="0"/>
            </a:br>
            <a:r>
              <a:rPr lang="tr-TR" dirty="0"/>
              <a:t>4.2. Öğrenci gruplarının oluşturulması</a:t>
            </a:r>
          </a:p>
          <a:p>
            <a:r>
              <a:rPr lang="tr-TR" dirty="0"/>
              <a:t>Sınıftaki öğrenciler eğitim düzeylerine, öğrenme yeteneklerine, öğrenme hızlarına ve biçimlerine göre gruplara ayrılır.</a:t>
            </a:r>
          </a:p>
          <a:p>
            <a:r>
              <a:rPr lang="tr-TR" dirty="0"/>
              <a:t> </a:t>
            </a:r>
            <a:r>
              <a:rPr lang="tr-TR" dirty="0" err="1"/>
              <a:t>Öğretimsel</a:t>
            </a:r>
            <a:r>
              <a:rPr lang="tr-TR" dirty="0"/>
              <a:t> Uyarlamalar</a:t>
            </a:r>
            <a:br>
              <a:rPr lang="tr-TR" dirty="0"/>
            </a:br>
            <a:r>
              <a:rPr lang="tr-TR" dirty="0"/>
              <a:t>4.2. Öğrenci gruplarının oluşturulması</a:t>
            </a:r>
          </a:p>
          <a:p>
            <a:br>
              <a:rPr lang="tr-TR" dirty="0"/>
            </a:br>
            <a:r>
              <a:rPr lang="tr-TR" dirty="0"/>
              <a:t>BÜYÜK GRUP EĞİTİM: sınıfta öğrencilerin tamamıyla aynı hedefleri gerçekleştirmek için yapılan eğitimdir.</a:t>
            </a:r>
          </a:p>
          <a:p>
            <a:r>
              <a:rPr lang="tr-TR" dirty="0"/>
              <a:t>KÜÇÜK GRUP EĞİTİMİ: öğretim programının hedeflerine akranlarıyla aynı zamanda ulaşmada güçlük çeken özel </a:t>
            </a:r>
            <a:r>
              <a:rPr lang="tr-TR" dirty="0" err="1"/>
              <a:t>gereksinimli</a:t>
            </a:r>
            <a:r>
              <a:rPr lang="tr-TR" dirty="0"/>
              <a:t> öğrencilerin küçük gruplara ayrıldığı eğitimdir.</a:t>
            </a:r>
          </a:p>
          <a:p>
            <a:r>
              <a:rPr lang="tr-TR" dirty="0"/>
              <a:t>Aynı Beceri Düzeyinde Olan Öğrencilerden Oluşan Küçük Grup; bu yöntemde sınıftaki öğrencileri başarılı ve başarısız diye iki gruba ayırma söz konusu olabileceğinden farklı düzeyde öğrencilerden oluşan küçük grup eğitimi daha avantajlıdır.</a:t>
            </a:r>
          </a:p>
          <a:p>
            <a:r>
              <a:rPr lang="tr-TR" dirty="0"/>
              <a:t>Farklı Beceri Düzeyinde Olan Öğrencilerden Oluşan Küçük Grup; 5-6 öğrenciden oluşan grupta daha başarılı olanlar başarısız akranlarına model olarak akran öğretimi gerçekleştirebilirler. Böylece öğretmene ek zaman artar.</a:t>
            </a:r>
          </a:p>
          <a:p>
            <a:r>
              <a:rPr lang="tr-TR" dirty="0"/>
              <a:t>BİREYSEL ÖĞRETİM: bu yöntemde öğretmen doğrudan tek bir öğrenciyle bireysel olarak çalışır. Öğrenciye yoğunlaştığı için avantajlıdır. Ancak zaman ve sosyalleşme sıkıntısı doğabilir.</a:t>
            </a:r>
          </a:p>
          <a:p>
            <a:endParaRPr lang="tr-TR" dirty="0"/>
          </a:p>
        </p:txBody>
      </p:sp>
    </p:spTree>
    <p:extLst>
      <p:ext uri="{BB962C8B-B14F-4D97-AF65-F5344CB8AC3E}">
        <p14:creationId xmlns:p14="http://schemas.microsoft.com/office/powerpoint/2010/main" val="3775694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idx="1"/>
          </p:nvPr>
        </p:nvSpPr>
        <p:spPr>
          <a:xfrm>
            <a:off x="675861" y="278296"/>
            <a:ext cx="10677939" cy="5898667"/>
          </a:xfrm>
        </p:spPr>
        <p:txBody>
          <a:bodyPr>
            <a:normAutofit fontScale="92500" lnSpcReduction="20000"/>
          </a:bodyPr>
          <a:lstStyle/>
          <a:p>
            <a:pPr marL="0" indent="0">
              <a:buNone/>
            </a:pPr>
            <a:r>
              <a:rPr lang="tr-TR" dirty="0"/>
              <a:t>   5. İşleyişe İlişkin Düzenlemeler</a:t>
            </a:r>
          </a:p>
          <a:p>
            <a:r>
              <a:rPr lang="tr-TR" dirty="0"/>
              <a:t>Öğretmen ve yöneticilerin sorumluluklarının belirlenmesi: yöneticiler yapılacak uyarlamaların belirlenmesinde  aile ve öğretmen arasında köprüdür. Öğretmenler de öğretimde ne tür uyarlamalar yapacaklarını belirlemelidirler.</a:t>
            </a:r>
          </a:p>
          <a:p>
            <a:endParaRPr lang="tr-TR" dirty="0"/>
          </a:p>
          <a:p>
            <a:r>
              <a:rPr lang="tr-TR" dirty="0"/>
              <a:t>Zamanın düzenlenmesi: her derse ilişkin zaman planlanarak, etkili kullanılmalıdır.</a:t>
            </a:r>
          </a:p>
          <a:p>
            <a:endParaRPr lang="tr-TR" dirty="0"/>
          </a:p>
          <a:p>
            <a:r>
              <a:rPr lang="tr-TR" dirty="0"/>
              <a:t>Ev ödevlerinin uyarlanması: öğretimde yapılan uyarlamalara uygun ödevler hazırlanmalıdır. Ödevlerde de uyarlama yapılmalıdır.</a:t>
            </a:r>
          </a:p>
          <a:p>
            <a:endParaRPr lang="tr-TR" dirty="0"/>
          </a:p>
          <a:p>
            <a:r>
              <a:rPr lang="tr-TR" dirty="0"/>
              <a:t>Sınavlarda yapılacak uyarlamalar: sınav sorusunda, süresinde, içeriğinde, türünde yapılacak uyarlamaları kapsar.</a:t>
            </a:r>
          </a:p>
          <a:p>
            <a:pPr marL="0" indent="0">
              <a:buNone/>
            </a:pPr>
            <a:br>
              <a:rPr lang="tr-TR" dirty="0"/>
            </a:br>
            <a:br>
              <a:rPr lang="tr-TR" dirty="0"/>
            </a:br>
            <a:endParaRPr lang="tr-TR" dirty="0"/>
          </a:p>
        </p:txBody>
      </p:sp>
    </p:spTree>
    <p:extLst>
      <p:ext uri="{BB962C8B-B14F-4D97-AF65-F5344CB8AC3E}">
        <p14:creationId xmlns:p14="http://schemas.microsoft.com/office/powerpoint/2010/main" val="411825180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1126</Words>
  <Application>Microsoft Office PowerPoint</Application>
  <PresentationFormat>Geniş ekran</PresentationFormat>
  <Paragraphs>207</Paragraphs>
  <Slides>27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27</vt:i4>
      </vt:variant>
    </vt:vector>
  </HeadingPairs>
  <TitlesOfParts>
    <vt:vector size="33" baseType="lpstr">
      <vt:lpstr>Arial</vt:lpstr>
      <vt:lpstr>Calibri</vt:lpstr>
      <vt:lpstr>Calibri Light</vt:lpstr>
      <vt:lpstr>Cambria</vt:lpstr>
      <vt:lpstr>Wingdings</vt:lpstr>
      <vt:lpstr>Office Teması</vt:lpstr>
      <vt:lpstr>BİREYSELLEŞTİRİLMİŞ EĞİTİM PROGRAMI (BEP) HAZIRLAMA VE ÖĞRETİMİN BİREYSELLEŞTİRİLMESİ </vt:lpstr>
      <vt:lpstr>PowerPoint Sunusu</vt:lpstr>
      <vt:lpstr>PowerPoint Sunusu</vt:lpstr>
      <vt:lpstr>PowerPoint Sunusu</vt:lpstr>
      <vt:lpstr>BEP İçeriğinde Neler Yer Alır?</vt:lpstr>
      <vt:lpstr>1. Öğrencinin Var Olan Performans Düzeyi</vt:lpstr>
      <vt:lpstr>1. Öğrencinin Var Olan Performans Düzeyi performans düzeyi yazım ilkeleri</vt:lpstr>
      <vt:lpstr>PowerPoint Sunusu</vt:lpstr>
      <vt:lpstr>PowerPoint Sunusu</vt:lpstr>
      <vt:lpstr>PowerPoint Sunusu</vt:lpstr>
      <vt:lpstr>3. Uzun Dönemli Amaçlara Ulaşmak İçin Gerekli Olan Kısa Dönemli Amaçlar kısa dönemli amaçların öğeleri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BİREYSELLEŞTİRİLMİŞ EĞİTİM PROGRAMI (BEP) HAZIRLAMA VE ÖĞRETİMİN BİREYSELLEŞTİRİLMESİ </dc:title>
  <dc:creator>erdem yıldırım</dc:creator>
  <cp:lastModifiedBy>erdem yıldırım</cp:lastModifiedBy>
  <cp:revision>21</cp:revision>
  <dcterms:created xsi:type="dcterms:W3CDTF">2017-03-26T19:56:51Z</dcterms:created>
  <dcterms:modified xsi:type="dcterms:W3CDTF">2017-03-26T20:54:50Z</dcterms:modified>
</cp:coreProperties>
</file>