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2" r:id="rId6"/>
    <p:sldId id="263" r:id="rId7"/>
    <p:sldId id="264" r:id="rId8"/>
    <p:sldId id="265" r:id="rId9"/>
    <p:sldId id="266" r:id="rId10"/>
    <p:sldId id="267" r:id="rId11"/>
    <p:sldId id="268" r:id="rId12"/>
    <p:sldId id="270" r:id="rId13"/>
    <p:sldId id="269" r:id="rId14"/>
    <p:sldId id="271" r:id="rId15"/>
    <p:sldId id="273" r:id="rId16"/>
    <p:sldId id="274" r:id="rId17"/>
    <p:sldId id="275" r:id="rId18"/>
    <p:sldId id="272"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9" r:id="rId49"/>
    <p:sldId id="310" r:id="rId50"/>
    <p:sldId id="311" r:id="rId51"/>
    <p:sldId id="314" r:id="rId52"/>
    <p:sldId id="315" r:id="rId53"/>
    <p:sldId id="317" r:id="rId54"/>
    <p:sldId id="318" r:id="rId55"/>
    <p:sldId id="312" r:id="rId56"/>
    <p:sldId id="313" r:id="rId57"/>
    <p:sldId id="319" r:id="rId58"/>
    <p:sldId id="320"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7" d="100"/>
          <a:sy n="117" d="100"/>
        </p:scale>
        <p:origin x="-34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12/21/2016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054087" y="1258958"/>
            <a:ext cx="8905461" cy="3154016"/>
          </a:xfrm>
        </p:spPr>
        <p:txBody>
          <a:bodyPr>
            <a:normAutofit/>
          </a:bodyPr>
          <a:lstStyle/>
          <a:p>
            <a:r>
              <a:rPr lang="tr-TR" dirty="0"/>
              <a:t>:    </a:t>
            </a:r>
            <a:r>
              <a:rPr lang="tr-TR" sz="3600" dirty="0"/>
              <a:t>BEP uygulama (öğrencinin yapabildiklerinin belirlenmesi (görüşme ve kontrol listesi uygulama, öğrenci gereksinimlerinin belirlenmesi ve sıraya konulması</a:t>
            </a:r>
          </a:p>
        </p:txBody>
      </p:sp>
    </p:spTree>
    <p:extLst>
      <p:ext uri="{BB962C8B-B14F-4D97-AF65-F5344CB8AC3E}">
        <p14:creationId xmlns:p14="http://schemas.microsoft.com/office/powerpoint/2010/main" val="142441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54087" y="1126435"/>
            <a:ext cx="9450525" cy="4784787"/>
          </a:xfrm>
        </p:spPr>
        <p:txBody>
          <a:bodyPr/>
          <a:lstStyle/>
          <a:p>
            <a:r>
              <a:rPr lang="tr-TR" dirty="0"/>
              <a:t>Çocuktan beklenen öğrenmelerle gerçekleşen öğrenmeler arasındaki fark gözlendiğinde farkın nelerden kaynaklandığını anlamak için öğrenmeyi etkileyen etmenlerin değerlendirilmesine yer verilir.</a:t>
            </a:r>
          </a:p>
          <a:p>
            <a:r>
              <a:rPr lang="tr-TR" dirty="0"/>
              <a:t>Öğrenme problemlerinin duyu organları , zihinsel süreçler , eğitim programı ve öğretimle ilgili olması nedeniyle görme , işitme ve zihinsel süreçleri kabaca ölçen ölçü araçlarıyla öğrenmeyi etkileyen kanallarda yada öğretimde yetersizliğin olup olmadığı belirlenir.</a:t>
            </a:r>
          </a:p>
          <a:p>
            <a:r>
              <a:rPr lang="tr-TR" dirty="0"/>
              <a:t>Yetersizlikten kuşku duyulan alanda ayrıntılı değerlendirmeye yer verilerek yetersizliğin varlığı ve düzeyi belirlenir.</a:t>
            </a:r>
          </a:p>
          <a:p>
            <a:r>
              <a:rPr lang="tr-TR" dirty="0"/>
              <a:t>Ayrıntılı değerlendirme sonucunda yetersizliğin olduğu onaylandıktan sonra öğrencinin yetersizliğinin özel eğitim hizmetlerinden yararlanmak için uygun olup olmadığı araştırılır.</a:t>
            </a:r>
          </a:p>
          <a:p>
            <a:r>
              <a:rPr lang="tr-TR" dirty="0"/>
              <a:t>Öğrencinin yetersizliği özel eğitim hizmetlerinden yararlanmak için uygun olduğu belirlendikten sonra özel eğitim hizmetleri bireyselleştirilmiş eğitim planının geliştirilmesiyle başlar.</a:t>
            </a:r>
          </a:p>
        </p:txBody>
      </p:sp>
    </p:spTree>
    <p:extLst>
      <p:ext uri="{BB962C8B-B14F-4D97-AF65-F5344CB8AC3E}">
        <p14:creationId xmlns:p14="http://schemas.microsoft.com/office/powerpoint/2010/main" val="2635646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Özel eğitimden yararlanmak için yetersizliğin uygunluğunu belirleme</a:t>
            </a:r>
          </a:p>
        </p:txBody>
      </p:sp>
      <p:sp>
        <p:nvSpPr>
          <p:cNvPr id="3" name="İçerik Yer Tutucusu 2"/>
          <p:cNvSpPr>
            <a:spLocks noGrp="1"/>
          </p:cNvSpPr>
          <p:nvPr>
            <p:ph idx="1"/>
          </p:nvPr>
        </p:nvSpPr>
        <p:spPr/>
        <p:txBody>
          <a:bodyPr>
            <a:normAutofit lnSpcReduction="10000"/>
          </a:bodyPr>
          <a:lstStyle/>
          <a:p>
            <a:r>
              <a:rPr lang="tr-TR" dirty="0"/>
              <a:t>Tüm değerlendirmeler sonucunda toplanan bilgiler özetlendikten ve vaka inceleme özet formunda rapor edildikten sonra .çocuğun özel eğitim hizmetlerinden yararlanmak için uygun olup olamadığı belirlenir.</a:t>
            </a:r>
          </a:p>
          <a:p>
            <a:r>
              <a:rPr lang="tr-TR" dirty="0"/>
              <a:t>Yanıtlanması gereken temel soru çocuğun yetersizliği ve kapasitesi yönetmelikte belirtilen yetersizlik ölçütünü karşılıyor mu sorusudur.</a:t>
            </a:r>
          </a:p>
          <a:p>
            <a:r>
              <a:rPr lang="tr-TR" dirty="0"/>
              <a:t>Çoğu zaman değerlendirme verileri yetersizlik durumunun varlığını açıkça gösterdiğinden bu durumlarda karar vermek kolaydır.</a:t>
            </a:r>
          </a:p>
          <a:p>
            <a:r>
              <a:rPr lang="tr-TR" dirty="0"/>
              <a:t>Bazı durumlarda  yetersizliğin olup olmadığına karar vermek kolay olmayabilir. Bu durum değerlendirme verilerinin dikkatlice incelenmesini gerektirebilir.</a:t>
            </a:r>
          </a:p>
          <a:p>
            <a:r>
              <a:rPr lang="tr-TR" dirty="0"/>
              <a:t>Bu durumda değerlendirme sürecine katılan tüm kişiler toplantıya katılıp ilk elden tüm izlenimlerini ekibin diğer üyeleriyle paylaşmalıdırlar.</a:t>
            </a:r>
          </a:p>
          <a:p>
            <a:pPr marL="0" indent="0">
              <a:buNone/>
            </a:pPr>
            <a:endParaRPr lang="tr-TR" dirty="0"/>
          </a:p>
        </p:txBody>
      </p:sp>
    </p:spTree>
    <p:extLst>
      <p:ext uri="{BB962C8B-B14F-4D97-AF65-F5344CB8AC3E}">
        <p14:creationId xmlns:p14="http://schemas.microsoft.com/office/powerpoint/2010/main" val="3769486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67339" y="1113183"/>
            <a:ext cx="9437273" cy="4798039"/>
          </a:xfrm>
        </p:spPr>
        <p:txBody>
          <a:bodyPr>
            <a:normAutofit fontScale="92500" lnSpcReduction="10000"/>
          </a:bodyPr>
          <a:lstStyle/>
          <a:p>
            <a:r>
              <a:rPr lang="tr-TR" dirty="0"/>
              <a:t>Çocuğun özel eğitim hizmetlerinden yararlanmasının uygunluğunu belirlemek ve </a:t>
            </a:r>
            <a:r>
              <a:rPr lang="tr-TR" dirty="0" err="1"/>
              <a:t>bep’i</a:t>
            </a:r>
            <a:r>
              <a:rPr lang="tr-TR" dirty="0"/>
              <a:t> geliştirmek için ayrı ayrı toplantı yapmak yerine tek toplantı yapılabilir.</a:t>
            </a:r>
          </a:p>
          <a:p>
            <a:r>
              <a:rPr lang="tr-TR" dirty="0"/>
              <a:t>Çocuğun özel eğitim hizmetlerinden yararlanmasının uygunluğu ile ilgili olan toplantıya ailenin katılımı sağlanmalıdır.</a:t>
            </a:r>
          </a:p>
          <a:p>
            <a:r>
              <a:rPr lang="tr-TR" dirty="0"/>
              <a:t>Özel eğitim yönetmeliklerinde yararlanılması gereken sorulardan biri ‘ özel eğitim hizmetlerinden yararlanabilmek için yetersizliği olan çocuk hangi alanlarda değerlendirilmelidir ?’ sorusudur.</a:t>
            </a:r>
          </a:p>
          <a:p>
            <a:r>
              <a:rPr lang="tr-TR" dirty="0"/>
              <a:t>Bu sorunun yanıtlanması özel eğitim hizmetlerinden yararlanmak için çocukların uygunluğunu belirlemede izlenecek ölçme sürecine yol gösterebilir.</a:t>
            </a:r>
          </a:p>
          <a:p>
            <a:r>
              <a:rPr lang="tr-TR" dirty="0"/>
              <a:t>Örneğin: işitme yetersizliği olan çocuğun özel eğitimden yararlanması için izleyen alanlarda değerlendirilmesi önerilir.</a:t>
            </a:r>
          </a:p>
          <a:p>
            <a:r>
              <a:rPr lang="tr-TR" dirty="0" err="1"/>
              <a:t>Odyolojık</a:t>
            </a:r>
            <a:endParaRPr lang="tr-TR" dirty="0"/>
          </a:p>
          <a:p>
            <a:r>
              <a:rPr lang="tr-TR" dirty="0"/>
              <a:t>Dil, konuşma</a:t>
            </a:r>
          </a:p>
          <a:p>
            <a:r>
              <a:rPr lang="tr-TR" dirty="0"/>
              <a:t>Akademik</a:t>
            </a:r>
          </a:p>
          <a:p>
            <a:r>
              <a:rPr lang="tr-TR" dirty="0"/>
              <a:t>Sosyal ve duygusal gelişim</a:t>
            </a:r>
          </a:p>
          <a:p>
            <a:endParaRPr lang="tr-TR" dirty="0"/>
          </a:p>
          <a:p>
            <a:endParaRPr lang="tr-TR" dirty="0"/>
          </a:p>
        </p:txBody>
      </p:sp>
    </p:spTree>
    <p:extLst>
      <p:ext uri="{BB962C8B-B14F-4D97-AF65-F5344CB8AC3E}">
        <p14:creationId xmlns:p14="http://schemas.microsoft.com/office/powerpoint/2010/main" val="112155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15548" y="887896"/>
            <a:ext cx="9448800" cy="2822713"/>
          </a:xfrm>
        </p:spPr>
        <p:txBody>
          <a:bodyPr/>
          <a:lstStyle/>
          <a:p>
            <a:r>
              <a:rPr lang="tr-TR" dirty="0"/>
              <a:t>Özel eğitime gereksinimi olan çocukların değerlendirilmesi gereken alanlara bakıldığında bazı alanlar örneğin zihinsel işlevde bulunma, görme işitme alanlarının her sınıflandırmada ortak olduğu kolayca gözlenir . Ancak değerlendirme için gönderilen çocuklardan her birinin kapsamlı ve kendilerine özgü değerlendirilmeleri gerekir.</a:t>
            </a:r>
          </a:p>
          <a:p>
            <a:r>
              <a:rPr lang="tr-TR" dirty="0"/>
              <a:t>BEP ancak yetersizliği ve yetersizliğinden dolayı özel eğitime gereksinimi olan çocuklar için geliştirilir . Ancak öğrencide yetersizliğin olması </a:t>
            </a:r>
            <a:r>
              <a:rPr lang="tr-TR" dirty="0" err="1"/>
              <a:t>bep</a:t>
            </a:r>
            <a:r>
              <a:rPr lang="tr-TR" dirty="0"/>
              <a:t> geliştirmek için yeterli değildir . Özel eğitimle ilgili yönetmeliklerde özel eğitimden yararlanacak olanların yetersizlik tür ve dereceleri belirtilmelidir.</a:t>
            </a:r>
          </a:p>
        </p:txBody>
      </p:sp>
    </p:spTree>
    <p:extLst>
      <p:ext uri="{BB962C8B-B14F-4D97-AF65-F5344CB8AC3E}">
        <p14:creationId xmlns:p14="http://schemas.microsoft.com/office/powerpoint/2010/main" val="3033867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22783" y="304800"/>
            <a:ext cx="9781829" cy="5606422"/>
          </a:xfrm>
        </p:spPr>
        <p:txBody>
          <a:bodyPr>
            <a:normAutofit lnSpcReduction="10000"/>
          </a:bodyPr>
          <a:lstStyle/>
          <a:p>
            <a:pPr marL="0" indent="0">
              <a:buNone/>
            </a:pPr>
            <a:r>
              <a:rPr lang="tr-TR" b="1" u="sng" dirty="0" err="1"/>
              <a:t>Bep</a:t>
            </a:r>
            <a:r>
              <a:rPr lang="tr-TR" b="1" u="sng" dirty="0"/>
              <a:t> programı geliştirmek için yapılması gerekenler: </a:t>
            </a:r>
          </a:p>
          <a:p>
            <a:pPr marL="0" indent="0">
              <a:buNone/>
            </a:pPr>
            <a:r>
              <a:rPr lang="tr-TR" b="1" u="sng" dirty="0"/>
              <a:t>1)Öğrencinin eğitim programında yapabildiklerinin düzeyi(var olan eğitsel performans düzeyi)</a:t>
            </a:r>
          </a:p>
          <a:p>
            <a:r>
              <a:rPr lang="tr-TR" dirty="0" err="1"/>
              <a:t>Bep</a:t>
            </a:r>
            <a:r>
              <a:rPr lang="tr-TR" dirty="0"/>
              <a:t>  geliştirmenin ilk ana basamağı öğrencinin devam etmesi beklenen sınıfın amaçlarının gerektirdiği davranışları yapabilme düzeyini kestirmek için yapılan değerlendirmedir. Bu değerlendirme verileriyle yetersizliğin varlığı ve öğrencinin eğitim hizmetlerinden yararlanıp yararlanamayacağı belirlenir.</a:t>
            </a:r>
          </a:p>
          <a:p>
            <a:r>
              <a:rPr lang="tr-TR" dirty="0"/>
              <a:t>Öğrencinin bulunması gerektiği sınıfın amaçlarının gerektirdiği davranışları yapabilme düzeyini belirlemek için yapılan değerlendirme verilerinden öğrenci için geliştirilecek programın yıllık amaçlarını ve gerekli diğer hizmetlerin belirlenmesinde yararlanılır.</a:t>
            </a:r>
          </a:p>
          <a:p>
            <a:r>
              <a:rPr lang="tr-TR" dirty="0"/>
              <a:t>Yetersizlikle ilgili toplanan bilgilerle özel eğitimden yararlanıp yararlanmamasına karar verilirken ,özel eğitim ve diğer hizmetler öğrencinin eğitim programında yapabildiklerine bakılarak belirlenir.</a:t>
            </a:r>
          </a:p>
          <a:p>
            <a:r>
              <a:rPr lang="tr-TR" dirty="0"/>
              <a:t>Öğrencinin gereksinimlerini karşılayacak olan </a:t>
            </a:r>
            <a:r>
              <a:rPr lang="tr-TR" dirty="0" err="1"/>
              <a:t>bep’i</a:t>
            </a:r>
            <a:r>
              <a:rPr lang="tr-TR" dirty="0"/>
              <a:t> geliştirmek için mutlaka eğitim programında öğrencinin yapabildiklerinin düzeyinin özetine ihtiyaç vardır.</a:t>
            </a:r>
          </a:p>
          <a:p>
            <a:pPr marL="0" indent="0">
              <a:buNone/>
            </a:pPr>
            <a:endParaRPr lang="tr-TR" dirty="0"/>
          </a:p>
          <a:p>
            <a:pPr marL="0" indent="0">
              <a:buNone/>
            </a:pPr>
            <a:r>
              <a:rPr lang="tr-TR" b="1" u="sng" dirty="0"/>
              <a:t> </a:t>
            </a:r>
          </a:p>
        </p:txBody>
      </p:sp>
    </p:spTree>
    <p:extLst>
      <p:ext uri="{BB962C8B-B14F-4D97-AF65-F5344CB8AC3E}">
        <p14:creationId xmlns:p14="http://schemas.microsoft.com/office/powerpoint/2010/main" val="95556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2052" y="874643"/>
            <a:ext cx="9662560" cy="5036579"/>
          </a:xfrm>
        </p:spPr>
        <p:txBody>
          <a:bodyPr/>
          <a:lstStyle/>
          <a:p>
            <a:r>
              <a:rPr lang="tr-TR" dirty="0"/>
              <a:t>Öğrencinin eğitim programında yapabildiklerinin düzeyinin özetinde :</a:t>
            </a:r>
          </a:p>
          <a:p>
            <a:r>
              <a:rPr lang="tr-TR" dirty="0"/>
              <a:t>Görüşme</a:t>
            </a:r>
          </a:p>
          <a:p>
            <a:r>
              <a:rPr lang="tr-TR" dirty="0"/>
              <a:t>Gözlem</a:t>
            </a:r>
          </a:p>
          <a:p>
            <a:r>
              <a:rPr lang="tr-TR" dirty="0"/>
              <a:t>Akademik kontrol listesi gibi ölçü araçlarının uygulanmasıyla öğrencinin okul programında yer alan öğrenme alanlarında yapabildikleri özetlenir.</a:t>
            </a:r>
          </a:p>
          <a:p>
            <a:r>
              <a:rPr lang="tr-TR" dirty="0"/>
              <a:t>Öğrencinin gereksinimleri betimlenir.</a:t>
            </a:r>
          </a:p>
          <a:p>
            <a:r>
              <a:rPr lang="tr-TR" dirty="0"/>
              <a:t>Öğrencinin yetersizliğinin öğrenme yaşantılarına katılımının ve programda  ilerlemesinin nasıl etkilendiğini belirtir.</a:t>
            </a:r>
          </a:p>
          <a:p>
            <a:r>
              <a:rPr lang="tr-TR" dirty="0"/>
              <a:t>Öğrencinin gereksinim alanlarından her birinde belirgin ölçülebilir ve nesnel başlama düzeyi bilgilerini içerir.</a:t>
            </a:r>
          </a:p>
          <a:p>
            <a:r>
              <a:rPr lang="tr-TR" dirty="0"/>
              <a:t>Bulunması gereken sınıfın amaçlarının gerektirdiği davranışlara ait ölçümleme bilgileri .çocuğun özel eğitim hizmetlerinden yararlanmak için uygunluğunu </a:t>
            </a:r>
            <a:r>
              <a:rPr lang="tr-TR" dirty="0" err="1"/>
              <a:t>bep</a:t>
            </a:r>
            <a:r>
              <a:rPr lang="tr-TR" dirty="0"/>
              <a:t> ‘in yıllık ve kısa dönemli amaçlarını geliştirmede gereklidir.</a:t>
            </a:r>
          </a:p>
          <a:p>
            <a:endParaRPr lang="tr-TR" dirty="0"/>
          </a:p>
          <a:p>
            <a:endParaRPr lang="tr-TR" dirty="0"/>
          </a:p>
          <a:p>
            <a:endParaRPr lang="tr-TR" dirty="0"/>
          </a:p>
        </p:txBody>
      </p:sp>
    </p:spTree>
    <p:extLst>
      <p:ext uri="{BB962C8B-B14F-4D97-AF65-F5344CB8AC3E}">
        <p14:creationId xmlns:p14="http://schemas.microsoft.com/office/powerpoint/2010/main" val="3690292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68557" y="543339"/>
            <a:ext cx="9636055" cy="5367883"/>
          </a:xfrm>
        </p:spPr>
        <p:txBody>
          <a:bodyPr>
            <a:normAutofit lnSpcReduction="10000"/>
          </a:bodyPr>
          <a:lstStyle/>
          <a:p>
            <a:r>
              <a:rPr lang="tr-TR" dirty="0"/>
              <a:t>Ancak </a:t>
            </a:r>
            <a:r>
              <a:rPr lang="tr-TR" dirty="0" err="1"/>
              <a:t>bep’in</a:t>
            </a:r>
            <a:r>
              <a:rPr lang="tr-TR" dirty="0"/>
              <a:t> geliştirilmesiyle ölçümleme sonlandırılmamalıdır. Çocuk özel eğitim programına başladıktan sonra öğretmen çocuk ile ilgili veri toplamaya devam etmelidir.</a:t>
            </a:r>
          </a:p>
          <a:p>
            <a:r>
              <a:rPr lang="tr-TR" dirty="0"/>
              <a:t>Ölçümlemeyi sürekli bir süreç olarak görme öğretmenin kullandığı öğretim tekniklerini iyileştirmesine ve öğrencinin yıllık amaçlar doğrultusunda ilerlemesine yardım eder.</a:t>
            </a:r>
          </a:p>
          <a:p>
            <a:r>
              <a:rPr lang="tr-TR" sz="2000" b="1" u="sng" dirty="0" err="1"/>
              <a:t>Epyd’nin</a:t>
            </a:r>
            <a:r>
              <a:rPr lang="tr-TR" sz="2000" b="1" u="sng" dirty="0"/>
              <a:t> önemi</a:t>
            </a:r>
          </a:p>
          <a:p>
            <a:r>
              <a:rPr lang="tr-TR" dirty="0"/>
              <a:t>Ailenin öğrencilerin ve eğiticilerin öğrencinin eğitim programlarında yapabilme düzeyine bakarak </a:t>
            </a:r>
            <a:r>
              <a:rPr lang="tr-TR" dirty="0" err="1"/>
              <a:t>bep</a:t>
            </a:r>
            <a:r>
              <a:rPr lang="tr-TR" dirty="0"/>
              <a:t> programındaki ilerlemelerini izlemeleri mümkün olmaktadır.</a:t>
            </a:r>
          </a:p>
          <a:p>
            <a:r>
              <a:rPr lang="tr-TR" dirty="0"/>
              <a:t>Anlaşılabilir , açık ifadelerle belirtilmiş değerlendirme sonuçlarına ulaşılmaktadır.</a:t>
            </a:r>
          </a:p>
          <a:p>
            <a:r>
              <a:rPr lang="tr-TR" dirty="0"/>
              <a:t>Değerlendirme sonuçları programın beklentilerine yön verir ve amaçlarla yapabildikleri arasında bağlantının kurulmasını sağlar.</a:t>
            </a:r>
          </a:p>
          <a:p>
            <a:r>
              <a:rPr lang="tr-TR" dirty="0"/>
              <a:t>Öğrenciye özgü ve öncelik sırasına konulmuş gereksinimlere ulaşılmaktadır.</a:t>
            </a:r>
          </a:p>
          <a:p>
            <a:r>
              <a:rPr lang="tr-TR" dirty="0" err="1"/>
              <a:t>Epyd</a:t>
            </a:r>
            <a:r>
              <a:rPr lang="tr-TR" dirty="0"/>
              <a:t>’ de belirlenen gereksinimlerle ilişkili amaçlar bulunmaktadır.</a:t>
            </a:r>
          </a:p>
          <a:p>
            <a:r>
              <a:rPr lang="tr-TR" dirty="0"/>
              <a:t>Belirlenen amaçlar doğrultusunda öğrenci ilerlemeleri sağaltım planıyla doğrudan ilişkili olmaktadır.</a:t>
            </a:r>
          </a:p>
          <a:p>
            <a:endParaRPr lang="tr-TR" dirty="0"/>
          </a:p>
          <a:p>
            <a:endParaRPr lang="tr-TR" dirty="0"/>
          </a:p>
          <a:p>
            <a:endParaRPr lang="tr-TR" sz="2000" dirty="0"/>
          </a:p>
        </p:txBody>
      </p:sp>
    </p:spTree>
    <p:extLst>
      <p:ext uri="{BB962C8B-B14F-4D97-AF65-F5344CB8AC3E}">
        <p14:creationId xmlns:p14="http://schemas.microsoft.com/office/powerpoint/2010/main" val="122381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6" y="624110"/>
            <a:ext cx="8313614" cy="634847"/>
          </a:xfrm>
        </p:spPr>
        <p:txBody>
          <a:bodyPr>
            <a:normAutofit fontScale="90000"/>
          </a:bodyPr>
          <a:lstStyle/>
          <a:p>
            <a:r>
              <a:rPr lang="tr-TR" u="sng" dirty="0" err="1"/>
              <a:t>Epyd’nin</a:t>
            </a:r>
            <a:r>
              <a:rPr lang="tr-TR" u="sng" dirty="0"/>
              <a:t> yazımın etkileyen etmenler</a:t>
            </a:r>
          </a:p>
        </p:txBody>
      </p:sp>
      <p:sp>
        <p:nvSpPr>
          <p:cNvPr id="3" name="İçerik Yer Tutucusu 2"/>
          <p:cNvSpPr>
            <a:spLocks noGrp="1"/>
          </p:cNvSpPr>
          <p:nvPr>
            <p:ph idx="1"/>
          </p:nvPr>
        </p:nvSpPr>
        <p:spPr>
          <a:xfrm>
            <a:off x="2027583" y="1258957"/>
            <a:ext cx="9477029" cy="4652265"/>
          </a:xfrm>
        </p:spPr>
        <p:txBody>
          <a:bodyPr/>
          <a:lstStyle/>
          <a:p>
            <a:r>
              <a:rPr lang="tr-TR" b="1" u="sng" dirty="0"/>
              <a:t>İlerlemeye yol açan sağaltım uygulamaları:</a:t>
            </a:r>
          </a:p>
          <a:p>
            <a:r>
              <a:rPr lang="tr-TR" dirty="0"/>
              <a:t>Öğrencinin nasıl öğrendiğini ve yönetildiğini öğrendiğimizde öğrenmesini arttıracak desteklerle , gereksinimi olan uygun eğitim fırsatları sağlanmış olur.</a:t>
            </a:r>
          </a:p>
          <a:p>
            <a:r>
              <a:rPr lang="tr-TR" dirty="0"/>
              <a:t>Öğrencinin önceden uygulanan sağaltımlarla nasıl öğrendiğinin belirleme ve onlardan yararlanma yaklaşımı ,her eğitsel sağaltım olayı birbirinden bağımsızdır ve her biri kendi başına ele alınmalıdır yaklaşımından farklıdır . Her bir eğitsel sağaltım çocuğun yaşantılarının bir bölümü olarak görülmediğinde önceki sağaltımlardan yararlanmak olası değildir.</a:t>
            </a:r>
          </a:p>
          <a:p>
            <a:r>
              <a:rPr lang="tr-TR" dirty="0"/>
              <a:t>Önceki sağaltımlardan yararlanma yaklaşımından yararlanarak etkili olan  öğretim ve davranış yönetme işlem süreçleri dikkate alınarak eğitim programında yapabildikleri yazılmalıdır.</a:t>
            </a:r>
          </a:p>
          <a:p>
            <a:endParaRPr lang="tr-TR" dirty="0"/>
          </a:p>
          <a:p>
            <a:endParaRPr lang="tr-TR" dirty="0"/>
          </a:p>
        </p:txBody>
      </p:sp>
    </p:spTree>
    <p:extLst>
      <p:ext uri="{BB962C8B-B14F-4D97-AF65-F5344CB8AC3E}">
        <p14:creationId xmlns:p14="http://schemas.microsoft.com/office/powerpoint/2010/main" val="833023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7009" y="543339"/>
            <a:ext cx="9927603" cy="5367883"/>
          </a:xfrm>
        </p:spPr>
        <p:txBody>
          <a:bodyPr>
            <a:normAutofit/>
          </a:bodyPr>
          <a:lstStyle/>
          <a:p>
            <a:r>
              <a:rPr lang="tr-TR" b="1" u="sng" dirty="0"/>
              <a:t>Öğrencinin güçlü yanları:</a:t>
            </a:r>
          </a:p>
          <a:p>
            <a:r>
              <a:rPr lang="tr-TR" dirty="0"/>
              <a:t>Öğrencinin güçlü yanlarını yansıtabilmesi için </a:t>
            </a:r>
            <a:r>
              <a:rPr lang="tr-TR" dirty="0" err="1"/>
              <a:t>bep’i</a:t>
            </a:r>
            <a:r>
              <a:rPr lang="tr-TR" dirty="0"/>
              <a:t> hazırlayanların önceki öğrenme hızı , kullanılan yöntemlere ve sağaltıma ilişkin bilgilere sahip olmaları gerekir.</a:t>
            </a:r>
          </a:p>
          <a:p>
            <a:r>
              <a:rPr lang="tr-TR" dirty="0"/>
              <a:t>Öğrenci özel eğitim yardımı aldığı sürece öğrenme hızı ve etkili sağaltım yöntemlerine ilişkin bilgi edinme sürdürülmelidir . </a:t>
            </a:r>
            <a:r>
              <a:rPr lang="tr-TR" dirty="0" err="1"/>
              <a:t>Bep’i</a:t>
            </a:r>
            <a:r>
              <a:rPr lang="tr-TR" dirty="0"/>
              <a:t> hazırlayanların öğrencinin güçlü yanlarını belirleyebilmesi için aşağıdaki soruları yanıtlamaları önemlidir:</a:t>
            </a:r>
          </a:p>
          <a:p>
            <a:r>
              <a:rPr lang="tr-TR" b="1" dirty="0"/>
              <a:t>Öğrencinin nasıl öğrendiği ,bilgi edindiği ve öğrenme durumlarına nasıl tepkide bulunduğuyla ilgili başka neler bilmeye gereksinimimiz var?</a:t>
            </a:r>
          </a:p>
          <a:p>
            <a:r>
              <a:rPr lang="tr-TR" b="1" dirty="0"/>
              <a:t>Hangi öğretim düzenlemeleri ve öğretme stratejileri öğrenmelerini hızlandırdığını göstermiştir?</a:t>
            </a:r>
          </a:p>
          <a:p>
            <a:endParaRPr lang="tr-TR" dirty="0"/>
          </a:p>
          <a:p>
            <a:r>
              <a:rPr lang="tr-TR" dirty="0"/>
              <a:t>Belirlenen gereksinimleri için öğrencinin öğrenmesini arttıran ve destekleyen durumlarla ilgili bilgilerden her zaman </a:t>
            </a:r>
            <a:r>
              <a:rPr lang="tr-TR" dirty="0" err="1"/>
              <a:t>yaralanılmalıdır</a:t>
            </a:r>
            <a:r>
              <a:rPr lang="tr-TR" dirty="0"/>
              <a:t>.</a:t>
            </a:r>
          </a:p>
          <a:p>
            <a:endParaRPr lang="tr-TR" dirty="0"/>
          </a:p>
          <a:p>
            <a:endParaRPr lang="tr-TR" dirty="0"/>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2807112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69773" y="490330"/>
            <a:ext cx="10111409" cy="6082748"/>
          </a:xfrm>
        </p:spPr>
        <p:txBody>
          <a:bodyPr>
            <a:normAutofit fontScale="92500" lnSpcReduction="10000"/>
          </a:bodyPr>
          <a:lstStyle/>
          <a:p>
            <a:r>
              <a:rPr lang="tr-TR" sz="2000" b="1" u="sng" dirty="0"/>
              <a:t>Öğrencinin yetersizliğinden etkilenen disiplin alanlarını:</a:t>
            </a:r>
          </a:p>
          <a:p>
            <a:r>
              <a:rPr lang="tr-TR" dirty="0"/>
              <a:t>Öğrencinin okul programının amaçlarında yer alan davranış ve becerilerden yaptıkları ‘eğitim programında yapabilme düzeyinde’ betimlendiğinden değerlendirme süreciyle yıllık amaçlar arsında köprü kurulmuş olur.</a:t>
            </a:r>
          </a:p>
          <a:p>
            <a:r>
              <a:rPr lang="tr-TR" dirty="0"/>
              <a:t>Buda eğitimde öğrencinin yapabildiklerinin düzeyini yazmanın amaçlarından biridir.</a:t>
            </a:r>
          </a:p>
          <a:p>
            <a:r>
              <a:rPr lang="tr-TR" dirty="0"/>
              <a:t>Öğrenci için uygun amaçların seçilmesi ve öğrencinin programda gereksinimi olan alanlarda ilerlemesi , </a:t>
            </a:r>
            <a:r>
              <a:rPr lang="tr-TR" dirty="0" err="1"/>
              <a:t>bep’i</a:t>
            </a:r>
            <a:r>
              <a:rPr lang="tr-TR" dirty="0"/>
              <a:t> hazırlayanların öğrencinin öğrenme alanlarında gereksinimleri ve güçlü yanlarına ilişkin ayrıntılı ve doğru bilgi edinmeleri programa dayalı değerlendirme yapılmasına bağlıdır.</a:t>
            </a:r>
          </a:p>
          <a:p>
            <a:r>
              <a:rPr lang="tr-TR" sz="2000" b="1" u="sng" dirty="0"/>
              <a:t>Öğrencinin yapabildiklerinde başlama düzeyi bilgileri:</a:t>
            </a:r>
          </a:p>
          <a:p>
            <a:r>
              <a:rPr lang="tr-TR" dirty="0"/>
              <a:t>Değerlendirme sonuçları öğrencinin eğitsel programını geliştirenlere pratik ve </a:t>
            </a:r>
            <a:r>
              <a:rPr lang="tr-TR" dirty="0" err="1"/>
              <a:t>ilişkli</a:t>
            </a:r>
            <a:r>
              <a:rPr lang="tr-TR" dirty="0"/>
              <a:t> bilgileri sağlamalıdır.</a:t>
            </a:r>
          </a:p>
          <a:p>
            <a:r>
              <a:rPr lang="tr-TR" dirty="0" err="1"/>
              <a:t>Epyd’de</a:t>
            </a:r>
            <a:r>
              <a:rPr lang="tr-TR" dirty="0"/>
              <a:t> yer alan değerlendirme sonucunda elde edilen bilgiler amaçlar ve amaçların belirtiği temel beceriler için başlama düzeyi bilgilerini içermelidir.</a:t>
            </a:r>
          </a:p>
          <a:p>
            <a:r>
              <a:rPr lang="tr-TR" dirty="0"/>
              <a:t>Değerlendirme sonuçlarından elde edilen bilgiler öğrencinin öğrenme özelliklerini ve güçlü yanlarına ilişkin bilgileri de kapsamalıdır.</a:t>
            </a:r>
          </a:p>
          <a:p>
            <a:r>
              <a:rPr lang="tr-TR" dirty="0"/>
              <a:t>Bu bilgilerden öncelikleri oluşturmada yararlanılmalıdır.</a:t>
            </a:r>
          </a:p>
          <a:p>
            <a:r>
              <a:rPr lang="tr-TR" dirty="0"/>
              <a:t>Programın amaçlarında yer alan davranış ve becerilerde öğrencinin yapabildiklerini başlama düzeyi olarak yazma yıllık amaçları yazmak ve ilerlemeleri görmek için gereklidir.</a:t>
            </a:r>
          </a:p>
          <a:p>
            <a:endParaRPr lang="tr-TR" dirty="0"/>
          </a:p>
          <a:p>
            <a:endParaRPr lang="tr-TR" dirty="0"/>
          </a:p>
          <a:p>
            <a:endParaRPr lang="tr-TR" dirty="0"/>
          </a:p>
        </p:txBody>
      </p:sp>
    </p:spTree>
    <p:extLst>
      <p:ext uri="{BB962C8B-B14F-4D97-AF65-F5344CB8AC3E}">
        <p14:creationId xmlns:p14="http://schemas.microsoft.com/office/powerpoint/2010/main" val="3788222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55304" y="728870"/>
            <a:ext cx="9649308" cy="5182352"/>
          </a:xfrm>
        </p:spPr>
        <p:txBody>
          <a:bodyPr>
            <a:normAutofit lnSpcReduction="10000"/>
          </a:bodyPr>
          <a:lstStyle/>
          <a:p>
            <a:r>
              <a:rPr lang="tr-TR" sz="2000" b="1" u="sng" dirty="0"/>
              <a:t>Programdaki ilerlemeler:</a:t>
            </a:r>
          </a:p>
          <a:p>
            <a:r>
              <a:rPr lang="tr-TR" dirty="0"/>
              <a:t>Tüm öğrenciler için bir program olmalı ve özel eğitim öğrencileri ve diğer öğrenciler için ayrı programlar olmamalıdır . Ancak öğretimin aktarıldığı ortamlar kullanılan malzemeler ve yöntemler farklı olabilir.</a:t>
            </a:r>
          </a:p>
          <a:p>
            <a:r>
              <a:rPr lang="tr-TR" dirty="0"/>
              <a:t>Yetersizliği olan tüm çocuklar için okullarda uygulanan programa ne ölçüde katılabileceği ve ilerleyebileceği belirtildiği kadar bağlantılı gereksinimleri de belirtilmelidir.</a:t>
            </a:r>
          </a:p>
          <a:p>
            <a:r>
              <a:rPr lang="tr-TR" dirty="0"/>
              <a:t>Okul programında ilerlemeleri ölçmek için öğrencinin programda işlevde bulunma düzeyini belirlemek gerekmektedir.</a:t>
            </a:r>
          </a:p>
          <a:p>
            <a:r>
              <a:rPr lang="tr-TR" dirty="0"/>
              <a:t>Okul programında işlevde bulunma düzeyini dikkate alarak öğrenci için belirtilen ilerlemelerin okulda izlenen programın çocuğa uygun olup olamadığı kararını vermelerine yardım eder.</a:t>
            </a:r>
          </a:p>
          <a:p>
            <a:r>
              <a:rPr lang="tr-TR" dirty="0"/>
              <a:t>Çocukların çoğu için okuldaki program uygun olabilirken , ağır derecede yetersizlikten etkilenmiş çocuklar için okuldaki program uygun olmayabilir.</a:t>
            </a:r>
          </a:p>
          <a:p>
            <a:r>
              <a:rPr lang="tr-TR" dirty="0"/>
              <a:t>Öğrencinin okul programındaki işlevde bulunma düzeyi ve ilerlemeleri </a:t>
            </a:r>
            <a:r>
              <a:rPr lang="tr-TR" dirty="0" err="1"/>
              <a:t>epyd’de</a:t>
            </a:r>
            <a:r>
              <a:rPr lang="tr-TR" dirty="0"/>
              <a:t> yer almalıdır.</a:t>
            </a:r>
          </a:p>
          <a:p>
            <a:endParaRPr lang="tr-TR" dirty="0"/>
          </a:p>
          <a:p>
            <a:endParaRPr lang="tr-TR" dirty="0"/>
          </a:p>
          <a:p>
            <a:endParaRPr lang="tr-TR" dirty="0"/>
          </a:p>
        </p:txBody>
      </p:sp>
    </p:spTree>
    <p:extLst>
      <p:ext uri="{BB962C8B-B14F-4D97-AF65-F5344CB8AC3E}">
        <p14:creationId xmlns:p14="http://schemas.microsoft.com/office/powerpoint/2010/main" val="1974590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08313" y="662609"/>
            <a:ext cx="9596299" cy="5248613"/>
          </a:xfrm>
        </p:spPr>
        <p:txBody>
          <a:bodyPr/>
          <a:lstStyle/>
          <a:p>
            <a:r>
              <a:rPr lang="tr-TR" sz="2000" b="1" u="sng" dirty="0"/>
              <a:t>Nasıl yazılır</a:t>
            </a:r>
          </a:p>
          <a:p>
            <a:r>
              <a:rPr lang="tr-TR" dirty="0" err="1"/>
              <a:t>Epyd</a:t>
            </a:r>
            <a:r>
              <a:rPr lang="tr-TR" dirty="0"/>
              <a:t>’ </a:t>
            </a:r>
            <a:r>
              <a:rPr lang="tr-TR" dirty="0" err="1"/>
              <a:t>nin</a:t>
            </a:r>
            <a:r>
              <a:rPr lang="tr-TR" dirty="0"/>
              <a:t> yazılma amacı öğrenci gereksinimleri ve bunlarda başlama düzeyini belirleyerek anlamlı ve ölçülebilir amaçlar yazmaktır.</a:t>
            </a:r>
          </a:p>
          <a:p>
            <a:r>
              <a:rPr lang="tr-TR" b="1" u="sng" dirty="0" err="1"/>
              <a:t>Epyd’nin</a:t>
            </a:r>
            <a:r>
              <a:rPr lang="tr-TR" b="1" u="sng" dirty="0"/>
              <a:t> betimi aşağıdaki özellikleri taşımalıdır:</a:t>
            </a:r>
          </a:p>
          <a:p>
            <a:r>
              <a:rPr lang="tr-TR" dirty="0"/>
              <a:t>Belirgin ölçülebilir ve nesnel olarak ifade edilmelidir.</a:t>
            </a:r>
          </a:p>
          <a:p>
            <a:r>
              <a:rPr lang="tr-TR" dirty="0"/>
              <a:t>Öğrencinin geçmişteki değil şu an yapabildiklerini belirtmelidir.</a:t>
            </a:r>
          </a:p>
          <a:p>
            <a:r>
              <a:rPr lang="tr-TR" dirty="0"/>
              <a:t>Programda öğrencinin yapabildiklerini belirtmelidir.</a:t>
            </a:r>
          </a:p>
          <a:p>
            <a:r>
              <a:rPr lang="tr-TR" dirty="0"/>
              <a:t>Belirlenen gereksinimler öncelik sırasına konulmalı ve bunlar amaç olarak yazılmalıdır.</a:t>
            </a:r>
          </a:p>
          <a:p>
            <a:r>
              <a:rPr lang="tr-TR" dirty="0"/>
              <a:t>Her bir gereksinimin başlama düzeyi bilgisi çıkmalıdır.</a:t>
            </a:r>
          </a:p>
          <a:p>
            <a:r>
              <a:rPr lang="tr-TR" dirty="0"/>
              <a:t>Öğrencinin yaptıkları açık ve belirgin şekilde betimlenmelidir.</a:t>
            </a:r>
          </a:p>
          <a:p>
            <a:r>
              <a:rPr lang="tr-TR" dirty="0"/>
              <a:t>Öğrencinin yaptıklarını ne kadar ve ne sıklıkta yaptığı belirtilmelidir.</a:t>
            </a:r>
          </a:p>
          <a:p>
            <a:r>
              <a:rPr lang="tr-TR" b="1" dirty="0"/>
              <a:t>Örneğin: Tek basamaklı sayıyla tek basamaklı sayının toplanması gerektiren 19 işlemi sıfır hatayla bir dakikada toplar gibi…</a:t>
            </a:r>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marL="0" indent="0">
              <a:buNone/>
            </a:pPr>
            <a:endParaRPr lang="tr-TR" dirty="0"/>
          </a:p>
        </p:txBody>
      </p:sp>
    </p:spTree>
    <p:extLst>
      <p:ext uri="{BB962C8B-B14F-4D97-AF65-F5344CB8AC3E}">
        <p14:creationId xmlns:p14="http://schemas.microsoft.com/office/powerpoint/2010/main" val="3984088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3757" y="596348"/>
            <a:ext cx="9687339" cy="5473147"/>
          </a:xfrm>
        </p:spPr>
        <p:txBody>
          <a:bodyPr>
            <a:normAutofit lnSpcReduction="10000"/>
          </a:bodyPr>
          <a:lstStyle/>
          <a:p>
            <a:r>
              <a:rPr lang="tr-TR" sz="1900" dirty="0"/>
              <a:t>Öğrencinin yaptıkları özetlenirken kazanmış olduğu davranışlar ve kazanması gereken davranışlar gereksinimler olarak birlikte yazılmalıdır.</a:t>
            </a:r>
          </a:p>
          <a:p>
            <a:pPr marL="0" indent="0">
              <a:buNone/>
            </a:pPr>
            <a:r>
              <a:rPr lang="tr-TR" sz="1900" b="1" i="1" u="sng" dirty="0" err="1"/>
              <a:t>Örneğin:</a:t>
            </a:r>
            <a:r>
              <a:rPr lang="tr-TR" sz="1900" b="1" i="1" dirty="0" err="1"/>
              <a:t>Tek</a:t>
            </a:r>
            <a:r>
              <a:rPr lang="tr-TR" sz="1900" b="1" i="1" dirty="0"/>
              <a:t> basamaklı sayıları toplar.</a:t>
            </a:r>
          </a:p>
          <a:p>
            <a:pPr marL="0" indent="0">
              <a:buNone/>
            </a:pPr>
            <a:r>
              <a:rPr lang="tr-TR" sz="1900" b="1" i="1" dirty="0"/>
              <a:t>               Beşerli ona kadar sayar , beşerli ,onarlı yüze kadar saymaya gereksinimi var.</a:t>
            </a:r>
          </a:p>
          <a:p>
            <a:pPr marL="0" indent="0">
              <a:buNone/>
            </a:pPr>
            <a:r>
              <a:rPr lang="tr-TR" sz="1900" b="1" i="1" dirty="0"/>
              <a:t>               Sınıfta ders süresinin %36 </a:t>
            </a:r>
            <a:r>
              <a:rPr lang="tr-TR" sz="1900" b="1" i="1" dirty="0" err="1"/>
              <a:t>sında</a:t>
            </a:r>
            <a:r>
              <a:rPr lang="tr-TR" sz="1900" b="1" i="1" dirty="0"/>
              <a:t> ders dinler.%90’nın da ders dinlemeye                         gereksinimi var.</a:t>
            </a:r>
          </a:p>
          <a:p>
            <a:r>
              <a:rPr lang="tr-TR" sz="1900" dirty="0"/>
              <a:t>Öğrencinin</a:t>
            </a:r>
            <a:r>
              <a:rPr lang="tr-TR" sz="1900" b="1" i="1" dirty="0"/>
              <a:t> </a:t>
            </a:r>
            <a:r>
              <a:rPr lang="tr-TR" sz="1900" dirty="0"/>
              <a:t>akranlarına göre zayıf olduğu alanlar belirtildiği kadar, güçlü yanları da belirtilmelidir.</a:t>
            </a:r>
          </a:p>
          <a:p>
            <a:r>
              <a:rPr lang="tr-TR" sz="1900" b="1" u="sng" dirty="0"/>
              <a:t>Örneğin: </a:t>
            </a:r>
            <a:r>
              <a:rPr lang="tr-TR" sz="1900" b="1" dirty="0"/>
              <a:t>akranları iki basamaklı kalan gerektirmeyen sayıları bölerken öğrenci tek basamaklı sayıları toplamaktadır. Öğrenmeye istekli ve çabalamaktadır.</a:t>
            </a:r>
          </a:p>
          <a:p>
            <a:endParaRPr lang="tr-TR" sz="1900" b="1" u="sng" dirty="0"/>
          </a:p>
          <a:p>
            <a:endParaRPr lang="tr-TR" sz="1900" dirty="0"/>
          </a:p>
          <a:p>
            <a:pPr marL="0" indent="0">
              <a:buNone/>
            </a:pPr>
            <a:r>
              <a:rPr lang="tr-TR" sz="1900" dirty="0"/>
              <a:t>               </a:t>
            </a:r>
          </a:p>
          <a:p>
            <a:pPr marL="0" indent="0">
              <a:buNone/>
            </a:pPr>
            <a:r>
              <a:rPr lang="tr-TR" dirty="0"/>
              <a:t>                </a:t>
            </a:r>
          </a:p>
          <a:p>
            <a:endParaRPr lang="tr-TR" dirty="0"/>
          </a:p>
        </p:txBody>
      </p:sp>
    </p:spTree>
    <p:extLst>
      <p:ext uri="{BB962C8B-B14F-4D97-AF65-F5344CB8AC3E}">
        <p14:creationId xmlns:p14="http://schemas.microsoft.com/office/powerpoint/2010/main" val="2790956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3757" y="649357"/>
            <a:ext cx="9940855" cy="5261865"/>
          </a:xfrm>
        </p:spPr>
        <p:txBody>
          <a:bodyPr/>
          <a:lstStyle/>
          <a:p>
            <a:r>
              <a:rPr lang="tr-TR" dirty="0"/>
              <a:t>Çocuğu ve yaptıklarını betimlemek için hiçbir zaman etiketler kullanılmamalıdır.</a:t>
            </a:r>
          </a:p>
          <a:p>
            <a:r>
              <a:rPr lang="tr-TR" b="1" u="sng" dirty="0"/>
              <a:t>Örneğin:   </a:t>
            </a:r>
            <a:r>
              <a:rPr lang="tr-TR" b="1" dirty="0" err="1"/>
              <a:t>Hiperaktif</a:t>
            </a:r>
            <a:r>
              <a:rPr lang="tr-TR" b="1" dirty="0"/>
              <a:t> ,</a:t>
            </a:r>
            <a:r>
              <a:rPr lang="tr-TR" b="1" u="sng" dirty="0"/>
              <a:t> </a:t>
            </a:r>
            <a:r>
              <a:rPr lang="tr-TR" b="1" dirty="0"/>
              <a:t>hafif öğrenme güçlüğü, pasif saldırgan kişilik bozukluğu ,zihinsel engelli , az gören gibi etiketlemelerden kaçınılmalıdır.</a:t>
            </a:r>
          </a:p>
          <a:p>
            <a:r>
              <a:rPr lang="tr-TR" dirty="0"/>
              <a:t>Sadece sınıfın amaçlarının gerektirdiği davranışları ne kadar yapabildiği yazılmalıdır.</a:t>
            </a:r>
          </a:p>
          <a:p>
            <a:r>
              <a:rPr lang="tr-TR" dirty="0"/>
              <a:t>Ayrıca öğrencinin bulunması gereken sınıfın amaçlarının gerektirdiği davranışlardan yaptıkları , yapabilme düzeyi özetlenirken yetersizliğinin disiplin alanlarından hangilerini etkilediğinin açıkça belirtilmesine özen gösterilmelidir.</a:t>
            </a:r>
          </a:p>
          <a:p>
            <a:r>
              <a:rPr lang="tr-TR" dirty="0" err="1"/>
              <a:t>Bep’in</a:t>
            </a:r>
            <a:r>
              <a:rPr lang="tr-TR" dirty="0"/>
              <a:t> bir bölümü eğitim programında şu an yapabildiklerinin düzeyine ayrılmıştır. </a:t>
            </a:r>
            <a:r>
              <a:rPr lang="tr-TR" dirty="0" err="1"/>
              <a:t>Bep’in</a:t>
            </a:r>
            <a:r>
              <a:rPr lang="tr-TR" dirty="0"/>
              <a:t> bölümlerinin temelini oluşturmaktadır. Tüm yapıyı birbirine bağlamakta ve desteklemektedir. Amacı öğrencinin tam olarak neler yapabildiğini belirlemektir.</a:t>
            </a:r>
          </a:p>
          <a:p>
            <a:endParaRPr lang="tr-TR" dirty="0"/>
          </a:p>
        </p:txBody>
      </p:sp>
    </p:spTree>
    <p:extLst>
      <p:ext uri="{BB962C8B-B14F-4D97-AF65-F5344CB8AC3E}">
        <p14:creationId xmlns:p14="http://schemas.microsoft.com/office/powerpoint/2010/main" val="3357506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64904" y="861391"/>
            <a:ext cx="9039708" cy="3525079"/>
          </a:xfrm>
        </p:spPr>
        <p:txBody>
          <a:bodyPr/>
          <a:lstStyle/>
          <a:p>
            <a:r>
              <a:rPr lang="tr-TR" b="1" u="sng" dirty="0" err="1"/>
              <a:t>Epyd’deki</a:t>
            </a:r>
            <a:r>
              <a:rPr lang="tr-TR" b="1" u="sng" dirty="0"/>
              <a:t> bilgiler:</a:t>
            </a:r>
          </a:p>
          <a:p>
            <a:r>
              <a:rPr lang="tr-TR" dirty="0"/>
              <a:t>Şu sıralarda yapılan ölçümlemeler ve gözlemlerden temellendirilmelidir.</a:t>
            </a:r>
          </a:p>
          <a:p>
            <a:r>
              <a:rPr lang="tr-TR" dirty="0"/>
              <a:t>Öğrencinin yetersizliğinin öğrencinin eğitimini nasıl etkilediğiyle ilgili olmalıdır.</a:t>
            </a:r>
          </a:p>
          <a:p>
            <a:r>
              <a:rPr lang="tr-TR" dirty="0"/>
              <a:t>Olabildiğince belirgin betimlemeler olmalıdır.</a:t>
            </a:r>
          </a:p>
          <a:p>
            <a:r>
              <a:rPr lang="tr-TR" dirty="0"/>
              <a:t>Nesnel olmalıdır yani farklı kaynaklardan elde edilmelidir. Gözlemler ,görüşmeler , kontrol listelerinin uygulanmasından</a:t>
            </a:r>
          </a:p>
          <a:p>
            <a:r>
              <a:rPr lang="tr-TR" dirty="0"/>
              <a:t>Ölçülebilir olmalıdır.</a:t>
            </a:r>
          </a:p>
          <a:p>
            <a:endParaRPr lang="tr-TR" dirty="0"/>
          </a:p>
        </p:txBody>
      </p:sp>
    </p:spTree>
    <p:extLst>
      <p:ext uri="{BB962C8B-B14F-4D97-AF65-F5344CB8AC3E}">
        <p14:creationId xmlns:p14="http://schemas.microsoft.com/office/powerpoint/2010/main" val="3399988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2052" y="636104"/>
            <a:ext cx="9662560" cy="5275118"/>
          </a:xfrm>
        </p:spPr>
        <p:txBody>
          <a:bodyPr/>
          <a:lstStyle/>
          <a:p>
            <a:r>
              <a:rPr lang="tr-TR" b="1" u="sng" dirty="0" err="1"/>
              <a:t>Epyd</a:t>
            </a:r>
            <a:r>
              <a:rPr lang="tr-TR" b="1" u="sng" dirty="0"/>
              <a:t> bildirimlerinden örnekler</a:t>
            </a:r>
          </a:p>
          <a:p>
            <a:r>
              <a:rPr lang="tr-TR" dirty="0"/>
              <a:t>Okul programındaki  derslerde verilen ödevlerden tamamını yapması beklenmektedir . Matematik dersinde verilen ödevlerden haftada ortalama %50’sini Türkçe’ den %60’ını teslim etmektedir. Teslim ettiği ödevlerden ancak %75’ini tamamlamaktadır . Doğrulukları %10 ile%100 arasında değişmektedir.</a:t>
            </a:r>
          </a:p>
          <a:p>
            <a:r>
              <a:rPr lang="tr-TR" dirty="0"/>
              <a:t>Kerem farklı amaçlar için oluşturulmuş farklı malzemeleri okuma , anlama ve tepkide bulunma standardını gerçekleştirmek için çalışmaktadır . İşlevsel sözcükler üzerinde durulan alandır.  Alfabenin harflerinden 15’ini bağımsız seslendirebilmekte (v , d, l, r’ de  atladıklarıdır). İşaret ipuçlarıyla  t , s , y ,z ,g ,l , n  seslerini söyleyebilmektedir . Günlük yaşamda kullanılan 19 sözcüğü kullanmaktadır.</a:t>
            </a:r>
          </a:p>
          <a:p>
            <a:r>
              <a:rPr lang="tr-TR" dirty="0"/>
              <a:t>Farklı amaçları etkili yazma standardı üzerinde çalışılmaktadır . Kerem model olunmadan %70 düzeyinde adını yazabilir . ’r’ harfini unutabilir . Z ‘</a:t>
            </a:r>
            <a:r>
              <a:rPr lang="tr-TR" dirty="0" err="1"/>
              <a:t>leri</a:t>
            </a:r>
            <a:r>
              <a:rPr lang="tr-TR" dirty="0"/>
              <a:t>  2’ye benzetmektedir . ’n’leri ‘ h’ gibi görünmektedir. Adresini söyleyememektedir.</a:t>
            </a:r>
          </a:p>
        </p:txBody>
      </p:sp>
    </p:spTree>
    <p:extLst>
      <p:ext uri="{BB962C8B-B14F-4D97-AF65-F5344CB8AC3E}">
        <p14:creationId xmlns:p14="http://schemas.microsoft.com/office/powerpoint/2010/main" val="904065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28800" y="583096"/>
            <a:ext cx="9675812" cy="5328126"/>
          </a:xfrm>
        </p:spPr>
        <p:txBody>
          <a:bodyPr/>
          <a:lstStyle/>
          <a:p>
            <a:r>
              <a:rPr lang="tr-TR" dirty="0"/>
              <a:t>Belirgin ve ölçülebilir  </a:t>
            </a:r>
            <a:r>
              <a:rPr lang="tr-TR" dirty="0" err="1"/>
              <a:t>epyd</a:t>
            </a:r>
            <a:r>
              <a:rPr lang="tr-TR" dirty="0"/>
              <a:t>’ </a:t>
            </a:r>
            <a:r>
              <a:rPr lang="tr-TR" dirty="0" err="1"/>
              <a:t>lerle</a:t>
            </a:r>
            <a:r>
              <a:rPr lang="tr-TR" dirty="0"/>
              <a:t> olmayanlar arasındaki fark:</a:t>
            </a:r>
          </a:p>
          <a:p>
            <a:r>
              <a:rPr lang="tr-TR" dirty="0"/>
              <a:t>Örneğin: </a:t>
            </a:r>
            <a:r>
              <a:rPr lang="tr-TR" b="1" u="sng" dirty="0"/>
              <a:t>gereksinim alanı matematik :</a:t>
            </a:r>
          </a:p>
          <a:p>
            <a:r>
              <a:rPr lang="tr-TR" b="1" u="sng" dirty="0"/>
              <a:t> eğitimde öğrencinin yapabildiklerinin düzeyi: </a:t>
            </a:r>
            <a:r>
              <a:rPr lang="tr-TR" dirty="0"/>
              <a:t>Ali zayıf okuyucudur . Sözcükleri seslendirmede güçlüğü vardır . Yardım almasına rağmen ilerlemeleri yavaştır . Daha fazla yardıma ihtiyaç vardır.</a:t>
            </a:r>
          </a:p>
          <a:p>
            <a:r>
              <a:rPr lang="tr-TR" dirty="0"/>
              <a:t>Bu </a:t>
            </a:r>
            <a:r>
              <a:rPr lang="tr-TR" dirty="0" err="1"/>
              <a:t>epyd</a:t>
            </a:r>
            <a:r>
              <a:rPr lang="tr-TR" dirty="0"/>
              <a:t> bildirimi pek çok yanıtlanmamış soruyu içinde barındırmaktadır . Bunlar Ali hangi sınıftadır , Okuması hangi sınıf düzeyindedir , okuma düzeyini ölçmek için ne tür ölçü aracı kullanılmıştır, en son hangi ölçmeye yer verildi, sözcükleri                        seslendirmede yaptığı iyi şeyler nelerdir , nelere dayanarak sözcükleri seslendirme stratejisi iyi bulunmamıştır. Ne kadar ilerleme beklenmektedir….</a:t>
            </a:r>
          </a:p>
        </p:txBody>
      </p:sp>
    </p:spTree>
    <p:extLst>
      <p:ext uri="{BB962C8B-B14F-4D97-AF65-F5344CB8AC3E}">
        <p14:creationId xmlns:p14="http://schemas.microsoft.com/office/powerpoint/2010/main" val="3724628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ÖĞRENCİNİN YAPABİLDİKLERİNİN BELİRLENMESİ</a:t>
            </a:r>
          </a:p>
        </p:txBody>
      </p:sp>
      <p:sp>
        <p:nvSpPr>
          <p:cNvPr id="3" name="İçerik Yer Tutucusu 2"/>
          <p:cNvSpPr>
            <a:spLocks noGrp="1"/>
          </p:cNvSpPr>
          <p:nvPr>
            <p:ph idx="1"/>
          </p:nvPr>
        </p:nvSpPr>
        <p:spPr>
          <a:xfrm>
            <a:off x="2589212" y="2133600"/>
            <a:ext cx="8745095" cy="3033823"/>
          </a:xfrm>
        </p:spPr>
        <p:txBody>
          <a:bodyPr>
            <a:normAutofit/>
          </a:bodyPr>
          <a:lstStyle/>
          <a:p>
            <a:r>
              <a:rPr lang="tr-TR" sz="2400" dirty="0"/>
              <a:t>Öğrencilerin yapabildiklerinin belirlenmesi kaba değerlendirme yapmayı gerektirmektedir. Kaba değerlendirmede dolaylı ve doğrudan ölçme tekniklerinden yararlanılmaktadır. Dolaylı ölçme teknikleri görüşmelerken, doğrudan ölçme teknikleri ise kontrol listeleri ve </a:t>
            </a:r>
            <a:r>
              <a:rPr lang="tr-TR" sz="2400" dirty="0" err="1"/>
              <a:t>anektod</a:t>
            </a:r>
            <a:r>
              <a:rPr lang="tr-TR" sz="2400" dirty="0"/>
              <a:t> kaydı tutmaktır. </a:t>
            </a:r>
          </a:p>
        </p:txBody>
      </p:sp>
    </p:spTree>
    <p:extLst>
      <p:ext uri="{BB962C8B-B14F-4D97-AF65-F5344CB8AC3E}">
        <p14:creationId xmlns:p14="http://schemas.microsoft.com/office/powerpoint/2010/main" val="3275380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idx="1"/>
          </p:nvPr>
        </p:nvSpPr>
        <p:spPr>
          <a:xfrm>
            <a:off x="1908175" y="773113"/>
            <a:ext cx="9469438" cy="5584825"/>
          </a:xfrm>
        </p:spPr>
        <p:txBody>
          <a:bodyPr>
            <a:normAutofit/>
          </a:bodyPr>
          <a:lstStyle/>
          <a:p>
            <a:r>
              <a:rPr lang="tr-TR" sz="2400" dirty="0"/>
              <a:t>Dolaylı Ölçme Teknikleri</a:t>
            </a:r>
          </a:p>
          <a:p>
            <a:r>
              <a:rPr lang="tr-TR" sz="2400" dirty="0"/>
              <a:t>Dolaylı ölçme teknikleri, okulda sınıfta ya da evde çocuğa en yakın kişilerle görüşmeleri içermektedir. Aşağıda dolaylı ölçme tekniği olan görüşmeler betimlenmiştir. </a:t>
            </a:r>
          </a:p>
          <a:p>
            <a:r>
              <a:rPr lang="tr-TR" sz="2400" dirty="0"/>
              <a:t>Görüşmeler</a:t>
            </a:r>
          </a:p>
          <a:p>
            <a:r>
              <a:rPr lang="tr-TR" sz="2400" dirty="0"/>
              <a:t>Görüşmeler, anne-baba, bakıcılar, öğretmenler gibi öğrenci için önemli olan kişilerin görüşlerine dayalı olarak öğrencinin becerilerdeki davranış profilini ve gereksinimlerini belirlemek amacıyla bilgi toplamaya yarayan ölçme tekniğidir. Anne-babalar, bakıcılar, öğretmenler öğrenciyle daha fazla bir arada bulunduklarından, çocuğun toplama yapma, giyinme, soyunma hakkında vb. gibi becerileri hakkında daha fazla bilgi verebilecek kişilerdir </a:t>
            </a:r>
          </a:p>
        </p:txBody>
      </p:sp>
    </p:spTree>
    <p:extLst>
      <p:ext uri="{BB962C8B-B14F-4D97-AF65-F5344CB8AC3E}">
        <p14:creationId xmlns:p14="http://schemas.microsoft.com/office/powerpoint/2010/main" val="2357900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idx="1"/>
          </p:nvPr>
        </p:nvSpPr>
        <p:spPr>
          <a:xfrm>
            <a:off x="1743740" y="1212112"/>
            <a:ext cx="9229060" cy="3891516"/>
          </a:xfrm>
        </p:spPr>
        <p:txBody>
          <a:bodyPr/>
          <a:lstStyle/>
          <a:p>
            <a:r>
              <a:rPr lang="tr-TR" sz="2400" dirty="0"/>
              <a:t>Öğrencinin  becerilerdeki davranışlarda yapabildiklerini ve gereksinimlerini belirlemek amacıyla yapılan görüşmelerde, açık uçlu sorularla yönlendirici olmadan, görüşülen kişiden öğrenci hakkında daha fazla bilgi alınır. Ancak bazen açık uçlu sorular, beklenen davranışlarla ilgili uygun bilgilerin alınmasına hizmet etmeyebilir. Bu durumda görüşmeyi yapan kişi, kapalı uçlu sorularla görüşülen kişiyi istediği bilgileri elde etmek amacıyla yönlendirmelidir.</a:t>
            </a:r>
          </a:p>
          <a:p>
            <a:endParaRPr lang="tr-TR" dirty="0"/>
          </a:p>
        </p:txBody>
      </p:sp>
    </p:spTree>
    <p:extLst>
      <p:ext uri="{BB962C8B-B14F-4D97-AF65-F5344CB8AC3E}">
        <p14:creationId xmlns:p14="http://schemas.microsoft.com/office/powerpoint/2010/main" val="2510977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idx="1"/>
          </p:nvPr>
        </p:nvSpPr>
        <p:spPr>
          <a:xfrm>
            <a:off x="1951038" y="1049338"/>
            <a:ext cx="9234487" cy="5095875"/>
          </a:xfrm>
        </p:spPr>
        <p:txBody>
          <a:bodyPr/>
          <a:lstStyle/>
          <a:p>
            <a:r>
              <a:rPr lang="tr-TR" sz="2400" dirty="0"/>
              <a:t>Görüşmelerin olumlu yanları vardır. Görüşme yapılan kişi tarafından sağlanan bilgi, öğrencinin doğal ortamlardaki tipik davranış düzeyini yansıtır. Çünkü kişi, günlük rutin içerisinde öğrenciyle daha fazla birliktedir ve öğrencinin gün içerisinde doğal davranışlarını görmek için yeteri kadar zamanı vardır. Ancak görüşmelerden elde edilen bilgiler her zaman çok güvenilir olmayabilir. Çünkü görüşülen kişiler, genellikle araştırılan şeylere dikkat etmemiş ya da gözlemlememiş olabilir. Görüşmelerin bu özelliği nedeniyle, buradan elde edilen bilgilerin doğrudan gözlemlerden elde edilen bilgilere göre daha az güvenilir olma olasılığı bulunmaktadır. </a:t>
            </a:r>
          </a:p>
          <a:p>
            <a:endParaRPr lang="tr-TR" dirty="0"/>
          </a:p>
        </p:txBody>
      </p:sp>
    </p:spTree>
    <p:extLst>
      <p:ext uri="{BB962C8B-B14F-4D97-AF65-F5344CB8AC3E}">
        <p14:creationId xmlns:p14="http://schemas.microsoft.com/office/powerpoint/2010/main" val="1388989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3619" y="425302"/>
            <a:ext cx="9314121" cy="4316819"/>
          </a:xfrm>
        </p:spPr>
        <p:txBody>
          <a:bodyPr/>
          <a:lstStyle/>
          <a:p>
            <a:r>
              <a:rPr lang="tr-TR" sz="2400" dirty="0"/>
              <a:t>Bunlara ek olarak, yapılan görüşmelerde mutlaka gizlilik ilkesi olmalıdır. Görüşülen kişiye, söylediklerinin gizli tutulacağı mutlaka söylenmelidir.</a:t>
            </a:r>
          </a:p>
          <a:p>
            <a:r>
              <a:rPr lang="tr-TR" sz="2400" b="1" dirty="0"/>
              <a:t>Doğrudan Ölçme Teknikleri</a:t>
            </a:r>
            <a:endParaRPr lang="tr-TR" sz="2400" dirty="0"/>
          </a:p>
          <a:p>
            <a:r>
              <a:rPr lang="tr-TR" sz="2400" dirty="0"/>
              <a:t>Doğrudan ölçme teknikleri, çocuğun gelişim ve disiplin alanlarında neleri yapıp yapamadığını belirlemek amacıyla kullanılır. Bunlar kontrol listeleri ve </a:t>
            </a:r>
            <a:r>
              <a:rPr lang="tr-TR" sz="2400" dirty="0" err="1"/>
              <a:t>anektod</a:t>
            </a:r>
            <a:r>
              <a:rPr lang="tr-TR" sz="2400" dirty="0"/>
              <a:t> kaydıdır.</a:t>
            </a:r>
          </a:p>
          <a:p>
            <a:endParaRPr lang="tr-TR" dirty="0"/>
          </a:p>
        </p:txBody>
      </p:sp>
    </p:spTree>
    <p:extLst>
      <p:ext uri="{BB962C8B-B14F-4D97-AF65-F5344CB8AC3E}">
        <p14:creationId xmlns:p14="http://schemas.microsoft.com/office/powerpoint/2010/main" val="1469712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7535" y="893135"/>
            <a:ext cx="9867014" cy="5677786"/>
          </a:xfrm>
        </p:spPr>
        <p:txBody>
          <a:bodyPr>
            <a:normAutofit lnSpcReduction="10000"/>
          </a:bodyPr>
          <a:lstStyle/>
          <a:p>
            <a:pPr fontAlgn="base" hangingPunct="0"/>
            <a:r>
              <a:rPr lang="tr-TR" sz="2000" b="1" dirty="0"/>
              <a:t>Kontrol Listeleri </a:t>
            </a:r>
            <a:endParaRPr lang="tr-TR" sz="2000" dirty="0"/>
          </a:p>
          <a:p>
            <a:pPr fontAlgn="base" hangingPunct="0"/>
            <a:r>
              <a:rPr lang="tr-TR" sz="2000" dirty="0"/>
              <a:t>	</a:t>
            </a:r>
            <a:r>
              <a:rPr lang="tr-TR" sz="2400" dirty="0"/>
              <a:t>Kontrol listeleri, bir çok gelişim ya da disiplin alanında öğrencinin yapabildikleri hakkında bilgi sağlar. Kontrol listeleri hazırlanırken beceriler kolaydan zora doğru sıralandığından, öğretilecek bir sonraki becerinin ya da gereksinimlerin neler olduğunun ortaya çıkmasını sağlar.</a:t>
            </a:r>
          </a:p>
          <a:p>
            <a:pPr fontAlgn="base" hangingPunct="0"/>
            <a:r>
              <a:rPr lang="tr-TR" sz="2400" dirty="0"/>
              <a:t>	Kontrol listelerinde değerlendirilecek davranışlar ya da özellikler, öğrencinin düzeyini ortaya çıkaracak davranışları ya da özellikleri içermelidir. Bu davranışlar ya da özellikler basitten karmaşığa doğru sıraya dizilmelidir. Kontrol listelerindeki maddelerin ölçümlenmesi sırasında kullanılacak araçlar öğrencilerin yaşları göz önünde bulundurularak belirlenmelidir. Kontrol listesindeki beceri basamakları öğrencide değerlendirildikten sonra öğrencinin yapabildiğine göre var/yok ya da beceri basamağına sahip/sahip değil şeklinde kaydedilmelidir.</a:t>
            </a:r>
          </a:p>
          <a:p>
            <a:pPr fontAlgn="base" hangingPunct="0"/>
            <a:endParaRPr lang="tr-TR" sz="2400" dirty="0"/>
          </a:p>
          <a:p>
            <a:endParaRPr lang="tr-TR" dirty="0"/>
          </a:p>
        </p:txBody>
      </p:sp>
    </p:spTree>
    <p:extLst>
      <p:ext uri="{BB962C8B-B14F-4D97-AF65-F5344CB8AC3E}">
        <p14:creationId xmlns:p14="http://schemas.microsoft.com/office/powerpoint/2010/main" val="800777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9213" y="624110"/>
            <a:ext cx="8915400" cy="939647"/>
          </a:xfrm>
        </p:spPr>
        <p:txBody>
          <a:bodyPr/>
          <a:lstStyle/>
          <a:p>
            <a:r>
              <a:rPr lang="tr-TR" dirty="0"/>
              <a:t>2)Gereksinimleri belirleme</a:t>
            </a:r>
          </a:p>
        </p:txBody>
      </p:sp>
      <p:sp>
        <p:nvSpPr>
          <p:cNvPr id="3" name="İçerik Yer Tutucusu 2"/>
          <p:cNvSpPr>
            <a:spLocks noGrp="1"/>
          </p:cNvSpPr>
          <p:nvPr>
            <p:ph idx="1"/>
          </p:nvPr>
        </p:nvSpPr>
        <p:spPr>
          <a:xfrm>
            <a:off x="2292626" y="1351722"/>
            <a:ext cx="9211986" cy="4559500"/>
          </a:xfrm>
        </p:spPr>
        <p:txBody>
          <a:bodyPr>
            <a:normAutofit fontScale="92500" lnSpcReduction="10000"/>
          </a:bodyPr>
          <a:lstStyle/>
          <a:p>
            <a:r>
              <a:rPr lang="tr-TR" sz="2400" b="1" dirty="0"/>
              <a:t>Ekip üyeleri </a:t>
            </a:r>
            <a:r>
              <a:rPr lang="tr-TR" sz="2400" b="1" dirty="0" err="1"/>
              <a:t>bep</a:t>
            </a:r>
            <a:r>
              <a:rPr lang="tr-TR" sz="2400" b="1" dirty="0"/>
              <a:t>’ de yer alan gereksinimleri belirlemelidir . gereksinimler mutlaka anlamlı olmalıdır .Her gereksinim değiştirilebilir , belirgin , gözlenebilir ve değiştirilebilir şekilde tanımlanmış olmalıdır.</a:t>
            </a:r>
          </a:p>
          <a:p>
            <a:r>
              <a:rPr lang="tr-TR" sz="2400" b="1" dirty="0" err="1"/>
              <a:t>Bep’i</a:t>
            </a:r>
            <a:r>
              <a:rPr lang="tr-TR" sz="2400" b="1" dirty="0"/>
              <a:t> hazırlayanlar her bir belirlenmiş olan gereksinim için aşağıdakileri belirtmelidir:</a:t>
            </a:r>
          </a:p>
          <a:p>
            <a:r>
              <a:rPr lang="tr-TR" sz="2400" b="1" dirty="0"/>
              <a:t>Okul programındaki öğrenme alanında öğrencilerin akranlarına göre durumu </a:t>
            </a:r>
          </a:p>
          <a:p>
            <a:r>
              <a:rPr lang="tr-TR" sz="2400" b="1" dirty="0"/>
              <a:t>Gereksinim alanında güçlü yanları</a:t>
            </a:r>
          </a:p>
          <a:p>
            <a:r>
              <a:rPr lang="tr-TR" sz="2400" b="1" dirty="0"/>
              <a:t>İlerlemelerin göstergesi olarak kullanılacak yapabildiklerindeki başlama düzeyi ve </a:t>
            </a:r>
          </a:p>
          <a:p>
            <a:r>
              <a:rPr lang="tr-TR" sz="2400" b="1" dirty="0"/>
              <a:t>Gereksinim alanında farklılık düzeyi</a:t>
            </a:r>
          </a:p>
          <a:p>
            <a:endParaRPr lang="tr-TR" sz="2400" b="1" dirty="0"/>
          </a:p>
          <a:p>
            <a:endParaRPr lang="tr-TR" b="1" dirty="0"/>
          </a:p>
        </p:txBody>
      </p:sp>
    </p:spTree>
    <p:extLst>
      <p:ext uri="{BB962C8B-B14F-4D97-AF65-F5344CB8AC3E}">
        <p14:creationId xmlns:p14="http://schemas.microsoft.com/office/powerpoint/2010/main" val="2028474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37253" y="689113"/>
            <a:ext cx="9992138" cy="5062330"/>
          </a:xfrm>
        </p:spPr>
        <p:txBody>
          <a:bodyPr>
            <a:normAutofit/>
          </a:bodyPr>
          <a:lstStyle/>
          <a:p>
            <a:r>
              <a:rPr lang="tr-TR" sz="2400" b="1" dirty="0"/>
              <a:t>Aşağıda bireyselleştirilmiş eğitim programını geliştirmek için gerekli bilgilerin özetlenmesine yarayan yetersizliği olan çocuğu inceleme özet formu geliştirilmiştir. Bu formda yetersizlik ve yetersizliğin öğrenmeler üzerindeki etkisi ; eğitimde öğrencinin yapabildiklerinin düzeyi ; gereksinimleri ve yerleştirme kararı bilgisi yer almaktadır.</a:t>
            </a:r>
          </a:p>
          <a:p>
            <a:r>
              <a:rPr lang="tr-TR" sz="2400" b="1" dirty="0"/>
              <a:t>Yetersizliği olan çocuğu inceleme özeti formu örneğinde özel eğitimden yararlanacak öğrencinin hizmet olarak neden yararlandığı ve hizmetin planlanmasını yapabildiklerini özetleme fırsatı vermektedir . Örnekte yer alan her bir başlık kullanılan ölçü araçlarından çıkan bilgiler ışığında doldurulmalıdır.</a:t>
            </a:r>
          </a:p>
        </p:txBody>
      </p:sp>
    </p:spTree>
    <p:extLst>
      <p:ext uri="{BB962C8B-B14F-4D97-AF65-F5344CB8AC3E}">
        <p14:creationId xmlns:p14="http://schemas.microsoft.com/office/powerpoint/2010/main" val="1223590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43151" y="0"/>
            <a:ext cx="9052560" cy="6492240"/>
          </a:xfrm>
        </p:spPr>
        <p:txBody>
          <a:bodyPr>
            <a:normAutofit/>
          </a:bodyPr>
          <a:lstStyle/>
          <a:p>
            <a:r>
              <a:rPr lang="tr-TR" sz="2800" dirty="0"/>
              <a:t>Yetersizliği olan çocuğu inceleme özet formu doldurma</a:t>
            </a:r>
          </a:p>
        </p:txBody>
      </p:sp>
      <p:sp>
        <p:nvSpPr>
          <p:cNvPr id="3" name="İçerik Yer Tutucusu 2"/>
          <p:cNvSpPr>
            <a:spLocks noGrp="1"/>
          </p:cNvSpPr>
          <p:nvPr>
            <p:ph idx="1"/>
          </p:nvPr>
        </p:nvSpPr>
        <p:spPr>
          <a:xfrm>
            <a:off x="2034540" y="1051560"/>
            <a:ext cx="9646920" cy="6297930"/>
          </a:xfrm>
        </p:spPr>
        <p:txBody>
          <a:bodyPr>
            <a:noAutofit/>
          </a:bodyPr>
          <a:lstStyle/>
          <a:p>
            <a:r>
              <a:rPr lang="tr-TR" sz="2000" b="1" dirty="0"/>
              <a:t>Görüşmelerden gözlemlerden ve uygulanan ölçü araçlarından elde edilen bilgilerin özetlendiği form yetersizliği olan öğrenciyi inceleme özeti formudur.</a:t>
            </a:r>
          </a:p>
          <a:p>
            <a:r>
              <a:rPr lang="tr-TR" sz="2000" b="1" dirty="0"/>
              <a:t>Bu form anne babayla yada öğretmenle yapılan görüşmelerden ,gözlemlerden ve uygulanan ölçü araçlarından elde edilen bilgiler ışığında doldurulmalıdır.</a:t>
            </a:r>
          </a:p>
          <a:p>
            <a:r>
              <a:rPr lang="tr-TR" sz="2000" b="1" dirty="0"/>
              <a:t>Hiçbir şekilde, görüşme ve ölçü araçlarının sonuçlarına dayalı olmayan bilgiler bu formda yer almamalıdır.</a:t>
            </a:r>
          </a:p>
          <a:p>
            <a:r>
              <a:rPr lang="tr-TR" sz="2000" b="1" dirty="0"/>
              <a:t>Görme ,işitme, ortopedik, duygusal ,zihinsel yetersizliklerle ilgili toplanan bilgiler yani hekim ve psikologların incelemesiyle toplanan bilgiler yetersizlik başlığı altında yer almalıdır.</a:t>
            </a:r>
          </a:p>
          <a:p>
            <a:r>
              <a:rPr lang="tr-TR" sz="2000" b="1" dirty="0"/>
              <a:t>Yetersizlikle ilgili bilgiler hekimin organı incelemeleri ve psikoloğun zihinsel ve duygusal alanlardaki ölçme ve değerlendirmeleriyle elde edilir.</a:t>
            </a:r>
          </a:p>
          <a:p>
            <a:r>
              <a:rPr lang="tr-TR" sz="2000" b="1" dirty="0"/>
              <a:t>Yetersizliğin düzeltilmesine ilişkin öneriler , yetersizliğin betimi altında yer almalıdır.</a:t>
            </a:r>
          </a:p>
        </p:txBody>
      </p:sp>
    </p:spTree>
    <p:extLst>
      <p:ext uri="{BB962C8B-B14F-4D97-AF65-F5344CB8AC3E}">
        <p14:creationId xmlns:p14="http://schemas.microsoft.com/office/powerpoint/2010/main" val="3995599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070" y="445770"/>
            <a:ext cx="9801542" cy="5465452"/>
          </a:xfrm>
        </p:spPr>
        <p:txBody>
          <a:bodyPr/>
          <a:lstStyle/>
          <a:p>
            <a:r>
              <a:rPr lang="tr-TR" b="1" dirty="0"/>
              <a:t>Buna karşılık yetersizliğin gelişim ve öğrenme üzerindeki etkilerine ilişkin bilgiler ,’ yetersizliğin işlevsel betimi’ altında yer almalıdır.</a:t>
            </a:r>
          </a:p>
          <a:p>
            <a:r>
              <a:rPr lang="tr-TR" b="1" dirty="0"/>
              <a:t>Özür başlığı altında yaş ve sınıf düzeyi ölçüt alınarak, yetersizliği olan çocuğun toplumsal normların gerektirdiği davranışlardan hangilerini yaptığı ve hangilerini kazanmaya gereksinimi olduğunu betimleyecek şekilde doldurulmalıdır.</a:t>
            </a:r>
          </a:p>
          <a:p>
            <a:r>
              <a:rPr lang="tr-TR" b="1" u="sng" dirty="0"/>
              <a:t>A)Başvurma nedeni:</a:t>
            </a:r>
          </a:p>
          <a:p>
            <a:r>
              <a:rPr lang="tr-TR" b="1" dirty="0"/>
              <a:t>Bu bölümü anne baba yada öğretmenin neleri gözlediğinden dolayı çocuğun incelemeye alındığı betimlenir . Örneğin: dört yaşına geldiğinde annesi çocuğun birtakım farklılıklarının olduğunu sezinlemiş (iki gün üst üste uyumama , saatlerce yorulmadan ayakta kalma, sürekli gezinme ve koşuşturma , konuşmama)bunun üzerine doktora başvurmuştur. </a:t>
            </a:r>
          </a:p>
          <a:p>
            <a:r>
              <a:rPr lang="tr-TR" b="1" u="sng" dirty="0"/>
              <a:t>B)özgeçmişe ilişkin bilgiler </a:t>
            </a:r>
            <a:r>
              <a:rPr lang="tr-TR" b="1" dirty="0"/>
              <a:t>: Bu bölümde ‘aileye ilişkin bilgiler’ başlığı altında ,çocukla evde kimin ilgilendiğini belirten bilgiler yazılır.</a:t>
            </a:r>
          </a:p>
          <a:p>
            <a:r>
              <a:rPr lang="tr-TR" b="1" u="sng" dirty="0"/>
              <a:t>C)Gelişimsel özgeçmiş: </a:t>
            </a:r>
            <a:r>
              <a:rPr lang="tr-TR" b="1" dirty="0"/>
              <a:t>Bu bölümde çocuğun sosyal , duygusal, zihinsel ve </a:t>
            </a:r>
            <a:r>
              <a:rPr lang="tr-TR" b="1" dirty="0" err="1"/>
              <a:t>psiko</a:t>
            </a:r>
            <a:r>
              <a:rPr lang="tr-TR" b="1" dirty="0"/>
              <a:t> motor gelişimine ilişkin bilgiler yazılır.</a:t>
            </a:r>
          </a:p>
          <a:p>
            <a:pPr marL="0" indent="0">
              <a:buNone/>
            </a:pPr>
            <a:r>
              <a:rPr lang="tr-TR" b="1" dirty="0"/>
              <a:t> </a:t>
            </a:r>
          </a:p>
          <a:p>
            <a:endParaRPr lang="tr-TR" b="1" dirty="0"/>
          </a:p>
        </p:txBody>
      </p:sp>
    </p:spTree>
    <p:extLst>
      <p:ext uri="{BB962C8B-B14F-4D97-AF65-F5344CB8AC3E}">
        <p14:creationId xmlns:p14="http://schemas.microsoft.com/office/powerpoint/2010/main" val="4227114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11630" y="1440180"/>
            <a:ext cx="9892982" cy="2971800"/>
          </a:xfrm>
        </p:spPr>
        <p:txBody>
          <a:bodyPr/>
          <a:lstStyle/>
          <a:p>
            <a:r>
              <a:rPr lang="tr-TR" b="1" u="sng" dirty="0"/>
              <a:t>D)görme ve işitmesine ilişkin bilgiler: </a:t>
            </a:r>
            <a:r>
              <a:rPr lang="tr-TR" b="1" dirty="0"/>
              <a:t>bu bölümde yapılan incelemelere göre çocuğun görme ve işitmesi betimlenir . örneğin: çocuk akranları gibi görür ve işitir . Bir başka örnek akranları gibi uzağı görür ama yakını görme için iki numara gözlük kullanır. Akranları gibi işitir , gibi görme ve işitmesine dayalı bilgiler yazılır.</a:t>
            </a:r>
          </a:p>
          <a:p>
            <a:r>
              <a:rPr lang="tr-TR" b="1" u="sng" dirty="0"/>
              <a:t>E)eğitimsel özgeçmiş ve alınan özel eğitim</a:t>
            </a:r>
            <a:r>
              <a:rPr lang="tr-TR" b="1" dirty="0"/>
              <a:t>: i,1998 yılında İzmir’de bir özel , özel eğitim merkezinde bir psikologdan davranış terapileri almaya başlamış 1999 yılında Ankara’ya yerleşmişler . Ankara’da çeşitli kurumlarda özel eğitim almaya devam etmiş en son 2001 yılında özel eğitim merkezinden davranışsal terapi ve dil terapisi almış ,gibi daha önceki eğitimine ve özelliklerine ilişkin bilgiler yazılır.</a:t>
            </a:r>
          </a:p>
          <a:p>
            <a:endParaRPr lang="tr-TR" dirty="0"/>
          </a:p>
        </p:txBody>
      </p:sp>
    </p:spTree>
    <p:extLst>
      <p:ext uri="{BB962C8B-B14F-4D97-AF65-F5344CB8AC3E}">
        <p14:creationId xmlns:p14="http://schemas.microsoft.com/office/powerpoint/2010/main" val="1133956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00200" y="468630"/>
            <a:ext cx="9904412" cy="4320540"/>
          </a:xfrm>
        </p:spPr>
        <p:txBody>
          <a:bodyPr/>
          <a:lstStyle/>
          <a:p>
            <a:r>
              <a:rPr lang="tr-TR" b="1" dirty="0"/>
              <a:t>F</a:t>
            </a:r>
            <a:r>
              <a:rPr lang="tr-TR" b="1" u="sng" dirty="0"/>
              <a:t>)yetersizliğin betimi</a:t>
            </a:r>
            <a:r>
              <a:rPr lang="tr-TR" b="1" dirty="0"/>
              <a:t>: beyinde gözde kulakta ve bedende oluşan zedelenmeler bu organların işleyişinde yetersizliklere yol açar ve bu yetersizlikler bu çocukların öğrenme ve gelişimlerini etkiler.</a:t>
            </a:r>
          </a:p>
          <a:p>
            <a:r>
              <a:rPr lang="tr-TR" b="1" dirty="0"/>
              <a:t>Bu nedenle özel eğitim hizmetlerinin başlayabilmesi için yetersizliğin belirlenmesi ve derecesine ihtiyaç vardır .Her çocukla ilgili olarak yukarıda belirtilen organlarda herhangi bir yetersizlik varsa, derecesiyle birlikte ,yoksa durumun normal olduğu belirtilmelidir.</a:t>
            </a:r>
          </a:p>
          <a:p>
            <a:r>
              <a:rPr lang="tr-TR" b="1" dirty="0"/>
              <a:t>Beyinde oluşan zedelenmeler çocuklarda zihinsel işlevlerde yetersizliklere neden olabilir . zihinsel işlevlerdeki yetersizlik genelde zeka testleri ile ölçüldüğünden bu ölçümlerin sonucu her çocuk için belirtilmelidir . Yine işitme ,görme ve ortopedik yetersizlikleri ve beyindeki zedelenmeler çocukların öğrenmelerini etkilediğinden ,her çocuk için görme ,işitme ve bedensel yetersizlikleri ve varsa beyindeki zedelenmeler belirtilmelidir.</a:t>
            </a:r>
          </a:p>
        </p:txBody>
      </p:sp>
    </p:spTree>
    <p:extLst>
      <p:ext uri="{BB962C8B-B14F-4D97-AF65-F5344CB8AC3E}">
        <p14:creationId xmlns:p14="http://schemas.microsoft.com/office/powerpoint/2010/main" val="3703540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80260" y="605790"/>
            <a:ext cx="9424352" cy="5305432"/>
          </a:xfrm>
        </p:spPr>
        <p:txBody>
          <a:bodyPr/>
          <a:lstStyle/>
          <a:p>
            <a:r>
              <a:rPr lang="tr-TR" b="1" dirty="0"/>
              <a:t>Yetersizliğin betimi başlığının altına her çocuğun zihinsel ,uyumsal-duygusal, bedensel , görme ve işitme durumu özetlenir . Böylece , çocuğun öğrenme ve gelişimini etkileyen bu durumlar bütün halinde görülür.</a:t>
            </a:r>
          </a:p>
          <a:p>
            <a:r>
              <a:rPr lang="tr-TR" b="1" dirty="0"/>
              <a:t>Ayrıca yetersizliğin düzeltilmesine ilişkin önerilerde bu betimin altında yer almalıdır.</a:t>
            </a:r>
          </a:p>
          <a:p>
            <a:r>
              <a:rPr lang="tr-TR" b="1" dirty="0"/>
              <a:t>Yetersizliğin betimiyle yetersizliğin işlevsel betimi aynı şey değildir . Yetersizliğin betimi organın yetersizlikten etkilenme düzeyini betimler . yetersizliğin işlevsel betimi ise yetersizlikten etkilenmiş organın nasıl kullanıldığını betimler.</a:t>
            </a:r>
          </a:p>
          <a:p>
            <a:r>
              <a:rPr lang="tr-TR" b="1" dirty="0"/>
              <a:t>G)</a:t>
            </a:r>
            <a:r>
              <a:rPr lang="tr-TR" b="1" u="sng" dirty="0"/>
              <a:t>Yetersizliğin işlevsel betimi:</a:t>
            </a:r>
          </a:p>
          <a:p>
            <a:r>
              <a:rPr lang="tr-TR" b="1" dirty="0"/>
              <a:t>Yetersizlikten etkilenme düzeyi hiçbir zaman yüzde yüz değildir . Toplumsal normların gerektirdiği davranışlar gerçekleştirilirken ,yetersizlikten etkilenen organdan ne kadar ve nasıl yararlanıldığını ve işlevini arttırmak için nelere gereksinim olduğunu belirleme yetersizliğin işlevsel betimidir</a:t>
            </a:r>
            <a:r>
              <a:rPr lang="tr-TR" b="1" u="sng" dirty="0"/>
              <a:t>.</a:t>
            </a:r>
          </a:p>
        </p:txBody>
      </p:sp>
    </p:spTree>
    <p:extLst>
      <p:ext uri="{BB962C8B-B14F-4D97-AF65-F5344CB8AC3E}">
        <p14:creationId xmlns:p14="http://schemas.microsoft.com/office/powerpoint/2010/main" val="685127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57350" y="1131570"/>
            <a:ext cx="9847262" cy="3874770"/>
          </a:xfrm>
        </p:spPr>
        <p:txBody>
          <a:bodyPr/>
          <a:lstStyle/>
          <a:p>
            <a:r>
              <a:rPr lang="tr-TR" b="1" dirty="0"/>
              <a:t>Bunun için yetersizlikten etkilenen organ göz ise davranışları yaparken gözünden ne kadar yararlandığına bakılarak , görmesi işlevsel olarak değerlendirilir.</a:t>
            </a:r>
          </a:p>
          <a:p>
            <a:r>
              <a:rPr lang="tr-TR" b="1" dirty="0"/>
              <a:t>Görmesini geliştirmek için nelere gereksinimi olduğu betimlenir . kulak ise işitsel davranışları yaparken işitmesinden ne kadar yararlandığı belirlenip ,işitmesini geliştirmek için nelere gereksinimi olduğu belirtilir.</a:t>
            </a:r>
          </a:p>
          <a:p>
            <a:r>
              <a:rPr lang="tr-TR" b="1" dirty="0"/>
              <a:t>Etkilenen organ kollar ve bacaklar ise toplumsal normların gerektirdiği davranışları yaparken ne kadar kolundan ve bacağından yararlandığı , kol ve bacaklarından yararlanması için neler yapılması gerektiğinin betimidir.</a:t>
            </a:r>
          </a:p>
          <a:p>
            <a:r>
              <a:rPr lang="tr-TR" b="1" dirty="0"/>
              <a:t>Zihinsel yetersizlik söz konusu olduğunda bellekte tutma , olaylar arasında ilişki kurma gibi zihinsel işlevlere bakılır. Bunları geliştirme ve nasıl oldukları betimlenir.</a:t>
            </a:r>
          </a:p>
        </p:txBody>
      </p:sp>
    </p:spTree>
    <p:extLst>
      <p:ext uri="{BB962C8B-B14F-4D97-AF65-F5344CB8AC3E}">
        <p14:creationId xmlns:p14="http://schemas.microsoft.com/office/powerpoint/2010/main" val="3938876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25930" y="445770"/>
            <a:ext cx="9778682" cy="5465452"/>
          </a:xfrm>
        </p:spPr>
        <p:txBody>
          <a:bodyPr>
            <a:normAutofit/>
          </a:bodyPr>
          <a:lstStyle/>
          <a:p>
            <a:r>
              <a:rPr lang="tr-TR" sz="2000" b="1" u="sng" dirty="0"/>
              <a:t>Ğ) Çocuğun eğitim programında yapabildiklerinin düzeyi ya da özrün işlevsel betimi </a:t>
            </a:r>
          </a:p>
          <a:p>
            <a:r>
              <a:rPr lang="tr-TR" sz="2000" b="1" dirty="0"/>
              <a:t>Öğrencilerin bulunmaları beklenen sınıfların amaçlarının gerektirdiği davranışları yapabilme düzeyi ,öğrencinin anne babasıyla ya da öğretmeniyle öz bakım , iletişim, sosyal beceriler ve akademik alanlarda yaptığı davranışlara ilişkin yapılan görüşmede sorulan sorularla ve belirtilen alanlarda yaptıklarının kontrol listeleriyle gözlenmesi sonucu ortaya çıkar.</a:t>
            </a:r>
          </a:p>
          <a:p>
            <a:r>
              <a:rPr lang="tr-TR" sz="2000" b="1" dirty="0"/>
              <a:t>Yetersizlik nedeniyle toplumsal normların gerektirdiği davranışları akranları gibi gösteremediğinde ,kişinin özürlü olduğu belirtilir.</a:t>
            </a:r>
          </a:p>
          <a:p>
            <a:r>
              <a:rPr lang="tr-TR" sz="2000" b="1" dirty="0"/>
              <a:t>Özürlü olma akranlarından beklenen toplumsal normların gerektirdiği davranışları yüzde yüz gösteremediği anlamına gelmez.</a:t>
            </a:r>
          </a:p>
          <a:p>
            <a:r>
              <a:rPr lang="tr-TR" sz="2000" b="1" dirty="0"/>
              <a:t>Bu nedenle yaş grubu dikkate alınarak beklenen toplumsal normları ne kadar yapabildiğinin ve hangilerinin öğrenmeye gereksinimi olduğunun betimlenmesine ihtiyaç vardır.</a:t>
            </a:r>
          </a:p>
        </p:txBody>
      </p:sp>
    </p:spTree>
    <p:extLst>
      <p:ext uri="{BB962C8B-B14F-4D97-AF65-F5344CB8AC3E}">
        <p14:creationId xmlns:p14="http://schemas.microsoft.com/office/powerpoint/2010/main" val="2653186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91690" y="548640"/>
            <a:ext cx="9412922" cy="5362582"/>
          </a:xfrm>
        </p:spPr>
        <p:txBody>
          <a:bodyPr/>
          <a:lstStyle/>
          <a:p>
            <a:r>
              <a:rPr lang="tr-TR" b="1" dirty="0"/>
              <a:t>Özrün işlevsel betimi başlığı altında belirlenen yetersizliklerin ya da yetersizliği olan çocuğun toplumsal normların gerektirdiği davranışlardan hangilerini gösterdiği hangilerini göstermeye gereksinimi olduğu belirtilir.</a:t>
            </a:r>
          </a:p>
          <a:p>
            <a:r>
              <a:rPr lang="tr-TR" b="1" dirty="0"/>
              <a:t>Erken çocukluk (okul öncesi dönemde)toplumsal normların gerektirdiği davranışlar, çocukluk(ilköğretim)dönemindeki davranışlardan , ergenlik (mesleki eğitim öncesi(lise ve meslek lisesi)ve gençlik(mesleki eğitim ve yüksek okul)dönemindeki davranışlardan farklıdır . Bu nedenle erken çocukluk ,çocukluk   ergenlik ve gençlik dönemi davranışları gruplanabilir</a:t>
            </a:r>
            <a:r>
              <a:rPr lang="tr-TR" dirty="0"/>
              <a:t>.</a:t>
            </a:r>
          </a:p>
          <a:p>
            <a:r>
              <a:rPr lang="tr-TR" b="1" u="sng" dirty="0"/>
              <a:t>GELİŞİM DÖNEMLERİNE GÖRE TOPLUMSAL NORMLARIN GEREKTİRDİĞİ DAVRANIŞLAR</a:t>
            </a:r>
          </a:p>
          <a:p>
            <a:r>
              <a:rPr lang="tr-TR" b="1" u="sng" dirty="0"/>
              <a:t>Erken çocukluk:</a:t>
            </a:r>
          </a:p>
          <a:p>
            <a:r>
              <a:rPr lang="tr-TR" b="1" dirty="0"/>
              <a:t>Öz bakım</a:t>
            </a:r>
          </a:p>
          <a:p>
            <a:r>
              <a:rPr lang="tr-TR" b="1" dirty="0"/>
              <a:t>İletişim</a:t>
            </a:r>
          </a:p>
          <a:p>
            <a:r>
              <a:rPr lang="tr-TR" b="1" dirty="0"/>
              <a:t>Sosyal beceriler</a:t>
            </a:r>
          </a:p>
          <a:p>
            <a:r>
              <a:rPr lang="tr-TR" b="1" dirty="0"/>
              <a:t>Okula hazırlık becerileri</a:t>
            </a:r>
          </a:p>
        </p:txBody>
      </p:sp>
    </p:spTree>
    <p:extLst>
      <p:ext uri="{BB962C8B-B14F-4D97-AF65-F5344CB8AC3E}">
        <p14:creationId xmlns:p14="http://schemas.microsoft.com/office/powerpoint/2010/main" val="2837589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4480" y="331470"/>
            <a:ext cx="9950132" cy="6252210"/>
          </a:xfrm>
        </p:spPr>
        <p:txBody>
          <a:bodyPr/>
          <a:lstStyle/>
          <a:p>
            <a:r>
              <a:rPr lang="tr-TR" b="1" u="sng" dirty="0"/>
              <a:t>Çocukluk</a:t>
            </a:r>
          </a:p>
          <a:p>
            <a:r>
              <a:rPr lang="tr-TR" b="1" dirty="0"/>
              <a:t>Okuma yazma</a:t>
            </a:r>
          </a:p>
          <a:p>
            <a:r>
              <a:rPr lang="tr-TR" b="1" dirty="0"/>
              <a:t>Aritmetik ve diğer disiplin alanları</a:t>
            </a:r>
          </a:p>
          <a:p>
            <a:r>
              <a:rPr lang="tr-TR" b="1" dirty="0"/>
              <a:t>İletişim ve günlük yaşam becerileri</a:t>
            </a:r>
          </a:p>
          <a:p>
            <a:endParaRPr lang="tr-TR" b="1" dirty="0"/>
          </a:p>
          <a:p>
            <a:r>
              <a:rPr lang="tr-TR" b="1" u="sng" dirty="0"/>
              <a:t>Ergenlik </a:t>
            </a:r>
          </a:p>
          <a:p>
            <a:r>
              <a:rPr lang="tr-TR" b="1" dirty="0"/>
              <a:t>Günlük yaşam becerileri</a:t>
            </a:r>
          </a:p>
          <a:p>
            <a:r>
              <a:rPr lang="tr-TR" b="1" dirty="0"/>
              <a:t>Meslek öncesi beceriler</a:t>
            </a:r>
          </a:p>
          <a:p>
            <a:r>
              <a:rPr lang="tr-TR" b="1" dirty="0"/>
              <a:t>İletişim</a:t>
            </a:r>
          </a:p>
          <a:p>
            <a:endParaRPr lang="tr-TR" dirty="0"/>
          </a:p>
          <a:p>
            <a:r>
              <a:rPr lang="tr-TR" b="1" u="sng" dirty="0"/>
              <a:t>Gençlik</a:t>
            </a:r>
          </a:p>
          <a:p>
            <a:r>
              <a:rPr lang="tr-TR" b="1" dirty="0"/>
              <a:t>Günlük yaşam becerileri</a:t>
            </a:r>
          </a:p>
          <a:p>
            <a:r>
              <a:rPr lang="tr-TR" b="1" dirty="0"/>
              <a:t>Meslek öncesi beceriler</a:t>
            </a:r>
          </a:p>
          <a:p>
            <a:r>
              <a:rPr lang="tr-TR" b="1" dirty="0"/>
              <a:t>iletişim</a:t>
            </a:r>
          </a:p>
        </p:txBody>
      </p:sp>
    </p:spTree>
    <p:extLst>
      <p:ext uri="{BB962C8B-B14F-4D97-AF65-F5344CB8AC3E}">
        <p14:creationId xmlns:p14="http://schemas.microsoft.com/office/powerpoint/2010/main" val="2116337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0230" y="445770"/>
            <a:ext cx="9829800" cy="6080760"/>
          </a:xfrm>
        </p:spPr>
        <p:txBody>
          <a:bodyPr>
            <a:normAutofit fontScale="92500"/>
          </a:bodyPr>
          <a:lstStyle/>
          <a:p>
            <a:r>
              <a:rPr lang="tr-TR" b="1" dirty="0"/>
              <a:t>Erken çocukluk dönemindeki toplumsal normların gerektirdiği davranışlar daha çok çocuğun kendi bakımı ,iletişim , sosyal beceriler ve okula hazırlık becerileriyle ilgilidir.</a:t>
            </a:r>
          </a:p>
          <a:p>
            <a:r>
              <a:rPr lang="tr-TR" b="1" dirty="0"/>
              <a:t>Bu dönemde giyinme ,yemek yeme , kişisel bakım gibi öz bakım becerilerinde çocuğun ne kadar bağımsızlık kazanabileceği önemli olur . ilerleyen yaşlarda bundan sonra ,bundan sonra katılacakları toplumsal kurum olan okula hazırlık becerileri önem kazanır.</a:t>
            </a:r>
          </a:p>
          <a:p>
            <a:r>
              <a:rPr lang="tr-TR" b="1" dirty="0"/>
              <a:t>Toplumda bağımsız şekilde işlevde bulunmak için gerekli olan okuma yazma , aritmetik gibi temel beceriler , çocukluk döneminin ilk yıllarındaki toplumsal normların gerektirdiği davranışlardır.</a:t>
            </a:r>
          </a:p>
          <a:p>
            <a:r>
              <a:rPr lang="tr-TR" b="1" dirty="0"/>
              <a:t>Çocukluk döneminin sonraki yıllarında, kazandığı temel becerilerden yaralanarak yaşadığı yerden başlayarak toplumda , toplumsal düzenlemelere uygun davranışları kazanma önem kazanır.</a:t>
            </a:r>
          </a:p>
          <a:p>
            <a:r>
              <a:rPr lang="tr-TR" b="1" dirty="0"/>
              <a:t>Ergenlik döneminde kültür , toplumsal olaylar ve düzenlemeler doğayı ve doğa olaylarını anlamayı kazandırma ön plana çıkar .Ayrıca bağımsız yaşamak için gerekli beceriler ve mesleğe hazırlık becerilerine de yer verilir.</a:t>
            </a:r>
          </a:p>
          <a:p>
            <a:r>
              <a:rPr lang="tr-TR" b="1" dirty="0"/>
              <a:t>Yetişkinlik döneminde mesleğe hazırlık ve mesleki becerilerle ilgili davranışların kazanılması önem kazanır.</a:t>
            </a:r>
          </a:p>
          <a:p>
            <a:r>
              <a:rPr lang="tr-TR" b="1" dirty="0"/>
              <a:t>Bu nedenle çocuğun bulunduğu gelişim dönemi dikkate alınarak  o dönemde çocuktan beklenen toplumsal normların gerektirdiği davranışlardan hangilerini yaptığı ve hangilerini kazanmaya gereksinimi olduğunu gösterir şeklinde yazıldığında özür işlevsel bir şekilde betimlenmiş olur.</a:t>
            </a:r>
          </a:p>
          <a:p>
            <a:endParaRPr lang="tr-TR" dirty="0"/>
          </a:p>
        </p:txBody>
      </p:sp>
    </p:spTree>
    <p:extLst>
      <p:ext uri="{BB962C8B-B14F-4D97-AF65-F5344CB8AC3E}">
        <p14:creationId xmlns:p14="http://schemas.microsoft.com/office/powerpoint/2010/main" val="112747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63090" y="365760"/>
            <a:ext cx="9641522" cy="5545462"/>
          </a:xfrm>
        </p:spPr>
        <p:txBody>
          <a:bodyPr>
            <a:normAutofit/>
          </a:bodyPr>
          <a:lstStyle/>
          <a:p>
            <a:r>
              <a:rPr lang="tr-TR" sz="2800" b="1" dirty="0"/>
              <a:t>YETERSİZLİĞİ OLAN ÖĞRENCİ İNCELEME ÖZETİ ÖRNEĞİ</a:t>
            </a:r>
          </a:p>
          <a:p>
            <a:r>
              <a:rPr lang="tr-TR" sz="2000" b="1" dirty="0"/>
              <a:t>Uygulayan:</a:t>
            </a:r>
          </a:p>
          <a:p>
            <a:r>
              <a:rPr lang="tr-TR" sz="2000" b="1" dirty="0"/>
              <a:t>Öğrencinin adı soyadı : İ.T.</a:t>
            </a:r>
          </a:p>
          <a:p>
            <a:r>
              <a:rPr lang="tr-TR" sz="2000" b="1" dirty="0"/>
              <a:t>Doğum tarihi:01.01.1993</a:t>
            </a:r>
          </a:p>
          <a:p>
            <a:r>
              <a:rPr lang="tr-TR" sz="2000" b="1" dirty="0"/>
              <a:t>Yaşı:10</a:t>
            </a:r>
          </a:p>
          <a:p>
            <a:r>
              <a:rPr lang="tr-TR" sz="2000" b="1" dirty="0"/>
              <a:t>Devam ettiği eğitim programı : ilköğretim okulu 4. sınıf </a:t>
            </a:r>
          </a:p>
          <a:p>
            <a:r>
              <a:rPr lang="tr-TR" sz="2000" b="1" dirty="0"/>
              <a:t>Uygulama tarihi:01.01.2003</a:t>
            </a:r>
          </a:p>
          <a:p>
            <a:r>
              <a:rPr lang="tr-TR" sz="2000" b="1" dirty="0"/>
              <a:t>Eğitsel özgeçmiş bilgileri: İ, 1998 yılından  </a:t>
            </a:r>
            <a:r>
              <a:rPr lang="tr-TR" sz="2000" b="1" dirty="0" err="1"/>
              <a:t>izmir’de</a:t>
            </a:r>
            <a:r>
              <a:rPr lang="tr-TR" sz="2000" b="1" dirty="0"/>
              <a:t> bir özel özel eğitim merkezinde bir psikologdan davranış terapileri almaya başlamış.1999 yılında Ankara ‘ya yerleşmişler. Ankara’da çeşitli kurumlardan özel eğitim almaya devam etmiş ve en son 2001 yılında özel eğitim merkezinden davranışsal terapi ve dil terapisi almış . Şu anda G. Özel eğitim ilköğretim okulunda özel eğitim almaya devam etmektedir.</a:t>
            </a:r>
          </a:p>
        </p:txBody>
      </p:sp>
    </p:spTree>
    <p:extLst>
      <p:ext uri="{BB962C8B-B14F-4D97-AF65-F5344CB8AC3E}">
        <p14:creationId xmlns:p14="http://schemas.microsoft.com/office/powerpoint/2010/main" val="3251035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77390" y="400050"/>
            <a:ext cx="9527222" cy="6309360"/>
          </a:xfrm>
        </p:spPr>
        <p:txBody>
          <a:bodyPr>
            <a:normAutofit lnSpcReduction="10000"/>
          </a:bodyPr>
          <a:lstStyle/>
          <a:p>
            <a:r>
              <a:rPr lang="tr-TR" sz="2000" b="1" u="sng" dirty="0"/>
              <a:t>Bugüne kadar uygulanan özel eğitim ve özel eğitim destek hizmetlerinin kapsamı:</a:t>
            </a:r>
          </a:p>
          <a:p>
            <a:r>
              <a:rPr lang="tr-TR" sz="2000" b="1" dirty="0"/>
              <a:t>Kavram öğretimi ,sayı sayma , okuma yazma ve matematik derslerinin öğretimi geleneksel yöntemlerle yapılmıştır.</a:t>
            </a:r>
          </a:p>
          <a:p>
            <a:r>
              <a:rPr lang="tr-TR" sz="2000" b="1" u="sng" dirty="0"/>
              <a:t>Gönderilme nedeni:</a:t>
            </a:r>
          </a:p>
          <a:p>
            <a:r>
              <a:rPr lang="tr-TR" sz="2000" b="1" dirty="0"/>
              <a:t>Dört yaşına geldiğinde annesi çocuğun yaşıtlarına göre bir takım farklılıklara sahip olduğunu sezinlemiş (iki gün üst üste uyumama ,saatlerce yorulmadan ayakta kalma ,sürekli gezinme ve koşuşturma ,konuşmama)bunun üzerine doktora başvurulmuştur.</a:t>
            </a:r>
          </a:p>
          <a:p>
            <a:r>
              <a:rPr lang="tr-TR" sz="2000" b="1" u="sng" dirty="0"/>
              <a:t>Yetersizliğin betimi:</a:t>
            </a:r>
          </a:p>
          <a:p>
            <a:r>
              <a:rPr lang="tr-TR" sz="2000" b="1" dirty="0"/>
              <a:t>MR+HİPERAKTİVİTE </a:t>
            </a:r>
          </a:p>
          <a:p>
            <a:r>
              <a:rPr lang="tr-TR" sz="2000" b="1" u="sng" dirty="0"/>
              <a:t>Yapılan doğrudan ve dolaylı gözlemlere göre</a:t>
            </a:r>
            <a:r>
              <a:rPr lang="tr-TR" sz="2000" b="1" dirty="0"/>
              <a:t> :uzağı görür , yakını görmek için gözlük kullanır .Fısıltıyla söylenenleri ve sınıfın diğer ucundan söylenenleri işitir . Kendisine  cümle halinde söylenen yönergeleri yerine getirir . Küçük nesneleri kavrar . Küçük nesnelerle istenilen işleri yapar . Büyük nesneleri kaldırır. İter , çeker . Yürür ,koşar , zıplar, merdiven iner çıkar . Ram ’ da uygulanan WISC-R zeka testine göre hafif düzeyde öğrenme güçlüğü gösterdiği saptanmıştır.</a:t>
            </a:r>
          </a:p>
        </p:txBody>
      </p:sp>
    </p:spTree>
    <p:extLst>
      <p:ext uri="{BB962C8B-B14F-4D97-AF65-F5344CB8AC3E}">
        <p14:creationId xmlns:p14="http://schemas.microsoft.com/office/powerpoint/2010/main" val="3167940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45920" y="422910"/>
            <a:ext cx="9858692" cy="6297930"/>
          </a:xfrm>
        </p:spPr>
        <p:txBody>
          <a:bodyPr>
            <a:normAutofit/>
          </a:bodyPr>
          <a:lstStyle/>
          <a:p>
            <a:r>
              <a:rPr lang="tr-TR" sz="2000" b="1" u="sng" dirty="0"/>
              <a:t>Öğrencinin eğitimde yapabildiklerinin düzeyi:</a:t>
            </a:r>
          </a:p>
          <a:p>
            <a:r>
              <a:rPr lang="tr-TR" sz="2000" b="1" dirty="0"/>
              <a:t>Yapılan aile görüşmeleri ve uygulanan kontrol listelerine </a:t>
            </a:r>
            <a:r>
              <a:rPr lang="tr-TR" sz="2000" b="1" dirty="0" err="1"/>
              <a:t>göre;Yaptıkları</a:t>
            </a:r>
            <a:r>
              <a:rPr lang="tr-TR" sz="2000" b="1" dirty="0"/>
              <a:t> –işlevde bulunma düzeyi</a:t>
            </a:r>
          </a:p>
          <a:p>
            <a:r>
              <a:rPr lang="tr-TR" sz="2000" b="1" u="sng" dirty="0"/>
              <a:t>Matematikte işlevde bulunma düzeyi:</a:t>
            </a:r>
          </a:p>
          <a:p>
            <a:r>
              <a:rPr lang="tr-TR" sz="2000" b="1" dirty="0"/>
              <a:t>Üç basamaklı sayıyla iki basamaklı sayıyı eldeli çarpmayı gerektiren çarpma işleminde eksik rakamı bularak çarpma işlemlerini yapar.</a:t>
            </a:r>
          </a:p>
          <a:p>
            <a:r>
              <a:rPr lang="tr-TR" sz="2000" b="1" dirty="0"/>
              <a:t>Üç basamaklı sayıları okur.</a:t>
            </a:r>
          </a:p>
          <a:p>
            <a:r>
              <a:rPr lang="tr-TR" sz="2000" b="1" dirty="0"/>
              <a:t>Çarpma işlemini yapmasını gerektiren yazılı problemleri çözer.</a:t>
            </a:r>
          </a:p>
          <a:p>
            <a:r>
              <a:rPr lang="tr-TR" sz="2000" b="1" dirty="0"/>
              <a:t>Bölme işlemlerini çözmeye , saat okumaya uzunluk ölçülerini birbirinden ayırt etmeye sembollerini göstermeye ,okumaya , birbirine dönüştürmeye , kesirlerle ilgili işlemleri çözmeye gereksinimi vardır.</a:t>
            </a:r>
          </a:p>
          <a:p>
            <a:r>
              <a:rPr lang="tr-TR" sz="2000" b="1" u="sng" dirty="0"/>
              <a:t>Okuma yazma okuduğunu anlama işlevde bulunma düzeyi:</a:t>
            </a:r>
          </a:p>
          <a:p>
            <a:r>
              <a:rPr lang="tr-TR" sz="2000" b="1" dirty="0"/>
              <a:t>Kendisine verilen metine bakarak cümle halinde kelimeyi oluşturan tüm harfleriyle yazar .Kendisine okunan metini üç kelime birden okunduğunda , cümle sonuna nokta koyarak , cümlenin ilk harfini büyük harfle başlayarak yazar.</a:t>
            </a:r>
          </a:p>
          <a:p>
            <a:endParaRPr lang="tr-TR" sz="2000" b="1" dirty="0"/>
          </a:p>
          <a:p>
            <a:endParaRPr lang="tr-TR" sz="2000" b="1" dirty="0"/>
          </a:p>
        </p:txBody>
      </p:sp>
    </p:spTree>
    <p:extLst>
      <p:ext uri="{BB962C8B-B14F-4D97-AF65-F5344CB8AC3E}">
        <p14:creationId xmlns:p14="http://schemas.microsoft.com/office/powerpoint/2010/main" val="2814946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51660" y="400050"/>
            <a:ext cx="9652952" cy="6355080"/>
          </a:xfrm>
        </p:spPr>
        <p:txBody>
          <a:bodyPr>
            <a:normAutofit/>
          </a:bodyPr>
          <a:lstStyle/>
          <a:p>
            <a:r>
              <a:rPr lang="tr-TR" sz="2000" b="1" u="sng" dirty="0"/>
              <a:t>Okuduğunu anlama</a:t>
            </a:r>
            <a:r>
              <a:rPr lang="tr-TR" sz="2000" b="1" dirty="0"/>
              <a:t>: okuduğu 60-80 kelimelik kurgusal bir metni öyküde kimlerin olduğunu , öyküde geçen olayların neler olduğunu , olayların oluş sırasına yer vermeden anlatır . Okuduğu metinle ilgili sözlü sorulara (kimler var , öyküdeki kahraman ne yaptı ,onun yerinde sen olsaydın sen ne yapardın?)cevap verir.</a:t>
            </a:r>
          </a:p>
          <a:p>
            <a:r>
              <a:rPr lang="tr-TR" sz="2000" b="1" u="sng" dirty="0"/>
              <a:t>Yazılı anlatım : </a:t>
            </a:r>
            <a:r>
              <a:rPr lang="tr-TR" sz="2000" b="1" dirty="0"/>
              <a:t>Okuduğu metne yönelik sorulara 2-3 kelimelik kurallı cümle yapısıyla yazılı olarak cevap verir . Günlük deneyimleriyle ilgili olayları birbirinden kopuk cümlelerle yazılı olarak anlatır . Okuduğu açıklayıcı metni , kendi cümlelerini kullanarak bilgi birikimlerinin sırasına yer vermeden birbirinden kopuk cümlelerle özetini çıkarır.</a:t>
            </a:r>
          </a:p>
          <a:p>
            <a:r>
              <a:rPr lang="tr-TR" sz="2000" b="1" u="sng" dirty="0"/>
              <a:t>Dinlediğini anlama: </a:t>
            </a:r>
            <a:r>
              <a:rPr lang="tr-TR" sz="2000" b="1" dirty="0"/>
              <a:t>Kendisine okunan metni dinledikten sonra , öyküde kimlerin olduğunu ,öyküde kimlerin olduğunu ,öyküde geçen olayların neler olduğunu, olayların oluş sırasına yer vermeden anlatır.</a:t>
            </a:r>
          </a:p>
          <a:p>
            <a:r>
              <a:rPr lang="tr-TR" sz="2000" b="1" dirty="0"/>
              <a:t>Kendisine okunan metni dinledikten sonra , sorulan sorulara (kimler var , öyküdeki kahraman ne yaptı , onun yerinde olsaydın ne yapardın?)cevap verir.</a:t>
            </a:r>
          </a:p>
        </p:txBody>
      </p:sp>
    </p:spTree>
    <p:extLst>
      <p:ext uri="{BB962C8B-B14F-4D97-AF65-F5344CB8AC3E}">
        <p14:creationId xmlns:p14="http://schemas.microsoft.com/office/powerpoint/2010/main" val="3404289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68780" y="457200"/>
            <a:ext cx="9835832" cy="6137910"/>
          </a:xfrm>
        </p:spPr>
        <p:txBody>
          <a:bodyPr>
            <a:normAutofit/>
          </a:bodyPr>
          <a:lstStyle/>
          <a:p>
            <a:r>
              <a:rPr lang="tr-TR" sz="2000" b="1" u="sng" dirty="0"/>
              <a:t>Gereksinimleri: </a:t>
            </a:r>
            <a:r>
              <a:rPr lang="tr-TR" sz="2000" b="1" dirty="0"/>
              <a:t>Yazma ,virgül, kesme işareti , ayraç, soru işareti , ünlem kullanarak yazmaya,</a:t>
            </a:r>
          </a:p>
          <a:p>
            <a:r>
              <a:rPr lang="tr-TR" sz="2000" b="1" dirty="0"/>
              <a:t>Kelimeler arasında boşluk bırakarak yazmaya ,kelimeyi tam satır üzerine yazarak , harfleri aynı büyüklükte yazmaya ,</a:t>
            </a:r>
          </a:p>
          <a:p>
            <a:r>
              <a:rPr lang="tr-TR" sz="2000" b="1" dirty="0"/>
              <a:t>Okuduğunu anlama : Okuduğu öyküyü ,olayların oluş sırasına yer vererek anlatmaya,</a:t>
            </a:r>
          </a:p>
          <a:p>
            <a:r>
              <a:rPr lang="tr-TR" sz="2000" b="1" dirty="0"/>
              <a:t>Öykünün ana fikrini söylemeye,</a:t>
            </a:r>
          </a:p>
          <a:p>
            <a:r>
              <a:rPr lang="tr-TR" sz="2000" b="1" dirty="0"/>
              <a:t>Yazılı anlatım : Günlük deneyimlerini olayların oluş sırasına yer vererek yazılı olarak anlatmaya ,</a:t>
            </a:r>
          </a:p>
          <a:p>
            <a:r>
              <a:rPr lang="tr-TR" sz="2000" b="1" dirty="0"/>
              <a:t>Özet çıkarmaya gereksinimi vardır.</a:t>
            </a:r>
          </a:p>
          <a:p>
            <a:r>
              <a:rPr lang="tr-TR" sz="2000" b="1" u="sng" dirty="0"/>
              <a:t>Sosyal becerilerde işlevde bulunma düzeyi:</a:t>
            </a:r>
          </a:p>
          <a:p>
            <a:r>
              <a:rPr lang="tr-TR" sz="2000" b="1" dirty="0"/>
              <a:t>Tanıdığı yetişkinlere tepkide bulunur . Tanıdığı yetişkinlerle etkileşimi devam ettirir . Tanıdığı yaşıtlarıyla etkileşimi devam ettirir . Tanıdığı yetişkin ve yaşıtlarıyla etkileşimi başlatır.</a:t>
            </a:r>
          </a:p>
          <a:p>
            <a:r>
              <a:rPr lang="tr-TR" sz="2000" b="1" dirty="0"/>
              <a:t>Oyunda ya da boş zaman etkinliklerinde tercihini bildirir.</a:t>
            </a:r>
          </a:p>
          <a:p>
            <a:r>
              <a:rPr lang="tr-TR" sz="2000" b="1" dirty="0"/>
              <a:t>Yetişkin yanında  ilgilenilmeden 5 dakika oynar.</a:t>
            </a:r>
          </a:p>
          <a:p>
            <a:endParaRPr lang="tr-TR" sz="2000" b="1" dirty="0"/>
          </a:p>
        </p:txBody>
      </p:sp>
    </p:spTree>
    <p:extLst>
      <p:ext uri="{BB962C8B-B14F-4D97-AF65-F5344CB8AC3E}">
        <p14:creationId xmlns:p14="http://schemas.microsoft.com/office/powerpoint/2010/main" val="4164302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83030" y="468630"/>
            <a:ext cx="10121582" cy="6275070"/>
          </a:xfrm>
        </p:spPr>
        <p:txBody>
          <a:bodyPr>
            <a:normAutofit/>
          </a:bodyPr>
          <a:lstStyle/>
          <a:p>
            <a:r>
              <a:rPr lang="tr-TR" sz="2000" b="1" dirty="0"/>
              <a:t>Oyun ya da boş zaman etkinliklerini başlatır . Tanıdığı yetişkin ve akranların için tercihini gösterir .Toplumsal olaylara katılır.</a:t>
            </a:r>
          </a:p>
          <a:p>
            <a:endParaRPr lang="tr-TR" sz="2000" b="1" dirty="0"/>
          </a:p>
          <a:p>
            <a:r>
              <a:rPr lang="tr-TR" sz="2000" b="1" u="sng" dirty="0"/>
              <a:t>Gereksinimleri:</a:t>
            </a:r>
            <a:r>
              <a:rPr lang="tr-TR" sz="2000" b="1" dirty="0"/>
              <a:t> etkinlik sırasında sıra almaya ,girdiği ortamdaki kişileri selamlamaya ,bir olay ve durum karşısında duygu ve düşüncelerini sözel olarak ifade etmeye ,bulunduğu ortamlara uygun sosyal açıdan kabul edilebilir davranışlar göstermeye gereksinimi vardır.</a:t>
            </a:r>
          </a:p>
          <a:p>
            <a:endParaRPr lang="tr-TR" sz="2000" b="1" dirty="0"/>
          </a:p>
          <a:p>
            <a:r>
              <a:rPr lang="tr-TR" sz="2000" b="1" u="sng" dirty="0"/>
              <a:t>Çalışma davranışlarında işlevde bulunma düzeyi: </a:t>
            </a:r>
            <a:r>
              <a:rPr lang="tr-TR" sz="2000" b="1" dirty="0"/>
              <a:t>Yetişkin isteklerini sürenin %80 ‘inde yerine getirir . Araçları uygun şekilde kullanır . Bildiği etkinlikler için kendi araçlarının yerini bulur.</a:t>
            </a:r>
          </a:p>
          <a:p>
            <a:r>
              <a:rPr lang="tr-TR" sz="2000" b="1" dirty="0"/>
              <a:t>Yaptıklarından yada işlerinden övündüğünü gösterir.</a:t>
            </a:r>
          </a:p>
          <a:p>
            <a:r>
              <a:rPr lang="tr-TR" sz="2000" b="1" u="sng" dirty="0"/>
              <a:t>Gereksinimleri:</a:t>
            </a:r>
          </a:p>
          <a:p>
            <a:r>
              <a:rPr lang="tr-TR" sz="2000" b="1" dirty="0"/>
              <a:t>Kendisine verilen etkinlikle kurallara uyarak meşgul olmaya ,gereksinimlerinin karşılanması için beklemeye ,genel kurallara uymaya gereksinimi vardır.</a:t>
            </a:r>
          </a:p>
          <a:p>
            <a:endParaRPr lang="tr-TR" sz="2000" b="1" u="sng" dirty="0"/>
          </a:p>
        </p:txBody>
      </p:sp>
    </p:spTree>
    <p:extLst>
      <p:ext uri="{BB962C8B-B14F-4D97-AF65-F5344CB8AC3E}">
        <p14:creationId xmlns:p14="http://schemas.microsoft.com/office/powerpoint/2010/main" val="2809226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4490" y="468630"/>
            <a:ext cx="9870122" cy="6286500"/>
          </a:xfrm>
        </p:spPr>
        <p:txBody>
          <a:bodyPr>
            <a:normAutofit/>
          </a:bodyPr>
          <a:lstStyle/>
          <a:p>
            <a:r>
              <a:rPr lang="tr-TR" sz="2000" b="1" u="sng" dirty="0"/>
              <a:t>Yerleştirme öneriler:</a:t>
            </a:r>
          </a:p>
          <a:p>
            <a:r>
              <a:rPr lang="tr-TR" sz="2000" b="1" dirty="0"/>
              <a:t>Yapılan görüşmeler ve uygulanan kontrol listeleri neticesinde kaynaştırma 4. sınıf öğrencisi olan İ.T ‘</a:t>
            </a:r>
            <a:r>
              <a:rPr lang="tr-TR" sz="2000" b="1" dirty="0" err="1"/>
              <a:t>nin</a:t>
            </a:r>
            <a:r>
              <a:rPr lang="tr-TR" sz="2000" b="1" dirty="0"/>
              <a:t> yerleştirildiği program akademik anlamda yaşıtlarını çok fazla geriden takip etmediği görülerek ,kontrol listesinde disiplin alanlarına yönelik gerçekleştiremediği davranışların kontrol edildiğinde sınıfla birlikte öğrenebileceğinden dolayı gereksinim olarak ele alınmamasına karar verilmiştir .</a:t>
            </a:r>
          </a:p>
          <a:p>
            <a:r>
              <a:rPr lang="tr-TR" sz="2000" b="1" dirty="0"/>
              <a:t>Öğretmen görüşme formunun uygulanması ve yapılan gözlemler sonucunda ;sınıf öğretmeninin İ . T’ </a:t>
            </a:r>
            <a:r>
              <a:rPr lang="tr-TR" sz="2000" b="1" dirty="0" err="1"/>
              <a:t>nin</a:t>
            </a:r>
            <a:r>
              <a:rPr lang="tr-TR" sz="2000" b="1" dirty="0"/>
              <a:t> sınıfa uygun olmayan davranışlarını kontrol etmekte uygun tepkilerde bulunmakta zorlandığı gözlenmiştir . Bu nedenle de sınıf öğretmenine gezici özel eğitim öğretmeni tarafından öğretme becerileri ve davranış değiştirmeyle ilgili destek hizmetlerinin sunulması , </a:t>
            </a:r>
            <a:r>
              <a:rPr lang="tr-TR" sz="2000" b="1" dirty="0" err="1"/>
              <a:t>İ.T’nin</a:t>
            </a:r>
            <a:r>
              <a:rPr lang="tr-TR" sz="2000" b="1" dirty="0"/>
              <a:t> sınıf içinde derse uygun  davranışlarının oluşumunun sağlanması için bireyselleştirilmiş eğitim planının hazırlanması ve sınıf öğretmeni tarafından </a:t>
            </a:r>
            <a:r>
              <a:rPr lang="tr-TR" sz="2000" b="1" dirty="0" err="1"/>
              <a:t>Böp’ün</a:t>
            </a:r>
            <a:r>
              <a:rPr lang="tr-TR" sz="2000" b="1" dirty="0"/>
              <a:t> uygulanması uygun görülmüştür.</a:t>
            </a:r>
          </a:p>
          <a:p>
            <a:endParaRPr lang="tr-TR" sz="2000" b="1" dirty="0"/>
          </a:p>
          <a:p>
            <a:endParaRPr lang="tr-TR" sz="2000" b="1" dirty="0"/>
          </a:p>
        </p:txBody>
      </p:sp>
    </p:spTree>
    <p:extLst>
      <p:ext uri="{BB962C8B-B14F-4D97-AF65-F5344CB8AC3E}">
        <p14:creationId xmlns:p14="http://schemas.microsoft.com/office/powerpoint/2010/main" val="1883139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60220" y="502920"/>
            <a:ext cx="9744392" cy="6217920"/>
          </a:xfrm>
        </p:spPr>
        <p:txBody>
          <a:bodyPr>
            <a:normAutofit/>
          </a:bodyPr>
          <a:lstStyle/>
          <a:p>
            <a:r>
              <a:rPr lang="tr-TR" sz="2000" b="1" u="sng" dirty="0"/>
              <a:t>5)ÖĞRENCİ VE ANNE BABA İÇİN VİZYON OLUŞTURMA:</a:t>
            </a:r>
          </a:p>
          <a:p>
            <a:r>
              <a:rPr lang="tr-TR" sz="2000" b="1" dirty="0"/>
              <a:t>Vizyon bildirimleri öğrencinin ve ailenin geleceğe yönelik umutlarının betimidir . </a:t>
            </a:r>
            <a:r>
              <a:rPr lang="tr-TR" sz="2000" b="1" dirty="0" err="1"/>
              <a:t>Bep’i</a:t>
            </a:r>
            <a:r>
              <a:rPr lang="tr-TR" sz="2000" b="1" dirty="0"/>
              <a:t> hazırlayanlar ana babanın, öğrencinin tercih ve ilgisine göre biçilmiş vizyon geliştirirler.</a:t>
            </a:r>
          </a:p>
          <a:p>
            <a:r>
              <a:rPr lang="tr-TR" sz="2000" b="1" dirty="0"/>
              <a:t>Öğrenci aile ve eğitimcilerin çocukla ilgili konuşmalarının ortak temelini onun için geliştirilen umutları vizyonlarıdır.</a:t>
            </a:r>
          </a:p>
          <a:p>
            <a:r>
              <a:rPr lang="tr-TR" sz="2000" b="1" dirty="0" err="1"/>
              <a:t>Bep’i</a:t>
            </a:r>
            <a:r>
              <a:rPr lang="tr-TR" sz="2000" b="1" dirty="0"/>
              <a:t> hazırlayanların çocuğun güçlü yanlarını ve gereksinimleri üzerinde odaklanmadıklarında onunla ilgili vizyon geliştirmeye yardım eder.</a:t>
            </a:r>
          </a:p>
          <a:p>
            <a:r>
              <a:rPr lang="tr-TR" sz="2000" b="1" dirty="0"/>
              <a:t>Ailenin ve öğrencinin dili kullanılarak vizyon bildirimi oluşturulduğunda ,aile ve öğrencinin ulaşmak istediklerine ilişkin ortak anlayışın ortaya çıkması kolay olur.</a:t>
            </a:r>
          </a:p>
          <a:p>
            <a:r>
              <a:rPr lang="tr-TR" sz="2000" b="1" dirty="0"/>
              <a:t>Vizyon bildirimleri bazı durumlarda öğrencinin çok sonraki yaşamı için genel beklentilerini betimler. Bazen de vizyon bildirimi belirgin ve kısa süre sonra olması beklenen sonuçları yansıtabilir.</a:t>
            </a:r>
          </a:p>
          <a:p>
            <a:r>
              <a:rPr lang="tr-TR" sz="2000" b="1" dirty="0"/>
              <a:t>Öğrenci büyüdükçe ve geliştikçe vizyon bildirimleri de gelişir.</a:t>
            </a:r>
          </a:p>
          <a:p>
            <a:endParaRPr lang="tr-TR" sz="2000" b="1" dirty="0"/>
          </a:p>
          <a:p>
            <a:endParaRPr lang="tr-TR" sz="2000" b="1" u="sng" dirty="0"/>
          </a:p>
        </p:txBody>
      </p:sp>
    </p:spTree>
    <p:extLst>
      <p:ext uri="{BB962C8B-B14F-4D97-AF65-F5344CB8AC3E}">
        <p14:creationId xmlns:p14="http://schemas.microsoft.com/office/powerpoint/2010/main" val="3018905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08760" y="194310"/>
            <a:ext cx="9995852" cy="6480810"/>
          </a:xfrm>
        </p:spPr>
        <p:txBody>
          <a:bodyPr>
            <a:normAutofit lnSpcReduction="10000"/>
          </a:bodyPr>
          <a:lstStyle/>
          <a:p>
            <a:r>
              <a:rPr lang="tr-TR" sz="2000" b="1" dirty="0"/>
              <a:t>Erken çocukluk ve ilk öğretimin ilk kademesinde vizyon bildirimleri ya uzun yıllar sonrasındaki umutlara yönelik genel bildirimlerdir ya da kısa süre sonra yapacaklarıyla ilgili bildirimlerdir.</a:t>
            </a:r>
          </a:p>
          <a:p>
            <a:r>
              <a:rPr lang="tr-TR" sz="2000" b="1" dirty="0"/>
              <a:t>Sınıflar okullar ve programlar arsındaki geçişler bazen vizyon olarak belirtilir.</a:t>
            </a:r>
          </a:p>
          <a:p>
            <a:r>
              <a:rPr lang="tr-TR" sz="2000" b="1" dirty="0"/>
              <a:t>Orta öğretim yıllarında vizyon bildirimleri okul geçişleriyle ilgili planlara yönelik olduğu gibi geçiş gereksinimlerine yönelikte olur.</a:t>
            </a:r>
          </a:p>
          <a:p>
            <a:r>
              <a:rPr lang="tr-TR" sz="2000" b="1" dirty="0" err="1"/>
              <a:t>Bep</a:t>
            </a:r>
            <a:r>
              <a:rPr lang="tr-TR" sz="2000" b="1" dirty="0"/>
              <a:t> sürecine aile katılmadığında ve öğrenci vizyonunu iletemediğinde öğrencinin yapabildiklerine ve okul programında ilerlemelerine katkısı olan yüksek beklentileri belirten vizyon yaratma işi özel eğitim öğretmenlerinin sorumluluğunda olur.14 yaşındaki öğrenciler için vizyon öğrencinin gereksinimleri  tercihleri ve ilgilerine dayalı okul sonrası beklentileri içerir.</a:t>
            </a:r>
          </a:p>
          <a:p>
            <a:r>
              <a:rPr lang="tr-TR" sz="2000" b="1" dirty="0" err="1"/>
              <a:t>Bep</a:t>
            </a:r>
            <a:r>
              <a:rPr lang="tr-TR" sz="2000" b="1" dirty="0"/>
              <a:t> geliştirmeden önce öğrenci ve ailenin vizyonlarını tartışma fırsatı olmalıdır.</a:t>
            </a:r>
          </a:p>
          <a:p>
            <a:r>
              <a:rPr lang="tr-TR" sz="2000" b="1" dirty="0"/>
              <a:t>Aileye vizyonun nasıl yazılacağına ilişkin fikirler ve örnekler </a:t>
            </a:r>
            <a:r>
              <a:rPr lang="tr-TR" sz="2000" b="1" dirty="0" err="1"/>
              <a:t>bep</a:t>
            </a:r>
            <a:r>
              <a:rPr lang="tr-TR" sz="2000" b="1" dirty="0"/>
              <a:t> geliştirmeden önce gönderilerek ailenin ve öğrencinin vizyon geliştirme fırsatı verilmelidir .Yine okulda öğrenciye vizyonuna ilişkin düşünmeye başlama fırsatı sağlamak yararlı olabilir.</a:t>
            </a:r>
          </a:p>
          <a:p>
            <a:r>
              <a:rPr lang="tr-TR" sz="2000" b="1" dirty="0"/>
              <a:t>Özel eğitim öğretmenlerinden biri </a:t>
            </a:r>
            <a:r>
              <a:rPr lang="tr-TR" sz="2000" b="1" dirty="0" err="1"/>
              <a:t>bep</a:t>
            </a:r>
            <a:r>
              <a:rPr lang="tr-TR" sz="2000" b="1" dirty="0"/>
              <a:t> hazırlamadan önce aileyle vizyon kavramını tartışmalıdır.</a:t>
            </a:r>
          </a:p>
          <a:p>
            <a:endParaRPr lang="tr-TR" sz="2000" b="1" dirty="0"/>
          </a:p>
          <a:p>
            <a:endParaRPr lang="tr-TR" sz="2000" b="1" dirty="0"/>
          </a:p>
          <a:p>
            <a:endParaRPr lang="tr-TR" sz="2000" b="1" dirty="0"/>
          </a:p>
        </p:txBody>
      </p:sp>
    </p:spTree>
    <p:extLst>
      <p:ext uri="{BB962C8B-B14F-4D97-AF65-F5344CB8AC3E}">
        <p14:creationId xmlns:p14="http://schemas.microsoft.com/office/powerpoint/2010/main" val="2052995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31620" y="182880"/>
            <a:ext cx="10149840" cy="6675120"/>
          </a:xfrm>
        </p:spPr>
        <p:txBody>
          <a:bodyPr>
            <a:noAutofit/>
          </a:bodyPr>
          <a:lstStyle/>
          <a:p>
            <a:r>
              <a:rPr lang="tr-TR" sz="2000" b="1" dirty="0"/>
              <a:t>Okul programıyla ilgili gereksinimleri doğrultusunda sağaltımlara başlanırken öğrenci öğretmenler ve aile öğrenci için vizyon geliştirme tartışmasını başlatmalıdır.</a:t>
            </a:r>
          </a:p>
          <a:p>
            <a:r>
              <a:rPr lang="tr-TR" sz="2000" b="1" dirty="0" err="1"/>
              <a:t>Bep</a:t>
            </a:r>
            <a:r>
              <a:rPr lang="tr-TR" sz="2000" b="1" dirty="0"/>
              <a:t> geliştirme sırasında vizyon geliştirme tartışması iki yalın soruyla başlatılabilir.</a:t>
            </a:r>
          </a:p>
          <a:p>
            <a:r>
              <a:rPr lang="tr-TR" sz="2000" b="1" dirty="0"/>
              <a:t> çocuğunuz için ne istiyorsunuz?</a:t>
            </a:r>
          </a:p>
          <a:p>
            <a:r>
              <a:rPr lang="tr-TR" sz="2000" b="1" dirty="0"/>
              <a:t>Çocuğunuz kendisi için ne istiyor?</a:t>
            </a:r>
          </a:p>
          <a:p>
            <a:r>
              <a:rPr lang="tr-TR" sz="2000" b="1" dirty="0"/>
              <a:t>Bu soruların sorulmasından sonra tartışma izleyen soruyu sorarak sürdürülebilir</a:t>
            </a:r>
          </a:p>
          <a:p>
            <a:r>
              <a:rPr lang="tr-TR" sz="2000" b="1" dirty="0"/>
              <a:t>İstediklerinizin olması için neler yapmalıyız?</a:t>
            </a:r>
          </a:p>
          <a:p>
            <a:r>
              <a:rPr lang="tr-TR" sz="2000" b="1" dirty="0"/>
              <a:t>Bu tartışmalar eğitsel değerlendirmenin başladığı sıralarda başlayabilir. Bu tartışmaların </a:t>
            </a:r>
            <a:r>
              <a:rPr lang="tr-TR" sz="2000" b="1" dirty="0" err="1"/>
              <a:t>bep</a:t>
            </a:r>
            <a:r>
              <a:rPr lang="tr-TR" sz="2000" b="1" dirty="0"/>
              <a:t> toplantısından önce zirve noktasına ulaşması yararlıdır.</a:t>
            </a:r>
          </a:p>
          <a:p>
            <a:r>
              <a:rPr lang="tr-TR" sz="2000" b="1" dirty="0"/>
              <a:t>Vizyon bildirimi:</a:t>
            </a:r>
          </a:p>
          <a:p>
            <a:r>
              <a:rPr lang="tr-TR" sz="2000" b="1" dirty="0"/>
              <a:t>Öğrencinin ve anne babanın isteklerini doğru bir şekilde özetlemelidir.</a:t>
            </a:r>
          </a:p>
          <a:p>
            <a:r>
              <a:rPr lang="tr-TR" sz="2000" b="1" dirty="0"/>
              <a:t>Açıkça öğrenciden ileride beklenilenleri betimlemeli ve </a:t>
            </a:r>
            <a:r>
              <a:rPr lang="tr-TR" sz="2000" b="1" dirty="0" err="1"/>
              <a:t>bep’i</a:t>
            </a:r>
            <a:r>
              <a:rPr lang="tr-TR" sz="2000" b="1" dirty="0"/>
              <a:t> geliştirme sürecine rehberlik etmelidir.</a:t>
            </a:r>
          </a:p>
          <a:p>
            <a:r>
              <a:rPr lang="tr-TR" sz="2000" b="1" dirty="0"/>
              <a:t>Öğrencinin okul programında yapabildikleri ,uzun dönemli amaçlar , kısa dönemli amaçlar ve hizmetlerle ilişkili olmalıdır.</a:t>
            </a:r>
          </a:p>
          <a:p>
            <a:r>
              <a:rPr lang="tr-TR" sz="2000" b="1" dirty="0"/>
              <a:t>Aileyle mümkünse öğrenciyle konuşularak geliştirilmelidir.</a:t>
            </a:r>
          </a:p>
        </p:txBody>
      </p:sp>
    </p:spTree>
    <p:extLst>
      <p:ext uri="{BB962C8B-B14F-4D97-AF65-F5344CB8AC3E}">
        <p14:creationId xmlns:p14="http://schemas.microsoft.com/office/powerpoint/2010/main" val="18573765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25880" y="1428750"/>
            <a:ext cx="10178732" cy="2983230"/>
          </a:xfrm>
        </p:spPr>
        <p:txBody>
          <a:bodyPr>
            <a:noAutofit/>
          </a:bodyPr>
          <a:lstStyle/>
          <a:p>
            <a:r>
              <a:rPr lang="tr-TR" sz="2000" b="1" u="sng" dirty="0"/>
              <a:t>Vizyon bildirimi örnekleri</a:t>
            </a:r>
          </a:p>
          <a:p>
            <a:r>
              <a:rPr lang="tr-TR" sz="2000" b="1" dirty="0"/>
              <a:t>Tülin’in anne babası Tülin’in isteklerini ve kardeşiyle oynama isteğini belirtmedeki ilerlemelerinden çok memnunlar .Okul öncesi kurumu için gerekli olan becerilerin geliştirilmesine ilişkin endişelerini ifade ettiler.</a:t>
            </a:r>
          </a:p>
          <a:p>
            <a:r>
              <a:rPr lang="tr-TR" sz="2000" b="1" dirty="0"/>
              <a:t>İzleyen yıl akranlarının devam ettiği okuldaki derslere daha çok katılmaya başladığında kızgınlığını kontrol etmeyi kazanmış olmasını istiyorlar .Oturduğu sokaktaki çocuklarla dostluk geliştirdiğini görmekten mutlu olacaklarını belirtiyorlar.</a:t>
            </a:r>
          </a:p>
          <a:p>
            <a:r>
              <a:rPr lang="tr-TR" sz="2000" b="1" dirty="0"/>
              <a:t>Ayşe’nin annesi okul ve ev işbirliğini oluşturarak tuvalet kontrolünü kazanmasından memnun olacağını belirtmektedir.</a:t>
            </a:r>
          </a:p>
          <a:p>
            <a:r>
              <a:rPr lang="tr-TR" sz="2000" b="1" dirty="0"/>
              <a:t>Ali ve ailesi Ali’nin okumayı ilerlettiğini görmekten mutlu olacaklardır.</a:t>
            </a:r>
          </a:p>
        </p:txBody>
      </p:sp>
    </p:spTree>
    <p:extLst>
      <p:ext uri="{BB962C8B-B14F-4D97-AF65-F5344CB8AC3E}">
        <p14:creationId xmlns:p14="http://schemas.microsoft.com/office/powerpoint/2010/main" val="2504765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31620" y="560070"/>
            <a:ext cx="9972992" cy="6137910"/>
          </a:xfrm>
        </p:spPr>
        <p:txBody>
          <a:bodyPr>
            <a:normAutofit lnSpcReduction="10000"/>
          </a:bodyPr>
          <a:lstStyle/>
          <a:p>
            <a:r>
              <a:rPr lang="tr-TR" sz="2400" b="1" u="sng" dirty="0"/>
              <a:t>6)YILLIK VE KISA DÖNEMLİ AMAÇLAR</a:t>
            </a:r>
          </a:p>
          <a:p>
            <a:r>
              <a:rPr lang="tr-TR" sz="2000" b="1" dirty="0"/>
              <a:t>Temel beceriler uzun dönemli ve kısa dönemli amaçlar öyle yazılmalıdır ki amaç yazmayı bilmeyen kişi bu yazılı amaçları kullandığında uygun öğretim planları geliştirebilmeli e öğrencideki ilerlemeleri ölçebilmelidir.</a:t>
            </a:r>
          </a:p>
          <a:p>
            <a:r>
              <a:rPr lang="tr-TR" sz="2000" b="1" dirty="0"/>
              <a:t>Amaçların uygunluğunu kazandırılması planlanan davranışların öğrenci için önemli olması belirler.</a:t>
            </a:r>
          </a:p>
          <a:p>
            <a:r>
              <a:rPr lang="tr-TR" sz="2000" b="1" dirty="0"/>
              <a:t>Amaçta belirtilen davranışların önemli olup olmadığını belirlemek için ‘’amaçta yer alan davranışlar öğrenci için gerçekten önemli mi? Sorusu sorulabilir.</a:t>
            </a:r>
          </a:p>
          <a:p>
            <a:r>
              <a:rPr lang="tr-TR" sz="2000" b="1" dirty="0"/>
              <a:t>Bu soruya hayır yanıtı verilebiliyorsa uzun dönemli kısa dönemli ve öğretim amaçları büyük bir olasılıkla uygun değildir.</a:t>
            </a:r>
          </a:p>
          <a:p>
            <a:r>
              <a:rPr lang="tr-TR" sz="2000" b="1" dirty="0"/>
              <a:t>Amacın uygunluğunu kazandırılacak olan davranışın sosyal bakımdan uygunluğu da etkiler.</a:t>
            </a:r>
          </a:p>
          <a:p>
            <a:r>
              <a:rPr lang="tr-TR" sz="2000" b="1" dirty="0"/>
              <a:t>Sosyal bakımdan sorulacak soru ‘’amaçta yer alan beceri davranış akranlarının yaptığı davranış mı ?sorusudur.</a:t>
            </a:r>
          </a:p>
          <a:p>
            <a:r>
              <a:rPr lang="tr-TR" sz="2000" b="1" dirty="0"/>
              <a:t>Yanıt evet olduğunda uzun dönemli kısa dönemli amaçlarda yer alan davranışlar temel beceri büyük bir olasılıkla geçerli ve uygundur.</a:t>
            </a:r>
          </a:p>
          <a:p>
            <a:endParaRPr lang="tr-TR" sz="2000" b="1" dirty="0"/>
          </a:p>
        </p:txBody>
      </p:sp>
    </p:spTree>
    <p:extLst>
      <p:ext uri="{BB962C8B-B14F-4D97-AF65-F5344CB8AC3E}">
        <p14:creationId xmlns:p14="http://schemas.microsoft.com/office/powerpoint/2010/main" val="2232384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8740" y="636270"/>
            <a:ext cx="9607232" cy="5810250"/>
          </a:xfrm>
        </p:spPr>
        <p:txBody>
          <a:bodyPr/>
          <a:lstStyle/>
          <a:p>
            <a:r>
              <a:rPr lang="tr-TR" sz="2400" b="1" u="sng" dirty="0"/>
              <a:t>A)yıllık amaçlar:</a:t>
            </a:r>
            <a:endParaRPr lang="tr-TR" sz="2400" dirty="0"/>
          </a:p>
          <a:p>
            <a:r>
              <a:rPr lang="tr-TR" sz="2400" b="1" dirty="0"/>
              <a:t>Yetersizliği olan öğrencinin yaşı yada bulunması gereken sınıf dikkate alınarak programda yapabildikleri ve gereksinimleri belirlenmesinden sonra yıllık amaçların yazılmasına geçilir.</a:t>
            </a:r>
          </a:p>
          <a:p>
            <a:r>
              <a:rPr lang="tr-TR" sz="2400" b="1" dirty="0"/>
              <a:t>Öğrencinin okul programında o sırada yapabildikleri dikkate alınarak belirlenmiş gereksinimleriyle yıllık amaçlar arasında doğrudan bir ilişki vardır.</a:t>
            </a:r>
          </a:p>
          <a:p>
            <a:r>
              <a:rPr lang="tr-TR" sz="2400" b="1" dirty="0"/>
              <a:t>Yıllık amaçlar öğrencinin ileride kazanmak istediği becerilere ,yaşantılara ve genel olarak öğretimin yönünün belirlenmesine yardım eder.</a:t>
            </a:r>
          </a:p>
          <a:p>
            <a:r>
              <a:rPr lang="tr-TR" sz="2400" b="1" dirty="0"/>
              <a:t>Yıllık amaçlar özel eğitim hizmetlerinin sağlanmaya başlanmasından sonra on iki aylık süre içinde öğrenciden makul düzeyde yapması beklenenlerin ifadesidir.</a:t>
            </a:r>
          </a:p>
          <a:p>
            <a:endParaRPr lang="tr-TR" sz="2400" b="1" u="sng" dirty="0"/>
          </a:p>
          <a:p>
            <a:endParaRPr lang="tr-TR" dirty="0"/>
          </a:p>
        </p:txBody>
      </p:sp>
    </p:spTree>
    <p:extLst>
      <p:ext uri="{BB962C8B-B14F-4D97-AF65-F5344CB8AC3E}">
        <p14:creationId xmlns:p14="http://schemas.microsoft.com/office/powerpoint/2010/main" val="29903538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57350" y="674370"/>
            <a:ext cx="9847262" cy="6069330"/>
          </a:xfrm>
        </p:spPr>
        <p:txBody>
          <a:bodyPr/>
          <a:lstStyle/>
          <a:p>
            <a:r>
              <a:rPr lang="tr-TR" sz="2400" b="1" dirty="0"/>
              <a:t>Uzun dönemli beklentiler dikkate alınarak geliştirilen yıllık amaçlar öğrencinin ilerlemelerini ölçme sisteminin oluşturulmasına hizmet eder.</a:t>
            </a:r>
          </a:p>
          <a:p>
            <a:r>
              <a:rPr lang="tr-TR" sz="2400" b="1" dirty="0"/>
              <a:t>Ölçülebilir yıllık amaçlar geliştirildikten sonra bu amaçların gerçekleştirilmesini sağlayan ölçülebilir ara amaçlar(kısa dönemli amaçlar)geliştirilir.</a:t>
            </a:r>
          </a:p>
          <a:p>
            <a:r>
              <a:rPr lang="tr-TR" sz="2400" b="1" dirty="0"/>
              <a:t>Aile ve öğretmenler yıllık amaç doğrultusunda öğrencideki ilerlemeleri ara amaçların gerçekleşme düzeyine bakarak izler.</a:t>
            </a:r>
          </a:p>
          <a:p>
            <a:r>
              <a:rPr lang="tr-TR" sz="2400" b="1" dirty="0"/>
              <a:t>Gerektiğinde ara amaçların gerçekleşme düzeyine bakarak </a:t>
            </a:r>
            <a:r>
              <a:rPr lang="tr-TR" sz="2400" b="1" dirty="0" err="1"/>
              <a:t>bep’i</a:t>
            </a:r>
            <a:r>
              <a:rPr lang="tr-TR" sz="2400" b="1" dirty="0"/>
              <a:t> gözden geçirebilir.</a:t>
            </a:r>
          </a:p>
          <a:p>
            <a:pPr marL="0" indent="0">
              <a:buNone/>
            </a:pPr>
            <a:endParaRPr lang="tr-TR" dirty="0"/>
          </a:p>
        </p:txBody>
      </p:sp>
    </p:spTree>
    <p:extLst>
      <p:ext uri="{BB962C8B-B14F-4D97-AF65-F5344CB8AC3E}">
        <p14:creationId xmlns:p14="http://schemas.microsoft.com/office/powerpoint/2010/main" val="2243792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5910" y="514350"/>
            <a:ext cx="9938702" cy="5897880"/>
          </a:xfrm>
        </p:spPr>
        <p:txBody>
          <a:bodyPr>
            <a:normAutofit/>
          </a:bodyPr>
          <a:lstStyle/>
          <a:p>
            <a:r>
              <a:rPr lang="tr-TR" sz="2400" b="1" dirty="0"/>
              <a:t>İyi yazılmış yıllık amaçların özellikleri ;</a:t>
            </a:r>
          </a:p>
          <a:p>
            <a:r>
              <a:rPr lang="tr-TR" sz="2400" b="1" dirty="0"/>
              <a:t>Anlamlı</a:t>
            </a:r>
          </a:p>
          <a:p>
            <a:r>
              <a:rPr lang="tr-TR" sz="2400" b="1" dirty="0"/>
              <a:t>Ölçülebilir</a:t>
            </a:r>
          </a:p>
          <a:p>
            <a:r>
              <a:rPr lang="tr-TR" sz="2400" b="1" dirty="0"/>
              <a:t>İzlenebilir</a:t>
            </a:r>
          </a:p>
          <a:p>
            <a:r>
              <a:rPr lang="tr-TR" sz="2400" b="1" dirty="0"/>
              <a:t>Kullanışlı olma gibi özellikleri vardır.</a:t>
            </a:r>
          </a:p>
          <a:p>
            <a:r>
              <a:rPr lang="tr-TR" sz="2400" b="1" dirty="0"/>
              <a:t>Yıllık amaç ifadeleri anlamlı olmalıdır.</a:t>
            </a:r>
          </a:p>
          <a:p>
            <a:r>
              <a:rPr lang="tr-TR" sz="2400" b="1" dirty="0"/>
              <a:t>Amaçta örneklenen davranışlar su an ve öğrencinin gelecekte bulunacağı ortamlarda öğrencinin başarılı olması için gerekliyse;</a:t>
            </a:r>
          </a:p>
          <a:p>
            <a:r>
              <a:rPr lang="tr-TR" sz="2400" b="1" dirty="0"/>
              <a:t>Amaçtaki davranışları aile önemli bulmuşsa</a:t>
            </a:r>
          </a:p>
          <a:p>
            <a:r>
              <a:rPr lang="tr-TR" sz="2400" b="1" dirty="0"/>
              <a:t>Amaçta belirtilenler önemli bir davranışla ilişkiliyse amacın anlamlı olduğu söylenebilir.</a:t>
            </a:r>
          </a:p>
        </p:txBody>
      </p:sp>
    </p:spTree>
    <p:extLst>
      <p:ext uri="{BB962C8B-B14F-4D97-AF65-F5344CB8AC3E}">
        <p14:creationId xmlns:p14="http://schemas.microsoft.com/office/powerpoint/2010/main" val="3874850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68780" y="617220"/>
            <a:ext cx="9835832" cy="5829300"/>
          </a:xfrm>
        </p:spPr>
        <p:txBody>
          <a:bodyPr/>
          <a:lstStyle/>
          <a:p>
            <a:r>
              <a:rPr lang="tr-TR" dirty="0"/>
              <a:t>   </a:t>
            </a:r>
            <a:r>
              <a:rPr lang="tr-TR" sz="2400" b="1" dirty="0"/>
              <a:t>Yıllık amaçlar ilerlemeleri izlemeye fırsat verecek şekilde olmalıdır.</a:t>
            </a:r>
          </a:p>
          <a:p>
            <a:r>
              <a:rPr lang="tr-TR" sz="2400" b="1" dirty="0"/>
              <a:t>Şu an yapabildiklerinin düzeyiyle yıllık amaçta belirtilen düzey arasında çok sayıda artışı temsil eden basamaklar olmalıdır.</a:t>
            </a:r>
          </a:p>
          <a:p>
            <a:r>
              <a:rPr lang="tr-TR" sz="2400" b="1" dirty="0"/>
              <a:t>Yıllık amaç öğrencinin yapabildikleriyle yılsonunda yapması beklenenler arasında çok sayıda kazanımı ifade edecek şekilde yazıldığında ilerlemeleri sıkça izlemek mümkün olur.</a:t>
            </a:r>
          </a:p>
          <a:p>
            <a:r>
              <a:rPr lang="tr-TR" sz="2400" b="1" dirty="0"/>
              <a:t>Yıllık amaçlar verilere bakarak ilerlemeleri izlemeyi sağlayacak şekilde yazıldığında bireyin eğitim programının etkililiğini belirlenebildiğinden  öğrencinin eğitimiyle ilgili karar alabilme fırsatı yaratır.</a:t>
            </a:r>
          </a:p>
          <a:p>
            <a:r>
              <a:rPr lang="tr-TR" sz="2400" b="1" dirty="0"/>
              <a:t>Gerektiğinde öğrencinin en yüksek düzeyde başarılı olmasına yardım etmek için </a:t>
            </a:r>
            <a:r>
              <a:rPr lang="tr-TR" sz="2400" b="1" dirty="0" err="1"/>
              <a:t>bep’inde</a:t>
            </a:r>
            <a:r>
              <a:rPr lang="tr-TR" sz="2400" b="1" dirty="0"/>
              <a:t> gerekli değişiklikler yapılabilir.</a:t>
            </a:r>
          </a:p>
          <a:p>
            <a:pPr marL="0" indent="0">
              <a:buNone/>
            </a:pPr>
            <a:endParaRPr lang="tr-TR" sz="2400" b="1" dirty="0"/>
          </a:p>
        </p:txBody>
      </p:sp>
    </p:spTree>
    <p:extLst>
      <p:ext uri="{BB962C8B-B14F-4D97-AF65-F5344CB8AC3E}">
        <p14:creationId xmlns:p14="http://schemas.microsoft.com/office/powerpoint/2010/main" val="1658155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14500" y="628650"/>
            <a:ext cx="9790112" cy="5886450"/>
          </a:xfrm>
        </p:spPr>
        <p:txBody>
          <a:bodyPr>
            <a:normAutofit/>
          </a:bodyPr>
          <a:lstStyle/>
          <a:p>
            <a:r>
              <a:rPr lang="tr-TR" sz="2800" b="1" u="sng" dirty="0"/>
              <a:t>Yıllık amaçları seçme </a:t>
            </a:r>
          </a:p>
          <a:p>
            <a:r>
              <a:rPr lang="tr-TR" sz="2400" b="1" dirty="0"/>
              <a:t>Yıllık amaçlar seçilirken değerlendirme sonuçlarına yer verilmelidir.</a:t>
            </a:r>
          </a:p>
          <a:p>
            <a:r>
              <a:rPr lang="tr-TR" sz="2400" b="1" dirty="0" err="1"/>
              <a:t>Formal</a:t>
            </a:r>
            <a:r>
              <a:rPr lang="tr-TR" sz="2400" b="1" dirty="0"/>
              <a:t> ölçme ,anne baba ve öğretmen gözlemlerinin yansıtıldığı görüşme sonuçlarının , kontrol listelerinin uygulanmasından ve gözlemlerden elde edilen bilgilerin incelenmesi ve tartışılması sonucunda yıllık amaçlar oluşturulmalıdır.</a:t>
            </a:r>
          </a:p>
          <a:p>
            <a:r>
              <a:rPr lang="tr-TR" sz="2400" b="1" dirty="0"/>
              <a:t>Ayrıca yıllık amaçlar seçilirken öğrencinin hoşlandıkları , hoşlanmadıkları ,ilgileri , tercihleri ve geleceğe dönük vizyonları dikkate alınmalıdır.</a:t>
            </a:r>
          </a:p>
          <a:p>
            <a:endParaRPr lang="tr-TR" sz="2400" b="1" dirty="0"/>
          </a:p>
        </p:txBody>
      </p:sp>
    </p:spTree>
    <p:extLst>
      <p:ext uri="{BB962C8B-B14F-4D97-AF65-F5344CB8AC3E}">
        <p14:creationId xmlns:p14="http://schemas.microsoft.com/office/powerpoint/2010/main" val="1712874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74520" y="537210"/>
            <a:ext cx="9630092" cy="6000750"/>
          </a:xfrm>
        </p:spPr>
        <p:txBody>
          <a:bodyPr>
            <a:normAutofit lnSpcReduction="10000"/>
          </a:bodyPr>
          <a:lstStyle/>
          <a:p>
            <a:r>
              <a:rPr lang="tr-TR" sz="2400" b="1" dirty="0"/>
              <a:t>Yıllık amaçları seçerken mezun olabilme , yüksek öğretime girebilme , iş bulma ve bağımsız yaşama gibi kararlar göz önünde bulundurulmalıdır.</a:t>
            </a:r>
          </a:p>
          <a:p>
            <a:r>
              <a:rPr lang="tr-TR" sz="2400" b="1" dirty="0"/>
              <a:t>Örneğin: </a:t>
            </a:r>
          </a:p>
          <a:p>
            <a:r>
              <a:rPr lang="tr-TR" sz="2400" b="1" dirty="0"/>
              <a:t>El yazısıyla yazmak için bir yıl daha uğraşmak yerine klavyeyle yazma uzun dönemli amacı daha mantıklı olabilir.</a:t>
            </a:r>
          </a:p>
          <a:p>
            <a:r>
              <a:rPr lang="tr-TR" sz="2400" b="1" dirty="0"/>
              <a:t>Sadece sosyal bilgileri için çalışma stratejileriyle ilgili yıllık amaç koyma yerine tüm derslerde kullanabileceği çalışma stratejilerini kazandırma yıllık  amacını koyma daha mantıklı olabilir.</a:t>
            </a:r>
          </a:p>
          <a:p>
            <a:r>
              <a:rPr lang="tr-TR" sz="2400" b="1" dirty="0"/>
              <a:t>Yıllık amaç sayısını öğrencinin gereksinimleri belirler.</a:t>
            </a:r>
          </a:p>
          <a:p>
            <a:r>
              <a:rPr lang="tr-TR" sz="2400" b="1" dirty="0"/>
              <a:t>Öncelikler belirlenirken kazandırılacak olan davranışın ön koşul becerisi olması, acilen gerekli olması ve genele uygulanabilirliği diğer tüm etmenlerle birlikte dikkate alınmalıdır.</a:t>
            </a:r>
          </a:p>
        </p:txBody>
      </p:sp>
    </p:spTree>
    <p:extLst>
      <p:ext uri="{BB962C8B-B14F-4D97-AF65-F5344CB8AC3E}">
        <p14:creationId xmlns:p14="http://schemas.microsoft.com/office/powerpoint/2010/main" val="1215257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37360" y="662940"/>
            <a:ext cx="9767252" cy="5920740"/>
          </a:xfrm>
        </p:spPr>
        <p:txBody>
          <a:bodyPr>
            <a:normAutofit lnSpcReduction="10000"/>
          </a:bodyPr>
          <a:lstStyle/>
          <a:p>
            <a:r>
              <a:rPr lang="tr-TR" sz="2400" b="1" dirty="0"/>
              <a:t>Öncelikler belirlerken ve uygun amaçlar oluştururken anne baba ve normal sınıf öğretmenlerinden de yararlanılmalıdır</a:t>
            </a:r>
            <a:r>
              <a:rPr lang="tr-TR" dirty="0"/>
              <a:t>.</a:t>
            </a:r>
          </a:p>
          <a:p>
            <a:r>
              <a:rPr lang="tr-TR" sz="2400" b="1" dirty="0"/>
              <a:t>Yıllık amaçları oluştururken öğrencinin okul programında yer alan derslerde yapabildiklerinin düzeyi ,zorunlu eğitim süresi ,özel eğitim süresi göz önüne alınmalıdır . Bunlar aşağıda betimlenmiştir:</a:t>
            </a:r>
          </a:p>
          <a:p>
            <a:r>
              <a:rPr lang="tr-TR" sz="2400" b="1" dirty="0"/>
              <a:t>Yıllık amaçlar öğrencinin okuldaki derslerde yapabildikleri dikkate alınarak oluşturulmalıdır.</a:t>
            </a:r>
          </a:p>
          <a:p>
            <a:r>
              <a:rPr lang="tr-TR" sz="2400" b="1" dirty="0"/>
              <a:t>Öğrencinin gereksinim alanlarında yapabildikleri eğitsel ölçümlemeyle yapabildikleri belirginleştikten sonra yıllık amaçlar oluşturulmalıdır.</a:t>
            </a:r>
          </a:p>
          <a:p>
            <a:r>
              <a:rPr lang="tr-TR" sz="2400" b="1" dirty="0"/>
              <a:t>Gereksinim alanlarında ölçümleme sonuçları olmadan öğrencinin yapabildiklerini az yada çok kestirmek olanaklı olmadığından gerçekçi yıllık amaçlar geliştirmek mümkün olmaz.</a:t>
            </a:r>
          </a:p>
        </p:txBody>
      </p:sp>
    </p:spTree>
    <p:extLst>
      <p:ext uri="{BB962C8B-B14F-4D97-AF65-F5344CB8AC3E}">
        <p14:creationId xmlns:p14="http://schemas.microsoft.com/office/powerpoint/2010/main" val="15665592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08810" y="662940"/>
            <a:ext cx="9595802" cy="5737860"/>
          </a:xfrm>
        </p:spPr>
        <p:txBody>
          <a:bodyPr>
            <a:normAutofit/>
          </a:bodyPr>
          <a:lstStyle/>
          <a:p>
            <a:r>
              <a:rPr lang="tr-TR" sz="2400" b="1" dirty="0"/>
              <a:t>Öğrencinin yaşı ve zorunlu eğitim için kalan süresi dikkate alınarak yıllık amaçlar oluşturulmalıdır.</a:t>
            </a:r>
          </a:p>
          <a:p>
            <a:r>
              <a:rPr lang="tr-TR" sz="2400" b="1" dirty="0"/>
              <a:t>Zihinsel yetersizlikten hafif düzeyde etkilenmiş , okumayı öğrenememiş 6. sınıfa devam eden 12 yaşındaki bir öğrenci için konulan yıllık amaçlar ,yine hafif düzeyde zihinsel yetersizlikten etkilenmiş , okumayı henüz sökememiş 8 yaşındaki öğrenci için konulan yıllık amaçlardan çok farklı olmalıdır.</a:t>
            </a:r>
          </a:p>
          <a:p>
            <a:r>
              <a:rPr lang="tr-TR" sz="2400" b="1" dirty="0"/>
              <a:t>Altıncı sınıfta olan çocukla geçen yıl okuma öğretiminden verim alınamamıştır .Zorunlu eğitim süresinin bitmesine iki yıl kalan bu öğrenci için okumayı öğretmekle ilgili yıllık amaç koyma yerine toplumsal yaşama hazırlamayla ilgili ve işlevsel okumayla ilgili yıllık amaçlar koyma yeğlenmelidir.</a:t>
            </a:r>
          </a:p>
        </p:txBody>
      </p:sp>
    </p:spTree>
    <p:extLst>
      <p:ext uri="{BB962C8B-B14F-4D97-AF65-F5344CB8AC3E}">
        <p14:creationId xmlns:p14="http://schemas.microsoft.com/office/powerpoint/2010/main" val="3874387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80210" y="605790"/>
            <a:ext cx="9824402" cy="5806440"/>
          </a:xfrm>
        </p:spPr>
        <p:txBody>
          <a:bodyPr>
            <a:normAutofit fontScale="92500"/>
          </a:bodyPr>
          <a:lstStyle/>
          <a:p>
            <a:r>
              <a:rPr lang="tr-TR" sz="2400" b="1" dirty="0"/>
              <a:t>Yıllık amaçlar seçilirken öğrencinin izleyen yıllardaki eğitimini sınırlandırmamasına özen gösterilmelidir.</a:t>
            </a:r>
          </a:p>
          <a:p>
            <a:r>
              <a:rPr lang="tr-TR" sz="2400" b="1" dirty="0"/>
              <a:t>Yıllık amaçlar daha fazla fırsat sağlamalı ve gençlik yılarındaki eğitim gereksinimlerini karşılayacak nitelikte olmalıdır.</a:t>
            </a:r>
          </a:p>
          <a:p>
            <a:r>
              <a:rPr lang="tr-TR" sz="2400" b="1" dirty="0"/>
              <a:t>Örneğin:</a:t>
            </a:r>
          </a:p>
          <a:p>
            <a:r>
              <a:rPr lang="tr-TR" sz="2400" b="1" dirty="0"/>
              <a:t>Mesleki beceriler , mesleğe hazırlık becerileri , iş arama teknikleri , bütçe ,tüketici eğitimi ve boş zaman değerlendirme davranışları yıllık amaçlarda okumadan  çok daha öncelikli düşünülmesi gerekli beceriler olabilir.</a:t>
            </a:r>
          </a:p>
          <a:p>
            <a:r>
              <a:rPr lang="tr-TR" sz="2400" b="1" dirty="0"/>
              <a:t>Öğrencinin özel eğitim programında geçireceği süre dikkate alınarak yıllık amaçlar oluşturulmalıdır.</a:t>
            </a:r>
          </a:p>
          <a:p>
            <a:r>
              <a:rPr lang="tr-TR" sz="2400" b="1" dirty="0" err="1"/>
              <a:t>Bep</a:t>
            </a:r>
            <a:r>
              <a:rPr lang="tr-TR" sz="2400" b="1" dirty="0"/>
              <a:t> geliştirirken çocuğun yerleşeceği ortam çok belirgin olabilir . Bu durumda özel eğitim programı için geliştirilecek yıllık amaçlar öğrencinin yerleşeceği öğretim programındaki amaçlarla bağlantılı olmalı ve yerleştirildiği sınıfın düzeyi dikkate alınmalıdır.</a:t>
            </a:r>
          </a:p>
        </p:txBody>
      </p:sp>
    </p:spTree>
    <p:extLst>
      <p:ext uri="{BB962C8B-B14F-4D97-AF65-F5344CB8AC3E}">
        <p14:creationId xmlns:p14="http://schemas.microsoft.com/office/powerpoint/2010/main" val="9361598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4510" y="685800"/>
            <a:ext cx="9710102" cy="5863590"/>
          </a:xfrm>
        </p:spPr>
        <p:txBody>
          <a:bodyPr>
            <a:normAutofit/>
          </a:bodyPr>
          <a:lstStyle/>
          <a:p>
            <a:r>
              <a:rPr lang="tr-TR" sz="2400" b="1" dirty="0"/>
              <a:t>Öğrencinin bir yıl sonunda neleri yapabileceği en iyi kestirilerek konulan yıllık amaçlar gerekirse değiştirileceği göz önünde tutularak oluşturulmalıdır.</a:t>
            </a:r>
          </a:p>
          <a:p>
            <a:r>
              <a:rPr lang="tr-TR" sz="2400" b="1" dirty="0"/>
              <a:t>Yıllık amaçlar öğrencinin gelişmesini ve ilerlemesini sınırlandırmamalıdır.</a:t>
            </a:r>
          </a:p>
          <a:p>
            <a:r>
              <a:rPr lang="tr-TR" sz="2400" b="1" dirty="0"/>
              <a:t>Öğrenci beklenenden önce yıllık amaçları gerçekleştirdiyse yeni yıllık amaçlar konulmalıdır.</a:t>
            </a:r>
          </a:p>
          <a:p>
            <a:r>
              <a:rPr lang="tr-TR" sz="2400" b="1" dirty="0"/>
              <a:t>Bir kez konuldu , yıl sonu gelsin tekrar bakarız gibi bir yol izlenmemelidir. </a:t>
            </a:r>
          </a:p>
          <a:p>
            <a:r>
              <a:rPr lang="tr-TR" sz="2400" b="1" dirty="0"/>
              <a:t>Yıllık amaçlar konulurken program alanları listesi çok yararlı </a:t>
            </a:r>
            <a:r>
              <a:rPr lang="tr-TR" sz="2400" b="1" dirty="0" err="1"/>
              <a:t>olabilir.Bu</a:t>
            </a:r>
            <a:r>
              <a:rPr lang="tr-TR" sz="2400" b="1" dirty="0"/>
              <a:t> liste belirgin amaçlar üzerinde odaklanmaya rehberlik eder.</a:t>
            </a:r>
          </a:p>
          <a:p>
            <a:r>
              <a:rPr lang="tr-TR" sz="2400" b="1" dirty="0"/>
              <a:t>Yıllık amaçlar oluştururken bu liste ilişkili herhangi bir şeyin atlanmamasına hizmet edebilir.</a:t>
            </a:r>
          </a:p>
        </p:txBody>
      </p:sp>
    </p:spTree>
    <p:extLst>
      <p:ext uri="{BB962C8B-B14F-4D97-AF65-F5344CB8AC3E}">
        <p14:creationId xmlns:p14="http://schemas.microsoft.com/office/powerpoint/2010/main" val="258048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60220" y="594360"/>
            <a:ext cx="9744392" cy="5886450"/>
          </a:xfrm>
        </p:spPr>
        <p:txBody>
          <a:bodyPr/>
          <a:lstStyle/>
          <a:p>
            <a:r>
              <a:rPr lang="tr-TR" sz="2400" b="1" dirty="0"/>
              <a:t>Okuma becerileri :okumaya hazırlık , okuduğunu anlama , sözcük dağarcığı…</a:t>
            </a:r>
          </a:p>
          <a:p>
            <a:r>
              <a:rPr lang="tr-TR" sz="2400" b="1" dirty="0"/>
              <a:t>Mesleki ve meslek öncesi beceriler: işe hazırlık , iş yaşantısı,</a:t>
            </a:r>
          </a:p>
          <a:p>
            <a:r>
              <a:rPr lang="tr-TR" sz="2400" b="1" dirty="0"/>
              <a:t>İletişim becerileri: Yazı yazma , dikte, dilbilgisi, konuşma</a:t>
            </a:r>
          </a:p>
          <a:p>
            <a:r>
              <a:rPr lang="tr-TR" sz="2400" b="1" dirty="0"/>
              <a:t>Aritmetik becerileri : Sayma ,dört işlem , uygulama , ölçme, zaman ,problem çözme,</a:t>
            </a:r>
          </a:p>
          <a:p>
            <a:r>
              <a:rPr lang="tr-TR" sz="2400" b="1" dirty="0"/>
              <a:t>Sosyal beceriler : sosyal kabul , sorumluluk, kendini kontrol , benlik kavramı….</a:t>
            </a:r>
          </a:p>
          <a:p>
            <a:r>
              <a:rPr lang="tr-TR" sz="2400" b="1" dirty="0"/>
              <a:t>Yukarıdaki gibi öğrenme alanları listesinden çocuğun okuldaki programın gerektirdiği davranışları yapabilme düzeyini belirleme ve yıllık amaçları oluşturmada yararlanılır.</a:t>
            </a:r>
          </a:p>
          <a:p>
            <a:r>
              <a:rPr lang="tr-TR" sz="2400" b="1" dirty="0"/>
              <a:t>Öğrenme alanı listesi yıllık amaçları belirlerken ya da seçerken oluşacak problemleri engeller.</a:t>
            </a:r>
          </a:p>
          <a:p>
            <a:endParaRPr lang="tr-TR" dirty="0"/>
          </a:p>
        </p:txBody>
      </p:sp>
    </p:spTree>
    <p:extLst>
      <p:ext uri="{BB962C8B-B14F-4D97-AF65-F5344CB8AC3E}">
        <p14:creationId xmlns:p14="http://schemas.microsoft.com/office/powerpoint/2010/main" val="16948064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48790" y="640080"/>
            <a:ext cx="9755822" cy="5795010"/>
          </a:xfrm>
        </p:spPr>
        <p:txBody>
          <a:bodyPr>
            <a:normAutofit fontScale="92500" lnSpcReduction="20000"/>
          </a:bodyPr>
          <a:lstStyle/>
          <a:p>
            <a:r>
              <a:rPr lang="tr-TR" sz="2400" b="1" dirty="0"/>
              <a:t>Yıllık amaç yazarken izleyen format dikkate alınırsa amaçlar daha belirgin olabilir:</a:t>
            </a:r>
          </a:p>
          <a:p>
            <a:r>
              <a:rPr lang="tr-TR" sz="2400" b="1" dirty="0"/>
              <a:t>Kim: Ahmet</a:t>
            </a:r>
          </a:p>
          <a:p>
            <a:r>
              <a:rPr lang="tr-TR" sz="2400" b="1" dirty="0"/>
              <a:t>Süre: 36 hafta içinde</a:t>
            </a:r>
          </a:p>
          <a:p>
            <a:r>
              <a:rPr lang="tr-TR" sz="2400" b="1" dirty="0"/>
              <a:t>Koşullar : Dördüncü sınıf düzeyindeki bir metinden</a:t>
            </a:r>
          </a:p>
          <a:p>
            <a:r>
              <a:rPr lang="tr-TR" sz="2400" b="1" dirty="0"/>
              <a:t>Ölçüt: Dakikada 100 sözcüğü %95 doğrulukla </a:t>
            </a:r>
          </a:p>
          <a:p>
            <a:r>
              <a:rPr lang="tr-TR" sz="2400" b="1" dirty="0"/>
              <a:t>Ne yapacak: Okuyacaktır.</a:t>
            </a:r>
          </a:p>
          <a:p>
            <a:r>
              <a:rPr lang="tr-TR" sz="2400" b="1" dirty="0"/>
              <a:t>Süreyle yıllık amaçla belirtilen davranışları öğrencinin kazanabilmesi için geçmesi gereken süre belirtilir.</a:t>
            </a:r>
          </a:p>
          <a:p>
            <a:r>
              <a:rPr lang="tr-TR" sz="2400" b="1" dirty="0"/>
              <a:t>Bu süre 36ile 42 hafta arasında değişir.</a:t>
            </a:r>
          </a:p>
          <a:p>
            <a:r>
              <a:rPr lang="tr-TR" sz="2400" b="1" dirty="0"/>
              <a:t>Koşullarla nelerin nasıl yaptığında ilerleme ve yapılması beklenen davranış olduğu belirtilir . Beklenen davranışın nasıl yapıldığı açıkça belirtilir.</a:t>
            </a:r>
          </a:p>
          <a:p>
            <a:r>
              <a:rPr lang="tr-TR" sz="2400" b="1" dirty="0"/>
              <a:t>Ölçüt yapılması beklenen davranışın standardını belirtir . Öğrencide meydana gelmesi gereken ilerlemenin düzeyi doğruluk ve sıklık yüzdesiyle belirtilir.</a:t>
            </a:r>
          </a:p>
          <a:p>
            <a:endParaRPr lang="tr-TR" sz="2400" b="1" dirty="0"/>
          </a:p>
        </p:txBody>
      </p:sp>
    </p:spTree>
    <p:extLst>
      <p:ext uri="{BB962C8B-B14F-4D97-AF65-F5344CB8AC3E}">
        <p14:creationId xmlns:p14="http://schemas.microsoft.com/office/powerpoint/2010/main" val="1902171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88770" y="605790"/>
            <a:ext cx="9915842" cy="6080760"/>
          </a:xfrm>
        </p:spPr>
        <p:txBody>
          <a:bodyPr>
            <a:normAutofit/>
          </a:bodyPr>
          <a:lstStyle/>
          <a:p>
            <a:r>
              <a:rPr lang="tr-TR" sz="2400" b="1" u="sng" dirty="0"/>
              <a:t>Yıllık amaçları oluştururken oluşabilecek olası problemler</a:t>
            </a:r>
          </a:p>
          <a:p>
            <a:r>
              <a:rPr lang="tr-TR" sz="2400" b="1" dirty="0"/>
              <a:t>Yıllık amaçlar çok belirgin yazılmış olabilir . </a:t>
            </a:r>
            <a:r>
              <a:rPr lang="tr-TR" sz="2400" b="1" dirty="0" err="1"/>
              <a:t>Örn</a:t>
            </a:r>
            <a:r>
              <a:rPr lang="tr-TR" sz="2400" b="1" dirty="0"/>
              <a:t>: Üç dakika süreyle sessizce yerinde oturur . Bu amaçlar yeterince kapsamlı olmadığından ancak </a:t>
            </a:r>
            <a:r>
              <a:rPr lang="tr-TR" sz="2400" b="1" dirty="0" err="1"/>
              <a:t>öğretimsel</a:t>
            </a:r>
            <a:r>
              <a:rPr lang="tr-TR" sz="2400" b="1" dirty="0"/>
              <a:t> amaçlar olabilir . Yıllık amaçlar beklenen genel başarımları betimlemelidir.</a:t>
            </a:r>
          </a:p>
          <a:p>
            <a:r>
              <a:rPr lang="tr-TR" sz="2400" b="1" dirty="0"/>
              <a:t>Yıllık amaçlar çok sınırlı olabilir . </a:t>
            </a:r>
            <a:r>
              <a:rPr lang="tr-TR" sz="2400" b="1" dirty="0" err="1"/>
              <a:t>Örn</a:t>
            </a:r>
            <a:r>
              <a:rPr lang="tr-TR" sz="2400" b="1" dirty="0"/>
              <a:t>: ayakkabılarını giyer için uygun yıllık amaç  giysilerini giyer amacı ayakkabılarını giyme amacını kapsaması nedeniyle daha uygun olabilir . Bu örnek için belirlenen amacın öğrencide gerçekleşmesi ancak bir yıl süreli çabayı gerektirip ,gerektirmediğine bakarak yeterince kapsamlı olup olmadığına bakılır.</a:t>
            </a:r>
          </a:p>
        </p:txBody>
      </p:sp>
    </p:spTree>
    <p:extLst>
      <p:ext uri="{BB962C8B-B14F-4D97-AF65-F5344CB8AC3E}">
        <p14:creationId xmlns:p14="http://schemas.microsoft.com/office/powerpoint/2010/main" val="33175611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00200" y="617220"/>
            <a:ext cx="9904412" cy="5977890"/>
          </a:xfrm>
        </p:spPr>
        <p:txBody>
          <a:bodyPr>
            <a:normAutofit lnSpcReduction="10000"/>
          </a:bodyPr>
          <a:lstStyle/>
          <a:p>
            <a:r>
              <a:rPr lang="tr-TR" sz="2400" b="1" dirty="0"/>
              <a:t>Yıllık amaçlar çok geniş olabilir .Örneğin:’ iyi öğrenci olur ’, ’matematik becerilerini geliştirir’ iyi öğrenci olmak sınırsız sayıda beceriyi önceden kazanmış olmayı gerektirir .İyi öğrenciden kastedilen akademik yeterlilik mi? Verilen işlemleri tamamlamam mı? Akran ilişkileri mi? Aynı şeyleri matematik becerileri içinde söylemek olasıdır . Amaç bildirimleri genel ve kapsamlı olmakla birlikte bu amaçlardan kısa dönemli amaçlar yazmak güç olur.</a:t>
            </a:r>
          </a:p>
          <a:p>
            <a:r>
              <a:rPr lang="tr-TR" sz="2400" b="1" dirty="0"/>
              <a:t>Yıllık amaçlar uygulayıcının yapacaklarını belirtecek şekilde yazılmış olabilir . </a:t>
            </a:r>
            <a:r>
              <a:rPr lang="tr-TR" sz="2400" b="1" dirty="0" err="1"/>
              <a:t>Örn</a:t>
            </a:r>
            <a:r>
              <a:rPr lang="tr-TR" sz="2400" b="1" dirty="0"/>
              <a:t> : davranış değiştirme programını uygula . Bu amaç öğrencinin neleri öğrenmesini ya da yapmasını belirtmez . Bunun yerine uygulayıcının yer vereceği öğretim stratejilerini belirtmektir . Bu sorun neden davranış değiştirme programını uygulamak isteniyor sorusuyla aşılabilir . Sorunun yanıtı çocuğun ders dinleme davranışlarını arttırmak olur ki bu da yıllık amaç için daha uygun bir bildirim olur.</a:t>
            </a:r>
          </a:p>
        </p:txBody>
      </p:sp>
    </p:spTree>
    <p:extLst>
      <p:ext uri="{BB962C8B-B14F-4D97-AF65-F5344CB8AC3E}">
        <p14:creationId xmlns:p14="http://schemas.microsoft.com/office/powerpoint/2010/main" val="9338888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5910" y="445770"/>
            <a:ext cx="9938702" cy="6503670"/>
          </a:xfrm>
        </p:spPr>
        <p:txBody>
          <a:bodyPr>
            <a:normAutofit/>
          </a:bodyPr>
          <a:lstStyle/>
          <a:p>
            <a:r>
              <a:rPr lang="tr-TR" sz="2400" b="1" dirty="0"/>
              <a:t>Yıllık amaçlar sınıf düzeyindeki başarıyı belirtebilir . </a:t>
            </a:r>
            <a:r>
              <a:rPr lang="tr-TR" sz="2400" b="1" dirty="0" err="1"/>
              <a:t>Örn</a:t>
            </a:r>
            <a:r>
              <a:rPr lang="tr-TR" sz="2400" b="1" dirty="0"/>
              <a:t> : Yıllık amaç ‘üçüncü sınıf düzeyinde okur .’ gibi yazılabilir .</a:t>
            </a:r>
          </a:p>
          <a:p>
            <a:r>
              <a:rPr lang="tr-TR" sz="2400" b="1" dirty="0"/>
              <a:t>ii) Yıllık amaç örnekleri:</a:t>
            </a:r>
          </a:p>
          <a:p>
            <a:r>
              <a:rPr lang="tr-TR" sz="2400" b="1" dirty="0"/>
              <a:t>32 haftada tüm ortamlarda , Ali yirmi uyarı sözcüğü ve işaretini(dur, zehir , tehlike gibi)%95 doğrulukla belirleyecek ve %100 doğrulukla bu sözcükleri gördüğünde uygun olan eylemlerin neler olduğunu belirleyecektir.</a:t>
            </a:r>
          </a:p>
          <a:p>
            <a:r>
              <a:rPr lang="tr-TR" sz="2400" b="1" dirty="0"/>
              <a:t>32 haftada eve yiyecek almak gerektiğinde Ali markete alışveriş için giderek aldıklarının ne kadar tutabileceğini tahmin etme stratejisini kullanarak para üstünü sayarak </a:t>
            </a:r>
            <a:r>
              <a:rPr lang="tr-TR" sz="2400" b="1" dirty="0" err="1"/>
              <a:t>ard</a:t>
            </a:r>
            <a:r>
              <a:rPr lang="tr-TR" sz="2400" b="1" dirty="0"/>
              <a:t> arda üç kez evin yiyecek ihtiyacını karşılamak için alışveriş yapar.</a:t>
            </a:r>
          </a:p>
        </p:txBody>
      </p:sp>
    </p:spTree>
    <p:extLst>
      <p:ext uri="{BB962C8B-B14F-4D97-AF65-F5344CB8AC3E}">
        <p14:creationId xmlns:p14="http://schemas.microsoft.com/office/powerpoint/2010/main" val="25113587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63040" y="457200"/>
            <a:ext cx="10041572" cy="6240780"/>
          </a:xfrm>
        </p:spPr>
        <p:txBody>
          <a:bodyPr>
            <a:normAutofit/>
          </a:bodyPr>
          <a:lstStyle/>
          <a:p>
            <a:r>
              <a:rPr lang="tr-TR" sz="2400" b="1" u="sng" dirty="0"/>
              <a:t>Kısa dönemli amaçlar</a:t>
            </a:r>
          </a:p>
          <a:p>
            <a:r>
              <a:rPr lang="tr-TR" sz="2400" b="1" dirty="0"/>
              <a:t>Kısa dönemli amaçlar uzun dönemli amaçlarla birlikte kullanılır.</a:t>
            </a:r>
          </a:p>
          <a:p>
            <a:r>
              <a:rPr lang="tr-TR" sz="2400" b="1" dirty="0"/>
              <a:t>Yıllık amaçlar belirlendikten sonra her bir yıllık amaç için kısa dönemli amaçları belirleme izleyen basamaktır.</a:t>
            </a:r>
          </a:p>
          <a:p>
            <a:r>
              <a:rPr lang="tr-TR" sz="2400" b="1" dirty="0"/>
              <a:t>Kısa dönemli amaçlar yıllık amaçlarda yapılması beklenen davranışlarla öğrencinin halihazırda yaptıkları arasında kalan ara basamakların ölçülebilir ifadesidir.</a:t>
            </a:r>
          </a:p>
          <a:p>
            <a:r>
              <a:rPr lang="tr-TR" sz="2400" b="1" dirty="0"/>
              <a:t>Kısa dönemli amaç yıllık amaçta yer alan davranışların temel bileşenleri olan davranışların mantıksal ayrıştırılmasıyla oluşur.</a:t>
            </a:r>
          </a:p>
          <a:p>
            <a:r>
              <a:rPr lang="tr-TR" sz="2400" b="1" dirty="0"/>
              <a:t>Uzun dönemli amaçta belirtilen davranışların yapılması için gereken temel davranışlar kısa dönemli amaçlar olarak seçilir.</a:t>
            </a:r>
          </a:p>
          <a:p>
            <a:pPr marL="0" indent="0">
              <a:buNone/>
            </a:pPr>
            <a:endParaRPr lang="tr-TR" sz="2400" b="1" dirty="0"/>
          </a:p>
        </p:txBody>
      </p:sp>
    </p:spTree>
    <p:extLst>
      <p:ext uri="{BB962C8B-B14F-4D97-AF65-F5344CB8AC3E}">
        <p14:creationId xmlns:p14="http://schemas.microsoft.com/office/powerpoint/2010/main" val="3556673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7340" y="548640"/>
            <a:ext cx="9927272" cy="6206490"/>
          </a:xfrm>
        </p:spPr>
        <p:txBody>
          <a:bodyPr>
            <a:normAutofit/>
          </a:bodyPr>
          <a:lstStyle/>
          <a:p>
            <a:r>
              <a:rPr lang="tr-TR" sz="2400" b="1" dirty="0"/>
              <a:t>Kısa dönemli amaçları seçmek için uzun dönemli amaçta yer alan davranışların yapılabilmesi için önce yapılması gereken temel davranışlar nelerdir? sorusuna yanıt arar.</a:t>
            </a:r>
          </a:p>
          <a:p>
            <a:r>
              <a:rPr lang="tr-TR" sz="2400" b="1" dirty="0"/>
              <a:t>Bunun için </a:t>
            </a:r>
            <a:r>
              <a:rPr lang="tr-TR" sz="2400" b="1" dirty="0" err="1"/>
              <a:t>bep’i</a:t>
            </a:r>
            <a:r>
              <a:rPr lang="tr-TR" sz="2400" b="1" dirty="0"/>
              <a:t> hazırlayanların beceri ,kavram analizinden ,öğrenmenin basamaklarından ya da amaçların sınıflandırılmasından ve program rehberleri gibi ilgili kaynaklardan yararlanarak uzun dönemli amaçta yer alan temel davranışların içerdiğini analiz ederek sıraya koymalıdır.</a:t>
            </a:r>
          </a:p>
          <a:p>
            <a:r>
              <a:rPr lang="tr-TR" sz="2400" b="1" dirty="0"/>
              <a:t>Bu temel davranışlardan kısa dönemli amaçlar oluşturulur . Öğrencinin yaptıklarından başlayarak yıl sonunda yapması umulan davranışları yapabilmesi için kazanması gereken davranışlar ara basamaklarda belirtilir . Ara basamaklarda kazanılması gereken davranışlar kısa dönemli amaçlar olarak yazılır.</a:t>
            </a:r>
          </a:p>
        </p:txBody>
      </p:sp>
    </p:spTree>
    <p:extLst>
      <p:ext uri="{BB962C8B-B14F-4D97-AF65-F5344CB8AC3E}">
        <p14:creationId xmlns:p14="http://schemas.microsoft.com/office/powerpoint/2010/main" val="20444464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3060" y="582930"/>
            <a:ext cx="9881552" cy="5977890"/>
          </a:xfrm>
        </p:spPr>
        <p:txBody>
          <a:bodyPr/>
          <a:lstStyle/>
          <a:p>
            <a:r>
              <a:rPr lang="tr-TR" sz="2400" b="1" dirty="0"/>
              <a:t>Kısa dönemli amaçlardan yıllık amaç doğrultusundaki ilerlemeleri ölçmede yararlanılır.</a:t>
            </a:r>
          </a:p>
          <a:p>
            <a:r>
              <a:rPr lang="tr-TR" sz="2400" b="1" dirty="0"/>
              <a:t>Dönem ve yıl sonundaki gözden geçirme sırasında kısa dönemli amaçlardaki ilerlemelere bakılarak program değerlendirilir</a:t>
            </a:r>
            <a:r>
              <a:rPr lang="tr-TR" dirty="0"/>
              <a:t>.</a:t>
            </a:r>
          </a:p>
          <a:p>
            <a:r>
              <a:rPr lang="tr-TR" sz="2400" b="1" dirty="0"/>
              <a:t>Kısa dönemli amaçlardan </a:t>
            </a:r>
            <a:r>
              <a:rPr lang="tr-TR" sz="2400" b="1" dirty="0" err="1"/>
              <a:t>bep’i</a:t>
            </a:r>
            <a:r>
              <a:rPr lang="tr-TR" sz="2400" b="1" dirty="0"/>
              <a:t> uygulayanlar yıllık amaçta belirtilen davranışı öğrencinin kazanabilmesi için izlenecek basamakları ve yolu belirlemede yararlanabilir.</a:t>
            </a:r>
          </a:p>
          <a:p>
            <a:r>
              <a:rPr lang="tr-TR" sz="2400" b="1" dirty="0"/>
              <a:t>Uzun dönemli amaçlar programın kapsamını belirtirken kısa dönemli amaçlar öğretimin izleyeceği yolu ve basamakları belirtir.</a:t>
            </a:r>
          </a:p>
        </p:txBody>
      </p:sp>
    </p:spTree>
    <p:extLst>
      <p:ext uri="{BB962C8B-B14F-4D97-AF65-F5344CB8AC3E}">
        <p14:creationId xmlns:p14="http://schemas.microsoft.com/office/powerpoint/2010/main" val="1563596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070" y="720090"/>
            <a:ext cx="9801542" cy="6012180"/>
          </a:xfrm>
        </p:spPr>
        <p:txBody>
          <a:bodyPr>
            <a:normAutofit/>
          </a:bodyPr>
          <a:lstStyle/>
          <a:p>
            <a:r>
              <a:rPr lang="tr-TR" sz="2400" b="1" dirty="0"/>
              <a:t>Genel ifade edilmiş uzun dönemli amaçların varlığında kısa dönemli amaçlar öğretimin nelerde odaklanmasına ışık tutar.</a:t>
            </a:r>
          </a:p>
          <a:p>
            <a:r>
              <a:rPr lang="tr-TR" sz="2400" b="1" dirty="0"/>
              <a:t>Örneğin:</a:t>
            </a:r>
          </a:p>
          <a:p>
            <a:r>
              <a:rPr lang="tr-TR" sz="2400" b="1" dirty="0"/>
              <a:t>Okumayı öğrenir gibi genel bir uzun dönemli amaç her ne kadar hayat bilgisi ve matematik değil de okumanın kazandırılacağını belirtmiş olsa bile okumayla ilgili nelerin kazandırılacağına işaret etmez .Kısa dönemli amaçlar bugünden yarına öğrenciye kazandırılacak davranışların planını yapma fırsatı verir.</a:t>
            </a:r>
          </a:p>
          <a:p>
            <a:r>
              <a:rPr lang="tr-TR" sz="2400" b="1" dirty="0"/>
              <a:t>Kısa dönemin anlamı öğretim yıllı içerisindeki çeşitli zaman dönemlerini kapsamaktadır . Kısa dönemli amaçlar bir yarıyılda en üç tane olacak şekilde planlanmalıdır.</a:t>
            </a:r>
          </a:p>
          <a:p>
            <a:r>
              <a:rPr lang="tr-TR" sz="2400" b="1" dirty="0"/>
              <a:t>Her yıllık amaç için beş altı kısa dönemli amaç olmalıdır.</a:t>
            </a:r>
          </a:p>
        </p:txBody>
      </p:sp>
    </p:spTree>
    <p:extLst>
      <p:ext uri="{BB962C8B-B14F-4D97-AF65-F5344CB8AC3E}">
        <p14:creationId xmlns:p14="http://schemas.microsoft.com/office/powerpoint/2010/main" val="16390994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57400" y="204107"/>
            <a:ext cx="9773784" cy="6910252"/>
          </a:xfrm>
        </p:spPr>
        <p:txBody>
          <a:bodyPr>
            <a:normAutofit/>
          </a:bodyPr>
          <a:lstStyle/>
          <a:p>
            <a:r>
              <a:rPr lang="tr-TR" sz="2000" b="1" dirty="0" smtClean="0"/>
              <a:t>Kısa dönemli </a:t>
            </a:r>
            <a:r>
              <a:rPr lang="tr-TR" sz="2000" b="1" dirty="0" err="1" smtClean="0"/>
              <a:t>öğretimsel</a:t>
            </a:r>
            <a:r>
              <a:rPr lang="tr-TR" sz="2000" b="1" dirty="0" smtClean="0"/>
              <a:t> amaçları yazarken en fazla dikkat edilmesi gereken özellik belirgin , gözlenebilir ve ölçülebilir yazılmış olmalarıdır.</a:t>
            </a:r>
          </a:p>
          <a:p>
            <a:r>
              <a:rPr lang="tr-TR" sz="2000" b="1" dirty="0" smtClean="0"/>
              <a:t>Örneğin: hesaplar, tekme atar, kontrol eder ,işaret eder gibi gözlenebilir ve ölçülebilir davranışlarla betimlenmelidir.</a:t>
            </a:r>
          </a:p>
          <a:p>
            <a:r>
              <a:rPr lang="tr-TR" sz="2000" b="1" dirty="0" smtClean="0"/>
              <a:t>Bilir, anlar , taklit eder gibi betimlemeler gözlenebilir ve ölçülebilir değildirler.</a:t>
            </a:r>
          </a:p>
          <a:p>
            <a:r>
              <a:rPr lang="tr-TR" sz="2000" b="1" dirty="0" smtClean="0"/>
              <a:t>Örnek:</a:t>
            </a:r>
          </a:p>
          <a:p>
            <a:r>
              <a:rPr lang="tr-TR" sz="2000" b="1" dirty="0" smtClean="0"/>
              <a:t>Diyelim ki yıllık amacımız heceleri birleştirerek , sözcükleri seslendirme davranışlarını geliştirme olsun. Bu öğrencinin okuma davranışlarının düzeyi :</a:t>
            </a:r>
          </a:p>
          <a:p>
            <a:r>
              <a:rPr lang="tr-TR" sz="2000" b="1" dirty="0" smtClean="0"/>
              <a:t>Öğrenci fiş cümlelerinden bazılarını okuyabilmekte ama okurken bazı hatalar yapmakta ve okuma hızı düşüktür . Kısa dönemli amaçlar dönemlik belirtilmiştir.</a:t>
            </a:r>
          </a:p>
          <a:p>
            <a:r>
              <a:rPr lang="tr-TR" sz="2000" b="1" dirty="0" smtClean="0"/>
              <a:t>Bunlar;</a:t>
            </a:r>
          </a:p>
          <a:p>
            <a:r>
              <a:rPr lang="tr-TR" sz="2000" b="1" dirty="0" smtClean="0"/>
              <a:t>Öğrenciye fişler sırayla verildiğinde fiş cümlelerini üç ayrı oturumda en fazla iki hatayla hızlı okur.</a:t>
            </a:r>
          </a:p>
          <a:p>
            <a:r>
              <a:rPr lang="tr-TR" sz="2000" b="1" dirty="0" smtClean="0"/>
              <a:t>İki ve daha fazla sesli heceler verildiğinde ,hecelerin tamamını üç ayrı oturumda en fazla iki hata ile okur.</a:t>
            </a:r>
            <a:endParaRPr lang="tr-TR" sz="2000" b="1" dirty="0"/>
          </a:p>
        </p:txBody>
      </p:sp>
    </p:spTree>
    <p:extLst>
      <p:ext uri="{BB962C8B-B14F-4D97-AF65-F5344CB8AC3E}">
        <p14:creationId xmlns:p14="http://schemas.microsoft.com/office/powerpoint/2010/main" val="9749936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28801" y="440871"/>
            <a:ext cx="9675812" cy="6033408"/>
          </a:xfrm>
        </p:spPr>
        <p:txBody>
          <a:bodyPr>
            <a:normAutofit/>
          </a:bodyPr>
          <a:lstStyle/>
          <a:p>
            <a:r>
              <a:rPr lang="tr-TR" sz="2000" b="1" dirty="0" smtClean="0"/>
              <a:t> Okuduğu </a:t>
            </a:r>
            <a:r>
              <a:rPr lang="tr-TR" sz="2000" b="1" dirty="0" smtClean="0"/>
              <a:t>hece</a:t>
            </a:r>
            <a:r>
              <a:rPr lang="tr-TR" sz="2000" b="1" dirty="0" smtClean="0"/>
              <a:t>lerden oluşmuş sözcüklerin yer aldığı çalışma metinleri verildiğinde  tamamını üç ayrı oturumda en fazla iki hata ile akıcı okur.</a:t>
            </a:r>
          </a:p>
          <a:p>
            <a:r>
              <a:rPr lang="tr-TR" sz="2000" b="1" dirty="0" smtClean="0"/>
              <a:t>KUSURLU KISA DÖNEMLİ AMAÇ ÖRNEKLERİ</a:t>
            </a:r>
          </a:p>
          <a:p>
            <a:r>
              <a:rPr lang="tr-TR" sz="2000" b="1" dirty="0" smtClean="0"/>
              <a:t>AMAÇ: Öğrenci iki sesli heceleri art arda iki gün sıfır hata ile okur.</a:t>
            </a:r>
          </a:p>
          <a:p>
            <a:r>
              <a:rPr lang="tr-TR" sz="2000" b="1" dirty="0" smtClean="0"/>
              <a:t>Hata: hecelerin söylenmesini sağlayacak uyaranlar nelerdir ? </a:t>
            </a:r>
            <a:r>
              <a:rPr lang="tr-TR" sz="2000" b="1" dirty="0" smtClean="0"/>
              <a:t>belirtilmemiştir.</a:t>
            </a:r>
          </a:p>
          <a:p>
            <a:r>
              <a:rPr lang="tr-TR" sz="2000" b="1" dirty="0" smtClean="0"/>
              <a:t>Bellekten mi çalışma kağıdından mı yoksa kitaptan mı okuyacağı belirtilmemiştir.</a:t>
            </a:r>
          </a:p>
          <a:p>
            <a:r>
              <a:rPr lang="tr-TR" sz="2000" b="1" dirty="0" smtClean="0"/>
              <a:t>AMAÇ : Öğrenci dört günlük süreyle sırasında %55 doğrulukla oturur.</a:t>
            </a:r>
          </a:p>
          <a:p>
            <a:r>
              <a:rPr lang="tr-TR" sz="2000" b="1" dirty="0" smtClean="0"/>
              <a:t>Hata: Uygun olmayan ölçüt seçilmiştir.</a:t>
            </a:r>
          </a:p>
          <a:p>
            <a:r>
              <a:rPr lang="tr-TR" sz="2000" b="1" dirty="0"/>
              <a:t> </a:t>
            </a:r>
            <a:r>
              <a:rPr lang="tr-TR" sz="2000" b="1" dirty="0" smtClean="0"/>
              <a:t>Öğrencinin göstermesi beklenen davranış süreyle ilgilidir.</a:t>
            </a:r>
          </a:p>
          <a:p>
            <a:r>
              <a:rPr lang="tr-TR" sz="2000" b="1" dirty="0" smtClean="0"/>
              <a:t>Bu nedenle ölçüt süreyle ilgili olmalıdır.</a:t>
            </a:r>
          </a:p>
          <a:p>
            <a:r>
              <a:rPr lang="tr-TR" sz="2000" b="1" dirty="0" smtClean="0"/>
              <a:t>Öğrencinin sırasında oturacağı sürenin belirtilmesi gerekir.</a:t>
            </a:r>
          </a:p>
          <a:p>
            <a:endParaRPr lang="tr-TR" sz="2000" b="1" dirty="0" smtClean="0"/>
          </a:p>
        </p:txBody>
      </p:sp>
    </p:spTree>
    <p:extLst>
      <p:ext uri="{BB962C8B-B14F-4D97-AF65-F5344CB8AC3E}">
        <p14:creationId xmlns:p14="http://schemas.microsoft.com/office/powerpoint/2010/main" val="28051050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67593" y="481693"/>
            <a:ext cx="9537019" cy="5429529"/>
          </a:xfrm>
        </p:spPr>
        <p:txBody>
          <a:bodyPr/>
          <a:lstStyle/>
          <a:p>
            <a:r>
              <a:rPr lang="tr-TR" b="1" u="sng" dirty="0" smtClean="0"/>
              <a:t>Yıllık kısa dönemli ve </a:t>
            </a:r>
            <a:r>
              <a:rPr lang="tr-TR" b="1" u="sng" dirty="0" err="1" smtClean="0"/>
              <a:t>öğretimsel</a:t>
            </a:r>
            <a:r>
              <a:rPr lang="tr-TR" b="1" u="sng" dirty="0" smtClean="0"/>
              <a:t> amaçların kaynakları </a:t>
            </a:r>
          </a:p>
          <a:p>
            <a:r>
              <a:rPr lang="tr-TR" b="1" dirty="0" smtClean="0"/>
              <a:t>Yıllık kısa dönemli ve </a:t>
            </a:r>
            <a:r>
              <a:rPr lang="tr-TR" b="1" dirty="0" err="1" smtClean="0"/>
              <a:t>öğretimsel</a:t>
            </a:r>
            <a:r>
              <a:rPr lang="tr-TR" b="1" dirty="0" smtClean="0"/>
              <a:t> amaçları geliştirme </a:t>
            </a:r>
            <a:r>
              <a:rPr lang="tr-TR" b="1" dirty="0" err="1" smtClean="0"/>
              <a:t>bep’i</a:t>
            </a:r>
            <a:r>
              <a:rPr lang="tr-TR" b="1" dirty="0" smtClean="0"/>
              <a:t>  geliştirmenin en önemli işlerinden birisi olup çok uzun zaman alabilir.</a:t>
            </a:r>
          </a:p>
          <a:p>
            <a:r>
              <a:rPr lang="tr-TR" b="1" dirty="0" smtClean="0"/>
              <a:t>Amaçları sıfırdan yazmaya gerek yoktur.</a:t>
            </a:r>
          </a:p>
          <a:p>
            <a:r>
              <a:rPr lang="tr-TR" b="1" dirty="0" smtClean="0"/>
              <a:t>Amaçlar pek çok kaynaktan elde edilebilir . Bunların arsında ilköğretim ders kitapları , rehber kitaplar sayılabilir.</a:t>
            </a:r>
          </a:p>
          <a:p>
            <a:r>
              <a:rPr lang="tr-TR" b="1" dirty="0" smtClean="0"/>
              <a:t>İlköğretim ders programlarında kazanımlar ya da amaçlar listesi ve sırası yer alır.</a:t>
            </a:r>
          </a:p>
          <a:p>
            <a:r>
              <a:rPr lang="tr-TR" b="1" dirty="0" smtClean="0"/>
              <a:t>Bu listelerde uyarlamalar yapılarak kısa dönemli amaçlar sıralanabilir.</a:t>
            </a:r>
          </a:p>
          <a:p>
            <a:r>
              <a:rPr lang="tr-TR" b="1" dirty="0" smtClean="0"/>
              <a:t>Ancak programlarda bu beceriler ve sıraları her zaman mantıklı şekilde yer almadığından ,bu sıraları yeniden oluşturmak gerekebilir.</a:t>
            </a:r>
          </a:p>
          <a:p>
            <a:r>
              <a:rPr lang="tr-TR" b="1" dirty="0" smtClean="0"/>
              <a:t>Bu durumda ise beceri ve kavram analizinden yararlanılabilir.</a:t>
            </a:r>
          </a:p>
          <a:p>
            <a:r>
              <a:rPr lang="tr-TR" b="1" dirty="0" smtClean="0"/>
              <a:t>Dikkatlice yapılmış beceri ve kavram analiziyle beceriler ve bilgiler </a:t>
            </a:r>
            <a:r>
              <a:rPr lang="tr-TR" b="1" dirty="0" err="1" smtClean="0"/>
              <a:t>basamaklandırılır</a:t>
            </a:r>
            <a:r>
              <a:rPr lang="tr-TR" b="1" dirty="0" smtClean="0"/>
              <a:t> .</a:t>
            </a:r>
          </a:p>
          <a:p>
            <a:r>
              <a:rPr lang="tr-TR" b="1" dirty="0" err="1" smtClean="0"/>
              <a:t>Bep</a:t>
            </a:r>
            <a:r>
              <a:rPr lang="tr-TR" b="1" dirty="0" smtClean="0"/>
              <a:t> hazırlayanlara sıraya konulmuş bilgi ve beceriler yol haritaları olarak hizmet eder.</a:t>
            </a:r>
            <a:endParaRPr lang="tr-TR" b="1" dirty="0"/>
          </a:p>
        </p:txBody>
      </p:sp>
    </p:spTree>
    <p:extLst>
      <p:ext uri="{BB962C8B-B14F-4D97-AF65-F5344CB8AC3E}">
        <p14:creationId xmlns:p14="http://schemas.microsoft.com/office/powerpoint/2010/main" val="1072409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79864" y="889907"/>
            <a:ext cx="9324748" cy="5021315"/>
          </a:xfrm>
        </p:spPr>
        <p:txBody>
          <a:bodyPr>
            <a:normAutofit/>
          </a:bodyPr>
          <a:lstStyle/>
          <a:p>
            <a:r>
              <a:rPr lang="tr-TR" sz="2000" b="1" dirty="0" smtClean="0"/>
              <a:t>Yıllık ve kısa dönemli amaçlar ne kadar yazılmalıdır?</a:t>
            </a:r>
          </a:p>
          <a:p>
            <a:r>
              <a:rPr lang="tr-TR" sz="2000" b="1" dirty="0" smtClean="0"/>
              <a:t>Bu soruya verilebilecek yanıt çocuğun gereksinimlerini karşılayacak kadar yıllık ve kısa dönemli amaçlar yazılmalıdır.</a:t>
            </a:r>
          </a:p>
          <a:p>
            <a:r>
              <a:rPr lang="tr-TR" sz="2000" b="1" dirty="0" smtClean="0"/>
              <a:t>Ancak ağır derecede ve yetersizlikten etkilenmiş çocuklar için hafif düzeyde yetersizlikten etkilenmiş çocuklara göre daha çok sayıda yıllık ve kısa dönemli amaçların yazılması mantıklı olur.</a:t>
            </a:r>
          </a:p>
          <a:p>
            <a:r>
              <a:rPr lang="tr-TR" sz="2000" b="1" dirty="0" smtClean="0"/>
              <a:t>Kısa dönemli </a:t>
            </a:r>
            <a:r>
              <a:rPr lang="tr-TR" sz="2000" b="1" dirty="0" err="1" smtClean="0"/>
              <a:t>öğretimsel</a:t>
            </a:r>
            <a:r>
              <a:rPr lang="tr-TR" sz="2000" b="1" dirty="0" smtClean="0"/>
              <a:t> amaçlar öğrenci eğitim ortamına yerleştirmeden önce mi sonra mı yazılmalıdır?</a:t>
            </a:r>
          </a:p>
          <a:p>
            <a:r>
              <a:rPr lang="tr-TR" sz="2000" b="1" dirty="0" smtClean="0"/>
              <a:t>Kısa dönemli amaçlar </a:t>
            </a:r>
            <a:r>
              <a:rPr lang="tr-TR" sz="2000" b="1" dirty="0" err="1" smtClean="0"/>
              <a:t>bep</a:t>
            </a:r>
            <a:r>
              <a:rPr lang="tr-TR" sz="2000" b="1" dirty="0" smtClean="0"/>
              <a:t> ekibinin toplantılarında </a:t>
            </a:r>
            <a:r>
              <a:rPr lang="tr-TR" sz="2000" b="1" dirty="0" err="1" smtClean="0"/>
              <a:t>geliştirilir.Bu</a:t>
            </a:r>
            <a:r>
              <a:rPr lang="tr-TR" sz="2000" b="1" dirty="0" smtClean="0"/>
              <a:t> nedenle mutlaka eğitim ortamına yerleştirilmeden önce yazılmalıdır.</a:t>
            </a:r>
          </a:p>
          <a:p>
            <a:endParaRPr lang="tr-TR" sz="2000" b="1" dirty="0"/>
          </a:p>
        </p:txBody>
      </p:sp>
    </p:spTree>
    <p:extLst>
      <p:ext uri="{BB962C8B-B14F-4D97-AF65-F5344CB8AC3E}">
        <p14:creationId xmlns:p14="http://schemas.microsoft.com/office/powerpoint/2010/main" val="90376932"/>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1511</TotalTime>
  <Words>6861</Words>
  <Application>Microsoft Office PowerPoint</Application>
  <PresentationFormat>Özel</PresentationFormat>
  <Paragraphs>443</Paragraphs>
  <Slides>71</Slides>
  <Notes>0</Notes>
  <HiddenSlides>0</HiddenSlides>
  <MMClips>0</MMClips>
  <ScaleCrop>false</ScaleCrop>
  <HeadingPairs>
    <vt:vector size="4" baseType="variant">
      <vt:variant>
        <vt:lpstr>Tema</vt:lpstr>
      </vt:variant>
      <vt:variant>
        <vt:i4>1</vt:i4>
      </vt:variant>
      <vt:variant>
        <vt:lpstr>Slayt Başlıkları</vt:lpstr>
      </vt:variant>
      <vt:variant>
        <vt:i4>71</vt:i4>
      </vt:variant>
    </vt:vector>
  </HeadingPairs>
  <TitlesOfParts>
    <vt:vector size="72" baseType="lpstr">
      <vt:lpstr>Duman</vt:lpstr>
      <vt:lpstr>:    BEP uygulama (öğrencinin yapabildiklerinin belirlenmesi (görüşme ve kontrol listesi uygulama, öğrenci gereksinimlerinin belirlenmesi ve sıraya konulması</vt:lpstr>
      <vt:lpstr>PowerPoint Sunusu</vt:lpstr>
      <vt:lpstr>Özel eğitimden yararlanmak için yetersizliğin uygunluğunu belirleme</vt:lpstr>
      <vt:lpstr>PowerPoint Sunusu</vt:lpstr>
      <vt:lpstr>PowerPoint Sunusu</vt:lpstr>
      <vt:lpstr>PowerPoint Sunusu</vt:lpstr>
      <vt:lpstr>PowerPoint Sunusu</vt:lpstr>
      <vt:lpstr>PowerPoint Sunusu</vt:lpstr>
      <vt:lpstr>Epyd’nin yazımın etkileyen etmenler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ÖĞRENCİNİN YAPABİLDİKLERİNİN BELİRLENMESİ</vt:lpstr>
      <vt:lpstr>PowerPoint Sunusu</vt:lpstr>
      <vt:lpstr>PowerPoint Sunusu</vt:lpstr>
      <vt:lpstr>PowerPoint Sunusu</vt:lpstr>
      <vt:lpstr>PowerPoint Sunusu</vt:lpstr>
      <vt:lpstr>PowerPoint Sunusu</vt:lpstr>
      <vt:lpstr>2)Gereksinimleri belirleme</vt:lpstr>
      <vt:lpstr>PowerPoint Sunusu</vt:lpstr>
      <vt:lpstr>Yetersizliği olan çocuğu inceleme özet formu doldurma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BEP uygulama (öğrencinin yapabildiklerinin belirlenmesi (görüşme ve kontrol listesi uygulama, öğrenci gereksinimlerinin belirlenmesi ve sıraya konulması</dc:title>
  <dc:creator>erdem yıldız</dc:creator>
  <cp:lastModifiedBy>A.BÜYÜKADA YILDIRIM</cp:lastModifiedBy>
  <cp:revision>153</cp:revision>
  <dcterms:created xsi:type="dcterms:W3CDTF">2016-10-16T13:05:25Z</dcterms:created>
  <dcterms:modified xsi:type="dcterms:W3CDTF">2016-12-21T10:51:03Z</dcterms:modified>
</cp:coreProperties>
</file>