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5" r:id="rId29"/>
    <p:sldId id="283" r:id="rId30"/>
    <p:sldId id="284"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Orta Stil 2 - Vurgu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Orta Stil 2 - Vurgu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DF18680-E054-41AD-8BC1-D1AEF772440D}" styleName="Orta Stil 2 - Vurgu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Orta Stil 2 - Vurgu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77" d="100"/>
          <a:sy n="77" d="100"/>
        </p:scale>
        <p:origin x="-1158" y="24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Başlık 1"/>
          <p:cNvSpPr>
            <a:spLocks noGrp="1"/>
          </p:cNvSpPr>
          <p:nvPr>
            <p:ph type="ctrTitle"/>
          </p:nvPr>
        </p:nvSpPr>
        <p:spPr>
          <a:xfrm>
            <a:off x="685800" y="2130425"/>
            <a:ext cx="7772400" cy="1470025"/>
          </a:xfrm>
        </p:spPr>
        <p:txBody>
          <a:bodyPr/>
          <a:lstStyle/>
          <a:p>
            <a:r>
              <a:rPr lang="tr-TR" smtClean="0"/>
              <a:t>Asıl başlık stili için tıklatın</a:t>
            </a:r>
            <a:endParaRPr lang="tr-TR"/>
          </a:p>
        </p:txBody>
      </p:sp>
      <p:sp>
        <p:nvSpPr>
          <p:cNvPr id="3" name="Alt Başlık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tr-TR"/>
          </a:p>
        </p:txBody>
      </p:sp>
      <p:sp>
        <p:nvSpPr>
          <p:cNvPr id="4" name="Veri Yer Tutucusu 3"/>
          <p:cNvSpPr>
            <a:spLocks noGrp="1"/>
          </p:cNvSpPr>
          <p:nvPr>
            <p:ph type="dt" sz="half" idx="10"/>
          </p:nvPr>
        </p:nvSpPr>
        <p:spPr/>
        <p:txBody>
          <a:bodyPr/>
          <a:lstStyle/>
          <a:p>
            <a:fld id="{2DC079CC-C1B5-457D-BD01-B897DBA64E60}" type="datetimeFigureOut">
              <a:rPr lang="tr-TR" smtClean="0"/>
              <a:pPr/>
              <a:t>18.07.2014</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DC135BDD-E294-4A4C-95FA-12BC6D9A98CC}" type="slidenum">
              <a:rPr lang="tr-TR" smtClean="0"/>
              <a:pPr/>
              <a:t>‹#›</a:t>
            </a:fld>
            <a:endParaRPr lang="tr-TR"/>
          </a:p>
        </p:txBody>
      </p:sp>
    </p:spTree>
    <p:extLst>
      <p:ext uri="{BB962C8B-B14F-4D97-AF65-F5344CB8AC3E}">
        <p14:creationId xmlns:p14="http://schemas.microsoft.com/office/powerpoint/2010/main" val="16340219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2DC079CC-C1B5-457D-BD01-B897DBA64E60}" type="datetimeFigureOut">
              <a:rPr lang="tr-TR" smtClean="0"/>
              <a:pPr/>
              <a:t>18.07.2014</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DC135BDD-E294-4A4C-95FA-12BC6D9A98CC}" type="slidenum">
              <a:rPr lang="tr-TR" smtClean="0"/>
              <a:pPr/>
              <a:t>‹#›</a:t>
            </a:fld>
            <a:endParaRPr lang="tr-TR"/>
          </a:p>
        </p:txBody>
      </p:sp>
    </p:spTree>
    <p:extLst>
      <p:ext uri="{BB962C8B-B14F-4D97-AF65-F5344CB8AC3E}">
        <p14:creationId xmlns:p14="http://schemas.microsoft.com/office/powerpoint/2010/main" val="29049134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Başlık 1"/>
          <p:cNvSpPr>
            <a:spLocks noGrp="1"/>
          </p:cNvSpPr>
          <p:nvPr>
            <p:ph type="title"/>
          </p:nvPr>
        </p:nvSpPr>
        <p:spPr>
          <a:xfrm>
            <a:off x="722313" y="4406900"/>
            <a:ext cx="7772400" cy="1362075"/>
          </a:xfrm>
        </p:spPr>
        <p:txBody>
          <a:bodyPr anchor="t"/>
          <a:lstStyle>
            <a:lvl1pPr algn="l">
              <a:defRPr sz="4000" b="1" cap="all"/>
            </a:lvl1pPr>
          </a:lstStyle>
          <a:p>
            <a:r>
              <a:rPr lang="tr-TR" smtClean="0"/>
              <a:t>Asıl başlık stili için tıklatın</a:t>
            </a:r>
            <a:endParaRPr lang="tr-TR"/>
          </a:p>
        </p:txBody>
      </p:sp>
      <p:sp>
        <p:nvSpPr>
          <p:cNvPr id="3" name="Metin Yer Tutucusu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Veri Yer Tutucusu 3"/>
          <p:cNvSpPr>
            <a:spLocks noGrp="1"/>
          </p:cNvSpPr>
          <p:nvPr>
            <p:ph type="dt" sz="half" idx="10"/>
          </p:nvPr>
        </p:nvSpPr>
        <p:spPr/>
        <p:txBody>
          <a:bodyPr/>
          <a:lstStyle/>
          <a:p>
            <a:fld id="{2DC079CC-C1B5-457D-BD01-B897DBA64E60}" type="datetimeFigureOut">
              <a:rPr lang="tr-TR" smtClean="0"/>
              <a:pPr/>
              <a:t>18.07.2014</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DC135BDD-E294-4A4C-95FA-12BC6D9A98CC}" type="slidenum">
              <a:rPr lang="tr-TR" smtClean="0"/>
              <a:pPr/>
              <a:t>‹#›</a:t>
            </a:fld>
            <a:endParaRPr lang="tr-TR"/>
          </a:p>
        </p:txBody>
      </p:sp>
    </p:spTree>
    <p:extLst>
      <p:ext uri="{BB962C8B-B14F-4D97-AF65-F5344CB8AC3E}">
        <p14:creationId xmlns:p14="http://schemas.microsoft.com/office/powerpoint/2010/main" val="35108386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p:cNvSpPr>
            <a:spLocks noGrp="1"/>
          </p:cNvSpPr>
          <p:nvPr>
            <p:ph type="dt" sz="half" idx="10"/>
          </p:nvPr>
        </p:nvSpPr>
        <p:spPr/>
        <p:txBody>
          <a:bodyPr/>
          <a:lstStyle/>
          <a:p>
            <a:fld id="{2DC079CC-C1B5-457D-BD01-B897DBA64E60}" type="datetimeFigureOut">
              <a:rPr lang="tr-TR" smtClean="0"/>
              <a:pPr/>
              <a:t>18.07.2014</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DC135BDD-E294-4A4C-95FA-12BC6D9A98CC}" type="slidenum">
              <a:rPr lang="tr-TR" smtClean="0"/>
              <a:pPr/>
              <a:t>‹#›</a:t>
            </a:fld>
            <a:endParaRPr lang="tr-TR"/>
          </a:p>
        </p:txBody>
      </p:sp>
    </p:spTree>
    <p:extLst>
      <p:ext uri="{BB962C8B-B14F-4D97-AF65-F5344CB8AC3E}">
        <p14:creationId xmlns:p14="http://schemas.microsoft.com/office/powerpoint/2010/main" val="24184570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lvl1pPr>
              <a:defRPr/>
            </a:lvl1pPr>
          </a:lstStyle>
          <a:p>
            <a:r>
              <a:rPr lang="tr-TR" smtClean="0"/>
              <a:t>Asıl başlık stili için tıklatın</a:t>
            </a:r>
            <a:endParaRPr lang="tr-TR"/>
          </a:p>
        </p:txBody>
      </p:sp>
      <p:sp>
        <p:nvSpPr>
          <p:cNvPr id="3" name="Metin Yer Tutucusu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İçerik Yer Tutucus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İçerik Yer Tutucus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p:cNvSpPr>
            <a:spLocks noGrp="1"/>
          </p:cNvSpPr>
          <p:nvPr>
            <p:ph type="dt" sz="half" idx="10"/>
          </p:nvPr>
        </p:nvSpPr>
        <p:spPr/>
        <p:txBody>
          <a:bodyPr/>
          <a:lstStyle/>
          <a:p>
            <a:fld id="{2DC079CC-C1B5-457D-BD01-B897DBA64E60}" type="datetimeFigureOut">
              <a:rPr lang="tr-TR" smtClean="0"/>
              <a:pPr/>
              <a:t>18.07.2014</a:t>
            </a:fld>
            <a:endParaRPr lang="tr-TR"/>
          </a:p>
        </p:txBody>
      </p:sp>
      <p:sp>
        <p:nvSpPr>
          <p:cNvPr id="8" name="Altbilgi Yer Tutucusu 7"/>
          <p:cNvSpPr>
            <a:spLocks noGrp="1"/>
          </p:cNvSpPr>
          <p:nvPr>
            <p:ph type="ftr" sz="quarter" idx="11"/>
          </p:nvPr>
        </p:nvSpPr>
        <p:spPr/>
        <p:txBody>
          <a:bodyPr/>
          <a:lstStyle/>
          <a:p>
            <a:endParaRPr lang="tr-TR"/>
          </a:p>
        </p:txBody>
      </p:sp>
      <p:sp>
        <p:nvSpPr>
          <p:cNvPr id="9" name="Slayt Numarası Yer Tutucusu 8"/>
          <p:cNvSpPr>
            <a:spLocks noGrp="1"/>
          </p:cNvSpPr>
          <p:nvPr>
            <p:ph type="sldNum" sz="quarter" idx="12"/>
          </p:nvPr>
        </p:nvSpPr>
        <p:spPr/>
        <p:txBody>
          <a:bodyPr/>
          <a:lstStyle/>
          <a:p>
            <a:fld id="{DC135BDD-E294-4A4C-95FA-12BC6D9A98CC}" type="slidenum">
              <a:rPr lang="tr-TR" smtClean="0"/>
              <a:pPr/>
              <a:t>‹#›</a:t>
            </a:fld>
            <a:endParaRPr lang="tr-TR"/>
          </a:p>
        </p:txBody>
      </p:sp>
    </p:spTree>
    <p:extLst>
      <p:ext uri="{BB962C8B-B14F-4D97-AF65-F5344CB8AC3E}">
        <p14:creationId xmlns:p14="http://schemas.microsoft.com/office/powerpoint/2010/main" val="28620975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Veri Yer Tutucusu 2"/>
          <p:cNvSpPr>
            <a:spLocks noGrp="1"/>
          </p:cNvSpPr>
          <p:nvPr>
            <p:ph type="dt" sz="half" idx="10"/>
          </p:nvPr>
        </p:nvSpPr>
        <p:spPr/>
        <p:txBody>
          <a:bodyPr/>
          <a:lstStyle/>
          <a:p>
            <a:fld id="{2DC079CC-C1B5-457D-BD01-B897DBA64E60}" type="datetimeFigureOut">
              <a:rPr lang="tr-TR" smtClean="0"/>
              <a:pPr/>
              <a:t>18.07.2014</a:t>
            </a:fld>
            <a:endParaRPr lang="tr-TR"/>
          </a:p>
        </p:txBody>
      </p:sp>
      <p:sp>
        <p:nvSpPr>
          <p:cNvPr id="4" name="Altbilgi Yer Tutucusu 3"/>
          <p:cNvSpPr>
            <a:spLocks noGrp="1"/>
          </p:cNvSpPr>
          <p:nvPr>
            <p:ph type="ftr" sz="quarter" idx="11"/>
          </p:nvPr>
        </p:nvSpPr>
        <p:spPr/>
        <p:txBody>
          <a:bodyPr/>
          <a:lstStyle/>
          <a:p>
            <a:endParaRPr lang="tr-TR"/>
          </a:p>
        </p:txBody>
      </p:sp>
      <p:sp>
        <p:nvSpPr>
          <p:cNvPr id="5" name="Slayt Numarası Yer Tutucusu 4"/>
          <p:cNvSpPr>
            <a:spLocks noGrp="1"/>
          </p:cNvSpPr>
          <p:nvPr>
            <p:ph type="sldNum" sz="quarter" idx="12"/>
          </p:nvPr>
        </p:nvSpPr>
        <p:spPr/>
        <p:txBody>
          <a:bodyPr/>
          <a:lstStyle/>
          <a:p>
            <a:fld id="{DC135BDD-E294-4A4C-95FA-12BC6D9A98CC}" type="slidenum">
              <a:rPr lang="tr-TR" smtClean="0"/>
              <a:pPr/>
              <a:t>‹#›</a:t>
            </a:fld>
            <a:endParaRPr lang="tr-TR"/>
          </a:p>
        </p:txBody>
      </p:sp>
    </p:spTree>
    <p:extLst>
      <p:ext uri="{BB962C8B-B14F-4D97-AF65-F5344CB8AC3E}">
        <p14:creationId xmlns:p14="http://schemas.microsoft.com/office/powerpoint/2010/main" val="34278990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2DC079CC-C1B5-457D-BD01-B897DBA64E60}" type="datetimeFigureOut">
              <a:rPr lang="tr-TR" smtClean="0"/>
              <a:pPr/>
              <a:t>18.07.2014</a:t>
            </a:fld>
            <a:endParaRPr lang="tr-TR"/>
          </a:p>
        </p:txBody>
      </p:sp>
      <p:sp>
        <p:nvSpPr>
          <p:cNvPr id="3" name="Altbilgi Yer Tutucusu 2"/>
          <p:cNvSpPr>
            <a:spLocks noGrp="1"/>
          </p:cNvSpPr>
          <p:nvPr>
            <p:ph type="ftr" sz="quarter" idx="11"/>
          </p:nvPr>
        </p:nvSpPr>
        <p:spPr/>
        <p:txBody>
          <a:bodyPr/>
          <a:lstStyle/>
          <a:p>
            <a:endParaRPr lang="tr-TR"/>
          </a:p>
        </p:txBody>
      </p:sp>
      <p:sp>
        <p:nvSpPr>
          <p:cNvPr id="4" name="Slayt Numarası Yer Tutucusu 3"/>
          <p:cNvSpPr>
            <a:spLocks noGrp="1"/>
          </p:cNvSpPr>
          <p:nvPr>
            <p:ph type="sldNum" sz="quarter" idx="12"/>
          </p:nvPr>
        </p:nvSpPr>
        <p:spPr/>
        <p:txBody>
          <a:bodyPr/>
          <a:lstStyle/>
          <a:p>
            <a:fld id="{DC135BDD-E294-4A4C-95FA-12BC6D9A98CC}" type="slidenum">
              <a:rPr lang="tr-TR" smtClean="0"/>
              <a:pPr/>
              <a:t>‹#›</a:t>
            </a:fld>
            <a:endParaRPr lang="tr-TR"/>
          </a:p>
        </p:txBody>
      </p:sp>
    </p:spTree>
    <p:extLst>
      <p:ext uri="{BB962C8B-B14F-4D97-AF65-F5344CB8AC3E}">
        <p14:creationId xmlns:p14="http://schemas.microsoft.com/office/powerpoint/2010/main" val="34248310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Başlık 1"/>
          <p:cNvSpPr>
            <a:spLocks noGrp="1"/>
          </p:cNvSpPr>
          <p:nvPr>
            <p:ph type="title"/>
          </p:nvPr>
        </p:nvSpPr>
        <p:spPr>
          <a:xfrm>
            <a:off x="457200" y="273050"/>
            <a:ext cx="3008313" cy="1162050"/>
          </a:xfrm>
        </p:spPr>
        <p:txBody>
          <a:bodyPr anchor="b"/>
          <a:lstStyle>
            <a:lvl1pPr algn="l">
              <a:defRPr sz="2000" b="1"/>
            </a:lvl1pPr>
          </a:lstStyle>
          <a:p>
            <a:r>
              <a:rPr lang="tr-TR" smtClean="0"/>
              <a:t>Asıl başlık stili için tıklatın</a:t>
            </a:r>
            <a:endParaRPr lang="tr-TR"/>
          </a:p>
        </p:txBody>
      </p:sp>
      <p:sp>
        <p:nvSpPr>
          <p:cNvPr id="3" name="İçerik Yer Tutucus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2DC079CC-C1B5-457D-BD01-B897DBA64E60}" type="datetimeFigureOut">
              <a:rPr lang="tr-TR" smtClean="0"/>
              <a:pPr/>
              <a:t>18.07.2014</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DC135BDD-E294-4A4C-95FA-12BC6D9A98CC}" type="slidenum">
              <a:rPr lang="tr-TR" smtClean="0"/>
              <a:pPr/>
              <a:t>‹#›</a:t>
            </a:fld>
            <a:endParaRPr lang="tr-TR"/>
          </a:p>
        </p:txBody>
      </p:sp>
    </p:spTree>
    <p:extLst>
      <p:ext uri="{BB962C8B-B14F-4D97-AF65-F5344CB8AC3E}">
        <p14:creationId xmlns:p14="http://schemas.microsoft.com/office/powerpoint/2010/main" val="6800917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Başlık 1"/>
          <p:cNvSpPr>
            <a:spLocks noGrp="1"/>
          </p:cNvSpPr>
          <p:nvPr>
            <p:ph type="title"/>
          </p:nvPr>
        </p:nvSpPr>
        <p:spPr>
          <a:xfrm>
            <a:off x="1792288" y="4800600"/>
            <a:ext cx="5486400" cy="566738"/>
          </a:xfrm>
        </p:spPr>
        <p:txBody>
          <a:bodyPr anchor="b"/>
          <a:lstStyle>
            <a:lvl1pPr algn="l">
              <a:defRPr sz="2000" b="1"/>
            </a:lvl1pPr>
          </a:lstStyle>
          <a:p>
            <a:r>
              <a:rPr lang="tr-TR" smtClean="0"/>
              <a:t>Asıl başlık stili için tıklatın</a:t>
            </a:r>
            <a:endParaRPr lang="tr-TR"/>
          </a:p>
        </p:txBody>
      </p:sp>
      <p:sp>
        <p:nvSpPr>
          <p:cNvPr id="3" name="Resim Yer Tutucusu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2DC079CC-C1B5-457D-BD01-B897DBA64E60}" type="datetimeFigureOut">
              <a:rPr lang="tr-TR" smtClean="0"/>
              <a:pPr/>
              <a:t>18.07.2014</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DC135BDD-E294-4A4C-95FA-12BC6D9A98CC}" type="slidenum">
              <a:rPr lang="tr-TR" smtClean="0"/>
              <a:pPr/>
              <a:t>‹#›</a:t>
            </a:fld>
            <a:endParaRPr lang="tr-TR"/>
          </a:p>
        </p:txBody>
      </p:sp>
    </p:spTree>
    <p:extLst>
      <p:ext uri="{BB962C8B-B14F-4D97-AF65-F5344CB8AC3E}">
        <p14:creationId xmlns:p14="http://schemas.microsoft.com/office/powerpoint/2010/main" val="7978348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Dikey Metin Yer Tutucusu 2"/>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2DC079CC-C1B5-457D-BD01-B897DBA64E60}" type="datetimeFigureOut">
              <a:rPr lang="tr-TR" smtClean="0"/>
              <a:pPr/>
              <a:t>18.07.2014</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DC135BDD-E294-4A4C-95FA-12BC6D9A98CC}" type="slidenum">
              <a:rPr lang="tr-TR" smtClean="0"/>
              <a:pPr/>
              <a:t>‹#›</a:t>
            </a:fld>
            <a:endParaRPr lang="tr-TR"/>
          </a:p>
        </p:txBody>
      </p:sp>
    </p:spTree>
    <p:extLst>
      <p:ext uri="{BB962C8B-B14F-4D97-AF65-F5344CB8AC3E}">
        <p14:creationId xmlns:p14="http://schemas.microsoft.com/office/powerpoint/2010/main" val="3079134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6629400" y="274638"/>
            <a:ext cx="2057400" cy="5851525"/>
          </a:xfrm>
        </p:spPr>
        <p:txBody>
          <a:bodyPr vert="eaVert"/>
          <a:lstStyle/>
          <a:p>
            <a:r>
              <a:rPr lang="tr-TR" smtClean="0"/>
              <a:t>Asıl başlık stili için tıklatın</a:t>
            </a:r>
            <a:endParaRPr lang="tr-TR"/>
          </a:p>
        </p:txBody>
      </p:sp>
      <p:sp>
        <p:nvSpPr>
          <p:cNvPr id="3" name="Dikey Metin Yer Tutucusu 2"/>
          <p:cNvSpPr>
            <a:spLocks noGrp="1"/>
          </p:cNvSpPr>
          <p:nvPr>
            <p:ph type="body" orient="vert" idx="1"/>
          </p:nvPr>
        </p:nvSpPr>
        <p:spPr>
          <a:xfrm>
            <a:off x="457200" y="274638"/>
            <a:ext cx="60198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2DC079CC-C1B5-457D-BD01-B897DBA64E60}" type="datetimeFigureOut">
              <a:rPr lang="tr-TR" smtClean="0"/>
              <a:pPr/>
              <a:t>18.07.2014</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DC135BDD-E294-4A4C-95FA-12BC6D9A98CC}" type="slidenum">
              <a:rPr lang="tr-TR" smtClean="0"/>
              <a:pPr/>
              <a:t>‹#›</a:t>
            </a:fld>
            <a:endParaRPr lang="tr-TR"/>
          </a:p>
        </p:txBody>
      </p:sp>
    </p:spTree>
    <p:extLst>
      <p:ext uri="{BB962C8B-B14F-4D97-AF65-F5344CB8AC3E}">
        <p14:creationId xmlns:p14="http://schemas.microsoft.com/office/powerpoint/2010/main" val="34857521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Metin Yer Tutucusu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DC079CC-C1B5-457D-BD01-B897DBA64E60}" type="datetimeFigureOut">
              <a:rPr lang="tr-TR" smtClean="0"/>
              <a:pPr/>
              <a:t>18.07.2014</a:t>
            </a:fld>
            <a:endParaRPr lang="tr-TR"/>
          </a:p>
        </p:txBody>
      </p:sp>
      <p:sp>
        <p:nvSpPr>
          <p:cNvPr id="5" name="Altbilgi Yer Tutucusu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ayt Numarası Yer Tutucusu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C135BDD-E294-4A4C-95FA-12BC6D9A98CC}" type="slidenum">
              <a:rPr lang="tr-TR" smtClean="0"/>
              <a:pPr/>
              <a:t>‹#›</a:t>
            </a:fld>
            <a:endParaRPr lang="tr-TR"/>
          </a:p>
        </p:txBody>
      </p:sp>
    </p:spTree>
    <p:extLst>
      <p:ext uri="{BB962C8B-B14F-4D97-AF65-F5344CB8AC3E}">
        <p14:creationId xmlns:p14="http://schemas.microsoft.com/office/powerpoint/2010/main" val="297547506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ctrTitle"/>
          </p:nvPr>
        </p:nvSpPr>
        <p:spPr/>
        <p:txBody>
          <a:bodyPr/>
          <a:lstStyle/>
          <a:p>
            <a:r>
              <a:rPr lang="tr-TR" dirty="0" smtClean="0"/>
              <a:t>HAYAT BİLGİSİ ÖĞRETİMİ</a:t>
            </a:r>
            <a:endParaRPr lang="tr-TR" dirty="0"/>
          </a:p>
        </p:txBody>
      </p:sp>
      <p:sp>
        <p:nvSpPr>
          <p:cNvPr id="3" name="Alt Başlık 2"/>
          <p:cNvSpPr>
            <a:spLocks noGrp="1"/>
          </p:cNvSpPr>
          <p:nvPr>
            <p:ph type="subTitle" idx="1"/>
          </p:nvPr>
        </p:nvSpPr>
        <p:spPr/>
        <p:txBody>
          <a:bodyPr>
            <a:normAutofit fontScale="85000" lnSpcReduction="20000"/>
          </a:bodyPr>
          <a:lstStyle/>
          <a:p>
            <a:r>
              <a:rPr lang="tr-TR" dirty="0" smtClean="0"/>
              <a:t>HAZIRLAYAN: </a:t>
            </a:r>
            <a:r>
              <a:rPr lang="tr-TR" dirty="0" err="1" smtClean="0"/>
              <a:t>Öğr</a:t>
            </a:r>
            <a:r>
              <a:rPr lang="tr-TR" dirty="0" smtClean="0"/>
              <a:t>. Gör. Hakan METİN</a:t>
            </a:r>
          </a:p>
          <a:p>
            <a:r>
              <a:rPr lang="tr-TR" dirty="0" smtClean="0"/>
              <a:t>OMÜ</a:t>
            </a:r>
          </a:p>
          <a:p>
            <a:r>
              <a:rPr lang="tr-TR" dirty="0" smtClean="0"/>
              <a:t> Eğitim Fakültesi </a:t>
            </a:r>
          </a:p>
          <a:p>
            <a:r>
              <a:rPr lang="tr-TR" dirty="0" smtClean="0"/>
              <a:t>Özel Eğitim Bölümü</a:t>
            </a:r>
            <a:endParaRPr lang="tr-TR" dirty="0"/>
          </a:p>
        </p:txBody>
      </p:sp>
    </p:spTree>
    <p:extLst>
      <p:ext uri="{BB962C8B-B14F-4D97-AF65-F5344CB8AC3E}">
        <p14:creationId xmlns:p14="http://schemas.microsoft.com/office/powerpoint/2010/main" val="190835799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smtClean="0"/>
              <a:t>HAYAT BİLGİSİ</a:t>
            </a:r>
            <a:endParaRPr lang="tr-TR" dirty="0"/>
          </a:p>
        </p:txBody>
      </p:sp>
      <p:sp>
        <p:nvSpPr>
          <p:cNvPr id="3" name="İçerik Yer Tutucusu 2"/>
          <p:cNvSpPr>
            <a:spLocks noGrp="1"/>
          </p:cNvSpPr>
          <p:nvPr>
            <p:ph idx="1"/>
          </p:nvPr>
        </p:nvSpPr>
        <p:spPr/>
        <p:txBody>
          <a:bodyPr/>
          <a:lstStyle/>
          <a:p>
            <a:r>
              <a:rPr lang="tr-TR" dirty="0" smtClean="0"/>
              <a:t>Her çocuk için sosyal bilgiler ve hayat bilgisi dersi çok önemlidir. Çünkü bu dersler sayesinde çocuklar kendi çevrelerini, kültürlerini tanırlar.</a:t>
            </a:r>
            <a:endParaRPr lang="tr-TR" dirty="0"/>
          </a:p>
        </p:txBody>
      </p:sp>
    </p:spTree>
    <p:extLst>
      <p:ext uri="{BB962C8B-B14F-4D97-AF65-F5344CB8AC3E}">
        <p14:creationId xmlns:p14="http://schemas.microsoft.com/office/powerpoint/2010/main" val="191276938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r>
              <a:rPr lang="tr-TR" dirty="0" smtClean="0"/>
              <a:t>Özel eğitim gerektiren çocuklar için de bu dersler daha büyük bir önem arz etmektedir. Bu çocuklarında kendi çevrelerini ve kültürlerini tanımaları, uyum sağlayıp problem çözebilme becerilerini geliştirmeleri için bu dersin verilmesi son derece önemlidir.</a:t>
            </a:r>
            <a:endParaRPr lang="tr-TR" dirty="0"/>
          </a:p>
        </p:txBody>
      </p:sp>
    </p:spTree>
    <p:extLst>
      <p:ext uri="{BB962C8B-B14F-4D97-AF65-F5344CB8AC3E}">
        <p14:creationId xmlns:p14="http://schemas.microsoft.com/office/powerpoint/2010/main" val="41649655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r>
              <a:rPr lang="tr-TR" dirty="0" smtClean="0"/>
              <a:t>Özel eğitim gerektiren bu çocuklara hayat bilgisi ve sosyal bilgiler programları çocuğun performans düzeyine göre düzenlenmediğinde özel eğitim gerektiren bireyler toplumun kurallarına uygun davranışlar geliştirmede zorluk çekebilirler.</a:t>
            </a:r>
            <a:endParaRPr lang="tr-TR" dirty="0"/>
          </a:p>
        </p:txBody>
      </p:sp>
    </p:spTree>
    <p:extLst>
      <p:ext uri="{BB962C8B-B14F-4D97-AF65-F5344CB8AC3E}">
        <p14:creationId xmlns:p14="http://schemas.microsoft.com/office/powerpoint/2010/main" val="29960607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r>
              <a:rPr lang="tr-TR" dirty="0" smtClean="0"/>
              <a:t>Özel eğitim gerektiren bireylerin bu dersin amaçlarını gerçekleştirebilmesi onlara etkili öğretim stratejileri geliştirerek uygulanmasıyla mümkündür. </a:t>
            </a:r>
            <a:endParaRPr lang="tr-TR" dirty="0"/>
          </a:p>
        </p:txBody>
      </p:sp>
    </p:spTree>
    <p:extLst>
      <p:ext uri="{BB962C8B-B14F-4D97-AF65-F5344CB8AC3E}">
        <p14:creationId xmlns:p14="http://schemas.microsoft.com/office/powerpoint/2010/main" val="31534540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r>
              <a:rPr lang="tr-TR" dirty="0" smtClean="0"/>
              <a:t>Bu etkili öğretim stratejilerini geliştirip uygulayacak kişi eğitimcidir. </a:t>
            </a:r>
            <a:endParaRPr lang="tr-TR" dirty="0"/>
          </a:p>
        </p:txBody>
      </p:sp>
    </p:spTree>
    <p:extLst>
      <p:ext uri="{BB962C8B-B14F-4D97-AF65-F5344CB8AC3E}">
        <p14:creationId xmlns:p14="http://schemas.microsoft.com/office/powerpoint/2010/main" val="370620742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r>
              <a:rPr lang="tr-TR" dirty="0" smtClean="0"/>
              <a:t>Öğretmen grubun yada bireyin özelliklerine uygun öğretim uyarlamaları yaparak amaçları gerçekleştirebilir.</a:t>
            </a:r>
            <a:endParaRPr lang="tr-TR" dirty="0"/>
          </a:p>
        </p:txBody>
      </p:sp>
    </p:spTree>
    <p:extLst>
      <p:ext uri="{BB962C8B-B14F-4D97-AF65-F5344CB8AC3E}">
        <p14:creationId xmlns:p14="http://schemas.microsoft.com/office/powerpoint/2010/main" val="228823579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dirty="0" smtClean="0"/>
              <a:t>Hayat Bilgisi ve Sosyal Bilgiler Dersinin İçeriği</a:t>
            </a:r>
            <a:endParaRPr lang="tr-TR" dirty="0"/>
          </a:p>
        </p:txBody>
      </p:sp>
      <p:sp>
        <p:nvSpPr>
          <p:cNvPr id="3" name="İçerik Yer Tutucusu 2"/>
          <p:cNvSpPr>
            <a:spLocks noGrp="1"/>
          </p:cNvSpPr>
          <p:nvPr>
            <p:ph idx="1"/>
          </p:nvPr>
        </p:nvSpPr>
        <p:spPr/>
        <p:txBody>
          <a:bodyPr/>
          <a:lstStyle/>
          <a:p>
            <a:r>
              <a:rPr lang="tr-TR" dirty="0" smtClean="0"/>
              <a:t>İlkokulun ilk sınıflarındaki öğrenciler henüz somut işlem dönemlerini tamamlamamış oldukları için bilimsel bazı kavram ve olguları anlamakta zorlanabilirler. </a:t>
            </a:r>
            <a:endParaRPr lang="tr-TR" dirty="0"/>
          </a:p>
        </p:txBody>
      </p:sp>
    </p:spTree>
    <p:extLst>
      <p:ext uri="{BB962C8B-B14F-4D97-AF65-F5344CB8AC3E}">
        <p14:creationId xmlns:p14="http://schemas.microsoft.com/office/powerpoint/2010/main" val="280069359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r>
              <a:rPr lang="tr-TR" dirty="0" smtClean="0"/>
              <a:t>Hayat bilgisi öğrencilerin kendini ve </a:t>
            </a:r>
            <a:r>
              <a:rPr lang="tr-TR" dirty="0" err="1" smtClean="0"/>
              <a:t>çevreisini</a:t>
            </a:r>
            <a:r>
              <a:rPr lang="tr-TR" dirty="0" smtClean="0"/>
              <a:t> tanıması, çevresine uyum göstermesi amacıyla düzenlenmiş öğrencilerin yaratıcı ve problem çözme becerilerini geliştirme olarak tanımlanmıştır.</a:t>
            </a:r>
            <a:endParaRPr lang="tr-TR" dirty="0"/>
          </a:p>
        </p:txBody>
      </p:sp>
    </p:spTree>
    <p:extLst>
      <p:ext uri="{BB962C8B-B14F-4D97-AF65-F5344CB8AC3E}">
        <p14:creationId xmlns:p14="http://schemas.microsoft.com/office/powerpoint/2010/main" val="102369478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r>
              <a:rPr lang="tr-TR" dirty="0" smtClean="0"/>
              <a:t>Hayat bilgisi hayatın kendisiyle ilgi olmalıdır ve kullanılabilir becerileri içermelidir.</a:t>
            </a:r>
            <a:endParaRPr lang="tr-TR" dirty="0"/>
          </a:p>
        </p:txBody>
      </p:sp>
    </p:spTree>
    <p:extLst>
      <p:ext uri="{BB962C8B-B14F-4D97-AF65-F5344CB8AC3E}">
        <p14:creationId xmlns:p14="http://schemas.microsoft.com/office/powerpoint/2010/main" val="297201635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r>
              <a:rPr lang="tr-TR" dirty="0" smtClean="0"/>
              <a:t>Sosyal bilgiler dersi tarih, coğrafya, psikoloji vb. bilim dallarından oluşur.</a:t>
            </a:r>
            <a:endParaRPr lang="tr-TR" dirty="0"/>
          </a:p>
        </p:txBody>
      </p:sp>
    </p:spTree>
    <p:extLst>
      <p:ext uri="{BB962C8B-B14F-4D97-AF65-F5344CB8AC3E}">
        <p14:creationId xmlns:p14="http://schemas.microsoft.com/office/powerpoint/2010/main" val="135560130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r>
              <a:rPr lang="tr-TR" dirty="0" smtClean="0"/>
              <a:t>İlk öğretim çağındaki çocuklara her bir bilim dalını ayrı ayrı öğretmek pek de anlamlı değildir. </a:t>
            </a:r>
            <a:endParaRPr lang="tr-TR" dirty="0"/>
          </a:p>
        </p:txBody>
      </p:sp>
    </p:spTree>
    <p:extLst>
      <p:ext uri="{BB962C8B-B14F-4D97-AF65-F5344CB8AC3E}">
        <p14:creationId xmlns:p14="http://schemas.microsoft.com/office/powerpoint/2010/main" val="265011240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r>
              <a:rPr lang="tr-TR" dirty="0" smtClean="0"/>
              <a:t>Sosyal bilgiler dersi kültürel mirasımızı, günümüzdeki uzantılarını ve bunların yaşantımıza olan etkilerini, insanın fiziksel çevre ile etkileşimini incelerken bu etkileşimin geçmiş hal ve gelecek açısından gözden geçirilmesidir. </a:t>
            </a:r>
            <a:endParaRPr lang="tr-TR" dirty="0"/>
          </a:p>
        </p:txBody>
      </p:sp>
    </p:spTree>
    <p:extLst>
      <p:ext uri="{BB962C8B-B14F-4D97-AF65-F5344CB8AC3E}">
        <p14:creationId xmlns:p14="http://schemas.microsoft.com/office/powerpoint/2010/main" val="417305233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r>
              <a:rPr lang="tr-TR" dirty="0" smtClean="0"/>
              <a:t>İlköğretim döneminde çocukların edinmiş oldukları bilgileri yetişkinlik döneminde de kullanacakları göz önüne alındığında bu dersin ne kadar stratejik bir öneme sahip olduğu anlaşılmaktadır.</a:t>
            </a:r>
            <a:endParaRPr lang="tr-TR" dirty="0"/>
          </a:p>
        </p:txBody>
      </p:sp>
    </p:spTree>
    <p:extLst>
      <p:ext uri="{BB962C8B-B14F-4D97-AF65-F5344CB8AC3E}">
        <p14:creationId xmlns:p14="http://schemas.microsoft.com/office/powerpoint/2010/main" val="325399263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r>
              <a:rPr lang="tr-TR" dirty="0" smtClean="0"/>
              <a:t>Sosyal bilgilerin amacı geçmişiyle günümüz arasında köprü kurabilen, üzerine düşen sorumlulukları yerine getirebilen nitelikli vatandaşlar yetiştirebilmektir. </a:t>
            </a:r>
            <a:endParaRPr lang="tr-TR" dirty="0"/>
          </a:p>
        </p:txBody>
      </p:sp>
    </p:spTree>
    <p:extLst>
      <p:ext uri="{BB962C8B-B14F-4D97-AF65-F5344CB8AC3E}">
        <p14:creationId xmlns:p14="http://schemas.microsoft.com/office/powerpoint/2010/main" val="78387552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r>
              <a:rPr lang="tr-TR" dirty="0" smtClean="0"/>
              <a:t>Çocuklar tüm yaşantıları boyunca edineceği alışkanlıklara ve geliştireceği tutumlara ışık tutacak bilgi, beceri ve davranışların temelini hayat bilgisi dersinde kazanacak, sosyal bilgiler dersindeyse bu kazanımlarını daha da genişletip derinleştirerek parçası olduğu bu dünyanın içinde bağımsız birey olma yolunda ilerleyecektir. </a:t>
            </a:r>
            <a:endParaRPr lang="tr-TR" dirty="0"/>
          </a:p>
        </p:txBody>
      </p:sp>
    </p:spTree>
    <p:extLst>
      <p:ext uri="{BB962C8B-B14F-4D97-AF65-F5344CB8AC3E}">
        <p14:creationId xmlns:p14="http://schemas.microsoft.com/office/powerpoint/2010/main" val="82168963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dirty="0" smtClean="0"/>
              <a:t>Hayat Bilgisi ve Sosyal Bilgiler Dersi Müfredat Programı</a:t>
            </a:r>
            <a:endParaRPr lang="tr-TR" dirty="0"/>
          </a:p>
        </p:txBody>
      </p:sp>
      <p:sp>
        <p:nvSpPr>
          <p:cNvPr id="3" name="İçerik Yer Tutucusu 2"/>
          <p:cNvSpPr>
            <a:spLocks noGrp="1"/>
          </p:cNvSpPr>
          <p:nvPr>
            <p:ph idx="1"/>
          </p:nvPr>
        </p:nvSpPr>
        <p:spPr/>
        <p:txBody>
          <a:bodyPr/>
          <a:lstStyle/>
          <a:p>
            <a:r>
              <a:rPr lang="tr-TR" dirty="0"/>
              <a:t>Ülkemizde, 1936 ve 1948 programlarında konular halinde düzenlenen hayat bil­gisi dersleri, 1968 ve 1998 programlarında toplulaştırma ilkesinden hareketle </a:t>
            </a:r>
            <a:r>
              <a:rPr lang="tr-TR" dirty="0" smtClean="0"/>
              <a:t>üniteler halinde </a:t>
            </a:r>
            <a:r>
              <a:rPr lang="tr-TR" dirty="0"/>
              <a:t>düzenlenmiştir. 2005 programında ise üniteler yerine yine toplu öğretim yak­laşımına uygun olarak temalar oluşturulmuştur (Baysal, 2007). </a:t>
            </a:r>
          </a:p>
        </p:txBody>
      </p:sp>
    </p:spTree>
    <p:extLst>
      <p:ext uri="{BB962C8B-B14F-4D97-AF65-F5344CB8AC3E}">
        <p14:creationId xmlns:p14="http://schemas.microsoft.com/office/powerpoint/2010/main" val="422851206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r>
              <a:rPr lang="tr-TR" dirty="0"/>
              <a:t>Bu yaklaşıma göre </a:t>
            </a:r>
            <a:r>
              <a:rPr lang="tr-TR" dirty="0" smtClean="0"/>
              <a:t>1, </a:t>
            </a:r>
            <a:r>
              <a:rPr lang="tr-TR" dirty="0"/>
              <a:t>2 ve 3.sınıfta "Okul Heyecanım', "Benim Eşsiz Yuvam', "Dün, Bugün, Yarın" temalar yer almaktadır (MEB, 2009). Temalardaki amaç, çocukların kendini ve çevresini </a:t>
            </a:r>
            <a:r>
              <a:rPr lang="tr-TR" dirty="0" smtClean="0"/>
              <a:t>tanıması</a:t>
            </a:r>
            <a:r>
              <a:rPr lang="tr-TR" dirty="0"/>
              <a:t>, kendini geliştirerek çevresine uyum göstermesi, çok yönlü ve yaratıcı düşünme problem çözme becerilerinin kazandırılmasıdır. </a:t>
            </a:r>
          </a:p>
        </p:txBody>
      </p:sp>
    </p:spTree>
    <p:extLst>
      <p:ext uri="{BB962C8B-B14F-4D97-AF65-F5344CB8AC3E}">
        <p14:creationId xmlns:p14="http://schemas.microsoft.com/office/powerpoint/2010/main" val="123753898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normAutofit fontScale="92500" lnSpcReduction="10000"/>
          </a:bodyPr>
          <a:lstStyle/>
          <a:p>
            <a:r>
              <a:rPr lang="tr-TR" dirty="0">
                <a:ea typeface="Times New Roman"/>
                <a:cs typeface="Times New Roman"/>
              </a:rPr>
              <a:t>Sosyal Bilgiler </a:t>
            </a:r>
            <a:r>
              <a:rPr lang="tr-TR" dirty="0" err="1">
                <a:ea typeface="Times New Roman"/>
                <a:cs typeface="Times New Roman"/>
              </a:rPr>
              <a:t>müfradat</a:t>
            </a:r>
            <a:r>
              <a:rPr lang="tr-TR" dirty="0">
                <a:ea typeface="Times New Roman"/>
                <a:cs typeface="Times New Roman"/>
              </a:rPr>
              <a:t> programında yer alan temalar ise, 4. Sınıf için, </a:t>
            </a:r>
            <a:endParaRPr lang="tr-TR" dirty="0" smtClean="0">
              <a:ea typeface="Times New Roman"/>
              <a:cs typeface="Times New Roman"/>
            </a:endParaRPr>
          </a:p>
          <a:p>
            <a:r>
              <a:rPr lang="tr-TR" dirty="0" smtClean="0">
                <a:ea typeface="Times New Roman"/>
                <a:cs typeface="Times New Roman"/>
              </a:rPr>
              <a:t>"</a:t>
            </a:r>
            <a:r>
              <a:rPr lang="tr-TR" dirty="0">
                <a:ea typeface="Times New Roman"/>
                <a:cs typeface="Times New Roman"/>
              </a:rPr>
              <a:t>Ken­dimi Tanıyorum'; </a:t>
            </a:r>
            <a:endParaRPr lang="tr-TR" dirty="0" smtClean="0">
              <a:ea typeface="Times New Roman"/>
              <a:cs typeface="Times New Roman"/>
            </a:endParaRPr>
          </a:p>
          <a:p>
            <a:r>
              <a:rPr lang="tr-TR" dirty="0" smtClean="0">
                <a:ea typeface="Times New Roman"/>
                <a:cs typeface="Times New Roman"/>
              </a:rPr>
              <a:t>"</a:t>
            </a:r>
            <a:r>
              <a:rPr lang="tr-TR" dirty="0">
                <a:ea typeface="Times New Roman"/>
                <a:cs typeface="Times New Roman"/>
              </a:rPr>
              <a:t>Geçmişimi </a:t>
            </a:r>
            <a:r>
              <a:rPr lang="tr-TR" dirty="0" smtClean="0">
                <a:ea typeface="Times New Roman"/>
                <a:cs typeface="Times New Roman"/>
              </a:rPr>
              <a:t>Öğreniyorum’’</a:t>
            </a:r>
          </a:p>
          <a:p>
            <a:r>
              <a:rPr lang="tr-TR" dirty="0" smtClean="0">
                <a:ea typeface="Times New Roman"/>
                <a:cs typeface="Times New Roman"/>
              </a:rPr>
              <a:t> </a:t>
            </a:r>
            <a:r>
              <a:rPr lang="tr-TR" dirty="0">
                <a:ea typeface="Times New Roman"/>
                <a:cs typeface="Times New Roman"/>
              </a:rPr>
              <a:t>"Yaşadığımız Yer': "Üretimden Tüke­time': "İyi ki Var': </a:t>
            </a:r>
            <a:endParaRPr lang="tr-TR" dirty="0" smtClean="0">
              <a:ea typeface="Times New Roman"/>
              <a:cs typeface="Times New Roman"/>
            </a:endParaRPr>
          </a:p>
          <a:p>
            <a:r>
              <a:rPr lang="tr-TR" dirty="0" smtClean="0">
                <a:ea typeface="Times New Roman"/>
                <a:cs typeface="Times New Roman"/>
              </a:rPr>
              <a:t>"</a:t>
            </a:r>
            <a:r>
              <a:rPr lang="tr-TR" dirty="0">
                <a:ea typeface="Times New Roman"/>
                <a:cs typeface="Times New Roman"/>
              </a:rPr>
              <a:t>Hep Birlikte': "İnsanlar ve Yönetim" </a:t>
            </a:r>
          </a:p>
          <a:p>
            <a:r>
              <a:rPr lang="tr-TR" dirty="0" smtClean="0">
                <a:ea typeface="Times New Roman"/>
                <a:cs typeface="Times New Roman"/>
              </a:rPr>
              <a:t>"Uzaktaki </a:t>
            </a:r>
            <a:r>
              <a:rPr lang="tr-TR" dirty="0">
                <a:ea typeface="Times New Roman"/>
                <a:cs typeface="Times New Roman"/>
              </a:rPr>
              <a:t>Arkadaşlarım temalarından oluşmaktadır. </a:t>
            </a:r>
            <a:endParaRPr lang="tr-TR" dirty="0"/>
          </a:p>
        </p:txBody>
      </p:sp>
    </p:spTree>
    <p:extLst>
      <p:ext uri="{BB962C8B-B14F-4D97-AF65-F5344CB8AC3E}">
        <p14:creationId xmlns:p14="http://schemas.microsoft.com/office/powerpoint/2010/main" val="243972350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r>
              <a:rPr lang="tr-TR" dirty="0">
                <a:ea typeface="Times New Roman"/>
                <a:cs typeface="Times New Roman"/>
              </a:rPr>
              <a:t> 5. sınıf ise</a:t>
            </a:r>
            <a:r>
              <a:rPr lang="tr-TR" dirty="0" smtClean="0">
                <a:ea typeface="Times New Roman"/>
                <a:cs typeface="Times New Roman"/>
              </a:rPr>
              <a:t>,</a:t>
            </a:r>
          </a:p>
          <a:p>
            <a:r>
              <a:rPr lang="tr-TR" dirty="0" smtClean="0">
                <a:ea typeface="Times New Roman"/>
                <a:cs typeface="Times New Roman"/>
              </a:rPr>
              <a:t> </a:t>
            </a:r>
            <a:r>
              <a:rPr lang="tr-TR" dirty="0">
                <a:ea typeface="Times New Roman"/>
                <a:cs typeface="Times New Roman"/>
              </a:rPr>
              <a:t>"Haklarımı Öğreniyorum'; </a:t>
            </a:r>
            <a:endParaRPr lang="tr-TR" dirty="0" smtClean="0">
              <a:ea typeface="Times New Roman"/>
              <a:cs typeface="Times New Roman"/>
            </a:endParaRPr>
          </a:p>
          <a:p>
            <a:r>
              <a:rPr lang="tr-TR" dirty="0" smtClean="0">
                <a:ea typeface="Times New Roman"/>
                <a:cs typeface="Times New Roman"/>
              </a:rPr>
              <a:t>"</a:t>
            </a:r>
            <a:r>
              <a:rPr lang="tr-TR" dirty="0">
                <a:ea typeface="Times New Roman"/>
                <a:cs typeface="Times New Roman"/>
              </a:rPr>
              <a:t>Adım Adım Tür­kiye': "</a:t>
            </a:r>
            <a:r>
              <a:rPr lang="tr-TR" dirty="0" smtClean="0">
                <a:ea typeface="Times New Roman"/>
                <a:cs typeface="Times New Roman"/>
              </a:rPr>
              <a:t>Bölgemizi </a:t>
            </a:r>
            <a:r>
              <a:rPr lang="tr-TR" dirty="0">
                <a:ea typeface="Times New Roman"/>
                <a:cs typeface="Times New Roman"/>
              </a:rPr>
              <a:t>Tanıyalım" "</a:t>
            </a:r>
            <a:r>
              <a:rPr lang="tr-TR" dirty="0" smtClean="0">
                <a:ea typeface="Times New Roman"/>
                <a:cs typeface="Times New Roman"/>
              </a:rPr>
              <a:t>Ürettiklerimiz</a:t>
            </a:r>
            <a:r>
              <a:rPr lang="tr-TR" dirty="0">
                <a:solidFill>
                  <a:prstClr val="black"/>
                </a:solidFill>
                <a:ea typeface="Times New Roman"/>
                <a:cs typeface="Times New Roman"/>
              </a:rPr>
              <a:t> </a:t>
            </a:r>
            <a:r>
              <a:rPr lang="tr-TR" dirty="0" smtClean="0">
                <a:solidFill>
                  <a:prstClr val="black"/>
                </a:solidFill>
                <a:ea typeface="Times New Roman"/>
                <a:cs typeface="Times New Roman"/>
              </a:rPr>
              <a:t>"</a:t>
            </a:r>
          </a:p>
          <a:p>
            <a:r>
              <a:rPr lang="tr-TR" dirty="0" smtClean="0">
                <a:ea typeface="Times New Roman"/>
                <a:cs typeface="Times New Roman"/>
              </a:rPr>
              <a:t> </a:t>
            </a:r>
            <a:r>
              <a:rPr lang="tr-TR" dirty="0">
                <a:ea typeface="Times New Roman"/>
                <a:cs typeface="Times New Roman"/>
              </a:rPr>
              <a:t>"Gerçekleşen Düşler': "Toplum </a:t>
            </a:r>
            <a:r>
              <a:rPr lang="tr-TR" dirty="0" smtClean="0">
                <a:ea typeface="Times New Roman"/>
                <a:cs typeface="Times New Roman"/>
              </a:rPr>
              <a:t>İçin Çalışanlar</a:t>
            </a:r>
            <a:r>
              <a:rPr lang="tr-TR" dirty="0">
                <a:ea typeface="Times New Roman"/>
                <a:cs typeface="Times New Roman"/>
              </a:rPr>
              <a:t>': "Bir Ülke, Bir </a:t>
            </a:r>
            <a:r>
              <a:rPr lang="tr-TR" dirty="0" smtClean="0">
                <a:ea typeface="Times New Roman"/>
                <a:cs typeface="Times New Roman"/>
              </a:rPr>
              <a:t>Bayrak«</a:t>
            </a:r>
          </a:p>
          <a:p>
            <a:r>
              <a:rPr lang="tr-TR" dirty="0" smtClean="0">
                <a:ea typeface="Times New Roman"/>
                <a:cs typeface="Times New Roman"/>
              </a:rPr>
              <a:t> </a:t>
            </a:r>
            <a:r>
              <a:rPr lang="tr-TR" dirty="0">
                <a:ea typeface="Times New Roman"/>
                <a:cs typeface="Times New Roman"/>
              </a:rPr>
              <a:t>"Hepimizin Dünyası" temalarından </a:t>
            </a:r>
            <a:r>
              <a:rPr lang="tr-TR" dirty="0" err="1">
                <a:ea typeface="Times New Roman"/>
                <a:cs typeface="Times New Roman"/>
              </a:rPr>
              <a:t>oluşmaktadı</a:t>
            </a:r>
            <a:r>
              <a:rPr lang="tr-TR" dirty="0">
                <a:ea typeface="Times New Roman"/>
                <a:cs typeface="Times New Roman"/>
              </a:rPr>
              <a:t>­(MEB, 2009).</a:t>
            </a:r>
            <a:endParaRPr lang="tr-TR" dirty="0"/>
          </a:p>
        </p:txBody>
      </p:sp>
    </p:spTree>
    <p:extLst>
      <p:ext uri="{BB962C8B-B14F-4D97-AF65-F5344CB8AC3E}">
        <p14:creationId xmlns:p14="http://schemas.microsoft.com/office/powerpoint/2010/main" val="55087751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200" b="1" dirty="0" smtClean="0">
                <a:ea typeface="Times New Roman"/>
                <a:cs typeface="Times New Roman"/>
              </a:rPr>
              <a:t>HAYAT BİLGİSİ VE </a:t>
            </a:r>
            <a:r>
              <a:rPr lang="tr-TR" sz="3200" b="1" dirty="0">
                <a:ea typeface="Times New Roman"/>
                <a:cs typeface="Times New Roman"/>
              </a:rPr>
              <a:t>SOSYAL </a:t>
            </a:r>
            <a:r>
              <a:rPr lang="tr-TR" sz="3200" b="1" dirty="0" smtClean="0">
                <a:ea typeface="Times New Roman"/>
                <a:cs typeface="Times New Roman"/>
              </a:rPr>
              <a:t>BİLGİLER KONULARINI ÖĞRENME PROBLEMLERİ</a:t>
            </a:r>
            <a:endParaRPr lang="tr-TR" sz="3200" dirty="0"/>
          </a:p>
        </p:txBody>
      </p:sp>
      <p:sp>
        <p:nvSpPr>
          <p:cNvPr id="3" name="İçerik Yer Tutucusu 2"/>
          <p:cNvSpPr>
            <a:spLocks noGrp="1"/>
          </p:cNvSpPr>
          <p:nvPr>
            <p:ph idx="1"/>
          </p:nvPr>
        </p:nvSpPr>
        <p:spPr/>
        <p:txBody>
          <a:bodyPr>
            <a:normAutofit lnSpcReduction="10000"/>
          </a:bodyPr>
          <a:lstStyle/>
          <a:p>
            <a:pPr algn="just"/>
            <a:r>
              <a:rPr lang="tr-TR" dirty="0">
                <a:ea typeface="Times New Roman"/>
                <a:cs typeface="Times New Roman"/>
              </a:rPr>
              <a:t>Öğrenciler neden hayat bilgisi ve sosyal bilgileri öğrenmekte güçlük </a:t>
            </a:r>
            <a:r>
              <a:rPr lang="tr-TR" dirty="0" smtClean="0">
                <a:ea typeface="Times New Roman"/>
                <a:cs typeface="Times New Roman"/>
              </a:rPr>
              <a:t>çekerler? </a:t>
            </a:r>
            <a:r>
              <a:rPr lang="tr-TR" dirty="0">
                <a:ea typeface="Times New Roman"/>
                <a:cs typeface="Times New Roman"/>
              </a:rPr>
              <a:t>Bu soruya farklı öğrencileriniz ile olan yaşantılarınıza göre farklı cevaplar verebilirsiniz. Ancak hayat bilgisi ve sosyal bilgiler dersinin bazı özellikleri öğrencilerin bu dersler­deki içerikleri öğrenme problemi yaşamasına neden olabilir. Bu problemler </a:t>
            </a:r>
            <a:r>
              <a:rPr lang="tr-TR" dirty="0" err="1">
                <a:ea typeface="Times New Roman"/>
                <a:cs typeface="Times New Roman"/>
              </a:rPr>
              <a:t>Vaughn</a:t>
            </a:r>
            <a:r>
              <a:rPr lang="tr-TR" dirty="0">
                <a:ea typeface="Times New Roman"/>
                <a:cs typeface="Times New Roman"/>
              </a:rPr>
              <a:t> Bos ve </a:t>
            </a:r>
            <a:r>
              <a:rPr lang="tr-TR" dirty="0" err="1">
                <a:ea typeface="Times New Roman"/>
                <a:cs typeface="Times New Roman"/>
              </a:rPr>
              <a:t>Schumm</a:t>
            </a:r>
            <a:r>
              <a:rPr lang="tr-TR" dirty="0">
                <a:ea typeface="Times New Roman"/>
                <a:cs typeface="Times New Roman"/>
              </a:rPr>
              <a:t> (2007) tarafından aşağıdaki şekilde </a:t>
            </a:r>
            <a:r>
              <a:rPr lang="tr-TR" dirty="0" smtClean="0">
                <a:ea typeface="Times New Roman"/>
                <a:cs typeface="Times New Roman"/>
              </a:rPr>
              <a:t>sıralanmıştır.</a:t>
            </a:r>
            <a:endParaRPr lang="tr-TR" dirty="0"/>
          </a:p>
        </p:txBody>
      </p:sp>
    </p:spTree>
    <p:extLst>
      <p:ext uri="{BB962C8B-B14F-4D97-AF65-F5344CB8AC3E}">
        <p14:creationId xmlns:p14="http://schemas.microsoft.com/office/powerpoint/2010/main" val="361752715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normAutofit lnSpcReduction="10000"/>
          </a:bodyPr>
          <a:lstStyle/>
          <a:p>
            <a:r>
              <a:rPr lang="tr-TR" dirty="0"/>
              <a:t>Bütün konular eşit oranda öğrenciler için ilginç olmayabilir. </a:t>
            </a:r>
          </a:p>
          <a:p>
            <a:r>
              <a:rPr lang="tr-TR" dirty="0"/>
              <a:t>Bütün konular öğrencilerin ön bilgi ve yaşantılarıyla uyumlu olmayabilir. </a:t>
            </a:r>
          </a:p>
          <a:p>
            <a:r>
              <a:rPr lang="tr-TR" dirty="0"/>
              <a:t>Hayat bilgisi ve sosyal bilgiler içeriklerinin bazıları okuma, yazma ve matematik gibi temel bazı becerileri gerektirir. Bazı öğrenciler bu becerilere sahip </a:t>
            </a:r>
            <a:r>
              <a:rPr lang="tr-TR" dirty="0" smtClean="0"/>
              <a:t>olmayabilir </a:t>
            </a:r>
            <a:r>
              <a:rPr lang="tr-TR" dirty="0"/>
              <a:t>ya da bu becerilerde yeterli olmayabilir. </a:t>
            </a:r>
          </a:p>
          <a:p>
            <a:endParaRPr lang="tr-TR" dirty="0"/>
          </a:p>
        </p:txBody>
      </p:sp>
    </p:spTree>
    <p:extLst>
      <p:ext uri="{BB962C8B-B14F-4D97-AF65-F5344CB8AC3E}">
        <p14:creationId xmlns:p14="http://schemas.microsoft.com/office/powerpoint/2010/main" val="417576929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pPr lvl="0"/>
            <a:r>
              <a:rPr lang="tr-TR" sz="2500" dirty="0">
                <a:solidFill>
                  <a:prstClr val="black"/>
                </a:solidFill>
              </a:rPr>
              <a:t>Öğretimin hızı bazı öğrenciler için uygun olmayabilir. </a:t>
            </a:r>
          </a:p>
          <a:p>
            <a:pPr lvl="0"/>
            <a:r>
              <a:rPr lang="tr-TR" sz="2500" dirty="0">
                <a:solidFill>
                  <a:prstClr val="black"/>
                </a:solidFill>
              </a:rPr>
              <a:t>Kavramsal düzeyi zor ve kavram çeşitliği yoğun içeriklerle öğrencilerin başa çıkması zor olabilir. </a:t>
            </a:r>
          </a:p>
          <a:p>
            <a:pPr lvl="0"/>
            <a:r>
              <a:rPr lang="tr-TR" sz="2500" dirty="0">
                <a:solidFill>
                  <a:prstClr val="black"/>
                </a:solidFill>
              </a:rPr>
              <a:t>Kitaplardaki metinlerin düzenlenmemiş olması öğrencilerin öğrenmesini zorlaştırabilir. </a:t>
            </a:r>
          </a:p>
          <a:p>
            <a:endParaRPr lang="tr-TR" dirty="0"/>
          </a:p>
        </p:txBody>
      </p:sp>
    </p:spTree>
    <p:extLst>
      <p:ext uri="{BB962C8B-B14F-4D97-AF65-F5344CB8AC3E}">
        <p14:creationId xmlns:p14="http://schemas.microsoft.com/office/powerpoint/2010/main" val="161737877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normAutofit lnSpcReduction="10000"/>
          </a:bodyPr>
          <a:lstStyle/>
          <a:p>
            <a:r>
              <a:rPr lang="tr-TR" dirty="0"/>
              <a:t>Rutin olarak bu derslerde ödevler verilir. Öğrenciler bu ödevleri yapmakta </a:t>
            </a:r>
            <a:r>
              <a:rPr lang="tr-TR" dirty="0" smtClean="0"/>
              <a:t>zorlanabilir</a:t>
            </a:r>
            <a:r>
              <a:rPr lang="tr-TR" dirty="0"/>
              <a:t>. </a:t>
            </a:r>
          </a:p>
          <a:p>
            <a:r>
              <a:rPr lang="tr-TR" dirty="0"/>
              <a:t>Öğretmenlerin sunum içeriklerinin düzeylerini </a:t>
            </a:r>
            <a:r>
              <a:rPr lang="tr-TR" dirty="0" smtClean="0"/>
              <a:t>ayarlayamamaları</a:t>
            </a:r>
            <a:r>
              <a:rPr lang="tr-TR" dirty="0"/>
              <a:t>, uygun </a:t>
            </a:r>
            <a:r>
              <a:rPr lang="tr-TR" dirty="0" smtClean="0"/>
              <a:t>materyale </a:t>
            </a:r>
            <a:r>
              <a:rPr lang="tr-TR" dirty="0"/>
              <a:t>yer vermemeleri, öğrenme problemi olan çocuklara öğretmede kaygı yaşamaları, hayat bilgisi ve sosyal bilgiler konularının öğretiminde yaşanacak ortak problemler olabilir. </a:t>
            </a:r>
          </a:p>
          <a:p>
            <a:endParaRPr lang="tr-TR" dirty="0"/>
          </a:p>
        </p:txBody>
      </p:sp>
    </p:spTree>
    <p:extLst>
      <p:ext uri="{BB962C8B-B14F-4D97-AF65-F5344CB8AC3E}">
        <p14:creationId xmlns:p14="http://schemas.microsoft.com/office/powerpoint/2010/main" val="224165703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normAutofit lnSpcReduction="10000"/>
          </a:bodyPr>
          <a:lstStyle/>
          <a:p>
            <a:r>
              <a:rPr lang="tr-TR" dirty="0"/>
              <a:t>Bu problemlerin bir kısmı etkili </a:t>
            </a:r>
            <a:r>
              <a:rPr lang="tr-TR" dirty="0" err="1"/>
              <a:t>öğretırnin</a:t>
            </a:r>
            <a:r>
              <a:rPr lang="tr-TR" dirty="0"/>
              <a:t> yapılmamasından </a:t>
            </a:r>
            <a:r>
              <a:rPr lang="tr-TR" dirty="0" smtClean="0"/>
              <a:t>kaynaklanabilir</a:t>
            </a:r>
            <a:r>
              <a:rPr lang="tr-TR" dirty="0"/>
              <a:t>. </a:t>
            </a:r>
          </a:p>
          <a:p>
            <a:r>
              <a:rPr lang="tr-TR" dirty="0" smtClean="0"/>
              <a:t>Öğretmenlerin </a:t>
            </a:r>
            <a:r>
              <a:rPr lang="tr-TR" dirty="0"/>
              <a:t>sunum </a:t>
            </a:r>
            <a:r>
              <a:rPr lang="tr-TR" dirty="0" smtClean="0"/>
              <a:t>içeriklerinin </a:t>
            </a:r>
            <a:r>
              <a:rPr lang="tr-TR" dirty="0"/>
              <a:t>düzeylerini ayarlayamamaları, yeterli ve uygun materyale yer vermemeleri, öğrencilerin performansına göre öğretimi </a:t>
            </a:r>
            <a:r>
              <a:rPr lang="tr-TR" dirty="0" smtClean="0"/>
              <a:t>bireyselleştirmemeleri öğrencilerin </a:t>
            </a:r>
            <a:r>
              <a:rPr lang="tr-TR" dirty="0"/>
              <a:t>bu ders içeriklerini öğrenme de problem yaşamalarına neden olabilir (</a:t>
            </a:r>
            <a:r>
              <a:rPr lang="tr-TR" dirty="0" err="1"/>
              <a:t>Vaughn</a:t>
            </a:r>
            <a:r>
              <a:rPr lang="tr-TR" dirty="0"/>
              <a:t> ve </a:t>
            </a:r>
            <a:r>
              <a:rPr lang="tr-TR" dirty="0" err="1"/>
              <a:t>diğ</a:t>
            </a:r>
            <a:r>
              <a:rPr lang="tr-TR" dirty="0"/>
              <a:t>., 2007). </a:t>
            </a:r>
          </a:p>
        </p:txBody>
      </p:sp>
    </p:spTree>
    <p:extLst>
      <p:ext uri="{BB962C8B-B14F-4D97-AF65-F5344CB8AC3E}">
        <p14:creationId xmlns:p14="http://schemas.microsoft.com/office/powerpoint/2010/main" val="188495375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200" dirty="0"/>
              <a:t>HAYAT </a:t>
            </a:r>
            <a:r>
              <a:rPr lang="tr-TR" sz="3200" dirty="0" smtClean="0"/>
              <a:t>BİLGİSİ </a:t>
            </a:r>
            <a:r>
              <a:rPr lang="tr-TR" sz="3200" dirty="0"/>
              <a:t>VE SOSYAL </a:t>
            </a:r>
            <a:r>
              <a:rPr lang="tr-TR" sz="3200" dirty="0" smtClean="0"/>
              <a:t>BİLGİLER DERSİNDE YAPILACAK ETKİLİ </a:t>
            </a:r>
            <a:r>
              <a:rPr lang="tr-TR" sz="3200" dirty="0"/>
              <a:t>DÜZENLEMELER </a:t>
            </a:r>
          </a:p>
        </p:txBody>
      </p:sp>
      <p:sp>
        <p:nvSpPr>
          <p:cNvPr id="3" name="İçerik Yer Tutucusu 2"/>
          <p:cNvSpPr>
            <a:spLocks noGrp="1"/>
          </p:cNvSpPr>
          <p:nvPr>
            <p:ph idx="1"/>
          </p:nvPr>
        </p:nvSpPr>
        <p:spPr/>
        <p:txBody>
          <a:bodyPr>
            <a:normAutofit/>
          </a:bodyPr>
          <a:lstStyle/>
          <a:p>
            <a:r>
              <a:rPr lang="tr-TR" dirty="0">
                <a:ea typeface="Times New Roman"/>
                <a:cs typeface="Times New Roman"/>
              </a:rPr>
              <a:t>Yetersizlikten etkilenen öğrencilerin hayat bilgisi ve sosyal bilgiler </a:t>
            </a:r>
            <a:r>
              <a:rPr lang="tr-TR" dirty="0" smtClean="0">
                <a:ea typeface="Times New Roman"/>
                <a:cs typeface="Times New Roman"/>
              </a:rPr>
              <a:t>dersinin </a:t>
            </a:r>
            <a:r>
              <a:rPr lang="tr-TR" dirty="0">
                <a:ea typeface="Times New Roman"/>
                <a:cs typeface="Times New Roman"/>
              </a:rPr>
              <a:t>amaçlarını gerçekleştirmeleri için sunulacak temalarda uyarlamalar yapılması, öğre­tim </a:t>
            </a:r>
            <a:r>
              <a:rPr lang="tr-TR" dirty="0" smtClean="0">
                <a:ea typeface="Times New Roman"/>
                <a:cs typeface="Times New Roman"/>
              </a:rPr>
              <a:t>yöntemlerinin çeşitlendirilmesi</a:t>
            </a:r>
            <a:r>
              <a:rPr lang="tr-TR" dirty="0">
                <a:ea typeface="Times New Roman"/>
                <a:cs typeface="Times New Roman"/>
              </a:rPr>
              <a:t>, kullanılacak materyaller, ödevlerde uyarlamalar yapılması, </a:t>
            </a:r>
            <a:r>
              <a:rPr lang="tr-TR" dirty="0" smtClean="0">
                <a:ea typeface="Times New Roman"/>
                <a:cs typeface="Times New Roman"/>
              </a:rPr>
              <a:t>öğrencilerin </a:t>
            </a:r>
            <a:r>
              <a:rPr lang="tr-TR" dirty="0">
                <a:ea typeface="Times New Roman"/>
                <a:cs typeface="Times New Roman"/>
              </a:rPr>
              <a:t>derse katılımlarını destekleyici tekniklerin uygulanması, öğ­renmeyi gerekli kılan çalışma becerilerin öğretilmesi gerekmektedir. </a:t>
            </a:r>
            <a:endParaRPr lang="tr-TR" dirty="0"/>
          </a:p>
        </p:txBody>
      </p:sp>
    </p:spTree>
    <p:extLst>
      <p:ext uri="{BB962C8B-B14F-4D97-AF65-F5344CB8AC3E}">
        <p14:creationId xmlns:p14="http://schemas.microsoft.com/office/powerpoint/2010/main" val="21264845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200" dirty="0"/>
              <a:t>1. Temaların Analizinde Uyarlamalar Yapılmalıdır </a:t>
            </a:r>
          </a:p>
        </p:txBody>
      </p:sp>
      <p:sp>
        <p:nvSpPr>
          <p:cNvPr id="3" name="İçerik Yer Tutucusu 2"/>
          <p:cNvSpPr>
            <a:spLocks noGrp="1"/>
          </p:cNvSpPr>
          <p:nvPr>
            <p:ph idx="1"/>
          </p:nvPr>
        </p:nvSpPr>
        <p:spPr/>
        <p:txBody>
          <a:bodyPr/>
          <a:lstStyle/>
          <a:p>
            <a:r>
              <a:rPr lang="tr-TR" dirty="0">
                <a:ea typeface="Times New Roman"/>
                <a:cs typeface="Times New Roman"/>
              </a:rPr>
              <a:t>Hayat bilgisi dersi temaları 1, 2 ve 3. sınıfta aynıdır. Bu temaların içeriği </a:t>
            </a:r>
            <a:r>
              <a:rPr lang="tr-TR" dirty="0" smtClean="0">
                <a:ea typeface="Times New Roman"/>
                <a:cs typeface="Times New Roman"/>
              </a:rPr>
              <a:t>ince­lendiğinde</a:t>
            </a:r>
            <a:r>
              <a:rPr lang="tr-TR" dirty="0">
                <a:ea typeface="Times New Roman"/>
                <a:cs typeface="Times New Roman"/>
              </a:rPr>
              <a:t>, çok farklılaşmadığı göze çarpmaktadır. Ayrıca tema başlıkları altında yer alan konular ve konu içerikleri tutarsızlık göstermektedir. </a:t>
            </a:r>
            <a:endParaRPr lang="tr-TR" dirty="0"/>
          </a:p>
        </p:txBody>
      </p:sp>
    </p:spTree>
    <p:extLst>
      <p:ext uri="{BB962C8B-B14F-4D97-AF65-F5344CB8AC3E}">
        <p14:creationId xmlns:p14="http://schemas.microsoft.com/office/powerpoint/2010/main" val="307177720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İçerik Yer Tutucusu"/>
          <p:cNvGraphicFramePr>
            <a:graphicFrameLocks noGrp="1"/>
          </p:cNvGraphicFramePr>
          <p:nvPr>
            <p:ph idx="1"/>
          </p:nvPr>
        </p:nvGraphicFramePr>
        <p:xfrm>
          <a:off x="0" y="0"/>
          <a:ext cx="9144000" cy="6858001"/>
        </p:xfrm>
        <a:graphic>
          <a:graphicData uri="http://schemas.openxmlformats.org/drawingml/2006/table">
            <a:tbl>
              <a:tblPr firstRow="1" bandRow="1">
                <a:tableStyleId>{5C22544A-7EE6-4342-B048-85BDC9FD1C3A}</a:tableStyleId>
              </a:tblPr>
              <a:tblGrid>
                <a:gridCol w="9144000"/>
              </a:tblGrid>
              <a:tr h="555643">
                <a:tc>
                  <a:txBody>
                    <a:bodyPr/>
                    <a:lstStyle/>
                    <a:p>
                      <a:pPr algn="ctr"/>
                      <a:r>
                        <a:rPr lang="tr-TR" dirty="0" smtClean="0"/>
                        <a:t>SINIFIMIZI</a:t>
                      </a:r>
                      <a:r>
                        <a:rPr lang="tr-TR" baseline="0" dirty="0" smtClean="0"/>
                        <a:t> TANIYALIM ANALİZİ</a:t>
                      </a:r>
                      <a:endParaRPr lang="tr-TR" dirty="0"/>
                    </a:p>
                  </a:txBody>
                  <a:tcPr/>
                </a:tc>
              </a:tr>
              <a:tr h="1781101">
                <a:tc>
                  <a:txBody>
                    <a:bodyPr/>
                    <a:lstStyle/>
                    <a:p>
                      <a:pPr marL="342900" indent="-342900">
                        <a:buAutoNum type="alphaUcPeriod"/>
                      </a:pPr>
                      <a:r>
                        <a:rPr lang="tr-TR" dirty="0" smtClean="0"/>
                        <a:t>Sınıfım nerede?</a:t>
                      </a:r>
                    </a:p>
                    <a:p>
                      <a:pPr marL="800100" lvl="1" indent="-342900">
                        <a:buFont typeface="Wingdings" pitchFamily="2" charset="2"/>
                        <a:buChar char="Ø"/>
                      </a:pPr>
                      <a:r>
                        <a:rPr lang="tr-TR" dirty="0" smtClean="0"/>
                        <a:t>Hangi koridorda</a:t>
                      </a:r>
                    </a:p>
                    <a:p>
                      <a:pPr marL="800100" lvl="1" indent="-342900">
                        <a:buFont typeface="Wingdings" pitchFamily="2" charset="2"/>
                        <a:buChar char="Ø"/>
                      </a:pPr>
                      <a:r>
                        <a:rPr lang="tr-TR" dirty="0" smtClean="0"/>
                        <a:t>Sınıfımın adı ne</a:t>
                      </a:r>
                    </a:p>
                    <a:p>
                      <a:pPr marL="800100" lvl="1" indent="-342900">
                        <a:buFont typeface="Wingdings" pitchFamily="2" charset="2"/>
                        <a:buChar char="Ø"/>
                      </a:pPr>
                      <a:r>
                        <a:rPr lang="tr-TR" dirty="0" smtClean="0"/>
                        <a:t>Kaçıncı katta</a:t>
                      </a:r>
                    </a:p>
                  </a:txBody>
                  <a:tcPr/>
                </a:tc>
              </a:tr>
              <a:tr h="1781101">
                <a:tc>
                  <a:txBody>
                    <a:bodyPr/>
                    <a:lstStyle/>
                    <a:p>
                      <a:r>
                        <a:rPr lang="tr-TR" dirty="0" smtClean="0"/>
                        <a:t>B.</a:t>
                      </a:r>
                      <a:r>
                        <a:rPr lang="tr-TR" baseline="0" dirty="0" smtClean="0"/>
                        <a:t> Sınıfımızda kimler bulunur?</a:t>
                      </a:r>
                    </a:p>
                    <a:p>
                      <a:pPr lvl="1">
                        <a:buFont typeface="Wingdings" pitchFamily="2" charset="2"/>
                        <a:buChar char="Ø"/>
                      </a:pPr>
                      <a:r>
                        <a:rPr lang="tr-TR" baseline="0" dirty="0" smtClean="0"/>
                        <a:t>Ben</a:t>
                      </a:r>
                    </a:p>
                    <a:p>
                      <a:pPr lvl="1">
                        <a:buFont typeface="Wingdings" pitchFamily="2" charset="2"/>
                        <a:buChar char="Ø"/>
                      </a:pPr>
                      <a:r>
                        <a:rPr lang="tr-TR" baseline="0" dirty="0" smtClean="0"/>
                        <a:t>Arkadaşlarım</a:t>
                      </a:r>
                    </a:p>
                    <a:p>
                      <a:pPr lvl="1">
                        <a:buFont typeface="Wingdings" pitchFamily="2" charset="2"/>
                        <a:buChar char="Ø"/>
                      </a:pPr>
                      <a:r>
                        <a:rPr lang="tr-TR" baseline="0" dirty="0" smtClean="0"/>
                        <a:t>Öğretmenlerim</a:t>
                      </a:r>
                      <a:endParaRPr lang="tr-TR" dirty="0"/>
                    </a:p>
                  </a:txBody>
                  <a:tcPr/>
                </a:tc>
              </a:tr>
              <a:tr h="1370078">
                <a:tc>
                  <a:txBody>
                    <a:bodyPr/>
                    <a:lstStyle/>
                    <a:p>
                      <a:r>
                        <a:rPr lang="tr-TR" dirty="0" smtClean="0"/>
                        <a:t>C. Sınıfımızda bulunan eşyalar</a:t>
                      </a:r>
                      <a:r>
                        <a:rPr lang="tr-TR" baseline="0" dirty="0" smtClean="0"/>
                        <a:t> nelerdir?</a:t>
                      </a:r>
                    </a:p>
                    <a:p>
                      <a:pPr lvl="1">
                        <a:buFont typeface="Wingdings" pitchFamily="2" charset="2"/>
                        <a:buChar char="Ø"/>
                      </a:pPr>
                      <a:r>
                        <a:rPr lang="tr-TR" baseline="0" dirty="0" smtClean="0"/>
                        <a:t>Eşyaların isimleri</a:t>
                      </a:r>
                    </a:p>
                    <a:p>
                      <a:pPr lvl="1">
                        <a:buFont typeface="Wingdings" pitchFamily="2" charset="2"/>
                        <a:buChar char="Ø"/>
                      </a:pPr>
                      <a:r>
                        <a:rPr lang="tr-TR" baseline="0" dirty="0" smtClean="0"/>
                        <a:t>Ne için kullanılır?</a:t>
                      </a:r>
                      <a:endParaRPr lang="tr-TR" dirty="0"/>
                    </a:p>
                  </a:txBody>
                  <a:tcPr/>
                </a:tc>
              </a:tr>
              <a:tr h="1370078">
                <a:tc>
                  <a:txBody>
                    <a:bodyPr/>
                    <a:lstStyle/>
                    <a:p>
                      <a:r>
                        <a:rPr lang="tr-TR" dirty="0" smtClean="0"/>
                        <a:t>D. Sınıfta uymam gereken kurallar nelerdir?</a:t>
                      </a:r>
                    </a:p>
                    <a:p>
                      <a:pPr lvl="1">
                        <a:buFont typeface="Wingdings" pitchFamily="2" charset="2"/>
                        <a:buChar char="Ø"/>
                      </a:pPr>
                      <a:r>
                        <a:rPr lang="tr-TR" dirty="0" smtClean="0"/>
                        <a:t>Derste uymam gereken kurallar nelerdir?</a:t>
                      </a:r>
                    </a:p>
                    <a:p>
                      <a:pPr lvl="1">
                        <a:buFont typeface="Wingdings" pitchFamily="2" charset="2"/>
                        <a:buChar char="Ø"/>
                      </a:pPr>
                      <a:r>
                        <a:rPr lang="tr-TR" dirty="0" smtClean="0"/>
                        <a:t>Arkadaşlarımla</a:t>
                      </a:r>
                      <a:r>
                        <a:rPr lang="tr-TR" baseline="0" dirty="0" smtClean="0"/>
                        <a:t> çalışırken </a:t>
                      </a:r>
                      <a:r>
                        <a:rPr lang="tr-TR" dirty="0" smtClean="0"/>
                        <a:t>uymam gereken kurallar nelerdir?</a:t>
                      </a:r>
                      <a:endParaRPr lang="tr-TR" dirty="0"/>
                    </a:p>
                  </a:txBody>
                  <a:tcPr/>
                </a:tc>
              </a:tr>
            </a:tbl>
          </a:graphicData>
        </a:graphic>
      </p:graphicFrame>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dirty="0" smtClean="0"/>
              <a:t>Öğretmen var olan temalarda bazı düzenlemeler yapmalıdır.</a:t>
            </a:r>
            <a:endParaRPr lang="tr-TR" dirty="0"/>
          </a:p>
        </p:txBody>
      </p:sp>
      <p:sp>
        <p:nvSpPr>
          <p:cNvPr id="3" name="İçerik Yer Tutucusu 2"/>
          <p:cNvSpPr>
            <a:spLocks noGrp="1"/>
          </p:cNvSpPr>
          <p:nvPr>
            <p:ph idx="1"/>
          </p:nvPr>
        </p:nvSpPr>
        <p:spPr/>
        <p:txBody>
          <a:bodyPr/>
          <a:lstStyle/>
          <a:p>
            <a:pPr marL="514350" indent="-514350">
              <a:buAutoNum type="alphaLcPeriod"/>
            </a:pPr>
            <a:r>
              <a:rPr lang="tr-TR" dirty="0" smtClean="0"/>
              <a:t>Temaların </a:t>
            </a:r>
            <a:r>
              <a:rPr lang="tr-TR" dirty="0"/>
              <a:t>içinde yer alan, temanın amacıyla ilgili olmayan konu başlıkları elenebilir. </a:t>
            </a:r>
            <a:endParaRPr lang="tr-TR" dirty="0" smtClean="0"/>
          </a:p>
          <a:p>
            <a:pPr marL="514350" indent="-514350">
              <a:buAutoNum type="alphaLcPeriod"/>
            </a:pPr>
            <a:r>
              <a:rPr lang="tr-TR" dirty="0">
                <a:ea typeface="Times New Roman"/>
                <a:cs typeface="Times New Roman"/>
              </a:rPr>
              <a:t>Elenen konulardan içerik olarak birbirleriyle tutarlılık gösterenlerden yeni temalar oluşturulabilir. </a:t>
            </a:r>
            <a:endParaRPr lang="tr-TR" dirty="0" smtClean="0">
              <a:ea typeface="Times New Roman"/>
              <a:cs typeface="Times New Roman"/>
            </a:endParaRPr>
          </a:p>
          <a:p>
            <a:pPr marL="514350" indent="-514350">
              <a:buAutoNum type="alphaLcPeriod"/>
            </a:pPr>
            <a:r>
              <a:rPr lang="tr-TR" dirty="0">
                <a:ea typeface="Times New Roman"/>
                <a:cs typeface="Times New Roman"/>
              </a:rPr>
              <a:t>Tema konuları basitten zora doğru analiz edilerek öğrencilere sunulabilir. </a:t>
            </a:r>
            <a:endParaRPr lang="tr-TR" dirty="0"/>
          </a:p>
        </p:txBody>
      </p:sp>
    </p:spTree>
    <p:extLst>
      <p:ext uri="{BB962C8B-B14F-4D97-AF65-F5344CB8AC3E}">
        <p14:creationId xmlns:p14="http://schemas.microsoft.com/office/powerpoint/2010/main" val="205497998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200" dirty="0"/>
              <a:t>2. Konuların Özelliğine Göre Farklı Öğretim Yöntemleri Seçilmelidir </a:t>
            </a:r>
          </a:p>
        </p:txBody>
      </p:sp>
      <p:sp>
        <p:nvSpPr>
          <p:cNvPr id="3" name="İçerik Yer Tutucusu 2"/>
          <p:cNvSpPr>
            <a:spLocks noGrp="1"/>
          </p:cNvSpPr>
          <p:nvPr>
            <p:ph idx="1"/>
          </p:nvPr>
        </p:nvSpPr>
        <p:spPr/>
        <p:txBody>
          <a:bodyPr/>
          <a:lstStyle/>
          <a:p>
            <a:r>
              <a:rPr lang="tr-TR" dirty="0"/>
              <a:t>Hayat bilgisi ve sosyal bilgiler dersi kapsamında öğrenciye çeşitli beceriler, kav-ramlar, bilgiler ve ilkeler öğretilir. Farklı tür içeriklerin sunumu için farklı öğretim yöntemleri kullanılmalıdır. Hayat bilgisi ve sosyal bilgiler dersi </a:t>
            </a:r>
            <a:r>
              <a:rPr lang="tr-TR"/>
              <a:t>içeriklerinin </a:t>
            </a:r>
            <a:r>
              <a:rPr lang="tr-TR" smtClean="0"/>
              <a:t>öğretiminde </a:t>
            </a:r>
            <a:r>
              <a:rPr lang="tr-TR" dirty="0"/>
              <a:t>kullanılacak öğretim yöntemleri aşağıda açıklanmıştır. </a:t>
            </a:r>
          </a:p>
        </p:txBody>
      </p:sp>
    </p:spTree>
    <p:extLst>
      <p:ext uri="{BB962C8B-B14F-4D97-AF65-F5344CB8AC3E}">
        <p14:creationId xmlns:p14="http://schemas.microsoft.com/office/powerpoint/2010/main" val="143695923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r>
              <a:rPr lang="tr-TR" sz="3200" b="1" dirty="0" smtClean="0"/>
              <a:t>Kavram Diyagramları ile Kavram Öğretimi </a:t>
            </a:r>
            <a:r>
              <a:rPr lang="tr-TR" sz="3200" dirty="0" smtClean="0"/>
              <a:t/>
            </a:r>
            <a:br>
              <a:rPr lang="tr-TR" sz="3200" dirty="0" smtClean="0"/>
            </a:br>
            <a:endParaRPr lang="tr-TR" sz="3200" dirty="0"/>
          </a:p>
        </p:txBody>
      </p:sp>
      <p:sp>
        <p:nvSpPr>
          <p:cNvPr id="3" name="2 İçerik Yer Tutucusu"/>
          <p:cNvSpPr>
            <a:spLocks noGrp="1"/>
          </p:cNvSpPr>
          <p:nvPr>
            <p:ph idx="1"/>
          </p:nvPr>
        </p:nvSpPr>
        <p:spPr/>
        <p:txBody>
          <a:bodyPr/>
          <a:lstStyle/>
          <a:p>
            <a:r>
              <a:rPr lang="tr-TR" dirty="0" smtClean="0"/>
              <a:t>Hem hayat bilgisi hem de sosyal bilgiler dersi birçok </a:t>
            </a:r>
            <a:r>
              <a:rPr lang="tr-TR" dirty="0" err="1" smtClean="0"/>
              <a:t>taksonomik</a:t>
            </a:r>
            <a:r>
              <a:rPr lang="tr-TR" dirty="0" smtClean="0"/>
              <a:t> düzeyi yüksek kavramları içermektedir. Bu kavramlar, kavramın ilişkili özelliklerini içeren kavram diyagramları ile öğretilebilir (</a:t>
            </a:r>
            <a:r>
              <a:rPr lang="tr-TR" dirty="0" err="1" smtClean="0"/>
              <a:t>Bulgen</a:t>
            </a:r>
            <a:r>
              <a:rPr lang="tr-TR" dirty="0" smtClean="0"/>
              <a:t>, </a:t>
            </a:r>
            <a:r>
              <a:rPr lang="tr-TR" dirty="0" err="1" smtClean="0"/>
              <a:t>Schumaker</a:t>
            </a:r>
            <a:r>
              <a:rPr lang="tr-TR" dirty="0" smtClean="0"/>
              <a:t> ve </a:t>
            </a:r>
            <a:r>
              <a:rPr lang="tr-TR" dirty="0" err="1" smtClean="0"/>
              <a:t>Deshler</a:t>
            </a:r>
            <a:r>
              <a:rPr lang="tr-TR" dirty="0" smtClean="0"/>
              <a:t>, 1996). </a:t>
            </a:r>
            <a:endParaRPr lang="tr-TR"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t>Kavram diyagramları</a:t>
            </a:r>
            <a:endParaRPr lang="tr-TR" dirty="0"/>
          </a:p>
        </p:txBody>
      </p:sp>
      <p:sp>
        <p:nvSpPr>
          <p:cNvPr id="3" name="2 İçerik Yer Tutucusu"/>
          <p:cNvSpPr>
            <a:spLocks noGrp="1"/>
          </p:cNvSpPr>
          <p:nvPr>
            <p:ph idx="1"/>
          </p:nvPr>
        </p:nvSpPr>
        <p:spPr/>
        <p:txBody>
          <a:bodyPr/>
          <a:lstStyle/>
          <a:p>
            <a:pPr lvl="0"/>
            <a:r>
              <a:rPr lang="tr-TR" dirty="0" smtClean="0"/>
              <a:t>Kavramla ilgili ön bilgiyi araştırmaya </a:t>
            </a:r>
          </a:p>
          <a:p>
            <a:r>
              <a:rPr lang="tr-TR" dirty="0" smtClean="0"/>
              <a:t>Kavram sınıfındaki kavramların ilişkilerini anlamaya Kavramın özelliklerini sınıflamaya </a:t>
            </a:r>
          </a:p>
          <a:p>
            <a:r>
              <a:rPr lang="tr-TR" dirty="0" smtClean="0"/>
              <a:t>Olumlu ve olumsuz örnek üretmeye </a:t>
            </a:r>
          </a:p>
          <a:p>
            <a:pPr lvl="0"/>
            <a:r>
              <a:rPr lang="tr-TR" dirty="0" smtClean="0"/>
              <a:t>Kavramın tanımlamasını yapmaya yarayan görsel araçlardır (Bos ve </a:t>
            </a:r>
            <a:r>
              <a:rPr lang="tr-TR" dirty="0" err="1" smtClean="0"/>
              <a:t>Vaughn</a:t>
            </a:r>
            <a:r>
              <a:rPr lang="tr-TR" dirty="0" smtClean="0"/>
              <a:t>, 2002). </a:t>
            </a:r>
          </a:p>
          <a:p>
            <a:endParaRPr lang="tr-TR"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142844" y="214290"/>
            <a:ext cx="9001156" cy="6500858"/>
          </a:xfrm>
        </p:spPr>
        <p:txBody>
          <a:bodyPr>
            <a:normAutofit/>
          </a:bodyPr>
          <a:lstStyle/>
          <a:p>
            <a:r>
              <a:rPr lang="tr-TR" dirty="0" smtClean="0"/>
              <a:t>Kavram diyagramları ile kavram öğretimi planlandığında öncelikle diyagram hazırlanmalıdır. Kavram diyagramları öğrencilere sunulmadan önce kavramın;</a:t>
            </a:r>
          </a:p>
          <a:p>
            <a:r>
              <a:rPr lang="tr-TR" dirty="0" smtClean="0"/>
              <a:t>Analiz edilmesi</a:t>
            </a:r>
          </a:p>
          <a:p>
            <a:r>
              <a:rPr lang="tr-TR" dirty="0" smtClean="0"/>
              <a:t>Tanımının yapılması</a:t>
            </a:r>
          </a:p>
          <a:p>
            <a:r>
              <a:rPr lang="tr-TR" dirty="0" smtClean="0"/>
              <a:t>Olumlu ve olumsuz örneklerinin seçilmesi gerekmektedir.</a:t>
            </a:r>
          </a:p>
          <a:p>
            <a:endParaRPr lang="tr-TR" dirty="0" smtClean="0"/>
          </a:p>
          <a:p>
            <a:endParaRPr lang="tr-TR"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dirty="0" smtClean="0"/>
              <a:t>Kavram analiz edilirken;</a:t>
            </a:r>
            <a:br>
              <a:rPr lang="tr-TR" dirty="0" smtClean="0"/>
            </a:br>
            <a:endParaRPr lang="tr-TR" dirty="0"/>
          </a:p>
        </p:txBody>
      </p:sp>
      <p:sp>
        <p:nvSpPr>
          <p:cNvPr id="3" name="2 İçerik Yer Tutucusu"/>
          <p:cNvSpPr>
            <a:spLocks noGrp="1"/>
          </p:cNvSpPr>
          <p:nvPr>
            <p:ph idx="1"/>
          </p:nvPr>
        </p:nvSpPr>
        <p:spPr/>
        <p:txBody>
          <a:bodyPr/>
          <a:lstStyle/>
          <a:p>
            <a:r>
              <a:rPr lang="tr-TR" dirty="0" smtClean="0"/>
              <a:t>Yapısı ve türü belirlenir.</a:t>
            </a:r>
          </a:p>
          <a:p>
            <a:r>
              <a:rPr lang="tr-TR" dirty="0" smtClean="0"/>
              <a:t>İlişkili ve ilişkisiz nitelikleri belirlenir.</a:t>
            </a:r>
          </a:p>
          <a:p>
            <a:endParaRPr lang="tr-TR"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t>Kavram analiz edildikten sonra;</a:t>
            </a:r>
            <a:endParaRPr lang="tr-TR" dirty="0"/>
          </a:p>
        </p:txBody>
      </p:sp>
      <p:sp>
        <p:nvSpPr>
          <p:cNvPr id="3" name="2 İçerik Yer Tutucusu"/>
          <p:cNvSpPr>
            <a:spLocks noGrp="1"/>
          </p:cNvSpPr>
          <p:nvPr>
            <p:ph idx="1"/>
          </p:nvPr>
        </p:nvSpPr>
        <p:spPr/>
        <p:txBody>
          <a:bodyPr/>
          <a:lstStyle/>
          <a:p>
            <a:r>
              <a:rPr lang="tr-TR" dirty="0" smtClean="0"/>
              <a:t>Kavramın tanımı yapılır.</a:t>
            </a:r>
          </a:p>
          <a:p>
            <a:r>
              <a:rPr lang="tr-TR" dirty="0" smtClean="0"/>
              <a:t>Olumlu ve olumsuz örnekler seçilir.</a:t>
            </a:r>
            <a:endParaRPr lang="tr-TR"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Autofit/>
          </a:bodyPr>
          <a:lstStyle/>
          <a:p>
            <a:r>
              <a:rPr lang="tr-TR" sz="2800" dirty="0" smtClean="0"/>
              <a:t>Kavram diyagramları hazırlandıktan sonra öğrencilere kavramı anlayacak şekilde sunulması gerekir. </a:t>
            </a:r>
            <a:endParaRPr lang="tr-TR" sz="2800" dirty="0"/>
          </a:p>
        </p:txBody>
      </p:sp>
      <p:sp>
        <p:nvSpPr>
          <p:cNvPr id="3" name="2 İçerik Yer Tutucusu"/>
          <p:cNvSpPr>
            <a:spLocks noGrp="1"/>
          </p:cNvSpPr>
          <p:nvPr>
            <p:ph idx="1"/>
          </p:nvPr>
        </p:nvSpPr>
        <p:spPr/>
        <p:txBody>
          <a:bodyPr>
            <a:normAutofit fontScale="70000" lnSpcReduction="20000"/>
          </a:bodyPr>
          <a:lstStyle/>
          <a:p>
            <a:pPr lvl="0"/>
            <a:r>
              <a:rPr lang="tr-TR" dirty="0" smtClean="0"/>
              <a:t>Öğretimi yapılacak kavramın isimlendirilmesi </a:t>
            </a:r>
          </a:p>
          <a:p>
            <a:pPr lvl="0"/>
            <a:r>
              <a:rPr lang="tr-TR" dirty="0" smtClean="0"/>
              <a:t>Kapsayıcı veya genel kavramın sunulması (</a:t>
            </a:r>
            <a:r>
              <a:rPr lang="tr-TR" dirty="0" err="1" smtClean="0"/>
              <a:t>taksonomik</a:t>
            </a:r>
            <a:r>
              <a:rPr lang="tr-TR" dirty="0" smtClean="0"/>
              <a:t> düzeyi yüksek kavram) </a:t>
            </a:r>
          </a:p>
          <a:p>
            <a:pPr lvl="0"/>
            <a:r>
              <a:rPr lang="tr-TR" dirty="0" smtClean="0"/>
              <a:t>Öğrencilerle bu kavramla ilişkili kelimeler hakkında beyin fırtınası yapılması ve anahtar kelimeler şeklinde bu kelimelerin yazılması </a:t>
            </a:r>
          </a:p>
          <a:p>
            <a:r>
              <a:rPr lang="tr-TR" dirty="0" smtClean="0"/>
              <a:t>Yazılan anahtar kelimelerle kavramın özelliklerinin sınıflanması bu sınıflama yapılırken kavramla ilişkili kelimelerin kavramda her zaman bazen veya az bulunup bulunmadığının belirlenmesi </a:t>
            </a:r>
          </a:p>
          <a:p>
            <a:r>
              <a:rPr lang="tr-TR" dirty="0" smtClean="0"/>
              <a:t>Olumlu ve olumsuz örneklerin araştırılması </a:t>
            </a:r>
          </a:p>
          <a:p>
            <a:r>
              <a:rPr lang="tr-TR" dirty="0" smtClean="0"/>
              <a:t>Kavram örneklerinin kavram özellikleri ile ilişkisinin tartışılması Kavramda her zaman bulunan özellikleri içeren tanımının yapılmasıdır. </a:t>
            </a:r>
          </a:p>
          <a:p>
            <a:endParaRPr lang="tr-TR"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İçerik Yer Tutucusu"/>
          <p:cNvGraphicFramePr>
            <a:graphicFrameLocks noGrp="1"/>
          </p:cNvGraphicFramePr>
          <p:nvPr>
            <p:ph idx="1"/>
          </p:nvPr>
        </p:nvGraphicFramePr>
        <p:xfrm>
          <a:off x="0" y="1"/>
          <a:ext cx="9144000" cy="6777836"/>
        </p:xfrm>
        <a:graphic>
          <a:graphicData uri="http://schemas.openxmlformats.org/drawingml/2006/table">
            <a:tbl>
              <a:tblPr firstRow="1" bandRow="1">
                <a:tableStyleId>{5C22544A-7EE6-4342-B048-85BDC9FD1C3A}</a:tableStyleId>
              </a:tblPr>
              <a:tblGrid>
                <a:gridCol w="3048000"/>
                <a:gridCol w="952496"/>
                <a:gridCol w="1928826"/>
                <a:gridCol w="3214678"/>
              </a:tblGrid>
              <a:tr h="391247">
                <a:tc gridSpan="4">
                  <a:txBody>
                    <a:bodyPr/>
                    <a:lstStyle/>
                    <a:p>
                      <a:pPr algn="ctr"/>
                      <a:r>
                        <a:rPr lang="tr-TR" dirty="0" smtClean="0"/>
                        <a:t>Kavram</a:t>
                      </a:r>
                      <a:r>
                        <a:rPr lang="tr-TR" baseline="0" dirty="0" smtClean="0"/>
                        <a:t> diyagram örneği</a:t>
                      </a:r>
                      <a:endParaRPr lang="tr-TR" b="1" dirty="0"/>
                    </a:p>
                  </a:txBody>
                  <a:tcPr/>
                </a:tc>
                <a:tc hMerge="1">
                  <a:txBody>
                    <a:bodyPr/>
                    <a:lstStyle/>
                    <a:p>
                      <a:endParaRPr lang="tr-TR" dirty="0"/>
                    </a:p>
                  </a:txBody>
                  <a:tcPr/>
                </a:tc>
                <a:tc hMerge="1">
                  <a:txBody>
                    <a:bodyPr/>
                    <a:lstStyle/>
                    <a:p>
                      <a:endParaRPr lang="tr-TR"/>
                    </a:p>
                  </a:txBody>
                  <a:tcPr/>
                </a:tc>
                <a:tc hMerge="1">
                  <a:txBody>
                    <a:bodyPr/>
                    <a:lstStyle/>
                    <a:p>
                      <a:endParaRPr lang="tr-TR" dirty="0"/>
                    </a:p>
                  </a:txBody>
                  <a:tcPr/>
                </a:tc>
              </a:tr>
              <a:tr h="391247">
                <a:tc>
                  <a:txBody>
                    <a:bodyPr/>
                    <a:lstStyle/>
                    <a:p>
                      <a:r>
                        <a:rPr lang="tr-TR" dirty="0" smtClean="0"/>
                        <a:t>Kavramın ismi</a:t>
                      </a:r>
                      <a:endParaRPr lang="tr-TR" b="1" dirty="0"/>
                    </a:p>
                  </a:txBody>
                  <a:tcPr/>
                </a:tc>
                <a:tc gridSpan="3">
                  <a:txBody>
                    <a:bodyPr/>
                    <a:lstStyle/>
                    <a:p>
                      <a:r>
                        <a:rPr lang="tr-TR" dirty="0" smtClean="0"/>
                        <a:t>Bitki örtüsü</a:t>
                      </a:r>
                      <a:endParaRPr lang="tr-TR" dirty="0"/>
                    </a:p>
                  </a:txBody>
                  <a:tcPr/>
                </a:tc>
                <a:tc hMerge="1">
                  <a:txBody>
                    <a:bodyPr/>
                    <a:lstStyle/>
                    <a:p>
                      <a:endParaRPr lang="tr-TR"/>
                    </a:p>
                  </a:txBody>
                  <a:tcPr/>
                </a:tc>
                <a:tc hMerge="1">
                  <a:txBody>
                    <a:bodyPr/>
                    <a:lstStyle/>
                    <a:p>
                      <a:endParaRPr lang="tr-TR" dirty="0"/>
                    </a:p>
                  </a:txBody>
                  <a:tcPr/>
                </a:tc>
              </a:tr>
              <a:tr h="945126">
                <a:tc>
                  <a:txBody>
                    <a:bodyPr/>
                    <a:lstStyle/>
                    <a:p>
                      <a:r>
                        <a:rPr lang="tr-TR" dirty="0" smtClean="0"/>
                        <a:t>Tanımı</a:t>
                      </a:r>
                      <a:endParaRPr lang="tr-TR" b="1" dirty="0"/>
                    </a:p>
                  </a:txBody>
                  <a:tcPr/>
                </a:tc>
                <a:tc gridSpan="3">
                  <a:txBody>
                    <a:bodyPr/>
                    <a:lstStyle/>
                    <a:p>
                      <a:r>
                        <a:rPr lang="tr-TR" sz="1800" kern="1200" dirty="0" smtClean="0"/>
                        <a:t>Yetişme şartlarını iklim toprak ve yeryüzü</a:t>
                      </a:r>
                      <a:r>
                        <a:rPr lang="tr-TR" sz="1800" kern="1200" baseline="0" dirty="0" smtClean="0"/>
                        <a:t> </a:t>
                      </a:r>
                      <a:r>
                        <a:rPr lang="tr-TR" sz="1800" kern="1200" dirty="0" smtClean="0"/>
                        <a:t>şekillerinin oluşturduğu iklim özellikleri, toprak ve yeryüzü şekillerine göre farklı bitki çeşitlerinden oluşan doğal bitki</a:t>
                      </a:r>
                      <a:r>
                        <a:rPr lang="tr-TR" sz="1800" kern="1200" baseline="0" dirty="0" smtClean="0"/>
                        <a:t> </a:t>
                      </a:r>
                      <a:r>
                        <a:rPr lang="tr-TR" sz="1800" kern="1200" dirty="0" smtClean="0"/>
                        <a:t>topluluklarıdır. </a:t>
                      </a:r>
                      <a:endParaRPr lang="tr-TR" dirty="0"/>
                    </a:p>
                  </a:txBody>
                  <a:tcPr/>
                </a:tc>
                <a:tc hMerge="1">
                  <a:txBody>
                    <a:bodyPr/>
                    <a:lstStyle/>
                    <a:p>
                      <a:endParaRPr lang="tr-TR"/>
                    </a:p>
                  </a:txBody>
                  <a:tcPr/>
                </a:tc>
                <a:tc hMerge="1">
                  <a:txBody>
                    <a:bodyPr/>
                    <a:lstStyle/>
                    <a:p>
                      <a:endParaRPr lang="tr-TR" dirty="0"/>
                    </a:p>
                  </a:txBody>
                  <a:tcPr/>
                </a:tc>
              </a:tr>
              <a:tr h="391247">
                <a:tc gridSpan="4">
                  <a:txBody>
                    <a:bodyPr/>
                    <a:lstStyle/>
                    <a:p>
                      <a:r>
                        <a:rPr lang="tr-TR" dirty="0" smtClean="0"/>
                        <a:t>Kavram özellikleri</a:t>
                      </a:r>
                      <a:endParaRPr lang="tr-TR" b="1" dirty="0"/>
                    </a:p>
                  </a:txBody>
                  <a:tcPr/>
                </a:tc>
                <a:tc hMerge="1">
                  <a:txBody>
                    <a:bodyPr/>
                    <a:lstStyle/>
                    <a:p>
                      <a:endParaRPr lang="tr-TR" dirty="0"/>
                    </a:p>
                  </a:txBody>
                  <a:tcPr/>
                </a:tc>
                <a:tc hMerge="1">
                  <a:txBody>
                    <a:bodyPr/>
                    <a:lstStyle/>
                    <a:p>
                      <a:endParaRPr lang="tr-TR"/>
                    </a:p>
                  </a:txBody>
                  <a:tcPr/>
                </a:tc>
                <a:tc hMerge="1">
                  <a:txBody>
                    <a:bodyPr/>
                    <a:lstStyle/>
                    <a:p>
                      <a:endParaRPr lang="tr-TR" dirty="0"/>
                    </a:p>
                  </a:txBody>
                  <a:tcPr/>
                </a:tc>
              </a:tr>
              <a:tr h="391247">
                <a:tc gridSpan="2">
                  <a:txBody>
                    <a:bodyPr/>
                    <a:lstStyle/>
                    <a:p>
                      <a:r>
                        <a:rPr lang="tr-TR" dirty="0" smtClean="0"/>
                        <a:t>Her zaman </a:t>
                      </a:r>
                      <a:endParaRPr lang="tr-TR" b="1" dirty="0"/>
                    </a:p>
                  </a:txBody>
                  <a:tcPr/>
                </a:tc>
                <a:tc hMerge="1">
                  <a:txBody>
                    <a:bodyPr/>
                    <a:lstStyle/>
                    <a:p>
                      <a:endParaRPr lang="tr-TR" dirty="0"/>
                    </a:p>
                  </a:txBody>
                  <a:tcPr/>
                </a:tc>
                <a:tc>
                  <a:txBody>
                    <a:bodyPr/>
                    <a:lstStyle/>
                    <a:p>
                      <a:r>
                        <a:rPr lang="tr-TR" dirty="0" smtClean="0"/>
                        <a:t>Çoğunlukla</a:t>
                      </a:r>
                      <a:endParaRPr lang="tr-TR" b="1" dirty="0"/>
                    </a:p>
                  </a:txBody>
                  <a:tcPr/>
                </a:tc>
                <a:tc>
                  <a:txBody>
                    <a:bodyPr/>
                    <a:lstStyle/>
                    <a:p>
                      <a:r>
                        <a:rPr lang="tr-TR" dirty="0" smtClean="0"/>
                        <a:t>Asla </a:t>
                      </a:r>
                      <a:endParaRPr lang="tr-TR" b="1" dirty="0"/>
                    </a:p>
                  </a:txBody>
                  <a:tcPr/>
                </a:tc>
              </a:tr>
              <a:tr h="391247">
                <a:tc gridSpan="2">
                  <a:txBody>
                    <a:bodyPr/>
                    <a:lstStyle/>
                    <a:p>
                      <a:r>
                        <a:rPr lang="tr-TR" dirty="0" smtClean="0"/>
                        <a:t>Doğal</a:t>
                      </a:r>
                      <a:endParaRPr lang="tr-TR" dirty="0"/>
                    </a:p>
                  </a:txBody>
                  <a:tcPr/>
                </a:tc>
                <a:tc hMerge="1">
                  <a:txBody>
                    <a:bodyPr/>
                    <a:lstStyle/>
                    <a:p>
                      <a:endParaRPr lang="tr-TR" dirty="0"/>
                    </a:p>
                  </a:txBody>
                  <a:tcPr/>
                </a:tc>
                <a:tc>
                  <a:txBody>
                    <a:bodyPr/>
                    <a:lstStyle/>
                    <a:p>
                      <a:r>
                        <a:rPr lang="tr-TR" dirty="0" smtClean="0"/>
                        <a:t>Geniş alanı kapsar</a:t>
                      </a:r>
                      <a:endParaRPr lang="tr-TR" dirty="0"/>
                    </a:p>
                  </a:txBody>
                  <a:tcPr/>
                </a:tc>
                <a:tc>
                  <a:txBody>
                    <a:bodyPr/>
                    <a:lstStyle/>
                    <a:p>
                      <a:r>
                        <a:rPr lang="tr-TR" dirty="0" smtClean="0"/>
                        <a:t>İnsan tarafından üretilmemiştir.</a:t>
                      </a:r>
                      <a:endParaRPr lang="tr-TR" dirty="0"/>
                    </a:p>
                  </a:txBody>
                  <a:tcPr/>
                </a:tc>
              </a:tr>
              <a:tr h="619183">
                <a:tc gridSpan="2">
                  <a:txBody>
                    <a:bodyPr/>
                    <a:lstStyle/>
                    <a:p>
                      <a:r>
                        <a:rPr lang="tr-TR" dirty="0" smtClean="0"/>
                        <a:t>Çeşitli bitkilerin bulunduğu bitki topluluğudur.</a:t>
                      </a:r>
                      <a:endParaRPr lang="tr-TR" dirty="0"/>
                    </a:p>
                  </a:txBody>
                  <a:tcPr/>
                </a:tc>
                <a:tc hMerge="1">
                  <a:txBody>
                    <a:bodyPr/>
                    <a:lstStyle/>
                    <a:p>
                      <a:endParaRPr lang="tr-TR" dirty="0"/>
                    </a:p>
                  </a:txBody>
                  <a:tcPr/>
                </a:tc>
                <a:tc>
                  <a:txBody>
                    <a:bodyPr/>
                    <a:lstStyle/>
                    <a:p>
                      <a:endParaRPr lang="tr-TR"/>
                    </a:p>
                  </a:txBody>
                  <a:tcPr/>
                </a:tc>
                <a:tc>
                  <a:txBody>
                    <a:bodyPr/>
                    <a:lstStyle/>
                    <a:p>
                      <a:r>
                        <a:rPr lang="tr-TR" dirty="0" smtClean="0"/>
                        <a:t>Tek bir bitki türünden oluşmaz.</a:t>
                      </a:r>
                      <a:endParaRPr lang="tr-TR" dirty="0"/>
                    </a:p>
                  </a:txBody>
                  <a:tcPr/>
                </a:tc>
              </a:tr>
              <a:tr h="619183">
                <a:tc gridSpan="2">
                  <a:txBody>
                    <a:bodyPr/>
                    <a:lstStyle/>
                    <a:p>
                      <a:r>
                        <a:rPr lang="tr-TR" dirty="0" smtClean="0"/>
                        <a:t>İklim özellikleri,</a:t>
                      </a:r>
                      <a:r>
                        <a:rPr lang="tr-TR" baseline="0" dirty="0" smtClean="0"/>
                        <a:t> toprak ve yeryüzü şekillerine göre bitki çeşitleri farklılaşır.</a:t>
                      </a:r>
                      <a:endParaRPr lang="tr-TR" dirty="0"/>
                    </a:p>
                  </a:txBody>
                  <a:tcPr/>
                </a:tc>
                <a:tc hMerge="1">
                  <a:txBody>
                    <a:bodyPr/>
                    <a:lstStyle/>
                    <a:p>
                      <a:endParaRPr lang="tr-TR"/>
                    </a:p>
                  </a:txBody>
                  <a:tcPr/>
                </a:tc>
                <a:tc>
                  <a:txBody>
                    <a:bodyPr/>
                    <a:lstStyle/>
                    <a:p>
                      <a:endParaRPr lang="tr-TR"/>
                    </a:p>
                  </a:txBody>
                  <a:tcPr/>
                </a:tc>
                <a:tc>
                  <a:txBody>
                    <a:bodyPr/>
                    <a:lstStyle/>
                    <a:p>
                      <a:r>
                        <a:rPr lang="tr-TR" dirty="0" smtClean="0"/>
                        <a:t>Her iklimde aynı çeşit bitki</a:t>
                      </a:r>
                      <a:r>
                        <a:rPr lang="tr-TR" baseline="0" dirty="0" smtClean="0"/>
                        <a:t> örtüsü görülmez.</a:t>
                      </a:r>
                      <a:endParaRPr lang="tr-TR" dirty="0"/>
                    </a:p>
                  </a:txBody>
                  <a:tcPr/>
                </a:tc>
              </a:tr>
              <a:tr h="619183">
                <a:tc gridSpan="2">
                  <a:txBody>
                    <a:bodyPr/>
                    <a:lstStyle/>
                    <a:p>
                      <a:r>
                        <a:rPr lang="tr-TR" dirty="0" smtClean="0"/>
                        <a:t>İklim, toprak ve yeryüzü şekilleri yetişme şartlarını oluşturur.</a:t>
                      </a:r>
                      <a:endParaRPr lang="tr-TR" dirty="0"/>
                    </a:p>
                  </a:txBody>
                  <a:tcPr/>
                </a:tc>
                <a:tc hMerge="1">
                  <a:txBody>
                    <a:bodyPr/>
                    <a:lstStyle/>
                    <a:p>
                      <a:endParaRPr lang="tr-TR"/>
                    </a:p>
                  </a:txBody>
                  <a:tcPr/>
                </a:tc>
                <a:tc>
                  <a:txBody>
                    <a:bodyPr/>
                    <a:lstStyle/>
                    <a:p>
                      <a:endParaRPr lang="tr-TR"/>
                    </a:p>
                  </a:txBody>
                  <a:tcPr/>
                </a:tc>
                <a:tc>
                  <a:txBody>
                    <a:bodyPr/>
                    <a:lstStyle/>
                    <a:p>
                      <a:endParaRPr lang="tr-TR"/>
                    </a:p>
                  </a:txBody>
                  <a:tcPr/>
                </a:tc>
              </a:tr>
              <a:tr h="391247">
                <a:tc gridSpan="2">
                  <a:txBody>
                    <a:bodyPr/>
                    <a:lstStyle/>
                    <a:p>
                      <a:r>
                        <a:rPr lang="tr-TR" dirty="0" smtClean="0"/>
                        <a:t>Olumlu</a:t>
                      </a:r>
                      <a:r>
                        <a:rPr lang="tr-TR" baseline="0" dirty="0" smtClean="0"/>
                        <a:t> örnek</a:t>
                      </a:r>
                      <a:endParaRPr lang="tr-TR" b="1" dirty="0"/>
                    </a:p>
                  </a:txBody>
                  <a:tcPr/>
                </a:tc>
                <a:tc hMerge="1">
                  <a:txBody>
                    <a:bodyPr/>
                    <a:lstStyle/>
                    <a:p>
                      <a:endParaRPr lang="tr-TR"/>
                    </a:p>
                  </a:txBody>
                  <a:tcPr/>
                </a:tc>
                <a:tc>
                  <a:txBody>
                    <a:bodyPr/>
                    <a:lstStyle/>
                    <a:p>
                      <a:endParaRPr lang="tr-TR" b="1" dirty="0"/>
                    </a:p>
                  </a:txBody>
                  <a:tcPr/>
                </a:tc>
                <a:tc>
                  <a:txBody>
                    <a:bodyPr/>
                    <a:lstStyle/>
                    <a:p>
                      <a:r>
                        <a:rPr lang="tr-TR" dirty="0" smtClean="0"/>
                        <a:t>Olumsuz örnek</a:t>
                      </a:r>
                      <a:endParaRPr lang="tr-TR" b="1" dirty="0"/>
                    </a:p>
                  </a:txBody>
                  <a:tcPr/>
                </a:tc>
              </a:tr>
              <a:tr h="391247">
                <a:tc gridSpan="2">
                  <a:txBody>
                    <a:bodyPr/>
                    <a:lstStyle/>
                    <a:p>
                      <a:r>
                        <a:rPr lang="tr-TR" dirty="0" smtClean="0"/>
                        <a:t>Orman</a:t>
                      </a:r>
                      <a:endParaRPr lang="tr-TR" dirty="0"/>
                    </a:p>
                  </a:txBody>
                  <a:tcPr/>
                </a:tc>
                <a:tc hMerge="1">
                  <a:txBody>
                    <a:bodyPr/>
                    <a:lstStyle/>
                    <a:p>
                      <a:endParaRPr lang="tr-TR"/>
                    </a:p>
                  </a:txBody>
                  <a:tcPr/>
                </a:tc>
                <a:tc>
                  <a:txBody>
                    <a:bodyPr/>
                    <a:lstStyle/>
                    <a:p>
                      <a:endParaRPr lang="tr-TR"/>
                    </a:p>
                  </a:txBody>
                  <a:tcPr/>
                </a:tc>
                <a:tc>
                  <a:txBody>
                    <a:bodyPr/>
                    <a:lstStyle/>
                    <a:p>
                      <a:r>
                        <a:rPr lang="tr-TR" dirty="0" smtClean="0"/>
                        <a:t>Meyve</a:t>
                      </a:r>
                      <a:r>
                        <a:rPr lang="tr-TR" baseline="0" dirty="0" smtClean="0"/>
                        <a:t> bahçesi</a:t>
                      </a:r>
                      <a:endParaRPr lang="tr-TR" dirty="0"/>
                    </a:p>
                  </a:txBody>
                  <a:tcPr/>
                </a:tc>
              </a:tr>
              <a:tr h="391247">
                <a:tc gridSpan="2">
                  <a:txBody>
                    <a:bodyPr/>
                    <a:lstStyle/>
                    <a:p>
                      <a:r>
                        <a:rPr lang="tr-TR" dirty="0" smtClean="0"/>
                        <a:t>Maki</a:t>
                      </a:r>
                      <a:endParaRPr lang="tr-TR" dirty="0"/>
                    </a:p>
                  </a:txBody>
                  <a:tcPr/>
                </a:tc>
                <a:tc hMerge="1">
                  <a:txBody>
                    <a:bodyPr/>
                    <a:lstStyle/>
                    <a:p>
                      <a:endParaRPr lang="tr-TR"/>
                    </a:p>
                  </a:txBody>
                  <a:tcPr/>
                </a:tc>
                <a:tc>
                  <a:txBody>
                    <a:bodyPr/>
                    <a:lstStyle/>
                    <a:p>
                      <a:endParaRPr lang="tr-TR"/>
                    </a:p>
                  </a:txBody>
                  <a:tcPr/>
                </a:tc>
                <a:tc>
                  <a:txBody>
                    <a:bodyPr/>
                    <a:lstStyle/>
                    <a:p>
                      <a:r>
                        <a:rPr lang="tr-TR" dirty="0" smtClean="0"/>
                        <a:t>Buğday tarlası</a:t>
                      </a:r>
                      <a:endParaRPr lang="tr-TR" dirty="0"/>
                    </a:p>
                  </a:txBody>
                  <a:tcPr/>
                </a:tc>
              </a:tr>
              <a:tr h="391247">
                <a:tc gridSpan="2">
                  <a:txBody>
                    <a:bodyPr/>
                    <a:lstStyle/>
                    <a:p>
                      <a:r>
                        <a:rPr lang="tr-TR" dirty="0" smtClean="0"/>
                        <a:t>Step</a:t>
                      </a:r>
                      <a:endParaRPr lang="tr-TR" dirty="0"/>
                    </a:p>
                  </a:txBody>
                  <a:tcPr/>
                </a:tc>
                <a:tc hMerge="1">
                  <a:txBody>
                    <a:bodyPr/>
                    <a:lstStyle/>
                    <a:p>
                      <a:endParaRPr lang="tr-TR"/>
                    </a:p>
                  </a:txBody>
                  <a:tcPr/>
                </a:tc>
                <a:tc>
                  <a:txBody>
                    <a:bodyPr/>
                    <a:lstStyle/>
                    <a:p>
                      <a:endParaRPr lang="tr-TR"/>
                    </a:p>
                  </a:txBody>
                  <a:tcPr/>
                </a:tc>
                <a:tc>
                  <a:txBody>
                    <a:bodyPr/>
                    <a:lstStyle/>
                    <a:p>
                      <a:r>
                        <a:rPr lang="tr-TR" dirty="0" smtClean="0"/>
                        <a:t>Bostan</a:t>
                      </a:r>
                      <a:endParaRPr lang="tr-TR" dirty="0"/>
                    </a:p>
                  </a:txBody>
                  <a:tcPr/>
                </a:tc>
              </a:tr>
              <a:tr h="391247">
                <a:tc gridSpan="2">
                  <a:txBody>
                    <a:bodyPr/>
                    <a:lstStyle/>
                    <a:p>
                      <a:r>
                        <a:rPr lang="tr-TR" dirty="0" smtClean="0"/>
                        <a:t>Tundra </a:t>
                      </a:r>
                      <a:endParaRPr lang="tr-TR" dirty="0"/>
                    </a:p>
                  </a:txBody>
                  <a:tcPr/>
                </a:tc>
                <a:tc hMerge="1">
                  <a:txBody>
                    <a:bodyPr/>
                    <a:lstStyle/>
                    <a:p>
                      <a:endParaRPr lang="tr-TR"/>
                    </a:p>
                  </a:txBody>
                  <a:tcPr/>
                </a:tc>
                <a:tc>
                  <a:txBody>
                    <a:bodyPr/>
                    <a:lstStyle/>
                    <a:p>
                      <a:endParaRPr lang="tr-TR"/>
                    </a:p>
                  </a:txBody>
                  <a:tcPr/>
                </a:tc>
                <a:tc>
                  <a:txBody>
                    <a:bodyPr/>
                    <a:lstStyle/>
                    <a:p>
                      <a:r>
                        <a:rPr lang="tr-TR" dirty="0" smtClean="0"/>
                        <a:t>Ayçiçeği</a:t>
                      </a:r>
                      <a:r>
                        <a:rPr lang="tr-TR" baseline="0" dirty="0" smtClean="0"/>
                        <a:t> tarlası</a:t>
                      </a:r>
                      <a:endParaRPr lang="tr-TR" dirty="0"/>
                    </a:p>
                  </a:txBody>
                  <a:tcPr/>
                </a:tc>
              </a:tr>
            </a:tbl>
          </a:graphicData>
        </a:graphic>
      </p:graphicFrame>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b="1" dirty="0" smtClean="0"/>
              <a:t>Problem-Çözme Modeli </a:t>
            </a:r>
            <a:r>
              <a:rPr lang="tr-TR" dirty="0" smtClean="0"/>
              <a:t/>
            </a:r>
            <a:br>
              <a:rPr lang="tr-TR" dirty="0" smtClean="0"/>
            </a:br>
            <a:endParaRPr lang="tr-TR" dirty="0"/>
          </a:p>
        </p:txBody>
      </p:sp>
      <p:sp>
        <p:nvSpPr>
          <p:cNvPr id="3" name="2 İçerik Yer Tutucusu"/>
          <p:cNvSpPr>
            <a:spLocks noGrp="1"/>
          </p:cNvSpPr>
          <p:nvPr>
            <p:ph idx="1"/>
          </p:nvPr>
        </p:nvSpPr>
        <p:spPr/>
        <p:txBody>
          <a:bodyPr/>
          <a:lstStyle/>
          <a:p>
            <a:r>
              <a:rPr lang="tr-TR" dirty="0" smtClean="0"/>
              <a:t>Sosyal bilgiler öğretiminde kültürel olaylar ve problemlere (göç, kirlilik, enflasyon vb.), problem çözüm modeli kullanılarak öğrencilerin çözümler üretmeleri istenebilir (</a:t>
            </a:r>
            <a:r>
              <a:rPr lang="tr-TR" dirty="0" err="1" smtClean="0"/>
              <a:t>Mastropieri</a:t>
            </a:r>
            <a:r>
              <a:rPr lang="tr-TR" dirty="0" smtClean="0"/>
              <a:t> ve </a:t>
            </a:r>
            <a:r>
              <a:rPr lang="tr-TR" dirty="0" err="1" smtClean="0"/>
              <a:t>Scruggs</a:t>
            </a:r>
            <a:r>
              <a:rPr lang="tr-TR" dirty="0" smtClean="0"/>
              <a:t>, 2004). Örneğin, öğrenciler göç, susuzluk, küresel ısınma, kirlilik, trafik kazaları gibi önemli problemlerin çözümlerini araştırabilirler. </a:t>
            </a:r>
            <a:endParaRPr lang="tr-TR"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İçerik Yer Tutucusu"/>
          <p:cNvGraphicFramePr>
            <a:graphicFrameLocks noGrp="1"/>
          </p:cNvGraphicFramePr>
          <p:nvPr>
            <p:ph idx="1"/>
          </p:nvPr>
        </p:nvGraphicFramePr>
        <p:xfrm>
          <a:off x="0" y="0"/>
          <a:ext cx="9144000" cy="6857999"/>
        </p:xfrm>
        <a:graphic>
          <a:graphicData uri="http://schemas.openxmlformats.org/drawingml/2006/table">
            <a:tbl>
              <a:tblPr firstRow="1" bandRow="1">
                <a:tableStyleId>{5C22544A-7EE6-4342-B048-85BDC9FD1C3A}</a:tableStyleId>
              </a:tblPr>
              <a:tblGrid>
                <a:gridCol w="9144000"/>
              </a:tblGrid>
              <a:tr h="904825">
                <a:tc>
                  <a:txBody>
                    <a:bodyPr/>
                    <a:lstStyle/>
                    <a:p>
                      <a:r>
                        <a:rPr lang="tr-TR" sz="1800" b="1" kern="1200" dirty="0" err="1" smtClean="0">
                          <a:solidFill>
                            <a:schemeClr val="lt1"/>
                          </a:solidFill>
                          <a:latin typeface="+mn-lt"/>
                          <a:ea typeface="+mn-ea"/>
                          <a:cs typeface="+mn-cs"/>
                        </a:rPr>
                        <a:t>O'Brien</a:t>
                      </a:r>
                      <a:r>
                        <a:rPr lang="tr-TR" sz="1800" b="1" kern="1200" dirty="0" smtClean="0">
                          <a:solidFill>
                            <a:schemeClr val="lt1"/>
                          </a:solidFill>
                          <a:latin typeface="+mn-lt"/>
                          <a:ea typeface="+mn-ea"/>
                          <a:cs typeface="+mn-cs"/>
                        </a:rPr>
                        <a:t> (2000) yedi aşamada problem çözme modelinin uygulanmasını önemiştir.</a:t>
                      </a:r>
                    </a:p>
                    <a:p>
                      <a:r>
                        <a:rPr lang="tr-TR" sz="1800" b="1" kern="1200" dirty="0" smtClean="0">
                          <a:solidFill>
                            <a:schemeClr val="lt1"/>
                          </a:solidFill>
                          <a:latin typeface="+mn-lt"/>
                          <a:ea typeface="+mn-ea"/>
                          <a:cs typeface="+mn-cs"/>
                        </a:rPr>
                        <a:t> Bu aşamalar: </a:t>
                      </a:r>
                      <a:endParaRPr lang="tr-TR" dirty="0"/>
                    </a:p>
                  </a:txBody>
                  <a:tcPr/>
                </a:tc>
              </a:tr>
              <a:tr h="524224">
                <a:tc>
                  <a:txBody>
                    <a:bodyPr/>
                    <a:lstStyle/>
                    <a:p>
                      <a:pPr marL="800100" marR="0" lvl="1" indent="-342900" algn="l" defTabSz="914400" rtl="0" eaLnBrk="1" fontAlgn="auto" latinLnBrk="0" hangingPunct="1">
                        <a:lnSpc>
                          <a:spcPct val="100000"/>
                        </a:lnSpc>
                        <a:spcBef>
                          <a:spcPts val="0"/>
                        </a:spcBef>
                        <a:spcAft>
                          <a:spcPts val="0"/>
                        </a:spcAft>
                        <a:buClrTx/>
                        <a:buSzTx/>
                        <a:buFont typeface="+mj-lt"/>
                        <a:buNone/>
                        <a:tabLst/>
                        <a:defRPr/>
                      </a:pPr>
                      <a:r>
                        <a:rPr lang="tr-TR" sz="1800" kern="1200" dirty="0" smtClean="0">
                          <a:solidFill>
                            <a:schemeClr val="dk1"/>
                          </a:solidFill>
                          <a:latin typeface="Times New Roman"/>
                          <a:ea typeface="Times New Roman"/>
                          <a:cs typeface="+mn-cs"/>
                        </a:rPr>
                        <a:t> </a:t>
                      </a:r>
                      <a:r>
                        <a:rPr lang="tr-TR" sz="1800" kern="1200" baseline="0" dirty="0" smtClean="0">
                          <a:solidFill>
                            <a:schemeClr val="dk1"/>
                          </a:solidFill>
                          <a:latin typeface="Times New Roman"/>
                          <a:ea typeface="Times New Roman"/>
                          <a:cs typeface="+mn-cs"/>
                        </a:rPr>
                        <a:t> </a:t>
                      </a:r>
                      <a:r>
                        <a:rPr lang="tr-TR" sz="1800" kern="1200" dirty="0" smtClean="0">
                          <a:solidFill>
                            <a:schemeClr val="dk1"/>
                          </a:solidFill>
                          <a:latin typeface="Times New Roman"/>
                          <a:ea typeface="Times New Roman"/>
                          <a:cs typeface="+mn-cs"/>
                        </a:rPr>
                        <a:t>1.</a:t>
                      </a:r>
                      <a:r>
                        <a:rPr lang="tr-TR" sz="1800" kern="1200" baseline="0" dirty="0" smtClean="0">
                          <a:solidFill>
                            <a:schemeClr val="dk1"/>
                          </a:solidFill>
                          <a:latin typeface="Times New Roman"/>
                          <a:ea typeface="Times New Roman"/>
                          <a:cs typeface="+mn-cs"/>
                        </a:rPr>
                        <a:t> </a:t>
                      </a:r>
                      <a:r>
                        <a:rPr lang="tr-TR" sz="1800" kern="1200" dirty="0" smtClean="0">
                          <a:solidFill>
                            <a:schemeClr val="dk1"/>
                          </a:solidFill>
                          <a:latin typeface="Times New Roman"/>
                          <a:ea typeface="Times New Roman"/>
                          <a:cs typeface="+mn-cs"/>
                        </a:rPr>
                        <a:t>Durumu</a:t>
                      </a:r>
                      <a:r>
                        <a:rPr lang="tr-TR" sz="1800" kern="1200" baseline="0" dirty="0" smtClean="0">
                          <a:solidFill>
                            <a:schemeClr val="dk1"/>
                          </a:solidFill>
                          <a:latin typeface="Times New Roman"/>
                          <a:ea typeface="Times New Roman"/>
                          <a:cs typeface="+mn-cs"/>
                        </a:rPr>
                        <a:t> sun ve ön bilgiyi tanıt.</a:t>
                      </a:r>
                      <a:endParaRPr lang="tr-TR" sz="1800" kern="1200" dirty="0" smtClean="0">
                        <a:solidFill>
                          <a:schemeClr val="dk1"/>
                        </a:solidFill>
                        <a:latin typeface="Times New Roman"/>
                        <a:ea typeface="Times New Roman"/>
                        <a:cs typeface="+mn-cs"/>
                      </a:endParaRPr>
                    </a:p>
                  </a:txBody>
                  <a:tcPr marL="0" marR="0" marT="0" marB="0"/>
                </a:tc>
              </a:tr>
              <a:tr h="904825">
                <a:tc>
                  <a:txBody>
                    <a:bodyPr/>
                    <a:lstStyle/>
                    <a:p>
                      <a:pPr marL="800100" marR="0" lvl="1" indent="-342900" algn="l" defTabSz="914400" rtl="0" eaLnBrk="1" fontAlgn="auto" latinLnBrk="0" hangingPunct="1">
                        <a:lnSpc>
                          <a:spcPct val="100000"/>
                        </a:lnSpc>
                        <a:spcBef>
                          <a:spcPts val="0"/>
                        </a:spcBef>
                        <a:spcAft>
                          <a:spcPts val="0"/>
                        </a:spcAft>
                        <a:buClrTx/>
                        <a:buSzTx/>
                        <a:buFont typeface="+mj-lt"/>
                        <a:buNone/>
                        <a:tabLst/>
                        <a:defRPr/>
                      </a:pPr>
                      <a:r>
                        <a:rPr lang="tr-TR" sz="1800" dirty="0" smtClean="0">
                          <a:latin typeface="Times New Roman"/>
                          <a:ea typeface="Times New Roman"/>
                        </a:rPr>
                        <a:t>2. Problemi ortaya koy. </a:t>
                      </a:r>
                      <a:endParaRPr lang="tr-TR" sz="2800" dirty="0" smtClean="0">
                        <a:latin typeface="Times New Roman"/>
                        <a:ea typeface="Times New Roman"/>
                      </a:endParaRPr>
                    </a:p>
                    <a:p>
                      <a:pPr marL="800100" lvl="1" indent="-342900" algn="l">
                        <a:buFont typeface="+mj-lt"/>
                        <a:buAutoNum type="arabicPeriod"/>
                      </a:pPr>
                      <a:endParaRPr lang="tr-TR" dirty="0"/>
                    </a:p>
                  </a:txBody>
                  <a:tcPr/>
                </a:tc>
              </a:tr>
              <a:tr h="904825">
                <a:tc>
                  <a:txBody>
                    <a:bodyPr/>
                    <a:lstStyle/>
                    <a:p>
                      <a:pPr marL="800100" marR="0" lvl="1" indent="-342900" algn="l" defTabSz="914400" rtl="0" eaLnBrk="1" fontAlgn="auto" latinLnBrk="0" hangingPunct="1">
                        <a:lnSpc>
                          <a:spcPct val="100000"/>
                        </a:lnSpc>
                        <a:spcBef>
                          <a:spcPts val="0"/>
                        </a:spcBef>
                        <a:spcAft>
                          <a:spcPts val="0"/>
                        </a:spcAft>
                        <a:buClrTx/>
                        <a:buSzTx/>
                        <a:buFont typeface="+mj-lt"/>
                        <a:buNone/>
                        <a:tabLst/>
                        <a:defRPr/>
                      </a:pPr>
                      <a:r>
                        <a:rPr lang="tr-TR" sz="1800" dirty="0" smtClean="0">
                          <a:latin typeface="Times New Roman"/>
                          <a:ea typeface="Times New Roman"/>
                        </a:rPr>
                        <a:t>3. Olası çözümler üret ve nasıl çözüleceğini araştırmalarını iste. </a:t>
                      </a:r>
                      <a:endParaRPr lang="tr-TR" sz="2800" dirty="0" smtClean="0">
                        <a:latin typeface="Times New Roman"/>
                        <a:ea typeface="Times New Roman"/>
                      </a:endParaRPr>
                    </a:p>
                    <a:p>
                      <a:pPr marL="800100" lvl="1" indent="-342900" algn="l">
                        <a:buFont typeface="+mj-lt"/>
                        <a:buAutoNum type="arabicPeriod"/>
                      </a:pPr>
                      <a:endParaRPr lang="tr-TR" dirty="0"/>
                    </a:p>
                  </a:txBody>
                  <a:tcPr/>
                </a:tc>
              </a:tr>
              <a:tr h="904825">
                <a:tc>
                  <a:txBody>
                    <a:bodyPr/>
                    <a:lstStyle/>
                    <a:p>
                      <a:pPr marL="800100" marR="0" lvl="1" indent="-342900" algn="l" defTabSz="914400" rtl="0" eaLnBrk="1" fontAlgn="auto" latinLnBrk="0" hangingPunct="1">
                        <a:lnSpc>
                          <a:spcPct val="100000"/>
                        </a:lnSpc>
                        <a:spcBef>
                          <a:spcPts val="0"/>
                        </a:spcBef>
                        <a:spcAft>
                          <a:spcPts val="0"/>
                        </a:spcAft>
                        <a:buClrTx/>
                        <a:buSzTx/>
                        <a:buFont typeface="+mj-lt"/>
                        <a:buNone/>
                        <a:tabLst/>
                        <a:defRPr/>
                      </a:pPr>
                      <a:r>
                        <a:rPr lang="tr-TR" sz="1800" dirty="0" smtClean="0">
                          <a:latin typeface="Times New Roman"/>
                          <a:ea typeface="Times New Roman"/>
                        </a:rPr>
                        <a:t>4. Olası çözümleri araştır. </a:t>
                      </a:r>
                      <a:endParaRPr lang="tr-TR" sz="2800" dirty="0" smtClean="0">
                        <a:latin typeface="Times New Roman"/>
                        <a:ea typeface="Times New Roman"/>
                      </a:endParaRPr>
                    </a:p>
                    <a:p>
                      <a:pPr marL="800100" lvl="1" indent="-342900" algn="l">
                        <a:buFont typeface="+mj-lt"/>
                        <a:buAutoNum type="arabicPeriod"/>
                      </a:pPr>
                      <a:endParaRPr lang="tr-TR" dirty="0"/>
                    </a:p>
                  </a:txBody>
                  <a:tcPr/>
                </a:tc>
              </a:tr>
              <a:tr h="904825">
                <a:tc>
                  <a:txBody>
                    <a:bodyPr/>
                    <a:lstStyle/>
                    <a:p>
                      <a:pPr marL="800100" marR="0" lvl="1" indent="-342900" algn="l" defTabSz="914400" rtl="0" eaLnBrk="1" fontAlgn="auto" latinLnBrk="0" hangingPunct="1">
                        <a:lnSpc>
                          <a:spcPct val="100000"/>
                        </a:lnSpc>
                        <a:spcBef>
                          <a:spcPts val="0"/>
                        </a:spcBef>
                        <a:spcAft>
                          <a:spcPts val="0"/>
                        </a:spcAft>
                        <a:buClrTx/>
                        <a:buSzTx/>
                        <a:buFont typeface="+mj-lt"/>
                        <a:buNone/>
                        <a:tabLst/>
                        <a:defRPr/>
                      </a:pPr>
                      <a:r>
                        <a:rPr lang="tr-TR" sz="1800" dirty="0" smtClean="0">
                          <a:latin typeface="Times New Roman"/>
                          <a:ea typeface="Times New Roman"/>
                        </a:rPr>
                        <a:t>5. Çözümleri tekrar düşün. </a:t>
                      </a:r>
                      <a:endParaRPr lang="tr-TR" sz="2800" dirty="0" smtClean="0">
                        <a:latin typeface="Times New Roman"/>
                        <a:ea typeface="Times New Roman"/>
                      </a:endParaRPr>
                    </a:p>
                    <a:p>
                      <a:pPr marL="800100" lvl="1" indent="-342900" algn="l">
                        <a:buFont typeface="+mj-lt"/>
                        <a:buAutoNum type="arabicPeriod"/>
                      </a:pPr>
                      <a:endParaRPr lang="tr-TR" dirty="0"/>
                    </a:p>
                  </a:txBody>
                  <a:tcPr/>
                </a:tc>
              </a:tr>
              <a:tr h="904825">
                <a:tc>
                  <a:txBody>
                    <a:bodyPr/>
                    <a:lstStyle/>
                    <a:p>
                      <a:pPr marL="800100" marR="0" lvl="1" indent="-342900" algn="l" defTabSz="914400" rtl="0" eaLnBrk="1" fontAlgn="auto" latinLnBrk="0" hangingPunct="1">
                        <a:lnSpc>
                          <a:spcPct val="100000"/>
                        </a:lnSpc>
                        <a:spcBef>
                          <a:spcPts val="0"/>
                        </a:spcBef>
                        <a:spcAft>
                          <a:spcPts val="0"/>
                        </a:spcAft>
                        <a:buClrTx/>
                        <a:buSzTx/>
                        <a:buFont typeface="+mj-lt"/>
                        <a:buNone/>
                        <a:tabLst/>
                        <a:defRPr/>
                      </a:pPr>
                      <a:r>
                        <a:rPr lang="tr-TR" sz="1800" dirty="0" smtClean="0">
                          <a:latin typeface="Times New Roman"/>
                          <a:ea typeface="Times New Roman"/>
                        </a:rPr>
                        <a:t>6. Çözümü açıkla. </a:t>
                      </a:r>
                      <a:endParaRPr lang="tr-TR" sz="2800" dirty="0" smtClean="0">
                        <a:latin typeface="Times New Roman"/>
                        <a:ea typeface="Times New Roman"/>
                      </a:endParaRPr>
                    </a:p>
                    <a:p>
                      <a:pPr marL="800100" lvl="1" indent="-342900" algn="l">
                        <a:buFont typeface="+mj-lt"/>
                        <a:buAutoNum type="arabicPeriod"/>
                      </a:pPr>
                      <a:endParaRPr lang="tr-TR" dirty="0"/>
                    </a:p>
                  </a:txBody>
                  <a:tcPr/>
                </a:tc>
              </a:tr>
              <a:tr h="904825">
                <a:tc>
                  <a:txBody>
                    <a:bodyPr/>
                    <a:lstStyle/>
                    <a:p>
                      <a:pPr marL="800100" marR="0" lvl="1" indent="-342900" algn="l" defTabSz="914400" rtl="0" eaLnBrk="1" fontAlgn="auto" latinLnBrk="0" hangingPunct="1">
                        <a:lnSpc>
                          <a:spcPct val="100000"/>
                        </a:lnSpc>
                        <a:spcBef>
                          <a:spcPts val="0"/>
                        </a:spcBef>
                        <a:spcAft>
                          <a:spcPts val="0"/>
                        </a:spcAft>
                        <a:buClrTx/>
                        <a:buSzTx/>
                        <a:buFont typeface="+mj-lt"/>
                        <a:buNone/>
                        <a:tabLst/>
                        <a:defRPr/>
                      </a:pPr>
                      <a:r>
                        <a:rPr lang="tr-TR" sz="1800" dirty="0" smtClean="0">
                          <a:latin typeface="Times New Roman"/>
                          <a:ea typeface="Times New Roman"/>
                        </a:rPr>
                        <a:t>7. Tekrar durumu belirle. </a:t>
                      </a:r>
                      <a:endParaRPr lang="tr-TR" sz="2800" dirty="0" smtClean="0">
                        <a:latin typeface="Times New Roman"/>
                        <a:ea typeface="Times New Roman"/>
                      </a:endParaRPr>
                    </a:p>
                    <a:p>
                      <a:pPr marL="800100" lvl="1" indent="-342900" algn="l">
                        <a:buFont typeface="+mj-lt"/>
                        <a:buAutoNum type="arabicPeriod"/>
                      </a:pPr>
                      <a:endParaRPr lang="tr-TR" dirty="0"/>
                    </a:p>
                  </a:txBody>
                  <a:tcPr/>
                </a:tc>
              </a:tr>
            </a:tbl>
          </a:graphicData>
        </a:graphic>
      </p:graphicFrame>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b="1" dirty="0" smtClean="0"/>
              <a:t>Aktivite Merkezli Yaklaşım </a:t>
            </a:r>
            <a:r>
              <a:rPr lang="tr-TR" dirty="0" smtClean="0"/>
              <a:t/>
            </a:r>
            <a:br>
              <a:rPr lang="tr-TR" dirty="0" smtClean="0"/>
            </a:br>
            <a:endParaRPr lang="tr-TR" dirty="0"/>
          </a:p>
        </p:txBody>
      </p:sp>
      <p:sp>
        <p:nvSpPr>
          <p:cNvPr id="3" name="2 İçerik Yer Tutucusu"/>
          <p:cNvSpPr>
            <a:spLocks noGrp="1"/>
          </p:cNvSpPr>
          <p:nvPr>
            <p:ph idx="1"/>
          </p:nvPr>
        </p:nvSpPr>
        <p:spPr/>
        <p:txBody>
          <a:bodyPr/>
          <a:lstStyle/>
          <a:p>
            <a:r>
              <a:rPr lang="tr-TR" dirty="0" smtClean="0"/>
              <a:t>Bu yaklaşımda öğrencilerin hayat bilgisi ve sosyal bilgiler içeriklerini anlamaları ve bilgilerini geliştirmeleri amacı ile aktif yaşantılar sunularak, öğrencinin keşfetme ve araştırmayı kullanarak öğrenmesi hedeflenir (</a:t>
            </a:r>
            <a:r>
              <a:rPr lang="tr-TR" dirty="0" err="1" smtClean="0"/>
              <a:t>Maroney</a:t>
            </a:r>
            <a:r>
              <a:rPr lang="tr-TR" dirty="0" smtClean="0"/>
              <a:t>, </a:t>
            </a:r>
            <a:r>
              <a:rPr lang="tr-TR" dirty="0" err="1" smtClean="0"/>
              <a:t>Finson</a:t>
            </a:r>
            <a:r>
              <a:rPr lang="tr-TR" dirty="0" smtClean="0"/>
              <a:t>, </a:t>
            </a:r>
            <a:r>
              <a:rPr lang="tr-TR" dirty="0" err="1" smtClean="0"/>
              <a:t>Beaver</a:t>
            </a:r>
            <a:r>
              <a:rPr lang="tr-TR" dirty="0" smtClean="0"/>
              <a:t> ve </a:t>
            </a:r>
            <a:r>
              <a:rPr lang="tr-TR" dirty="0" err="1" smtClean="0"/>
              <a:t>Jensen</a:t>
            </a:r>
            <a:r>
              <a:rPr lang="tr-TR" dirty="0" smtClean="0"/>
              <a:t>, 2003). </a:t>
            </a:r>
            <a:endParaRPr lang="tr-TR"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dirty="0" smtClean="0"/>
              <a:t>Bu yaklaşımla ders dört aşamada sürdürülür</a:t>
            </a:r>
            <a:endParaRPr lang="tr-TR" dirty="0"/>
          </a:p>
        </p:txBody>
      </p:sp>
      <p:sp>
        <p:nvSpPr>
          <p:cNvPr id="3" name="2 İçerik Yer Tutucusu"/>
          <p:cNvSpPr>
            <a:spLocks noGrp="1"/>
          </p:cNvSpPr>
          <p:nvPr>
            <p:ph idx="1"/>
          </p:nvPr>
        </p:nvSpPr>
        <p:spPr/>
        <p:txBody>
          <a:bodyPr/>
          <a:lstStyle/>
          <a:p>
            <a:r>
              <a:rPr lang="tr-TR" dirty="0" smtClean="0"/>
              <a:t>Katılım</a:t>
            </a:r>
          </a:p>
          <a:p>
            <a:r>
              <a:rPr lang="tr-TR" dirty="0" smtClean="0"/>
              <a:t>Araştırma </a:t>
            </a:r>
          </a:p>
          <a:p>
            <a:r>
              <a:rPr lang="tr-TR" dirty="0" smtClean="0"/>
              <a:t>Geliştirme </a:t>
            </a:r>
          </a:p>
          <a:p>
            <a:r>
              <a:rPr lang="tr-TR" dirty="0" smtClean="0"/>
              <a:t>Genişletmedir (</a:t>
            </a:r>
            <a:r>
              <a:rPr lang="tr-TR" dirty="0" err="1" smtClean="0"/>
              <a:t>Salend</a:t>
            </a:r>
            <a:r>
              <a:rPr lang="tr-TR" dirty="0" smtClean="0"/>
              <a:t>, 2005). </a:t>
            </a:r>
            <a:endParaRPr lang="tr-TR"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r>
              <a:rPr lang="tr-TR" dirty="0" smtClean="0"/>
              <a:t> Bu yaklaşımın uygulanabilmesi için öğrencilerin yazılı ve görsel materyallerden yararlanma ve onları kullanabilme becerileri olmalıdır. Bu becerilerin önceden öğretilmesi aktivite merkezli yaklaşımın daha kolay yürütülmesini sağlar. </a:t>
            </a:r>
            <a:endParaRPr lang="tr-TR"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b="1" dirty="0" smtClean="0"/>
              <a:t>Doğrudan Öğretim </a:t>
            </a:r>
            <a:r>
              <a:rPr lang="tr-TR" dirty="0" smtClean="0"/>
              <a:t/>
            </a:r>
            <a:br>
              <a:rPr lang="tr-TR" dirty="0" smtClean="0"/>
            </a:br>
            <a:endParaRPr lang="tr-TR" dirty="0"/>
          </a:p>
        </p:txBody>
      </p:sp>
      <p:sp>
        <p:nvSpPr>
          <p:cNvPr id="3" name="2 İçerik Yer Tutucusu"/>
          <p:cNvSpPr>
            <a:spLocks noGrp="1"/>
          </p:cNvSpPr>
          <p:nvPr>
            <p:ph idx="1"/>
          </p:nvPr>
        </p:nvSpPr>
        <p:spPr/>
        <p:txBody>
          <a:bodyPr/>
          <a:lstStyle/>
          <a:p>
            <a:r>
              <a:rPr lang="tr-TR" dirty="0">
                <a:ea typeface="Times New Roman"/>
                <a:cs typeface="Times New Roman"/>
              </a:rPr>
              <a:t>Doğrudan öğretim yöntemi; konuları küçük basamaklarla sunmayı, öğrencilerin sunumlardan ne kadar yararlan­dıklarını belirlemek amacıyla sıklıkla yapılan kontrolleri içeren, öğretme sorumlulu­ğunun öğretmende başlayıp öğrenciye </a:t>
            </a:r>
            <a:r>
              <a:rPr lang="tr-TR" dirty="0" err="1">
                <a:ea typeface="Times New Roman"/>
                <a:cs typeface="Times New Roman"/>
              </a:rPr>
              <a:t>aktanldığı</a:t>
            </a:r>
            <a:r>
              <a:rPr lang="tr-TR" dirty="0">
                <a:ea typeface="Times New Roman"/>
                <a:cs typeface="Times New Roman"/>
              </a:rPr>
              <a:t> aşamalı bir yöntemdir (</a:t>
            </a:r>
            <a:r>
              <a:rPr lang="tr-TR" dirty="0" err="1">
                <a:ea typeface="Times New Roman"/>
                <a:cs typeface="Times New Roman"/>
              </a:rPr>
              <a:t>Rosenshine</a:t>
            </a:r>
            <a:r>
              <a:rPr lang="tr-TR" dirty="0">
                <a:ea typeface="Times New Roman"/>
                <a:cs typeface="Times New Roman"/>
              </a:rPr>
              <a:t>, 1986).</a:t>
            </a:r>
            <a:endParaRPr lang="tr-TR"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r>
              <a:rPr lang="tr-TR" dirty="0">
                <a:ea typeface="Times New Roman"/>
                <a:cs typeface="Times New Roman"/>
              </a:rPr>
              <a:t>Doğrudan öğretim yönteminde konu, anlatım yöntemiyle sunulur. Öğretmen dersi anlatırken model olur, yaparak gösterir ve sorular sorar. Bu yöntemin düz an­latım yönteminden farkı, konuların daha küçük basamaklara ayrılarak sunulduktan sonra sık kontrollere, rehberli ve bağımsız uygulamalara yer verilmesidir.</a:t>
            </a:r>
            <a:endParaRPr lang="tr-TR" dirty="0"/>
          </a:p>
        </p:txBody>
      </p:sp>
    </p:spTree>
    <p:extLst>
      <p:ext uri="{BB962C8B-B14F-4D97-AF65-F5344CB8AC3E}">
        <p14:creationId xmlns:p14="http://schemas.microsoft.com/office/powerpoint/2010/main" val="92710867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p:txBody>
          <a:bodyPr>
            <a:normAutofit lnSpcReduction="10000"/>
          </a:bodyPr>
          <a:lstStyle/>
          <a:p>
            <a:r>
              <a:rPr lang="tr-TR" dirty="0"/>
              <a:t>Doğrudan öğretim yönteminde amaç, öğretim ortamının çok iyi düzenlenerek, sunulan bilgi ve beceride bütün öğrencilerin öğretim amaçlarını gerçekleştirmesini sağlamaktır. </a:t>
            </a:r>
            <a:r>
              <a:rPr lang="tr-TR" dirty="0" smtClean="0"/>
              <a:t>Bunun </a:t>
            </a:r>
            <a:r>
              <a:rPr lang="tr-TR" dirty="0"/>
              <a:t>için de sunulan konuyla ilgili rehberli ve bağımsız </a:t>
            </a:r>
            <a:r>
              <a:rPr lang="tr-TR" dirty="0" smtClean="0"/>
              <a:t>uygulamalarda </a:t>
            </a:r>
            <a:r>
              <a:rPr lang="tr-TR" dirty="0"/>
              <a:t>yapılan </a:t>
            </a:r>
            <a:r>
              <a:rPr lang="tr-TR" dirty="0" smtClean="0"/>
              <a:t>alıştırmalarla</a:t>
            </a:r>
            <a:r>
              <a:rPr lang="tr-TR" dirty="0"/>
              <a:t>, verilen dönüt ve düzeltmelerle ve sistemli olarak verilen ipuçlarıyla öğrenci </a:t>
            </a:r>
            <a:r>
              <a:rPr lang="tr-TR" dirty="0">
                <a:ea typeface="Times New Roman"/>
                <a:cs typeface="Times New Roman"/>
              </a:rPr>
              <a:t>bağımsız olarak öğretim amaçlarını gerçekleştirebilir duruma </a:t>
            </a:r>
            <a:r>
              <a:rPr lang="tr-TR" dirty="0" smtClean="0">
                <a:ea typeface="Times New Roman"/>
                <a:cs typeface="Times New Roman"/>
              </a:rPr>
              <a:t>getirilir.</a:t>
            </a:r>
            <a:endParaRPr lang="tr-TR" dirty="0"/>
          </a:p>
        </p:txBody>
      </p:sp>
    </p:spTree>
    <p:extLst>
      <p:ext uri="{BB962C8B-B14F-4D97-AF65-F5344CB8AC3E}">
        <p14:creationId xmlns:p14="http://schemas.microsoft.com/office/powerpoint/2010/main" val="124003647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2800" dirty="0">
                <a:ea typeface="Times New Roman"/>
                <a:cs typeface="Times New Roman"/>
              </a:rPr>
              <a:t>Doğrudan öğre­tim yönteminin uygulama aşamaları aşağıda sıralanmıştır (</a:t>
            </a:r>
            <a:r>
              <a:rPr lang="tr-TR" sz="2800" dirty="0" err="1" smtClean="0">
                <a:ea typeface="Times New Roman"/>
                <a:cs typeface="Times New Roman"/>
              </a:rPr>
              <a:t>Rosenshine</a:t>
            </a:r>
            <a:r>
              <a:rPr lang="tr-TR" sz="2800" dirty="0">
                <a:ea typeface="Times New Roman"/>
                <a:cs typeface="Times New Roman"/>
              </a:rPr>
              <a:t>, 1986). </a:t>
            </a:r>
            <a:endParaRPr lang="tr-TR" sz="2800" dirty="0"/>
          </a:p>
        </p:txBody>
      </p:sp>
      <p:sp>
        <p:nvSpPr>
          <p:cNvPr id="3" name="İçerik Yer Tutucusu 2"/>
          <p:cNvSpPr>
            <a:spLocks noGrp="1"/>
          </p:cNvSpPr>
          <p:nvPr>
            <p:ph idx="1"/>
          </p:nvPr>
        </p:nvSpPr>
        <p:spPr/>
        <p:txBody>
          <a:bodyPr>
            <a:normAutofit/>
          </a:bodyPr>
          <a:lstStyle/>
          <a:p>
            <a:pPr marL="514350" indent="-514350">
              <a:buFont typeface="+mj-lt"/>
              <a:buAutoNum type="arabicPeriod"/>
            </a:pPr>
            <a:r>
              <a:rPr lang="tr-TR" b="1" dirty="0" smtClean="0"/>
              <a:t>Günlük </a:t>
            </a:r>
            <a:r>
              <a:rPr lang="tr-TR" b="1" dirty="0"/>
              <a:t>gözden geçirme </a:t>
            </a:r>
            <a:endParaRPr lang="tr-TR" b="1" dirty="0" smtClean="0"/>
          </a:p>
          <a:p>
            <a:pPr marL="514350" indent="-514350">
              <a:buFont typeface="+mj-lt"/>
              <a:buAutoNum type="arabicPeriod"/>
            </a:pPr>
            <a:r>
              <a:rPr lang="tr-TR" b="1" dirty="0" smtClean="0"/>
              <a:t>Konuların </a:t>
            </a:r>
            <a:r>
              <a:rPr lang="tr-TR" b="1" dirty="0"/>
              <a:t>sunumu </a:t>
            </a:r>
          </a:p>
          <a:p>
            <a:pPr marL="914400" lvl="1" indent="-514350">
              <a:buFont typeface="+mj-lt"/>
              <a:buAutoNum type="alphaLcParenR"/>
            </a:pPr>
            <a:r>
              <a:rPr lang="tr-TR" dirty="0" smtClean="0"/>
              <a:t>Dersin </a:t>
            </a:r>
            <a:r>
              <a:rPr lang="tr-TR" dirty="0"/>
              <a:t>kısa dönemli amacının </a:t>
            </a:r>
            <a:r>
              <a:rPr lang="tr-TR" dirty="0" smtClean="0"/>
              <a:t>açıklanması</a:t>
            </a:r>
          </a:p>
          <a:p>
            <a:pPr marL="914400" lvl="1" indent="-514350">
              <a:buFont typeface="+mj-lt"/>
              <a:buAutoNum type="alphaLcParenR"/>
            </a:pPr>
            <a:r>
              <a:rPr lang="tr-TR" dirty="0" smtClean="0"/>
              <a:t>İçeriğinin </a:t>
            </a:r>
            <a:r>
              <a:rPr lang="tr-TR" dirty="0"/>
              <a:t>küçük parçalar halinde </a:t>
            </a:r>
            <a:r>
              <a:rPr lang="tr-TR" dirty="0" smtClean="0"/>
              <a:t>sunumu</a:t>
            </a:r>
          </a:p>
          <a:p>
            <a:pPr marL="914400" lvl="1" indent="-514350">
              <a:buFont typeface="+mj-lt"/>
              <a:buAutoNum type="alphaLcParenR"/>
            </a:pPr>
            <a:r>
              <a:rPr lang="tr-TR" dirty="0" smtClean="0"/>
              <a:t>Kontroller </a:t>
            </a:r>
            <a:r>
              <a:rPr lang="tr-TR" dirty="0"/>
              <a:t>yapılması </a:t>
            </a:r>
          </a:p>
          <a:p>
            <a:pPr marL="514350" indent="-514350">
              <a:buFont typeface="+mj-lt"/>
              <a:buAutoNum type="arabicPeriod"/>
            </a:pPr>
            <a:r>
              <a:rPr lang="tr-TR" b="1" dirty="0" smtClean="0"/>
              <a:t>Rehberli uygulamalar</a:t>
            </a:r>
          </a:p>
          <a:p>
            <a:pPr marL="514350" indent="-514350">
              <a:buFont typeface="+mj-lt"/>
              <a:buAutoNum type="arabicPeriod"/>
            </a:pPr>
            <a:r>
              <a:rPr lang="tr-TR" b="1" dirty="0" smtClean="0"/>
              <a:t>Bağımsız </a:t>
            </a:r>
            <a:r>
              <a:rPr lang="tr-TR" b="1" dirty="0"/>
              <a:t>uygulamalar S-Haftalık ve aylık gözden geçirme </a:t>
            </a:r>
          </a:p>
          <a:p>
            <a:endParaRPr lang="tr-TR" dirty="0"/>
          </a:p>
        </p:txBody>
      </p:sp>
    </p:spTree>
    <p:extLst>
      <p:ext uri="{BB962C8B-B14F-4D97-AF65-F5344CB8AC3E}">
        <p14:creationId xmlns:p14="http://schemas.microsoft.com/office/powerpoint/2010/main" val="354538627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5" name="Picture 3"/>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1115616" y="0"/>
            <a:ext cx="6408712" cy="7029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0918492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err="1"/>
              <a:t>Demastrasyon</a:t>
            </a:r>
            <a:r>
              <a:rPr lang="tr-TR" dirty="0"/>
              <a:t> </a:t>
            </a:r>
          </a:p>
        </p:txBody>
      </p:sp>
      <p:sp>
        <p:nvSpPr>
          <p:cNvPr id="3" name="İçerik Yer Tutucusu 2"/>
          <p:cNvSpPr>
            <a:spLocks noGrp="1"/>
          </p:cNvSpPr>
          <p:nvPr>
            <p:ph idx="1"/>
          </p:nvPr>
        </p:nvSpPr>
        <p:spPr/>
        <p:txBody>
          <a:bodyPr/>
          <a:lstStyle/>
          <a:p>
            <a:r>
              <a:rPr lang="tr-TR" dirty="0" err="1"/>
              <a:t>Demostrasyon</a:t>
            </a:r>
            <a:r>
              <a:rPr lang="tr-TR" dirty="0"/>
              <a:t> öğrencilere bir beceriyi nasıl gerçekleştirecekleri, bir görevi nasıl tamamlayacakları veya bir problemi nasıl çözeceklerini göstermek amacı ile kullanıla­bilir (</a:t>
            </a:r>
            <a:r>
              <a:rPr lang="tr-TR" dirty="0" err="1"/>
              <a:t>Vaughn</a:t>
            </a:r>
            <a:r>
              <a:rPr lang="tr-TR" dirty="0"/>
              <a:t>, ve </a:t>
            </a:r>
            <a:r>
              <a:rPr lang="tr-TR" dirty="0" err="1"/>
              <a:t>diğ</a:t>
            </a:r>
            <a:r>
              <a:rPr lang="tr-TR" dirty="0"/>
              <a:t>., 2007). </a:t>
            </a:r>
            <a:endParaRPr lang="tr-TR" dirty="0"/>
          </a:p>
        </p:txBody>
      </p:sp>
    </p:spTree>
    <p:extLst>
      <p:ext uri="{BB962C8B-B14F-4D97-AF65-F5344CB8AC3E}">
        <p14:creationId xmlns:p14="http://schemas.microsoft.com/office/powerpoint/2010/main" val="225898537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r>
              <a:rPr lang="tr-TR" dirty="0" err="1"/>
              <a:t>Demostrasyon</a:t>
            </a:r>
            <a:r>
              <a:rPr lang="tr-TR" dirty="0"/>
              <a:t> tüm sınıfa, küçük gruplara ya da bireysel olarak öğrencilere uygulanabilir. </a:t>
            </a:r>
            <a:r>
              <a:rPr lang="tr-TR" dirty="0" err="1"/>
              <a:t>Demostrasyonda</a:t>
            </a:r>
            <a:r>
              <a:rPr lang="tr-TR" dirty="0"/>
              <a:t> önemli olan öğrencilerin </a:t>
            </a:r>
            <a:r>
              <a:rPr lang="tr-TR" dirty="0" err="1"/>
              <a:t>demos­trasyon</a:t>
            </a:r>
            <a:r>
              <a:rPr lang="tr-TR" dirty="0"/>
              <a:t> sürecine katılmasıdır. Öğrenciler sadece izleyici pozisyonunda olduklarında uygulama aşamalarını unuturlar. Önemli olan öğrencileri sizin </a:t>
            </a:r>
            <a:r>
              <a:rPr lang="tr-TR" dirty="0" smtClean="0"/>
              <a:t>yaptıklarınıza </a:t>
            </a:r>
            <a:r>
              <a:rPr lang="tr-TR" dirty="0"/>
              <a:t>katılı­mını sağlamak ve ne yaptığınızı düşünmelerini istemektir (</a:t>
            </a:r>
            <a:r>
              <a:rPr lang="tr-TR" dirty="0" err="1"/>
              <a:t>Vaughn</a:t>
            </a:r>
            <a:r>
              <a:rPr lang="tr-TR" dirty="0"/>
              <a:t> ve </a:t>
            </a:r>
            <a:r>
              <a:rPr lang="tr-TR" dirty="0" err="1"/>
              <a:t>diğ</a:t>
            </a:r>
            <a:r>
              <a:rPr lang="tr-TR" dirty="0"/>
              <a:t>., 2007). </a:t>
            </a:r>
            <a:endParaRPr lang="tr-TR" dirty="0"/>
          </a:p>
        </p:txBody>
      </p:sp>
    </p:spTree>
    <p:extLst>
      <p:ext uri="{BB962C8B-B14F-4D97-AF65-F5344CB8AC3E}">
        <p14:creationId xmlns:p14="http://schemas.microsoft.com/office/powerpoint/2010/main" val="378599518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r>
              <a:rPr lang="tr-TR" dirty="0" err="1"/>
              <a:t>Demostrasyon</a:t>
            </a:r>
            <a:r>
              <a:rPr lang="tr-TR" dirty="0"/>
              <a:t> dersinden önce </a:t>
            </a:r>
            <a:r>
              <a:rPr lang="tr-TR" dirty="0" err="1"/>
              <a:t>anıaçlar</a:t>
            </a:r>
            <a:r>
              <a:rPr lang="tr-TR" dirty="0"/>
              <a:t> belirlenmeli, anahtar kelimeler seçilmeli ve öğrencilerin gözleyeceği ana basamaklar gelişmiş düzenleyicilerle gösterilmelidir (</a:t>
            </a:r>
            <a:r>
              <a:rPr lang="tr-TR" dirty="0" err="1"/>
              <a:t>Good</a:t>
            </a:r>
            <a:r>
              <a:rPr lang="tr-TR" dirty="0"/>
              <a:t> ve </a:t>
            </a:r>
            <a:r>
              <a:rPr lang="tr-TR" dirty="0" err="1"/>
              <a:t>Brophy</a:t>
            </a:r>
            <a:r>
              <a:rPr lang="tr-TR" dirty="0"/>
              <a:t>, 2003). </a:t>
            </a:r>
            <a:endParaRPr lang="tr-TR" dirty="0"/>
          </a:p>
        </p:txBody>
      </p:sp>
    </p:spTree>
    <p:extLst>
      <p:ext uri="{BB962C8B-B14F-4D97-AF65-F5344CB8AC3E}">
        <p14:creationId xmlns:p14="http://schemas.microsoft.com/office/powerpoint/2010/main" val="4886412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normAutofit fontScale="92500" lnSpcReduction="10000"/>
          </a:bodyPr>
          <a:lstStyle/>
          <a:p>
            <a:r>
              <a:rPr lang="tr-TR" dirty="0" smtClean="0"/>
              <a:t>Ayrıca </a:t>
            </a:r>
            <a:r>
              <a:rPr lang="tr-TR" dirty="0"/>
              <a:t>öğrencilerin </a:t>
            </a:r>
            <a:r>
              <a:rPr lang="tr-TR" dirty="0" err="1"/>
              <a:t>demostrasyon</a:t>
            </a:r>
            <a:r>
              <a:rPr lang="tr-TR" dirty="0"/>
              <a:t> sırasında notlar almaları, sonrasında aşamaları </a:t>
            </a:r>
            <a:r>
              <a:rPr lang="tr-TR" dirty="0" smtClean="0"/>
              <a:t>söze </a:t>
            </a:r>
            <a:r>
              <a:rPr lang="tr-TR" dirty="0" err="1" smtClean="0"/>
              <a:t>lolarak</a:t>
            </a:r>
            <a:r>
              <a:rPr lang="tr-TR" dirty="0" smtClean="0"/>
              <a:t> </a:t>
            </a:r>
            <a:r>
              <a:rPr lang="tr-TR" dirty="0"/>
              <a:t>ve uygulamalı olarak tekrar etmeleri istenmelidir. Öğrenme problemi olan öğrenciler için aşamalar bölünerek uygulanan aşamalar kü­mülatif olarak tekrar ettirilmelidir. </a:t>
            </a:r>
            <a:r>
              <a:rPr lang="tr-TR" dirty="0" err="1"/>
              <a:t>Demostrasyonun</a:t>
            </a:r>
            <a:r>
              <a:rPr lang="tr-TR" dirty="0"/>
              <a:t> bitiminde öğrencilerin aşamaları bağımsız olarak gerçekleştirmeli ve her aşamayı gerçekleştirdikten sonra anlatmaları istenmelidir (</a:t>
            </a:r>
            <a:r>
              <a:rPr lang="tr-TR" dirty="0" err="1"/>
              <a:t>Rivera</a:t>
            </a:r>
            <a:r>
              <a:rPr lang="tr-TR" dirty="0"/>
              <a:t> ve </a:t>
            </a:r>
            <a:r>
              <a:rPr lang="tr-TR" dirty="0" err="1"/>
              <a:t>Deutsch</a:t>
            </a:r>
            <a:r>
              <a:rPr lang="tr-TR" dirty="0"/>
              <a:t>-Smith, 1997).</a:t>
            </a:r>
            <a:endParaRPr lang="tr-TR" dirty="0"/>
          </a:p>
        </p:txBody>
      </p:sp>
    </p:spTree>
    <p:extLst>
      <p:ext uri="{BB962C8B-B14F-4D97-AF65-F5344CB8AC3E}">
        <p14:creationId xmlns:p14="http://schemas.microsoft.com/office/powerpoint/2010/main" val="181676629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r>
              <a:rPr lang="tr-TR" dirty="0" err="1"/>
              <a:t>Demostrasyon</a:t>
            </a:r>
            <a:r>
              <a:rPr lang="tr-TR" dirty="0"/>
              <a:t> akademik bir becerinin öğretimi amacı ile yapılıyorsa örneğin, haritada yer bulma gibi öğretmen yüksek sesle düşünerek bu beceriyi nasıl gerçekleştirdiğini göstermeli böylece öğrenciye nasıl dü­şündüğünü örneklendirmelidir (</a:t>
            </a:r>
            <a:r>
              <a:rPr lang="tr-TR" dirty="0" err="1"/>
              <a:t>Vaughn</a:t>
            </a:r>
            <a:r>
              <a:rPr lang="tr-TR" dirty="0"/>
              <a:t> ve </a:t>
            </a:r>
            <a:r>
              <a:rPr lang="tr-TR" dirty="0" err="1"/>
              <a:t>diğ</a:t>
            </a:r>
            <a:r>
              <a:rPr lang="tr-TR" dirty="0"/>
              <a:t>., 2007). </a:t>
            </a:r>
            <a:endParaRPr lang="tr-TR" dirty="0"/>
          </a:p>
        </p:txBody>
      </p:sp>
    </p:spTree>
    <p:extLst>
      <p:ext uri="{BB962C8B-B14F-4D97-AF65-F5344CB8AC3E}">
        <p14:creationId xmlns:p14="http://schemas.microsoft.com/office/powerpoint/2010/main" val="250758687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İçerik Yer Tutucusu 3"/>
          <p:cNvGraphicFramePr>
            <a:graphicFrameLocks noGrp="1"/>
          </p:cNvGraphicFramePr>
          <p:nvPr>
            <p:ph idx="1"/>
            <p:extLst>
              <p:ext uri="{D42A27DB-BD31-4B8C-83A1-F6EECF244321}">
                <p14:modId xmlns:p14="http://schemas.microsoft.com/office/powerpoint/2010/main" val="3098653895"/>
              </p:ext>
            </p:extLst>
          </p:nvPr>
        </p:nvGraphicFramePr>
        <p:xfrm>
          <a:off x="1907703" y="116632"/>
          <a:ext cx="5616624" cy="6070649"/>
        </p:xfrm>
        <a:graphic>
          <a:graphicData uri="http://schemas.openxmlformats.org/drawingml/2006/table">
            <a:tbl>
              <a:tblPr>
                <a:tableStyleId>{5C22544A-7EE6-4342-B048-85BDC9FD1C3A}</a:tableStyleId>
              </a:tblPr>
              <a:tblGrid>
                <a:gridCol w="5616624"/>
              </a:tblGrid>
              <a:tr h="6070649">
                <a:tc>
                  <a:txBody>
                    <a:bodyPr/>
                    <a:lstStyle/>
                    <a:p>
                      <a:pPr marL="5715" algn="l">
                        <a:lnSpc>
                          <a:spcPts val="720"/>
                        </a:lnSpc>
                        <a:spcAft>
                          <a:spcPts val="0"/>
                        </a:spcAft>
                      </a:pPr>
                      <a:r>
                        <a:rPr lang="tr-TR" sz="800" dirty="0">
                          <a:effectLst/>
                        </a:rPr>
                        <a:t>Ön koşul beceri: Öğrenciler haritada ana ve ara yönleri her defasında gösterir. </a:t>
                      </a:r>
                      <a:endParaRPr lang="tr-TR" sz="1200" dirty="0">
                        <a:effectLst/>
                      </a:endParaRPr>
                    </a:p>
                    <a:p>
                      <a:pPr marL="5715" marR="12065" algn="l">
                        <a:lnSpc>
                          <a:spcPts val="5"/>
                        </a:lnSpc>
                        <a:spcBef>
                          <a:spcPts val="260"/>
                        </a:spcBef>
                        <a:spcAft>
                          <a:spcPts val="0"/>
                        </a:spcAft>
                      </a:pPr>
                      <a:r>
                        <a:rPr lang="tr-TR" sz="800" dirty="0">
                          <a:effectLst/>
                        </a:rPr>
                        <a:t> </a:t>
                      </a:r>
                      <a:endParaRPr lang="tr-TR" sz="1200" dirty="0">
                        <a:effectLst/>
                      </a:endParaRPr>
                    </a:p>
                    <a:p>
                      <a:pPr marL="5715" marR="12065" algn="l">
                        <a:lnSpc>
                          <a:spcPts val="1055"/>
                        </a:lnSpc>
                        <a:spcAft>
                          <a:spcPts val="0"/>
                        </a:spcAft>
                      </a:pPr>
                      <a:r>
                        <a:rPr lang="tr-TR" sz="800" dirty="0">
                          <a:effectLst/>
                        </a:rPr>
                        <a:t>Öğretim amacı: Öğrenciler, Türkiye fiziki haritasında ismi söylenen dağı her soruldu­ğunda gösterir. </a:t>
                      </a:r>
                      <a:endParaRPr lang="tr-TR" sz="1200" dirty="0">
                        <a:effectLst/>
                      </a:endParaRPr>
                    </a:p>
                    <a:p>
                      <a:pPr marL="5715" algn="l">
                        <a:lnSpc>
                          <a:spcPts val="1320"/>
                        </a:lnSpc>
                        <a:spcAft>
                          <a:spcPts val="0"/>
                        </a:spcAft>
                      </a:pPr>
                      <a:r>
                        <a:rPr lang="tr-TR" sz="800" dirty="0">
                          <a:effectLst/>
                        </a:rPr>
                        <a:t>Öğretime hazırlık: </a:t>
                      </a:r>
                      <a:endParaRPr lang="tr-TR" sz="1200" dirty="0">
                        <a:effectLst/>
                      </a:endParaRPr>
                    </a:p>
                    <a:p>
                      <a:pPr marL="5715" algn="l">
                        <a:lnSpc>
                          <a:spcPts val="5"/>
                        </a:lnSpc>
                        <a:spcBef>
                          <a:spcPts val="260"/>
                        </a:spcBef>
                        <a:spcAft>
                          <a:spcPts val="0"/>
                        </a:spcAft>
                      </a:pPr>
                      <a:r>
                        <a:rPr lang="tr-TR" sz="800" dirty="0">
                          <a:effectLst/>
                        </a:rPr>
                        <a:t> </a:t>
                      </a:r>
                      <a:endParaRPr lang="tr-TR" sz="1200" dirty="0">
                        <a:effectLst/>
                      </a:endParaRPr>
                    </a:p>
                    <a:p>
                      <a:pPr marL="5715" algn="just">
                        <a:lnSpc>
                          <a:spcPts val="1030"/>
                        </a:lnSpc>
                        <a:spcAft>
                          <a:spcPts val="0"/>
                        </a:spcAft>
                      </a:pPr>
                      <a:r>
                        <a:rPr lang="tr-TR" sz="800" dirty="0">
                          <a:effectLst/>
                        </a:rPr>
                        <a:t>Öğretmen bugün sizinle Türkiye fiziki haritasında Türkiye'nin dağlarını bulmayı öğre­neceğiz, diyerek sunumu yapacağı beceriyi tanıtır. Ders sırasında öğrencilerin uymaları gereken kuralları söyleyerek gerekli düzenlemeleri yapar. Öğrencilere harita tanıtılarak kullanacakları haritalar verilir. </a:t>
                      </a:r>
                      <a:endParaRPr lang="tr-TR" sz="1200" dirty="0">
                        <a:effectLst/>
                      </a:endParaRPr>
                    </a:p>
                    <a:p>
                      <a:pPr marL="5715" algn="l">
                        <a:lnSpc>
                          <a:spcPts val="1320"/>
                        </a:lnSpc>
                        <a:spcAft>
                          <a:spcPts val="0"/>
                        </a:spcAft>
                      </a:pPr>
                      <a:r>
                        <a:rPr lang="tr-TR" sz="800" dirty="0">
                          <a:effectLst/>
                        </a:rPr>
                        <a:t>Öğretim süreci: </a:t>
                      </a:r>
                      <a:endParaRPr lang="tr-TR" sz="1200" dirty="0">
                        <a:effectLst/>
                      </a:endParaRPr>
                    </a:p>
                    <a:p>
                      <a:pPr marL="5715" algn="l">
                        <a:lnSpc>
                          <a:spcPts val="5"/>
                        </a:lnSpc>
                        <a:spcBef>
                          <a:spcPts val="260"/>
                        </a:spcBef>
                        <a:spcAft>
                          <a:spcPts val="0"/>
                        </a:spcAft>
                      </a:pPr>
                      <a:r>
                        <a:rPr lang="tr-TR" sz="800" dirty="0">
                          <a:effectLst/>
                        </a:rPr>
                        <a:t> </a:t>
                      </a:r>
                      <a:endParaRPr lang="tr-TR" sz="1200" dirty="0">
                        <a:effectLst/>
                      </a:endParaRPr>
                    </a:p>
                    <a:p>
                      <a:pPr marL="5715" algn="just">
                        <a:lnSpc>
                          <a:spcPts val="1030"/>
                        </a:lnSpc>
                        <a:spcAft>
                          <a:spcPts val="0"/>
                        </a:spcAft>
                      </a:pPr>
                      <a:r>
                        <a:rPr lang="tr-TR" sz="700" dirty="0">
                          <a:effectLst/>
                        </a:rPr>
                        <a:t>Sunum: </a:t>
                      </a:r>
                      <a:r>
                        <a:rPr lang="tr-TR" sz="800" dirty="0">
                          <a:effectLst/>
                        </a:rPr>
                        <a:t>Öğretmen "Bakın! bu </a:t>
                      </a:r>
                      <a:r>
                        <a:rPr lang="tr-TR" sz="800" dirty="0" err="1">
                          <a:effectLst/>
                        </a:rPr>
                        <a:t>Türkiyenin</a:t>
                      </a:r>
                      <a:r>
                        <a:rPr lang="tr-TR" sz="800" dirty="0">
                          <a:effectLst/>
                        </a:rPr>
                        <a:t> fiziki haritası. Biz bu haritada yükseltileri dik­kate alarak dağları bulmayı öğreneceğiz. Haritada dağlar çeşitli renklerde gösterilebilir:' der. Öğretmen çeşitli yükseklikte dağları belirten renk kartlarını öğrenciye göstererek "Bu renkler sarı, turuncu, açık kahverengi ve koyu kahverengi olabilir. Koyu kahverengiler dağın çok yüksek olduğunu, açık kahverengiler orta yükseklikte olduğunu, sarılar ise yük­sekliği az olduğunu gösterir. Sarı renk 500 - 1000 m; turuncu 1000-1500 m; açık kah­verengi 1500-2500m; koyu kahverengi de 2500m.den yüksek yerleri ifade eder. Haritada dağı bulmak için önce Türkiye'nin neresinde olduğunu bilmemiz gerekir. Şimdi ben size Ağrı dağını nasıl bulduğumu göstereceğim. Öncelikle Ağrı dağı hakkında bilmem gereken şey Türkiye'nin neresinde olduğudur. Ağrı dağı Türkiye'nin kuzey doğusundadır. Ben önce parmağımla </a:t>
                      </a:r>
                      <a:r>
                        <a:rPr lang="tr-TR" sz="800" dirty="0" err="1">
                          <a:effectLst/>
                        </a:rPr>
                        <a:t>Türkiyenin</a:t>
                      </a:r>
                      <a:r>
                        <a:rPr lang="tr-TR" sz="800" dirty="0">
                          <a:effectLst/>
                        </a:rPr>
                        <a:t> doğusunu gösteriyorum. Evet burası. Kuzey doğusunu bulmak için de Türkiye'nin kuzeyine doğru hareket </a:t>
                      </a:r>
                      <a:r>
                        <a:rPr lang="tr-TR" sz="800" dirty="0" err="1">
                          <a:effectLst/>
                        </a:rPr>
                        <a:t>ettiriyoruın</a:t>
                      </a:r>
                      <a:r>
                        <a:rPr lang="tr-TR" sz="800" dirty="0">
                          <a:effectLst/>
                        </a:rPr>
                        <a:t>. Ağrı dağı buralarda bir yerde 01­malı." Diyerek harita üzerinde parmağını gezdirir. Öğretmen "Dağı kolay bulabilmem için </a:t>
                      </a:r>
                      <a:r>
                        <a:rPr lang="tr-TR" sz="800" dirty="0" err="1">
                          <a:effectLst/>
                        </a:rPr>
                        <a:t>rerıklere</a:t>
                      </a:r>
                      <a:r>
                        <a:rPr lang="tr-TR" sz="800" dirty="0">
                          <a:effectLst/>
                        </a:rPr>
                        <a:t> de bakmam gerekir. Ağrı dağı çok yüksek bir dağdır. Bu nedenle koyu kahverengi yerlere bakmam gerekir:' diyerek yüksek sesle düşünür, Öğretmen "Evet buldum! Burası Ağrı dağı:' diyerek Ağrı dağının haritadaki yerini öğrencilere gösterir. Öğretmen "Ağrı dağını bulmak için önce Türkiye'nin neresinde olduğunu öğrendim. Daha sonra haritada bu yönü buldum ve Ağrı dağının yüksekliğini bilmem bana yol gösterdi" diyerek haritada dağ bulmak amacı ile uyguladığı aşamaları sırası ile anlatır. Öğretmen bir başka dağ için de aynı uygulamayı yaptıktan sonra öğrencilere uygulama yaptırmaya başlar. </a:t>
                      </a:r>
                      <a:endParaRPr lang="tr-TR" sz="1200" dirty="0">
                        <a:effectLst/>
                      </a:endParaRPr>
                    </a:p>
                    <a:p>
                      <a:pPr marL="5715" algn="l">
                        <a:lnSpc>
                          <a:spcPts val="5"/>
                        </a:lnSpc>
                        <a:spcBef>
                          <a:spcPts val="260"/>
                        </a:spcBef>
                        <a:spcAft>
                          <a:spcPts val="0"/>
                        </a:spcAft>
                      </a:pPr>
                      <a:r>
                        <a:rPr lang="tr-TR" sz="800" dirty="0">
                          <a:effectLst/>
                        </a:rPr>
                        <a:t> </a:t>
                      </a:r>
                      <a:endParaRPr lang="tr-TR" sz="1200" dirty="0">
                        <a:effectLst/>
                      </a:endParaRPr>
                    </a:p>
                    <a:p>
                      <a:pPr marL="5715" algn="just">
                        <a:lnSpc>
                          <a:spcPts val="1030"/>
                        </a:lnSpc>
                        <a:spcAft>
                          <a:spcPts val="0"/>
                        </a:spcAft>
                      </a:pPr>
                      <a:r>
                        <a:rPr lang="tr-TR" sz="850" dirty="0">
                          <a:effectLst/>
                        </a:rPr>
                        <a:t>Uygulama: Öğretmen "Şimdi ben sizden haritada Erciyes dağını bulmanızı istiyorum. Erciyes dağı </a:t>
                      </a:r>
                      <a:r>
                        <a:rPr lang="tr-TR" sz="850" dirty="0" err="1">
                          <a:effectLst/>
                        </a:rPr>
                        <a:t>Türkiyenin</a:t>
                      </a:r>
                      <a:r>
                        <a:rPr lang="tr-TR" sz="850" dirty="0">
                          <a:effectLst/>
                        </a:rPr>
                        <a:t> iç kısmında yer alan çok yüksek bir dağdır:' diyerek yönergeyi verir. Öğretmen "Önce Türkiye'nin iç kısmını bulun! Evet çok güzel. Şimdi yüksek bir dağ olduğu için hangi renkte gösteriliyor olması gerekir?" sorusunu yöneltir ve dağın 2500 m. </a:t>
                      </a:r>
                      <a:r>
                        <a:rPr lang="tr-TR" sz="850" dirty="0" err="1">
                          <a:effectLst/>
                        </a:rPr>
                        <a:t>nin</a:t>
                      </a:r>
                      <a:r>
                        <a:rPr lang="tr-TR" sz="850" dirty="0">
                          <a:effectLst/>
                        </a:rPr>
                        <a:t> üzerinde olduğunu hatırlatır. Öğrencilerin "Koyu kahverengi" cevabını pekişti­rir. Evet şimdi iç kısımlarda koyu kahverengi olan yerlere bakın! Evet buldunuz. Şimdi bana Erciyes dağını nasıl bulduğunuzu anlatın! diyerek öğretmen öğrencilerin yaptıkları uygulamaları </a:t>
                      </a:r>
                      <a:r>
                        <a:rPr lang="tr-TR" sz="850" dirty="0" err="1">
                          <a:effectLst/>
                        </a:rPr>
                        <a:t>sözelleştirrnelerini</a:t>
                      </a:r>
                      <a:r>
                        <a:rPr lang="tr-TR" sz="850" dirty="0">
                          <a:effectLst/>
                        </a:rPr>
                        <a:t> İster. Bir kaç dağ için de aynı uygulama yaptırıldıktan sonra öğrenciye çeşitli dağ i imleri, bulunduğu yön ve yüksekliği verilerek öğrencilerden bu dağları </a:t>
                      </a:r>
                      <a:r>
                        <a:rPr lang="tr-TR" sz="850" dirty="0" err="1">
                          <a:effectLst/>
                        </a:rPr>
                        <a:t>bulmalan</a:t>
                      </a:r>
                      <a:r>
                        <a:rPr lang="tr-TR" sz="850" dirty="0">
                          <a:effectLst/>
                        </a:rPr>
                        <a:t> ve haritadan işaretlemeleri istenir. </a:t>
                      </a:r>
                      <a:endParaRPr lang="tr-TR" sz="1200" dirty="0">
                        <a:effectLst/>
                        <a:latin typeface="Times New Roman"/>
                        <a:ea typeface="Times New Roman"/>
                      </a:endParaRPr>
                    </a:p>
                  </a:txBody>
                  <a:tcPr marL="0" marR="0" marT="0" marB="0"/>
                </a:tc>
              </a:tr>
            </a:tbl>
          </a:graphicData>
        </a:graphic>
      </p:graphicFrame>
    </p:spTree>
    <p:extLst>
      <p:ext uri="{BB962C8B-B14F-4D97-AF65-F5344CB8AC3E}">
        <p14:creationId xmlns:p14="http://schemas.microsoft.com/office/powerpoint/2010/main" val="324055283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Şematik Düzenleyicilerle Öğretim </a:t>
            </a:r>
          </a:p>
        </p:txBody>
      </p:sp>
      <p:sp>
        <p:nvSpPr>
          <p:cNvPr id="3" name="İçerik Yer Tutucusu 2"/>
          <p:cNvSpPr>
            <a:spLocks noGrp="1"/>
          </p:cNvSpPr>
          <p:nvPr>
            <p:ph idx="1"/>
          </p:nvPr>
        </p:nvSpPr>
        <p:spPr/>
        <p:txBody>
          <a:bodyPr/>
          <a:lstStyle/>
          <a:p>
            <a:r>
              <a:rPr lang="tr-TR" dirty="0"/>
              <a:t>Şematik düzenleyiciler, </a:t>
            </a:r>
            <a:r>
              <a:rPr lang="tr-TR" dirty="0" err="1"/>
              <a:t>Ausubel'in</a:t>
            </a:r>
            <a:r>
              <a:rPr lang="tr-TR" dirty="0"/>
              <a:t> (1968) bilişsel teorisine dayalı olarak </a:t>
            </a:r>
            <a:r>
              <a:rPr lang="tr-TR" dirty="0" smtClean="0"/>
              <a:t>geliştirilmiştir</a:t>
            </a:r>
            <a:r>
              <a:rPr lang="tr-TR" dirty="0"/>
              <a:t>. </a:t>
            </a:r>
            <a:r>
              <a:rPr lang="tr-TR" dirty="0" err="1"/>
              <a:t>Ausubel</a:t>
            </a:r>
            <a:r>
              <a:rPr lang="tr-TR" dirty="0"/>
              <a:t>, bireyin kazanılmış olan bilgisinin onun bilişsel yapısını </a:t>
            </a:r>
            <a:r>
              <a:rPr lang="tr-TR" dirty="0" smtClean="0"/>
              <a:t>oluşturduğunu </a:t>
            </a:r>
            <a:r>
              <a:rPr lang="tr-TR" dirty="0"/>
              <a:t>ve öğrenmeyi etkilediğini, önceki öğrenmeler belirli bir yapıda ve öz olarak </a:t>
            </a:r>
            <a:r>
              <a:rPr lang="tr-TR" dirty="0" smtClean="0"/>
              <a:t>kazanılmışsa </a:t>
            </a:r>
            <a:r>
              <a:rPr lang="tr-TR" dirty="0"/>
              <a:t>yeni </a:t>
            </a:r>
            <a:r>
              <a:rPr lang="tr-TR" dirty="0" smtClean="0"/>
              <a:t>öğrenmelerle </a:t>
            </a:r>
            <a:r>
              <a:rPr lang="tr-TR" dirty="0"/>
              <a:t>birleştirilebileceğini savunmuştur. </a:t>
            </a:r>
          </a:p>
        </p:txBody>
      </p:sp>
    </p:spTree>
    <p:extLst>
      <p:ext uri="{BB962C8B-B14F-4D97-AF65-F5344CB8AC3E}">
        <p14:creationId xmlns:p14="http://schemas.microsoft.com/office/powerpoint/2010/main" val="299710978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normAutofit fontScale="77500" lnSpcReduction="20000"/>
          </a:bodyPr>
          <a:lstStyle/>
          <a:p>
            <a:r>
              <a:rPr lang="tr-TR" dirty="0" err="1"/>
              <a:t>Ausubel</a:t>
            </a:r>
            <a:r>
              <a:rPr lang="tr-TR" dirty="0"/>
              <a:t> bu </a:t>
            </a:r>
            <a:r>
              <a:rPr lang="tr-TR" dirty="0" smtClean="0"/>
              <a:t>sürecin </a:t>
            </a:r>
            <a:r>
              <a:rPr lang="tr-TR" dirty="0"/>
              <a:t>gerçekleşmesi için "gelişmiş düzenleyiciler" (</a:t>
            </a:r>
            <a:r>
              <a:rPr lang="tr-TR" dirty="0" err="1"/>
              <a:t>Advance</a:t>
            </a:r>
            <a:r>
              <a:rPr lang="tr-TR" dirty="0"/>
              <a:t> </a:t>
            </a:r>
            <a:r>
              <a:rPr lang="tr-TR" dirty="0" err="1"/>
              <a:t>Organizer</a:t>
            </a:r>
            <a:r>
              <a:rPr lang="tr-TR" dirty="0"/>
              <a:t>) kullanılmasını önermiştir. Gelişmiş düzenleyiciler, sunum yapmadan önce sunulacak konunun ana hatlarının sunulması ve önceki bilgi ile birleştirilmesi amacı ile kullanılmıştır. </a:t>
            </a:r>
            <a:r>
              <a:rPr lang="tr-TR" dirty="0" smtClean="0"/>
              <a:t>Şematik </a:t>
            </a:r>
            <a:r>
              <a:rPr lang="tr-TR" dirty="0"/>
              <a:t>düzenleyiciler ise içerik </a:t>
            </a:r>
            <a:r>
              <a:rPr lang="tr-TR" dirty="0" smtClean="0"/>
              <a:t>yapısını </a:t>
            </a:r>
            <a:r>
              <a:rPr lang="tr-TR" dirty="0"/>
              <a:t>ve içerikteki kavramlar arasındaki önemli </a:t>
            </a:r>
            <a:r>
              <a:rPr lang="tr-TR" dirty="0" smtClean="0"/>
              <a:t>ilişkileri </a:t>
            </a:r>
            <a:r>
              <a:rPr lang="tr-TR" dirty="0"/>
              <a:t>göstermek için düzenlenen üst ve alt kategorilerde yer alan fikirleri ve </a:t>
            </a:r>
            <a:r>
              <a:rPr lang="tr-TR" dirty="0" smtClean="0"/>
              <a:t>fikirlerin </a:t>
            </a:r>
            <a:r>
              <a:rPr lang="tr-TR" dirty="0"/>
              <a:t>birbiriyle olan ilişkilerini uzamsal düzenlemeler, geometrik şekiller, çizgiler ve aklar kullanarak görsel olarak betimleyen araçlar olarak tanımlanmaktadır (</a:t>
            </a:r>
            <a:r>
              <a:rPr lang="tr-TR" dirty="0" err="1"/>
              <a:t>Darch</a:t>
            </a:r>
            <a:r>
              <a:rPr lang="tr-TR" dirty="0"/>
              <a:t>, </a:t>
            </a:r>
            <a:r>
              <a:rPr lang="tr-TR" dirty="0" err="1" smtClean="0"/>
              <a:t>Carnine</a:t>
            </a:r>
            <a:r>
              <a:rPr lang="tr-TR" dirty="0" smtClean="0"/>
              <a:t> </a:t>
            </a:r>
            <a:r>
              <a:rPr lang="tr-TR" dirty="0"/>
              <a:t>ve </a:t>
            </a:r>
            <a:r>
              <a:rPr lang="tr-TR" dirty="0" err="1"/>
              <a:t>Kameenui</a:t>
            </a:r>
            <a:r>
              <a:rPr lang="tr-TR" dirty="0"/>
              <a:t>, 1986). Gelişmiş düzenleyiciler ve şematik düzenleyiciler önemli bilgileri belirleme ve anlamada öğrencilere bir çerçeve sunar (</a:t>
            </a:r>
            <a:r>
              <a:rPr lang="tr-TR" dirty="0" err="1"/>
              <a:t>Salerıd</a:t>
            </a:r>
            <a:r>
              <a:rPr lang="tr-TR" dirty="0"/>
              <a:t>, 2005). </a:t>
            </a:r>
          </a:p>
        </p:txBody>
      </p:sp>
    </p:spTree>
    <p:extLst>
      <p:ext uri="{BB962C8B-B14F-4D97-AF65-F5344CB8AC3E}">
        <p14:creationId xmlns:p14="http://schemas.microsoft.com/office/powerpoint/2010/main" val="110037398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dirty="0"/>
              <a:t>Şematik Düzenleyicilerin Hazırlanması</a:t>
            </a:r>
          </a:p>
        </p:txBody>
      </p:sp>
      <p:sp>
        <p:nvSpPr>
          <p:cNvPr id="3" name="İçerik Yer Tutucusu 2"/>
          <p:cNvSpPr>
            <a:spLocks noGrp="1"/>
          </p:cNvSpPr>
          <p:nvPr>
            <p:ph idx="1"/>
          </p:nvPr>
        </p:nvSpPr>
        <p:spPr/>
        <p:txBody>
          <a:bodyPr/>
          <a:lstStyle/>
          <a:p>
            <a:r>
              <a:rPr lang="tr-TR" dirty="0">
                <a:ea typeface="Times New Roman"/>
                <a:cs typeface="Times New Roman"/>
              </a:rPr>
              <a:t>Şematik düzenleyicilerle konunun sunu­muna karar verildiğinde, kullanılacak şematik düzenleyicinin öğrenmeyi destekleye­cek şekilde hazırlanabilmesi için izleyen aşamalara yer verilir. </a:t>
            </a:r>
            <a:endParaRPr lang="tr-TR" dirty="0"/>
          </a:p>
        </p:txBody>
      </p:sp>
    </p:spTree>
    <p:extLst>
      <p:ext uri="{BB962C8B-B14F-4D97-AF65-F5344CB8AC3E}">
        <p14:creationId xmlns:p14="http://schemas.microsoft.com/office/powerpoint/2010/main" val="140043426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dirty="0"/>
              <a:t>1.  Sunumunu yapılacak konunun bilgi türü belirlenmelidir:</a:t>
            </a:r>
          </a:p>
        </p:txBody>
      </p:sp>
      <p:sp>
        <p:nvSpPr>
          <p:cNvPr id="3" name="İçerik Yer Tutucusu 2"/>
          <p:cNvSpPr>
            <a:spLocks noGrp="1"/>
          </p:cNvSpPr>
          <p:nvPr>
            <p:ph idx="1"/>
          </p:nvPr>
        </p:nvSpPr>
        <p:spPr/>
        <p:txBody>
          <a:bodyPr>
            <a:normAutofit fontScale="92500" lnSpcReduction="20000"/>
          </a:bodyPr>
          <a:lstStyle/>
          <a:p>
            <a:pPr marL="0" indent="0">
              <a:buNone/>
            </a:pPr>
            <a:r>
              <a:rPr lang="tr-TR" dirty="0" smtClean="0"/>
              <a:t>Bilgiler</a:t>
            </a:r>
            <a:r>
              <a:rPr lang="tr-TR" dirty="0"/>
              <a:t>, </a:t>
            </a:r>
            <a:r>
              <a:rPr lang="tr-TR" dirty="0" smtClean="0"/>
              <a:t>karşılaştırma</a:t>
            </a:r>
            <a:r>
              <a:rPr lang="tr-TR" dirty="0"/>
              <a:t>, problem çözüm, tanımlama, sıralama, numaralandırma, neden sonuç türünde olabilir. İki olayı veya kavramı karşılaştırmaya yönelik bilgiler karşılaştırma, bir olayın sırasını vermeye yönelik bilgiler sıralama, olaylar arasında neden sonucu </a:t>
            </a:r>
            <a:r>
              <a:rPr lang="tr-TR" dirty="0" smtClean="0"/>
              <a:t>açıklamaya </a:t>
            </a:r>
            <a:r>
              <a:rPr lang="tr-TR" dirty="0"/>
              <a:t>yönelik bilgiler neden sonuç, bir problemi ve problemle ilişkili girişim ve sonucu içeren bilgiler problem çözüm, kavramın veya kişinin özelliklerini anlatan bilgiler tanımlayıcı, bir konu hakkında ilkeleri sıralayan bilgiler ise numaralandırma olarak isimlendirilir (</a:t>
            </a:r>
            <a:r>
              <a:rPr lang="tr-TR" dirty="0" err="1"/>
              <a:t>Anderson</a:t>
            </a:r>
            <a:r>
              <a:rPr lang="tr-TR" dirty="0"/>
              <a:t> ve </a:t>
            </a:r>
            <a:r>
              <a:rPr lang="tr-TR" dirty="0" err="1"/>
              <a:t>Armbruster</a:t>
            </a:r>
            <a:r>
              <a:rPr lang="tr-TR" dirty="0"/>
              <a:t>, 1984; </a:t>
            </a:r>
            <a:r>
              <a:rPr lang="tr-TR" dirty="0" err="1"/>
              <a:t>Meyer</a:t>
            </a:r>
            <a:r>
              <a:rPr lang="tr-TR" dirty="0"/>
              <a:t>, </a:t>
            </a:r>
            <a:r>
              <a:rPr lang="tr-TR" dirty="0" err="1"/>
              <a:t>Brandt</a:t>
            </a:r>
            <a:r>
              <a:rPr lang="tr-TR" dirty="0"/>
              <a:t> ve </a:t>
            </a:r>
            <a:r>
              <a:rPr lang="tr-TR" dirty="0" err="1"/>
              <a:t>Bluth</a:t>
            </a:r>
            <a:r>
              <a:rPr lang="tr-TR" dirty="0"/>
              <a:t>, 1980). </a:t>
            </a:r>
          </a:p>
        </p:txBody>
      </p:sp>
    </p:spTree>
    <p:extLst>
      <p:ext uri="{BB962C8B-B14F-4D97-AF65-F5344CB8AC3E}">
        <p14:creationId xmlns:p14="http://schemas.microsoft.com/office/powerpoint/2010/main" val="210979438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dirty="0"/>
              <a:t>2) Bilginin ana hatları ve bilgi ilişkileri belirlenmelidir</a:t>
            </a:r>
          </a:p>
        </p:txBody>
      </p:sp>
      <p:sp>
        <p:nvSpPr>
          <p:cNvPr id="3" name="İçerik Yer Tutucusu 2"/>
          <p:cNvSpPr>
            <a:spLocks noGrp="1"/>
          </p:cNvSpPr>
          <p:nvPr>
            <p:ph idx="1"/>
          </p:nvPr>
        </p:nvSpPr>
        <p:spPr/>
        <p:txBody>
          <a:bodyPr/>
          <a:lstStyle/>
          <a:p>
            <a:pPr marL="0" indent="0">
              <a:buNone/>
            </a:pPr>
            <a:r>
              <a:rPr lang="tr-TR" dirty="0"/>
              <a:t>Sunulacak içeriğin ana hatlarının belirlenebilmesi için içerik analiz edilmelidir. Analiz edilen içerikteki </a:t>
            </a:r>
            <a:r>
              <a:rPr lang="tr-TR" dirty="0" smtClean="0"/>
              <a:t>ilişkiler </a:t>
            </a:r>
            <a:r>
              <a:rPr lang="tr-TR" dirty="0"/>
              <a:t>belirlenmelidir. </a:t>
            </a:r>
          </a:p>
        </p:txBody>
      </p:sp>
    </p:spTree>
    <p:extLst>
      <p:ext uri="{BB962C8B-B14F-4D97-AF65-F5344CB8AC3E}">
        <p14:creationId xmlns:p14="http://schemas.microsoft.com/office/powerpoint/2010/main" val="220861916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200" dirty="0"/>
              <a:t>3) </a:t>
            </a:r>
            <a:r>
              <a:rPr lang="tr-TR" sz="3200" dirty="0" smtClean="0"/>
              <a:t>İçeriğin </a:t>
            </a:r>
            <a:r>
              <a:rPr lang="tr-TR" sz="3200" dirty="0"/>
              <a:t>yapısına uygun şematik </a:t>
            </a:r>
            <a:r>
              <a:rPr lang="tr-TR" sz="3200" dirty="0" smtClean="0"/>
              <a:t>düzenleyiciyi/ </a:t>
            </a:r>
            <a:r>
              <a:rPr lang="tr-TR" sz="3200" dirty="0"/>
              <a:t>düzenleyicileri seçilmelidir. </a:t>
            </a:r>
          </a:p>
        </p:txBody>
      </p:sp>
      <p:sp>
        <p:nvSpPr>
          <p:cNvPr id="3" name="İçerik Yer Tutucusu 2"/>
          <p:cNvSpPr>
            <a:spLocks noGrp="1"/>
          </p:cNvSpPr>
          <p:nvPr>
            <p:ph idx="1"/>
          </p:nvPr>
        </p:nvSpPr>
        <p:spPr/>
        <p:txBody>
          <a:bodyPr>
            <a:normAutofit fontScale="92500" lnSpcReduction="20000"/>
          </a:bodyPr>
          <a:lstStyle/>
          <a:p>
            <a:pPr marL="0" indent="0">
              <a:buNone/>
            </a:pPr>
            <a:r>
              <a:rPr lang="tr-TR" dirty="0"/>
              <a:t>Çok çeşitli şematik düzenleyiciler vardır. Bunlar </a:t>
            </a:r>
            <a:r>
              <a:rPr lang="tr-TR" dirty="0" err="1"/>
              <a:t>merkezsel</a:t>
            </a:r>
            <a:r>
              <a:rPr lang="tr-TR" dirty="0"/>
              <a:t> ve hiyerarşik, akışkan (</a:t>
            </a:r>
            <a:r>
              <a:rPr lang="tr-TR" dirty="0" err="1"/>
              <a:t>yönsel</a:t>
            </a:r>
            <a:r>
              <a:rPr lang="tr-TR" dirty="0"/>
              <a:t>) ve karşılaştırmalı şemalardır. </a:t>
            </a:r>
            <a:r>
              <a:rPr lang="tr-TR" dirty="0" err="1"/>
              <a:t>Merkezsel</a:t>
            </a:r>
            <a:r>
              <a:rPr lang="tr-TR" dirty="0"/>
              <a:t> ve hiyerarşik şematik düzenleyiciler bir </a:t>
            </a:r>
            <a:r>
              <a:rPr lang="tr-TR" dirty="0" err="1"/>
              <a:t>fıkir</a:t>
            </a:r>
            <a:r>
              <a:rPr lang="tr-TR" dirty="0"/>
              <a:t> ya da kavramın etrafında yapılandırılır ve özellikle bir kavramı </a:t>
            </a:r>
            <a:r>
              <a:rPr lang="tr-TR" dirty="0" smtClean="0"/>
              <a:t>betimlemek </a:t>
            </a:r>
            <a:r>
              <a:rPr lang="tr-TR" dirty="0"/>
              <a:t>ve ögelerini tanımlamak için kullanılır (</a:t>
            </a:r>
            <a:r>
              <a:rPr lang="tr-TR" dirty="0" err="1"/>
              <a:t>Salend</a:t>
            </a:r>
            <a:r>
              <a:rPr lang="tr-TR" dirty="0"/>
              <a:t>, 2005). </a:t>
            </a:r>
            <a:r>
              <a:rPr lang="tr-TR" dirty="0" err="1"/>
              <a:t>Merkezsel</a:t>
            </a:r>
            <a:r>
              <a:rPr lang="tr-TR" dirty="0"/>
              <a:t> şematik </a:t>
            </a:r>
            <a:r>
              <a:rPr lang="tr-TR" dirty="0" smtClean="0"/>
              <a:t>düzenleyiciler </a:t>
            </a:r>
            <a:r>
              <a:rPr lang="tr-TR" dirty="0"/>
              <a:t>merkezde yer alan konuyla ilişkili önemli bilgileri belirlemek için kullanılır. Hiyerarşik şematik düzenleyiciler merkezde yer alan konunun hiyerarşik yapısını özetlemek için kullanılır.</a:t>
            </a:r>
          </a:p>
        </p:txBody>
      </p:sp>
    </p:spTree>
    <p:extLst>
      <p:ext uri="{BB962C8B-B14F-4D97-AF65-F5344CB8AC3E}">
        <p14:creationId xmlns:p14="http://schemas.microsoft.com/office/powerpoint/2010/main" val="73293498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0" y="1052735"/>
            <a:ext cx="9144000" cy="45720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6615723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21227" y="260648"/>
            <a:ext cx="8743261" cy="64592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544292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dirty="0"/>
              <a:t>4) İçerik anlamlı görüntüsel şemalar biçiminde düzenlenmelidir. </a:t>
            </a:r>
          </a:p>
        </p:txBody>
      </p:sp>
      <p:sp>
        <p:nvSpPr>
          <p:cNvPr id="3" name="İçerik Yer Tutucusu 2"/>
          <p:cNvSpPr>
            <a:spLocks noGrp="1"/>
          </p:cNvSpPr>
          <p:nvPr>
            <p:ph idx="1"/>
          </p:nvPr>
        </p:nvSpPr>
        <p:spPr/>
        <p:txBody>
          <a:bodyPr/>
          <a:lstStyle/>
          <a:p>
            <a:r>
              <a:rPr lang="tr-TR" dirty="0"/>
              <a:t>Öğrencilerin içeriği bütün olarak algılamaları için uygun şema seçimi ile birlikte içerik </a:t>
            </a:r>
            <a:r>
              <a:rPr lang="tr-TR" dirty="0" smtClean="0"/>
              <a:t>görselleştirilmelidir</a:t>
            </a:r>
            <a:r>
              <a:rPr lang="tr-TR" dirty="0"/>
              <a:t>. </a:t>
            </a:r>
          </a:p>
        </p:txBody>
      </p:sp>
    </p:spTree>
    <p:extLst>
      <p:ext uri="{BB962C8B-B14F-4D97-AF65-F5344CB8AC3E}">
        <p14:creationId xmlns:p14="http://schemas.microsoft.com/office/powerpoint/2010/main" val="285631758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dirty="0"/>
              <a:t>5) Öğrencilerin kullanacağı şematik düzenleyici hazırlanmalıdır. </a:t>
            </a:r>
          </a:p>
        </p:txBody>
      </p:sp>
      <p:sp>
        <p:nvSpPr>
          <p:cNvPr id="3" name="İçerik Yer Tutucusu 2"/>
          <p:cNvSpPr>
            <a:spLocks noGrp="1"/>
          </p:cNvSpPr>
          <p:nvPr>
            <p:ph idx="1"/>
          </p:nvPr>
        </p:nvSpPr>
        <p:spPr/>
        <p:txBody>
          <a:bodyPr/>
          <a:lstStyle/>
          <a:p>
            <a:r>
              <a:rPr lang="tr-TR" dirty="0"/>
              <a:t>Sunum </a:t>
            </a:r>
            <a:r>
              <a:rPr lang="tr-TR" dirty="0" smtClean="0"/>
              <a:t>yapılırken </a:t>
            </a:r>
            <a:r>
              <a:rPr lang="tr-TR" dirty="0"/>
              <a:t>öğrencilerin doldurmaları için veya sunum yapıldıktan sonra öğrencilerin arılamalarını değerlendirmek için öğrenciye boş şemalar verilmeli ve doldurmaları istenmelidir (Güzel-Özmen, 2009). </a:t>
            </a:r>
          </a:p>
        </p:txBody>
      </p:sp>
    </p:spTree>
    <p:extLst>
      <p:ext uri="{BB962C8B-B14F-4D97-AF65-F5344CB8AC3E}">
        <p14:creationId xmlns:p14="http://schemas.microsoft.com/office/powerpoint/2010/main" val="3407166122"/>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Şematik Düzenleyicilerle Sunum. </a:t>
            </a:r>
          </a:p>
        </p:txBody>
      </p:sp>
      <p:sp>
        <p:nvSpPr>
          <p:cNvPr id="3" name="İçerik Yer Tutucusu 2"/>
          <p:cNvSpPr>
            <a:spLocks noGrp="1"/>
          </p:cNvSpPr>
          <p:nvPr>
            <p:ph idx="1"/>
          </p:nvPr>
        </p:nvSpPr>
        <p:spPr/>
        <p:txBody>
          <a:bodyPr/>
          <a:lstStyle/>
          <a:p>
            <a:pPr marL="0" indent="0">
              <a:buNone/>
            </a:pPr>
            <a:r>
              <a:rPr lang="tr-TR" dirty="0"/>
              <a:t>Şematik düzenleyicilerle sunum yapılırken, </a:t>
            </a:r>
            <a:r>
              <a:rPr lang="tr-TR" dirty="0" smtClean="0"/>
              <a:t>öğretmen </a:t>
            </a:r>
            <a:r>
              <a:rPr lang="tr-TR" dirty="0"/>
              <a:t>merkezli sunumdan sorumluluğun öğrenciye devredildiği bir yaklaşım </a:t>
            </a:r>
            <a:r>
              <a:rPr lang="tr-TR" dirty="0" smtClean="0"/>
              <a:t>benimsenmelidir</a:t>
            </a:r>
            <a:r>
              <a:rPr lang="tr-TR" dirty="0"/>
              <a:t>. Öğretmen merkezli sunumda, tümü doldurulmuş şema üzerinden öğretim yapabileceği gibi boş şema sunum yapıldıkça doldurulabilir. </a:t>
            </a:r>
          </a:p>
        </p:txBody>
      </p:sp>
    </p:spTree>
    <p:extLst>
      <p:ext uri="{BB962C8B-B14F-4D97-AF65-F5344CB8AC3E}">
        <p14:creationId xmlns:p14="http://schemas.microsoft.com/office/powerpoint/2010/main" val="2928327132"/>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Autofit/>
          </a:bodyPr>
          <a:lstStyle/>
          <a:p>
            <a:r>
              <a:rPr lang="tr-TR" sz="2800" dirty="0"/>
              <a:t>Güzel-Özmen (2009) şematik düzenleyicilerle sunum yaparken aşağıdaki noktalara dikkat </a:t>
            </a:r>
            <a:r>
              <a:rPr lang="tr-TR" sz="2800" dirty="0" smtClean="0"/>
              <a:t>edilmesini </a:t>
            </a:r>
            <a:r>
              <a:rPr lang="tr-TR" sz="2800" dirty="0"/>
              <a:t>önermiştir. </a:t>
            </a:r>
          </a:p>
        </p:txBody>
      </p:sp>
      <p:sp>
        <p:nvSpPr>
          <p:cNvPr id="3" name="İçerik Yer Tutucusu 2"/>
          <p:cNvSpPr>
            <a:spLocks noGrp="1"/>
          </p:cNvSpPr>
          <p:nvPr>
            <p:ph idx="1"/>
          </p:nvPr>
        </p:nvSpPr>
        <p:spPr/>
        <p:txBody>
          <a:bodyPr>
            <a:normAutofit fontScale="62500" lnSpcReduction="20000"/>
          </a:bodyPr>
          <a:lstStyle/>
          <a:p>
            <a:r>
              <a:rPr lang="tr-TR" dirty="0">
                <a:ea typeface="Times New Roman"/>
                <a:cs typeface="Times New Roman"/>
              </a:rPr>
              <a:t>Önceki öğrenilenlerle yeni öğrenilecek </a:t>
            </a:r>
            <a:r>
              <a:rPr lang="tr-TR" dirty="0" smtClean="0">
                <a:ea typeface="Times New Roman"/>
                <a:cs typeface="Times New Roman"/>
              </a:rPr>
              <a:t>birleştirilmelidir.</a:t>
            </a:r>
          </a:p>
          <a:p>
            <a:r>
              <a:rPr lang="tr-TR" dirty="0"/>
              <a:t>Sunum yapılırken bilgi birimleri ya da aşamalar arasındaki ilişki şemada görsel yolla vurgulanmalıdır. </a:t>
            </a:r>
            <a:endParaRPr lang="tr-TR" dirty="0" smtClean="0"/>
          </a:p>
          <a:p>
            <a:r>
              <a:rPr lang="tr-TR" dirty="0" smtClean="0"/>
              <a:t>Görsel olarak </a:t>
            </a:r>
            <a:r>
              <a:rPr lang="tr-TR" dirty="0"/>
              <a:t>gösterilmiş ilişkiler mutlaka </a:t>
            </a:r>
            <a:r>
              <a:rPr lang="tr-TR" dirty="0" err="1"/>
              <a:t>sözelleştirilmelidir</a:t>
            </a:r>
            <a:r>
              <a:rPr lang="tr-TR" dirty="0"/>
              <a:t> (</a:t>
            </a:r>
            <a:r>
              <a:rPr lang="tr-TR" dirty="0" err="1"/>
              <a:t>Merkley</a:t>
            </a:r>
            <a:r>
              <a:rPr lang="tr-TR" dirty="0"/>
              <a:t> ve </a:t>
            </a:r>
            <a:r>
              <a:rPr lang="tr-TR" dirty="0" err="1" smtClean="0"/>
              <a:t>jef­feries</a:t>
            </a:r>
            <a:r>
              <a:rPr lang="tr-TR" dirty="0"/>
              <a:t>, 2000</a:t>
            </a:r>
            <a:r>
              <a:rPr lang="tr-TR" dirty="0" smtClean="0"/>
              <a:t>).</a:t>
            </a:r>
          </a:p>
          <a:p>
            <a:r>
              <a:rPr lang="tr-TR" dirty="0"/>
              <a:t>Konunun özelliğine göre (ör. sıralama, dönüşüm) öğrencilere kümülatif tek­rarlar yaptırmaya önem verilmelidir</a:t>
            </a:r>
            <a:r>
              <a:rPr lang="tr-TR" dirty="0" smtClean="0"/>
              <a:t>.</a:t>
            </a:r>
          </a:p>
          <a:p>
            <a:r>
              <a:rPr lang="tr-TR" dirty="0"/>
              <a:t>Öğrenci katılımı sağlanmalıdır</a:t>
            </a:r>
            <a:r>
              <a:rPr lang="tr-TR" dirty="0" smtClean="0"/>
              <a:t>.</a:t>
            </a:r>
          </a:p>
          <a:p>
            <a:r>
              <a:rPr lang="tr-TR" dirty="0"/>
              <a:t>Öğrenciler arasında etkileşim artırılmalıdır (</a:t>
            </a:r>
            <a:r>
              <a:rPr lang="tr-TR" dirty="0" err="1"/>
              <a:t>Egan</a:t>
            </a:r>
            <a:r>
              <a:rPr lang="tr-TR" dirty="0"/>
              <a:t>, 1999</a:t>
            </a:r>
            <a:r>
              <a:rPr lang="tr-TR" dirty="0" smtClean="0"/>
              <a:t>).</a:t>
            </a:r>
          </a:p>
          <a:p>
            <a:r>
              <a:rPr lang="tr-TR" dirty="0"/>
              <a:t>Konu bitiminde şema gösterilerek </a:t>
            </a:r>
            <a:r>
              <a:rPr lang="tr-TR" dirty="0" smtClean="0"/>
              <a:t>öğrencinin </a:t>
            </a:r>
            <a:r>
              <a:rPr lang="tr-TR" dirty="0"/>
              <a:t>sözel olarak şemadaki bilgileri ilişkilere de yer vererek ifade etmesi istenmelidir</a:t>
            </a:r>
            <a:r>
              <a:rPr lang="tr-TR" dirty="0" smtClean="0"/>
              <a:t>.</a:t>
            </a:r>
          </a:p>
          <a:p>
            <a:r>
              <a:rPr lang="tr-TR" dirty="0"/>
              <a:t>Tüm şematik düzenleyicideki bilgiler sunulduğunda öğrencinin bilgi ile etkile­şime geçmesi ve öğrendiklerini uygulaması için öğrenci merkezli uygulamalara yer verilmelidir</a:t>
            </a:r>
            <a:r>
              <a:rPr lang="tr-TR" dirty="0" smtClean="0"/>
              <a:t>.</a:t>
            </a:r>
          </a:p>
          <a:p>
            <a:r>
              <a:rPr lang="tr-TR" dirty="0"/>
              <a:t>Şemalar ders işlenirken tahtada oluşturulabilir.</a:t>
            </a:r>
            <a:endParaRPr lang="tr-TR" dirty="0"/>
          </a:p>
        </p:txBody>
      </p:sp>
    </p:spTree>
    <p:extLst>
      <p:ext uri="{BB962C8B-B14F-4D97-AF65-F5344CB8AC3E}">
        <p14:creationId xmlns:p14="http://schemas.microsoft.com/office/powerpoint/2010/main" val="441509254"/>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dirty="0"/>
              <a:t>3. Öğrencilere Öğretim Materyallerin Kullanımı Öğretilmelidir. </a:t>
            </a:r>
          </a:p>
        </p:txBody>
      </p:sp>
      <p:sp>
        <p:nvSpPr>
          <p:cNvPr id="3" name="İçerik Yer Tutucusu 2"/>
          <p:cNvSpPr>
            <a:spLocks noGrp="1"/>
          </p:cNvSpPr>
          <p:nvPr>
            <p:ph idx="1"/>
          </p:nvPr>
        </p:nvSpPr>
        <p:spPr/>
        <p:txBody>
          <a:bodyPr/>
          <a:lstStyle/>
          <a:p>
            <a:pPr marL="0" indent="0">
              <a:buNone/>
            </a:pPr>
            <a:r>
              <a:rPr lang="tr-TR" dirty="0" smtClean="0"/>
              <a:t>Hayat </a:t>
            </a:r>
            <a:r>
              <a:rPr lang="tr-TR" dirty="0"/>
              <a:t>bilgisi ve sosyal bilgiler dersinde çeşitli materyaller kullanılarak </a:t>
            </a:r>
            <a:r>
              <a:rPr lang="tr-TR" dirty="0" smtClean="0"/>
              <a:t>öğrencilerin </a:t>
            </a:r>
            <a:r>
              <a:rPr lang="tr-TR" dirty="0"/>
              <a:t>öğrenmesi desteklenmelidir. Ders kitapları, yardımcı kaynak kitaplar, harita, yerküre ve zaman şeritleri hayat bilgisi ve sosyal bilgiler dersinde kullanılan </a:t>
            </a:r>
            <a:r>
              <a:rPr lang="tr-TR" dirty="0" smtClean="0"/>
              <a:t>materyallerdir</a:t>
            </a:r>
            <a:r>
              <a:rPr lang="tr-TR" dirty="0"/>
              <a:t>. </a:t>
            </a:r>
          </a:p>
        </p:txBody>
      </p:sp>
    </p:spTree>
    <p:extLst>
      <p:ext uri="{BB962C8B-B14F-4D97-AF65-F5344CB8AC3E}">
        <p14:creationId xmlns:p14="http://schemas.microsoft.com/office/powerpoint/2010/main" val="2627788133"/>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dirty="0"/>
              <a:t>Ders Kitapları ve Kaynak Kitapların Kullanımı </a:t>
            </a:r>
          </a:p>
        </p:txBody>
      </p:sp>
      <p:sp>
        <p:nvSpPr>
          <p:cNvPr id="3" name="İçerik Yer Tutucusu 2"/>
          <p:cNvSpPr>
            <a:spLocks noGrp="1"/>
          </p:cNvSpPr>
          <p:nvPr>
            <p:ph idx="1"/>
          </p:nvPr>
        </p:nvSpPr>
        <p:spPr/>
        <p:txBody>
          <a:bodyPr>
            <a:normAutofit lnSpcReduction="10000"/>
          </a:bodyPr>
          <a:lstStyle/>
          <a:p>
            <a:r>
              <a:rPr lang="tr-TR" dirty="0"/>
              <a:t>Hayat bilgisi, sosyal bilgiler ve fen bilgisi gibi kitaplardaki metinlerin büyük bir kısmı bilgi </a:t>
            </a:r>
            <a:r>
              <a:rPr lang="tr-TR" dirty="0" smtClean="0"/>
              <a:t>veren </a:t>
            </a:r>
            <a:r>
              <a:rPr lang="tr-TR" dirty="0"/>
              <a:t>metin türündedir</a:t>
            </a:r>
            <a:r>
              <a:rPr lang="tr-TR" dirty="0" smtClean="0"/>
              <a:t>.</a:t>
            </a:r>
          </a:p>
          <a:p>
            <a:r>
              <a:rPr lang="tr-TR" dirty="0"/>
              <a:t>Öğrencilerin ders kitaplarından ve kaynak kitaplarda sunulan bilgileri </a:t>
            </a:r>
            <a:r>
              <a:rPr lang="tr-TR" dirty="0" smtClean="0"/>
              <a:t>öğrenmeleri </a:t>
            </a:r>
            <a:r>
              <a:rPr lang="tr-TR" dirty="0"/>
              <a:t>için kitaplarda bulunan metinlerin düzenlenmesi ve </a:t>
            </a:r>
            <a:r>
              <a:rPr lang="tr-TR" dirty="0" smtClean="0"/>
              <a:t>öğrencilerin bu </a:t>
            </a:r>
            <a:r>
              <a:rPr lang="tr-TR" dirty="0"/>
              <a:t>kitaplardan kendi başlarına bilgileri öğrenmeleri için bazı </a:t>
            </a:r>
            <a:r>
              <a:rPr lang="tr-TR" dirty="0" smtClean="0"/>
              <a:t>stratejilerin </a:t>
            </a:r>
            <a:r>
              <a:rPr lang="tr-TR" dirty="0"/>
              <a:t>öğretilmesi </a:t>
            </a:r>
            <a:r>
              <a:rPr lang="tr-TR" dirty="0" smtClean="0"/>
              <a:t>gerekmektedir</a:t>
            </a:r>
            <a:r>
              <a:rPr lang="tr-TR" dirty="0"/>
              <a:t>. </a:t>
            </a:r>
          </a:p>
        </p:txBody>
      </p:sp>
    </p:spTree>
    <p:extLst>
      <p:ext uri="{BB962C8B-B14F-4D97-AF65-F5344CB8AC3E}">
        <p14:creationId xmlns:p14="http://schemas.microsoft.com/office/powerpoint/2010/main" val="477395211"/>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dirty="0"/>
              <a:t>Kitaplardaki Bilgilerin Düzenlenmesi </a:t>
            </a:r>
          </a:p>
        </p:txBody>
      </p:sp>
      <p:sp>
        <p:nvSpPr>
          <p:cNvPr id="3" name="İçerik Yer Tutucusu 2"/>
          <p:cNvSpPr>
            <a:spLocks noGrp="1"/>
          </p:cNvSpPr>
          <p:nvPr>
            <p:ph idx="1"/>
          </p:nvPr>
        </p:nvSpPr>
        <p:spPr/>
        <p:txBody>
          <a:bodyPr>
            <a:normAutofit fontScale="70000" lnSpcReduction="20000"/>
          </a:bodyPr>
          <a:lstStyle/>
          <a:p>
            <a:pPr marL="0" indent="0">
              <a:buNone/>
            </a:pPr>
            <a:r>
              <a:rPr lang="tr-TR" dirty="0" smtClean="0"/>
              <a:t>Öğrencilerin </a:t>
            </a:r>
            <a:r>
              <a:rPr lang="tr-TR" dirty="0"/>
              <a:t>Hayat bilgisi ve sosyal bilgiler </a:t>
            </a:r>
            <a:r>
              <a:rPr lang="tr-TR" dirty="0" smtClean="0"/>
              <a:t>metinlerini </a:t>
            </a:r>
            <a:r>
              <a:rPr lang="tr-TR" dirty="0"/>
              <a:t>anlayabilmeleri için </a:t>
            </a:r>
            <a:r>
              <a:rPr lang="tr-TR" dirty="0" smtClean="0"/>
              <a:t>metinler </a:t>
            </a:r>
            <a:r>
              <a:rPr lang="tr-TR" dirty="0"/>
              <a:t>düzenlemelidir. Metinlerin düzenlemesinde öğretmen e yol gösterici bazı </a:t>
            </a:r>
            <a:r>
              <a:rPr lang="tr-TR" dirty="0" smtClean="0"/>
              <a:t>sorular </a:t>
            </a:r>
            <a:r>
              <a:rPr lang="tr-TR" dirty="0"/>
              <a:t>aşağıda verilmiştir</a:t>
            </a:r>
            <a:r>
              <a:rPr lang="tr-TR" dirty="0" smtClean="0"/>
              <a:t>.</a:t>
            </a:r>
          </a:p>
          <a:p>
            <a:pPr marL="0" indent="0">
              <a:buNone/>
            </a:pPr>
            <a:endParaRPr lang="tr-TR" dirty="0" smtClean="0"/>
          </a:p>
          <a:p>
            <a:r>
              <a:rPr lang="tr-TR" dirty="0" smtClean="0"/>
              <a:t>Metinde </a:t>
            </a:r>
            <a:r>
              <a:rPr lang="tr-TR" dirty="0"/>
              <a:t>yer alan bilgi türüne uygun yapıda metin yazılmış mı? </a:t>
            </a:r>
          </a:p>
          <a:p>
            <a:r>
              <a:rPr lang="tr-TR" dirty="0" smtClean="0"/>
              <a:t>Metin </a:t>
            </a:r>
            <a:r>
              <a:rPr lang="tr-TR" dirty="0"/>
              <a:t>bilgi türüne uygun yapıda yazıldıysa, bu yapıya uygun olarak metin </a:t>
            </a:r>
            <a:r>
              <a:rPr lang="tr-TR" dirty="0" smtClean="0"/>
              <a:t>ögeleri </a:t>
            </a:r>
            <a:r>
              <a:rPr lang="tr-TR" dirty="0"/>
              <a:t>düzenlenmiş mi? </a:t>
            </a:r>
          </a:p>
          <a:p>
            <a:r>
              <a:rPr lang="tr-TR" dirty="0" smtClean="0"/>
              <a:t>Bilgi </a:t>
            </a:r>
            <a:r>
              <a:rPr lang="tr-TR" dirty="0"/>
              <a:t>bütününe uymayan bilgileri var mı? </a:t>
            </a:r>
          </a:p>
          <a:p>
            <a:r>
              <a:rPr lang="tr-TR" dirty="0"/>
              <a:t>Öğrencilerin metinlerden yararlanmaları için özet cümlelere yer verilmiş mi? Uygun </a:t>
            </a:r>
            <a:r>
              <a:rPr lang="tr-TR" dirty="0" err="1"/>
              <a:t>başlıklandırma</a:t>
            </a:r>
            <a:r>
              <a:rPr lang="tr-TR" dirty="0"/>
              <a:t> yapılmış mı? </a:t>
            </a:r>
          </a:p>
          <a:p>
            <a:r>
              <a:rPr lang="tr-TR" dirty="0" smtClean="0"/>
              <a:t>Tablo</a:t>
            </a:r>
            <a:r>
              <a:rPr lang="tr-TR" dirty="0"/>
              <a:t>, resim, şematik düzenleyiciler gibi metni anlamayı kolaylaştıracak uygun görsellere yer verilmiş mi? </a:t>
            </a:r>
          </a:p>
          <a:p>
            <a:r>
              <a:rPr lang="tr-TR" dirty="0"/>
              <a:t>Metinler okuyucunun ilgisini uyandıracak şekilde yazılmış mı? </a:t>
            </a:r>
          </a:p>
        </p:txBody>
      </p:sp>
    </p:spTree>
    <p:extLst>
      <p:ext uri="{BB962C8B-B14F-4D97-AF65-F5344CB8AC3E}">
        <p14:creationId xmlns:p14="http://schemas.microsoft.com/office/powerpoint/2010/main" val="1909429855"/>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Kitaplardan Bilgi Edinme </a:t>
            </a:r>
          </a:p>
        </p:txBody>
      </p:sp>
      <p:sp>
        <p:nvSpPr>
          <p:cNvPr id="3" name="İçerik Yer Tutucusu 2"/>
          <p:cNvSpPr>
            <a:spLocks noGrp="1"/>
          </p:cNvSpPr>
          <p:nvPr>
            <p:ph idx="1"/>
          </p:nvPr>
        </p:nvSpPr>
        <p:spPr/>
        <p:txBody>
          <a:bodyPr/>
          <a:lstStyle/>
          <a:p>
            <a:pPr marL="0" indent="0">
              <a:buNone/>
            </a:pPr>
            <a:r>
              <a:rPr lang="tr-TR" dirty="0"/>
              <a:t>Öğrencilerin kitaplardan bilgi </a:t>
            </a:r>
            <a:r>
              <a:rPr lang="tr-TR" dirty="0" smtClean="0"/>
              <a:t>edinmeleri </a:t>
            </a:r>
            <a:r>
              <a:rPr lang="tr-TR" dirty="0"/>
              <a:t>için çeşitli stratejiler öğretilmelidir. </a:t>
            </a:r>
          </a:p>
          <a:p>
            <a:pPr marL="0" indent="0">
              <a:buNone/>
            </a:pPr>
            <a:r>
              <a:rPr lang="tr-TR" dirty="0"/>
              <a:t>Kitaptan bilgi </a:t>
            </a:r>
            <a:r>
              <a:rPr lang="tr-TR" dirty="0" smtClean="0"/>
              <a:t>edinmek </a:t>
            </a:r>
            <a:r>
              <a:rPr lang="tr-TR" dirty="0"/>
              <a:t>amacı ile önemli bilgilerin altını çizme, metindeki bilgileri şemaya yerleştirme, </a:t>
            </a:r>
            <a:r>
              <a:rPr lang="tr-TR" dirty="0" smtClean="0"/>
              <a:t>metindeki </a:t>
            </a:r>
            <a:r>
              <a:rPr lang="tr-TR" dirty="0"/>
              <a:t>bilgilerden şema oluşturma stratejileri öğretilebilir. </a:t>
            </a:r>
          </a:p>
          <a:p>
            <a:pPr marL="0" indent="0">
              <a:buNone/>
            </a:pPr>
            <a:endParaRPr lang="tr-TR" dirty="0"/>
          </a:p>
        </p:txBody>
      </p:sp>
    </p:spTree>
    <p:extLst>
      <p:ext uri="{BB962C8B-B14F-4D97-AF65-F5344CB8AC3E}">
        <p14:creationId xmlns:p14="http://schemas.microsoft.com/office/powerpoint/2010/main" val="940145182"/>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r>
              <a:rPr lang="tr-TR" dirty="0"/>
              <a:t>Önemli Bilgilerin Altını Çizme. Öğrencilere okurken </a:t>
            </a:r>
            <a:r>
              <a:rPr lang="tr-TR" dirty="0" smtClean="0"/>
              <a:t>önemli </a:t>
            </a:r>
            <a:r>
              <a:rPr lang="tr-TR" dirty="0"/>
              <a:t>bilgilerin altını </a:t>
            </a:r>
            <a:r>
              <a:rPr lang="tr-TR" dirty="0" smtClean="0"/>
              <a:t>çizme </a:t>
            </a:r>
            <a:r>
              <a:rPr lang="tr-TR" dirty="0"/>
              <a:t>stratejisi öğretilerek </a:t>
            </a:r>
            <a:r>
              <a:rPr lang="tr-TR" dirty="0" smtClean="0"/>
              <a:t>metinde </a:t>
            </a:r>
            <a:r>
              <a:rPr lang="tr-TR" dirty="0"/>
              <a:t>sunulan bilgileri öğrenmeleri sağlanabilir. </a:t>
            </a:r>
          </a:p>
        </p:txBody>
      </p:sp>
    </p:spTree>
    <p:extLst>
      <p:ext uri="{BB962C8B-B14F-4D97-AF65-F5344CB8AC3E}">
        <p14:creationId xmlns:p14="http://schemas.microsoft.com/office/powerpoint/2010/main" val="3778456550"/>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pPr marL="0" indent="0">
              <a:buNone/>
            </a:pPr>
            <a:r>
              <a:rPr lang="tr-TR" dirty="0"/>
              <a:t>Boş Şemayı Okuyarak Doldurma. Metin yapısını bilmeyen öğrenciler için metnin yapısını gösteren boş şema verilerek öğrenciden okuduklarını bu şemaya </a:t>
            </a:r>
            <a:r>
              <a:rPr lang="tr-TR" dirty="0" smtClean="0"/>
              <a:t>doldurmaları </a:t>
            </a:r>
            <a:r>
              <a:rPr lang="tr-TR" dirty="0"/>
              <a:t>istenebilir. Bu tür bir uygulama aynı zamanda öğrencinin metnin yapısını fark etmesinde de </a:t>
            </a:r>
            <a:r>
              <a:rPr lang="tr-TR" dirty="0" smtClean="0"/>
              <a:t>rol oynar</a:t>
            </a:r>
            <a:r>
              <a:rPr lang="tr-TR" dirty="0"/>
              <a:t>. </a:t>
            </a:r>
          </a:p>
        </p:txBody>
      </p:sp>
    </p:spTree>
    <p:extLst>
      <p:ext uri="{BB962C8B-B14F-4D97-AF65-F5344CB8AC3E}">
        <p14:creationId xmlns:p14="http://schemas.microsoft.com/office/powerpoint/2010/main" val="3950844915"/>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pPr marL="0" indent="0">
              <a:buNone/>
            </a:pPr>
            <a:r>
              <a:rPr lang="tr-TR" dirty="0"/>
              <a:t>Metne Göre Şema Oluşturma. Öğrencilere metne göre şema oluşturma </a:t>
            </a:r>
            <a:r>
              <a:rPr lang="tr-TR" dirty="0" smtClean="0"/>
              <a:t>stratejisi </a:t>
            </a:r>
            <a:r>
              <a:rPr lang="tr-TR" dirty="0"/>
              <a:t>öğretilerek metindeki bilgileri kazanması sağlanabilir.</a:t>
            </a:r>
          </a:p>
        </p:txBody>
      </p:sp>
    </p:spTree>
    <p:extLst>
      <p:ext uri="{BB962C8B-B14F-4D97-AF65-F5344CB8AC3E}">
        <p14:creationId xmlns:p14="http://schemas.microsoft.com/office/powerpoint/2010/main" val="1602959931"/>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Yerküre ve Harita Kullanımı </a:t>
            </a:r>
          </a:p>
        </p:txBody>
      </p:sp>
      <p:sp>
        <p:nvSpPr>
          <p:cNvPr id="3" name="İçerik Yer Tutucusu 2"/>
          <p:cNvSpPr>
            <a:spLocks noGrp="1"/>
          </p:cNvSpPr>
          <p:nvPr>
            <p:ph idx="1"/>
          </p:nvPr>
        </p:nvSpPr>
        <p:spPr/>
        <p:txBody>
          <a:bodyPr>
            <a:normAutofit fontScale="70000" lnSpcReduction="20000"/>
          </a:bodyPr>
          <a:lstStyle/>
          <a:p>
            <a:r>
              <a:rPr lang="tr-TR" dirty="0"/>
              <a:t>Hayat bilgisi ve sosyal dersinde </a:t>
            </a:r>
            <a:r>
              <a:rPr lang="tr-TR" dirty="0" smtClean="0"/>
              <a:t>yerküre </a:t>
            </a:r>
            <a:r>
              <a:rPr lang="tr-TR" dirty="0"/>
              <a:t>ve harita sıklıkla kullanılan öğretim </a:t>
            </a:r>
            <a:r>
              <a:rPr lang="tr-TR" dirty="0" smtClean="0"/>
              <a:t>materyalleridir</a:t>
            </a:r>
            <a:r>
              <a:rPr lang="tr-TR" dirty="0"/>
              <a:t>. Yerküre üç boyutlu bir materyal olduğu için algılanması ve kullanılması kolaydır (Şahin, 2002). Öğrenciler için soyut olan dünyanın şekli, ekvator, kutup, </a:t>
            </a:r>
            <a:r>
              <a:rPr lang="tr-TR" dirty="0" smtClean="0"/>
              <a:t>meridyen</a:t>
            </a:r>
            <a:r>
              <a:rPr lang="tr-TR" dirty="0"/>
              <a:t>, okyanus, kıta, kavramlarını kazandırmak, mevsimlerin ve gece-gündüz </a:t>
            </a:r>
            <a:r>
              <a:rPr lang="tr-TR" dirty="0" smtClean="0"/>
              <a:t>oluşumunu </a:t>
            </a:r>
            <a:r>
              <a:rPr lang="tr-TR" dirty="0"/>
              <a:t>somutlaştırarak anlatmak için bu üç boyutlu model kullanılmalıdır. </a:t>
            </a:r>
            <a:r>
              <a:rPr lang="tr-TR" dirty="0" smtClean="0"/>
              <a:t>Öğrencilere </a:t>
            </a:r>
            <a:r>
              <a:rPr lang="tr-TR" dirty="0"/>
              <a:t>yerkürede bir ülkeyi buldurmak için harita kullanma becerisinde olduğu gibi </a:t>
            </a:r>
            <a:r>
              <a:rPr lang="tr-TR" dirty="0" err="1"/>
              <a:t>demostrasyondan</a:t>
            </a:r>
            <a:r>
              <a:rPr lang="tr-TR" dirty="0"/>
              <a:t> faydalanılır. Yerkürede bir ülke gösterilmek istenildiğinde ilkönce o ülkenin hangi </a:t>
            </a:r>
            <a:r>
              <a:rPr lang="tr-TR" dirty="0" smtClean="0"/>
              <a:t>yarımkürede </a:t>
            </a:r>
            <a:r>
              <a:rPr lang="tr-TR" dirty="0"/>
              <a:t>olduğunun söylenmesi, daha sonra ise ülkenin hangi kıtada yer aldığının söylenmesi gerekir. Öğrencilerin düzeyine göre, hangi paraleller ve meridyenler arasında yer aldığı söylenerek de öğrenciye yer kürede yer bulma </a:t>
            </a:r>
            <a:r>
              <a:rPr lang="tr-TR" dirty="0" smtClean="0"/>
              <a:t>becerisi </a:t>
            </a:r>
            <a:r>
              <a:rPr lang="tr-TR" dirty="0"/>
              <a:t>öğretilebilir. </a:t>
            </a:r>
          </a:p>
        </p:txBody>
      </p:sp>
    </p:spTree>
    <p:extLst>
      <p:ext uri="{BB962C8B-B14F-4D97-AF65-F5344CB8AC3E}">
        <p14:creationId xmlns:p14="http://schemas.microsoft.com/office/powerpoint/2010/main" val="3672349322"/>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dirty="0"/>
              <a:t>Zaman </a:t>
            </a:r>
            <a:r>
              <a:rPr lang="tr-TR" dirty="0" err="1"/>
              <a:t>Şeriti</a:t>
            </a:r>
            <a:r>
              <a:rPr lang="tr-TR" dirty="0"/>
              <a:t> ve Sıralama Şeritleri Kullanımı </a:t>
            </a:r>
          </a:p>
        </p:txBody>
      </p:sp>
      <p:sp>
        <p:nvSpPr>
          <p:cNvPr id="3" name="İçerik Yer Tutucusu 2"/>
          <p:cNvSpPr>
            <a:spLocks noGrp="1"/>
          </p:cNvSpPr>
          <p:nvPr>
            <p:ph idx="1"/>
          </p:nvPr>
        </p:nvSpPr>
        <p:spPr/>
        <p:txBody>
          <a:bodyPr>
            <a:normAutofit fontScale="92500" lnSpcReduction="20000"/>
          </a:bodyPr>
          <a:lstStyle/>
          <a:p>
            <a:pPr marL="0" indent="0">
              <a:buNone/>
            </a:pPr>
            <a:r>
              <a:rPr lang="tr-TR" dirty="0" smtClean="0"/>
              <a:t>Zaman </a:t>
            </a:r>
            <a:r>
              <a:rPr lang="tr-TR" dirty="0"/>
              <a:t>şeritleri. öğrencilere zaman kavramını, zamanın kesintisiz bir süreç </a:t>
            </a:r>
            <a:r>
              <a:rPr lang="tr-TR" dirty="0" smtClean="0"/>
              <a:t>olduğunu</a:t>
            </a:r>
            <a:r>
              <a:rPr lang="tr-TR" dirty="0"/>
              <a:t>, olayların belli bir zaman diliminde </a:t>
            </a:r>
            <a:r>
              <a:rPr lang="tr-TR" dirty="0" smtClean="0"/>
              <a:t>gerçekleştiğini </a:t>
            </a:r>
            <a:r>
              <a:rPr lang="tr-TR" dirty="0"/>
              <a:t>öğretmek amacıyla </a:t>
            </a:r>
            <a:r>
              <a:rPr lang="tr-TR" dirty="0" smtClean="0"/>
              <a:t>kullanılan </a:t>
            </a:r>
            <a:r>
              <a:rPr lang="tr-TR" dirty="0"/>
              <a:t>araçlardır. Zaman şeritleri, mevsim ve tarih şeritleri olmak üzere ikiye ayrılır. Tarih şeritleri özellikle sosyal bilgiler dersinde tarihi olayların zaman ve kronolojik </a:t>
            </a:r>
            <a:r>
              <a:rPr lang="tr-TR" dirty="0" smtClean="0"/>
              <a:t>sırasının öğretilmesinde</a:t>
            </a:r>
            <a:r>
              <a:rPr lang="tr-TR" dirty="0"/>
              <a:t>, mevsim şeritleri ise, mevsimlerin sonbahardan başlayıp yaza kadar devamlılığını göstermede kullanılan önemli öğretim materyalleridir (</a:t>
            </a:r>
            <a:r>
              <a:rPr lang="tr-TR" dirty="0" err="1"/>
              <a:t>Turner</a:t>
            </a:r>
            <a:r>
              <a:rPr lang="tr-TR" dirty="0"/>
              <a:t>, 1999; Şahin, 2002; Meydan ve Akdağ, 2008). </a:t>
            </a:r>
          </a:p>
        </p:txBody>
      </p:sp>
    </p:spTree>
    <p:extLst>
      <p:ext uri="{BB962C8B-B14F-4D97-AF65-F5344CB8AC3E}">
        <p14:creationId xmlns:p14="http://schemas.microsoft.com/office/powerpoint/2010/main" val="360244695"/>
      </p:ext>
    </p:extLst>
  </p:cSld>
  <p:clrMapOvr>
    <a:masterClrMapping/>
  </p:clrMapOvr>
</p:sld>
</file>

<file path=ppt/theme/theme1.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201</TotalTime>
  <Words>3039</Words>
  <Application>Microsoft Office PowerPoint</Application>
  <PresentationFormat>Ekran Gösterisi (4:3)</PresentationFormat>
  <Paragraphs>223</Paragraphs>
  <Slides>74</Slides>
  <Notes>0</Notes>
  <HiddenSlides>0</HiddenSlides>
  <MMClips>0</MMClips>
  <ScaleCrop>false</ScaleCrop>
  <HeadingPairs>
    <vt:vector size="4" baseType="variant">
      <vt:variant>
        <vt:lpstr>Tema</vt:lpstr>
      </vt:variant>
      <vt:variant>
        <vt:i4>1</vt:i4>
      </vt:variant>
      <vt:variant>
        <vt:lpstr>Slayt Başlıkları</vt:lpstr>
      </vt:variant>
      <vt:variant>
        <vt:i4>74</vt:i4>
      </vt:variant>
    </vt:vector>
  </HeadingPairs>
  <TitlesOfParts>
    <vt:vector size="75" baseType="lpstr">
      <vt:lpstr>Ofis Teması</vt:lpstr>
      <vt:lpstr>HAYAT BİLGİSİ ÖĞRETİMİ</vt:lpstr>
      <vt:lpstr>HAYAT BİLGİSİ</vt:lpstr>
      <vt:lpstr>PowerPoint Sunusu</vt:lpstr>
      <vt:lpstr>PowerPoint Sunusu</vt:lpstr>
      <vt:lpstr>PowerPoint Sunusu</vt:lpstr>
      <vt:lpstr>PowerPoint Sunusu</vt:lpstr>
      <vt:lpstr>PowerPoint Sunusu</vt:lpstr>
      <vt:lpstr>Hayat Bilgisi ve Sosyal Bilgiler Dersinin İçeriği</vt:lpstr>
      <vt:lpstr>PowerPoint Sunusu</vt:lpstr>
      <vt:lpstr>PowerPoint Sunusu</vt:lpstr>
      <vt:lpstr>PowerPoint Sunusu</vt:lpstr>
      <vt:lpstr>PowerPoint Sunusu</vt:lpstr>
      <vt:lpstr>PowerPoint Sunusu</vt:lpstr>
      <vt:lpstr>PowerPoint Sunusu</vt:lpstr>
      <vt:lpstr>PowerPoint Sunusu</vt:lpstr>
      <vt:lpstr>PowerPoint Sunusu</vt:lpstr>
      <vt:lpstr>Hayat Bilgisi ve Sosyal Bilgiler Dersi Müfredat Programı</vt:lpstr>
      <vt:lpstr>PowerPoint Sunusu</vt:lpstr>
      <vt:lpstr>PowerPoint Sunusu</vt:lpstr>
      <vt:lpstr>PowerPoint Sunusu</vt:lpstr>
      <vt:lpstr>HAYAT BİLGİSİ VE SOSYAL BİLGİLER KONULARINI ÖĞRENME PROBLEMLERİ</vt:lpstr>
      <vt:lpstr>PowerPoint Sunusu</vt:lpstr>
      <vt:lpstr>PowerPoint Sunusu</vt:lpstr>
      <vt:lpstr>PowerPoint Sunusu</vt:lpstr>
      <vt:lpstr>PowerPoint Sunusu</vt:lpstr>
      <vt:lpstr>HAYAT BİLGİSİ VE SOSYAL BİLGİLER DERSİNDE YAPILACAK ETKİLİ DÜZENLEMELER </vt:lpstr>
      <vt:lpstr>1. Temaların Analizinde Uyarlamalar Yapılmalıdır </vt:lpstr>
      <vt:lpstr>PowerPoint Sunusu</vt:lpstr>
      <vt:lpstr>Öğretmen var olan temalarda bazı düzenlemeler yapmalıdır.</vt:lpstr>
      <vt:lpstr>2. Konuların Özelliğine Göre Farklı Öğretim Yöntemleri Seçilmelidir </vt:lpstr>
      <vt:lpstr>Kavram Diyagramları ile Kavram Öğretimi  </vt:lpstr>
      <vt:lpstr>Kavram diyagramları</vt:lpstr>
      <vt:lpstr>PowerPoint Sunusu</vt:lpstr>
      <vt:lpstr>Kavram analiz edilirken; </vt:lpstr>
      <vt:lpstr>Kavram analiz edildikten sonra;</vt:lpstr>
      <vt:lpstr>Kavram diyagramları hazırlandıktan sonra öğrencilere kavramı anlayacak şekilde sunulması gerekir. </vt:lpstr>
      <vt:lpstr>PowerPoint Sunusu</vt:lpstr>
      <vt:lpstr>Problem-Çözme Modeli  </vt:lpstr>
      <vt:lpstr>PowerPoint Sunusu</vt:lpstr>
      <vt:lpstr>Aktivite Merkezli Yaklaşım  </vt:lpstr>
      <vt:lpstr>Bu yaklaşımla ders dört aşamada sürdürülür</vt:lpstr>
      <vt:lpstr>PowerPoint Sunusu</vt:lpstr>
      <vt:lpstr>Doğrudan Öğretim  </vt:lpstr>
      <vt:lpstr>PowerPoint Sunusu</vt:lpstr>
      <vt:lpstr>PowerPoint Sunusu</vt:lpstr>
      <vt:lpstr>Doğrudan öğre­tim yönteminin uygulama aşamaları aşağıda sıralanmıştır (Rosenshine, 1986). </vt:lpstr>
      <vt:lpstr>PowerPoint Sunusu</vt:lpstr>
      <vt:lpstr>Demastrasyon </vt:lpstr>
      <vt:lpstr>PowerPoint Sunusu</vt:lpstr>
      <vt:lpstr>PowerPoint Sunusu</vt:lpstr>
      <vt:lpstr>PowerPoint Sunusu</vt:lpstr>
      <vt:lpstr>PowerPoint Sunusu</vt:lpstr>
      <vt:lpstr>PowerPoint Sunusu</vt:lpstr>
      <vt:lpstr>Şematik Düzenleyicilerle Öğretim </vt:lpstr>
      <vt:lpstr>PowerPoint Sunusu</vt:lpstr>
      <vt:lpstr>Şematik Düzenleyicilerin Hazırlanması</vt:lpstr>
      <vt:lpstr>1.  Sunumunu yapılacak konunun bilgi türü belirlenmelidir:</vt:lpstr>
      <vt:lpstr>2) Bilginin ana hatları ve bilgi ilişkileri belirlenmelidir</vt:lpstr>
      <vt:lpstr>3) İçeriğin yapısına uygun şematik düzenleyiciyi/ düzenleyicileri seçilmelidir. </vt:lpstr>
      <vt:lpstr>PowerPoint Sunusu</vt:lpstr>
      <vt:lpstr>PowerPoint Sunusu</vt:lpstr>
      <vt:lpstr>4) İçerik anlamlı görüntüsel şemalar biçiminde düzenlenmelidir. </vt:lpstr>
      <vt:lpstr>5) Öğrencilerin kullanacağı şematik düzenleyici hazırlanmalıdır. </vt:lpstr>
      <vt:lpstr>Şematik Düzenleyicilerle Sunum. </vt:lpstr>
      <vt:lpstr>Güzel-Özmen (2009) şematik düzenleyicilerle sunum yaparken aşağıdaki noktalara dikkat edilmesini önermiştir. </vt:lpstr>
      <vt:lpstr>3. Öğrencilere Öğretim Materyallerin Kullanımı Öğretilmelidir. </vt:lpstr>
      <vt:lpstr>Ders Kitapları ve Kaynak Kitapların Kullanımı </vt:lpstr>
      <vt:lpstr>Kitaplardaki Bilgilerin Düzenlenmesi </vt:lpstr>
      <vt:lpstr>Kitaplardan Bilgi Edinme </vt:lpstr>
      <vt:lpstr>PowerPoint Sunusu</vt:lpstr>
      <vt:lpstr>PowerPoint Sunusu</vt:lpstr>
      <vt:lpstr>PowerPoint Sunusu</vt:lpstr>
      <vt:lpstr>Yerküre ve Harita Kullanımı </vt:lpstr>
      <vt:lpstr>Zaman Şeriti ve Sıralama Şeritleri Kullanımı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HAYAT BİLGİSİ ÖĞRETİMİ</dc:title>
  <dc:creator>hasan</dc:creator>
  <cp:lastModifiedBy>hasan</cp:lastModifiedBy>
  <cp:revision>25</cp:revision>
  <dcterms:created xsi:type="dcterms:W3CDTF">2014-07-07T11:42:16Z</dcterms:created>
  <dcterms:modified xsi:type="dcterms:W3CDTF">2014-07-18T12:23:42Z</dcterms:modified>
</cp:coreProperties>
</file>