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1"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582E416-ABB7-4714-867E-7FB47B526F6E}" type="datetimeFigureOut">
              <a:rPr lang="tr-TR" smtClean="0"/>
              <a:t>29.04.2013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D3AADB1-DBE6-4994-9584-9B87F64AA4A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582E416-ABB7-4714-867E-7FB47B526F6E}" type="datetimeFigureOut">
              <a:rPr lang="tr-TR" smtClean="0"/>
              <a:t>29.04.2013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D3AADB1-DBE6-4994-9584-9B87F64AA4A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582E416-ABB7-4714-867E-7FB47B526F6E}" type="datetimeFigureOut">
              <a:rPr lang="tr-TR" smtClean="0"/>
              <a:t>29.04.2013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D3AADB1-DBE6-4994-9584-9B87F64AA4A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582E416-ABB7-4714-867E-7FB47B526F6E}" type="datetimeFigureOut">
              <a:rPr lang="tr-TR" smtClean="0"/>
              <a:t>29.04.2013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D3AADB1-DBE6-4994-9584-9B87F64AA4A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582E416-ABB7-4714-867E-7FB47B526F6E}" type="datetimeFigureOut">
              <a:rPr lang="tr-TR" smtClean="0"/>
              <a:t>29.04.2013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1D3AADB1-DBE6-4994-9584-9B87F64AA4A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582E416-ABB7-4714-867E-7FB47B526F6E}" type="datetimeFigureOut">
              <a:rPr lang="tr-TR" smtClean="0"/>
              <a:t>29.04.2013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1D3AADB1-DBE6-4994-9584-9B87F64AA4A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582E416-ABB7-4714-867E-7FB47B526F6E}" type="datetimeFigureOut">
              <a:rPr lang="tr-TR" smtClean="0"/>
              <a:t>29.04.2013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1D3AADB1-DBE6-4994-9584-9B87F64AA4A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582E416-ABB7-4714-867E-7FB47B526F6E}" type="datetimeFigureOut">
              <a:rPr lang="tr-TR" smtClean="0"/>
              <a:t>29.04.2013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D3AADB1-DBE6-4994-9584-9B87F64AA4A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582E416-ABB7-4714-867E-7FB47B526F6E}" type="datetimeFigureOut">
              <a:rPr lang="tr-TR" smtClean="0"/>
              <a:t>29.04.2013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D3AADB1-DBE6-4994-9584-9B87F64AA4A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582E416-ABB7-4714-867E-7FB47B526F6E}" type="datetimeFigureOut">
              <a:rPr lang="tr-TR" smtClean="0"/>
              <a:t>29.04.2013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D3AADB1-DBE6-4994-9584-9B87F64AA4A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582E416-ABB7-4714-867E-7FB47B526F6E}" type="datetimeFigureOut">
              <a:rPr lang="tr-TR" smtClean="0"/>
              <a:t>29.04.2013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D3AADB1-DBE6-4994-9584-9B87F64AA4A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82E416-ABB7-4714-867E-7FB47B526F6E}" type="datetimeFigureOut">
              <a:rPr lang="tr-TR" smtClean="0"/>
              <a:t>29.04.2013</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3AADB1-DBE6-4994-9584-9B87F64AA4A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Davranışçı Yaklaşım	</a:t>
            </a:r>
            <a:endParaRPr lang="tr-TR" dirty="0"/>
          </a:p>
        </p:txBody>
      </p:sp>
      <p:sp>
        <p:nvSpPr>
          <p:cNvPr id="3" name="2 Alt Başlık"/>
          <p:cNvSpPr>
            <a:spLocks noGrp="1"/>
          </p:cNvSpPr>
          <p:nvPr>
            <p:ph type="subTitle" idx="1"/>
          </p:nvPr>
        </p:nvSpPr>
        <p:spPr/>
        <p:txBody>
          <a:bodyPr/>
          <a:lstStyle/>
          <a:p>
            <a:r>
              <a:rPr lang="tr-TR" dirty="0" smtClean="0"/>
              <a:t>Hazırlayan: </a:t>
            </a:r>
            <a:r>
              <a:rPr lang="tr-TR" dirty="0" err="1" smtClean="0"/>
              <a:t>Öğr</a:t>
            </a:r>
            <a:r>
              <a:rPr lang="tr-TR" dirty="0" smtClean="0"/>
              <a:t>. Gör. Hakan METİN</a:t>
            </a:r>
          </a:p>
          <a:p>
            <a:r>
              <a:rPr lang="tr-TR" dirty="0" smtClean="0"/>
              <a:t>OMÜ Eğitim Fakültesi Özel Eğitim Böl.</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TARİHÇESİ </a:t>
            </a:r>
            <a:r>
              <a:rPr lang="tr-TR" b="1" dirty="0"/>
              <a:t>VE </a:t>
            </a:r>
            <a:r>
              <a:rPr lang="tr-TR" b="1" dirty="0" smtClean="0"/>
              <a:t>TEMELLERİ</a:t>
            </a:r>
            <a:r>
              <a:rPr lang="tr-TR" dirty="0"/>
              <a:t/>
            </a:r>
            <a:br>
              <a:rPr lang="tr-TR" dirty="0"/>
            </a:br>
            <a:endParaRPr lang="tr-TR" dirty="0"/>
          </a:p>
        </p:txBody>
      </p:sp>
      <p:sp>
        <p:nvSpPr>
          <p:cNvPr id="3" name="2 İçerik Yer Tutucusu"/>
          <p:cNvSpPr>
            <a:spLocks noGrp="1"/>
          </p:cNvSpPr>
          <p:nvPr>
            <p:ph idx="1"/>
          </p:nvPr>
        </p:nvSpPr>
        <p:spPr/>
        <p:txBody>
          <a:bodyPr>
            <a:normAutofit/>
          </a:bodyPr>
          <a:lstStyle/>
          <a:p>
            <a:r>
              <a:rPr lang="tr-TR" dirty="0"/>
              <a:t>Davranışçı yaklaşım çağdaş öğrenme kuramlarının bulgularından temellerini alır. Davranışçı yaklaşımda, davranışlar içsel dürtülerin ve biyofiziksel </a:t>
            </a:r>
            <a:r>
              <a:rPr lang="tr-TR" dirty="0" smtClean="0"/>
              <a:t>etmenlerin </a:t>
            </a:r>
            <a:r>
              <a:rPr lang="tr-TR" dirty="0"/>
              <a:t>sonucu olarak görme yerine, daha önce öğrenilen davranışların sonucu olarak görülür. </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İnsan davranışlarından pek çoğu, belli bir ortamda yer alan uyaranların varlığında gösterilen tepkilerin onaylanmasıyla öğrenilir. Davranışçı yaklaşım davranışların nasıl öğrenildiğiyle ilgilidir. Davranışların nasıl öğrenildiğine ilişkin ilkeler ne yeni ne de şaşırtıcıdır. Davranış ilkeleri çok eskiden beri bilindiği gibi çocuk yetiştirirken kullanılmıştır.</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Davranışçı yaklaşım on dokuzuncu yüzyılda pozitivizm olarak bilinen </a:t>
            </a:r>
            <a:r>
              <a:rPr lang="tr-TR" dirty="0" smtClean="0"/>
              <a:t>felsefi </a:t>
            </a:r>
            <a:r>
              <a:rPr lang="tr-TR" dirty="0"/>
              <a:t>hareketten etkilenmiştir. Pozitivist görüşün öncülerinden biri olan, </a:t>
            </a:r>
            <a:r>
              <a:rPr lang="tr-TR" dirty="0" err="1"/>
              <a:t>Aguste</a:t>
            </a:r>
            <a:r>
              <a:rPr lang="tr-TR" dirty="0"/>
              <a:t> </a:t>
            </a:r>
            <a:r>
              <a:rPr lang="tr-TR" dirty="0" err="1"/>
              <a:t>Comte</a:t>
            </a:r>
            <a:r>
              <a:rPr lang="tr-TR" dirty="0"/>
              <a:t> geçerli bilginin, </a:t>
            </a:r>
            <a:r>
              <a:rPr lang="tr-TR" dirty="0" smtClean="0"/>
              <a:t>nesnel olarak </a:t>
            </a:r>
            <a:r>
              <a:rPr lang="tr-TR" dirty="0"/>
              <a:t>gözlenebilen bilgi olduğunu </a:t>
            </a:r>
            <a:r>
              <a:rPr lang="tr-TR" dirty="0" smtClean="0"/>
              <a:t>vurgulamıştır</a:t>
            </a:r>
            <a:r>
              <a:rPr lang="tr-TR" dirty="0"/>
              <a:t>. </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err="1" smtClean="0"/>
              <a:t>Comte</a:t>
            </a:r>
            <a:r>
              <a:rPr lang="tr-TR" dirty="0" smtClean="0"/>
              <a:t>, tüm bilgileri sistemli bir şekilde tarayabilmek için bir standart oluşturmak istemiştir. Bu standardı, sadece gerçekleri, diğer bir deyişle, doğrudan gözlem sonucu ortaya çıkan bilgileri kabul ederek oluşturmak istemiştir. Davranışçı yaklaşıma göre geçerli bilgi doğrudan gözlemlerle elde edilen bilgidir.</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Davranışçı yaklaşımın oluşmasında ikinci önemli katkı, hayvan psikolojisinde çalışmaların yapılmasını olası kılan, insan ve hayvan davranışı arasında </a:t>
            </a:r>
            <a:r>
              <a:rPr lang="tr-TR" dirty="0" smtClean="0"/>
              <a:t>sürekliliğin </a:t>
            </a:r>
            <a:r>
              <a:rPr lang="tr-TR" dirty="0"/>
              <a:t>olduğunu vurgulayan Charles </a:t>
            </a:r>
            <a:r>
              <a:rPr lang="tr-TR" dirty="0" err="1"/>
              <a:t>Darwin'in</a:t>
            </a:r>
            <a:r>
              <a:rPr lang="tr-TR" dirty="0"/>
              <a:t> çalışmalarıdır. </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err="1" smtClean="0"/>
              <a:t>Darwin'in</a:t>
            </a:r>
            <a:r>
              <a:rPr lang="tr-TR" dirty="0" smtClean="0"/>
              <a:t> çalışma­larından, hayvanlar üzerinde yapılan dikkatli gözlemlere dayalı öğrenme araş­tırmalardan insanların öğrenmelerini anlamanın mümkün olabileceğidir. Hayvan psikolojisinde ki çalışmalar işlevcilik (fonksiyonalizm) olarak bilinen psikolojik hareketin gelişmesini sağlamıştır.</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Fonksiyonalizm, işlevselcilik, davranışçı yaklaşımın gelişiminde, önemli </a:t>
            </a:r>
            <a:r>
              <a:rPr lang="tr-TR" dirty="0" smtClean="0"/>
              <a:t>etkisi </a:t>
            </a:r>
            <a:r>
              <a:rPr lang="tr-TR" dirty="0"/>
              <a:t>olan üçüncü yaklaşımdır. William James çalışmalarıyla, davranışçılığa öncülük etmiştir. James, insanların bir amaç yada işlev doğrultusunda düşündüklerini, eylemde bulunduklarını belirtmiştir.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Ayrıca, Davranışçı görüş, pratik ve gözlemsel yaklaşımı vurgulayan John </a:t>
            </a:r>
            <a:r>
              <a:rPr lang="tr-TR" dirty="0" err="1" smtClean="0"/>
              <a:t>Dewey</a:t>
            </a:r>
            <a:r>
              <a:rPr lang="tr-TR" dirty="0" smtClean="0"/>
              <a:t> ve </a:t>
            </a:r>
            <a:r>
              <a:rPr lang="tr-TR" dirty="0" err="1" smtClean="0"/>
              <a:t>james</a:t>
            </a:r>
            <a:r>
              <a:rPr lang="tr-TR" dirty="0" smtClean="0"/>
              <a:t> </a:t>
            </a:r>
            <a:r>
              <a:rPr lang="tr-TR" dirty="0" err="1" smtClean="0"/>
              <a:t>Angell</a:t>
            </a:r>
            <a:r>
              <a:rPr lang="tr-TR" dirty="0" smtClean="0"/>
              <a:t>' den etkilenmiştir. Davranışçı kuramın tarihsel gelişimi çerçevesinde tepkisel koşullanma, davranışçılık, çağrışımcılık ve son olarak edimsel koşullanma açıklanacaktır.</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Tepkisel Koşullanma </a:t>
            </a:r>
            <a:r>
              <a:rPr lang="tr-TR" dirty="0"/>
              <a:t/>
            </a:r>
            <a:br>
              <a:rPr lang="tr-TR" dirty="0"/>
            </a:br>
            <a:endParaRPr lang="tr-TR" dirty="0"/>
          </a:p>
        </p:txBody>
      </p:sp>
      <p:sp>
        <p:nvSpPr>
          <p:cNvPr id="3" name="2 İçerik Yer Tutucusu"/>
          <p:cNvSpPr>
            <a:spLocks noGrp="1"/>
          </p:cNvSpPr>
          <p:nvPr>
            <p:ph idx="1"/>
          </p:nvPr>
        </p:nvSpPr>
        <p:spPr/>
        <p:txBody>
          <a:bodyPr/>
          <a:lstStyle/>
          <a:p>
            <a:r>
              <a:rPr lang="tr-TR" dirty="0"/>
              <a:t>Köpeklerin sindirim sistemini incelediği çalışmalarıyla Nobel ödülünü almış </a:t>
            </a:r>
            <a:r>
              <a:rPr lang="tr-TR" dirty="0" err="1"/>
              <a:t>Pavlov</a:t>
            </a:r>
            <a:r>
              <a:rPr lang="tr-TR" dirty="0"/>
              <a:t>, köpeğin mide salgılarını incelerken, her zamanki bakıcı köpeğin </a:t>
            </a:r>
            <a:r>
              <a:rPr lang="tr-TR" dirty="0" smtClean="0"/>
              <a:t>beslendiği </a:t>
            </a:r>
            <a:r>
              <a:rPr lang="tr-TR" dirty="0"/>
              <a:t>odaya geldiğinde, sanki yiyecekle beslenirmiş gibi köpeğin mide </a:t>
            </a:r>
            <a:r>
              <a:rPr lang="tr-TR" dirty="0" smtClean="0"/>
              <a:t>salgısı </a:t>
            </a:r>
            <a:r>
              <a:rPr lang="tr-TR" dirty="0"/>
              <a:t>salgıladığını gözlemiştir.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r>
              <a:rPr lang="tr-TR" dirty="0" err="1"/>
              <a:t>Pavlov</a:t>
            </a:r>
            <a:r>
              <a:rPr lang="tr-TR" dirty="0"/>
              <a:t>, laboratuarındaki yardımcısının köpeği beslemek için kafesin kapa­ğını açtığı her defasında, köpeğin salya salgıladığına dikkat etmiştir. Ama ola­ğan olarak, köpekler kafesin kapısı açılırken çıkan sese, salya salgılamazlar, en fazla kulaklarını dikerler. </a:t>
            </a:r>
            <a:r>
              <a:rPr lang="tr-TR" dirty="0" err="1"/>
              <a:t>Pavlov'un</a:t>
            </a:r>
            <a:r>
              <a:rPr lang="tr-TR" dirty="0"/>
              <a:t> laboratuarında ise, kapının açıldığı her defasında köpekler düzenli olarak salya salgılamış. Bunun üzerine </a:t>
            </a:r>
            <a:r>
              <a:rPr lang="tr-TR" dirty="0" err="1"/>
              <a:t>Pavlov</a:t>
            </a:r>
            <a:r>
              <a:rPr lang="tr-TR" dirty="0"/>
              <a:t>, bir dizi deney desenleyerek bu olayı açıklamaya girişmiş ve tepkisel koşullanmayı kanıtlamıştır. Tepkisel koşullanma köpeğin yeni uyaran olan zil sesine salya salgılamasının öğretildiği sürece denilir. </a:t>
            </a:r>
          </a:p>
          <a:p>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err="1"/>
              <a:t>Pavlov'un</a:t>
            </a:r>
            <a:r>
              <a:rPr lang="tr-TR" dirty="0"/>
              <a:t> klasik deneyinde, salya salgılama tepkisine yol açmayan zil sesiyle salya tepkisine yol açan yiyecek ununu </a:t>
            </a:r>
            <a:r>
              <a:rPr lang="tr-TR" dirty="0" smtClean="0"/>
              <a:t>eşleştirmiştir</a:t>
            </a:r>
            <a:r>
              <a:rPr lang="tr-TR" dirty="0"/>
              <a:t>. Ses, </a:t>
            </a:r>
            <a:r>
              <a:rPr lang="tr-TR" dirty="0" smtClean="0"/>
              <a:t>yiyeceğin </a:t>
            </a:r>
            <a:r>
              <a:rPr lang="tr-TR" dirty="0"/>
              <a:t>verilmesinden hemen önce, yiyecekle beş altı kez tekrarlanarak birlikte sunulduktan sonra, ses de tek başına salya salgılamaya neden olmuştur. Yiyecek unu koşulsuz uyaran (</a:t>
            </a:r>
            <a:r>
              <a:rPr lang="tr-TR" dirty="0" err="1"/>
              <a:t>KsU</a:t>
            </a:r>
            <a:r>
              <a:rPr lang="tr-TR" dirty="0"/>
              <a:t>); ses koşullu uyaran (KU) olarak etiketlen­miş. Ağza konulan yiyecek ununun yol açtığı salya koşulsuz tepki ve sesin yol açtığı salya ise, koşullu tepki olarak etiketlenmiştir. Aşağıda tepkisel </a:t>
            </a:r>
            <a:r>
              <a:rPr lang="tr-TR" dirty="0" smtClean="0"/>
              <a:t>koşullanma </a:t>
            </a:r>
            <a:r>
              <a:rPr lang="tr-TR" dirty="0"/>
              <a:t>izleyen şekilde iki basamakta örneklenmiştir. </a:t>
            </a:r>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Bebeğe tüylü ve küçük hayvanlardan korkmasını öğreten </a:t>
            </a:r>
            <a:r>
              <a:rPr lang="tr-TR" dirty="0" err="1"/>
              <a:t>Albert</a:t>
            </a:r>
            <a:r>
              <a:rPr lang="tr-TR" dirty="0"/>
              <a:t> Watson, </a:t>
            </a:r>
            <a:r>
              <a:rPr lang="tr-TR" dirty="0" err="1"/>
              <a:t>Pavlov'un</a:t>
            </a:r>
            <a:r>
              <a:rPr lang="tr-TR" dirty="0"/>
              <a:t> kanıtlamış olduğu tepkisel koşullanmayı onun yaptıklarından habersiz bebekle tekrarlanmasıdır. Başlangıçta, tüylü, küçük tavşanla bebeği aynı odaya koyar ve bebek korkuya benzer her hangi bir tepki göstermez. </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a:t>Ani ve yüksek ses tüm insanlarda irkilme ve korku tepkilerine yol açar. Ani yüksek sesle birlikte </a:t>
            </a:r>
            <a:r>
              <a:rPr lang="tr-TR" dirty="0" smtClean="0"/>
              <a:t>tavşanı </a:t>
            </a:r>
            <a:r>
              <a:rPr lang="tr-TR" dirty="0"/>
              <a:t>bebeğin bulunduğu ortama getirir. Ani ve yüksek ses tüm diğer insanlarda olduğu gibi bebeğin irkilmesine ve korkmasına yol açar. Bu süreci dört beş kez tekrarladıktan sonra bebek daha önceden </a:t>
            </a:r>
            <a:r>
              <a:rPr lang="tr-TR" dirty="0" smtClean="0"/>
              <a:t>korkmadığı tavşanı </a:t>
            </a:r>
            <a:r>
              <a:rPr lang="tr-TR" dirty="0"/>
              <a:t>gördüğünde irkilme tepkilerini göstermiştir. Watson, yüksek ve ani sesle, bebeğin daha önce korkmadığı </a:t>
            </a:r>
            <a:r>
              <a:rPr lang="tr-TR" dirty="0" smtClean="0"/>
              <a:t>tavşandan</a:t>
            </a:r>
            <a:r>
              <a:rPr lang="tr-TR" dirty="0"/>
              <a:t>. </a:t>
            </a:r>
            <a:r>
              <a:rPr lang="tr-TR" dirty="0" smtClean="0"/>
              <a:t>Korkmasını </a:t>
            </a:r>
            <a:r>
              <a:rPr lang="tr-TR" dirty="0"/>
              <a:t>öğretmiştir. </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err="1"/>
              <a:t>Pavlov</a:t>
            </a:r>
            <a:r>
              <a:rPr lang="tr-TR" dirty="0"/>
              <a:t> ve Watson'un örnekleri klasik koşullanma ya da tepkisel koşullanma olarak bilinir. Her zaman aynı tepkileri (salya salgılamayı) ortaya çıkaran </a:t>
            </a:r>
            <a:r>
              <a:rPr lang="tr-TR" dirty="0" smtClean="0"/>
              <a:t>yiyecek </a:t>
            </a:r>
            <a:r>
              <a:rPr lang="tr-TR" dirty="0"/>
              <a:t>ve (irkilmeyi ortaya çıkaran) ani ses gibi uyaranlar. Başlangıçta bu tepkileri ortaya çıkartmayan uyaranlarla beş altı kez eşlenirse, daha önce bu tepkileri ortaya çıkarmayan uyaranlar bu tepkileri çıkarmaya başlar. Örneklerde, </a:t>
            </a:r>
            <a:r>
              <a:rPr lang="tr-TR" dirty="0" smtClean="0"/>
              <a:t>yiyecek </a:t>
            </a:r>
            <a:r>
              <a:rPr lang="tr-TR" dirty="0"/>
              <a:t>sesle ve ani ve yüksek ses de tüylü hayvan eşleştirilmiştir. Bir çok </a:t>
            </a:r>
            <a:r>
              <a:rPr lang="tr-TR" dirty="0" smtClean="0"/>
              <a:t>eşlemeden </a:t>
            </a:r>
            <a:r>
              <a:rPr lang="tr-TR" dirty="0"/>
              <a:t>sonra, başlangıçta salya salgılama için nötr uyaran olan ses köpeğin salya salgılamasına ve başlangıçta korkma için nötr uyaran olan tavşan </a:t>
            </a:r>
            <a:r>
              <a:rPr lang="tr-TR" dirty="0" smtClean="0"/>
              <a:t>bebeğin </a:t>
            </a:r>
            <a:r>
              <a:rPr lang="tr-TR" dirty="0"/>
              <a:t>korkmasına yol açtığında tepkisel koşullanmayla bu tepkilerin öğretildiği belirtilir. </a:t>
            </a:r>
          </a:p>
          <a:p>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Koşulsuz uyaranın diğer uyaran la eşlenerek, diğer uyaranın tepkiyi ortaya çıkartması klasik yada tepkisel koşullanma olarak bilinir. Bu tür koşullanma, davranış terapisi olarak bilinen davranış değiştirme yönteminin temelini </a:t>
            </a:r>
            <a:r>
              <a:rPr lang="tr-TR" dirty="0" smtClean="0"/>
              <a:t>oluşturur</a:t>
            </a:r>
            <a:r>
              <a:rPr lang="tr-TR" dirty="0"/>
              <a:t>. Davranış terapistleri, koşullanmış uyumsuz tepkileri yıkarken, yerlerine olumlu koşullu tepkileri oluştururlar. Bu terapistler, daha ziyade akıl dışı korku ya da fobi olarak bilinen yılandan, yüksekten ve kan görmekten korkma gibi problemler üzerinde çalışırlar. Ayrıca, aşırı alkol kullanma, aşırı yemek yeme, sigara içme gibi alışkanlıkları değiştirmede tepkisel koşullanmaya dayalı </a:t>
            </a:r>
            <a:r>
              <a:rPr lang="tr-TR" dirty="0" smtClean="0"/>
              <a:t>davranış </a:t>
            </a:r>
            <a:r>
              <a:rPr lang="tr-TR" dirty="0"/>
              <a:t>terapisi uygulamalarına yer verilir. </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Davranışçılık </a:t>
            </a:r>
            <a:r>
              <a:rPr lang="tr-TR" dirty="0"/>
              <a:t/>
            </a:r>
            <a:br>
              <a:rPr lang="tr-TR" dirty="0"/>
            </a:br>
            <a:endParaRPr lang="tr-TR" dirty="0"/>
          </a:p>
        </p:txBody>
      </p:sp>
      <p:sp>
        <p:nvSpPr>
          <p:cNvPr id="3" name="2 İçerik Yer Tutucusu"/>
          <p:cNvSpPr>
            <a:spLocks noGrp="1"/>
          </p:cNvSpPr>
          <p:nvPr>
            <p:ph idx="1"/>
          </p:nvPr>
        </p:nvSpPr>
        <p:spPr/>
        <p:txBody>
          <a:bodyPr>
            <a:normAutofit fontScale="92500" lnSpcReduction="20000"/>
          </a:bodyPr>
          <a:lstStyle/>
          <a:p>
            <a:r>
              <a:rPr lang="tr-TR" dirty="0"/>
              <a:t>Davranışçılık terimi, John Watson tarafından ilk kullanılmıştır. Watson psikolojide, doğrudan gözlem sonucu olmayan verilerin tamamen ortadan kaldırılmasını savunmuştur. Zihin, içgüdü, düşünce ve duygu gibi kavramları gereksiz bulduğu gibi, yararsız da görmüştür. </a:t>
            </a:r>
            <a:r>
              <a:rPr lang="tr-TR" dirty="0" smtClean="0"/>
              <a:t>İnsan </a:t>
            </a:r>
            <a:r>
              <a:rPr lang="tr-TR" dirty="0"/>
              <a:t>da, içgüdülerin varlığını ve bedensel tepkileri duyguya ve seslendirilmemiş konuşmaları </a:t>
            </a:r>
            <a:r>
              <a:rPr lang="tr-TR" dirty="0" smtClean="0"/>
              <a:t>düşünceye </a:t>
            </a:r>
            <a:r>
              <a:rPr lang="tr-TR" dirty="0"/>
              <a:t>indirgemeyi reddetmiştir. Sadece gözlenebilir davranışların incelemeye </a:t>
            </a:r>
            <a:r>
              <a:rPr lang="tr-TR" dirty="0" smtClean="0"/>
              <a:t>alınmasını </a:t>
            </a:r>
            <a:r>
              <a:rPr lang="tr-TR" dirty="0"/>
              <a:t>savunan ve bunların öğrenilerek </a:t>
            </a:r>
            <a:r>
              <a:rPr lang="tr-TR" dirty="0" smtClean="0"/>
              <a:t>kazanılmaları </a:t>
            </a:r>
            <a:r>
              <a:rPr lang="tr-TR" dirty="0"/>
              <a:t>üzerinde odaklanan </a:t>
            </a:r>
            <a:r>
              <a:rPr lang="tr-TR" dirty="0" smtClean="0"/>
              <a:t>yaklaşımdır</a:t>
            </a:r>
            <a:r>
              <a:rPr lang="tr-TR" dirty="0"/>
              <a:t>. </a:t>
            </a:r>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Çağrışımcılık</a:t>
            </a:r>
            <a:r>
              <a:rPr lang="tr-TR" dirty="0"/>
              <a:t/>
            </a:r>
            <a:br>
              <a:rPr lang="tr-TR" dirty="0"/>
            </a:br>
            <a:endParaRPr lang="tr-TR" dirty="0"/>
          </a:p>
        </p:txBody>
      </p:sp>
      <p:sp>
        <p:nvSpPr>
          <p:cNvPr id="3" name="2 İçerik Yer Tutucusu"/>
          <p:cNvSpPr>
            <a:spLocks noGrp="1"/>
          </p:cNvSpPr>
          <p:nvPr>
            <p:ph idx="1"/>
          </p:nvPr>
        </p:nvSpPr>
        <p:spPr/>
        <p:txBody>
          <a:bodyPr/>
          <a:lstStyle/>
          <a:p>
            <a:r>
              <a:rPr lang="tr-TR" dirty="0" err="1"/>
              <a:t>Pavlov'un</a:t>
            </a:r>
            <a:r>
              <a:rPr lang="tr-TR" dirty="0"/>
              <a:t> çalışmalarıyla paralellik gösteren diğer önemli araştırmacı </a:t>
            </a:r>
            <a:r>
              <a:rPr lang="tr-TR" dirty="0" smtClean="0"/>
              <a:t>Edward </a:t>
            </a:r>
            <a:r>
              <a:rPr lang="tr-TR" dirty="0" err="1"/>
              <a:t>Thorndike</a:t>
            </a:r>
            <a:r>
              <a:rPr lang="tr-TR" dirty="0"/>
              <a:t> dır. </a:t>
            </a:r>
            <a:r>
              <a:rPr lang="tr-TR" dirty="0" err="1" smtClean="0"/>
              <a:t>Thorndike'ın</a:t>
            </a:r>
            <a:r>
              <a:rPr lang="tr-TR" dirty="0" smtClean="0"/>
              <a:t> </a:t>
            </a:r>
            <a:r>
              <a:rPr lang="tr-TR" dirty="0"/>
              <a:t>ortamlarla, tepkiler arasında çağrışım </a:t>
            </a:r>
            <a:r>
              <a:rPr lang="tr-TR" dirty="0" smtClean="0"/>
              <a:t>kurulması </a:t>
            </a:r>
            <a:r>
              <a:rPr lang="tr-TR" dirty="0"/>
              <a:t>birincil ilgi alanıdır. Deneylerinde kedileri kullanmıştır. Davranış biliminin gelişimine, formüle ettiği iki yasayla, katkısı olmuştur. </a:t>
            </a:r>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Etki yasası: Herhangi bir eylemin sonucu doyuma ulaştıran ortamı </a:t>
            </a:r>
            <a:r>
              <a:rPr lang="tr-TR" dirty="0" smtClean="0"/>
              <a:t>çağrıştırırsa</a:t>
            </a:r>
            <a:r>
              <a:rPr lang="tr-TR" dirty="0"/>
              <a:t>, eylemin oluşma olasılığı daha önceki oluşma olasılığından daha yüksektir. Etki yakasıyla olumlu pekiştirme ilkesi ilişkilendirilir.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Uygulama yasası: Belli bir ortamda yapılan tepki ortamı çağrıştırırsa o ortam tepkinin oluşumuna zemin hazırlar. Bu yasa edimsel öğrenmelerde </a:t>
            </a:r>
            <a:r>
              <a:rPr lang="tr-TR" dirty="0" smtClean="0"/>
              <a:t>uyaranların </a:t>
            </a:r>
            <a:r>
              <a:rPr lang="tr-TR" dirty="0"/>
              <a:t>kontrolü ilkesiyle benzerlik göstermektedir.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Edimsel Koşullanma </a:t>
            </a:r>
            <a:r>
              <a:rPr lang="tr-TR" dirty="0"/>
              <a:t/>
            </a:r>
            <a:br>
              <a:rPr lang="tr-TR" dirty="0"/>
            </a:br>
            <a:endParaRPr lang="tr-TR" dirty="0"/>
          </a:p>
        </p:txBody>
      </p:sp>
      <p:sp>
        <p:nvSpPr>
          <p:cNvPr id="3" name="2 İçerik Yer Tutucusu"/>
          <p:cNvSpPr>
            <a:spLocks noGrp="1"/>
          </p:cNvSpPr>
          <p:nvPr>
            <p:ph idx="1"/>
          </p:nvPr>
        </p:nvSpPr>
        <p:spPr/>
        <p:txBody>
          <a:bodyPr/>
          <a:lstStyle/>
          <a:p>
            <a:r>
              <a:rPr lang="tr-TR" dirty="0"/>
              <a:t>Edimsel koşullanmanın en iyi bilinen ismi B.F.</a:t>
            </a:r>
            <a:r>
              <a:rPr lang="tr-TR" dirty="0" err="1"/>
              <a:t>Skinner'dir</a:t>
            </a:r>
            <a:r>
              <a:rPr lang="tr-TR" dirty="0"/>
              <a:t>. </a:t>
            </a:r>
            <a:r>
              <a:rPr lang="tr-TR" dirty="0" smtClean="0"/>
              <a:t>İlk </a:t>
            </a:r>
            <a:r>
              <a:rPr lang="tr-TR" dirty="0"/>
              <a:t>olarak tepkisel koşullanmayı, edimsel koşullanmadan ayırmıştır. </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Hatırlayacağınız gibi tepkisel koşullanma tepkiden önce gelen </a:t>
            </a:r>
            <a:r>
              <a:rPr lang="tr-TR" dirty="0" smtClean="0"/>
              <a:t>uyaranların </a:t>
            </a:r>
            <a:r>
              <a:rPr lang="tr-TR" dirty="0"/>
              <a:t>her zaman aynı tepkileri ortaya çıkarmasıyla ilgili olan öğrenme biçimidir. </a:t>
            </a:r>
            <a:r>
              <a:rPr lang="tr-TR" dirty="0" smtClean="0"/>
              <a:t>Tepkisel </a:t>
            </a:r>
            <a:r>
              <a:rPr lang="tr-TR" dirty="0"/>
              <a:t>koşullanmanın gerçekleşmesi ancak refleks niteliğindeki istem dışı oluşan tepkilerle mümkün olur. Diğer yandan edimsel koşullanma ise, </a:t>
            </a:r>
            <a:r>
              <a:rPr lang="tr-TR" dirty="0" err="1"/>
              <a:t>refleksif</a:t>
            </a:r>
            <a:r>
              <a:rPr lang="tr-TR" dirty="0"/>
              <a:t> </a:t>
            </a:r>
            <a:r>
              <a:rPr lang="tr-TR" dirty="0" smtClean="0"/>
              <a:t>tepkilerin </a:t>
            </a:r>
            <a:r>
              <a:rPr lang="tr-TR" dirty="0"/>
              <a:t>dışında kalan istemli davranışlar olarak bilinen edimlerle ilgilidir. Edimin koşullanma edimi hemen izleyen olaylarla </a:t>
            </a:r>
            <a:r>
              <a:rPr lang="tr-TR" dirty="0" smtClean="0"/>
              <a:t>edim </a:t>
            </a:r>
            <a:r>
              <a:rPr lang="tr-TR" dirty="0"/>
              <a:t>arasında işlevsel bağın </a:t>
            </a:r>
            <a:r>
              <a:rPr lang="tr-TR" dirty="0" smtClean="0"/>
              <a:t>kurulmasıyla </a:t>
            </a:r>
            <a:r>
              <a:rPr lang="tr-TR" dirty="0"/>
              <a:t>gerçekleşir. </a:t>
            </a: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err="1"/>
              <a:t>Skinner</a:t>
            </a:r>
            <a:r>
              <a:rPr lang="tr-TR" dirty="0"/>
              <a:t> edimsel koşullanmayı başlangıçta beyaz farelerle sonrada </a:t>
            </a:r>
            <a:r>
              <a:rPr lang="tr-TR" dirty="0" smtClean="0"/>
              <a:t>güvercinlerle </a:t>
            </a:r>
            <a:r>
              <a:rPr lang="tr-TR" dirty="0"/>
              <a:t>yaptığı çalışmalarla açıklamıştır. </a:t>
            </a:r>
            <a:r>
              <a:rPr lang="tr-TR" dirty="0" err="1"/>
              <a:t>Bernard</a:t>
            </a:r>
            <a:r>
              <a:rPr lang="tr-TR" dirty="0"/>
              <a:t> </a:t>
            </a:r>
            <a:r>
              <a:rPr lang="tr-TR" dirty="0" err="1"/>
              <a:t>Russell</a:t>
            </a:r>
            <a:r>
              <a:rPr lang="tr-TR" dirty="0"/>
              <a:t> Amerika'daki farelerin Avrupa'daki farelerden farklı kökten geldiklerini, Avrupa'daki farelerin oturup, iç görünün oluşmasını beklerken, Amerika'daki farelerin aktif, hızlı adımlarla yürüdüklerini belirtirken Avrupa'daki psikologların içedönük ve iç görüye dayalı kuram oluşturmayla ilgili olan Geştaltçılık, Amerika'dakilerin ise, aktif ve </a:t>
            </a:r>
            <a:r>
              <a:rPr lang="tr-TR" dirty="0" smtClean="0"/>
              <a:t>gözlemle </a:t>
            </a:r>
            <a:r>
              <a:rPr lang="tr-TR" dirty="0"/>
              <a:t>ilgili olan Davranışçılıkla ilgili olduklarından söz </a:t>
            </a:r>
            <a:r>
              <a:rPr lang="tr-TR" dirty="0" smtClean="0"/>
              <a:t>etmiştir.</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err="1"/>
              <a:t>Skinner</a:t>
            </a:r>
            <a:r>
              <a:rPr lang="tr-TR" dirty="0"/>
              <a:t>, güvercinin düğmeyi gagalamasını yiyecek izlediğinde, güvercinin o düğmeyi gagalamayı öğrendiğini gözlemiştir. Davranışları bir tür ödül, </a:t>
            </a:r>
            <a:r>
              <a:rPr lang="tr-TR" dirty="0" smtClean="0"/>
              <a:t>pekiştirici </a:t>
            </a:r>
            <a:r>
              <a:rPr lang="tr-TR" dirty="0"/>
              <a:t>olaylar izlendiğinde, o davranışların tekrarlanarak oluştuğunu gözlemiştir. Ayrıca, davranışları izleyen uyaranlar geri çekildiğinde ya da hoş olmayan </a:t>
            </a:r>
            <a:r>
              <a:rPr lang="tr-TR" dirty="0" smtClean="0"/>
              <a:t>uyaranlar </a:t>
            </a:r>
            <a:r>
              <a:rPr lang="tr-TR" dirty="0"/>
              <a:t>izlediğinde o davranışların sıklıklarının azaldığını kanıtlamıştır. </a:t>
            </a:r>
            <a:r>
              <a:rPr lang="tr-TR" dirty="0" smtClean="0"/>
              <a:t>Davranışları uyaranların </a:t>
            </a:r>
            <a:r>
              <a:rPr lang="tr-TR" dirty="0"/>
              <a:t>izleme ve geri çekilmelerine bağlı olarak tepkilerin </a:t>
            </a:r>
            <a:r>
              <a:rPr lang="tr-TR" dirty="0" smtClean="0"/>
              <a:t>öğrenilmesini </a:t>
            </a:r>
            <a:r>
              <a:rPr lang="tr-TR" dirty="0"/>
              <a:t>sağlayan, </a:t>
            </a:r>
            <a:r>
              <a:rPr lang="tr-TR" dirty="0" err="1"/>
              <a:t>pekiştireç</a:t>
            </a:r>
            <a:r>
              <a:rPr lang="tr-TR" dirty="0"/>
              <a:t> ve cezalar öğrenme ilkeleri olarak bilinir. </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Hayvan davranışlarını yöneten edimsel koşullanma ilkelerinin (pekiştirme ve cezanın) insan davranışlarını da yönettiğini yaptığı çalışmalarla </a:t>
            </a:r>
            <a:r>
              <a:rPr lang="tr-TR" dirty="0" smtClean="0"/>
              <a:t>göstermiştir</a:t>
            </a:r>
            <a:r>
              <a:rPr lang="tr-TR" dirty="0"/>
              <a:t>. </a:t>
            </a:r>
            <a:r>
              <a:rPr lang="tr-TR" dirty="0" smtClean="0"/>
              <a:t>İnsan </a:t>
            </a:r>
            <a:r>
              <a:rPr lang="tr-TR" dirty="0"/>
              <a:t>davranışını değiştirmek için pekiştirme ve ceza ilkelerinin </a:t>
            </a:r>
            <a:r>
              <a:rPr lang="tr-TR" dirty="0" smtClean="0"/>
              <a:t>kullanılması</a:t>
            </a:r>
            <a:r>
              <a:rPr lang="tr-TR" dirty="0"/>
              <a:t>, davranış değiştirme olarak bilinir. Laboratuar dışında, ancak 1</a:t>
            </a:r>
            <a:r>
              <a:rPr lang="tr-TR" dirty="0" smtClean="0"/>
              <a:t>960 </a:t>
            </a:r>
            <a:r>
              <a:rPr lang="tr-TR" dirty="0" err="1"/>
              <a:t>lı</a:t>
            </a:r>
            <a:r>
              <a:rPr lang="tr-TR" dirty="0"/>
              <a:t> yıllardan sonra bu ilkeler insan davranışlarını değiştirmek için kullanılmaya başlamıştır. </a:t>
            </a:r>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a:t>Edimsel koşullanma ilkeleri insanların davranışları öğrenmeleri için de </a:t>
            </a:r>
            <a:r>
              <a:rPr lang="tr-TR" dirty="0" smtClean="0"/>
              <a:t>geçerli </a:t>
            </a:r>
            <a:r>
              <a:rPr lang="tr-TR" dirty="0"/>
              <a:t>olduğu gibi bu ilkelerin farkında olan kişiler için de geçerli olduğunu </a:t>
            </a:r>
            <a:r>
              <a:rPr lang="tr-TR" dirty="0" smtClean="0"/>
              <a:t>izleyen </a:t>
            </a:r>
            <a:r>
              <a:rPr lang="tr-TR" dirty="0"/>
              <a:t>örnekte açıkça görülür. Edimsel koşullanmayı anlatan öğretim elemanı öğrencilerine öğretim elamanının belli bir köşede durduğunda öğrencilerin </a:t>
            </a:r>
            <a:r>
              <a:rPr lang="tr-TR" dirty="0" smtClean="0"/>
              <a:t>dersi </a:t>
            </a:r>
            <a:r>
              <a:rPr lang="tr-TR" dirty="0"/>
              <a:t>dikkatlice dinlemelerine bağlı olarak öğretmenin o </a:t>
            </a:r>
            <a:r>
              <a:rPr lang="tr-TR" dirty="0" err="1"/>
              <a:t>koseye</a:t>
            </a:r>
            <a:r>
              <a:rPr lang="tr-TR" dirty="0"/>
              <a:t> hapis olarak dersi anlattığı örneğini vermiş. Arkasından edimsel koşullanmayı bildiğinden </a:t>
            </a:r>
            <a:r>
              <a:rPr lang="tr-TR" dirty="0" smtClean="0"/>
              <a:t>kendisinde </a:t>
            </a:r>
            <a:r>
              <a:rPr lang="tr-TR" dirty="0"/>
              <a:t>etkili olmayacağını belirtmiştir. Öğrenciler izleyen derslerde öğretmen belli bir köşede dersi anlatınca dikkatlice dersi dinlemişler ve o köşenin yanında anlattıklarında ise başka işlerle uğraşmış. Bir müddet sonra öğretmen örneğini verdiği öğretmen gibi bir köşeye hapis olarak dersini anlatmıştır </a:t>
            </a:r>
          </a:p>
          <a:p>
            <a:endParaRPr lang="tr-TR" dirty="0"/>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Modelle Öğrenme </a:t>
            </a:r>
            <a:r>
              <a:rPr lang="tr-TR" dirty="0"/>
              <a:t/>
            </a:r>
            <a:br>
              <a:rPr lang="tr-TR" dirty="0"/>
            </a:br>
            <a:endParaRPr lang="tr-TR" dirty="0"/>
          </a:p>
        </p:txBody>
      </p:sp>
      <p:sp>
        <p:nvSpPr>
          <p:cNvPr id="3" name="2 İçerik Yer Tutucusu"/>
          <p:cNvSpPr>
            <a:spLocks noGrp="1"/>
          </p:cNvSpPr>
          <p:nvPr>
            <p:ph idx="1"/>
          </p:nvPr>
        </p:nvSpPr>
        <p:spPr/>
        <p:txBody>
          <a:bodyPr>
            <a:normAutofit fontScale="92500" lnSpcReduction="20000"/>
          </a:bodyPr>
          <a:lstStyle/>
          <a:p>
            <a:r>
              <a:rPr lang="tr-TR" dirty="0" err="1"/>
              <a:t>Albert</a:t>
            </a:r>
            <a:r>
              <a:rPr lang="tr-TR" dirty="0"/>
              <a:t> </a:t>
            </a:r>
            <a:r>
              <a:rPr lang="tr-TR" dirty="0" err="1"/>
              <a:t>Bandura</a:t>
            </a:r>
            <a:r>
              <a:rPr lang="tr-TR" dirty="0"/>
              <a:t>, modeli gözleyerek de davranışların öğrenilebileceğini </a:t>
            </a:r>
            <a:r>
              <a:rPr lang="tr-TR" dirty="0" smtClean="0"/>
              <a:t>göstermiştir</a:t>
            </a:r>
            <a:r>
              <a:rPr lang="tr-TR" dirty="0"/>
              <a:t>. Çalışmalarının sonuçlarına göre, saldırgan modeli gözleyen </a:t>
            </a:r>
            <a:r>
              <a:rPr lang="tr-TR" dirty="0" smtClean="0"/>
              <a:t>çocuklar</a:t>
            </a:r>
            <a:r>
              <a:rPr lang="tr-TR" dirty="0"/>
              <a:t>, saldırgan olmayan modeli gözleyen çocuklardan çok daha yüksek oranda saldırgan davranışlar sergilediğidir. Modelle öğrenme, modelin yapmış olduğu davranışın gözlenerek yapılmasının öğrenilmesidir. Örneğin Ayşe, en iyi </a:t>
            </a:r>
            <a:r>
              <a:rPr lang="tr-TR" dirty="0" smtClean="0"/>
              <a:t>arkadaşı </a:t>
            </a:r>
            <a:r>
              <a:rPr lang="tr-TR" dirty="0"/>
              <a:t>Suna'nın kütüphaneden kitap ödünç almasını gözleyerek kütüphaneden kitap ödünç almayı öğrenmiştir. </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GÜDÜLENME </a:t>
            </a:r>
            <a:r>
              <a:rPr lang="tr-TR" b="1" dirty="0"/>
              <a:t>- D</a:t>
            </a:r>
            <a:r>
              <a:rPr lang="tr-TR" b="1" dirty="0" smtClean="0"/>
              <a:t>AVRANIŞI </a:t>
            </a:r>
            <a:r>
              <a:rPr lang="tr-TR" b="1" dirty="0"/>
              <a:t>HAREKETE </a:t>
            </a:r>
            <a:r>
              <a:rPr lang="tr-TR" b="1" dirty="0" err="1" smtClean="0"/>
              <a:t>GEÇiRiCiLER</a:t>
            </a:r>
            <a:r>
              <a:rPr lang="tr-TR" b="1" dirty="0" smtClean="0"/>
              <a:t> </a:t>
            </a:r>
            <a:r>
              <a:rPr lang="tr-TR" dirty="0"/>
              <a:t/>
            </a:r>
            <a:br>
              <a:rPr lang="tr-TR" dirty="0"/>
            </a:br>
            <a:endParaRPr lang="tr-TR" dirty="0"/>
          </a:p>
        </p:txBody>
      </p:sp>
      <p:sp>
        <p:nvSpPr>
          <p:cNvPr id="3" name="2 İçerik Yer Tutucusu"/>
          <p:cNvSpPr>
            <a:spLocks noGrp="1"/>
          </p:cNvSpPr>
          <p:nvPr>
            <p:ph idx="1"/>
          </p:nvPr>
        </p:nvSpPr>
        <p:spPr/>
        <p:txBody>
          <a:bodyPr>
            <a:normAutofit fontScale="92500" lnSpcReduction="20000"/>
          </a:bodyPr>
          <a:lstStyle/>
          <a:p>
            <a:r>
              <a:rPr lang="tr-TR" dirty="0"/>
              <a:t>Davranışçı kurama göre, kişi yaşamak için çevresiyle etkileşimde bulunmak zorunda olan biyolojik bir organizmadır. Kişinin çevresiyle etkileşimde </a:t>
            </a:r>
            <a:r>
              <a:rPr lang="tr-TR" dirty="0" smtClean="0"/>
              <a:t>bulunmaları tesadüfi </a:t>
            </a:r>
            <a:r>
              <a:rPr lang="tr-TR" dirty="0"/>
              <a:t>olmayıp, düzenlilik gösterir. Kişinin davranışıyla, davranışından önce ve davranışını hemen izleyen olaylar arasında işlevsel ilişki vardır. Kişinin o an bulunduğu çevredeki olaylardan davranışını </a:t>
            </a:r>
            <a:r>
              <a:rPr lang="tr-TR" dirty="0" smtClean="0"/>
              <a:t>izleyenlerin </a:t>
            </a:r>
            <a:r>
              <a:rPr lang="tr-TR" dirty="0"/>
              <a:t>ödül ya da ceza etkisinde olmalarına göre davranışları sürdürmeyi ya da </a:t>
            </a:r>
            <a:r>
              <a:rPr lang="tr-TR" dirty="0" smtClean="0"/>
              <a:t>azaltmayı </a:t>
            </a:r>
            <a:r>
              <a:rPr lang="tr-TR" dirty="0"/>
              <a:t>öğrenir. </a:t>
            </a:r>
          </a:p>
          <a:p>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Davranışçı yaklaşıma göre davranışların kazanılması ve sürmesi büyük ölçüde çevresel olayların harekete geçirdiği görüşüne dayanır. Temel biyolojik arzulardan, seks, açlık, ve susuzluk davranışın temel </a:t>
            </a:r>
            <a:r>
              <a:rPr lang="tr-TR" dirty="0" err="1" smtClean="0"/>
              <a:t>güdüleyicileridir</a:t>
            </a:r>
            <a:r>
              <a:rPr lang="tr-TR" dirty="0" smtClean="0"/>
              <a:t>.</a:t>
            </a:r>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Davranışlardan çoğu öğrenilmiştir. Öğrenmelerin hangi koşullarında oluş­tuğunu davranış ilkeleriyle anlaşılır. Davranış ilkeleri bilindiğinde davranışları tahmin ve kontrol edilebilir. Davranışları tahmin ve kontrol etmek için davranış, davranış öncesi ve davranışı izleyen olaylar arasındaki ilişkiyi analiz etmeyi, daha önceden öğrenmiş olduğu tepkilerini belirlemeyi ve kişinin pekiştirilme özgeçmişini bilmeyi gerektirir. </a:t>
            </a:r>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Ancak, bunlardan biri bilinmediğinde de davranışı kestirme ve kontrol etme olasıdır. Dinamik ve biyofiziksel verilen örneklerle davranışçı yaklaşıma göre davranışı harekete geçiren güçleri örnekleyerek yaklaşımları karşılaştırmak mümkün olur.</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a:t>Örneklerden birin de derse sürekli geç gelen bir öğrencinin bu davranışını yönlendiren gücün kalıtsal etkiler olduğu sonucuna varılmıştı. Öğrencinin geç gelme davranışı analiz edildiğinde öğretim elamanının genellikle zil çaldıktan 5­6 dakika sonra sınıfa gitmiş olduğu gözlenmiştir. Öğretmen davranış öncesi ve sonrası olayları izleyen şekilde değiştirmesine bağlı olarak öğrencinin davranışı da değişmiştir. Öğretmen yenilik olarak sınıfa zil çalmadan 5 dakika önce git­miş. Ders başlamadan önceki beş dakikasını öğrencilerle dostça konuşmaya ve önceki derste açık olmayan noktaları açıklamaya ayırmış. Ders sonunda da iki puan değerinde ara sınav notuna eklenen "zamanında derse gelme" notunu zamanında derse gelen öğrencilere vermiş. Derse zamanında gelme notlarını dersin sonunda verme yerine üç dört ders geçtikten sonra dağıtmıştır. </a:t>
            </a:r>
            <a:r>
              <a:rPr lang="tr-TR" dirty="0" smtClean="0"/>
              <a:t>Öğrencilerin </a:t>
            </a:r>
            <a:r>
              <a:rPr lang="tr-TR" dirty="0"/>
              <a:t>ve derse geç gelen öğrencinin derse zamanında gelmeleri sürmüştür. </a:t>
            </a:r>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a:t>Hizmetli tarafından notları çöpe atılan öğretim elamanı, sabah dersinden sonra, odasına gitmiş ve odasının kapısına "BU GÜN ODAYI </a:t>
            </a:r>
            <a:r>
              <a:rPr lang="tr-TR" dirty="0" err="1"/>
              <a:t>TEMiZLEMEYiNiZ</a:t>
            </a:r>
            <a:r>
              <a:rPr lang="tr-TR" dirty="0"/>
              <a:t>" yazısı olan kartonu asmıştır. Camını açtıktan sonra bir saat süreyle notlarını yeniden düzene koymuş. Dersine giderken yolda </a:t>
            </a:r>
            <a:r>
              <a:rPr lang="tr-TR" dirty="0" err="1"/>
              <a:t>psikodinamik</a:t>
            </a:r>
            <a:r>
              <a:rPr lang="tr-TR" dirty="0"/>
              <a:t> yaklaşımla </a:t>
            </a:r>
            <a:r>
              <a:rPr lang="tr-TR" dirty="0" smtClean="0"/>
              <a:t>davranışlarını </a:t>
            </a:r>
            <a:r>
              <a:rPr lang="tr-TR" dirty="0"/>
              <a:t>açıklayan profesör arkadaşıyla karşılaşmış. Arkadaşı o günkü </a:t>
            </a:r>
            <a:r>
              <a:rPr lang="tr-TR" dirty="0" smtClean="0"/>
              <a:t>davranışlarına </a:t>
            </a:r>
            <a:r>
              <a:rPr lang="tr-TR" dirty="0"/>
              <a:t>ilişkin yorumlarda bulunmuş. Ancak, karşılaşmalarında arkadaşının </a:t>
            </a:r>
            <a:r>
              <a:rPr lang="tr-TR" dirty="0" smtClean="0"/>
              <a:t>yorumlarını </a:t>
            </a:r>
            <a:r>
              <a:rPr lang="tr-TR" dirty="0"/>
              <a:t>duymazdan gelmiş ve her hangi bir tepkide bulunmamış. Arkadaşının karşılaşmalarında daha önceden yapmış olduğu yorumları azalmış ve nihayet son bulmuştur. Artık her şeyi kontrol altına aldığını tek sorunun okul </a:t>
            </a:r>
            <a:r>
              <a:rPr lang="tr-TR" dirty="0" smtClean="0"/>
              <a:t>yönetiminden </a:t>
            </a:r>
            <a:r>
              <a:rPr lang="tr-TR" dirty="0"/>
              <a:t>odasının temizletmesi gerektiğine ilişkin almış olduğu uyarı olmuştur.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Öğrencilerinden birinin </a:t>
            </a:r>
            <a:r>
              <a:rPr lang="tr-TR" dirty="0" err="1"/>
              <a:t>hiperaktif</a:t>
            </a:r>
            <a:r>
              <a:rPr lang="tr-TR" dirty="0"/>
              <a:t> olduğu için kontrol edilemeyeceğini ve öğrenme güçlüğü gösterdiği için de dört işlemi öğrenemeyeceğini belirten </a:t>
            </a:r>
            <a:r>
              <a:rPr lang="tr-TR" dirty="0" smtClean="0"/>
              <a:t>uygulama </a:t>
            </a:r>
            <a:r>
              <a:rPr lang="tr-TR" dirty="0"/>
              <a:t>öğrencisinin bulunduğu sınıfı öğretim elamanı tekrar ziyaret eder. O öğrenciyi kontrol edemez ve dört işlem becerilerini ona kazandırmazsa, </a:t>
            </a:r>
            <a:r>
              <a:rPr lang="tr-TR" dirty="0" smtClean="0"/>
              <a:t>uygulamada </a:t>
            </a:r>
            <a:r>
              <a:rPr lang="tr-TR" dirty="0"/>
              <a:t>başarılı olamayacağını söylemiş. Kontrol etmesi ve toplamayı </a:t>
            </a:r>
            <a:r>
              <a:rPr lang="tr-TR" dirty="0" smtClean="0"/>
              <a:t>kazandırmak </a:t>
            </a:r>
            <a:r>
              <a:rPr lang="tr-TR" dirty="0"/>
              <a:t>için yapması gerekenleri anlatırken daha önceden baştan savarak öğretim elamanını dinlemiş olan uygulama öğrencisi dikkatle dinlemiş. </a:t>
            </a:r>
          </a:p>
          <a:p>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Öğretim elamanı yerinde oturamayan "</a:t>
            </a:r>
            <a:r>
              <a:rPr lang="tr-TR" dirty="0" err="1"/>
              <a:t>hiperaktif</a:t>
            </a:r>
            <a:r>
              <a:rPr lang="tr-TR" dirty="0"/>
              <a:t>' olduğu söylenen öğrencinin, diğer çocuklar çalışırken, onun sınıfın serbest zaman etkinliklerinin gerçekleştiği alanda oyuncaklarla oynadığını gözlemiş. Bu gözlemine dayalı olarak uygulama öğrencisine, başlangıçta kısa sürelerle yerinde oturduktan sonra öğrencinin </a:t>
            </a:r>
            <a:r>
              <a:rPr lang="tr-TR" dirty="0" smtClean="0"/>
              <a:t>oyuncaklarla </a:t>
            </a:r>
            <a:r>
              <a:rPr lang="tr-TR" dirty="0"/>
              <a:t>oynamasına izin vermesini önerir. Öğretim elamanı uygulama </a:t>
            </a:r>
            <a:r>
              <a:rPr lang="tr-TR" dirty="0" smtClean="0"/>
              <a:t>öğrencisinden </a:t>
            </a:r>
            <a:r>
              <a:rPr lang="tr-TR" dirty="0"/>
              <a:t>toplama ve çıkartma kartları hazırlamasını ve yedi sekiz tane işlem yaptıktan sonra öğrencinin istediği oyuncakla oynamasına izin vermesini önermiştir. </a:t>
            </a:r>
          </a:p>
          <a:p>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Uygulama öğrencisi kendisini ve öğrencileri aşağılamayı bırakmış, </a:t>
            </a:r>
            <a:r>
              <a:rPr lang="tr-TR" dirty="0" err="1"/>
              <a:t>hiperaktif</a:t>
            </a:r>
            <a:r>
              <a:rPr lang="tr-TR" dirty="0"/>
              <a:t> olduğu söylenen öğrencinin yerinde oturması artmış ve dört işlemi öğrenmeye başlamış ve gezinmesi hissedilir şekilde azalmıştır. </a:t>
            </a:r>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Yukarıdaki örneklerde davranışı harekete geçiren güçlerin davranış öncesi ve sonrası olayların olduğu gösterilmiştir. Davranışçı yaklaşıma göre </a:t>
            </a:r>
            <a:r>
              <a:rPr lang="tr-TR" dirty="0" smtClean="0"/>
              <a:t>davranışları </a:t>
            </a:r>
            <a:r>
              <a:rPr lang="tr-TR" dirty="0"/>
              <a:t>biyofiziksel ya da ruhsal yapılardaki özellikler değil etkileştiği </a:t>
            </a:r>
            <a:r>
              <a:rPr lang="tr-TR" dirty="0" smtClean="0"/>
              <a:t>çevredeki </a:t>
            </a:r>
            <a:r>
              <a:rPr lang="tr-TR" dirty="0"/>
              <a:t>olaylar harekete geçirmektedir.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a:bodyPr>
          <a:lstStyle/>
          <a:p>
            <a:r>
              <a:rPr lang="tr-TR" dirty="0"/>
              <a:t>Davranışçı yaklaşımına göre uyumlu yada uyumsuz insan davranışları çevresiyle etkileşimde bulunmanın sonucunda </a:t>
            </a:r>
            <a:r>
              <a:rPr lang="tr-TR" dirty="0" smtClean="0"/>
              <a:t>öğrenilmiştir</a:t>
            </a:r>
            <a:r>
              <a:rPr lang="tr-TR" dirty="0"/>
              <a:t>. Öğrenme davranışı izleyen olayların sonucunda gerçekleşir. Çok yalın olarak ifade edilecek olursa, davranışı hoşa giden olaylar izleyecek olursa davranış tekrar edilir. Böylece öğrenilir. Davranışı hoşa gitmeyen olaylar </a:t>
            </a:r>
            <a:r>
              <a:rPr lang="tr-TR" dirty="0" smtClean="0"/>
              <a:t>izleyecek </a:t>
            </a:r>
            <a:r>
              <a:rPr lang="tr-TR" dirty="0"/>
              <a:t>olursa, davranış tekrar edilmeme eğilimini gösterir ve böylece davranış öğrenilmez.</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Örneklerden derse geç gelen öğrencinin davranışını etkileyen </a:t>
            </a:r>
            <a:r>
              <a:rPr lang="tr-TR" dirty="0" smtClean="0"/>
              <a:t>çevresel </a:t>
            </a:r>
            <a:r>
              <a:rPr lang="tr-TR" dirty="0"/>
              <a:t>olayları değiştirerek sağlarken erken gelenler için yararlarına olan bilgiler vererek ve çok istedikleri </a:t>
            </a:r>
            <a:r>
              <a:rPr lang="tr-TR" dirty="0" smtClean="0"/>
              <a:t>şey olan </a:t>
            </a:r>
            <a:r>
              <a:rPr lang="tr-TR" dirty="0"/>
              <a:t>puanların erken gelmeyi izlemesine yer </a:t>
            </a:r>
            <a:r>
              <a:rPr lang="tr-TR" dirty="0" smtClean="0"/>
              <a:t>vermiştir</a:t>
            </a:r>
            <a:r>
              <a:rPr lang="tr-TR" dirty="0"/>
              <a:t>. Hizmetlinin öğretim elamanın notlarını çöpe atmasını kapıya asmış </a:t>
            </a:r>
            <a:r>
              <a:rPr lang="tr-TR" dirty="0" smtClean="0"/>
              <a:t>olduğu </a:t>
            </a:r>
            <a:r>
              <a:rPr lang="tr-TR" dirty="0"/>
              <a:t>duyuruyla hizmetlinin odadan uzak durmasıyla ve arkadaşının yorumlarını görmezden gelerek yok etmiştir. </a:t>
            </a:r>
            <a:r>
              <a:rPr lang="tr-TR" dirty="0" err="1"/>
              <a:t>Hiperaktif</a:t>
            </a:r>
            <a:r>
              <a:rPr lang="tr-TR" dirty="0"/>
              <a:t> olduğu belirtilen öğrencinin sınıfta gezinme davranışlarını oyuncakla oynama izlemekteyken oturma davranışlarını oyuncakla oynama izlemesini sağlayarak gezinme davranışlarını değiştirmede başarılı olmuştur.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Olumlu Pekiştirme </a:t>
            </a:r>
            <a:endParaRPr lang="tr-TR" dirty="0"/>
          </a:p>
        </p:txBody>
      </p:sp>
      <p:sp>
        <p:nvSpPr>
          <p:cNvPr id="3" name="2 İçerik Yer Tutucusu"/>
          <p:cNvSpPr>
            <a:spLocks noGrp="1"/>
          </p:cNvSpPr>
          <p:nvPr>
            <p:ph idx="1"/>
          </p:nvPr>
        </p:nvSpPr>
        <p:spPr/>
        <p:txBody>
          <a:bodyPr/>
          <a:lstStyle/>
          <a:p>
            <a:r>
              <a:rPr lang="tr-TR" dirty="0"/>
              <a:t>Olumlu pekiştirme davranışla sonucu arasındaki işlevsel ilişkiyi betimler: </a:t>
            </a:r>
          </a:p>
          <a:p>
            <a:r>
              <a:rPr lang="tr-TR" dirty="0"/>
              <a:t>Davranışı izleyen olaya bağlı olarak davranışın ileride oluşum sıklığını artarsa bu sürece olumlu pekiştirme ve bu izleyen olaya olumlu </a:t>
            </a:r>
            <a:r>
              <a:rPr lang="tr-TR" dirty="0" err="1"/>
              <a:t>pekiştireç</a:t>
            </a:r>
            <a:r>
              <a:rPr lang="tr-TR" dirty="0"/>
              <a:t> denir.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smtClean="0"/>
              <a:t>İnsan </a:t>
            </a:r>
            <a:r>
              <a:rPr lang="tr-TR" dirty="0"/>
              <a:t>davranışlarından pek çoğu olumlu pekiştirme sonucunda </a:t>
            </a:r>
            <a:r>
              <a:rPr lang="tr-TR" dirty="0" smtClean="0"/>
              <a:t>öğrenilmiştir</a:t>
            </a:r>
            <a:r>
              <a:rPr lang="tr-TR" dirty="0"/>
              <a:t>. </a:t>
            </a:r>
            <a:r>
              <a:rPr lang="tr-TR" dirty="0" smtClean="0"/>
              <a:t>Oyuncaklarını </a:t>
            </a:r>
            <a:r>
              <a:rPr lang="tr-TR" dirty="0"/>
              <a:t>kaldıran çocuk oyuncaklarını kaldırdığı için parka götürme gibi ödüller izlerse, çocuk derli toplu olmayı öğrenir. Çocuğun ağlamasını durdurmak için bakkaldan şeker alma gibi ödüller izlediğinde, çocuk ağlamayı öğrenir. </a:t>
            </a:r>
            <a:r>
              <a:rPr lang="tr-TR" dirty="0" smtClean="0"/>
              <a:t>Öğretim </a:t>
            </a:r>
            <a:r>
              <a:rPr lang="tr-TR" dirty="0"/>
              <a:t>elamanı zamanın da derse gelen öğrencilere vermiş olduğu zamanında gelme kuponuyla. öğrencilerin sınıfa zamanında gelmelerini öğretmiştir.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Olumsuz Pekiştirme </a:t>
            </a:r>
            <a:endParaRPr lang="tr-TR" dirty="0"/>
          </a:p>
        </p:txBody>
      </p:sp>
      <p:sp>
        <p:nvSpPr>
          <p:cNvPr id="3" name="2 İçerik Yer Tutucusu"/>
          <p:cNvSpPr>
            <a:spLocks noGrp="1"/>
          </p:cNvSpPr>
          <p:nvPr>
            <p:ph idx="1"/>
          </p:nvPr>
        </p:nvSpPr>
        <p:spPr/>
        <p:txBody>
          <a:bodyPr/>
          <a:lstStyle/>
          <a:p>
            <a:r>
              <a:rPr lang="tr-TR" dirty="0"/>
              <a:t>Olumsuz pekiştirme hoşa gitmeyen olayları engelleyen davranışla hoşa </a:t>
            </a:r>
            <a:r>
              <a:rPr lang="tr-TR" dirty="0" smtClean="0"/>
              <a:t>gitmeyen olay arasındaki </a:t>
            </a:r>
            <a:r>
              <a:rPr lang="tr-TR" dirty="0"/>
              <a:t>ilişkiyi betimler. Genellikle hoşa gitmeyen </a:t>
            </a:r>
            <a:r>
              <a:rPr lang="tr-TR" dirty="0" smtClean="0"/>
              <a:t>çevresel olayları kaldıran </a:t>
            </a:r>
            <a:r>
              <a:rPr lang="tr-TR" dirty="0"/>
              <a:t>yada şiddetini azaltan davranışın oluşum sıklığı artar ki bu sürece olumsuz pekiştirme denir.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Bazı davranışlar hoşa gitmeyen durumları bittirdiği için yapılır. Yapılması öğrenilir. Örneğin camları kapalı odalarda ki hoşa gitmeyen kokuları camları açılması yok ettiğinden cam açma öğrenilmiştir. Yine kötü kokan </a:t>
            </a:r>
            <a:r>
              <a:rPr lang="tr-TR" dirty="0" smtClean="0"/>
              <a:t>kağıtlardan </a:t>
            </a:r>
            <a:r>
              <a:rPr lang="tr-TR" dirty="0"/>
              <a:t>kurtulabilmek için sekreter daha hızlı yazarak, hızlı yazmayı öğrenmiştir.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Ceza</a:t>
            </a:r>
            <a:endParaRPr lang="tr-TR" dirty="0"/>
          </a:p>
        </p:txBody>
      </p:sp>
      <p:sp>
        <p:nvSpPr>
          <p:cNvPr id="3" name="2 İçerik Yer Tutucusu"/>
          <p:cNvSpPr>
            <a:spLocks noGrp="1"/>
          </p:cNvSpPr>
          <p:nvPr>
            <p:ph idx="1"/>
          </p:nvPr>
        </p:nvSpPr>
        <p:spPr/>
        <p:txBody>
          <a:bodyPr/>
          <a:lstStyle/>
          <a:p>
            <a:r>
              <a:rPr lang="tr-TR" dirty="0"/>
              <a:t>Davranışı izleyen olaya bağlı olarak ileride davranışın sıklığını azaltan sonuç­lara itici uyaran, bu sürece de ceza denir. Ceza davranışı azaltan sonuçlarla davranışlar arasındaki ilişkiyi betimlenir. itici uyaran olarak betimlenen olaylar kendilerinden önce oluşan olayların oluşum sıklıklarını azaltır.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Ceza sözcüğü davranışı azaltan sonuçlarla davranışlar arasındaki belli ilişkiyi betimlemek için kullanılan teknik bir sözcüktür. Aynı kavram teknik olmayan anlamda kullanıldı­ğında karmaşa meydana gelir. Teknik olmayan anlamda ceza sözcüğü davra­nışı değiştirmek için kişilerin hoşlanmayacağı şeylerin yapılması anlamına gelir.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Davranış bilimine göre ise ancak kendisinden önce oluşan davranışların sıklığın­da azalma olduysa ceza söz konusudur. Teknik anlamda davranışı izleyen olay kişi tarafından rahatsız edici olarak algılanır ve tekrar onu yapmazsa cezadan söz edilir. Bazı ana babaların dediği gibi, davranışçı yaklaşımı benimseyen kişi hiç bir zaman "onu cezalandırdım ancak davranışını değiştiremedim "demez.</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a:t>. Cezada davranışla sonucu arasında fonksiyonel ilişki olduğundan ancak dav­ranışta azalma olduğunda ceza olur. Uygulama öğrencisinin öğretim elama­nıyla dalga geçmesi söndüğünden, öğretim elamanının uygulama öğrencisine söylemiş olduğu "çocuk yerinde oturur ve toplama işlemlerini yaparsa uygula­madan geçersin" sözlü tehditler uygulama öğrencisinin sınıftaki öğrenciyle ilgili kullandığı etiketleri azalttığından ceza işlevini görmüştür. </a:t>
            </a:r>
          </a:p>
          <a:p>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Sönme </a:t>
            </a:r>
            <a:r>
              <a:rPr lang="tr-TR" dirty="0"/>
              <a:t/>
            </a:r>
            <a:br>
              <a:rPr lang="tr-TR" dirty="0"/>
            </a:br>
            <a:endParaRPr lang="tr-TR" dirty="0"/>
          </a:p>
        </p:txBody>
      </p:sp>
      <p:sp>
        <p:nvSpPr>
          <p:cNvPr id="3" name="2 İçerik Yer Tutucusu"/>
          <p:cNvSpPr>
            <a:spLocks noGrp="1"/>
          </p:cNvSpPr>
          <p:nvPr>
            <p:ph idx="1"/>
          </p:nvPr>
        </p:nvSpPr>
        <p:spPr/>
        <p:txBody>
          <a:bodyPr/>
          <a:lstStyle/>
          <a:p>
            <a:r>
              <a:rPr lang="tr-TR" dirty="0"/>
              <a:t>Daha önce pekiştirilen davranış artık pekiştirilmezse, davranışın oluşum sıklığı azalır. Davranışı sürdüren </a:t>
            </a:r>
            <a:r>
              <a:rPr lang="tr-TR" dirty="0" err="1"/>
              <a:t>pekiştirecin</a:t>
            </a:r>
            <a:r>
              <a:rPr lang="tr-TR" dirty="0"/>
              <a:t> geri çekilmesine bağlı olarak davranışın sıklığının azalmasına sönme denir.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Daha önceki örnek olaylarda öğretim elamanı meslektaşının dalga </a:t>
            </a:r>
            <a:r>
              <a:rPr lang="tr-TR" dirty="0" smtClean="0"/>
              <a:t>geçmelerine </a:t>
            </a:r>
            <a:r>
              <a:rPr lang="tr-TR" dirty="0"/>
              <a:t>tepkide bulunmayarak, onun davranışını </a:t>
            </a:r>
            <a:r>
              <a:rPr lang="tr-TR" dirty="0" smtClean="0"/>
              <a:t>söndürmüştür</a:t>
            </a:r>
            <a:r>
              <a:rPr lang="tr-TR" dirty="0"/>
              <a:t>. Davranışçılara göre, tüm öğrenme ilkeleri onlara ilişkin </a:t>
            </a:r>
            <a:r>
              <a:rPr lang="tr-TR" dirty="0" smtClean="0"/>
              <a:t>düşüncelerimize </a:t>
            </a:r>
            <a:r>
              <a:rPr lang="tr-TR" dirty="0"/>
              <a:t>göre değil, gerçekte olanlara göre tanımlanır. </a:t>
            </a:r>
            <a:r>
              <a:rPr lang="tr-TR" dirty="0" smtClean="0"/>
              <a:t>Öğretim elemanı başlangıçta meslektaşına </a:t>
            </a:r>
            <a:r>
              <a:rPr lang="tr-TR" dirty="0"/>
              <a:t>bağırarak arkadaşını cezalandırdığını düşünmüş olabilir. Ancak, ar­kadaşına bağırdığında arkadaşının yorumları arttığından bağırmalar olumlu </a:t>
            </a:r>
            <a:r>
              <a:rPr lang="tr-TR" dirty="0" err="1" smtClean="0"/>
              <a:t>pekiştireç</a:t>
            </a:r>
            <a:r>
              <a:rPr lang="tr-TR" dirty="0" smtClean="0"/>
              <a:t> </a:t>
            </a:r>
            <a:r>
              <a:rPr lang="tr-TR" dirty="0"/>
              <a:t>ve bu ilişki de olumlu pekiştirmedir. Davranışı sürdüren bağırma ve küfürlere son verilerek arkadaşının dalga geçmeleri azaldığından sönme söz konusudur. </a:t>
            </a:r>
          </a:p>
          <a:p>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Uyaran Kontrolü </a:t>
            </a:r>
            <a:r>
              <a:rPr lang="tr-TR" dirty="0"/>
              <a:t/>
            </a:r>
            <a:br>
              <a:rPr lang="tr-TR" dirty="0"/>
            </a:br>
            <a:endParaRPr lang="tr-TR" dirty="0"/>
          </a:p>
        </p:txBody>
      </p:sp>
      <p:sp>
        <p:nvSpPr>
          <p:cNvPr id="3" name="2 İçerik Yer Tutucusu"/>
          <p:cNvSpPr>
            <a:spLocks noGrp="1"/>
          </p:cNvSpPr>
          <p:nvPr>
            <p:ph idx="1"/>
          </p:nvPr>
        </p:nvSpPr>
        <p:spPr/>
        <p:txBody>
          <a:bodyPr>
            <a:normAutofit/>
          </a:bodyPr>
          <a:lstStyle/>
          <a:p>
            <a:r>
              <a:rPr lang="tr-TR" dirty="0"/>
              <a:t>Geçmişte pekiştirilen davranışa eşlik eden </a:t>
            </a:r>
            <a:r>
              <a:rPr lang="tr-TR" dirty="0" err="1"/>
              <a:t>uyaranıarın</a:t>
            </a:r>
            <a:r>
              <a:rPr lang="tr-TR" dirty="0"/>
              <a:t> varlığında o </a:t>
            </a:r>
            <a:r>
              <a:rPr lang="tr-TR" dirty="0" smtClean="0"/>
              <a:t>davranış </a:t>
            </a:r>
            <a:r>
              <a:rPr lang="tr-TR" dirty="0"/>
              <a:t>ileride oluştuğunda evredeki varlıklar ve olaylarla belli davranışlar arasında zamanla bağ kurulmuş olur. Uyaran kontrolü ilkesi, davranış öncesi uyaranla davranış arasındaki kurulmuş olan bağı betimler. Bağın gelişmesi mutlaka </a:t>
            </a:r>
            <a:r>
              <a:rPr lang="tr-TR" dirty="0" smtClean="0"/>
              <a:t>izleyen </a:t>
            </a:r>
            <a:r>
              <a:rPr lang="tr-TR" dirty="0"/>
              <a:t>olayların bağlıdır ve davranış öncesi olaylar davranışın oluşumuna zemin hazırlar. </a:t>
            </a:r>
          </a:p>
          <a:p>
            <a:endParaRPr lang="tr-TR" dirty="0"/>
          </a:p>
          <a:p>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Öğretim elamanının kapısına astığı duyurunun hizmetlinin odadan uzak tutması hizmetlinin benzer duyurulara uygun davranmasının geçmişte pekiştirilmiş olmasındandır. Kapıdaki duyurunun etkili olmasının nedeni daha önce duyuruya uygun davranmaların pekiştirilmiş olmasındandır.</a:t>
            </a:r>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Diğer Öğrenme ilkeleri </a:t>
            </a:r>
            <a:r>
              <a:rPr lang="tr-TR" dirty="0"/>
              <a:t/>
            </a:r>
            <a:br>
              <a:rPr lang="tr-TR" dirty="0"/>
            </a:br>
            <a:endParaRPr lang="tr-TR" dirty="0"/>
          </a:p>
        </p:txBody>
      </p:sp>
      <p:sp>
        <p:nvSpPr>
          <p:cNvPr id="3" name="2 İçerik Yer Tutucusu"/>
          <p:cNvSpPr>
            <a:spLocks noGrp="1"/>
          </p:cNvSpPr>
          <p:nvPr>
            <p:ph idx="1"/>
          </p:nvPr>
        </p:nvSpPr>
        <p:spPr/>
        <p:txBody>
          <a:bodyPr>
            <a:normAutofit/>
          </a:bodyPr>
          <a:lstStyle/>
          <a:p>
            <a:r>
              <a:rPr lang="tr-TR" dirty="0"/>
              <a:t>Bu öğrenme ilkelerine ek olarak davranışı etkileyen diğer ilkeleri vardır. Bu ilkeler arasında model olma ve şekil verme yer alır.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Model olma davranışın nasıl yapıldığının gösterilmesidir. Öğrencilerin gecikerek sınıfa gelmeleri öğretim elamanının geç gelmesini model alarak öğrenmiş olabilir. Uygun ve uygun olmayan pek çok davranış modeli öykünerek öğrenilir. Bebekler ana babalarını öykünerek konuşmayı öğrenirler; yetişkinler karmaşık makineyi kullanmayı gösterimini seyrettikten sonra öğrenirler.</a:t>
            </a:r>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Şekil verme arzu edilen davranışa yaklaşan davranışların pekiştirilmesiyle yeni davranışın öğretilmesi için kullanılır. </a:t>
            </a:r>
            <a:r>
              <a:rPr lang="tr-TR" dirty="0" err="1" smtClean="0"/>
              <a:t>A’nın</a:t>
            </a:r>
            <a:r>
              <a:rPr lang="tr-TR" dirty="0" smtClean="0"/>
              <a:t> </a:t>
            </a:r>
            <a:r>
              <a:rPr lang="tr-TR" dirty="0"/>
              <a:t>yerine oturması için öğretim </a:t>
            </a:r>
            <a:r>
              <a:rPr lang="tr-TR" dirty="0" smtClean="0"/>
              <a:t>elamanı </a:t>
            </a:r>
            <a:r>
              <a:rPr lang="tr-TR" dirty="0"/>
              <a:t>uygulama öğrencisine şekil vermenin kullanılmasını önermiştir. </a:t>
            </a:r>
            <a:r>
              <a:rPr lang="tr-TR" dirty="0" smtClean="0"/>
              <a:t>Başlangıçta </a:t>
            </a:r>
            <a:r>
              <a:rPr lang="tr-TR" dirty="0"/>
              <a:t>kısa süreyle oturma davranışı oluştuğunda pekiştirilmiştir ve zamanla otur­ma süresi arttığında pekiştirilmiştir. </a:t>
            </a:r>
            <a:r>
              <a:rPr lang="tr-TR" dirty="0" smtClean="0"/>
              <a:t>İpucu </a:t>
            </a:r>
            <a:r>
              <a:rPr lang="tr-TR" dirty="0"/>
              <a:t>verilerek öğretilemeyen davranışlar şekil verme aracılığıyla öğrenilir.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Davranışçı yaklaşımın ilke ve varsayımlarından eğitim için çıkarılabilecek önemli sonuçlar vardır. Bunlar: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a:t>Çocuklar birbirlerinden önemli ölçüde farklıdır. Çocukların bireyler arası farklılıkları, onların öğrenme yaşantılarının farklı olması sonucudur. </a:t>
            </a:r>
          </a:p>
          <a:p>
            <a:r>
              <a:rPr lang="tr-TR" dirty="0" smtClean="0"/>
              <a:t>Öğretmen </a:t>
            </a:r>
            <a:r>
              <a:rPr lang="tr-TR" dirty="0"/>
              <a:t>sınıfta öğrenme ilkelerine göre düzenlemelerde bulunarak </a:t>
            </a:r>
            <a:r>
              <a:rPr lang="tr-TR" dirty="0" smtClean="0"/>
              <a:t>öğrenme </a:t>
            </a:r>
            <a:r>
              <a:rPr lang="tr-TR" dirty="0"/>
              <a:t>için gerekli koşulları hazırlar. Öğrencilerin öğrenmelerini yönetebilir ve düzenleyebilir. </a:t>
            </a:r>
          </a:p>
          <a:p>
            <a:r>
              <a:rPr lang="tr-TR" dirty="0" smtClean="0"/>
              <a:t>Ailenin </a:t>
            </a:r>
            <a:r>
              <a:rPr lang="tr-TR" dirty="0"/>
              <a:t>ve çocuğun kendi öz geçmişi </a:t>
            </a:r>
            <a:r>
              <a:rPr lang="tr-TR" dirty="0" smtClean="0"/>
              <a:t>ideal olmasa </a:t>
            </a:r>
            <a:r>
              <a:rPr lang="tr-TR" dirty="0"/>
              <a:t>bile, </a:t>
            </a:r>
            <a:r>
              <a:rPr lang="tr-TR" dirty="0" smtClean="0"/>
              <a:t>okul ortamında </a:t>
            </a:r>
            <a:r>
              <a:rPr lang="tr-TR" dirty="0"/>
              <a:t>çocuğun davranışları değiştirilebilir. </a:t>
            </a:r>
          </a:p>
          <a:p>
            <a:endParaRPr lang="tr-T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FARKLI- </a:t>
            </a:r>
            <a:r>
              <a:rPr lang="tr-TR" b="1" dirty="0" err="1"/>
              <a:t>PROBLEMLi</a:t>
            </a:r>
            <a:r>
              <a:rPr lang="tr-TR" b="1" dirty="0"/>
              <a:t> OLMA </a:t>
            </a:r>
            <a:r>
              <a:rPr lang="tr-TR" dirty="0"/>
              <a:t/>
            </a:r>
            <a:br>
              <a:rPr lang="tr-TR" dirty="0"/>
            </a:br>
            <a:endParaRPr lang="tr-TR" dirty="0"/>
          </a:p>
        </p:txBody>
      </p:sp>
      <p:sp>
        <p:nvSpPr>
          <p:cNvPr id="3" name="2 İçerik Yer Tutucusu"/>
          <p:cNvSpPr>
            <a:spLocks noGrp="1"/>
          </p:cNvSpPr>
          <p:nvPr>
            <p:ph idx="1"/>
          </p:nvPr>
        </p:nvSpPr>
        <p:spPr/>
        <p:txBody>
          <a:bodyPr>
            <a:normAutofit fontScale="92500" lnSpcReduction="20000"/>
          </a:bodyPr>
          <a:lstStyle/>
          <a:p>
            <a:r>
              <a:rPr lang="tr-TR" dirty="0"/>
              <a:t>Normlara uygun bir şekilde davranmayan bazı çocuklar, problemli olarak görülür. Davranışçı yaklaşımı benimseyenler, farklı davranışı, yanlış öğrenil­miş ya da öğrenilmiş uyumsuz davranış olarak görürler. Uyumsuz davranışlar, problemi n üstesinden gelme ya da problemle baş etmede başarısız olmanın yan etkilerinin oluşturduğu bir dizi tepkiden oluşur. Problemle baş edememe davranışlarının sonuçları başarısızlık, çekimserlik. sıkıntı, korku ve ne yapacağı­nı bilememe gibi davranışlardır. </a:t>
            </a:r>
          </a:p>
          <a:p>
            <a:endParaRPr lang="tr-T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a:t>Uyumsuz davranışların öğrenilmiş olmasından dolayı, öğrenmelerin çevreyle etkileşimin sonucu olması nedeniyle, çocuğun çevresinin ayrıntılı incelenmesi gerekir. Çevredeki etmenler sadece tepkileri başlatmakla kalmaz, bu tepkileri pekiştirerek, sürmelerini de sağlar. Ana baba, öğretmen ve arkadaşlar, çocu­ğun istenmeyen davranışlarını pekiştirdikleri için, çocuk istenmeyen davranışla­rı öğrenir. Çocukların yaşlarına uygun davranışlar geliştirmede başarısız olma­ları, uygun davranışlar için ipucu verilmemesi ve uygun davranışların pekiştiril­memesindendir. Çelişkili ve kararsız davranan çocukların, kararsız davranışları göstermelerinin nedeni, bu davranışların tutarsız şekilde pekiştirilmesindendir. </a:t>
            </a:r>
          </a:p>
          <a:p>
            <a:endParaRPr lang="tr-TR" dirty="0"/>
          </a:p>
          <a:p>
            <a:endParaRPr lang="tr-T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Sapkın çocuk, niteliksel bakımdan normal çocuktan farklı görülmez. Diğer çocuklar gibidir. Ancak bazı davranışları daha çok ya da az gösteren çocuk­tur. Sapkın çocuk, kendisine öyle davranılması öğretildiği için, öyle davranan çocuktur. Bu çocuklara çok ya da az yaptıkları davranışları yeterince yap­maları öğretildikten sonra, artık sapkın olarak görülmezler. Sapkın çocuğa yeni davranış öğretilirken izlenen sürecin aynısına normal çocuğa bir davranış öğretilirken de yer verilir. Sapkın çocuğun öğrenmesi diğer çocukların öğren­mesi gibidir. </a:t>
            </a:r>
          </a:p>
          <a:p>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Kişinin davranışı sapkın olarak değerlendirildiğinde, öğretmen ve ana ba­balar nelerin yanlış gittiğini ve nelerin yol açtığını bilmek isterler. Bunun için tanılama süreçlerine yer vermek gerekir. </a:t>
            </a:r>
          </a:p>
          <a:p>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TANILAMA </a:t>
            </a:r>
            <a:r>
              <a:rPr lang="tr-TR" dirty="0"/>
              <a:t/>
            </a:r>
            <a:br>
              <a:rPr lang="tr-TR" dirty="0"/>
            </a:br>
            <a:endParaRPr lang="tr-TR" dirty="0"/>
          </a:p>
        </p:txBody>
      </p:sp>
      <p:sp>
        <p:nvSpPr>
          <p:cNvPr id="3" name="2 İçerik Yer Tutucusu"/>
          <p:cNvSpPr>
            <a:spLocks noGrp="1"/>
          </p:cNvSpPr>
          <p:nvPr>
            <p:ph idx="1"/>
          </p:nvPr>
        </p:nvSpPr>
        <p:spPr/>
        <p:txBody>
          <a:bodyPr/>
          <a:lstStyle/>
          <a:p>
            <a:r>
              <a:rPr lang="tr-TR" dirty="0"/>
              <a:t>Davranışçı görüşü benimseyenlere göre, tanılama, problem durumun tüm ilişkili boyutlarının betimlenmesi sürecidir. Problem durumla ilgili olarak, </a:t>
            </a:r>
            <a:r>
              <a:rPr lang="tr-TR" dirty="0" smtClean="0"/>
              <a:t>çevrenin </a:t>
            </a:r>
            <a:r>
              <a:rPr lang="tr-TR" dirty="0"/>
              <a:t>ve çocuğun davranışlarının betimlenmesine gerek vardır. </a:t>
            </a:r>
          </a:p>
          <a:p>
            <a:endParaRPr lang="tr-T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İlk </a:t>
            </a:r>
            <a:r>
              <a:rPr lang="tr-TR" dirty="0"/>
              <a:t>olarak, öğrencinin gösterdiği davranış, yani incelenecek olan davranış, hedef davranış betimlenmelidir. Bunun için, tam olarak incelenecek olan </a:t>
            </a:r>
            <a:r>
              <a:rPr lang="tr-TR" dirty="0" smtClean="0"/>
              <a:t>davranış </a:t>
            </a:r>
            <a:r>
              <a:rPr lang="tr-TR" dirty="0"/>
              <a:t>nedir? Davranışın betimi bir dizi tepki olarak nasıl betimlenir sorularının yanıtlanması gerekir. </a:t>
            </a:r>
          </a:p>
          <a:p>
            <a:endParaRPr lang="tr-T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Davranışın tam olarak ne olduğuyla ilgili olarak, </a:t>
            </a:r>
            <a:br>
              <a:rPr lang="tr-TR" dirty="0"/>
            </a:br>
            <a:endParaRPr lang="tr-TR" dirty="0"/>
          </a:p>
        </p:txBody>
      </p:sp>
      <p:sp>
        <p:nvSpPr>
          <p:cNvPr id="3" name="2 İçerik Yer Tutucusu"/>
          <p:cNvSpPr>
            <a:spLocks noGrp="1"/>
          </p:cNvSpPr>
          <p:nvPr>
            <p:ph idx="1"/>
          </p:nvPr>
        </p:nvSpPr>
        <p:spPr/>
        <p:txBody>
          <a:bodyPr/>
          <a:lstStyle/>
          <a:p>
            <a:r>
              <a:rPr lang="tr-TR" dirty="0" smtClean="0"/>
              <a:t>Davranış</a:t>
            </a:r>
            <a:r>
              <a:rPr lang="tr-TR" dirty="0"/>
              <a:t>, çok sık, ya da/ve çok uzun süreli mi oluşmaktadır? Davranış ortama uygun mudur? </a:t>
            </a:r>
          </a:p>
          <a:p>
            <a:r>
              <a:rPr lang="tr-TR" dirty="0" smtClean="0"/>
              <a:t>Davranışın </a:t>
            </a:r>
            <a:r>
              <a:rPr lang="tr-TR" dirty="0"/>
              <a:t>oluşumu az mı? Davranış olması gerekirken, oluşmamakta mı? </a:t>
            </a:r>
          </a:p>
          <a:p>
            <a:r>
              <a:rPr lang="tr-TR" dirty="0"/>
              <a:t>Yeni bir davranış mı? Biri dizi alt davranışa ayrılabilir mi? Sorularına yanıt </a:t>
            </a:r>
            <a:r>
              <a:rPr lang="tr-TR" dirty="0" smtClean="0"/>
              <a:t>bulunmalıdır</a:t>
            </a:r>
            <a:r>
              <a:rPr lang="tr-TR" dirty="0"/>
              <a:t>. </a:t>
            </a:r>
          </a:p>
          <a:p>
            <a:endParaRPr lang="tr-T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Davranışın tam olarak ne olduğunu belirlemek için, hangi sıklıkla olduğunun belirlenmesine gerek vardır. Bunun için var olan koşullarda davranışı gözle­yerek oluşum sıklığı kayıt edilmelidir. Ayrıca, düzeltmeye yer verildiği bir kaç hafta içinde de davranış gözlenerek tekrar kayıt edilmelidir. </a:t>
            </a:r>
          </a:p>
          <a:p>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İkinci </a:t>
            </a:r>
            <a:r>
              <a:rPr lang="tr-TR" dirty="0"/>
              <a:t>olarak, çevrenin tüm ilişkili boyutları betimlenmelidir. Davranıştan he­men öncesinde ve sonrasında olanlar betimlenmelidir. Davranışla bağlantısı olan kişi ve varlıklar ve ortamda olası pekiştiriciler belirlenmelidir. </a:t>
            </a:r>
          </a:p>
          <a:p>
            <a:endParaRPr lang="tr-T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Üçüncü olarak, davranışı incelenen kişinin davranışlarını etkileyebilecek ki­şiye özel özellikler betimlenmelidir. Davranışının değiştirilmesini etkileyebilen beceri ve yetenekleri belirlenmelidir. Davranışı yapmasını engelleyen yetersizlik etkilenme durumları varsa belirlenip betimlenmelidir. Kullanılmakta olan etkili </a:t>
            </a:r>
            <a:r>
              <a:rPr lang="tr-TR" dirty="0" err="1"/>
              <a:t>pekiştireçler</a:t>
            </a:r>
            <a:r>
              <a:rPr lang="tr-TR" dirty="0"/>
              <a:t> belirlenmelidir.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DÜZELTME AMAÇLARI </a:t>
            </a:r>
            <a:endParaRPr lang="tr-TR" dirty="0"/>
          </a:p>
        </p:txBody>
      </p:sp>
      <p:sp>
        <p:nvSpPr>
          <p:cNvPr id="3" name="2 İçerik Yer Tutucusu"/>
          <p:cNvSpPr>
            <a:spLocks noGrp="1"/>
          </p:cNvSpPr>
          <p:nvPr>
            <p:ph idx="1"/>
          </p:nvPr>
        </p:nvSpPr>
        <p:spPr/>
        <p:txBody>
          <a:bodyPr>
            <a:normAutofit lnSpcReduction="10000"/>
          </a:bodyPr>
          <a:lstStyle/>
          <a:p>
            <a:pPr>
              <a:buNone/>
            </a:pPr>
            <a:r>
              <a:rPr lang="tr-TR" dirty="0" smtClean="0"/>
              <a:t>    Çocuğun </a:t>
            </a:r>
            <a:r>
              <a:rPr lang="tr-TR" dirty="0"/>
              <a:t>tanılanmasından sonra, </a:t>
            </a:r>
            <a:r>
              <a:rPr lang="tr-TR" dirty="0" smtClean="0"/>
              <a:t>düzeltme teknikleriyle </a:t>
            </a:r>
            <a:r>
              <a:rPr lang="tr-TR" dirty="0"/>
              <a:t>ulaşılmak istenen amaçlara karar verilir. Tanılama sürecinin son aşaması düzeltme amaçlarını listelemedir. Davranışsal yaklaşımda, iki düzeltme amacı belirtilebilir. </a:t>
            </a:r>
          </a:p>
          <a:p>
            <a:pPr lvl="0"/>
            <a:r>
              <a:rPr lang="tr-TR" dirty="0"/>
              <a:t>Ortamda olumsuz davranışların oluşum sıklığını azaltma. </a:t>
            </a:r>
          </a:p>
          <a:p>
            <a:pPr lvl="0"/>
            <a:r>
              <a:rPr lang="tr-TR" dirty="0"/>
              <a:t>Ortamda olumlu davranışların oluşum sıklığını arttırma.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Tanılamada başlama düzeyinde toplanan veriler ışığında hedef davranışın sık­lığı belirlenir. Davranış öncesi ve sonrasından oluşan olayların davranış üzerin­deki etkileri belirlenir. Davranış öncesi ve sonrasındaki olayların etkilerine göre belli bir süre düzeltme çalışmalarına yer verildikten sonra, düzeltmenin etkisi gözden geçirilir. ilerleme olmamışsa, farklı bir işlem sürecinin kullanılmasına yer verilir. Yapılan değerlendirmeler ışığında yeni amaçlar koyma yoluna gidilebilir. </a:t>
            </a:r>
          </a:p>
          <a:p>
            <a:endParaRPr lang="tr-T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Çoğu zaman davranışı arttırma ve azaltma amaçlarına birlikte yer vermek gerekir. Problem arzu edilmeyen bir davranışla ilgiliyse, bu davranışı arzu edi­len davranışla yer değiştirmek gerekir. Bu durumda, arzu edilmeyen davranışın azaltılması amaçlanırken, yerine geçecek davranışın arttırılmasına ilişkin amaç­lar koymak zorunlu olur. </a:t>
            </a:r>
          </a:p>
          <a:p>
            <a:endParaRPr lang="tr-T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DÜZELTME TEKNİKLERİ</a:t>
            </a:r>
            <a:endParaRPr lang="tr-TR" dirty="0"/>
          </a:p>
        </p:txBody>
      </p:sp>
      <p:sp>
        <p:nvSpPr>
          <p:cNvPr id="3" name="2 İçerik Yer Tutucusu"/>
          <p:cNvSpPr>
            <a:spLocks noGrp="1"/>
          </p:cNvSpPr>
          <p:nvPr>
            <p:ph idx="1"/>
          </p:nvPr>
        </p:nvSpPr>
        <p:spPr/>
        <p:txBody>
          <a:bodyPr/>
          <a:lstStyle/>
          <a:p>
            <a:r>
              <a:rPr lang="tr-TR" dirty="0"/>
              <a:t>Amaçlar belirlendikten sonra, amaçların özelliklerine göre düzeltme teknik­lerine karar verilir. Davranışsal düzeltme teknikleri, doğrudan hedef davranışı arttıracak ya da azaltacak şekilde desenlenir. Düzeltme tekniklerinden bazıları çocuğun çevresine yönelik ve bazıları da izlerlikle ilgilidir. </a:t>
            </a:r>
          </a:p>
          <a:p>
            <a:endParaRPr lang="tr-TR"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Çevrenin düzenlenmesiyle ilgili düzeltme teknikleri, ortam değiştirme, öğ­renciyi uygun olmayan ortamdan uzaklaştırma ve olumlu pekiştirme modelleri oluşturmadır. izlerliliğe dayalı düzeltme teknikleri, uygun tepkileri sembolle, bil­gi verici dönütle pekiştirme, uygun olmayan davranışı pekiştirmeyi geri çekerek söndürme, cezayla uygun olmayan davranışı azaltma, az hoşa giden etkinliği daha çok hoşa giden etkinlikle arttırmadır.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Çevrenin Düzenlenmesi</a:t>
            </a:r>
            <a:endParaRPr lang="tr-TR" dirty="0"/>
          </a:p>
        </p:txBody>
      </p:sp>
      <p:sp>
        <p:nvSpPr>
          <p:cNvPr id="3" name="2 İçerik Yer Tutucusu"/>
          <p:cNvSpPr>
            <a:spLocks noGrp="1"/>
          </p:cNvSpPr>
          <p:nvPr>
            <p:ph idx="1"/>
          </p:nvPr>
        </p:nvSpPr>
        <p:spPr/>
        <p:txBody>
          <a:bodyPr/>
          <a:lstStyle/>
          <a:p>
            <a:endParaRPr lang="tr-T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Ortam Değiştirme.</a:t>
            </a:r>
            <a:endParaRPr lang="tr-TR" dirty="0"/>
          </a:p>
        </p:txBody>
      </p:sp>
      <p:sp>
        <p:nvSpPr>
          <p:cNvPr id="3" name="2 İçerik Yer Tutucusu"/>
          <p:cNvSpPr>
            <a:spLocks noGrp="1"/>
          </p:cNvSpPr>
          <p:nvPr>
            <p:ph idx="1"/>
          </p:nvPr>
        </p:nvSpPr>
        <p:spPr/>
        <p:txBody>
          <a:bodyPr/>
          <a:lstStyle/>
          <a:p>
            <a:r>
              <a:rPr lang="tr-TR" dirty="0"/>
              <a:t>Rahatsız edici uyaranı ortamdan kaldırma. Örneğin, çocuklardan biri çalışa­cağı yerde, pencereden dışarıda olanları seyretmektedir. Öğretmen, öğrenciyi öğretmeni ve dersi izleyeceği dışarıdaki olayları izlemeyeceği bir yere oturtu­lur. </a:t>
            </a:r>
          </a:p>
          <a:p>
            <a:endParaRPr lang="tr-T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Uyumlu davranışı destekleyecek ortam hazırlama. Örneğin, öğrencilerden birinin akademik becerilerini yeterli düzeyde olmaması nedeniyle, okulda ve­rilen ödevleri tamamlayamamaktadır. Öğretmen bu öğrencinin yapabileceği ve hoşlandığı öğretim materyali hazırlayarak, öğrencinin uyumlu davranışları geliştirilir. </a:t>
            </a:r>
          </a:p>
          <a:p>
            <a:endParaRPr lang="tr-T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Öğrenciyi Uygun Olmayan Ortamdan Uzaklaştırma.</a:t>
            </a:r>
            <a:endParaRPr lang="tr-TR" dirty="0"/>
          </a:p>
        </p:txBody>
      </p:sp>
      <p:sp>
        <p:nvSpPr>
          <p:cNvPr id="3" name="2 İçerik Yer Tutucusu"/>
          <p:cNvSpPr>
            <a:spLocks noGrp="1"/>
          </p:cNvSpPr>
          <p:nvPr>
            <p:ph idx="1"/>
          </p:nvPr>
        </p:nvSpPr>
        <p:spPr/>
        <p:txBody>
          <a:bodyPr/>
          <a:lstStyle/>
          <a:p>
            <a:r>
              <a:rPr lang="tr-TR" dirty="0"/>
              <a:t>Öğrencilerden biri bazı günlerde, sınıf etkinliklerine katılmamakta ve her hangi bir kişi kendisine bir şey söyleyecek olursa, ağlamaktadır. Öğretmen, rehber öğretmenle özel bir düzenleme yaparak, öğrenci kendini iyi hissetme­diği zamanlarda, rehber öğretmenin odasında dersini yapmasına izin vererek sınıfta yapacaklarını yapması sağlanır. </a:t>
            </a:r>
          </a:p>
          <a:p>
            <a:endParaRPr lang="tr-TR"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Olumlu Pekiştirme Modelleri Oluşturma.</a:t>
            </a:r>
            <a:endParaRPr lang="tr-TR" dirty="0"/>
          </a:p>
        </p:txBody>
      </p:sp>
      <p:sp>
        <p:nvSpPr>
          <p:cNvPr id="3" name="2 İçerik Yer Tutucusu"/>
          <p:cNvSpPr>
            <a:spLocks noGrp="1"/>
          </p:cNvSpPr>
          <p:nvPr>
            <p:ph idx="1"/>
          </p:nvPr>
        </p:nvSpPr>
        <p:spPr/>
        <p:txBody>
          <a:bodyPr/>
          <a:lstStyle/>
          <a:p>
            <a:r>
              <a:rPr lang="tr-TR" dirty="0"/>
              <a:t>Öğrencilerden biri, emredici ve çok yüksek sesle konuşmaktadır. Öğretmen onun varlığında, yumuşak ve düşük sesle konuşarak, onun yummak ve düşük sesle konuşmasına zemin hazırlanır. </a:t>
            </a:r>
          </a:p>
          <a:p>
            <a:endParaRPr lang="tr-T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İzlerliğe </a:t>
            </a:r>
            <a:r>
              <a:rPr lang="tr-TR" b="1" dirty="0"/>
              <a:t>Dayalı Düzeltme Teknikleri </a:t>
            </a:r>
            <a:r>
              <a:rPr lang="tr-TR" dirty="0"/>
              <a:t/>
            </a:r>
            <a:br>
              <a:rPr lang="tr-TR" dirty="0"/>
            </a:br>
            <a:endParaRPr lang="tr-TR" dirty="0"/>
          </a:p>
        </p:txBody>
      </p:sp>
      <p:sp>
        <p:nvSpPr>
          <p:cNvPr id="3" name="2 İçerik Yer Tutucusu"/>
          <p:cNvSpPr>
            <a:spLocks noGrp="1"/>
          </p:cNvSpPr>
          <p:nvPr>
            <p:ph idx="1"/>
          </p:nvPr>
        </p:nvSpPr>
        <p:spPr/>
        <p:txBody>
          <a:bodyPr/>
          <a:lstStyle/>
          <a:p>
            <a:r>
              <a:rPr lang="tr-TR" b="1" dirty="0"/>
              <a:t>Uygun Tepkileri Sembolle, Bilgi Verici Dönütle Pekiştirme. </a:t>
            </a:r>
            <a:r>
              <a:rPr lang="tr-TR" dirty="0"/>
              <a:t>Öğrencilerden biri ödevini zamanında vermez. Öğretmen, öğrenci ödevini zamanında getirdiğinde, beş puan değeri olan kart vermeye baslar. Öğrenci ödevlerini zamanında getirmeye başlar.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a:t>Uygun Olmayan Davranışın </a:t>
            </a:r>
            <a:r>
              <a:rPr lang="tr-TR" b="1" dirty="0" err="1"/>
              <a:t>Pekiştirecini</a:t>
            </a:r>
            <a:r>
              <a:rPr lang="tr-TR" b="1" dirty="0"/>
              <a:t> Geri Çekerek Söndürme. </a:t>
            </a:r>
            <a:r>
              <a:rPr lang="tr-TR" dirty="0"/>
              <a:t>Öğrencilerden biri emredici ve kaba bir şekilde yardım istemiştir. Öğretmen, öğrenci kibar bir şekilde yardım istediğinde yardım edilir ve kaba bir şekilde yar­dım istediğinde, isteği görmezlikten gelinir. </a:t>
            </a:r>
          </a:p>
          <a:p>
            <a:endParaRPr lang="tr-T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a:t>Cezayla Uygun Olmayan Davranışı Azaltma. </a:t>
            </a:r>
            <a:endParaRPr lang="tr-TR" dirty="0"/>
          </a:p>
          <a:p>
            <a:r>
              <a:rPr lang="tr-TR" dirty="0"/>
              <a:t>Öğrencilerden biri sırasına yazmıştır. Öğretmen, öğrenci ne zaman sıraya yazarsa, temizlemesini istenmiştir. Öğrencinin sıraya yazması azalmıştır. Bir başka öğrenci okula sıkça kurşun kalem getirmeyi unutur. Öğretmen, öğrenci sınıfa kurşun kalemsiz geldiğinde beş puanını silinmiştir. </a:t>
            </a:r>
          </a:p>
          <a:p>
            <a:endParaRPr lang="tr-T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a:t>Hoşa Giden Etkinliği Daha Az </a:t>
            </a:r>
            <a:r>
              <a:rPr lang="tr-TR" dirty="0"/>
              <a:t>Hoşa </a:t>
            </a:r>
            <a:r>
              <a:rPr lang="tr-TR" b="1" dirty="0"/>
              <a:t>Giden Etkinlikle Arttırma. </a:t>
            </a:r>
            <a:r>
              <a:rPr lang="tr-TR" dirty="0"/>
              <a:t>Öğrencilerden biri uzayla ilgili öykü/eri çok sever. Aritmetiği ise, hiç sev­mez. Öğretmen, öğrenci aritmetik işlemlerini tamamladıktan sonra, sevdiği öy­kü/eri okuması için yirmi dakikalık süre ayırmıştır. Öğrencinin aritmetik üzerinde çalışmaları artmıştır.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a:t>Davranışsal teknikler kolayca sınıfta kullanılabilecek tekniklerdir. T </a:t>
            </a:r>
            <a:r>
              <a:rPr lang="tr-TR" dirty="0" err="1"/>
              <a:t>eknikler­den</a:t>
            </a:r>
            <a:r>
              <a:rPr lang="tr-TR" dirty="0"/>
              <a:t> çoğu sağaltımı yapacak olanın, çevreyi düzenlemesini, davranışını uyarla­masını ve dönüt vermesini gerektirir. Bu sözü edilen işlevler öğretmenin rolüne uygun düşer. Tahtaya yazdıkları, verdikleri ödevlerle, öğrencileri belli bir düzen­de oturtarak ve muhtevayı sıraya koyarak öğretmen çevreyi düzenler. Öğret­men uygun olan davranışları, ilerlemeleri görerek ve istenmeyen davranışları görmeyerek ve istenmeyen davranışlar sonrasında </a:t>
            </a:r>
            <a:r>
              <a:rPr lang="tr-TR" dirty="0" err="1"/>
              <a:t>pekiştireçleri</a:t>
            </a:r>
            <a:r>
              <a:rPr lang="tr-TR" dirty="0"/>
              <a:t> geri çekerek kendi davranışlarının sonuçlarını değiştirebilir. Gördüğü olumlu davranışları ve öğrencinin ilerlemelerini söyleme ve diğer dönütler vermesi öğretmenlik rolü­nün gerekleri olduğu gibi davranışçı yaklaşıma göre yapılan düzenlemelerin gereğidir. </a:t>
            </a:r>
          </a:p>
          <a:p>
            <a:endParaRPr lang="tr-TR"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Davranışsal tanılamayı gerçekleştirme ve düzeltme tekniklerini önerme belli düzeyde eğitimi gerektirmesine rağmen, düzeltme tekniklerini öğretmen, yar­dımcı öğretmen ve diğer personelin başarılı şekilde yürütmesi olasıdır. Ayrıca, davranışsal teknikler sınıftaki günlük problemlerin düzeltilmesinde kullanılabilece­ği gibi, olağan dışı ve daha ciddi problemlerin düzeltilmesinde de kullanılabilir. </a:t>
            </a:r>
          </a:p>
          <a:p>
            <a:endParaRPr lang="tr-T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err="1"/>
              <a:t>EGiTiM</a:t>
            </a:r>
            <a:r>
              <a:rPr lang="tr-TR" b="1" dirty="0"/>
              <a:t> ORTAMINDA OLUMLU VE OLUMSUZ YANLAR</a:t>
            </a:r>
            <a:endParaRPr lang="tr-TR" dirty="0"/>
          </a:p>
        </p:txBody>
      </p:sp>
      <p:sp>
        <p:nvSpPr>
          <p:cNvPr id="3" name="2 İçerik Yer Tutucusu"/>
          <p:cNvSpPr>
            <a:spLocks noGrp="1"/>
          </p:cNvSpPr>
          <p:nvPr>
            <p:ph idx="1"/>
          </p:nvPr>
        </p:nvSpPr>
        <p:spPr/>
        <p:txBody>
          <a:bodyPr/>
          <a:lstStyle/>
          <a:p>
            <a:endParaRPr lang="tr-TR"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Olumlu Yanları</a:t>
            </a:r>
          </a:p>
        </p:txBody>
      </p:sp>
      <p:sp>
        <p:nvSpPr>
          <p:cNvPr id="3" name="2 İçerik Yer Tutucusu"/>
          <p:cNvSpPr>
            <a:spLocks noGrp="1"/>
          </p:cNvSpPr>
          <p:nvPr>
            <p:ph idx="1"/>
          </p:nvPr>
        </p:nvSpPr>
        <p:spPr/>
        <p:txBody>
          <a:bodyPr>
            <a:normAutofit lnSpcReduction="10000"/>
          </a:bodyPr>
          <a:lstStyle/>
          <a:p>
            <a:r>
              <a:rPr lang="tr-TR" dirty="0" smtClean="0"/>
              <a:t>Davranışçı </a:t>
            </a:r>
            <a:r>
              <a:rPr lang="tr-TR" dirty="0"/>
              <a:t>yaklaşım, sınıf ortamında pek çok sorunun çözülmesinde </a:t>
            </a:r>
            <a:r>
              <a:rPr lang="tr-TR" dirty="0" smtClean="0"/>
              <a:t>kullanılabilir</a:t>
            </a:r>
            <a:r>
              <a:rPr lang="tr-TR" dirty="0"/>
              <a:t>. </a:t>
            </a:r>
          </a:p>
          <a:p>
            <a:r>
              <a:rPr lang="tr-TR" dirty="0" smtClean="0"/>
              <a:t> </a:t>
            </a:r>
            <a:r>
              <a:rPr lang="tr-TR" dirty="0"/>
              <a:t>Düzeltme işlem süreçleri öğretmen ve diğer yardımcı elamanlarca kolay­ca öğrenilebilir. </a:t>
            </a:r>
          </a:p>
          <a:p>
            <a:pPr lvl="0"/>
            <a:r>
              <a:rPr lang="tr-TR" dirty="0"/>
              <a:t>Etkili işlem süreçleriyle düzeltmelerde ilerlemelerin çok hızlı olur. </a:t>
            </a:r>
          </a:p>
          <a:p>
            <a:pPr lvl="0"/>
            <a:r>
              <a:rPr lang="tr-TR" dirty="0"/>
              <a:t>Tutulan kayıtlarla işe yaramayan düzeltme işlem süreçleri kolayca fark edilip, değiştirilebilir.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lvl="0"/>
            <a:r>
              <a:rPr lang="tr-TR" dirty="0"/>
              <a:t>Az masrafla kısa sürede sonuç alınabilir. </a:t>
            </a:r>
          </a:p>
          <a:p>
            <a:pPr lvl="0"/>
            <a:r>
              <a:rPr lang="tr-TR" dirty="0"/>
              <a:t>Sorunlu davranışla, davranış öncesi ve sonrası olayların ilişkileri açık ve belirgin olduğu durumlarda, yaklaşımı uygulama çok kolaydır. </a:t>
            </a:r>
          </a:p>
          <a:p>
            <a:r>
              <a:rPr lang="tr-TR" dirty="0" smtClean="0"/>
              <a:t>Öğrencinin </a:t>
            </a:r>
            <a:r>
              <a:rPr lang="tr-TR" dirty="0"/>
              <a:t>davranışını başlatan belli bir uyaran varsa, uyaranı tasfiye ede­cek şekilde ortam değiştirilebilir. </a:t>
            </a:r>
          </a:p>
          <a:p>
            <a:endParaRPr lang="tr-TR"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Davranış, öğretmen, ana baba ve diğer çocukların tepkileriyle (</a:t>
            </a:r>
            <a:r>
              <a:rPr lang="tr-TR" dirty="0" err="1"/>
              <a:t>pekiştir­meleriylel</a:t>
            </a:r>
            <a:r>
              <a:rPr lang="tr-TR" dirty="0"/>
              <a:t> sürdürülmekteyse, pekiştirmeye son verilir. çocuğun olumlu davra­nışları görmezlikten gelinmekteyse ya da cezalandırılmaktaysa, cezalandırma yerine pekiştirmeye yer verilir. </a:t>
            </a:r>
          </a:p>
          <a:p>
            <a:r>
              <a:rPr lang="tr-TR" dirty="0" smtClean="0"/>
              <a:t>Davranışçı </a:t>
            </a:r>
            <a:r>
              <a:rPr lang="tr-TR" dirty="0"/>
              <a:t>düzeltme teknikleriyle ağır düzeyde sorunları olan çocukların zor ve karmaşık davranışlarıyla oldukça başarılı olunmaktadır. Davranışçı yak­laşımın en önemli başarılarındandır.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Daha önceleri umutsuz olarak bakılan, dil ve etkileşimde bulunma beceri­leri olmayan öğrencilerle de davranış değişikliğiyle ilgili amaçlar gerçekleştiri­lebilmektedir. </a:t>
            </a:r>
          </a:p>
          <a:p>
            <a:r>
              <a:rPr lang="tr-TR" dirty="0" smtClean="0"/>
              <a:t>Dil </a:t>
            </a:r>
            <a:r>
              <a:rPr lang="tr-TR" dirty="0"/>
              <a:t>becerileri sınırlı olduğu için değişik düzeltme tekniklerinin uygulanması­nın mümkün olmadığı durumlarda, bu yaklaşımı </a:t>
            </a:r>
            <a:r>
              <a:rPr lang="tr-TR" dirty="0" smtClean="0"/>
              <a:t>okul ortamında </a:t>
            </a:r>
            <a:r>
              <a:rPr lang="tr-TR" dirty="0"/>
              <a:t>başarılı şekilde uygulama mümkün olur.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Olumsuz Yanları </a:t>
            </a:r>
          </a:p>
        </p:txBody>
      </p:sp>
      <p:sp>
        <p:nvSpPr>
          <p:cNvPr id="3" name="2 İçerik Yer Tutucusu"/>
          <p:cNvSpPr>
            <a:spLocks noGrp="1"/>
          </p:cNvSpPr>
          <p:nvPr>
            <p:ph idx="1"/>
          </p:nvPr>
        </p:nvSpPr>
        <p:spPr/>
        <p:txBody>
          <a:bodyPr/>
          <a:lstStyle/>
          <a:p>
            <a:r>
              <a:rPr lang="tr-TR" dirty="0" smtClean="0"/>
              <a:t>Çoğu </a:t>
            </a:r>
            <a:r>
              <a:rPr lang="tr-TR" dirty="0"/>
              <a:t>durumda, olumsuz davranışı sürdüren pekiştirmeyi belirlemek güç olabilir. Diğer zamanlarda da olumlu davranışı arttıran </a:t>
            </a:r>
            <a:r>
              <a:rPr lang="tr-TR" dirty="0" err="1"/>
              <a:t>pekiştireci</a:t>
            </a:r>
            <a:r>
              <a:rPr lang="tr-TR" dirty="0"/>
              <a:t> bulabilmek de güç olabilir. </a:t>
            </a:r>
            <a:r>
              <a:rPr lang="tr-TR" dirty="0" err="1"/>
              <a:t>Pekiştireçleri</a:t>
            </a:r>
            <a:r>
              <a:rPr lang="tr-TR" dirty="0"/>
              <a:t> belirlemek güç olduğunda ve sorunları analiz etmede güçlüklerle karşılaştığında, uygulayıcıların daha yalın olan sorunlarla </a:t>
            </a:r>
            <a:r>
              <a:rPr lang="tr-TR" smtClean="0"/>
              <a:t>uğraşmaIarını</a:t>
            </a:r>
            <a:r>
              <a:rPr lang="tr-TR" dirty="0" smtClean="0"/>
              <a:t> </a:t>
            </a:r>
            <a:r>
              <a:rPr lang="tr-TR" dirty="0"/>
              <a:t>bekleme dikkat edilmesi gereken durumdur.</a:t>
            </a: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4379</Words>
  <Application>Microsoft Office PowerPoint</Application>
  <PresentationFormat>Ekran Gösterisi (4:3)</PresentationFormat>
  <Paragraphs>129</Paragraphs>
  <Slides>88</Slides>
  <Notes>0</Notes>
  <HiddenSlides>0</HiddenSlides>
  <MMClips>0</MMClips>
  <ScaleCrop>false</ScaleCrop>
  <HeadingPairs>
    <vt:vector size="4" baseType="variant">
      <vt:variant>
        <vt:lpstr>Tema</vt:lpstr>
      </vt:variant>
      <vt:variant>
        <vt:i4>1</vt:i4>
      </vt:variant>
      <vt:variant>
        <vt:lpstr>Slayt Başlıkları</vt:lpstr>
      </vt:variant>
      <vt:variant>
        <vt:i4>88</vt:i4>
      </vt:variant>
    </vt:vector>
  </HeadingPairs>
  <TitlesOfParts>
    <vt:vector size="89" baseType="lpstr">
      <vt:lpstr>Ofis Teması</vt:lpstr>
      <vt:lpstr>Davranışçı Yaklaşım </vt:lpstr>
      <vt:lpstr>TARİHÇESİ VE TEMELLERİ </vt:lpstr>
      <vt:lpstr>Slayt 3</vt:lpstr>
      <vt:lpstr>Slayt 4</vt:lpstr>
      <vt:lpstr>Slayt 5</vt:lpstr>
      <vt:lpstr>Slayt 6</vt:lpstr>
      <vt:lpstr>Slayt 7</vt:lpstr>
      <vt:lpstr>Slayt 8</vt:lpstr>
      <vt:lpstr>Slayt 9</vt:lpstr>
      <vt:lpstr>Tepkisel Koşullanma  </vt:lpstr>
      <vt:lpstr>Slayt 11</vt:lpstr>
      <vt:lpstr>Slayt 12</vt:lpstr>
      <vt:lpstr>Slayt 13</vt:lpstr>
      <vt:lpstr>Slayt 14</vt:lpstr>
      <vt:lpstr>Slayt 15</vt:lpstr>
      <vt:lpstr>Slayt 16</vt:lpstr>
      <vt:lpstr>Davranışçılık  </vt:lpstr>
      <vt:lpstr>Çağrışımcılık </vt:lpstr>
      <vt:lpstr>Slayt 19</vt:lpstr>
      <vt:lpstr>Slayt 20</vt:lpstr>
      <vt:lpstr>Edimsel Koşullanma  </vt:lpstr>
      <vt:lpstr>Slayt 22</vt:lpstr>
      <vt:lpstr>Slayt 23</vt:lpstr>
      <vt:lpstr>Slayt 24</vt:lpstr>
      <vt:lpstr>Slayt 25</vt:lpstr>
      <vt:lpstr>Slayt 26</vt:lpstr>
      <vt:lpstr>Modelle Öğrenme  </vt:lpstr>
      <vt:lpstr>GÜDÜLENME - DAVRANIŞI HAREKETE GEÇiRiCiLER  </vt:lpstr>
      <vt:lpstr>Slayt 29</vt:lpstr>
      <vt:lpstr>Slayt 30</vt:lpstr>
      <vt:lpstr>Slayt 31</vt:lpstr>
      <vt:lpstr>Slayt 32</vt:lpstr>
      <vt:lpstr>Slayt 33</vt:lpstr>
      <vt:lpstr>Slayt 34</vt:lpstr>
      <vt:lpstr>Slayt 35</vt:lpstr>
      <vt:lpstr>Slayt 36</vt:lpstr>
      <vt:lpstr>Slayt 37</vt:lpstr>
      <vt:lpstr>Slayt 38</vt:lpstr>
      <vt:lpstr>Slayt 39</vt:lpstr>
      <vt:lpstr>Olumlu Pekiştirme </vt:lpstr>
      <vt:lpstr>Slayt 41</vt:lpstr>
      <vt:lpstr>Olumsuz Pekiştirme </vt:lpstr>
      <vt:lpstr>Slayt 43</vt:lpstr>
      <vt:lpstr>Ceza</vt:lpstr>
      <vt:lpstr>Slayt 45</vt:lpstr>
      <vt:lpstr>Slayt 46</vt:lpstr>
      <vt:lpstr>Slayt 47</vt:lpstr>
      <vt:lpstr>Sönme  </vt:lpstr>
      <vt:lpstr>Slayt 49</vt:lpstr>
      <vt:lpstr>Uyaran Kontrolü  </vt:lpstr>
      <vt:lpstr>Slayt 51</vt:lpstr>
      <vt:lpstr>Diğer Öğrenme ilkeleri  </vt:lpstr>
      <vt:lpstr>Slayt 53</vt:lpstr>
      <vt:lpstr>Slayt 54</vt:lpstr>
      <vt:lpstr>Slayt 55</vt:lpstr>
      <vt:lpstr>Slayt 56</vt:lpstr>
      <vt:lpstr>FARKLI- PROBLEMLi OLMA  </vt:lpstr>
      <vt:lpstr>Slayt 58</vt:lpstr>
      <vt:lpstr>Slayt 59</vt:lpstr>
      <vt:lpstr>Slayt 60</vt:lpstr>
      <vt:lpstr>TANILAMA  </vt:lpstr>
      <vt:lpstr>Slayt 62</vt:lpstr>
      <vt:lpstr>Davranışın tam olarak ne olduğuyla ilgili olarak,  </vt:lpstr>
      <vt:lpstr>Slayt 64</vt:lpstr>
      <vt:lpstr>Slayt 65</vt:lpstr>
      <vt:lpstr>Slayt 66</vt:lpstr>
      <vt:lpstr>DÜZELTME AMAÇLARI </vt:lpstr>
      <vt:lpstr>Slayt 68</vt:lpstr>
      <vt:lpstr>Slayt 69</vt:lpstr>
      <vt:lpstr>DÜZELTME TEKNİKLERİ</vt:lpstr>
      <vt:lpstr>Slayt 71</vt:lpstr>
      <vt:lpstr>Çevrenin Düzenlenmesi</vt:lpstr>
      <vt:lpstr>Ortam Değiştirme.</vt:lpstr>
      <vt:lpstr>Slayt 74</vt:lpstr>
      <vt:lpstr>Öğrenciyi Uygun Olmayan Ortamdan Uzaklaştırma.</vt:lpstr>
      <vt:lpstr>Olumlu Pekiştirme Modelleri Oluşturma.</vt:lpstr>
      <vt:lpstr>İzlerliğe Dayalı Düzeltme Teknikleri  </vt:lpstr>
      <vt:lpstr>Slayt 78</vt:lpstr>
      <vt:lpstr>Slayt 79</vt:lpstr>
      <vt:lpstr>Slayt 80</vt:lpstr>
      <vt:lpstr>Slayt 81</vt:lpstr>
      <vt:lpstr>Slayt 82</vt:lpstr>
      <vt:lpstr>EGiTiM ORTAMINDA OLUMLU VE OLUMSUZ YANLAR</vt:lpstr>
      <vt:lpstr>Olumlu Yanları</vt:lpstr>
      <vt:lpstr>Slayt 85</vt:lpstr>
      <vt:lpstr>Slayt 86</vt:lpstr>
      <vt:lpstr>Slayt 87</vt:lpstr>
      <vt:lpstr>Olumsuz Yanları </vt:lpstr>
    </vt:vector>
  </TitlesOfParts>
  <Company>TamOtomatik.org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Davranışçı Yaklaşım </dc:title>
  <dc:creator>OtomatikXP v3</dc:creator>
  <cp:lastModifiedBy>OtomatikXP v3</cp:lastModifiedBy>
  <cp:revision>6</cp:revision>
  <dcterms:created xsi:type="dcterms:W3CDTF">2013-04-29T15:59:55Z</dcterms:created>
  <dcterms:modified xsi:type="dcterms:W3CDTF">2013-04-29T16:58:11Z</dcterms:modified>
</cp:coreProperties>
</file>