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handoutMasterIdLst>
    <p:handoutMasterId r:id="rId7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96"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Lst>
  <p:sldSz cx="10080625" cy="7559675" type="screen4x3"/>
  <p:notesSz cx="7559675" cy="1069181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1620" y="-96"/>
      </p:cViewPr>
      <p:guideLst>
        <p:guide orient="horz" pos="2381"/>
        <p:guide pos="317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Üstbilgi Yer Tutucusu 1"/>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0"/>
              </a:spcBef>
              <a:spcAft>
                <a:spcPts val="0"/>
              </a:spcAft>
              <a:buNone/>
              <a:tabLst/>
              <a:defRPr sz="1400"/>
            </a:pPr>
            <a:endParaRPr lang="en-US" sz="1400" b="0" i="0" u="none" strike="noStrike" kern="1200" cap="none">
              <a:ln>
                <a:noFill/>
              </a:ln>
              <a:latin typeface="Liberation Sans" pitchFamily="18"/>
              <a:ea typeface="Noto Sans CJK SC Regular" pitchFamily="2"/>
              <a:cs typeface="FreeSans" pitchFamily="2"/>
            </a:endParaRPr>
          </a:p>
        </p:txBody>
      </p:sp>
      <p:sp>
        <p:nvSpPr>
          <p:cNvPr id="3" name="Veri Yer Tutucusu 2"/>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lstStyle/>
          <a:p>
            <a:pPr marL="0" marR="0" lvl="0" indent="0" algn="r" rtl="0" hangingPunct="0">
              <a:lnSpc>
                <a:spcPct val="100000"/>
              </a:lnSpc>
              <a:spcBef>
                <a:spcPts val="0"/>
              </a:spcBef>
              <a:spcAft>
                <a:spcPts val="0"/>
              </a:spcAft>
              <a:buNone/>
              <a:tabLst/>
              <a:defRPr sz="1400"/>
            </a:pPr>
            <a:endParaRPr lang="en-US" sz="1400" b="0" i="0" u="none" strike="noStrike" kern="1200" cap="none">
              <a:ln>
                <a:noFill/>
              </a:ln>
              <a:latin typeface="Liberation Sans" pitchFamily="18"/>
              <a:ea typeface="Noto Sans CJK SC Regular" pitchFamily="2"/>
              <a:cs typeface="FreeSans" pitchFamily="2"/>
            </a:endParaRPr>
          </a:p>
        </p:txBody>
      </p:sp>
      <p:sp>
        <p:nvSpPr>
          <p:cNvPr id="4" name="Altbilgi Yer Tutucusu 3"/>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lstStyle/>
          <a:p>
            <a:pPr marL="0" marR="0" lvl="0" indent="0" rtl="0" hangingPunct="0">
              <a:lnSpc>
                <a:spcPct val="100000"/>
              </a:lnSpc>
              <a:spcBef>
                <a:spcPts val="0"/>
              </a:spcBef>
              <a:spcAft>
                <a:spcPts val="0"/>
              </a:spcAft>
              <a:buNone/>
              <a:tabLst/>
              <a:defRPr sz="1400"/>
            </a:pPr>
            <a:endParaRPr lang="en-US" sz="1400" b="0" i="0" u="none" strike="noStrike" kern="1200" cap="none">
              <a:ln>
                <a:noFill/>
              </a:ln>
              <a:latin typeface="Liberation Sans" pitchFamily="18"/>
              <a:ea typeface="Noto Sans CJK SC Regular" pitchFamily="2"/>
              <a:cs typeface="FreeSans" pitchFamily="2"/>
            </a:endParaRPr>
          </a:p>
        </p:txBody>
      </p:sp>
      <p:sp>
        <p:nvSpPr>
          <p:cNvPr id="5" name="Slayt Numarası Yer Tutucusu 4"/>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lstStyle/>
          <a:p>
            <a:pPr marL="0" marR="0" lvl="0" indent="0" algn="r" rtl="0" hangingPunct="0">
              <a:lnSpc>
                <a:spcPct val="100000"/>
              </a:lnSpc>
              <a:spcBef>
                <a:spcPts val="0"/>
              </a:spcBef>
              <a:spcAft>
                <a:spcPts val="0"/>
              </a:spcAft>
              <a:buNone/>
              <a:tabLst/>
              <a:defRPr sz="1400"/>
            </a:pPr>
            <a:fld id="{EA81B245-8F32-4C91-AA97-21D893282565}" type="slidenum">
              <a:t>‹#›</a:t>
            </a:fld>
            <a:endParaRPr lang="en-US" sz="1400" b="0" i="0" u="none" strike="noStrike" kern="1200" cap="none">
              <a:ln>
                <a:noFill/>
              </a:ln>
              <a:latin typeface="Liberation Sans" pitchFamily="18"/>
              <a:ea typeface="Noto Sans CJK SC Regular" pitchFamily="2"/>
              <a:cs typeface="FreeSans" pitchFamily="2"/>
            </a:endParaRPr>
          </a:p>
        </p:txBody>
      </p:sp>
    </p:spTree>
    <p:extLst>
      <p:ext uri="{BB962C8B-B14F-4D97-AF65-F5344CB8AC3E}">
        <p14:creationId xmlns:p14="http://schemas.microsoft.com/office/powerpoint/2010/main" val="36441341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idx="2"/>
          </p:nvPr>
        </p:nvSpPr>
        <p:spPr>
          <a:xfrm>
            <a:off x="1107000" y="812520"/>
            <a:ext cx="5345280" cy="4008959"/>
          </a:xfrm>
          <a:prstGeom prst="rect">
            <a:avLst/>
          </a:prstGeom>
          <a:noFill/>
          <a:ln>
            <a:noFill/>
            <a:prstDash val="solid"/>
          </a:ln>
        </p:spPr>
      </p:sp>
      <p:sp>
        <p:nvSpPr>
          <p:cNvPr id="3" name="Not Yer Tutucusu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n-US"/>
          </a:p>
        </p:txBody>
      </p:sp>
      <p:sp>
        <p:nvSpPr>
          <p:cNvPr id="4" name="Üstbilgi Yer Tutucusu 3"/>
          <p:cNvSpPr txBox="1">
            <a:spLocks noGrp="1"/>
          </p:cNvSpPr>
          <p:nvPr>
            <p:ph type="hdr" sz="quarter"/>
          </p:nvPr>
        </p:nvSpPr>
        <p:spPr>
          <a:xfrm>
            <a:off x="0" y="0"/>
            <a:ext cx="3280680" cy="534240"/>
          </a:xfrm>
          <a:prstGeom prst="rect">
            <a:avLst/>
          </a:prstGeom>
          <a:noFill/>
          <a:ln>
            <a:noFill/>
          </a:ln>
        </p:spPr>
        <p:txBody>
          <a:bodyPr lIns="0" tIns="0" rIns="0" bIns="0" anchorCtr="0"/>
          <a:lstStyle>
            <a:lvl1pPr lvl="0"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5" name="Veri Yer Tutucusu 4"/>
          <p:cNvSpPr txBox="1">
            <a:spLocks noGrp="1"/>
          </p:cNvSpPr>
          <p:nvPr>
            <p:ph type="dt" idx="1"/>
          </p:nvPr>
        </p:nvSpPr>
        <p:spPr>
          <a:xfrm>
            <a:off x="4278960" y="0"/>
            <a:ext cx="3280680" cy="534240"/>
          </a:xfrm>
          <a:prstGeom prst="rect">
            <a:avLst/>
          </a:prstGeom>
          <a:noFill/>
          <a:ln>
            <a:noFill/>
          </a:ln>
        </p:spPr>
        <p:txBody>
          <a:bodyPr lIns="0" tIns="0" rIns="0" bIns="0" anchorCtr="0"/>
          <a:lstStyle>
            <a:lvl1pPr lvl="0" algn="r"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6" name="Altbilgi Yer Tutucusu 5"/>
          <p:cNvSpPr txBox="1">
            <a:spLocks noGrp="1"/>
          </p:cNvSpPr>
          <p:nvPr>
            <p:ph type="ftr" sz="quarter" idx="4"/>
          </p:nvPr>
        </p:nvSpPr>
        <p:spPr>
          <a:xfrm>
            <a:off x="0" y="10157400"/>
            <a:ext cx="3280680" cy="534240"/>
          </a:xfrm>
          <a:prstGeom prst="rect">
            <a:avLst/>
          </a:prstGeom>
          <a:noFill/>
          <a:ln>
            <a:noFill/>
          </a:ln>
        </p:spPr>
        <p:txBody>
          <a:bodyPr lIns="0" tIns="0" rIns="0" bIns="0" anchor="b" anchorCtr="0"/>
          <a:lstStyle>
            <a:lvl1pPr lvl="0"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7" name="Slayt Numarası Yer Tutucusu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lstStyle>
            <a:lvl1pPr lvl="0" algn="r" rtl="0" hangingPunct="0">
              <a:buNone/>
              <a:tabLst/>
              <a:defRPr lang="en-US" sz="1400" kern="1200">
                <a:latin typeface="Liberation Serif" pitchFamily="18"/>
                <a:ea typeface="DejaVu Sans" pitchFamily="2"/>
                <a:cs typeface="DejaVu Sans" pitchFamily="2"/>
              </a:defRPr>
            </a:lvl1pPr>
          </a:lstStyle>
          <a:p>
            <a:pPr lvl="0"/>
            <a:fld id="{2281230B-CEB6-4003-9435-13D21B6711F0}" type="slidenum">
              <a:t>‹#›</a:t>
            </a:fld>
            <a:endParaRPr lang="en-US"/>
          </a:p>
        </p:txBody>
      </p:sp>
    </p:spTree>
    <p:extLst>
      <p:ext uri="{BB962C8B-B14F-4D97-AF65-F5344CB8AC3E}">
        <p14:creationId xmlns:p14="http://schemas.microsoft.com/office/powerpoint/2010/main" val="1742041200"/>
      </p:ext>
    </p:extLst>
  </p:cSld>
  <p:clrMap bg1="lt1" tx1="dk1" bg2="lt2" tx2="dk2" accent1="accent1" accent2="accent2" accent3="accent3" accent4="accent4" accent5="accent5" accent6="accent6" hlink="hlink" folHlink="folHlink"/>
  <p:notesStyle>
    <a:lvl1pPr marL="216000" marR="0" indent="-216000" rtl="0" hangingPunct="0">
      <a:tabLst/>
      <a:defRPr lang="en-US" sz="2000" b="0" i="0" u="none" strike="noStrike" kern="1200" cap="none">
        <a:ln>
          <a:noFill/>
        </a:ln>
        <a:highlight>
          <a:scrgbClr r="0" g="0" b="0">
            <a:alpha val="0"/>
          </a:scrgbClr>
        </a:highlight>
        <a:latin typeface="Liberation Sans"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Not Yer Tutucusu 2"/>
          <p:cNvSpPr txBox="1">
            <a:spLocks noGrp="1"/>
          </p:cNvSpPr>
          <p:nvPr>
            <p:ph type="body" sz="quarter"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Not Yer Tutucusu 2"/>
          <p:cNvSpPr txBox="1">
            <a:spLocks noGrp="1"/>
          </p:cNvSpPr>
          <p:nvPr>
            <p:ph type="body" sz="quarter"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Not Yer Tutucusu 2"/>
          <p:cNvSpPr txBox="1">
            <a:spLocks noGrp="1"/>
          </p:cNvSpPr>
          <p:nvPr>
            <p:ph type="body" sz="quarter"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Not Yer Tutucusu 2"/>
          <p:cNvSpPr txBox="1">
            <a:spLocks noGrp="1"/>
          </p:cNvSpPr>
          <p:nvPr>
            <p:ph type="body" sz="quarter"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lvl="0"/>
            <a:fld id="{2281230B-CEB6-4003-9435-13D21B6711F0}" type="slidenum">
              <a:rPr lang="en-US" smtClean="0"/>
              <a:t>45</a:t>
            </a:fld>
            <a:endParaRPr lang="en-US"/>
          </a:p>
        </p:txBody>
      </p:sp>
    </p:spTree>
    <p:extLst>
      <p:ext uri="{BB962C8B-B14F-4D97-AF65-F5344CB8AC3E}">
        <p14:creationId xmlns:p14="http://schemas.microsoft.com/office/powerpoint/2010/main" val="500718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755650" y="2347913"/>
            <a:ext cx="8569325" cy="1620837"/>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pPr lvl="0"/>
            <a:endParaRPr lang="en-US"/>
          </a:p>
        </p:txBody>
      </p:sp>
      <p:sp>
        <p:nvSpPr>
          <p:cNvPr id="5" name="Altbilgi Yer Tutucusu 4"/>
          <p:cNvSpPr>
            <a:spLocks noGrp="1"/>
          </p:cNvSpPr>
          <p:nvPr>
            <p:ph type="ftr" sz="quarter" idx="11"/>
          </p:nvPr>
        </p:nvSpPr>
        <p:spPr/>
        <p:txBody>
          <a:bodyPr/>
          <a:lstStyle/>
          <a:p>
            <a:pPr lvl="0"/>
            <a:endParaRPr lang="en-US"/>
          </a:p>
        </p:txBody>
      </p:sp>
      <p:sp>
        <p:nvSpPr>
          <p:cNvPr id="6" name="Slayt Numarası Yer Tutucusu 5"/>
          <p:cNvSpPr>
            <a:spLocks noGrp="1"/>
          </p:cNvSpPr>
          <p:nvPr>
            <p:ph type="sldNum" sz="quarter" idx="12"/>
          </p:nvPr>
        </p:nvSpPr>
        <p:spPr/>
        <p:txBody>
          <a:bodyPr/>
          <a:lstStyle/>
          <a:p>
            <a:pPr lvl="0"/>
            <a:fld id="{9459AF1A-5B26-41FA-AE62-114C16D34CE0}" type="slidenum">
              <a:t>‹#›</a:t>
            </a:fld>
            <a:endParaRPr lang="en-US"/>
          </a:p>
        </p:txBody>
      </p:sp>
    </p:spTree>
    <p:extLst>
      <p:ext uri="{BB962C8B-B14F-4D97-AF65-F5344CB8AC3E}">
        <p14:creationId xmlns:p14="http://schemas.microsoft.com/office/powerpoint/2010/main" val="6415178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lvl="0"/>
            <a:endParaRPr lang="en-US"/>
          </a:p>
        </p:txBody>
      </p:sp>
      <p:sp>
        <p:nvSpPr>
          <p:cNvPr id="5" name="Altbilgi Yer Tutucusu 4"/>
          <p:cNvSpPr>
            <a:spLocks noGrp="1"/>
          </p:cNvSpPr>
          <p:nvPr>
            <p:ph type="ftr" sz="quarter" idx="11"/>
          </p:nvPr>
        </p:nvSpPr>
        <p:spPr/>
        <p:txBody>
          <a:bodyPr/>
          <a:lstStyle/>
          <a:p>
            <a:pPr lvl="0"/>
            <a:endParaRPr lang="en-US"/>
          </a:p>
        </p:txBody>
      </p:sp>
      <p:sp>
        <p:nvSpPr>
          <p:cNvPr id="6" name="Slayt Numarası Yer Tutucusu 5"/>
          <p:cNvSpPr>
            <a:spLocks noGrp="1"/>
          </p:cNvSpPr>
          <p:nvPr>
            <p:ph type="sldNum" sz="quarter" idx="12"/>
          </p:nvPr>
        </p:nvSpPr>
        <p:spPr/>
        <p:txBody>
          <a:bodyPr/>
          <a:lstStyle/>
          <a:p>
            <a:pPr lvl="0"/>
            <a:fld id="{9468AF62-D7DD-40C6-B0CE-3E0CA06B29B8}" type="slidenum">
              <a:t>‹#›</a:t>
            </a:fld>
            <a:endParaRPr lang="en-US"/>
          </a:p>
        </p:txBody>
      </p:sp>
    </p:spTree>
    <p:extLst>
      <p:ext uri="{BB962C8B-B14F-4D97-AF65-F5344CB8AC3E}">
        <p14:creationId xmlns:p14="http://schemas.microsoft.com/office/powerpoint/2010/main" val="9614841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96925" y="4857750"/>
            <a:ext cx="8567738" cy="15017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pPr lvl="0"/>
            <a:endParaRPr lang="en-US"/>
          </a:p>
        </p:txBody>
      </p:sp>
      <p:sp>
        <p:nvSpPr>
          <p:cNvPr id="5" name="Altbilgi Yer Tutucusu 4"/>
          <p:cNvSpPr>
            <a:spLocks noGrp="1"/>
          </p:cNvSpPr>
          <p:nvPr>
            <p:ph type="ftr" sz="quarter" idx="11"/>
          </p:nvPr>
        </p:nvSpPr>
        <p:spPr/>
        <p:txBody>
          <a:bodyPr/>
          <a:lstStyle/>
          <a:p>
            <a:pPr lvl="0"/>
            <a:endParaRPr lang="en-US"/>
          </a:p>
        </p:txBody>
      </p:sp>
      <p:sp>
        <p:nvSpPr>
          <p:cNvPr id="6" name="Slayt Numarası Yer Tutucusu 5"/>
          <p:cNvSpPr>
            <a:spLocks noGrp="1"/>
          </p:cNvSpPr>
          <p:nvPr>
            <p:ph type="sldNum" sz="quarter" idx="12"/>
          </p:nvPr>
        </p:nvSpPr>
        <p:spPr/>
        <p:txBody>
          <a:bodyPr/>
          <a:lstStyle/>
          <a:p>
            <a:pPr lvl="0"/>
            <a:fld id="{864D7739-2A96-49D1-A195-25D841843F40}" type="slidenum">
              <a:t>‹#›</a:t>
            </a:fld>
            <a:endParaRPr lang="en-US"/>
          </a:p>
        </p:txBody>
      </p:sp>
    </p:spTree>
    <p:extLst>
      <p:ext uri="{BB962C8B-B14F-4D97-AF65-F5344CB8AC3E}">
        <p14:creationId xmlns:p14="http://schemas.microsoft.com/office/powerpoint/2010/main" val="30555844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503238" y="1768475"/>
            <a:ext cx="4459287"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5114925" y="1768475"/>
            <a:ext cx="4460875"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pPr lvl="0"/>
            <a:endParaRPr lang="en-US"/>
          </a:p>
        </p:txBody>
      </p:sp>
      <p:sp>
        <p:nvSpPr>
          <p:cNvPr id="6" name="Altbilgi Yer Tutucusu 5"/>
          <p:cNvSpPr>
            <a:spLocks noGrp="1"/>
          </p:cNvSpPr>
          <p:nvPr>
            <p:ph type="ftr" sz="quarter" idx="11"/>
          </p:nvPr>
        </p:nvSpPr>
        <p:spPr/>
        <p:txBody>
          <a:bodyPr/>
          <a:lstStyle/>
          <a:p>
            <a:pPr lvl="0"/>
            <a:endParaRPr lang="en-US"/>
          </a:p>
        </p:txBody>
      </p:sp>
      <p:sp>
        <p:nvSpPr>
          <p:cNvPr id="7" name="Slayt Numarası Yer Tutucusu 6"/>
          <p:cNvSpPr>
            <a:spLocks noGrp="1"/>
          </p:cNvSpPr>
          <p:nvPr>
            <p:ph type="sldNum" sz="quarter" idx="12"/>
          </p:nvPr>
        </p:nvSpPr>
        <p:spPr/>
        <p:txBody>
          <a:bodyPr/>
          <a:lstStyle/>
          <a:p>
            <a:pPr lvl="0"/>
            <a:fld id="{048E403B-B22D-47F2-BC62-1E2A04D6AFA5}" type="slidenum">
              <a:t>‹#›</a:t>
            </a:fld>
            <a:endParaRPr lang="en-US"/>
          </a:p>
        </p:txBody>
      </p:sp>
    </p:spTree>
    <p:extLst>
      <p:ext uri="{BB962C8B-B14F-4D97-AF65-F5344CB8AC3E}">
        <p14:creationId xmlns:p14="http://schemas.microsoft.com/office/powerpoint/2010/main" val="6423708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504825" y="303213"/>
            <a:ext cx="9072563" cy="1258887"/>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pPr lvl="0"/>
            <a:endParaRPr lang="en-US"/>
          </a:p>
        </p:txBody>
      </p:sp>
      <p:sp>
        <p:nvSpPr>
          <p:cNvPr id="8" name="Altbilgi Yer Tutucusu 7"/>
          <p:cNvSpPr>
            <a:spLocks noGrp="1"/>
          </p:cNvSpPr>
          <p:nvPr>
            <p:ph type="ftr" sz="quarter" idx="11"/>
          </p:nvPr>
        </p:nvSpPr>
        <p:spPr/>
        <p:txBody>
          <a:bodyPr/>
          <a:lstStyle/>
          <a:p>
            <a:pPr lvl="0"/>
            <a:endParaRPr lang="en-US"/>
          </a:p>
        </p:txBody>
      </p:sp>
      <p:sp>
        <p:nvSpPr>
          <p:cNvPr id="9" name="Slayt Numarası Yer Tutucusu 8"/>
          <p:cNvSpPr>
            <a:spLocks noGrp="1"/>
          </p:cNvSpPr>
          <p:nvPr>
            <p:ph type="sldNum" sz="quarter" idx="12"/>
          </p:nvPr>
        </p:nvSpPr>
        <p:spPr/>
        <p:txBody>
          <a:bodyPr/>
          <a:lstStyle/>
          <a:p>
            <a:pPr lvl="0"/>
            <a:fld id="{3900339C-3572-4712-B1F5-F98C68373D2E}" type="slidenum">
              <a:t>‹#›</a:t>
            </a:fld>
            <a:endParaRPr lang="en-US"/>
          </a:p>
        </p:txBody>
      </p:sp>
    </p:spTree>
    <p:extLst>
      <p:ext uri="{BB962C8B-B14F-4D97-AF65-F5344CB8AC3E}">
        <p14:creationId xmlns:p14="http://schemas.microsoft.com/office/powerpoint/2010/main" val="19118404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pPr lvl="0"/>
            <a:endParaRPr lang="en-US"/>
          </a:p>
        </p:txBody>
      </p:sp>
      <p:sp>
        <p:nvSpPr>
          <p:cNvPr id="4" name="Altbilgi Yer Tutucusu 3"/>
          <p:cNvSpPr>
            <a:spLocks noGrp="1"/>
          </p:cNvSpPr>
          <p:nvPr>
            <p:ph type="ftr" sz="quarter" idx="11"/>
          </p:nvPr>
        </p:nvSpPr>
        <p:spPr/>
        <p:txBody>
          <a:bodyPr/>
          <a:lstStyle/>
          <a:p>
            <a:pPr lvl="0"/>
            <a:endParaRPr lang="en-US"/>
          </a:p>
        </p:txBody>
      </p:sp>
      <p:sp>
        <p:nvSpPr>
          <p:cNvPr id="5" name="Slayt Numarası Yer Tutucusu 4"/>
          <p:cNvSpPr>
            <a:spLocks noGrp="1"/>
          </p:cNvSpPr>
          <p:nvPr>
            <p:ph type="sldNum" sz="quarter" idx="12"/>
          </p:nvPr>
        </p:nvSpPr>
        <p:spPr/>
        <p:txBody>
          <a:bodyPr/>
          <a:lstStyle/>
          <a:p>
            <a:pPr lvl="0"/>
            <a:fld id="{13945048-1AC9-428D-84B6-553679971002}" type="slidenum">
              <a:t>‹#›</a:t>
            </a:fld>
            <a:endParaRPr lang="en-US"/>
          </a:p>
        </p:txBody>
      </p:sp>
    </p:spTree>
    <p:extLst>
      <p:ext uri="{BB962C8B-B14F-4D97-AF65-F5344CB8AC3E}">
        <p14:creationId xmlns:p14="http://schemas.microsoft.com/office/powerpoint/2010/main" val="21734820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pPr lvl="0"/>
            <a:endParaRPr lang="en-US"/>
          </a:p>
        </p:txBody>
      </p:sp>
      <p:sp>
        <p:nvSpPr>
          <p:cNvPr id="3" name="Altbilgi Yer Tutucusu 2"/>
          <p:cNvSpPr>
            <a:spLocks noGrp="1"/>
          </p:cNvSpPr>
          <p:nvPr>
            <p:ph type="ftr" sz="quarter" idx="11"/>
          </p:nvPr>
        </p:nvSpPr>
        <p:spPr/>
        <p:txBody>
          <a:bodyPr/>
          <a:lstStyle/>
          <a:p>
            <a:pPr lvl="0"/>
            <a:endParaRPr lang="en-US"/>
          </a:p>
        </p:txBody>
      </p:sp>
      <p:sp>
        <p:nvSpPr>
          <p:cNvPr id="4" name="Slayt Numarası Yer Tutucusu 3"/>
          <p:cNvSpPr>
            <a:spLocks noGrp="1"/>
          </p:cNvSpPr>
          <p:nvPr>
            <p:ph type="sldNum" sz="quarter" idx="12"/>
          </p:nvPr>
        </p:nvSpPr>
        <p:spPr/>
        <p:txBody>
          <a:bodyPr/>
          <a:lstStyle/>
          <a:p>
            <a:pPr lvl="0"/>
            <a:fld id="{73916D9C-46A6-406B-9340-41650959B44F}" type="slidenum">
              <a:t>‹#›</a:t>
            </a:fld>
            <a:endParaRPr lang="en-US"/>
          </a:p>
        </p:txBody>
      </p:sp>
    </p:spTree>
    <p:extLst>
      <p:ext uri="{BB962C8B-B14F-4D97-AF65-F5344CB8AC3E}">
        <p14:creationId xmlns:p14="http://schemas.microsoft.com/office/powerpoint/2010/main" val="32411731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504825" y="301625"/>
            <a:ext cx="3316288" cy="1279525"/>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pPr lvl="0"/>
            <a:endParaRPr lang="en-US"/>
          </a:p>
        </p:txBody>
      </p:sp>
      <p:sp>
        <p:nvSpPr>
          <p:cNvPr id="6" name="Altbilgi Yer Tutucusu 5"/>
          <p:cNvSpPr>
            <a:spLocks noGrp="1"/>
          </p:cNvSpPr>
          <p:nvPr>
            <p:ph type="ftr" sz="quarter" idx="11"/>
          </p:nvPr>
        </p:nvSpPr>
        <p:spPr/>
        <p:txBody>
          <a:bodyPr/>
          <a:lstStyle/>
          <a:p>
            <a:pPr lvl="0"/>
            <a:endParaRPr lang="en-US"/>
          </a:p>
        </p:txBody>
      </p:sp>
      <p:sp>
        <p:nvSpPr>
          <p:cNvPr id="7" name="Slayt Numarası Yer Tutucusu 6"/>
          <p:cNvSpPr>
            <a:spLocks noGrp="1"/>
          </p:cNvSpPr>
          <p:nvPr>
            <p:ph type="sldNum" sz="quarter" idx="12"/>
          </p:nvPr>
        </p:nvSpPr>
        <p:spPr/>
        <p:txBody>
          <a:bodyPr/>
          <a:lstStyle/>
          <a:p>
            <a:pPr lvl="0"/>
            <a:fld id="{BDEAF26F-8D87-4E0C-B289-1026EAE5046F}" type="slidenum">
              <a:t>‹#›</a:t>
            </a:fld>
            <a:endParaRPr lang="en-US"/>
          </a:p>
        </p:txBody>
      </p:sp>
    </p:spTree>
    <p:extLst>
      <p:ext uri="{BB962C8B-B14F-4D97-AF65-F5344CB8AC3E}">
        <p14:creationId xmlns:p14="http://schemas.microsoft.com/office/powerpoint/2010/main" val="34512126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976438" y="5291138"/>
            <a:ext cx="6048375" cy="625475"/>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pPr lvl="0"/>
            <a:endParaRPr lang="en-US"/>
          </a:p>
        </p:txBody>
      </p:sp>
      <p:sp>
        <p:nvSpPr>
          <p:cNvPr id="6" name="Altbilgi Yer Tutucusu 5"/>
          <p:cNvSpPr>
            <a:spLocks noGrp="1"/>
          </p:cNvSpPr>
          <p:nvPr>
            <p:ph type="ftr" sz="quarter" idx="11"/>
          </p:nvPr>
        </p:nvSpPr>
        <p:spPr/>
        <p:txBody>
          <a:bodyPr/>
          <a:lstStyle/>
          <a:p>
            <a:pPr lvl="0"/>
            <a:endParaRPr lang="en-US"/>
          </a:p>
        </p:txBody>
      </p:sp>
      <p:sp>
        <p:nvSpPr>
          <p:cNvPr id="7" name="Slayt Numarası Yer Tutucusu 6"/>
          <p:cNvSpPr>
            <a:spLocks noGrp="1"/>
          </p:cNvSpPr>
          <p:nvPr>
            <p:ph type="sldNum" sz="quarter" idx="12"/>
          </p:nvPr>
        </p:nvSpPr>
        <p:spPr/>
        <p:txBody>
          <a:bodyPr/>
          <a:lstStyle/>
          <a:p>
            <a:pPr lvl="0"/>
            <a:fld id="{50454FD1-AF03-4B96-B24A-27E4D725BF33}" type="slidenum">
              <a:t>‹#›</a:t>
            </a:fld>
            <a:endParaRPr lang="en-US"/>
          </a:p>
        </p:txBody>
      </p:sp>
    </p:spTree>
    <p:extLst>
      <p:ext uri="{BB962C8B-B14F-4D97-AF65-F5344CB8AC3E}">
        <p14:creationId xmlns:p14="http://schemas.microsoft.com/office/powerpoint/2010/main" val="39539926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lvl="0"/>
            <a:endParaRPr lang="en-US"/>
          </a:p>
        </p:txBody>
      </p:sp>
      <p:sp>
        <p:nvSpPr>
          <p:cNvPr id="5" name="Altbilgi Yer Tutucusu 4"/>
          <p:cNvSpPr>
            <a:spLocks noGrp="1"/>
          </p:cNvSpPr>
          <p:nvPr>
            <p:ph type="ftr" sz="quarter" idx="11"/>
          </p:nvPr>
        </p:nvSpPr>
        <p:spPr/>
        <p:txBody>
          <a:bodyPr/>
          <a:lstStyle/>
          <a:p>
            <a:pPr lvl="0"/>
            <a:endParaRPr lang="en-US"/>
          </a:p>
        </p:txBody>
      </p:sp>
      <p:sp>
        <p:nvSpPr>
          <p:cNvPr id="6" name="Slayt Numarası Yer Tutucusu 5"/>
          <p:cNvSpPr>
            <a:spLocks noGrp="1"/>
          </p:cNvSpPr>
          <p:nvPr>
            <p:ph type="sldNum" sz="quarter" idx="12"/>
          </p:nvPr>
        </p:nvSpPr>
        <p:spPr/>
        <p:txBody>
          <a:bodyPr/>
          <a:lstStyle/>
          <a:p>
            <a:pPr lvl="0"/>
            <a:fld id="{73B8DB85-D90C-4299-A316-6A79D6BA2C7F}" type="slidenum">
              <a:t>‹#›</a:t>
            </a:fld>
            <a:endParaRPr lang="en-US"/>
          </a:p>
        </p:txBody>
      </p:sp>
    </p:spTree>
    <p:extLst>
      <p:ext uri="{BB962C8B-B14F-4D97-AF65-F5344CB8AC3E}">
        <p14:creationId xmlns:p14="http://schemas.microsoft.com/office/powerpoint/2010/main" val="30277164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7308850" y="301625"/>
            <a:ext cx="226695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503238" y="301625"/>
            <a:ext cx="6653212"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lvl="0"/>
            <a:endParaRPr lang="en-US"/>
          </a:p>
        </p:txBody>
      </p:sp>
      <p:sp>
        <p:nvSpPr>
          <p:cNvPr id="5" name="Altbilgi Yer Tutucusu 4"/>
          <p:cNvSpPr>
            <a:spLocks noGrp="1"/>
          </p:cNvSpPr>
          <p:nvPr>
            <p:ph type="ftr" sz="quarter" idx="11"/>
          </p:nvPr>
        </p:nvSpPr>
        <p:spPr/>
        <p:txBody>
          <a:bodyPr/>
          <a:lstStyle/>
          <a:p>
            <a:pPr lvl="0"/>
            <a:endParaRPr lang="en-US"/>
          </a:p>
        </p:txBody>
      </p:sp>
      <p:sp>
        <p:nvSpPr>
          <p:cNvPr id="6" name="Slayt Numarası Yer Tutucusu 5"/>
          <p:cNvSpPr>
            <a:spLocks noGrp="1"/>
          </p:cNvSpPr>
          <p:nvPr>
            <p:ph type="sldNum" sz="quarter" idx="12"/>
          </p:nvPr>
        </p:nvSpPr>
        <p:spPr/>
        <p:txBody>
          <a:bodyPr/>
          <a:lstStyle/>
          <a:p>
            <a:pPr lvl="0"/>
            <a:fld id="{0108CF42-4E5D-437E-BF8C-FC1A652D7F07}" type="slidenum">
              <a:t>‹#›</a:t>
            </a:fld>
            <a:endParaRPr lang="en-US"/>
          </a:p>
        </p:txBody>
      </p:sp>
    </p:spTree>
    <p:extLst>
      <p:ext uri="{BB962C8B-B14F-4D97-AF65-F5344CB8AC3E}">
        <p14:creationId xmlns:p14="http://schemas.microsoft.com/office/powerpoint/2010/main" val="2218357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Başlık Yer Tutucusu 1"/>
          <p:cNvSpPr txBox="1">
            <a:spLocks noGrp="1"/>
          </p:cNvSpPr>
          <p:nvPr>
            <p:ph type="title"/>
          </p:nvPr>
        </p:nvSpPr>
        <p:spPr>
          <a:xfrm>
            <a:off x="503999" y="301320"/>
            <a:ext cx="9071640" cy="126216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US"/>
          </a:p>
        </p:txBody>
      </p:sp>
      <p:sp>
        <p:nvSpPr>
          <p:cNvPr id="3" name="Metin Yer Tutucusu 2"/>
          <p:cNvSpPr txBox="1">
            <a:spLocks noGrp="1"/>
          </p:cNvSpPr>
          <p:nvPr>
            <p:ph type="body" idx="1"/>
          </p:nvPr>
        </p:nvSpPr>
        <p:spPr>
          <a:xfrm>
            <a:off x="503999" y="1769040"/>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a:spcBef>
                <a:spcPts val="1417"/>
              </a:spcBef>
              <a:spcAft>
                <a:spcPts val="0"/>
              </a:spcAft>
              <a:buSzPct val="45000"/>
              <a:buFont typeface="StarSymbol"/>
              <a:buChar char="●"/>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2000"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4000"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txBox="1">
            <a:spLocks noGrp="1"/>
          </p:cNvSpPr>
          <p:nvPr>
            <p:ph type="dt" sz="half" idx="2"/>
          </p:nvPr>
        </p:nvSpPr>
        <p:spPr>
          <a:xfrm>
            <a:off x="503999" y="6887160"/>
            <a:ext cx="2348280" cy="521280"/>
          </a:xfrm>
          <a:prstGeom prst="rect">
            <a:avLst/>
          </a:prstGeom>
          <a:noFill/>
          <a:ln>
            <a:noFill/>
          </a:ln>
        </p:spPr>
        <p:txBody>
          <a:bodyPr lIns="0" tIns="0" rIns="0" bIns="0" anchorCtr="0"/>
          <a:lstStyle>
            <a:lvl1pPr lvl="0"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5" name="Altbilgi Yer Tutucusu 4"/>
          <p:cNvSpPr txBox="1">
            <a:spLocks noGrp="1"/>
          </p:cNvSpPr>
          <p:nvPr>
            <p:ph type="ftr" sz="quarter" idx="3"/>
          </p:nvPr>
        </p:nvSpPr>
        <p:spPr>
          <a:xfrm>
            <a:off x="3447360" y="6887160"/>
            <a:ext cx="3195000" cy="521280"/>
          </a:xfrm>
          <a:prstGeom prst="rect">
            <a:avLst/>
          </a:prstGeom>
          <a:noFill/>
          <a:ln>
            <a:noFill/>
          </a:ln>
        </p:spPr>
        <p:txBody>
          <a:bodyPr lIns="0" tIns="0" rIns="0" bIns="0" anchorCtr="0"/>
          <a:lstStyle>
            <a:lvl1pPr lvl="0" algn="ctr"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6" name="Slayt Numarası Yer Tutucusu 5"/>
          <p:cNvSpPr txBox="1">
            <a:spLocks noGrp="1"/>
          </p:cNvSpPr>
          <p:nvPr>
            <p:ph type="sldNum" sz="quarter" idx="4"/>
          </p:nvPr>
        </p:nvSpPr>
        <p:spPr>
          <a:xfrm>
            <a:off x="7227360" y="6887160"/>
            <a:ext cx="2348280" cy="521280"/>
          </a:xfrm>
          <a:prstGeom prst="rect">
            <a:avLst/>
          </a:prstGeom>
          <a:noFill/>
          <a:ln>
            <a:noFill/>
          </a:ln>
        </p:spPr>
        <p:txBody>
          <a:bodyPr lIns="0" tIns="0" rIns="0" bIns="0" anchorCtr="0"/>
          <a:lstStyle>
            <a:lvl1pPr lvl="0" algn="r" rtl="0" hangingPunct="0">
              <a:buNone/>
              <a:tabLst/>
              <a:defRPr lang="en-US" sz="1400" kern="1200">
                <a:latin typeface="Liberation Serif" pitchFamily="18"/>
                <a:ea typeface="DejaVu Sans" pitchFamily="2"/>
                <a:cs typeface="DejaVu Sans" pitchFamily="2"/>
              </a:defRPr>
            </a:lvl1pPr>
          </a:lstStyle>
          <a:p>
            <a:pPr lvl="0"/>
            <a:fld id="{50919B14-B50E-44C4-BEFB-20B716765938}"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rtl="0" hangingPunct="0">
        <a:tabLst/>
        <a:defRPr lang="en-US" sz="4400" b="0" i="0" u="none" strike="noStrike" kern="1200" cap="none">
          <a:ln>
            <a:noFill/>
          </a:ln>
          <a:highlight>
            <a:scrgbClr r="0" g="0" b="0">
              <a:alpha val="0"/>
            </a:scrgbClr>
          </a:highlight>
          <a:latin typeface="Liberation Sans" pitchFamily="18"/>
        </a:defRPr>
      </a:lvl1pPr>
    </p:titleStyle>
    <p:bodyStyle>
      <a:lvl1pPr rtl="0" hangingPunct="0">
        <a:spcBef>
          <a:spcPts val="1417"/>
        </a:spcBef>
        <a:spcAft>
          <a:spcPts val="0"/>
        </a:spcAft>
        <a:tabLst/>
        <a:defRPr lang="en-US" sz="3200" b="0" i="0" u="none" strike="noStrike" kern="1200" cap="none">
          <a:ln>
            <a:noFill/>
          </a:ln>
          <a:highlight>
            <a:scrgbClr r="0" g="0" b="0">
              <a:alpha val="0"/>
            </a:scrgbClr>
          </a:highlight>
          <a:latin typeface="Liberation Sans" pitchFamily="18"/>
        </a:defRPr>
      </a:lvl1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w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4.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Başlık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b="1" dirty="0" err="1">
                <a:solidFill>
                  <a:srgbClr val="800000"/>
                </a:solidFill>
              </a:rPr>
              <a:t>Paket</a:t>
            </a:r>
            <a:r>
              <a:rPr lang="en-US" b="1" dirty="0">
                <a:solidFill>
                  <a:srgbClr val="800000"/>
                </a:solidFill>
              </a:rPr>
              <a:t> </a:t>
            </a:r>
            <a:r>
              <a:rPr lang="en-US" b="1" dirty="0" err="1">
                <a:solidFill>
                  <a:srgbClr val="800000"/>
                </a:solidFill>
              </a:rPr>
              <a:t>Analizi</a:t>
            </a:r>
            <a:r>
              <a:rPr lang="en-US" b="1" dirty="0">
                <a:solidFill>
                  <a:srgbClr val="800000"/>
                </a:solidFill>
              </a:rPr>
              <a:t> </a:t>
            </a:r>
            <a:r>
              <a:rPr lang="en-US" b="1" dirty="0" err="1">
                <a:solidFill>
                  <a:srgbClr val="800000"/>
                </a:solidFill>
              </a:rPr>
              <a:t>ve</a:t>
            </a:r>
            <a:r>
              <a:rPr lang="en-US" b="1" dirty="0">
                <a:solidFill>
                  <a:srgbClr val="800000"/>
                </a:solidFill>
              </a:rPr>
              <a:t> </a:t>
            </a:r>
            <a:r>
              <a:rPr lang="en-US" b="1" dirty="0" err="1" smtClean="0">
                <a:solidFill>
                  <a:srgbClr val="800000"/>
                </a:solidFill>
              </a:rPr>
              <a:t>Snifferlar</a:t>
            </a:r>
            <a:endParaRPr lang="en-US" b="1" dirty="0">
              <a:solidFill>
                <a:srgbClr val="800000"/>
              </a:solidFill>
            </a:endParaRPr>
          </a:p>
        </p:txBody>
      </p:sp>
      <p:sp>
        <p:nvSpPr>
          <p:cNvPr id="3" name="Alt Başlık 2"/>
          <p:cNvSpPr txBox="1">
            <a:spLocks noGrp="1"/>
          </p:cNvSpPr>
          <p:nvPr>
            <p:ph type="subTitle" idx="4294967295"/>
          </p:nvPr>
        </p:nvSpPr>
        <p:spPr/>
        <p:txBody>
          <a:bodyPr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just">
              <a:buNone/>
            </a:pPr>
            <a:r>
              <a:rPr lang="en-US"/>
              <a:t>Network üzerinde haberleşme esnasında binlerce olay olmaktadır. Tüm bu olayların detaylı anlaşılabilmesi için paket seviyesinde incelemeler yapılması gerekmektedir. Paket seviyesinde yapılan incelemeler esnasında hiçbir şey bizden saklanamaz.</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Başlık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b="1" dirty="0" err="1">
                <a:solidFill>
                  <a:srgbClr val="800000"/>
                </a:solidFill>
              </a:rPr>
              <a:t>Paket</a:t>
            </a:r>
            <a:r>
              <a:rPr lang="en-US" b="1" dirty="0">
                <a:solidFill>
                  <a:srgbClr val="800000"/>
                </a:solidFill>
              </a:rPr>
              <a:t> </a:t>
            </a:r>
            <a:r>
              <a:rPr lang="en-US" b="1" dirty="0" err="1">
                <a:solidFill>
                  <a:srgbClr val="800000"/>
                </a:solidFill>
              </a:rPr>
              <a:t>Analizi</a:t>
            </a:r>
            <a:r>
              <a:rPr lang="en-US" b="1" dirty="0">
                <a:solidFill>
                  <a:srgbClr val="800000"/>
                </a:solidFill>
              </a:rPr>
              <a:t> </a:t>
            </a:r>
            <a:r>
              <a:rPr lang="en-US" b="1" dirty="0" err="1">
                <a:solidFill>
                  <a:srgbClr val="800000"/>
                </a:solidFill>
              </a:rPr>
              <a:t>ve</a:t>
            </a:r>
            <a:r>
              <a:rPr lang="en-US" b="1" dirty="0">
                <a:solidFill>
                  <a:srgbClr val="800000"/>
                </a:solidFill>
              </a:rPr>
              <a:t> </a:t>
            </a:r>
            <a:r>
              <a:rPr lang="en-US" b="1" dirty="0" err="1" smtClean="0">
                <a:solidFill>
                  <a:srgbClr val="800000"/>
                </a:solidFill>
              </a:rPr>
              <a:t>Snifferlar</a:t>
            </a:r>
            <a:endParaRPr lang="en-US" b="1" dirty="0">
              <a:solidFill>
                <a:srgbClr val="800000"/>
              </a:solidFill>
            </a:endParaRPr>
          </a:p>
        </p:txBody>
      </p:sp>
      <p:sp>
        <p:nvSpPr>
          <p:cNvPr id="3" name="Metin Yer Tutucusu 2"/>
          <p:cNvSpPr txBox="1">
            <a:spLocks noGrp="1"/>
          </p:cNvSpPr>
          <p:nvPr>
            <p:ph type="body" idx="4294967295"/>
          </p:nvPr>
        </p:nvSpPr>
        <p:spPr/>
        <p:txBody>
          <a:bodyPr/>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a:spcBef>
                <a:spcPts val="1417"/>
              </a:spcBef>
              <a:spcAft>
                <a:spcPts val="0"/>
              </a:spcAft>
              <a:buSzPct val="45000"/>
              <a:buFont typeface="StarSymbol"/>
              <a:buChar char="●"/>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2000"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4000"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lvl="0" algn="just">
              <a:buNone/>
            </a:pPr>
            <a:r>
              <a:rPr lang="en-US" b="1"/>
              <a:t>Paket analizi</a:t>
            </a:r>
            <a:r>
              <a:rPr lang="en-US"/>
              <a:t>; Sayısal bir ağ üzerinden geçen trafiği izlemeye yarayan yazılımların genel adıdır. Ayrıca paket analizi, protokol analiz olarak da adlandırılmaktadır. Paket analizi ile ağ üzerinde akan paketler yakalanır (</a:t>
            </a:r>
            <a:r>
              <a:rPr lang="en-US" b="1"/>
              <a:t>capture</a:t>
            </a:r>
            <a:r>
              <a:rPr lang="en-US"/>
              <a:t>) bu paketlerin yorumlanması (</a:t>
            </a:r>
            <a:r>
              <a:rPr lang="en-US" b="1"/>
              <a:t>interpreting</a:t>
            </a:r>
            <a:r>
              <a:rPr lang="en-US"/>
              <a:t>) işlemi gerçekleştirilir.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Başlık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b="1" dirty="0" err="1">
                <a:solidFill>
                  <a:srgbClr val="800000"/>
                </a:solidFill>
              </a:rPr>
              <a:t>Paket</a:t>
            </a:r>
            <a:r>
              <a:rPr lang="en-US" b="1" dirty="0">
                <a:solidFill>
                  <a:srgbClr val="800000"/>
                </a:solidFill>
              </a:rPr>
              <a:t> </a:t>
            </a:r>
            <a:r>
              <a:rPr lang="en-US" b="1" dirty="0" err="1">
                <a:solidFill>
                  <a:srgbClr val="800000"/>
                </a:solidFill>
              </a:rPr>
              <a:t>Analizi</a:t>
            </a:r>
            <a:r>
              <a:rPr lang="en-US" b="1" dirty="0">
                <a:solidFill>
                  <a:srgbClr val="800000"/>
                </a:solidFill>
              </a:rPr>
              <a:t> </a:t>
            </a:r>
            <a:r>
              <a:rPr lang="en-US" b="1" dirty="0" err="1">
                <a:solidFill>
                  <a:srgbClr val="800000"/>
                </a:solidFill>
              </a:rPr>
              <a:t>ve</a:t>
            </a:r>
            <a:r>
              <a:rPr lang="en-US" b="1" dirty="0">
                <a:solidFill>
                  <a:srgbClr val="800000"/>
                </a:solidFill>
              </a:rPr>
              <a:t> </a:t>
            </a:r>
            <a:r>
              <a:rPr lang="en-US" b="1" dirty="0" err="1" smtClean="0">
                <a:solidFill>
                  <a:srgbClr val="800000"/>
                </a:solidFill>
              </a:rPr>
              <a:t>Snifferlar</a:t>
            </a:r>
            <a:endParaRPr lang="en-US" b="1" dirty="0">
              <a:solidFill>
                <a:srgbClr val="800000"/>
              </a:solidFill>
            </a:endParaRPr>
          </a:p>
        </p:txBody>
      </p:sp>
      <p:sp>
        <p:nvSpPr>
          <p:cNvPr id="3" name="Metin Yer Tutucusu 2"/>
          <p:cNvSpPr txBox="1">
            <a:spLocks noGrp="1"/>
          </p:cNvSpPr>
          <p:nvPr>
            <p:ph type="body" idx="4294967295"/>
          </p:nvPr>
        </p:nvSpPr>
        <p:spPr/>
        <p:txBody>
          <a:bodyPr/>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a:spcBef>
                <a:spcPts val="1417"/>
              </a:spcBef>
              <a:spcAft>
                <a:spcPts val="0"/>
              </a:spcAft>
              <a:buSzPct val="45000"/>
              <a:buFont typeface="StarSymbol"/>
              <a:buChar char="●"/>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2000"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4000"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lvl="0" algn="just"/>
            <a:r>
              <a:rPr lang="en-US"/>
              <a:t>Paket analiz yazılımları aslında sniffer yazılımları olarak da adlandırılmaktadır. Ağ üzerinde akan paketlerin değerlendirilerek o anda kim ağ üzerinde, networkte bantgenişliğini kimler tüketiyor,  networkün en yoğun kullanıldığı (</a:t>
            </a:r>
            <a:r>
              <a:rPr lang="en-US" b="1"/>
              <a:t>peak</a:t>
            </a:r>
            <a:r>
              <a:rPr lang="en-US"/>
              <a:t>) anlar, clear text protokollere ait akan bilgilerin görüntülenmesi, paket kaybı hesabı vb. birçok işlem snifferlar ya da paket analiz yazılımları ile yapılabilmektedir.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pic>
        <p:nvPicPr>
          <p:cNvPr id="3" name=""/>
          <p:cNvPicPr>
            <a:picLocks noGrp="1" noChangeAspect="1"/>
          </p:cNvPicPr>
          <p:nvPr>
            <p:ph type="pic" idx="4294967295"/>
          </p:nvPr>
        </p:nvPicPr>
        <p:blipFill>
          <a:blip r:embed="rId3">
            <a:lum/>
            <a:alphaModFix/>
          </a:blip>
          <a:srcRect/>
          <a:stretch>
            <a:fillRect/>
          </a:stretch>
        </p:blipFill>
        <p:spPr>
          <a:xfrm>
            <a:off x="6858000" y="4206240"/>
            <a:ext cx="2103120" cy="2011680"/>
          </a:xfrm>
        </p:spPr>
      </p:pic>
      <p:pic>
        <p:nvPicPr>
          <p:cNvPr id="4" name=""/>
          <p:cNvPicPr>
            <a:picLocks noChangeAspect="1"/>
          </p:cNvPicPr>
          <p:nvPr/>
        </p:nvPicPr>
        <p:blipFill>
          <a:blip r:embed="rId4">
            <a:lum/>
            <a:alphaModFix/>
          </a:blip>
          <a:srcRect/>
          <a:stretch>
            <a:fillRect/>
          </a:stretch>
        </p:blipFill>
        <p:spPr>
          <a:xfrm>
            <a:off x="1188360" y="4389120"/>
            <a:ext cx="4938120" cy="2877840"/>
          </a:xfrm>
          <a:prstGeom prst="rect">
            <a:avLst/>
          </a:prstGeom>
          <a:noFill/>
          <a:ln>
            <a:noFill/>
          </a:ln>
        </p:spPr>
      </p:pic>
      <p:pic>
        <p:nvPicPr>
          <p:cNvPr id="5" name=""/>
          <p:cNvPicPr>
            <a:picLocks noChangeAspect="1"/>
          </p:cNvPicPr>
          <p:nvPr/>
        </p:nvPicPr>
        <p:blipFill>
          <a:blip r:embed="rId5">
            <a:lum/>
            <a:alphaModFix/>
          </a:blip>
          <a:srcRect/>
          <a:stretch>
            <a:fillRect/>
          </a:stretch>
        </p:blipFill>
        <p:spPr>
          <a:xfrm>
            <a:off x="7182360" y="2160000"/>
            <a:ext cx="989640" cy="740520"/>
          </a:xfrm>
          <a:prstGeom prst="rect">
            <a:avLst/>
          </a:prstGeom>
          <a:noFill/>
          <a:ln>
            <a:noFill/>
          </a:ln>
        </p:spPr>
      </p:pic>
      <p:pic>
        <p:nvPicPr>
          <p:cNvPr id="6" name=""/>
          <p:cNvPicPr>
            <a:picLocks noChangeAspect="1"/>
          </p:cNvPicPr>
          <p:nvPr/>
        </p:nvPicPr>
        <p:blipFill>
          <a:blip r:embed="rId6">
            <a:lum/>
            <a:alphaModFix/>
          </a:blip>
          <a:srcRect/>
          <a:stretch>
            <a:fillRect/>
          </a:stretch>
        </p:blipFill>
        <p:spPr>
          <a:xfrm>
            <a:off x="6044039" y="731519"/>
            <a:ext cx="3557160" cy="2651760"/>
          </a:xfrm>
          <a:prstGeom prst="rect">
            <a:avLst/>
          </a:prstGeom>
          <a:noFill/>
          <a:ln>
            <a:noFill/>
          </a:ln>
        </p:spPr>
      </p:pic>
      <p:pic>
        <p:nvPicPr>
          <p:cNvPr id="7" name=""/>
          <p:cNvPicPr>
            <a:picLocks noChangeAspect="1"/>
          </p:cNvPicPr>
          <p:nvPr/>
        </p:nvPicPr>
        <p:blipFill>
          <a:blip r:embed="rId5">
            <a:lum/>
            <a:alphaModFix/>
          </a:blip>
          <a:srcRect/>
          <a:stretch>
            <a:fillRect/>
          </a:stretch>
        </p:blipFill>
        <p:spPr>
          <a:xfrm>
            <a:off x="1311120" y="731519"/>
            <a:ext cx="3809520" cy="285732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Paket Analiz Yazılımı Seçerken Dikkat Edilecekler</a:t>
            </a:r>
            <a:endParaRPr lang="tr-TR" b="1">
              <a:solidFill>
                <a:srgbClr val="800000"/>
              </a:solidFill>
            </a:endParaRPr>
          </a:p>
        </p:txBody>
      </p:sp>
      <p:sp>
        <p:nvSpPr>
          <p:cNvPr id="3" name="Alt Başlık 2"/>
          <p:cNvSpPr txBox="1">
            <a:spLocks/>
          </p:cNvSpPr>
          <p:nvPr/>
        </p:nvSpPr>
        <p:spPr>
          <a:xfrm>
            <a:off x="503999" y="1769039"/>
            <a:ext cx="9071640" cy="4384440"/>
          </a:xfrm>
          <a:prstGeom prst="rect">
            <a:avLst/>
          </a:prstGeom>
          <a:noFill/>
          <a:ln>
            <a:noFill/>
          </a:ln>
        </p:spPr>
        <p:txBody>
          <a:bodyPr lIns="0" tIns="0" rIns="0" bIns="0" anchor="ctr"/>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4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2000"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4000"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marL="0" indent="0" algn="l"/>
            <a:r>
              <a:rPr lang="tr-TR" smtClean="0">
                <a:solidFill>
                  <a:sysClr val="windowText" lastClr="000000"/>
                </a:solidFill>
              </a:rPr>
              <a:t>Desteklenen protokoller</a:t>
            </a:r>
          </a:p>
          <a:p>
            <a:pPr marL="0" lvl="3" indent="0" algn="l" rtl="0" hangingPunct="0"/>
            <a:r>
              <a:rPr lang="tr-TR" sz="3200" smtClean="0">
                <a:solidFill>
                  <a:sysClr val="windowText" lastClr="000000"/>
                </a:solidFill>
              </a:rPr>
              <a:t>HTTP, DNS, TELNET, SSH, ICMP vb</a:t>
            </a:r>
          </a:p>
          <a:p>
            <a:pPr marL="0" indent="0" algn="l"/>
            <a:r>
              <a:rPr lang="tr-TR" smtClean="0">
                <a:solidFill>
                  <a:sysClr val="windowText" lastClr="000000"/>
                </a:solidFill>
              </a:rPr>
              <a:t>Kullanıcı ara yüzü (GUI / CLI)</a:t>
            </a:r>
          </a:p>
          <a:p>
            <a:pPr marL="0" indent="0" algn="l"/>
            <a:r>
              <a:rPr lang="tr-TR" smtClean="0">
                <a:solidFill>
                  <a:sysClr val="windowText" lastClr="000000"/>
                </a:solidFill>
              </a:rPr>
              <a:t>Maliyet</a:t>
            </a:r>
          </a:p>
          <a:p>
            <a:pPr marL="0" indent="0" algn="l"/>
            <a:r>
              <a:rPr lang="tr-TR" smtClean="0">
                <a:solidFill>
                  <a:sysClr val="windowText" lastClr="000000"/>
                </a:solidFill>
              </a:rPr>
              <a:t>İşletim sistemi desteği</a:t>
            </a:r>
          </a:p>
          <a:p>
            <a:pPr marL="0" indent="0" algn="l"/>
            <a:r>
              <a:rPr lang="tr-TR" smtClean="0">
                <a:solidFill>
                  <a:sysClr val="windowText" lastClr="000000"/>
                </a:solidFill>
              </a:rPr>
              <a:t>Kullanıcı desteği ve eğitim</a:t>
            </a:r>
            <a:endParaRPr lang="tr-TR">
              <a:solidFill>
                <a:sysClr val="windowText" lastClr="000000"/>
              </a:solidFill>
            </a:endParaRPr>
          </a:p>
        </p:txBody>
      </p:sp>
    </p:spTree>
    <p:extLst>
      <p:ext uri="{BB962C8B-B14F-4D97-AF65-F5344CB8AC3E}">
        <p14:creationId xmlns:p14="http://schemas.microsoft.com/office/powerpoint/2010/main" val="32424913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Paket Snifferların Çalışma Mantığı</a:t>
            </a:r>
            <a:endParaRPr lang="tr-TR" b="1">
              <a:solidFill>
                <a:srgbClr val="800000"/>
              </a:solidFill>
            </a:endParaRPr>
          </a:p>
        </p:txBody>
      </p:sp>
      <p:sp>
        <p:nvSpPr>
          <p:cNvPr id="3" name="Alt Başlık 2"/>
          <p:cNvSpPr txBox="1">
            <a:spLocks/>
          </p:cNvSpPr>
          <p:nvPr/>
        </p:nvSpPr>
        <p:spPr>
          <a:xfrm>
            <a:off x="503999" y="1769039"/>
            <a:ext cx="9071640" cy="4384440"/>
          </a:xfrm>
          <a:prstGeom prst="rect">
            <a:avLst/>
          </a:prstGeom>
          <a:noFill/>
          <a:ln>
            <a:noFill/>
          </a:ln>
        </p:spPr>
        <p:txBody>
          <a:bodyPr lIns="0" tIns="0" rIns="0" bIns="0" anchor="ctr"/>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4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2000"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4000"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marL="0" indent="0" algn="just">
              <a:buFont typeface="StarSymbol"/>
              <a:buNone/>
            </a:pPr>
            <a:r>
              <a:rPr lang="tr-TR" smtClean="0">
                <a:solidFill>
                  <a:sysClr val="windowText" lastClr="000000"/>
                </a:solidFill>
              </a:rPr>
              <a:t>Paket sniffing süreci 3 parçadan oluşmaktadır. Bunlar;</a:t>
            </a:r>
          </a:p>
          <a:p>
            <a:pPr marL="0" indent="0" algn="just">
              <a:buFont typeface="StarSymbol"/>
              <a:buNone/>
            </a:pPr>
            <a:endParaRPr lang="tr-TR" smtClean="0">
              <a:solidFill>
                <a:sysClr val="windowText" lastClr="000000"/>
              </a:solidFill>
            </a:endParaRPr>
          </a:p>
          <a:p>
            <a:pPr marL="0" indent="0" algn="just">
              <a:buFont typeface="StarSymbol"/>
              <a:buNone/>
            </a:pPr>
            <a:endParaRPr lang="tr-TR">
              <a:solidFill>
                <a:sysClr val="windowText" lastClr="000000"/>
              </a:solidFill>
            </a:endParaRPr>
          </a:p>
        </p:txBody>
      </p:sp>
      <p:sp>
        <p:nvSpPr>
          <p:cNvPr id="4" name="Serbest Form 3"/>
          <p:cNvSpPr/>
          <p:nvPr/>
        </p:nvSpPr>
        <p:spPr>
          <a:xfrm>
            <a:off x="1463039" y="4297679"/>
            <a:ext cx="2285999" cy="16459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729FCF"/>
          </a:solidFill>
          <a:ln w="0">
            <a:solidFill>
              <a:srgbClr val="3465A4"/>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defRPr>
                <a:solidFill>
                  <a:srgbClr val="000000"/>
                </a:solidFill>
              </a:defRPr>
            </a:pPr>
            <a:r>
              <a:rPr lang="en-US" sz="3200" b="1" i="0" u="none" strike="noStrike" kern="1200" cap="none">
                <a:ln>
                  <a:noFill/>
                </a:ln>
                <a:solidFill>
                  <a:srgbClr val="000000"/>
                </a:solidFill>
                <a:latin typeface="Liberation Sans" pitchFamily="18"/>
                <a:ea typeface="Noto Sans CJK SC Regular" pitchFamily="2"/>
                <a:cs typeface="FreeSans" pitchFamily="2"/>
              </a:rPr>
              <a:t>Collection</a:t>
            </a:r>
          </a:p>
        </p:txBody>
      </p:sp>
      <p:sp>
        <p:nvSpPr>
          <p:cNvPr id="5" name="Serbest Form 4"/>
          <p:cNvSpPr/>
          <p:nvPr/>
        </p:nvSpPr>
        <p:spPr>
          <a:xfrm>
            <a:off x="4023360" y="4297679"/>
            <a:ext cx="2285999" cy="16459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00"/>
          </a:solidFill>
          <a:ln w="0">
            <a:solidFill>
              <a:srgbClr val="3465A4"/>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defRPr sz="3200" b="1"/>
            </a:pPr>
            <a:r>
              <a:rPr lang="en-US" sz="3200" b="1" i="0" u="none" strike="noStrike" kern="1200" cap="none">
                <a:ln>
                  <a:noFill/>
                </a:ln>
                <a:latin typeface="Liberation Sans" pitchFamily="18"/>
                <a:ea typeface="Noto Sans CJK SC Regular" pitchFamily="2"/>
                <a:cs typeface="FreeSans" pitchFamily="2"/>
              </a:rPr>
              <a:t>Conversion</a:t>
            </a:r>
          </a:p>
        </p:txBody>
      </p:sp>
      <p:sp>
        <p:nvSpPr>
          <p:cNvPr id="6" name="Serbest Form 5"/>
          <p:cNvSpPr/>
          <p:nvPr/>
        </p:nvSpPr>
        <p:spPr>
          <a:xfrm>
            <a:off x="6583679" y="4297679"/>
            <a:ext cx="2285999" cy="16459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00CC33"/>
          </a:solidFill>
          <a:ln w="0">
            <a:solidFill>
              <a:srgbClr val="3465A4"/>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US" sz="3200" b="1" i="0" u="none" strike="noStrike" kern="1200" cap="none">
                <a:ln>
                  <a:noFill/>
                </a:ln>
                <a:latin typeface="Liberation Sans" pitchFamily="18"/>
                <a:ea typeface="Noto Sans CJK SC Regular" pitchFamily="2"/>
                <a:cs typeface="FreeSans" pitchFamily="2"/>
              </a:rPr>
              <a:t>Analysis</a:t>
            </a:r>
          </a:p>
        </p:txBody>
      </p:sp>
    </p:spTree>
    <p:extLst>
      <p:ext uri="{BB962C8B-B14F-4D97-AF65-F5344CB8AC3E}">
        <p14:creationId xmlns:p14="http://schemas.microsoft.com/office/powerpoint/2010/main" val="18944912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Collection</a:t>
            </a:r>
            <a:endParaRPr lang="tr-TR" b="1" dirty="0">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Paket analiz yazılımlarının ilk işlem safhasıdır. Network Interface Card, promiscuos modda ağ üzerinde kablodan akan tüm paketleri ham formatta “</a:t>
            </a:r>
            <a:r>
              <a:rPr lang="tr-TR" b="1" smtClean="0">
                <a:solidFill>
                  <a:sysClr val="windowText" lastClr="000000"/>
                </a:solidFill>
              </a:rPr>
              <a:t>conversion</a:t>
            </a:r>
            <a:r>
              <a:rPr lang="tr-TR" smtClean="0">
                <a:solidFill>
                  <a:sysClr val="windowText" lastClr="000000"/>
                </a:solidFill>
              </a:rPr>
              <a:t>” ve “</a:t>
            </a:r>
            <a:r>
              <a:rPr lang="tr-TR" b="1" smtClean="0">
                <a:solidFill>
                  <a:sysClr val="windowText" lastClr="000000"/>
                </a:solidFill>
              </a:rPr>
              <a:t>analysis</a:t>
            </a:r>
            <a:r>
              <a:rPr lang="tr-TR" smtClean="0">
                <a:solidFill>
                  <a:sysClr val="windowText" lastClr="000000"/>
                </a:solidFill>
              </a:rPr>
              <a:t>” safhalarında kullanmak üzere yakalar.  </a:t>
            </a:r>
            <a:endParaRPr lang="tr-TR" dirty="0">
              <a:solidFill>
                <a:sysClr val="windowText" lastClr="000000"/>
              </a:solidFill>
            </a:endParaRPr>
          </a:p>
        </p:txBody>
      </p:sp>
      <p:pic>
        <p:nvPicPr>
          <p:cNvPr id="4" name="Resim 3"/>
          <p:cNvPicPr>
            <a:picLocks noChangeAspect="1"/>
          </p:cNvPicPr>
          <p:nvPr/>
        </p:nvPicPr>
        <p:blipFill>
          <a:blip r:embed="rId2">
            <a:lum/>
            <a:alphaModFix/>
          </a:blip>
          <a:srcRect/>
          <a:stretch>
            <a:fillRect/>
          </a:stretch>
        </p:blipFill>
        <p:spPr>
          <a:xfrm>
            <a:off x="643680" y="4571999"/>
            <a:ext cx="8957519" cy="2407319"/>
          </a:xfrm>
          <a:prstGeom prst="rect">
            <a:avLst/>
          </a:prstGeom>
          <a:noFill/>
          <a:ln>
            <a:noFill/>
          </a:ln>
        </p:spPr>
      </p:pic>
    </p:spTree>
    <p:extLst>
      <p:ext uri="{BB962C8B-B14F-4D97-AF65-F5344CB8AC3E}">
        <p14:creationId xmlns:p14="http://schemas.microsoft.com/office/powerpoint/2010/main" val="15989619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Conversion</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Bu safhada network üzerinde elde edilen paketler okunabilir formata dönüştürülür. Çünkü collection safhasında raw (ham) formatta veriler toparlanır. Bu toparlama işlemi ise Wireshark yazılımında </a:t>
            </a:r>
            <a:r>
              <a:rPr lang="tr-TR" b="1" smtClean="0">
                <a:solidFill>
                  <a:sysClr val="windowText" lastClr="000000"/>
                </a:solidFill>
              </a:rPr>
              <a:t>WinPcap</a:t>
            </a:r>
            <a:r>
              <a:rPr lang="tr-TR" smtClean="0">
                <a:solidFill>
                  <a:sysClr val="windowText" lastClr="000000"/>
                </a:solidFill>
              </a:rPr>
              <a:t> driver’ı ile gerçekleşmektedir.</a:t>
            </a:r>
            <a:endParaRPr lang="tr-TR">
              <a:solidFill>
                <a:sysClr val="windowText" lastClr="000000"/>
              </a:solidFill>
            </a:endParaRPr>
          </a:p>
        </p:txBody>
      </p:sp>
    </p:spTree>
    <p:extLst>
      <p:ext uri="{BB962C8B-B14F-4D97-AF65-F5344CB8AC3E}">
        <p14:creationId xmlns:p14="http://schemas.microsoft.com/office/powerpoint/2010/main" val="34672030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Analysis</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Yakalanmış verinin derinlemesine incelendiği adımdır. Paket çözümleyicisi yakalanmış ağ verisini alır, çıkarılan bilgiye dayanarak protokolünü doğrular ve protokolün belirli özelliklerinin analizi ile başlar.</a:t>
            </a:r>
            <a:endParaRPr lang="tr-TR">
              <a:solidFill>
                <a:sysClr val="windowText" lastClr="000000"/>
              </a:solidFill>
            </a:endParaRPr>
          </a:p>
        </p:txBody>
      </p:sp>
      <p:pic>
        <p:nvPicPr>
          <p:cNvPr id="4" name="Resim 3"/>
          <p:cNvPicPr>
            <a:picLocks noChangeAspect="1"/>
          </p:cNvPicPr>
          <p:nvPr/>
        </p:nvPicPr>
        <p:blipFill>
          <a:blip r:embed="rId2">
            <a:lum/>
            <a:alphaModFix/>
          </a:blip>
          <a:srcRect/>
          <a:stretch>
            <a:fillRect/>
          </a:stretch>
        </p:blipFill>
        <p:spPr>
          <a:xfrm>
            <a:off x="2746799" y="4205879"/>
            <a:ext cx="4842720" cy="3200760"/>
          </a:xfrm>
          <a:prstGeom prst="rect">
            <a:avLst/>
          </a:prstGeom>
          <a:noFill/>
          <a:ln>
            <a:noFill/>
          </a:ln>
        </p:spPr>
      </p:pic>
    </p:spTree>
    <p:extLst>
      <p:ext uri="{BB962C8B-B14F-4D97-AF65-F5344CB8AC3E}">
        <p14:creationId xmlns:p14="http://schemas.microsoft.com/office/powerpoint/2010/main" val="268548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Network Cihazları</a:t>
            </a:r>
            <a:endParaRPr lang="tr-TR" b="1">
              <a:solidFill>
                <a:srgbClr val="800000"/>
              </a:solidFill>
            </a:endParaRPr>
          </a:p>
        </p:txBody>
      </p:sp>
      <p:sp>
        <p:nvSpPr>
          <p:cNvPr id="3" name="Alt Başlık 2"/>
          <p:cNvSpPr txBox="1">
            <a:spLocks/>
          </p:cNvSpPr>
          <p:nvPr/>
        </p:nvSpPr>
        <p:spPr>
          <a:xfrm>
            <a:off x="503999" y="1769039"/>
            <a:ext cx="9071640" cy="4384440"/>
          </a:xfrm>
          <a:prstGeom prst="rect">
            <a:avLst/>
          </a:prstGeom>
          <a:noFill/>
          <a:ln>
            <a:noFill/>
          </a:ln>
        </p:spPr>
        <p:txBody>
          <a:bodyPr lIns="0" tIns="0" rIns="0" bIns="0" anchor="ctr"/>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4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2000"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4000"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marL="0" indent="0" algn="l">
              <a:buFont typeface="StarSymbol"/>
              <a:buNone/>
            </a:pPr>
            <a:endParaRPr lang="en-US" smtClean="0">
              <a:solidFill>
                <a:sysClr val="windowText" lastClr="000000"/>
              </a:solidFill>
            </a:endParaRPr>
          </a:p>
          <a:p>
            <a:pPr marL="0" indent="0" algn="l"/>
            <a:r>
              <a:rPr lang="en-US" smtClean="0">
                <a:solidFill>
                  <a:sysClr val="windowText" lastClr="000000"/>
                </a:solidFill>
              </a:rPr>
              <a:t>Hub</a:t>
            </a:r>
          </a:p>
          <a:p>
            <a:pPr marL="0" indent="0" algn="l"/>
            <a:r>
              <a:rPr lang="en-US" smtClean="0">
                <a:solidFill>
                  <a:sysClr val="windowText" lastClr="000000"/>
                </a:solidFill>
              </a:rPr>
              <a:t>Bridge</a:t>
            </a:r>
          </a:p>
          <a:p>
            <a:pPr marL="0" indent="0" algn="l"/>
            <a:r>
              <a:rPr lang="en-US" smtClean="0">
                <a:solidFill>
                  <a:sysClr val="windowText" lastClr="000000"/>
                </a:solidFill>
              </a:rPr>
              <a:t>L2 Switch</a:t>
            </a:r>
          </a:p>
          <a:p>
            <a:pPr marL="0" indent="0" algn="l"/>
            <a:r>
              <a:rPr lang="en-US" smtClean="0">
                <a:solidFill>
                  <a:sysClr val="windowText" lastClr="000000"/>
                </a:solidFill>
              </a:rPr>
              <a:t>Router</a:t>
            </a:r>
          </a:p>
          <a:p>
            <a:pPr marL="0" indent="0" algn="l"/>
            <a:r>
              <a:rPr lang="en-US" smtClean="0">
                <a:solidFill>
                  <a:sysClr val="windowText" lastClr="000000"/>
                </a:solidFill>
              </a:rPr>
              <a:t>L3 Switch</a:t>
            </a:r>
            <a:endParaRPr lang="en-US">
              <a:solidFill>
                <a:sysClr val="windowText" lastClr="000000"/>
              </a:solidFill>
            </a:endParaRPr>
          </a:p>
        </p:txBody>
      </p:sp>
      <p:pic>
        <p:nvPicPr>
          <p:cNvPr id="4" name="Resim 3"/>
          <p:cNvPicPr>
            <a:picLocks noChangeAspect="1"/>
          </p:cNvPicPr>
          <p:nvPr/>
        </p:nvPicPr>
        <p:blipFill>
          <a:blip r:embed="rId2">
            <a:lum/>
            <a:alphaModFix/>
          </a:blip>
          <a:srcRect/>
          <a:stretch>
            <a:fillRect/>
          </a:stretch>
        </p:blipFill>
        <p:spPr>
          <a:xfrm>
            <a:off x="3749039" y="2038679"/>
            <a:ext cx="6190920" cy="2076119"/>
          </a:xfrm>
          <a:prstGeom prst="rect">
            <a:avLst/>
          </a:prstGeom>
          <a:noFill/>
          <a:ln>
            <a:noFill/>
          </a:ln>
        </p:spPr>
      </p:pic>
      <p:pic>
        <p:nvPicPr>
          <p:cNvPr id="5" name="Resim 4"/>
          <p:cNvPicPr>
            <a:picLocks noChangeAspect="1"/>
          </p:cNvPicPr>
          <p:nvPr/>
        </p:nvPicPr>
        <p:blipFill>
          <a:blip r:embed="rId3">
            <a:lum/>
            <a:alphaModFix/>
          </a:blip>
          <a:srcRect/>
          <a:stretch>
            <a:fillRect/>
          </a:stretch>
        </p:blipFill>
        <p:spPr>
          <a:xfrm>
            <a:off x="4571999" y="4267800"/>
            <a:ext cx="4962600" cy="2498760"/>
          </a:xfrm>
          <a:prstGeom prst="rect">
            <a:avLst/>
          </a:prstGeom>
          <a:noFill/>
          <a:ln>
            <a:noFill/>
          </a:ln>
        </p:spPr>
      </p:pic>
    </p:spTree>
    <p:extLst>
      <p:ext uri="{BB962C8B-B14F-4D97-AF65-F5344CB8AC3E}">
        <p14:creationId xmlns:p14="http://schemas.microsoft.com/office/powerpoint/2010/main" val="2484382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HUB-1</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r>
              <a:rPr lang="tr-TR" smtClean="0">
                <a:solidFill>
                  <a:sysClr val="windowText" lastClr="000000"/>
                </a:solidFill>
              </a:rPr>
              <a:t>Günümüzde 4 portlu hub’dan 48 port’lu rack mount hub’lara kadar geniş yelpazesi bulunan basit network cihazlarıdır.</a:t>
            </a:r>
          </a:p>
          <a:p>
            <a:r>
              <a:rPr lang="tr-TR" smtClean="0">
                <a:solidFill>
                  <a:sysClr val="windowText" lastClr="000000"/>
                </a:solidFill>
              </a:rPr>
              <a:t>Hub bir portundan gelen veriyi diğer tüm portlarına da basar. Örneğin 4 portlu bir hub’da 1 ve 2 numaralı portlara bağlı cihazlar haberleşiyor olsa dahi 3 ve 4 numaralı portlarda bulunan cihazlarda bu haberleşmeye ait paketleri alabilmektedir.</a:t>
            </a:r>
            <a:endParaRPr lang="tr-TR">
              <a:solidFill>
                <a:sysClr val="windowText" lastClr="000000"/>
              </a:solidFill>
            </a:endParaRPr>
          </a:p>
        </p:txBody>
      </p:sp>
    </p:spTree>
    <p:extLst>
      <p:ext uri="{BB962C8B-B14F-4D97-AF65-F5344CB8AC3E}">
        <p14:creationId xmlns:p14="http://schemas.microsoft.com/office/powerpoint/2010/main" val="36630027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HUB-2</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r>
              <a:rPr lang="tr-TR" smtClean="0">
                <a:solidFill>
                  <a:sysClr val="windowText" lastClr="000000"/>
                </a:solidFill>
              </a:rPr>
              <a:t>Hub’lar günümüzün modern networklerinde yaygın olarak kullanılmasa da halen kullanımı devam etmektedir.</a:t>
            </a:r>
          </a:p>
          <a:p>
            <a:r>
              <a:rPr lang="tr-TR" smtClean="0">
                <a:solidFill>
                  <a:sysClr val="windowText" lastClr="000000"/>
                </a:solidFill>
              </a:rPr>
              <a:t>Half-duplex olarak çalışırlar yani hem paket gönderimini hem de paket alımını eş zamanlı yapamazlar.</a:t>
            </a:r>
            <a:endParaRPr lang="tr-TR">
              <a:solidFill>
                <a:sysClr val="windowText" lastClr="000000"/>
              </a:solidFill>
            </a:endParaRPr>
          </a:p>
        </p:txBody>
      </p:sp>
    </p:spTree>
    <p:extLst>
      <p:ext uri="{BB962C8B-B14F-4D97-AF65-F5344CB8AC3E}">
        <p14:creationId xmlns:p14="http://schemas.microsoft.com/office/powerpoint/2010/main" val="41221591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SWITCH-1</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Switch’te aslında hub gibi gelen paketi gönderme işini icra ederken, farklılıklar da arz etmektedir. Bu fark, hub üzerine gelen paketi tüm portlarından gönderirken, switch yalnızca ilgilisine gönderir. Yani paket broadcast yapılarak gönderilmez.</a:t>
            </a:r>
          </a:p>
          <a:p>
            <a:pPr algn="just"/>
            <a:r>
              <a:rPr lang="tr-TR" smtClean="0">
                <a:solidFill>
                  <a:sysClr val="windowText" lastClr="000000"/>
                </a:solidFill>
              </a:rPr>
              <a:t>Günümüzde yönetilebilir (</a:t>
            </a:r>
            <a:r>
              <a:rPr lang="tr-TR" b="1" smtClean="0">
                <a:solidFill>
                  <a:sysClr val="windowText" lastClr="000000"/>
                </a:solidFill>
              </a:rPr>
              <a:t>managable</a:t>
            </a:r>
            <a:r>
              <a:rPr lang="tr-TR" smtClean="0">
                <a:solidFill>
                  <a:sysClr val="windowText" lastClr="000000"/>
                </a:solidFill>
              </a:rPr>
              <a:t>) ve yönetilemez (</a:t>
            </a:r>
            <a:r>
              <a:rPr lang="tr-TR" b="1" smtClean="0">
                <a:solidFill>
                  <a:sysClr val="windowText" lastClr="000000"/>
                </a:solidFill>
              </a:rPr>
              <a:t>un-managable</a:t>
            </a:r>
            <a:r>
              <a:rPr lang="tr-TR" smtClean="0">
                <a:solidFill>
                  <a:sysClr val="windowText" lastClr="000000"/>
                </a:solidFill>
              </a:rPr>
              <a:t>) switch’ler bulunmaktadır. Managable switch’ler networkü kontrol altına alma konusunda büyük kolaylıklar sağlamaktadır.</a:t>
            </a:r>
            <a:endParaRPr lang="tr-TR">
              <a:solidFill>
                <a:sysClr val="windowText" lastClr="000000"/>
              </a:solidFill>
            </a:endParaRPr>
          </a:p>
        </p:txBody>
      </p:sp>
    </p:spTree>
    <p:extLst>
      <p:ext uri="{BB962C8B-B14F-4D97-AF65-F5344CB8AC3E}">
        <p14:creationId xmlns:p14="http://schemas.microsoft.com/office/powerpoint/2010/main" val="2673967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SWITCH-2</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Switch’ler bir cihazla doğrudan iletişime geçebilmesi için o cihazın MAC adresini biliyor olması gerekmektedir.</a:t>
            </a:r>
          </a:p>
          <a:p>
            <a:pPr algn="just"/>
            <a:r>
              <a:rPr lang="tr-TR" smtClean="0">
                <a:solidFill>
                  <a:sysClr val="windowText" lastClr="000000"/>
                </a:solidFill>
              </a:rPr>
              <a:t>MAC adresleri, switch’in MAC adres tablosunda saklanmaktadır.</a:t>
            </a:r>
          </a:p>
          <a:p>
            <a:pPr algn="just"/>
            <a:r>
              <a:rPr lang="tr-TR" smtClean="0">
                <a:solidFill>
                  <a:sysClr val="windowText" lastClr="000000"/>
                </a:solidFill>
              </a:rPr>
              <a:t>Eğer iletişim kurulmak istenen cihaza ait MAC adresi MAC adres tablosunda yok ise bu sefer broadcast yayın yapılır. Bu yayın esnasında ise </a:t>
            </a:r>
            <a:r>
              <a:rPr lang="tr-TR" b="1" smtClean="0">
                <a:solidFill>
                  <a:sysClr val="windowText" lastClr="000000"/>
                </a:solidFill>
              </a:rPr>
              <a:t>ARP</a:t>
            </a:r>
            <a:r>
              <a:rPr lang="tr-TR" smtClean="0">
                <a:solidFill>
                  <a:sysClr val="windowText" lastClr="000000"/>
                </a:solidFill>
              </a:rPr>
              <a:t> paketleri kullanılmaktadır.</a:t>
            </a:r>
            <a:endParaRPr lang="tr-TR">
              <a:solidFill>
                <a:sysClr val="windowText" lastClr="000000"/>
              </a:solidFill>
            </a:endParaRPr>
          </a:p>
        </p:txBody>
      </p:sp>
    </p:spTree>
    <p:extLst>
      <p:ext uri="{BB962C8B-B14F-4D97-AF65-F5344CB8AC3E}">
        <p14:creationId xmlns:p14="http://schemas.microsoft.com/office/powerpoint/2010/main" val="24897374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SWITCH-3</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Switch paketi yalnızca spesifik portta yer alan cihaza gönderdiği için network yükünü de büyük oranda azaltmış olmaktadır. Örnek vermek gerekirse 24 portlu bir switch’te 1 ile 3 numaralı portlarda yer alan host’lar haberleşmek istemesi halinde 3 numaralı host’a ait MAC adresinin bilinmesi durumunda doğrudan bu host ile iletişim başlamaktadır.</a:t>
            </a:r>
            <a:endParaRPr lang="tr-TR">
              <a:solidFill>
                <a:sysClr val="windowText" lastClr="000000"/>
              </a:solidFill>
            </a:endParaRPr>
          </a:p>
        </p:txBody>
      </p:sp>
    </p:spTree>
    <p:extLst>
      <p:ext uri="{BB962C8B-B14F-4D97-AF65-F5344CB8AC3E}">
        <p14:creationId xmlns:p14="http://schemas.microsoft.com/office/powerpoint/2010/main" val="16203552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ROUTER-1</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r>
              <a:rPr lang="tr-TR" smtClean="0">
                <a:solidFill>
                  <a:sysClr val="windowText" lastClr="000000"/>
                </a:solidFill>
              </a:rPr>
              <a:t>Router’lar OSI modelinde tanımlandığı üzere 3.katman olan “Network layer”’da çalışmaktadır.</a:t>
            </a:r>
          </a:p>
          <a:p>
            <a:r>
              <a:rPr lang="tr-TR" smtClean="0">
                <a:solidFill>
                  <a:sysClr val="windowText" lastClr="000000"/>
                </a:solidFill>
              </a:rPr>
              <a:t>Router’ların görevi bir paketin bir LAN’dan başka LAN’lar üzerine forward edilmesini sağlamaktır. Yapılan bu işleme ise </a:t>
            </a:r>
            <a:r>
              <a:rPr lang="tr-TR" b="1" smtClean="0">
                <a:solidFill>
                  <a:sysClr val="windowText" lastClr="000000"/>
                </a:solidFill>
              </a:rPr>
              <a:t>routing</a:t>
            </a:r>
            <a:r>
              <a:rPr lang="tr-TR" smtClean="0">
                <a:solidFill>
                  <a:sysClr val="windowText" lastClr="000000"/>
                </a:solidFill>
              </a:rPr>
              <a:t> denilmektedir.</a:t>
            </a:r>
            <a:endParaRPr lang="tr-TR">
              <a:solidFill>
                <a:sysClr val="windowText" lastClr="000000"/>
              </a:solidFill>
            </a:endParaRPr>
          </a:p>
        </p:txBody>
      </p:sp>
    </p:spTree>
    <p:extLst>
      <p:ext uri="{BB962C8B-B14F-4D97-AF65-F5344CB8AC3E}">
        <p14:creationId xmlns:p14="http://schemas.microsoft.com/office/powerpoint/2010/main" val="33500617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lum/>
            <a:alphaModFix/>
          </a:blip>
          <a:srcRect/>
          <a:stretch>
            <a:fillRect/>
          </a:stretch>
        </p:blipFill>
        <p:spPr>
          <a:xfrm>
            <a:off x="1584000" y="945720"/>
            <a:ext cx="6828479" cy="5637959"/>
          </a:xfrm>
          <a:prstGeom prst="rect">
            <a:avLst/>
          </a:prstGeom>
          <a:noFill/>
          <a:ln>
            <a:noFill/>
          </a:ln>
        </p:spPr>
      </p:pic>
    </p:spTree>
    <p:extLst>
      <p:ext uri="{BB962C8B-B14F-4D97-AF65-F5344CB8AC3E}">
        <p14:creationId xmlns:p14="http://schemas.microsoft.com/office/powerpoint/2010/main" val="27320931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1523880" y="1122480"/>
            <a:ext cx="9143640" cy="2387160"/>
          </a:xfrm>
          <a:prstGeom prst="rect">
            <a:avLst/>
          </a:prstGeom>
          <a:noFill/>
          <a:ln>
            <a:noFill/>
          </a:ln>
        </p:spPr>
        <p:txBody>
          <a:bodyPr anchor="b"/>
          <a:lstStyle/>
          <a:p>
            <a:pPr algn="ctr">
              <a:lnSpc>
                <a:spcPct val="100000"/>
              </a:lnSpc>
            </a:pPr>
            <a:r>
              <a:rPr lang="en-US" sz="6000" b="0" strike="noStrike" spc="-1">
                <a:solidFill>
                  <a:srgbClr val="000000"/>
                </a:solidFill>
                <a:uFill>
                  <a:solidFill>
                    <a:srgbClr val="FFFFFF"/>
                  </a:solidFill>
                </a:uFill>
                <a:latin typeface="Calibri Light"/>
              </a:rPr>
              <a:t>Network Temelleri</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1523880" y="3602160"/>
            <a:ext cx="9143640" cy="1655280"/>
          </a:xfrm>
          <a:prstGeom prst="rect">
            <a:avLst/>
          </a:prstGeom>
          <a:noFill/>
          <a:ln>
            <a:noFill/>
          </a:ln>
        </p:spPr>
        <p:txBody>
          <a:bodyPr/>
          <a:lstStyle/>
          <a:p>
            <a:pPr algn="ctr"/>
            <a:endParaRPr lang="en-US" sz="32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14075251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Network Nedir?</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8882752" cy="4350960"/>
          </a:xfrm>
          <a:prstGeom prst="rect">
            <a:avLst/>
          </a:prstGeom>
          <a:noFill/>
          <a:ln>
            <a:noFill/>
          </a:ln>
        </p:spPr>
        <p:txBody>
          <a:bodyPr/>
          <a:lstStyle/>
          <a:p>
            <a:pPr algn="just">
              <a:lnSpc>
                <a:spcPct val="100000"/>
              </a:lnSpc>
            </a:pPr>
            <a:r>
              <a:rPr lang="en-US" sz="2800" b="1" strike="noStrike" spc="-1" dirty="0">
                <a:solidFill>
                  <a:srgbClr val="000000"/>
                </a:solidFill>
                <a:uFill>
                  <a:solidFill>
                    <a:srgbClr val="FFFFFF"/>
                  </a:solidFill>
                </a:uFill>
                <a:latin typeface="Calibri"/>
              </a:rPr>
              <a:t>Network</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küçük</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bir</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lokasyon</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içerisindeki</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ya</a:t>
            </a:r>
            <a:r>
              <a:rPr lang="en-US" sz="2800" b="0" strike="noStrike" spc="-1" dirty="0">
                <a:solidFill>
                  <a:srgbClr val="000000"/>
                </a:solidFill>
                <a:uFill>
                  <a:solidFill>
                    <a:srgbClr val="FFFFFF"/>
                  </a:solidFill>
                </a:uFill>
                <a:latin typeface="Calibri"/>
              </a:rPr>
              <a:t> da </a:t>
            </a:r>
            <a:r>
              <a:rPr lang="en-US" sz="2800" b="0" strike="noStrike" spc="-1" dirty="0" err="1">
                <a:solidFill>
                  <a:srgbClr val="000000"/>
                </a:solidFill>
                <a:uFill>
                  <a:solidFill>
                    <a:srgbClr val="FFFFFF"/>
                  </a:solidFill>
                </a:uFill>
                <a:latin typeface="Calibri"/>
              </a:rPr>
              <a:t>daha</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uzak</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mesafelerdeki</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bilgisayar</a:t>
            </a:r>
            <a:r>
              <a:rPr lang="en-US" sz="2800" b="0" strike="noStrike" spc="-1" dirty="0">
                <a:solidFill>
                  <a:srgbClr val="000000"/>
                </a:solidFill>
                <a:uFill>
                  <a:solidFill>
                    <a:srgbClr val="FFFFFF"/>
                  </a:solidFill>
                </a:uFill>
                <a:latin typeface="Calibri"/>
              </a:rPr>
              <a:t> vb. </a:t>
            </a:r>
            <a:r>
              <a:rPr lang="en-US" sz="2800" b="0" strike="noStrike" spc="-1" dirty="0" err="1">
                <a:solidFill>
                  <a:srgbClr val="000000"/>
                </a:solidFill>
                <a:uFill>
                  <a:solidFill>
                    <a:srgbClr val="FFFFFF"/>
                  </a:solidFill>
                </a:uFill>
                <a:latin typeface="Calibri"/>
              </a:rPr>
              <a:t>cihazların</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iletişim</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hatları</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vasıtasıyla</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haberleşebildiği</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kaynaklarını</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paylaşabildiği</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ortamdır</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En</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az</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iki</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bilgisayarın</a:t>
            </a:r>
            <a:r>
              <a:rPr lang="en-US" sz="2800" b="0" strike="noStrike" spc="-1" dirty="0">
                <a:solidFill>
                  <a:srgbClr val="000000"/>
                </a:solidFill>
                <a:uFill>
                  <a:solidFill>
                    <a:srgbClr val="FFFFFF"/>
                  </a:solidFill>
                </a:uFill>
                <a:latin typeface="Calibri"/>
              </a:rPr>
              <a:t>/</a:t>
            </a:r>
            <a:r>
              <a:rPr lang="en-US" sz="2800" b="0" strike="noStrike" spc="-1" dirty="0" err="1">
                <a:solidFill>
                  <a:srgbClr val="000000"/>
                </a:solidFill>
                <a:uFill>
                  <a:solidFill>
                    <a:srgbClr val="FFFFFF"/>
                  </a:solidFill>
                </a:uFill>
                <a:latin typeface="Calibri"/>
              </a:rPr>
              <a:t>cihazın</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olduğu</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bir</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ortamda</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network’ün</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varlığından</a:t>
            </a:r>
            <a:r>
              <a:rPr lang="en-US" sz="2800" b="0" strike="noStrike" spc="-1" dirty="0">
                <a:solidFill>
                  <a:srgbClr val="000000"/>
                </a:solidFill>
                <a:uFill>
                  <a:solidFill>
                    <a:srgbClr val="FFFFFF"/>
                  </a:solidFill>
                </a:uFill>
                <a:latin typeface="Calibri"/>
              </a:rPr>
              <a:t> </a:t>
            </a:r>
            <a:r>
              <a:rPr lang="en-US" sz="2800" b="0" strike="noStrike" spc="-1" dirty="0" err="1">
                <a:solidFill>
                  <a:srgbClr val="000000"/>
                </a:solidFill>
                <a:uFill>
                  <a:solidFill>
                    <a:srgbClr val="FFFFFF"/>
                  </a:solidFill>
                </a:uFill>
                <a:latin typeface="Calibri"/>
              </a:rPr>
              <a:t>bahsedilebilir</a:t>
            </a:r>
            <a:r>
              <a:rPr lang="en-US" sz="2800" b="0" strike="noStrike" spc="-1" dirty="0">
                <a:solidFill>
                  <a:srgbClr val="000000"/>
                </a:solidFill>
                <a:uFill>
                  <a:solidFill>
                    <a:srgbClr val="FFFFFF"/>
                  </a:solidFill>
                </a:uFill>
                <a:latin typeface="Calibri"/>
              </a:rPr>
              <a:t>. </a:t>
            </a:r>
          </a:p>
          <a:p>
            <a:pPr>
              <a:lnSpc>
                <a:spcPct val="100000"/>
              </a:lnSpc>
            </a:pPr>
            <a:endParaRPr lang="en-US" sz="2800" b="0" strike="noStrike" spc="-1" dirty="0">
              <a:solidFill>
                <a:srgbClr val="000000"/>
              </a:solidFill>
              <a:uFill>
                <a:solidFill>
                  <a:srgbClr val="FFFFFF"/>
                </a:solidFill>
              </a:uFill>
              <a:latin typeface="Calibri"/>
            </a:endParaRPr>
          </a:p>
        </p:txBody>
      </p:sp>
    </p:spTree>
    <p:extLst>
      <p:ext uri="{BB962C8B-B14F-4D97-AF65-F5344CB8AC3E}">
        <p14:creationId xmlns:p14="http://schemas.microsoft.com/office/powerpoint/2010/main" val="1264183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Network Topolojileri</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10515240" cy="4350960"/>
          </a:xfrm>
          <a:prstGeom prst="rect">
            <a:avLst/>
          </a:prstGeom>
          <a:noFill/>
          <a:ln>
            <a:noFill/>
          </a:ln>
        </p:spPr>
        <p:txBody>
          <a:bodyPr/>
          <a:lstStyle/>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LAN (LOCAL AREA NETWORK)</a:t>
            </a:r>
          </a:p>
          <a:p>
            <a:pPr marL="685800" lvl="1" indent="-228240">
              <a:lnSpc>
                <a:spcPct val="100000"/>
              </a:lnSpc>
              <a:buClr>
                <a:srgbClr val="000000"/>
              </a:buClr>
              <a:buFont typeface="Arial"/>
              <a:buChar char="•"/>
            </a:pPr>
            <a:r>
              <a:rPr lang="en-US" sz="2400" b="1" strike="noStrike" spc="-1">
                <a:solidFill>
                  <a:srgbClr val="000000"/>
                </a:solidFill>
                <a:uFill>
                  <a:solidFill>
                    <a:srgbClr val="FFFFFF"/>
                  </a:solidFill>
                </a:uFill>
                <a:latin typeface="Calibri"/>
              </a:rPr>
              <a:t>Örnek:</a:t>
            </a:r>
            <a:r>
              <a:rPr lang="en-US" sz="2400" b="0" strike="noStrike" spc="-1">
                <a:solidFill>
                  <a:srgbClr val="000000"/>
                </a:solidFill>
                <a:uFill>
                  <a:solidFill>
                    <a:srgbClr val="FFFFFF"/>
                  </a:solidFill>
                </a:uFill>
                <a:latin typeface="Calibri"/>
              </a:rPr>
              <a:t> </a:t>
            </a:r>
            <a:r>
              <a:rPr lang="en-US" sz="2400" b="0" i="1" strike="noStrike" spc="-1">
                <a:solidFill>
                  <a:srgbClr val="000000"/>
                </a:solidFill>
                <a:uFill>
                  <a:solidFill>
                    <a:srgbClr val="FFFFFF"/>
                  </a:solidFill>
                </a:uFill>
                <a:latin typeface="Calibri"/>
              </a:rPr>
              <a:t>Bir bina içerisindeki ağ ortamı</a:t>
            </a:r>
            <a:endParaRPr lang="en-US" sz="2000" b="0" strike="noStrike" spc="-1">
              <a:solidFill>
                <a:srgbClr val="000000"/>
              </a:solidFill>
              <a:uFill>
                <a:solidFill>
                  <a:srgbClr val="FFFFFF"/>
                </a:solidFill>
              </a:uFill>
              <a:latin typeface="Calibri"/>
            </a:endParaRP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MAN (METROPOL AREA NETWORK)</a:t>
            </a:r>
          </a:p>
          <a:p>
            <a:pPr marL="685800" lvl="1" indent="-228240">
              <a:lnSpc>
                <a:spcPct val="100000"/>
              </a:lnSpc>
              <a:buClr>
                <a:srgbClr val="000000"/>
              </a:buClr>
              <a:buFont typeface="Arial"/>
              <a:buChar char="•"/>
            </a:pPr>
            <a:r>
              <a:rPr lang="en-US" sz="2400" b="1" strike="noStrike" spc="-1">
                <a:solidFill>
                  <a:srgbClr val="000000"/>
                </a:solidFill>
                <a:uFill>
                  <a:solidFill>
                    <a:srgbClr val="FFFFFF"/>
                  </a:solidFill>
                </a:uFill>
                <a:latin typeface="Calibri"/>
              </a:rPr>
              <a:t>Örnek:</a:t>
            </a:r>
            <a:r>
              <a:rPr lang="en-US" sz="2400" b="0" strike="noStrike" spc="-1">
                <a:solidFill>
                  <a:srgbClr val="000000"/>
                </a:solidFill>
                <a:uFill>
                  <a:solidFill>
                    <a:srgbClr val="FFFFFF"/>
                  </a:solidFill>
                </a:uFill>
                <a:latin typeface="Calibri"/>
              </a:rPr>
              <a:t> </a:t>
            </a:r>
            <a:r>
              <a:rPr lang="en-US" sz="2400" b="0" i="1" strike="noStrike" spc="-1">
                <a:solidFill>
                  <a:srgbClr val="000000"/>
                </a:solidFill>
                <a:uFill>
                  <a:solidFill>
                    <a:srgbClr val="FFFFFF"/>
                  </a:solidFill>
                </a:uFill>
                <a:latin typeface="Calibri"/>
              </a:rPr>
              <a:t>Bir şehir içerisindeki ağ ortamı (İstanbul gibi)</a:t>
            </a:r>
            <a:endParaRPr lang="en-US" sz="2000" b="0" strike="noStrike" spc="-1">
              <a:solidFill>
                <a:srgbClr val="000000"/>
              </a:solidFill>
              <a:uFill>
                <a:solidFill>
                  <a:srgbClr val="FFFFFF"/>
                </a:solidFill>
              </a:uFill>
              <a:latin typeface="Calibri"/>
            </a:endParaRP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WAN (WIDE AREA NETWORK)</a:t>
            </a:r>
          </a:p>
          <a:p>
            <a:pPr marL="685800" lvl="1" indent="-228240">
              <a:lnSpc>
                <a:spcPct val="100000"/>
              </a:lnSpc>
              <a:buClr>
                <a:srgbClr val="000000"/>
              </a:buClr>
              <a:buFont typeface="Arial"/>
              <a:buChar char="•"/>
            </a:pPr>
            <a:r>
              <a:rPr lang="en-US" sz="2400" b="1" strike="noStrike" spc="-1">
                <a:solidFill>
                  <a:srgbClr val="000000"/>
                </a:solidFill>
                <a:uFill>
                  <a:solidFill>
                    <a:srgbClr val="FFFFFF"/>
                  </a:solidFill>
                </a:uFill>
                <a:latin typeface="Calibri"/>
              </a:rPr>
              <a:t>Örnek:</a:t>
            </a:r>
            <a:r>
              <a:rPr lang="en-US" sz="2400" b="0" strike="noStrike" spc="-1">
                <a:solidFill>
                  <a:srgbClr val="000000"/>
                </a:solidFill>
                <a:uFill>
                  <a:solidFill>
                    <a:srgbClr val="FFFFFF"/>
                  </a:solidFill>
                </a:uFill>
                <a:latin typeface="Calibri"/>
              </a:rPr>
              <a:t> </a:t>
            </a:r>
            <a:r>
              <a:rPr lang="en-US" sz="2400" b="0" i="1" strike="noStrike" spc="-1">
                <a:solidFill>
                  <a:srgbClr val="000000"/>
                </a:solidFill>
                <a:uFill>
                  <a:solidFill>
                    <a:srgbClr val="FFFFFF"/>
                  </a:solidFill>
                </a:uFill>
                <a:latin typeface="Calibri"/>
              </a:rPr>
              <a:t>Farklı şehirler arasındaki ağ ortamı (Ankara – İstanbul bağlantısı gibi.)</a:t>
            </a:r>
            <a:endParaRPr lang="en-US" sz="2000" b="0" strike="noStrike" spc="-1">
              <a:solidFill>
                <a:srgbClr val="000000"/>
              </a:solidFill>
              <a:uFill>
                <a:solidFill>
                  <a:srgbClr val="FFFFFF"/>
                </a:solidFill>
              </a:uFill>
              <a:latin typeface="Calibri"/>
            </a:endParaRPr>
          </a:p>
          <a:p>
            <a:endParaRPr lang="en-US" sz="2800" b="0" strike="noStrike" spc="-1">
              <a:solidFill>
                <a:srgbClr val="000000"/>
              </a:solidFill>
              <a:uFill>
                <a:solidFill>
                  <a:srgbClr val="FFFFFF"/>
                </a:solidFill>
              </a:uFill>
              <a:latin typeface="Calibri"/>
            </a:endParaRPr>
          </a:p>
        </p:txBody>
      </p:sp>
    </p:spTree>
    <p:extLst>
      <p:ext uri="{BB962C8B-B14F-4D97-AF65-F5344CB8AC3E}">
        <p14:creationId xmlns:p14="http://schemas.microsoft.com/office/powerpoint/2010/main" val="34917769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8519124" cy="1410232"/>
          </a:xfrm>
          <a:prstGeom prst="rect">
            <a:avLst/>
          </a:prstGeom>
          <a:noFill/>
          <a:ln>
            <a:noFill/>
          </a:ln>
        </p:spPr>
        <p:txBody>
          <a:bodyPr anchor="ctr"/>
          <a:lstStyle/>
          <a:p>
            <a:endParaRPr lang="en-US" sz="1800" b="0" strike="noStrike" spc="-1">
              <a:solidFill>
                <a:srgbClr val="000000"/>
              </a:solidFill>
              <a:uFill>
                <a:solidFill>
                  <a:srgbClr val="FFFFFF"/>
                </a:solidFill>
              </a:uFill>
              <a:latin typeface="Calibri"/>
            </a:endParaRPr>
          </a:p>
        </p:txBody>
      </p:sp>
      <p:pic>
        <p:nvPicPr>
          <p:cNvPr id="3" name="İçerik Yer Tutucusu 3"/>
          <p:cNvPicPr/>
          <p:nvPr/>
        </p:nvPicPr>
        <p:blipFill>
          <a:blip r:embed="rId2"/>
          <a:stretch/>
        </p:blipFill>
        <p:spPr>
          <a:xfrm>
            <a:off x="152280" y="365040"/>
            <a:ext cx="9640560" cy="6943188"/>
          </a:xfrm>
          <a:prstGeom prst="rect">
            <a:avLst/>
          </a:prstGeom>
          <a:ln>
            <a:noFill/>
          </a:ln>
        </p:spPr>
      </p:pic>
    </p:spTree>
    <p:extLst>
      <p:ext uri="{BB962C8B-B14F-4D97-AF65-F5344CB8AC3E}">
        <p14:creationId xmlns:p14="http://schemas.microsoft.com/office/powerpoint/2010/main" val="19326557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HATIRLATMA</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10515240" cy="4350960"/>
          </a:xfrm>
          <a:prstGeom prst="rect">
            <a:avLst/>
          </a:prstGeom>
          <a:noFill/>
          <a:ln>
            <a:noFill/>
          </a:ln>
        </p:spPr>
        <p:txBody>
          <a:bodyPr/>
          <a:lstStyle/>
          <a:p>
            <a:pPr marL="228600" indent="-228240">
              <a:lnSpc>
                <a:spcPct val="90000"/>
              </a:lnSpc>
              <a:buClr>
                <a:srgbClr val="000000"/>
              </a:buClr>
              <a:buFont typeface="Arial"/>
              <a:buChar char="•"/>
            </a:pPr>
            <a:r>
              <a:rPr lang="en-US" sz="3600" b="0" strike="noStrike" spc="-1">
                <a:solidFill>
                  <a:srgbClr val="000000"/>
                </a:solidFill>
                <a:uFill>
                  <a:solidFill>
                    <a:srgbClr val="FFFFFF"/>
                  </a:solidFill>
                </a:uFill>
                <a:latin typeface="Calibri"/>
              </a:rPr>
              <a:t>Router, farklı yerlerdeki LAN’ları buluşturmamızı sağlar.</a:t>
            </a:r>
            <a:endParaRPr lang="en-US" sz="2800" b="0" strike="noStrike" spc="-1">
              <a:solidFill>
                <a:srgbClr val="000000"/>
              </a:solidFill>
              <a:uFill>
                <a:solidFill>
                  <a:srgbClr val="FFFFFF"/>
                </a:solidFill>
              </a:uFill>
              <a:latin typeface="Calibri"/>
            </a:endParaRPr>
          </a:p>
        </p:txBody>
      </p:sp>
      <p:pic>
        <p:nvPicPr>
          <p:cNvPr id="4" name="Resim 3"/>
          <p:cNvPicPr/>
          <p:nvPr/>
        </p:nvPicPr>
        <p:blipFill>
          <a:blip r:embed="rId2"/>
          <a:stretch/>
        </p:blipFill>
        <p:spPr>
          <a:xfrm>
            <a:off x="5394960" y="182880"/>
            <a:ext cx="1625040" cy="1625040"/>
          </a:xfrm>
          <a:prstGeom prst="rect">
            <a:avLst/>
          </a:prstGeom>
          <a:ln>
            <a:noFill/>
          </a:ln>
        </p:spPr>
      </p:pic>
    </p:spTree>
    <p:extLst>
      <p:ext uri="{BB962C8B-B14F-4D97-AF65-F5344CB8AC3E}">
        <p14:creationId xmlns:p14="http://schemas.microsoft.com/office/powerpoint/2010/main" val="39868254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981848" y="493230"/>
            <a:ext cx="8570415" cy="1419301"/>
          </a:xfrm>
          <a:prstGeom prst="rect">
            <a:avLst/>
          </a:prstGeom>
          <a:noFill/>
          <a:ln>
            <a:noFill/>
          </a:ln>
        </p:spPr>
        <p:txBody>
          <a:bodyPr anchor="ctr"/>
          <a:lstStyle/>
          <a:p>
            <a:endParaRPr lang="en-US" sz="1800" b="0" strike="noStrike" spc="-1">
              <a:solidFill>
                <a:srgbClr val="000000"/>
              </a:solidFill>
              <a:uFill>
                <a:solidFill>
                  <a:srgbClr val="FFFFFF"/>
                </a:solidFill>
              </a:uFill>
              <a:latin typeface="Calibri"/>
            </a:endParaRPr>
          </a:p>
        </p:txBody>
      </p:sp>
      <p:pic>
        <p:nvPicPr>
          <p:cNvPr id="3" name="İçerik Yer Tutucusu 3"/>
          <p:cNvPicPr/>
          <p:nvPr/>
        </p:nvPicPr>
        <p:blipFill>
          <a:blip r:embed="rId2"/>
          <a:stretch/>
        </p:blipFill>
        <p:spPr>
          <a:xfrm>
            <a:off x="143768" y="214860"/>
            <a:ext cx="9936857" cy="7344815"/>
          </a:xfrm>
          <a:prstGeom prst="rect">
            <a:avLst/>
          </a:prstGeom>
          <a:ln>
            <a:noFill/>
          </a:ln>
        </p:spPr>
      </p:pic>
      <p:pic>
        <p:nvPicPr>
          <p:cNvPr id="4" name="Resim 4"/>
          <p:cNvPicPr/>
          <p:nvPr/>
        </p:nvPicPr>
        <p:blipFill>
          <a:blip r:embed="rId3"/>
          <a:stretch/>
        </p:blipFill>
        <p:spPr>
          <a:xfrm>
            <a:off x="6024009" y="4787447"/>
            <a:ext cx="993510" cy="1305556"/>
          </a:xfrm>
          <a:prstGeom prst="rect">
            <a:avLst/>
          </a:prstGeom>
          <a:ln>
            <a:noFill/>
          </a:ln>
        </p:spPr>
      </p:pic>
      <p:sp>
        <p:nvSpPr>
          <p:cNvPr id="5" name="CustomShape 2"/>
          <p:cNvSpPr/>
          <p:nvPr/>
        </p:nvSpPr>
        <p:spPr>
          <a:xfrm>
            <a:off x="3274330" y="3191504"/>
            <a:ext cx="709188" cy="390587"/>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Fa 0/0</a:t>
            </a:r>
            <a:endParaRPr lang="en-US" sz="1800" b="0" strike="noStrike" spc="-1">
              <a:solidFill>
                <a:srgbClr val="000000"/>
              </a:solidFill>
              <a:uFill>
                <a:solidFill>
                  <a:srgbClr val="FFFFFF"/>
                </a:solidFill>
              </a:uFill>
              <a:latin typeface="Arial"/>
            </a:endParaRPr>
          </a:p>
        </p:txBody>
      </p:sp>
      <p:sp>
        <p:nvSpPr>
          <p:cNvPr id="6" name="CustomShape 3"/>
          <p:cNvSpPr/>
          <p:nvPr/>
        </p:nvSpPr>
        <p:spPr>
          <a:xfrm>
            <a:off x="8768650" y="3357464"/>
            <a:ext cx="709188" cy="390587"/>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Fa 0/1</a:t>
            </a:r>
            <a:endParaRPr lang="en-US" sz="1800" b="0" strike="noStrike" spc="-1">
              <a:solidFill>
                <a:srgbClr val="000000"/>
              </a:solidFill>
              <a:uFill>
                <a:solidFill>
                  <a:srgbClr val="FFFFFF"/>
                </a:solidFill>
              </a:uFill>
              <a:latin typeface="Arial"/>
            </a:endParaRPr>
          </a:p>
        </p:txBody>
      </p:sp>
      <p:sp>
        <p:nvSpPr>
          <p:cNvPr id="7" name="CustomShape 4"/>
          <p:cNvSpPr/>
          <p:nvPr/>
        </p:nvSpPr>
        <p:spPr>
          <a:xfrm>
            <a:off x="255729" y="6010664"/>
            <a:ext cx="1686561" cy="390587"/>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192.168.10.0/24</a:t>
            </a:r>
            <a:endParaRPr lang="en-US" sz="1800" b="0" strike="noStrike" spc="-1">
              <a:solidFill>
                <a:srgbClr val="000000"/>
              </a:solidFill>
              <a:uFill>
                <a:solidFill>
                  <a:srgbClr val="FFFFFF"/>
                </a:solidFill>
              </a:uFill>
              <a:latin typeface="Arial"/>
            </a:endParaRPr>
          </a:p>
        </p:txBody>
      </p:sp>
      <p:sp>
        <p:nvSpPr>
          <p:cNvPr id="8" name="CustomShape 5"/>
          <p:cNvSpPr/>
          <p:nvPr/>
        </p:nvSpPr>
        <p:spPr>
          <a:xfrm>
            <a:off x="9285609" y="6010664"/>
            <a:ext cx="1686561" cy="390587"/>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192.168.10.0/24</a:t>
            </a:r>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4336593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endParaRPr lang="en-US" sz="1800" b="0" strike="noStrike" spc="-1">
              <a:solidFill>
                <a:srgbClr val="000000"/>
              </a:solidFill>
              <a:uFill>
                <a:solidFill>
                  <a:srgbClr val="FFFFFF"/>
                </a:solidFill>
              </a:uFill>
              <a:latin typeface="Calibri"/>
            </a:endParaRPr>
          </a:p>
        </p:txBody>
      </p:sp>
      <p:pic>
        <p:nvPicPr>
          <p:cNvPr id="3" name="İçerik Yer Tutucusu 3"/>
          <p:cNvPicPr/>
          <p:nvPr/>
        </p:nvPicPr>
        <p:blipFill>
          <a:blip r:embed="rId2"/>
          <a:stretch/>
        </p:blipFill>
        <p:spPr>
          <a:xfrm>
            <a:off x="-1" y="-1"/>
            <a:ext cx="10080625" cy="7308229"/>
          </a:xfrm>
          <a:prstGeom prst="rect">
            <a:avLst/>
          </a:prstGeom>
          <a:ln>
            <a:noFill/>
          </a:ln>
        </p:spPr>
      </p:pic>
      <p:pic>
        <p:nvPicPr>
          <p:cNvPr id="4" name="Resim 4"/>
          <p:cNvPicPr/>
          <p:nvPr/>
        </p:nvPicPr>
        <p:blipFill>
          <a:blip r:embed="rId3"/>
          <a:stretch/>
        </p:blipFill>
        <p:spPr>
          <a:xfrm>
            <a:off x="5740560" y="4584600"/>
            <a:ext cx="1625040" cy="1269360"/>
          </a:xfrm>
          <a:prstGeom prst="rect">
            <a:avLst/>
          </a:prstGeom>
          <a:ln>
            <a:noFill/>
          </a:ln>
        </p:spPr>
      </p:pic>
      <p:sp>
        <p:nvSpPr>
          <p:cNvPr id="5" name="CustomShape 2"/>
          <p:cNvSpPr/>
          <p:nvPr/>
        </p:nvSpPr>
        <p:spPr>
          <a:xfrm>
            <a:off x="111960" y="5897520"/>
            <a:ext cx="206928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192.168.10.0/24</a:t>
            </a:r>
            <a:endParaRPr lang="en-US" sz="1800" b="0" strike="noStrike" spc="-1">
              <a:solidFill>
                <a:srgbClr val="000000"/>
              </a:solidFill>
              <a:uFill>
                <a:solidFill>
                  <a:srgbClr val="FFFFFF"/>
                </a:solidFill>
              </a:uFill>
              <a:latin typeface="Arial"/>
            </a:endParaRPr>
          </a:p>
        </p:txBody>
      </p:sp>
      <p:sp>
        <p:nvSpPr>
          <p:cNvPr id="6" name="CustomShape 3"/>
          <p:cNvSpPr/>
          <p:nvPr/>
        </p:nvSpPr>
        <p:spPr>
          <a:xfrm>
            <a:off x="9103680" y="5897520"/>
            <a:ext cx="206928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192.168.20.0/24</a:t>
            </a:r>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2286085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2654280" y="2629080"/>
            <a:ext cx="5308200" cy="2006280"/>
          </a:xfrm>
          <a:prstGeom prst="rect">
            <a:avLst/>
          </a:prstGeom>
          <a:ln/>
        </p:spPr>
        <p:style>
          <a:lnRef idx="2">
            <a:schemeClr val="accent6"/>
          </a:lnRef>
          <a:fillRef idx="1">
            <a:schemeClr val="lt1"/>
          </a:fillRef>
          <a:effectRef idx="0">
            <a:schemeClr val="accent6"/>
          </a:effectRef>
          <a:fontRef idx="minor"/>
        </p:style>
      </p:sp>
      <p:pic>
        <p:nvPicPr>
          <p:cNvPr id="3" name="Resim 4"/>
          <p:cNvPicPr/>
          <p:nvPr/>
        </p:nvPicPr>
        <p:blipFill>
          <a:blip r:embed="rId2"/>
          <a:srcRect l="7204" t="8866" r="10122" b="12193"/>
          <a:stretch/>
        </p:blipFill>
        <p:spPr>
          <a:xfrm>
            <a:off x="5949000" y="2972160"/>
            <a:ext cx="1561680" cy="1244160"/>
          </a:xfrm>
          <a:prstGeom prst="rect">
            <a:avLst/>
          </a:prstGeom>
          <a:ln>
            <a:noFill/>
          </a:ln>
        </p:spPr>
      </p:pic>
      <p:pic>
        <p:nvPicPr>
          <p:cNvPr id="4" name="Resim 5"/>
          <p:cNvPicPr/>
          <p:nvPr/>
        </p:nvPicPr>
        <p:blipFill>
          <a:blip r:embed="rId3"/>
          <a:srcRect r="13218" b="9597"/>
          <a:stretch/>
        </p:blipFill>
        <p:spPr>
          <a:xfrm>
            <a:off x="3053520" y="3123720"/>
            <a:ext cx="2039040" cy="1092600"/>
          </a:xfrm>
          <a:prstGeom prst="rect">
            <a:avLst/>
          </a:prstGeom>
          <a:ln>
            <a:noFill/>
          </a:ln>
        </p:spPr>
      </p:pic>
      <p:sp>
        <p:nvSpPr>
          <p:cNvPr id="5" name="CustomShape 2"/>
          <p:cNvSpPr/>
          <p:nvPr/>
        </p:nvSpPr>
        <p:spPr>
          <a:xfrm>
            <a:off x="4860360" y="4290840"/>
            <a:ext cx="117468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MODEM</a:t>
            </a:r>
            <a:endParaRPr lang="en-US" sz="1800" b="0" strike="noStrike" spc="-1">
              <a:solidFill>
                <a:srgbClr val="000000"/>
              </a:solidFill>
              <a:uFill>
                <a:solidFill>
                  <a:srgbClr val="FFFFFF"/>
                </a:solidFill>
              </a:uFill>
              <a:latin typeface="Arial"/>
            </a:endParaRPr>
          </a:p>
        </p:txBody>
      </p:sp>
      <p:sp>
        <p:nvSpPr>
          <p:cNvPr id="6" name="CustomShape 3"/>
          <p:cNvSpPr/>
          <p:nvPr/>
        </p:nvSpPr>
        <p:spPr>
          <a:xfrm>
            <a:off x="9016920" y="622440"/>
            <a:ext cx="2526840" cy="1663200"/>
          </a:xfrm>
          <a:prstGeom prst="cloud">
            <a:avLst/>
          </a:prstGeom>
          <a:ln/>
        </p:spPr>
        <p:style>
          <a:lnRef idx="2">
            <a:schemeClr val="accent6"/>
          </a:lnRef>
          <a:fillRef idx="1">
            <a:schemeClr val="lt1"/>
          </a:fillRef>
          <a:effectRef idx="0">
            <a:schemeClr val="accent6"/>
          </a:effectRef>
          <a:fontRef idx="minor"/>
        </p:style>
        <p:txBody>
          <a:bodyPr lIns="90000" tIns="45000" rIns="90000" bIns="45000" anchor="ctr"/>
          <a:lstStyle/>
          <a:p>
            <a:pPr algn="ctr">
              <a:lnSpc>
                <a:spcPct val="100000"/>
              </a:lnSpc>
            </a:pPr>
            <a:r>
              <a:rPr lang="en-US" sz="1800" b="1" strike="noStrike" spc="-1">
                <a:solidFill>
                  <a:srgbClr val="000000"/>
                </a:solidFill>
                <a:uFill>
                  <a:solidFill>
                    <a:srgbClr val="FFFFFF"/>
                  </a:solidFill>
                </a:uFill>
                <a:latin typeface="Calibri"/>
              </a:rPr>
              <a:t>ISP</a:t>
            </a:r>
            <a:endParaRPr lang="en-US" sz="1800" b="0" strike="noStrike" spc="-1">
              <a:solidFill>
                <a:srgbClr val="000000"/>
              </a:solidFill>
              <a:uFill>
                <a:solidFill>
                  <a:srgbClr val="FFFFFF"/>
                </a:solidFill>
              </a:uFill>
              <a:latin typeface="Arial"/>
            </a:endParaRPr>
          </a:p>
        </p:txBody>
      </p:sp>
      <p:sp>
        <p:nvSpPr>
          <p:cNvPr id="7" name="Line 4"/>
          <p:cNvSpPr/>
          <p:nvPr/>
        </p:nvSpPr>
        <p:spPr>
          <a:xfrm flipV="1">
            <a:off x="7962840" y="1454040"/>
            <a:ext cx="1061640" cy="1174680"/>
          </a:xfrm>
          <a:prstGeom prst="line">
            <a:avLst/>
          </a:prstGeom>
          <a:ln/>
        </p:spPr>
        <p:style>
          <a:lnRef idx="1">
            <a:schemeClr val="accent1"/>
          </a:lnRef>
          <a:fillRef idx="0">
            <a:schemeClr val="accent1"/>
          </a:fillRef>
          <a:effectRef idx="0">
            <a:schemeClr val="accent1"/>
          </a:effectRef>
          <a:fontRef idx="minor"/>
        </p:style>
      </p:sp>
      <p:pic>
        <p:nvPicPr>
          <p:cNvPr id="8" name="Resim 11"/>
          <p:cNvPicPr/>
          <p:nvPr/>
        </p:nvPicPr>
        <p:blipFill>
          <a:blip r:embed="rId4"/>
          <a:stretch/>
        </p:blipFill>
        <p:spPr>
          <a:xfrm>
            <a:off x="482760" y="4660200"/>
            <a:ext cx="1218960" cy="1218960"/>
          </a:xfrm>
          <a:prstGeom prst="rect">
            <a:avLst/>
          </a:prstGeom>
          <a:ln>
            <a:noFill/>
          </a:ln>
        </p:spPr>
      </p:pic>
      <p:sp>
        <p:nvSpPr>
          <p:cNvPr id="9" name="Line 5"/>
          <p:cNvSpPr/>
          <p:nvPr/>
        </p:nvSpPr>
        <p:spPr>
          <a:xfrm flipV="1">
            <a:off x="1091880" y="3632040"/>
            <a:ext cx="1562400" cy="1027800"/>
          </a:xfrm>
          <a:prstGeom prst="line">
            <a:avLst/>
          </a:prstGeom>
          <a:ln/>
        </p:spPr>
        <p:style>
          <a:lnRef idx="1">
            <a:schemeClr val="accent1"/>
          </a:lnRef>
          <a:fillRef idx="0">
            <a:schemeClr val="accent1"/>
          </a:fillRef>
          <a:effectRef idx="0">
            <a:schemeClr val="accent1"/>
          </a:effectRef>
          <a:fontRef idx="minor"/>
        </p:style>
      </p:sp>
    </p:spTree>
    <p:extLst>
      <p:ext uri="{BB962C8B-B14F-4D97-AF65-F5344CB8AC3E}">
        <p14:creationId xmlns:p14="http://schemas.microsoft.com/office/powerpoint/2010/main" val="13313658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FİZİKSEL TOPOLOJİLER</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10515240" cy="4350960"/>
          </a:xfrm>
          <a:prstGeom prst="rect">
            <a:avLst/>
          </a:prstGeom>
          <a:noFill/>
          <a:ln>
            <a:noFill/>
          </a:ln>
        </p:spPr>
        <p:txBody>
          <a:bodyPr/>
          <a:lstStyle/>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BUS</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RING</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STAR</a:t>
            </a:r>
          </a:p>
        </p:txBody>
      </p:sp>
    </p:spTree>
    <p:extLst>
      <p:ext uri="{BB962C8B-B14F-4D97-AF65-F5344CB8AC3E}">
        <p14:creationId xmlns:p14="http://schemas.microsoft.com/office/powerpoint/2010/main" val="27482398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BUS TOPOLOGY</a:t>
            </a:r>
            <a:endParaRPr lang="en-US" sz="1800" b="0" strike="noStrike" spc="-1">
              <a:solidFill>
                <a:srgbClr val="000000"/>
              </a:solidFill>
              <a:uFill>
                <a:solidFill>
                  <a:srgbClr val="FFFFFF"/>
                </a:solidFill>
              </a:uFill>
              <a:latin typeface="Calibri"/>
            </a:endParaRPr>
          </a:p>
        </p:txBody>
      </p:sp>
      <p:pic>
        <p:nvPicPr>
          <p:cNvPr id="3" name="Resim 3"/>
          <p:cNvPicPr/>
          <p:nvPr/>
        </p:nvPicPr>
        <p:blipFill>
          <a:blip r:embed="rId2"/>
          <a:stretch/>
        </p:blipFill>
        <p:spPr>
          <a:xfrm>
            <a:off x="1545840" y="1690560"/>
            <a:ext cx="4079880" cy="4725360"/>
          </a:xfrm>
          <a:prstGeom prst="rect">
            <a:avLst/>
          </a:prstGeom>
          <a:ln>
            <a:noFill/>
          </a:ln>
        </p:spPr>
      </p:pic>
      <p:pic>
        <p:nvPicPr>
          <p:cNvPr id="4" name="Resim 4"/>
          <p:cNvPicPr/>
          <p:nvPr/>
        </p:nvPicPr>
        <p:blipFill>
          <a:blip r:embed="rId3"/>
          <a:stretch/>
        </p:blipFill>
        <p:spPr>
          <a:xfrm>
            <a:off x="7118280" y="2845440"/>
            <a:ext cx="2992320" cy="1954800"/>
          </a:xfrm>
          <a:prstGeom prst="rect">
            <a:avLst/>
          </a:prstGeom>
          <a:ln>
            <a:noFill/>
          </a:ln>
        </p:spPr>
      </p:pic>
    </p:spTree>
    <p:extLst>
      <p:ext uri="{BB962C8B-B14F-4D97-AF65-F5344CB8AC3E}">
        <p14:creationId xmlns:p14="http://schemas.microsoft.com/office/powerpoint/2010/main" val="5481117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STAR TOPOLOGY</a:t>
            </a:r>
            <a:endParaRPr lang="en-US" sz="1800" b="0" strike="noStrike" spc="-1">
              <a:solidFill>
                <a:srgbClr val="000000"/>
              </a:solidFill>
              <a:uFill>
                <a:solidFill>
                  <a:srgbClr val="FFFFFF"/>
                </a:solidFill>
              </a:uFill>
              <a:latin typeface="Calibri"/>
            </a:endParaRPr>
          </a:p>
        </p:txBody>
      </p:sp>
      <p:pic>
        <p:nvPicPr>
          <p:cNvPr id="3" name="Resim 3"/>
          <p:cNvPicPr/>
          <p:nvPr/>
        </p:nvPicPr>
        <p:blipFill>
          <a:blip r:embed="rId2"/>
          <a:stretch/>
        </p:blipFill>
        <p:spPr>
          <a:xfrm>
            <a:off x="3033720" y="1600200"/>
            <a:ext cx="6124320" cy="5029200"/>
          </a:xfrm>
          <a:prstGeom prst="rect">
            <a:avLst/>
          </a:prstGeom>
          <a:ln>
            <a:noFill/>
          </a:ln>
        </p:spPr>
      </p:pic>
    </p:spTree>
    <p:extLst>
      <p:ext uri="{BB962C8B-B14F-4D97-AF65-F5344CB8AC3E}">
        <p14:creationId xmlns:p14="http://schemas.microsoft.com/office/powerpoint/2010/main" val="38275456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RING TOPOLOGY</a:t>
            </a:r>
            <a:endParaRPr lang="en-US" sz="1800" b="0" strike="noStrike" spc="-1">
              <a:solidFill>
                <a:srgbClr val="000000"/>
              </a:solidFill>
              <a:uFill>
                <a:solidFill>
                  <a:srgbClr val="FFFFFF"/>
                </a:solidFill>
              </a:uFill>
              <a:latin typeface="Calibri"/>
            </a:endParaRPr>
          </a:p>
        </p:txBody>
      </p:sp>
      <p:pic>
        <p:nvPicPr>
          <p:cNvPr id="3" name="Resim 3"/>
          <p:cNvPicPr/>
          <p:nvPr/>
        </p:nvPicPr>
        <p:blipFill>
          <a:blip r:embed="rId2"/>
          <a:stretch/>
        </p:blipFill>
        <p:spPr>
          <a:xfrm>
            <a:off x="5394960" y="1928880"/>
            <a:ext cx="5249520" cy="4025520"/>
          </a:xfrm>
          <a:prstGeom prst="rect">
            <a:avLst/>
          </a:prstGeom>
          <a:ln>
            <a:noFill/>
          </a:ln>
        </p:spPr>
      </p:pic>
      <p:sp>
        <p:nvSpPr>
          <p:cNvPr id="4" name="CustomShape 2"/>
          <p:cNvSpPr/>
          <p:nvPr/>
        </p:nvSpPr>
        <p:spPr>
          <a:xfrm>
            <a:off x="592200" y="2196360"/>
            <a:ext cx="4345560" cy="3747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endParaRPr lang="en-US" sz="1800" b="0" strike="noStrike" spc="-1">
              <a:solidFill>
                <a:srgbClr val="000000"/>
              </a:solidFill>
              <a:uFill>
                <a:solidFill>
                  <a:srgbClr val="FFFFFF"/>
                </a:solidFill>
              </a:uFill>
              <a:latin typeface="Arial"/>
            </a:endParaRPr>
          </a:p>
          <a:p>
            <a:pPr algn="just">
              <a:lnSpc>
                <a:spcPct val="100000"/>
              </a:lnSpc>
            </a:pPr>
            <a:r>
              <a:rPr lang="en-US" sz="2400" b="0" strike="noStrike" spc="-1">
                <a:solidFill>
                  <a:srgbClr val="000000"/>
                </a:solidFill>
                <a:uFill>
                  <a:solidFill>
                    <a:srgbClr val="FFFFFF"/>
                  </a:solidFill>
                </a:uFill>
                <a:latin typeface="Calibri"/>
              </a:rPr>
              <a:t>Yıldız topolojisindeki hub yerine burada </a:t>
            </a:r>
            <a:r>
              <a:rPr lang="en-US" sz="2400" b="1" strike="noStrike" spc="-1">
                <a:solidFill>
                  <a:srgbClr val="000000"/>
                </a:solidFill>
                <a:uFill>
                  <a:solidFill>
                    <a:srgbClr val="FFFFFF"/>
                  </a:solidFill>
                </a:uFill>
                <a:latin typeface="Calibri"/>
              </a:rPr>
              <a:t>MAU</a:t>
            </a:r>
            <a:r>
              <a:rPr lang="en-US" sz="2400" b="0" strike="noStrike" spc="-1">
                <a:solidFill>
                  <a:srgbClr val="000000"/>
                </a:solidFill>
                <a:uFill>
                  <a:solidFill>
                    <a:srgbClr val="FFFFFF"/>
                  </a:solidFill>
                </a:uFill>
                <a:latin typeface="Calibri"/>
              </a:rPr>
              <a:t> ya da </a:t>
            </a:r>
            <a:r>
              <a:rPr lang="en-US" sz="2400" b="1" strike="noStrike" spc="-1">
                <a:solidFill>
                  <a:srgbClr val="000000"/>
                </a:solidFill>
                <a:uFill>
                  <a:solidFill>
                    <a:srgbClr val="FFFFFF"/>
                  </a:solidFill>
                </a:uFill>
                <a:latin typeface="Calibri"/>
              </a:rPr>
              <a:t>MSAU</a:t>
            </a:r>
            <a:r>
              <a:rPr lang="en-US" sz="2400" b="0" strike="noStrike" spc="-1">
                <a:solidFill>
                  <a:srgbClr val="000000"/>
                </a:solidFill>
                <a:uFill>
                  <a:solidFill>
                    <a:srgbClr val="FFFFFF"/>
                  </a:solidFill>
                </a:uFill>
                <a:latin typeface="Calibri"/>
              </a:rPr>
              <a:t> kullanarak gelen sinyalin halka şeklinde tek yönde iletilmesi sağlanır. Düğümlerden herhangi birindeki hata ya da kablodaki bir sorun tüm düğümleri etkileyecektir.</a:t>
            </a:r>
            <a:endParaRPr lang="en-US" sz="1800" b="0" strike="noStrike" spc="-1">
              <a:solidFill>
                <a:srgbClr val="000000"/>
              </a:solidFill>
              <a:uFill>
                <a:solidFill>
                  <a:srgbClr val="FFFFFF"/>
                </a:solidFill>
              </a:uFill>
              <a:latin typeface="Arial"/>
            </a:endParaRPr>
          </a:p>
        </p:txBody>
      </p:sp>
      <p:sp>
        <p:nvSpPr>
          <p:cNvPr id="5" name="CustomShape 3"/>
          <p:cNvSpPr/>
          <p:nvPr/>
        </p:nvSpPr>
        <p:spPr>
          <a:xfrm>
            <a:off x="7843680" y="3658680"/>
            <a:ext cx="934560"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1800" b="1" strike="noStrike" spc="-1">
                <a:solidFill>
                  <a:srgbClr val="000000"/>
                </a:solidFill>
                <a:uFill>
                  <a:solidFill>
                    <a:srgbClr val="FFFFFF"/>
                  </a:solidFill>
                </a:uFill>
                <a:latin typeface="Calibri"/>
              </a:rPr>
              <a:t>MAU</a:t>
            </a:r>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12704711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9098776"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OSI (OPEN SYSTEM INTERCONNECTION)</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9098776" cy="4350960"/>
          </a:xfrm>
          <a:prstGeom prst="rect">
            <a:avLst/>
          </a:prstGeom>
          <a:noFill/>
          <a:ln>
            <a:noFill/>
          </a:ln>
        </p:spPr>
        <p:txBody>
          <a:bodyPr/>
          <a:lstStyle/>
          <a:p>
            <a:pPr algn="just">
              <a:lnSpc>
                <a:spcPct val="100000"/>
              </a:lnSpc>
            </a:pPr>
            <a:r>
              <a:rPr lang="en-US" sz="2800" b="0" strike="noStrike" spc="-1">
                <a:solidFill>
                  <a:srgbClr val="000000"/>
                </a:solidFill>
                <a:uFill>
                  <a:solidFill>
                    <a:srgbClr val="FFFFFF"/>
                  </a:solidFill>
                </a:uFill>
                <a:latin typeface="Calibri"/>
              </a:rPr>
              <a:t>Farklı üreticilerin üretmiş oldukları bilgisayar/network malzemelerinin birbirleri ile uyumlu olarak çalışması amacıyla, ISO (International Standard Organization) tarafından, mevcut ağ yapıları incelenerek ortaya konulmuş bir standarttır. </a:t>
            </a:r>
          </a:p>
        </p:txBody>
      </p:sp>
    </p:spTree>
    <p:extLst>
      <p:ext uri="{BB962C8B-B14F-4D97-AF65-F5344CB8AC3E}">
        <p14:creationId xmlns:p14="http://schemas.microsoft.com/office/powerpoint/2010/main" val="22000430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p:nvPr/>
        </p:nvGraphicFramePr>
        <p:xfrm>
          <a:off x="1015920" y="2535840"/>
          <a:ext cx="3454200" cy="2595600"/>
        </p:xfrm>
        <a:graphic>
          <a:graphicData uri="http://schemas.openxmlformats.org/drawingml/2006/table">
            <a:tbl>
              <a:tblPr/>
              <a:tblGrid>
                <a:gridCol w="774360"/>
                <a:gridCol w="2679840"/>
              </a:tblGrid>
              <a:tr h="370800">
                <a:tc>
                  <a:txBody>
                    <a:bodyPr/>
                    <a:lstStyle/>
                    <a:p>
                      <a:pPr>
                        <a:lnSpc>
                          <a:spcPct val="100000"/>
                        </a:lnSpc>
                      </a:pPr>
                      <a:r>
                        <a:rPr lang="en-US" sz="1800" b="0" strike="noStrike" spc="-1">
                          <a:solidFill>
                            <a:srgbClr val="000000"/>
                          </a:solidFill>
                          <a:uFill>
                            <a:solidFill>
                              <a:srgbClr val="FFFFFF"/>
                            </a:solidFill>
                          </a:uFill>
                          <a:latin typeface="Calibri"/>
                        </a:rPr>
                        <a:t>7</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Application Layer</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lstStyle/>
                    <a:p>
                      <a:pPr>
                        <a:lnSpc>
                          <a:spcPct val="100000"/>
                        </a:lnSpc>
                      </a:pPr>
                      <a:r>
                        <a:rPr lang="en-US" sz="1800" b="0" strike="noStrike" spc="-1">
                          <a:solidFill>
                            <a:srgbClr val="000000"/>
                          </a:solidFill>
                          <a:uFill>
                            <a:solidFill>
                              <a:srgbClr val="FFFFFF"/>
                            </a:solidFill>
                          </a:uFill>
                          <a:latin typeface="Calibri"/>
                        </a:rPr>
                        <a:t>6</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Presentation Layer</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lstStyle/>
                    <a:p>
                      <a:pPr>
                        <a:lnSpc>
                          <a:spcPct val="100000"/>
                        </a:lnSpc>
                      </a:pPr>
                      <a:r>
                        <a:rPr lang="en-US" sz="1800" b="0" strike="noStrike" spc="-1">
                          <a:solidFill>
                            <a:srgbClr val="000000"/>
                          </a:solidFill>
                          <a:uFill>
                            <a:solidFill>
                              <a:srgbClr val="FFFFFF"/>
                            </a:solidFill>
                          </a:uFill>
                          <a:latin typeface="Calibri"/>
                        </a:rPr>
                        <a:t>5</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Session Layer</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lstStyle/>
                    <a:p>
                      <a:pPr>
                        <a:lnSpc>
                          <a:spcPct val="100000"/>
                        </a:lnSpc>
                      </a:pPr>
                      <a:r>
                        <a:rPr lang="en-US" sz="1800" b="0" strike="noStrike" spc="-1">
                          <a:solidFill>
                            <a:srgbClr val="000000"/>
                          </a:solidFill>
                          <a:uFill>
                            <a:solidFill>
                              <a:srgbClr val="FFFFFF"/>
                            </a:solidFill>
                          </a:uFill>
                          <a:latin typeface="Calibri"/>
                        </a:rPr>
                        <a:t>4</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Transport Layer</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lstStyle/>
                    <a:p>
                      <a:pPr>
                        <a:lnSpc>
                          <a:spcPct val="100000"/>
                        </a:lnSpc>
                      </a:pPr>
                      <a:r>
                        <a:rPr lang="en-US" sz="1800" b="0" strike="noStrike" spc="-1">
                          <a:solidFill>
                            <a:srgbClr val="000000"/>
                          </a:solidFill>
                          <a:uFill>
                            <a:solidFill>
                              <a:srgbClr val="FFFFFF"/>
                            </a:solidFill>
                          </a:uFill>
                          <a:latin typeface="Calibri"/>
                        </a:rPr>
                        <a:t>3</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Network Layer </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lstStyle/>
                    <a:p>
                      <a:pPr>
                        <a:lnSpc>
                          <a:spcPct val="100000"/>
                        </a:lnSpc>
                      </a:pPr>
                      <a:r>
                        <a:rPr lang="en-US" sz="1800" b="0" strike="noStrike" spc="-1">
                          <a:solidFill>
                            <a:srgbClr val="000000"/>
                          </a:solidFill>
                          <a:uFill>
                            <a:solidFill>
                              <a:srgbClr val="FFFFFF"/>
                            </a:solidFill>
                          </a:uFill>
                          <a:latin typeface="Calibri"/>
                        </a:rPr>
                        <a:t>2</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Data Link Layer</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lstStyle/>
                    <a:p>
                      <a:pPr>
                        <a:lnSpc>
                          <a:spcPct val="100000"/>
                        </a:lnSpc>
                      </a:pPr>
                      <a:r>
                        <a:rPr lang="en-US" sz="1800" b="0" strike="noStrike" spc="-1">
                          <a:solidFill>
                            <a:srgbClr val="000000"/>
                          </a:solidFill>
                          <a:uFill>
                            <a:solidFill>
                              <a:srgbClr val="FFFFFF"/>
                            </a:solidFill>
                          </a:uFill>
                          <a:latin typeface="Calibri"/>
                        </a:rPr>
                        <a:t>1</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dirty="0">
                          <a:solidFill>
                            <a:srgbClr val="000000"/>
                          </a:solidFill>
                          <a:uFill>
                            <a:solidFill>
                              <a:srgbClr val="FFFFFF"/>
                            </a:solidFill>
                          </a:uFill>
                          <a:latin typeface="Calibri"/>
                        </a:rPr>
                        <a:t>Physical Layer</a:t>
                      </a:r>
                      <a:endParaRPr lang="en-US" sz="1800" b="0" strike="noStrike" spc="-1" dirty="0">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graphicFrame>
        <p:nvGraphicFramePr>
          <p:cNvPr id="3" name="Table 2"/>
          <p:cNvGraphicFramePr/>
          <p:nvPr/>
        </p:nvGraphicFramePr>
        <p:xfrm>
          <a:off x="7162920" y="2535840"/>
          <a:ext cx="3454200" cy="2595600"/>
        </p:xfrm>
        <a:graphic>
          <a:graphicData uri="http://schemas.openxmlformats.org/drawingml/2006/table">
            <a:tbl>
              <a:tblPr/>
              <a:tblGrid>
                <a:gridCol w="774360"/>
                <a:gridCol w="2679840"/>
              </a:tblGrid>
              <a:tr h="370800">
                <a:tc>
                  <a:txBody>
                    <a:bodyPr/>
                    <a:lstStyle/>
                    <a:p>
                      <a:pPr>
                        <a:lnSpc>
                          <a:spcPct val="100000"/>
                        </a:lnSpc>
                      </a:pPr>
                      <a:r>
                        <a:rPr lang="en-US" sz="1800" b="0" strike="noStrike" spc="-1">
                          <a:solidFill>
                            <a:srgbClr val="000000"/>
                          </a:solidFill>
                          <a:uFill>
                            <a:solidFill>
                              <a:srgbClr val="FFFFFF"/>
                            </a:solidFill>
                          </a:uFill>
                          <a:latin typeface="Calibri"/>
                        </a:rPr>
                        <a:t>7</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Application Layer</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lstStyle/>
                    <a:p>
                      <a:pPr>
                        <a:lnSpc>
                          <a:spcPct val="100000"/>
                        </a:lnSpc>
                      </a:pPr>
                      <a:r>
                        <a:rPr lang="en-US" sz="1800" b="0" strike="noStrike" spc="-1">
                          <a:solidFill>
                            <a:srgbClr val="000000"/>
                          </a:solidFill>
                          <a:uFill>
                            <a:solidFill>
                              <a:srgbClr val="FFFFFF"/>
                            </a:solidFill>
                          </a:uFill>
                          <a:latin typeface="Calibri"/>
                        </a:rPr>
                        <a:t>6</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Presentation Layer</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lstStyle/>
                    <a:p>
                      <a:pPr>
                        <a:lnSpc>
                          <a:spcPct val="100000"/>
                        </a:lnSpc>
                      </a:pPr>
                      <a:r>
                        <a:rPr lang="en-US" sz="1800" b="0" strike="noStrike" spc="-1">
                          <a:solidFill>
                            <a:srgbClr val="000000"/>
                          </a:solidFill>
                          <a:uFill>
                            <a:solidFill>
                              <a:srgbClr val="FFFFFF"/>
                            </a:solidFill>
                          </a:uFill>
                          <a:latin typeface="Calibri"/>
                        </a:rPr>
                        <a:t>5</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Session Layer</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lstStyle/>
                    <a:p>
                      <a:pPr>
                        <a:lnSpc>
                          <a:spcPct val="100000"/>
                        </a:lnSpc>
                      </a:pPr>
                      <a:r>
                        <a:rPr lang="en-US" sz="1800" b="0" strike="noStrike" spc="-1">
                          <a:solidFill>
                            <a:srgbClr val="000000"/>
                          </a:solidFill>
                          <a:uFill>
                            <a:solidFill>
                              <a:srgbClr val="FFFFFF"/>
                            </a:solidFill>
                          </a:uFill>
                          <a:latin typeface="Calibri"/>
                        </a:rPr>
                        <a:t>4</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Transport Layer</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lstStyle/>
                    <a:p>
                      <a:pPr>
                        <a:lnSpc>
                          <a:spcPct val="100000"/>
                        </a:lnSpc>
                      </a:pPr>
                      <a:r>
                        <a:rPr lang="en-US" sz="1800" b="0" strike="noStrike" spc="-1">
                          <a:solidFill>
                            <a:srgbClr val="000000"/>
                          </a:solidFill>
                          <a:uFill>
                            <a:solidFill>
                              <a:srgbClr val="FFFFFF"/>
                            </a:solidFill>
                          </a:uFill>
                          <a:latin typeface="Calibri"/>
                        </a:rPr>
                        <a:t>3</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Network Layer </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lstStyle/>
                    <a:p>
                      <a:pPr>
                        <a:lnSpc>
                          <a:spcPct val="100000"/>
                        </a:lnSpc>
                      </a:pPr>
                      <a:r>
                        <a:rPr lang="en-US" sz="1800" b="0" strike="noStrike" spc="-1">
                          <a:solidFill>
                            <a:srgbClr val="000000"/>
                          </a:solidFill>
                          <a:uFill>
                            <a:solidFill>
                              <a:srgbClr val="FFFFFF"/>
                            </a:solidFill>
                          </a:uFill>
                          <a:latin typeface="Calibri"/>
                        </a:rPr>
                        <a:t>2</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Data Link Layer</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lstStyle/>
                    <a:p>
                      <a:pPr>
                        <a:lnSpc>
                          <a:spcPct val="100000"/>
                        </a:lnSpc>
                      </a:pPr>
                      <a:r>
                        <a:rPr lang="en-US" sz="1800" b="0" strike="noStrike" spc="-1">
                          <a:solidFill>
                            <a:srgbClr val="000000"/>
                          </a:solidFill>
                          <a:uFill>
                            <a:solidFill>
                              <a:srgbClr val="FFFFFF"/>
                            </a:solidFill>
                          </a:uFill>
                          <a:latin typeface="Calibri"/>
                        </a:rPr>
                        <a:t>1</a:t>
                      </a:r>
                      <a:endParaRPr lang="en-US" sz="1800" b="0" strike="noStrike" spc="-1">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US" sz="1800" b="0" strike="noStrike" spc="-1" dirty="0">
                          <a:solidFill>
                            <a:srgbClr val="000000"/>
                          </a:solidFill>
                          <a:uFill>
                            <a:solidFill>
                              <a:srgbClr val="FFFFFF"/>
                            </a:solidFill>
                          </a:uFill>
                          <a:latin typeface="Calibri"/>
                        </a:rPr>
                        <a:t>Physical Layer</a:t>
                      </a:r>
                      <a:endParaRPr lang="en-US" sz="1800" b="0" strike="noStrike" spc="-1" dirty="0">
                        <a:solidFill>
                          <a:srgbClr val="000000"/>
                        </a:solidFill>
                        <a:uFill>
                          <a:solidFill>
                            <a:srgbClr val="FFFFFF"/>
                          </a:solidFill>
                        </a:uFill>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
        <p:nvSpPr>
          <p:cNvPr id="4" name="CustomShape 3"/>
          <p:cNvSpPr/>
          <p:nvPr/>
        </p:nvSpPr>
        <p:spPr>
          <a:xfrm>
            <a:off x="4686480" y="2057400"/>
            <a:ext cx="360" cy="3352320"/>
          </a:xfrm>
          <a:custGeom>
            <a:avLst/>
            <a:gdLst/>
            <a:ahLst/>
            <a:cxnLst/>
            <a:rect l="l" t="t" r="r" b="b"/>
            <a:pathLst>
              <a:path w="21600" h="21600">
                <a:moveTo>
                  <a:pt x="0" y="0"/>
                </a:moveTo>
                <a:lnTo>
                  <a:pt x="21600" y="21600"/>
                </a:lnTo>
              </a:path>
            </a:pathLst>
          </a:custGeom>
          <a:noFill/>
          <a:ln>
            <a:tailEnd type="triangle" w="med" len="med"/>
          </a:ln>
        </p:spPr>
        <p:style>
          <a:lnRef idx="1">
            <a:schemeClr val="accent1"/>
          </a:lnRef>
          <a:fillRef idx="0">
            <a:schemeClr val="accent1"/>
          </a:fillRef>
          <a:effectRef idx="0">
            <a:schemeClr val="accent1"/>
          </a:effectRef>
          <a:fontRef idx="minor"/>
        </p:style>
      </p:sp>
      <p:sp>
        <p:nvSpPr>
          <p:cNvPr id="5" name="CustomShape 4"/>
          <p:cNvSpPr/>
          <p:nvPr/>
        </p:nvSpPr>
        <p:spPr>
          <a:xfrm flipV="1">
            <a:off x="7023240" y="2057400"/>
            <a:ext cx="360" cy="3352320"/>
          </a:xfrm>
          <a:custGeom>
            <a:avLst/>
            <a:gdLst/>
            <a:ahLst/>
            <a:cxnLst/>
            <a:rect l="l" t="t" r="r" b="b"/>
            <a:pathLst>
              <a:path w="21600" h="21600">
                <a:moveTo>
                  <a:pt x="0" y="0"/>
                </a:moveTo>
                <a:lnTo>
                  <a:pt x="21600" y="21600"/>
                </a:lnTo>
              </a:path>
            </a:pathLst>
          </a:custGeom>
          <a:noFill/>
          <a:ln>
            <a:tailEnd type="triangle" w="med" len="med"/>
          </a:ln>
        </p:spPr>
        <p:style>
          <a:lnRef idx="1">
            <a:schemeClr val="accent1"/>
          </a:lnRef>
          <a:fillRef idx="0">
            <a:schemeClr val="accent1"/>
          </a:fillRef>
          <a:effectRef idx="0">
            <a:schemeClr val="accent1"/>
          </a:effectRef>
          <a:fontRef idx="minor"/>
        </p:style>
      </p:sp>
      <p:sp>
        <p:nvSpPr>
          <p:cNvPr id="6" name="CustomShape 5"/>
          <p:cNvSpPr/>
          <p:nvPr/>
        </p:nvSpPr>
        <p:spPr>
          <a:xfrm rot="5400000">
            <a:off x="3878640" y="3551760"/>
            <a:ext cx="1989000" cy="3643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Encapsulation</a:t>
            </a:r>
            <a:endParaRPr lang="en-US" sz="1800" b="0" strike="noStrike" spc="-1">
              <a:solidFill>
                <a:srgbClr val="000000"/>
              </a:solidFill>
              <a:uFill>
                <a:solidFill>
                  <a:srgbClr val="FFFFFF"/>
                </a:solidFill>
              </a:uFill>
              <a:latin typeface="Arial"/>
            </a:endParaRPr>
          </a:p>
        </p:txBody>
      </p:sp>
      <p:sp>
        <p:nvSpPr>
          <p:cNvPr id="7" name="CustomShape 6"/>
          <p:cNvSpPr/>
          <p:nvPr/>
        </p:nvSpPr>
        <p:spPr>
          <a:xfrm rot="16200000">
            <a:off x="5621400" y="3551760"/>
            <a:ext cx="2429280" cy="3643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De-encapsulation</a:t>
            </a:r>
            <a:endParaRPr lang="en-US" sz="1800" b="0" strike="noStrike" spc="-1">
              <a:solidFill>
                <a:srgbClr val="000000"/>
              </a:solidFill>
              <a:uFill>
                <a:solidFill>
                  <a:srgbClr val="FFFFFF"/>
                </a:solidFill>
              </a:uFill>
              <a:latin typeface="Arial"/>
            </a:endParaRPr>
          </a:p>
        </p:txBody>
      </p:sp>
      <p:pic>
        <p:nvPicPr>
          <p:cNvPr id="8" name="Resim 14"/>
          <p:cNvPicPr/>
          <p:nvPr/>
        </p:nvPicPr>
        <p:blipFill>
          <a:blip r:embed="rId2"/>
          <a:stretch/>
        </p:blipFill>
        <p:spPr>
          <a:xfrm>
            <a:off x="2349360" y="1549440"/>
            <a:ext cx="786960" cy="786960"/>
          </a:xfrm>
          <a:prstGeom prst="rect">
            <a:avLst/>
          </a:prstGeom>
          <a:ln>
            <a:noFill/>
          </a:ln>
        </p:spPr>
      </p:pic>
      <p:pic>
        <p:nvPicPr>
          <p:cNvPr id="9" name="Resim 15"/>
          <p:cNvPicPr/>
          <p:nvPr/>
        </p:nvPicPr>
        <p:blipFill>
          <a:blip r:embed="rId2"/>
          <a:stretch/>
        </p:blipFill>
        <p:spPr>
          <a:xfrm>
            <a:off x="8674200" y="1549440"/>
            <a:ext cx="786960" cy="786960"/>
          </a:xfrm>
          <a:prstGeom prst="rect">
            <a:avLst/>
          </a:prstGeom>
          <a:ln>
            <a:noFill/>
          </a:ln>
        </p:spPr>
      </p:pic>
      <p:sp>
        <p:nvSpPr>
          <p:cNvPr id="10" name="TextShape 7"/>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dirty="0">
                <a:solidFill>
                  <a:srgbClr val="000000"/>
                </a:solidFill>
                <a:uFill>
                  <a:solidFill>
                    <a:srgbClr val="FFFFFF"/>
                  </a:solidFill>
                </a:uFill>
                <a:latin typeface="Calibri Light"/>
              </a:rPr>
              <a:t>Encapsulation – </a:t>
            </a:r>
            <a:r>
              <a:rPr lang="en-US" sz="4400" b="1" strike="noStrike" spc="-1" dirty="0" err="1">
                <a:solidFill>
                  <a:srgbClr val="000000"/>
                </a:solidFill>
                <a:uFill>
                  <a:solidFill>
                    <a:srgbClr val="FFFFFF"/>
                  </a:solidFill>
                </a:uFill>
                <a:latin typeface="Calibri Light"/>
              </a:rPr>
              <a:t>DeEncapsulation</a:t>
            </a:r>
            <a:r>
              <a:rPr lang="en-US" sz="4400" b="1" strike="noStrike" spc="-1" dirty="0">
                <a:solidFill>
                  <a:srgbClr val="000000"/>
                </a:solidFill>
                <a:uFill>
                  <a:solidFill>
                    <a:srgbClr val="FFFFFF"/>
                  </a:solidFill>
                </a:uFill>
                <a:latin typeface="Calibri Light"/>
              </a:rPr>
              <a:t> </a:t>
            </a:r>
            <a:r>
              <a:rPr lang="en-US" sz="4400" b="1" strike="noStrike" spc="-1" dirty="0" err="1">
                <a:solidFill>
                  <a:srgbClr val="000000"/>
                </a:solidFill>
                <a:uFill>
                  <a:solidFill>
                    <a:srgbClr val="FFFFFF"/>
                  </a:solidFill>
                </a:uFill>
                <a:latin typeface="Calibri Light"/>
              </a:rPr>
              <a:t>Süreci</a:t>
            </a:r>
            <a:endParaRPr lang="en-US" sz="1800" b="0" strike="noStrike" spc="-1" dirty="0">
              <a:solidFill>
                <a:srgbClr val="000000"/>
              </a:solidFill>
              <a:uFill>
                <a:solidFill>
                  <a:srgbClr val="FFFFFF"/>
                </a:solidFill>
              </a:uFill>
              <a:latin typeface="Calibri"/>
            </a:endParaRPr>
          </a:p>
        </p:txBody>
      </p:sp>
    </p:spTree>
    <p:extLst>
      <p:ext uri="{BB962C8B-B14F-4D97-AF65-F5344CB8AC3E}">
        <p14:creationId xmlns:p14="http://schemas.microsoft.com/office/powerpoint/2010/main" val="14276814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C00000"/>
                </a:solidFill>
                <a:uFill>
                  <a:solidFill>
                    <a:srgbClr val="FFFFFF"/>
                  </a:solidFill>
                </a:uFill>
                <a:latin typeface="Calibri Light"/>
              </a:rPr>
              <a:t>DİKKAT !!!</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4495320" cy="4350960"/>
          </a:xfrm>
          <a:prstGeom prst="rect">
            <a:avLst/>
          </a:prstGeom>
          <a:noFill/>
          <a:ln>
            <a:noFill/>
          </a:ln>
        </p:spPr>
        <p:txBody>
          <a:bodyPr/>
          <a:lstStyle/>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Layer 7	: Data</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Layer 6	: Data</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Layer 5	: Data</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Layer 4	: Segment</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Layer 3	: Packet</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Layer 2	: Frame</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Layer 1	: Bits</a:t>
            </a:r>
          </a:p>
        </p:txBody>
      </p:sp>
      <p:graphicFrame>
        <p:nvGraphicFramePr>
          <p:cNvPr id="4" name="Table 3"/>
          <p:cNvGraphicFramePr/>
          <p:nvPr/>
        </p:nvGraphicFramePr>
        <p:xfrm>
          <a:off x="4802400" y="1848960"/>
          <a:ext cx="6845760" cy="3531240"/>
        </p:xfrm>
        <a:graphic>
          <a:graphicData uri="http://schemas.openxmlformats.org/drawingml/2006/table">
            <a:tbl>
              <a:tblPr/>
              <a:tblGrid>
                <a:gridCol w="1402200"/>
                <a:gridCol w="1402200"/>
                <a:gridCol w="1506960"/>
                <a:gridCol w="1310400"/>
                <a:gridCol w="1224000"/>
              </a:tblGrid>
              <a:tr h="389880">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DATA</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C6E0B4"/>
                    </a:solidFill>
                  </a:tcPr>
                </a:tc>
                <a:tc>
                  <a:txBody>
                    <a:bodyPr/>
                    <a:lstStyle/>
                    <a:p>
                      <a:pPr>
                        <a:lnSpc>
                          <a:spcPct val="100000"/>
                        </a:lnSpc>
                      </a:pPr>
                      <a:r>
                        <a:rPr lang="en-US" sz="1100" b="1" strike="noStrike" spc="-1">
                          <a:solidFill>
                            <a:srgbClr val="000000"/>
                          </a:solidFill>
                          <a:uFill>
                            <a:solidFill>
                              <a:srgbClr val="FFFFFF"/>
                            </a:solidFill>
                          </a:uFill>
                          <a:latin typeface="Calibri"/>
                        </a:rPr>
                        <a:t>LAYER 5-6-7</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89880">
                <a:tc gridSpan="4">
                  <a:txBody>
                    <a:bodyPr/>
                    <a:lstStyle/>
                    <a:p>
                      <a:pPr algn="ctr">
                        <a:lnSpc>
                          <a:spcPct val="100000"/>
                        </a:lnSpc>
                      </a:pPr>
                      <a:r>
                        <a:rPr lang="en-US" sz="1100" b="1" strike="noStrike" spc="-1">
                          <a:solidFill>
                            <a:srgbClr val="000000"/>
                          </a:solidFill>
                          <a:uFill>
                            <a:solidFill>
                              <a:srgbClr val="FFFFFF"/>
                            </a:solidFill>
                          </a:uFill>
                          <a:latin typeface="Calibri"/>
                        </a:rPr>
                        <a:t>SEGMENT</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89880">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endParaRPr lang="tr-T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LAYER 4 HEADER</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B4C6E7"/>
                    </a:solidFill>
                  </a:tcPr>
                </a:tc>
                <a:tc>
                  <a:txBody>
                    <a:bodyPr/>
                    <a:lstStyle/>
                    <a:p>
                      <a:pPr>
                        <a:lnSpc>
                          <a:spcPct val="100000"/>
                        </a:lnSpc>
                      </a:pPr>
                      <a:r>
                        <a:rPr lang="en-US" sz="1100" b="0" strike="noStrike" spc="-1">
                          <a:solidFill>
                            <a:srgbClr val="000000"/>
                          </a:solidFill>
                          <a:uFill>
                            <a:solidFill>
                              <a:srgbClr val="FFFFFF"/>
                            </a:solidFill>
                          </a:uFill>
                          <a:latin typeface="Calibri"/>
                        </a:rPr>
                        <a:t>DATA</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C6E0B4"/>
                    </a:solidFill>
                  </a:tcPr>
                </a:tc>
                <a:tc>
                  <a:txBody>
                    <a:bodyPr/>
                    <a:lstStyle/>
                    <a:p>
                      <a:pPr>
                        <a:lnSpc>
                          <a:spcPct val="100000"/>
                        </a:lnSpc>
                      </a:pPr>
                      <a:r>
                        <a:rPr lang="en-US" sz="1100" b="1" strike="noStrike" spc="-1">
                          <a:solidFill>
                            <a:srgbClr val="000000"/>
                          </a:solidFill>
                          <a:uFill>
                            <a:solidFill>
                              <a:srgbClr val="FFFFFF"/>
                            </a:solidFill>
                          </a:uFill>
                          <a:latin typeface="Calibri"/>
                        </a:rPr>
                        <a:t>LAYER 4</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89880">
                <a:tc gridSpan="4">
                  <a:txBody>
                    <a:bodyPr/>
                    <a:lstStyle/>
                    <a:p>
                      <a:pPr algn="ctr">
                        <a:lnSpc>
                          <a:spcPct val="100000"/>
                        </a:lnSpc>
                      </a:pPr>
                      <a:r>
                        <a:rPr lang="en-US" sz="1100" b="1" strike="noStrike" spc="-1">
                          <a:solidFill>
                            <a:srgbClr val="000000"/>
                          </a:solidFill>
                          <a:uFill>
                            <a:solidFill>
                              <a:srgbClr val="FFFFFF"/>
                            </a:solidFill>
                          </a:uFill>
                          <a:latin typeface="Calibri"/>
                        </a:rPr>
                        <a:t>PACKET</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a:txBody>
                    <a:bodyPr/>
                    <a:lstStyle/>
                    <a:p>
                      <a:pPr>
                        <a:lnSpc>
                          <a:spcPct val="100000"/>
                        </a:lnSpc>
                      </a:pPr>
                      <a:r>
                        <a:rPr lang="en-US" sz="1100" b="1"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89880">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LAYER 3 HEADER</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F8CBAD"/>
                    </a:solidFill>
                  </a:tcPr>
                </a:tc>
                <a:tc>
                  <a:txBody>
                    <a:bodyPr/>
                    <a:lstStyle/>
                    <a:p>
                      <a:pPr>
                        <a:lnSpc>
                          <a:spcPct val="100000"/>
                        </a:lnSpc>
                      </a:pPr>
                      <a:r>
                        <a:rPr lang="en-US" sz="1100" b="0" strike="noStrike" spc="-1">
                          <a:solidFill>
                            <a:srgbClr val="000000"/>
                          </a:solidFill>
                          <a:uFill>
                            <a:solidFill>
                              <a:srgbClr val="FFFFFF"/>
                            </a:solidFill>
                          </a:uFill>
                          <a:latin typeface="Calibri"/>
                        </a:rPr>
                        <a:t>LAYER 4 HEADER</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B4C6E7"/>
                    </a:solidFill>
                  </a:tcPr>
                </a:tc>
                <a:tc>
                  <a:txBody>
                    <a:bodyPr/>
                    <a:lstStyle/>
                    <a:p>
                      <a:pPr>
                        <a:lnSpc>
                          <a:spcPct val="100000"/>
                        </a:lnSpc>
                      </a:pPr>
                      <a:r>
                        <a:rPr lang="en-US" sz="1100" b="0" strike="noStrike" spc="-1">
                          <a:solidFill>
                            <a:srgbClr val="000000"/>
                          </a:solidFill>
                          <a:uFill>
                            <a:solidFill>
                              <a:srgbClr val="FFFFFF"/>
                            </a:solidFill>
                          </a:uFill>
                          <a:latin typeface="Calibri"/>
                        </a:rPr>
                        <a:t>DATA</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C6E0B4"/>
                    </a:solidFill>
                  </a:tcPr>
                </a:tc>
                <a:tc>
                  <a:txBody>
                    <a:bodyPr/>
                    <a:lstStyle/>
                    <a:p>
                      <a:pPr>
                        <a:lnSpc>
                          <a:spcPct val="100000"/>
                        </a:lnSpc>
                      </a:pPr>
                      <a:r>
                        <a:rPr lang="en-US" sz="1100" b="1" strike="noStrike" spc="-1">
                          <a:solidFill>
                            <a:srgbClr val="000000"/>
                          </a:solidFill>
                          <a:uFill>
                            <a:solidFill>
                              <a:srgbClr val="FFFFFF"/>
                            </a:solidFill>
                          </a:uFill>
                          <a:latin typeface="Calibri"/>
                        </a:rPr>
                        <a:t>LAYER 3</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89880">
                <a:tc gridSpan="4">
                  <a:txBody>
                    <a:bodyPr/>
                    <a:lstStyle/>
                    <a:p>
                      <a:pPr algn="ctr">
                        <a:lnSpc>
                          <a:spcPct val="100000"/>
                        </a:lnSpc>
                      </a:pPr>
                      <a:r>
                        <a:rPr lang="en-US" sz="1100" b="1" strike="noStrike" spc="-1">
                          <a:solidFill>
                            <a:srgbClr val="000000"/>
                          </a:solidFill>
                          <a:uFill>
                            <a:solidFill>
                              <a:srgbClr val="FFFFFF"/>
                            </a:solidFill>
                          </a:uFill>
                          <a:latin typeface="Calibri"/>
                        </a:rPr>
                        <a:t>FRAME</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a:txBody>
                    <a:bodyPr/>
                    <a:lstStyle/>
                    <a:p>
                      <a:pPr>
                        <a:lnSpc>
                          <a:spcPct val="100000"/>
                        </a:lnSpc>
                      </a:pPr>
                      <a:r>
                        <a:rPr lang="en-US" sz="1100" b="1"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89880">
                <a:tc>
                  <a:txBody>
                    <a:bodyPr/>
                    <a:lstStyle/>
                    <a:p>
                      <a:pPr>
                        <a:lnSpc>
                          <a:spcPct val="100000"/>
                        </a:lnSpc>
                      </a:pPr>
                      <a:r>
                        <a:rPr lang="en-US" sz="1100" b="0" strike="noStrike" spc="-1">
                          <a:solidFill>
                            <a:srgbClr val="000000"/>
                          </a:solidFill>
                          <a:uFill>
                            <a:solidFill>
                              <a:srgbClr val="FFFFFF"/>
                            </a:solidFill>
                          </a:uFill>
                          <a:latin typeface="Calibri"/>
                        </a:rPr>
                        <a:t>LAYER 2 HEADER</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FFE699"/>
                    </a:solidFill>
                  </a:tcPr>
                </a:tc>
                <a:tc>
                  <a:txBody>
                    <a:bodyPr/>
                    <a:lstStyle/>
                    <a:p>
                      <a:pPr>
                        <a:lnSpc>
                          <a:spcPct val="100000"/>
                        </a:lnSpc>
                      </a:pPr>
                      <a:r>
                        <a:rPr lang="en-US" sz="1100" b="0" strike="noStrike" spc="-1">
                          <a:solidFill>
                            <a:srgbClr val="000000"/>
                          </a:solidFill>
                          <a:uFill>
                            <a:solidFill>
                              <a:srgbClr val="FFFFFF"/>
                            </a:solidFill>
                          </a:uFill>
                          <a:latin typeface="Calibri"/>
                        </a:rPr>
                        <a:t>LAYER 3 HEADER</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F8CBAD"/>
                    </a:solidFill>
                  </a:tcPr>
                </a:tc>
                <a:tc>
                  <a:txBody>
                    <a:bodyPr/>
                    <a:lstStyle/>
                    <a:p>
                      <a:pPr>
                        <a:lnSpc>
                          <a:spcPct val="100000"/>
                        </a:lnSpc>
                      </a:pPr>
                      <a:r>
                        <a:rPr lang="en-US" sz="1100" b="0" strike="noStrike" spc="-1">
                          <a:solidFill>
                            <a:srgbClr val="000000"/>
                          </a:solidFill>
                          <a:uFill>
                            <a:solidFill>
                              <a:srgbClr val="FFFFFF"/>
                            </a:solidFill>
                          </a:uFill>
                          <a:latin typeface="Calibri"/>
                        </a:rPr>
                        <a:t>LAYER 4 HEADER</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B4C6E7"/>
                    </a:solidFill>
                  </a:tcPr>
                </a:tc>
                <a:tc>
                  <a:txBody>
                    <a:bodyPr/>
                    <a:lstStyle/>
                    <a:p>
                      <a:pPr>
                        <a:lnSpc>
                          <a:spcPct val="100000"/>
                        </a:lnSpc>
                      </a:pPr>
                      <a:r>
                        <a:rPr lang="en-US" sz="1100" b="0" strike="noStrike" spc="-1">
                          <a:solidFill>
                            <a:srgbClr val="000000"/>
                          </a:solidFill>
                          <a:uFill>
                            <a:solidFill>
                              <a:srgbClr val="FFFFFF"/>
                            </a:solidFill>
                          </a:uFill>
                          <a:latin typeface="Calibri"/>
                        </a:rPr>
                        <a:t>DATA</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C6E0B4"/>
                    </a:solidFill>
                  </a:tcPr>
                </a:tc>
                <a:tc>
                  <a:txBody>
                    <a:bodyPr/>
                    <a:lstStyle/>
                    <a:p>
                      <a:pPr>
                        <a:lnSpc>
                          <a:spcPct val="100000"/>
                        </a:lnSpc>
                      </a:pPr>
                      <a:r>
                        <a:rPr lang="en-US" sz="1100" b="1" strike="noStrike" spc="-1">
                          <a:solidFill>
                            <a:srgbClr val="000000"/>
                          </a:solidFill>
                          <a:uFill>
                            <a:solidFill>
                              <a:srgbClr val="FFFFFF"/>
                            </a:solidFill>
                          </a:uFill>
                          <a:latin typeface="Calibri"/>
                        </a:rPr>
                        <a:t>LAYER 2</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89880">
                <a:tc gridSpan="4">
                  <a:txBody>
                    <a:bodyPr/>
                    <a:lstStyle/>
                    <a:p>
                      <a:pPr algn="ctr">
                        <a:lnSpc>
                          <a:spcPct val="100000"/>
                        </a:lnSpc>
                      </a:pPr>
                      <a:r>
                        <a:rPr lang="en-US" sz="1100" b="1" strike="noStrike" spc="-1">
                          <a:solidFill>
                            <a:srgbClr val="000000"/>
                          </a:solidFill>
                          <a:uFill>
                            <a:solidFill>
                              <a:srgbClr val="FFFFFF"/>
                            </a:solidFill>
                          </a:uFill>
                          <a:latin typeface="Calibri"/>
                        </a:rPr>
                        <a:t>BITS</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a:txBody>
                    <a:bodyPr/>
                    <a:lstStyle/>
                    <a:p>
                      <a:pPr>
                        <a:lnSpc>
                          <a:spcPct val="100000"/>
                        </a:lnSpc>
                      </a:pPr>
                      <a:r>
                        <a:rPr lang="en-US" sz="1100" b="1"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412200">
                <a:tc gridSpan="4">
                  <a:txBody>
                    <a:bodyPr/>
                    <a:lstStyle/>
                    <a:p>
                      <a:pPr algn="ctr">
                        <a:lnSpc>
                          <a:spcPct val="100000"/>
                        </a:lnSpc>
                      </a:pPr>
                      <a:r>
                        <a:rPr lang="en-US" sz="1100" b="0" strike="noStrike" spc="-1">
                          <a:solidFill>
                            <a:srgbClr val="000000"/>
                          </a:solidFill>
                          <a:uFill>
                            <a:solidFill>
                              <a:srgbClr val="FFFFFF"/>
                            </a:solidFill>
                          </a:uFill>
                          <a:latin typeface="Calibri"/>
                        </a:rPr>
                        <a:t>100101111100111000111101010101</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a:txBody>
                    <a:bodyPr/>
                    <a:lstStyle/>
                    <a:p>
                      <a:pPr>
                        <a:lnSpc>
                          <a:spcPct val="100000"/>
                        </a:lnSpc>
                      </a:pPr>
                      <a:r>
                        <a:rPr lang="en-US" sz="1100" b="1" strike="noStrike" spc="-1" dirty="0">
                          <a:solidFill>
                            <a:srgbClr val="000000"/>
                          </a:solidFill>
                          <a:uFill>
                            <a:solidFill>
                              <a:srgbClr val="FFFFFF"/>
                            </a:solidFill>
                          </a:uFill>
                          <a:latin typeface="Calibri"/>
                        </a:rPr>
                        <a:t>LAYER 1</a:t>
                      </a:r>
                      <a:endParaRPr lang="en-US" sz="1800" b="0" strike="noStrike" spc="-1" dirty="0">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bl>
          </a:graphicData>
        </a:graphic>
      </p:graphicFrame>
    </p:spTree>
    <p:extLst>
      <p:ext uri="{BB962C8B-B14F-4D97-AF65-F5344CB8AC3E}">
        <p14:creationId xmlns:p14="http://schemas.microsoft.com/office/powerpoint/2010/main" val="14487414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895476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Physical Layer</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8954760" cy="4350960"/>
          </a:xfrm>
          <a:prstGeom prst="rect">
            <a:avLst/>
          </a:prstGeom>
          <a:noFill/>
          <a:ln>
            <a:noFill/>
          </a:ln>
        </p:spPr>
        <p:txBody>
          <a:bodyPr/>
          <a:lstStyle/>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Donanım katmanı olarak da bilinir.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Verinin kablolu / kablosuz olarak nasıl yol alacağının belirlendiği katmandır.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0 ve 1’lerin olduğu katmandır.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Problemler genellikle bu katmanda meydana gelir. </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Fiziksel katmanın iletişim kuralları için </a:t>
            </a:r>
            <a:r>
              <a:rPr lang="en-US" sz="2800" b="1" strike="noStrike" spc="-1">
                <a:solidFill>
                  <a:srgbClr val="0070C0"/>
                </a:solidFill>
                <a:uFill>
                  <a:solidFill>
                    <a:srgbClr val="FFFFFF"/>
                  </a:solidFill>
                </a:uFill>
                <a:latin typeface="Calibri"/>
              </a:rPr>
              <a:t>10Base-T, 10Base-TX, F/O, 802.11/b/g/n, RF (radio frequency),  RS-232, RS-485 vb.</a:t>
            </a:r>
            <a:r>
              <a:rPr lang="en-US" sz="2800" b="0" strike="noStrike" spc="-1">
                <a:solidFill>
                  <a:srgbClr val="000000"/>
                </a:solidFill>
                <a:uFill>
                  <a:solidFill>
                    <a:srgbClr val="FFFFFF"/>
                  </a:solidFill>
                </a:uFill>
                <a:latin typeface="Calibri"/>
              </a:rPr>
              <a:t> örnek olarak verilebilir.</a:t>
            </a:r>
          </a:p>
          <a:p>
            <a:pPr marL="228600" indent="-228240">
              <a:lnSpc>
                <a:spcPct val="90000"/>
              </a:lnSpc>
              <a:buClr>
                <a:srgbClr val="000000"/>
              </a:buClr>
              <a:buFont typeface="Arial"/>
              <a:buChar char="•"/>
            </a:pPr>
            <a:r>
              <a:rPr lang="en-US" sz="2800" b="0" u="sng" strike="noStrike" spc="-1">
                <a:solidFill>
                  <a:srgbClr val="000000"/>
                </a:solidFill>
                <a:uFill>
                  <a:solidFill>
                    <a:srgbClr val="FFFFFF"/>
                  </a:solidFill>
                </a:uFill>
                <a:latin typeface="Calibri"/>
              </a:rPr>
              <a:t>Hub</a:t>
            </a:r>
            <a:r>
              <a:rPr lang="en-US" sz="2800" b="0" strike="noStrike" spc="-1">
                <a:solidFill>
                  <a:srgbClr val="000000"/>
                </a:solidFill>
                <a:uFill>
                  <a:solidFill>
                    <a:srgbClr val="FFFFFF"/>
                  </a:solidFill>
                </a:uFill>
                <a:latin typeface="Calibri"/>
              </a:rPr>
              <a:t> ve </a:t>
            </a:r>
            <a:r>
              <a:rPr lang="en-US" sz="2800" b="0" u="sng" strike="noStrike" spc="-1">
                <a:solidFill>
                  <a:srgbClr val="000000"/>
                </a:solidFill>
                <a:uFill>
                  <a:solidFill>
                    <a:srgbClr val="FFFFFF"/>
                  </a:solidFill>
                </a:uFill>
                <a:latin typeface="Calibri"/>
              </a:rPr>
              <a:t>repeater</a:t>
            </a:r>
            <a:r>
              <a:rPr lang="en-US" sz="2800" b="0" strike="noStrike" spc="-1">
                <a:solidFill>
                  <a:srgbClr val="000000"/>
                </a:solidFill>
                <a:uFill>
                  <a:solidFill>
                    <a:srgbClr val="FFFFFF"/>
                  </a:solidFill>
                </a:uFill>
                <a:latin typeface="Calibri"/>
              </a:rPr>
              <a:t> cihazları bu katmandadır.</a:t>
            </a:r>
          </a:p>
          <a:p>
            <a:pPr>
              <a:lnSpc>
                <a:spcPct val="100000"/>
              </a:lnSpc>
            </a:pPr>
            <a:endParaRPr lang="en-US" sz="2800" b="0" strike="noStrike" spc="-1">
              <a:solidFill>
                <a:srgbClr val="000000"/>
              </a:solidFill>
              <a:uFill>
                <a:solidFill>
                  <a:srgbClr val="FFFFFF"/>
                </a:solidFill>
              </a:uFill>
              <a:latin typeface="Calibri"/>
            </a:endParaRPr>
          </a:p>
        </p:txBody>
      </p:sp>
    </p:spTree>
    <p:extLst>
      <p:ext uri="{BB962C8B-B14F-4D97-AF65-F5344CB8AC3E}">
        <p14:creationId xmlns:p14="http://schemas.microsoft.com/office/powerpoint/2010/main" val="26884022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STRAIGHT VE CROSS-OVER KABLOLAR</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3479400" cy="4350960"/>
          </a:xfrm>
          <a:prstGeom prst="rect">
            <a:avLst/>
          </a:prstGeom>
          <a:noFill/>
          <a:ln>
            <a:solidFill>
              <a:srgbClr val="000000"/>
            </a:solidFill>
          </a:ln>
        </p:spPr>
        <p:txBody>
          <a:bodyPr/>
          <a:lstStyle/>
          <a:p>
            <a:pPr marL="228600" indent="-228240">
              <a:lnSpc>
                <a:spcPct val="90000"/>
              </a:lnSpc>
              <a:buClr>
                <a:srgbClr val="000000"/>
              </a:buClr>
              <a:buFont typeface="Arial"/>
              <a:buChar char="•"/>
            </a:pPr>
            <a:r>
              <a:rPr lang="en-US" sz="2800" b="1" u="sng" strike="noStrike" spc="-1">
                <a:solidFill>
                  <a:srgbClr val="000000"/>
                </a:solidFill>
                <a:uFill>
                  <a:solidFill>
                    <a:srgbClr val="FFFFFF"/>
                  </a:solidFill>
                </a:uFill>
                <a:latin typeface="Calibri"/>
              </a:rPr>
              <a:t>T-568A</a:t>
            </a:r>
            <a:endParaRPr lang="en-US" sz="2800" b="0" strike="noStrike" spc="-1">
              <a:solidFill>
                <a:srgbClr val="000000"/>
              </a:solidFill>
              <a:uFill>
                <a:solidFill>
                  <a:srgbClr val="FFFFFF"/>
                </a:solidFill>
              </a:uFill>
              <a:latin typeface="Calibri"/>
            </a:endParaRPr>
          </a:p>
          <a:p>
            <a:pPr marL="914400" lvl="1" indent="-456840">
              <a:lnSpc>
                <a:spcPct val="100000"/>
              </a:lnSpc>
              <a:buClr>
                <a:srgbClr val="FFC000"/>
              </a:buClr>
              <a:buFont typeface="Calibri Light"/>
              <a:buAutoNum type="arabicPeriod"/>
            </a:pPr>
            <a:r>
              <a:rPr lang="en-US" sz="2400" b="0" strike="noStrike" spc="-1">
                <a:solidFill>
                  <a:srgbClr val="FFC000"/>
                </a:solidFill>
                <a:uFill>
                  <a:solidFill>
                    <a:srgbClr val="FFFFFF"/>
                  </a:solidFill>
                </a:uFill>
                <a:latin typeface="Calibri"/>
              </a:rPr>
              <a:t>Turuncu </a:t>
            </a:r>
            <a:r>
              <a:rPr lang="en-US" sz="2400" b="0" strike="noStrike" spc="-1">
                <a:solidFill>
                  <a:srgbClr val="000000"/>
                </a:solidFill>
                <a:uFill>
                  <a:solidFill>
                    <a:srgbClr val="FFFFFF"/>
                  </a:solidFill>
                </a:uFill>
                <a:latin typeface="Calibri"/>
              </a:rPr>
              <a:t>– Beyaz</a:t>
            </a:r>
            <a:endParaRPr lang="en-US" sz="2000" b="0" strike="noStrike" spc="-1">
              <a:solidFill>
                <a:srgbClr val="000000"/>
              </a:solidFill>
              <a:uFill>
                <a:solidFill>
                  <a:srgbClr val="FFFFFF"/>
                </a:solidFill>
              </a:uFill>
              <a:latin typeface="Calibri"/>
            </a:endParaRPr>
          </a:p>
          <a:p>
            <a:pPr marL="914400" lvl="1" indent="-456840">
              <a:lnSpc>
                <a:spcPct val="100000"/>
              </a:lnSpc>
              <a:buClr>
                <a:srgbClr val="FFC000"/>
              </a:buClr>
              <a:buFont typeface="Calibri Light"/>
              <a:buAutoNum type="arabicPeriod"/>
            </a:pPr>
            <a:r>
              <a:rPr lang="en-US" sz="2400" b="0" strike="noStrike" spc="-1">
                <a:solidFill>
                  <a:srgbClr val="FFC000"/>
                </a:solidFill>
                <a:uFill>
                  <a:solidFill>
                    <a:srgbClr val="FFFFFF"/>
                  </a:solidFill>
                </a:uFill>
                <a:latin typeface="Calibri"/>
              </a:rPr>
              <a:t>Turuncu</a:t>
            </a:r>
            <a:endParaRPr lang="en-US" sz="2000" b="0" strike="noStrike" spc="-1">
              <a:solidFill>
                <a:srgbClr val="000000"/>
              </a:solidFill>
              <a:uFill>
                <a:solidFill>
                  <a:srgbClr val="FFFFFF"/>
                </a:solidFill>
              </a:uFill>
              <a:latin typeface="Calibri"/>
            </a:endParaRPr>
          </a:p>
          <a:p>
            <a:pPr marL="914400" lvl="1" indent="-456840">
              <a:lnSpc>
                <a:spcPct val="100000"/>
              </a:lnSpc>
              <a:buClr>
                <a:srgbClr val="548235"/>
              </a:buClr>
              <a:buFont typeface="Calibri Light"/>
              <a:buAutoNum type="arabicPeriod"/>
            </a:pPr>
            <a:r>
              <a:rPr lang="en-US" sz="2400" b="0" strike="noStrike" spc="-1">
                <a:solidFill>
                  <a:srgbClr val="548235"/>
                </a:solidFill>
                <a:uFill>
                  <a:solidFill>
                    <a:srgbClr val="FFFFFF"/>
                  </a:solidFill>
                </a:uFill>
                <a:latin typeface="Calibri"/>
              </a:rPr>
              <a:t>Yeşil </a:t>
            </a:r>
            <a:r>
              <a:rPr lang="en-US" sz="2400" b="0" strike="noStrike" spc="-1">
                <a:solidFill>
                  <a:srgbClr val="000000"/>
                </a:solidFill>
                <a:uFill>
                  <a:solidFill>
                    <a:srgbClr val="FFFFFF"/>
                  </a:solidFill>
                </a:uFill>
                <a:latin typeface="Calibri"/>
              </a:rPr>
              <a:t>– Beyaz</a:t>
            </a:r>
            <a:endParaRPr lang="en-US" sz="2000" b="0" strike="noStrike" spc="-1">
              <a:solidFill>
                <a:srgbClr val="000000"/>
              </a:solidFill>
              <a:uFill>
                <a:solidFill>
                  <a:srgbClr val="FFFFFF"/>
                </a:solidFill>
              </a:uFill>
              <a:latin typeface="Calibri"/>
            </a:endParaRPr>
          </a:p>
          <a:p>
            <a:pPr marL="914400" lvl="1" indent="-456840">
              <a:lnSpc>
                <a:spcPct val="100000"/>
              </a:lnSpc>
              <a:buClr>
                <a:srgbClr val="0070C0"/>
              </a:buClr>
              <a:buFont typeface="Calibri Light"/>
              <a:buAutoNum type="arabicPeriod"/>
            </a:pPr>
            <a:r>
              <a:rPr lang="en-US" sz="2400" b="0" strike="noStrike" spc="-1">
                <a:solidFill>
                  <a:srgbClr val="0070C0"/>
                </a:solidFill>
                <a:uFill>
                  <a:solidFill>
                    <a:srgbClr val="FFFFFF"/>
                  </a:solidFill>
                </a:uFill>
                <a:latin typeface="Calibri"/>
              </a:rPr>
              <a:t>Mavi</a:t>
            </a:r>
            <a:endParaRPr lang="en-US" sz="2000" b="0" strike="noStrike" spc="-1">
              <a:solidFill>
                <a:srgbClr val="000000"/>
              </a:solidFill>
              <a:uFill>
                <a:solidFill>
                  <a:srgbClr val="FFFFFF"/>
                </a:solidFill>
              </a:uFill>
              <a:latin typeface="Calibri"/>
            </a:endParaRPr>
          </a:p>
          <a:p>
            <a:pPr marL="914400" lvl="1" indent="-456840">
              <a:lnSpc>
                <a:spcPct val="100000"/>
              </a:lnSpc>
              <a:buClr>
                <a:srgbClr val="0070C0"/>
              </a:buClr>
              <a:buFont typeface="Calibri Light"/>
              <a:buAutoNum type="arabicPeriod"/>
            </a:pPr>
            <a:r>
              <a:rPr lang="en-US" sz="2400" b="0" strike="noStrike" spc="-1">
                <a:solidFill>
                  <a:srgbClr val="0070C0"/>
                </a:solidFill>
                <a:uFill>
                  <a:solidFill>
                    <a:srgbClr val="FFFFFF"/>
                  </a:solidFill>
                </a:uFill>
                <a:latin typeface="Calibri"/>
              </a:rPr>
              <a:t>Mavi </a:t>
            </a:r>
            <a:r>
              <a:rPr lang="en-US" sz="2400" b="0" strike="noStrike" spc="-1">
                <a:solidFill>
                  <a:srgbClr val="000000"/>
                </a:solidFill>
                <a:uFill>
                  <a:solidFill>
                    <a:srgbClr val="FFFFFF"/>
                  </a:solidFill>
                </a:uFill>
                <a:latin typeface="Calibri"/>
              </a:rPr>
              <a:t>– Beyaz</a:t>
            </a:r>
            <a:endParaRPr lang="en-US" sz="2000" b="0" strike="noStrike" spc="-1">
              <a:solidFill>
                <a:srgbClr val="000000"/>
              </a:solidFill>
              <a:uFill>
                <a:solidFill>
                  <a:srgbClr val="FFFFFF"/>
                </a:solidFill>
              </a:uFill>
              <a:latin typeface="Calibri"/>
            </a:endParaRPr>
          </a:p>
          <a:p>
            <a:pPr marL="914400" lvl="1" indent="-456840">
              <a:lnSpc>
                <a:spcPct val="100000"/>
              </a:lnSpc>
              <a:buClr>
                <a:srgbClr val="548235"/>
              </a:buClr>
              <a:buFont typeface="Calibri Light"/>
              <a:buAutoNum type="arabicPeriod"/>
            </a:pPr>
            <a:r>
              <a:rPr lang="en-US" sz="2400" b="0" strike="noStrike" spc="-1">
                <a:solidFill>
                  <a:srgbClr val="548235"/>
                </a:solidFill>
                <a:uFill>
                  <a:solidFill>
                    <a:srgbClr val="FFFFFF"/>
                  </a:solidFill>
                </a:uFill>
                <a:latin typeface="Calibri"/>
              </a:rPr>
              <a:t>Yeşil</a:t>
            </a:r>
            <a:endParaRPr lang="en-US" sz="2000" b="0" strike="noStrike" spc="-1">
              <a:solidFill>
                <a:srgbClr val="000000"/>
              </a:solidFill>
              <a:uFill>
                <a:solidFill>
                  <a:srgbClr val="FFFFFF"/>
                </a:solidFill>
              </a:uFill>
              <a:latin typeface="Calibri"/>
            </a:endParaRPr>
          </a:p>
          <a:p>
            <a:pPr marL="914400" lvl="1" indent="-456840">
              <a:lnSpc>
                <a:spcPct val="100000"/>
              </a:lnSpc>
              <a:buClr>
                <a:srgbClr val="843C0B"/>
              </a:buClr>
              <a:buFont typeface="Calibri Light"/>
              <a:buAutoNum type="arabicPeriod"/>
            </a:pPr>
            <a:r>
              <a:rPr lang="en-US" sz="2400" b="0" strike="noStrike" spc="-1">
                <a:solidFill>
                  <a:srgbClr val="843C0B"/>
                </a:solidFill>
                <a:uFill>
                  <a:solidFill>
                    <a:srgbClr val="FFFFFF"/>
                  </a:solidFill>
                </a:uFill>
                <a:latin typeface="Calibri"/>
              </a:rPr>
              <a:t>Kahverengi </a:t>
            </a:r>
            <a:r>
              <a:rPr lang="en-US" sz="2400" b="0" strike="noStrike" spc="-1">
                <a:solidFill>
                  <a:srgbClr val="000000"/>
                </a:solidFill>
                <a:uFill>
                  <a:solidFill>
                    <a:srgbClr val="FFFFFF"/>
                  </a:solidFill>
                </a:uFill>
                <a:latin typeface="Calibri"/>
              </a:rPr>
              <a:t>– Beyaz</a:t>
            </a:r>
            <a:endParaRPr lang="en-US" sz="2000" b="0" strike="noStrike" spc="-1">
              <a:solidFill>
                <a:srgbClr val="000000"/>
              </a:solidFill>
              <a:uFill>
                <a:solidFill>
                  <a:srgbClr val="FFFFFF"/>
                </a:solidFill>
              </a:uFill>
              <a:latin typeface="Calibri"/>
            </a:endParaRPr>
          </a:p>
          <a:p>
            <a:pPr marL="914400" lvl="1" indent="-456840">
              <a:lnSpc>
                <a:spcPct val="100000"/>
              </a:lnSpc>
              <a:buClr>
                <a:srgbClr val="843C0B"/>
              </a:buClr>
              <a:buFont typeface="Calibri Light"/>
              <a:buAutoNum type="arabicPeriod"/>
            </a:pPr>
            <a:r>
              <a:rPr lang="en-US" sz="2400" b="0" strike="noStrike" spc="-1">
                <a:solidFill>
                  <a:srgbClr val="843C0B"/>
                </a:solidFill>
                <a:uFill>
                  <a:solidFill>
                    <a:srgbClr val="FFFFFF"/>
                  </a:solidFill>
                </a:uFill>
                <a:latin typeface="Calibri"/>
              </a:rPr>
              <a:t>Kahverengi</a:t>
            </a:r>
            <a:endParaRPr lang="en-US" sz="2000" b="0" strike="noStrike" spc="-1">
              <a:solidFill>
                <a:srgbClr val="000000"/>
              </a:solidFill>
              <a:uFill>
                <a:solidFill>
                  <a:srgbClr val="FFFFFF"/>
                </a:solidFill>
              </a:uFill>
              <a:latin typeface="Calibri"/>
            </a:endParaRPr>
          </a:p>
        </p:txBody>
      </p:sp>
      <p:sp>
        <p:nvSpPr>
          <p:cNvPr id="4" name="CustomShape 3"/>
          <p:cNvSpPr/>
          <p:nvPr/>
        </p:nvSpPr>
        <p:spPr>
          <a:xfrm>
            <a:off x="4438800" y="1825560"/>
            <a:ext cx="3485880" cy="43509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a:lstStyle/>
          <a:p>
            <a:pPr marL="228600" indent="-228240">
              <a:lnSpc>
                <a:spcPct val="90000"/>
              </a:lnSpc>
              <a:buClr>
                <a:srgbClr val="000000"/>
              </a:buClr>
              <a:buFont typeface="Arial"/>
              <a:buChar char="•"/>
            </a:pPr>
            <a:r>
              <a:rPr lang="en-US" sz="2800" b="1" u="sng" strike="noStrike" spc="-1">
                <a:solidFill>
                  <a:srgbClr val="000000"/>
                </a:solidFill>
                <a:uFill>
                  <a:solidFill>
                    <a:srgbClr val="FFFFFF"/>
                  </a:solidFill>
                </a:uFill>
                <a:latin typeface="Calibri"/>
              </a:rPr>
              <a:t>T-568B</a:t>
            </a:r>
            <a:endParaRPr lang="en-US" sz="2800" b="0" strike="noStrike" spc="-1">
              <a:solidFill>
                <a:srgbClr val="000000"/>
              </a:solidFill>
              <a:uFill>
                <a:solidFill>
                  <a:srgbClr val="FFFFFF"/>
                </a:solidFill>
              </a:uFill>
              <a:latin typeface="Arial"/>
            </a:endParaRPr>
          </a:p>
          <a:p>
            <a:pPr marL="914400" lvl="1" indent="-456840">
              <a:lnSpc>
                <a:spcPct val="100000"/>
              </a:lnSpc>
              <a:buClr>
                <a:srgbClr val="548235"/>
              </a:buClr>
              <a:buFont typeface="Calibri Light"/>
              <a:buAutoNum type="arabicPeriod"/>
            </a:pPr>
            <a:r>
              <a:rPr lang="en-US" sz="2400" b="0" strike="noStrike" spc="-1">
                <a:solidFill>
                  <a:srgbClr val="548235"/>
                </a:solidFill>
                <a:uFill>
                  <a:solidFill>
                    <a:srgbClr val="FFFFFF"/>
                  </a:solidFill>
                </a:uFill>
                <a:latin typeface="Calibri"/>
              </a:rPr>
              <a:t>Yeşil </a:t>
            </a:r>
            <a:r>
              <a:rPr lang="en-US" sz="2400" b="0" strike="noStrike" spc="-1">
                <a:solidFill>
                  <a:srgbClr val="000000"/>
                </a:solidFill>
                <a:uFill>
                  <a:solidFill>
                    <a:srgbClr val="FFFFFF"/>
                  </a:solidFill>
                </a:uFill>
                <a:latin typeface="Calibri"/>
              </a:rPr>
              <a:t>– Beyaz</a:t>
            </a:r>
            <a:endParaRPr lang="en-US" sz="2800" b="0" strike="noStrike" spc="-1">
              <a:solidFill>
                <a:srgbClr val="000000"/>
              </a:solidFill>
              <a:uFill>
                <a:solidFill>
                  <a:srgbClr val="FFFFFF"/>
                </a:solidFill>
              </a:uFill>
              <a:latin typeface="Arial"/>
            </a:endParaRPr>
          </a:p>
          <a:p>
            <a:pPr marL="914400" lvl="1" indent="-456840">
              <a:lnSpc>
                <a:spcPct val="100000"/>
              </a:lnSpc>
              <a:buClr>
                <a:srgbClr val="548235"/>
              </a:buClr>
              <a:buFont typeface="Calibri Light"/>
              <a:buAutoNum type="arabicPeriod"/>
            </a:pPr>
            <a:r>
              <a:rPr lang="en-US" sz="2400" b="0" strike="noStrike" spc="-1">
                <a:solidFill>
                  <a:srgbClr val="548235"/>
                </a:solidFill>
                <a:uFill>
                  <a:solidFill>
                    <a:srgbClr val="FFFFFF"/>
                  </a:solidFill>
                </a:uFill>
                <a:latin typeface="Calibri"/>
              </a:rPr>
              <a:t>Yeşil</a:t>
            </a:r>
            <a:endParaRPr lang="en-US" sz="2800" b="0" strike="noStrike" spc="-1">
              <a:solidFill>
                <a:srgbClr val="000000"/>
              </a:solidFill>
              <a:uFill>
                <a:solidFill>
                  <a:srgbClr val="FFFFFF"/>
                </a:solidFill>
              </a:uFill>
              <a:latin typeface="Arial"/>
            </a:endParaRPr>
          </a:p>
          <a:p>
            <a:pPr marL="914400" lvl="1" indent="-456840">
              <a:lnSpc>
                <a:spcPct val="100000"/>
              </a:lnSpc>
              <a:buClr>
                <a:srgbClr val="FFC000"/>
              </a:buClr>
              <a:buFont typeface="Calibri Light"/>
              <a:buAutoNum type="arabicPeriod"/>
            </a:pPr>
            <a:r>
              <a:rPr lang="en-US" sz="2400" b="0" strike="noStrike" spc="-1">
                <a:solidFill>
                  <a:srgbClr val="FFC000"/>
                </a:solidFill>
                <a:uFill>
                  <a:solidFill>
                    <a:srgbClr val="FFFFFF"/>
                  </a:solidFill>
                </a:uFill>
                <a:latin typeface="Calibri"/>
              </a:rPr>
              <a:t>Turuncu </a:t>
            </a:r>
            <a:r>
              <a:rPr lang="en-US" sz="2400" b="0" strike="noStrike" spc="-1">
                <a:solidFill>
                  <a:srgbClr val="000000"/>
                </a:solidFill>
                <a:uFill>
                  <a:solidFill>
                    <a:srgbClr val="FFFFFF"/>
                  </a:solidFill>
                </a:uFill>
                <a:latin typeface="Calibri"/>
              </a:rPr>
              <a:t>– Beyaz</a:t>
            </a:r>
            <a:endParaRPr lang="en-US" sz="2800" b="0" strike="noStrike" spc="-1">
              <a:solidFill>
                <a:srgbClr val="000000"/>
              </a:solidFill>
              <a:uFill>
                <a:solidFill>
                  <a:srgbClr val="FFFFFF"/>
                </a:solidFill>
              </a:uFill>
              <a:latin typeface="Arial"/>
            </a:endParaRPr>
          </a:p>
          <a:p>
            <a:pPr marL="914400" lvl="1" indent="-456840">
              <a:lnSpc>
                <a:spcPct val="100000"/>
              </a:lnSpc>
              <a:buClr>
                <a:srgbClr val="0070C0"/>
              </a:buClr>
              <a:buFont typeface="Calibri Light"/>
              <a:buAutoNum type="arabicPeriod"/>
            </a:pPr>
            <a:r>
              <a:rPr lang="en-US" sz="2400" b="0" strike="noStrike" spc="-1">
                <a:solidFill>
                  <a:srgbClr val="0070C0"/>
                </a:solidFill>
                <a:uFill>
                  <a:solidFill>
                    <a:srgbClr val="FFFFFF"/>
                  </a:solidFill>
                </a:uFill>
                <a:latin typeface="Calibri"/>
              </a:rPr>
              <a:t>Mavi</a:t>
            </a:r>
            <a:endParaRPr lang="en-US" sz="2800" b="0" strike="noStrike" spc="-1">
              <a:solidFill>
                <a:srgbClr val="000000"/>
              </a:solidFill>
              <a:uFill>
                <a:solidFill>
                  <a:srgbClr val="FFFFFF"/>
                </a:solidFill>
              </a:uFill>
              <a:latin typeface="Arial"/>
            </a:endParaRPr>
          </a:p>
          <a:p>
            <a:pPr marL="914400" lvl="1" indent="-456840">
              <a:lnSpc>
                <a:spcPct val="100000"/>
              </a:lnSpc>
              <a:buClr>
                <a:srgbClr val="0070C0"/>
              </a:buClr>
              <a:buFont typeface="Calibri Light"/>
              <a:buAutoNum type="arabicPeriod"/>
            </a:pPr>
            <a:r>
              <a:rPr lang="en-US" sz="2400" b="0" strike="noStrike" spc="-1">
                <a:solidFill>
                  <a:srgbClr val="0070C0"/>
                </a:solidFill>
                <a:uFill>
                  <a:solidFill>
                    <a:srgbClr val="FFFFFF"/>
                  </a:solidFill>
                </a:uFill>
                <a:latin typeface="Calibri"/>
              </a:rPr>
              <a:t>Mavi </a:t>
            </a:r>
            <a:r>
              <a:rPr lang="en-US" sz="2400" b="0" strike="noStrike" spc="-1">
                <a:solidFill>
                  <a:srgbClr val="000000"/>
                </a:solidFill>
                <a:uFill>
                  <a:solidFill>
                    <a:srgbClr val="FFFFFF"/>
                  </a:solidFill>
                </a:uFill>
                <a:latin typeface="Calibri"/>
              </a:rPr>
              <a:t>– Beyaz</a:t>
            </a:r>
            <a:endParaRPr lang="en-US" sz="2800" b="0" strike="noStrike" spc="-1">
              <a:solidFill>
                <a:srgbClr val="000000"/>
              </a:solidFill>
              <a:uFill>
                <a:solidFill>
                  <a:srgbClr val="FFFFFF"/>
                </a:solidFill>
              </a:uFill>
              <a:latin typeface="Arial"/>
            </a:endParaRPr>
          </a:p>
          <a:p>
            <a:pPr marL="914400" lvl="1" indent="-456840">
              <a:lnSpc>
                <a:spcPct val="100000"/>
              </a:lnSpc>
              <a:buClr>
                <a:srgbClr val="FFC000"/>
              </a:buClr>
              <a:buFont typeface="Calibri Light"/>
              <a:buAutoNum type="arabicPeriod"/>
            </a:pPr>
            <a:r>
              <a:rPr lang="en-US" sz="2400" b="0" strike="noStrike" spc="-1">
                <a:solidFill>
                  <a:srgbClr val="FFC000"/>
                </a:solidFill>
                <a:uFill>
                  <a:solidFill>
                    <a:srgbClr val="FFFFFF"/>
                  </a:solidFill>
                </a:uFill>
                <a:latin typeface="Calibri"/>
              </a:rPr>
              <a:t>Turuncu</a:t>
            </a:r>
            <a:endParaRPr lang="en-US" sz="2800" b="0" strike="noStrike" spc="-1">
              <a:solidFill>
                <a:srgbClr val="000000"/>
              </a:solidFill>
              <a:uFill>
                <a:solidFill>
                  <a:srgbClr val="FFFFFF"/>
                </a:solidFill>
              </a:uFill>
              <a:latin typeface="Arial"/>
            </a:endParaRPr>
          </a:p>
          <a:p>
            <a:pPr marL="914400" lvl="1" indent="-456840">
              <a:lnSpc>
                <a:spcPct val="100000"/>
              </a:lnSpc>
              <a:buClr>
                <a:srgbClr val="843C0B"/>
              </a:buClr>
              <a:buFont typeface="Calibri Light"/>
              <a:buAutoNum type="arabicPeriod"/>
            </a:pPr>
            <a:r>
              <a:rPr lang="en-US" sz="2400" b="0" strike="noStrike" spc="-1">
                <a:solidFill>
                  <a:srgbClr val="843C0B"/>
                </a:solidFill>
                <a:uFill>
                  <a:solidFill>
                    <a:srgbClr val="FFFFFF"/>
                  </a:solidFill>
                </a:uFill>
                <a:latin typeface="Calibri"/>
              </a:rPr>
              <a:t>Kahverengi </a:t>
            </a:r>
            <a:r>
              <a:rPr lang="en-US" sz="2400" b="0" strike="noStrike" spc="-1">
                <a:solidFill>
                  <a:srgbClr val="000000"/>
                </a:solidFill>
                <a:uFill>
                  <a:solidFill>
                    <a:srgbClr val="FFFFFF"/>
                  </a:solidFill>
                </a:uFill>
                <a:latin typeface="Calibri"/>
              </a:rPr>
              <a:t>– Beyaz</a:t>
            </a:r>
            <a:endParaRPr lang="en-US" sz="2800" b="0" strike="noStrike" spc="-1">
              <a:solidFill>
                <a:srgbClr val="000000"/>
              </a:solidFill>
              <a:uFill>
                <a:solidFill>
                  <a:srgbClr val="FFFFFF"/>
                </a:solidFill>
              </a:uFill>
              <a:latin typeface="Arial"/>
            </a:endParaRPr>
          </a:p>
          <a:p>
            <a:pPr marL="914400" lvl="1" indent="-456840">
              <a:lnSpc>
                <a:spcPct val="100000"/>
              </a:lnSpc>
              <a:buClr>
                <a:srgbClr val="843C0B"/>
              </a:buClr>
              <a:buFont typeface="Calibri Light"/>
              <a:buAutoNum type="arabicPeriod"/>
            </a:pPr>
            <a:r>
              <a:rPr lang="en-US" sz="2400" b="0" strike="noStrike" spc="-1">
                <a:solidFill>
                  <a:srgbClr val="843C0B"/>
                </a:solidFill>
                <a:uFill>
                  <a:solidFill>
                    <a:srgbClr val="FFFFFF"/>
                  </a:solidFill>
                </a:uFill>
                <a:latin typeface="Calibri"/>
              </a:rPr>
              <a:t>Kahverengi</a:t>
            </a:r>
            <a:endParaRPr lang="en-US" sz="2800" b="0" strike="noStrike" spc="-1">
              <a:solidFill>
                <a:srgbClr val="000000"/>
              </a:solidFill>
              <a:uFill>
                <a:solidFill>
                  <a:srgbClr val="FFFFFF"/>
                </a:solidFill>
              </a:uFill>
              <a:latin typeface="Arial"/>
            </a:endParaRPr>
          </a:p>
        </p:txBody>
      </p:sp>
      <p:sp>
        <p:nvSpPr>
          <p:cNvPr id="5" name="CustomShape 4"/>
          <p:cNvSpPr/>
          <p:nvPr/>
        </p:nvSpPr>
        <p:spPr>
          <a:xfrm>
            <a:off x="8039160" y="1825560"/>
            <a:ext cx="3593880" cy="43509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a:lstStyle/>
          <a:p>
            <a:pPr marL="228600" indent="-228240">
              <a:lnSpc>
                <a:spcPct val="90000"/>
              </a:lnSpc>
              <a:buClr>
                <a:srgbClr val="000000"/>
              </a:buClr>
              <a:buFont typeface="Arial"/>
              <a:buChar char="•"/>
            </a:pPr>
            <a:r>
              <a:rPr lang="en-US" sz="2800" b="1" u="sng" strike="noStrike" spc="-1">
                <a:solidFill>
                  <a:srgbClr val="000000"/>
                </a:solidFill>
                <a:uFill>
                  <a:solidFill>
                    <a:srgbClr val="FFFFFF"/>
                  </a:solidFill>
                </a:uFill>
                <a:latin typeface="Calibri"/>
              </a:rPr>
              <a:t>Not:</a:t>
            </a:r>
            <a:r>
              <a:rPr lang="en-US" sz="2800" b="0" strike="noStrike" spc="-1">
                <a:solidFill>
                  <a:srgbClr val="000000"/>
                </a:solidFill>
                <a:uFill>
                  <a:solidFill>
                    <a:srgbClr val="FFFFFF"/>
                  </a:solidFill>
                </a:uFill>
                <a:latin typeface="Calibri"/>
              </a:rPr>
              <a:t> Farklı cihazlar birbirine straight (düz), aynı cihazlar cross-over (ters) bağlanır.</a:t>
            </a:r>
            <a:endParaRPr lang="en-US" sz="2800" b="0" strike="noStrike" spc="-1">
              <a:solidFill>
                <a:srgbClr val="000000"/>
              </a:solidFill>
              <a:uFill>
                <a:solidFill>
                  <a:srgbClr val="FFFFFF"/>
                </a:solidFill>
              </a:uFill>
              <a:latin typeface="Arial"/>
            </a:endParaRPr>
          </a:p>
          <a:p>
            <a:pPr marL="228600" indent="-228240">
              <a:lnSpc>
                <a:spcPct val="90000"/>
              </a:lnSpc>
              <a:buClr>
                <a:srgbClr val="000000"/>
              </a:buClr>
              <a:buFont typeface="Arial"/>
              <a:buChar char="•"/>
            </a:pPr>
            <a:r>
              <a:rPr lang="en-US" sz="2800" b="1" strike="noStrike" spc="-1">
                <a:solidFill>
                  <a:srgbClr val="000000"/>
                </a:solidFill>
                <a:uFill>
                  <a:solidFill>
                    <a:srgbClr val="FFFFFF"/>
                  </a:solidFill>
                </a:uFill>
                <a:latin typeface="Calibri"/>
              </a:rPr>
              <a:t>T-568A</a:t>
            </a:r>
            <a:r>
              <a:rPr lang="en-US" sz="2800" b="0" strike="noStrike" spc="-1">
                <a:solidFill>
                  <a:srgbClr val="000000"/>
                </a:solidFill>
                <a:uFill>
                  <a:solidFill>
                    <a:srgbClr val="FFFFFF"/>
                  </a:solidFill>
                </a:uFill>
                <a:latin typeface="Calibri"/>
              </a:rPr>
              <a:t> ile </a:t>
            </a:r>
            <a:r>
              <a:rPr lang="en-US" sz="2800" b="1" strike="noStrike" spc="-1">
                <a:solidFill>
                  <a:srgbClr val="000000"/>
                </a:solidFill>
                <a:uFill>
                  <a:solidFill>
                    <a:srgbClr val="FFFFFF"/>
                  </a:solidFill>
                </a:uFill>
                <a:latin typeface="Calibri"/>
              </a:rPr>
              <a:t>T-568B</a:t>
            </a:r>
            <a:r>
              <a:rPr lang="en-US" sz="2800" b="0" strike="noStrike" spc="-1">
                <a:solidFill>
                  <a:srgbClr val="000000"/>
                </a:solidFill>
                <a:uFill>
                  <a:solidFill>
                    <a:srgbClr val="FFFFFF"/>
                  </a:solidFill>
                </a:uFill>
                <a:latin typeface="Calibri"/>
              </a:rPr>
              <a:t> arasındaki fark </a:t>
            </a:r>
            <a:r>
              <a:rPr lang="en-US" sz="2800" b="0" strike="noStrike" spc="-1">
                <a:solidFill>
                  <a:srgbClr val="C00000"/>
                </a:solidFill>
                <a:uFill>
                  <a:solidFill>
                    <a:srgbClr val="FFFFFF"/>
                  </a:solidFill>
                </a:uFill>
                <a:latin typeface="Calibri"/>
              </a:rPr>
              <a:t>1-3</a:t>
            </a:r>
            <a:r>
              <a:rPr lang="en-US" sz="2800" b="0" strike="noStrike" spc="-1">
                <a:solidFill>
                  <a:srgbClr val="000000"/>
                </a:solidFill>
                <a:uFill>
                  <a:solidFill>
                    <a:srgbClr val="FFFFFF"/>
                  </a:solidFill>
                </a:uFill>
                <a:latin typeface="Calibri"/>
              </a:rPr>
              <a:t> ve </a:t>
            </a:r>
            <a:r>
              <a:rPr lang="en-US" sz="2800" b="0" strike="noStrike" spc="-1">
                <a:solidFill>
                  <a:srgbClr val="C00000"/>
                </a:solidFill>
                <a:uFill>
                  <a:solidFill>
                    <a:srgbClr val="FFFFFF"/>
                  </a:solidFill>
                </a:uFill>
                <a:latin typeface="Calibri"/>
              </a:rPr>
              <a:t>2-6</a:t>
            </a:r>
            <a:r>
              <a:rPr lang="en-US" sz="2800" b="0" strike="noStrike" spc="-1">
                <a:solidFill>
                  <a:srgbClr val="000000"/>
                </a:solidFill>
                <a:uFill>
                  <a:solidFill>
                    <a:srgbClr val="FFFFFF"/>
                  </a:solidFill>
                </a:uFill>
                <a:latin typeface="Calibri"/>
              </a:rPr>
              <a:t> numaralı kabloların yerlerinin değişmesidir.</a:t>
            </a:r>
            <a:endParaRPr lang="en-US" sz="2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24358382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
          <p:cNvSpPr/>
          <p:nvPr/>
        </p:nvSpPr>
        <p:spPr>
          <a:xfrm>
            <a:off x="8094240" y="2598120"/>
            <a:ext cx="2281320" cy="0"/>
          </a:xfrm>
          <a:prstGeom prst="line">
            <a:avLst/>
          </a:prstGeom>
          <a:ln/>
        </p:spPr>
        <p:style>
          <a:lnRef idx="1">
            <a:schemeClr val="dk1"/>
          </a:lnRef>
          <a:fillRef idx="0">
            <a:schemeClr val="dk1"/>
          </a:fillRef>
          <a:effectRef idx="0">
            <a:schemeClr val="dk1"/>
          </a:effectRef>
          <a:fontRef idx="minor"/>
        </p:style>
      </p:sp>
      <p:sp>
        <p:nvSpPr>
          <p:cNvPr id="3" name="Line 2"/>
          <p:cNvSpPr/>
          <p:nvPr/>
        </p:nvSpPr>
        <p:spPr>
          <a:xfrm>
            <a:off x="2286000" y="4812480"/>
            <a:ext cx="1703880" cy="0"/>
          </a:xfrm>
          <a:prstGeom prst="line">
            <a:avLst/>
          </a:prstGeom>
          <a:ln/>
        </p:spPr>
        <p:style>
          <a:lnRef idx="1">
            <a:schemeClr val="dk1"/>
          </a:lnRef>
          <a:fillRef idx="0">
            <a:schemeClr val="dk1"/>
          </a:fillRef>
          <a:effectRef idx="0">
            <a:schemeClr val="dk1"/>
          </a:effectRef>
          <a:fontRef idx="minor"/>
        </p:style>
      </p:sp>
      <p:sp>
        <p:nvSpPr>
          <p:cNvPr id="4" name="TextShape 3"/>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Cross Over / Straight BAĞLANTI ÖRNEKLERİ</a:t>
            </a:r>
            <a:endParaRPr lang="en-US" sz="1800" b="0" strike="noStrike" spc="-1">
              <a:solidFill>
                <a:srgbClr val="000000"/>
              </a:solidFill>
              <a:uFill>
                <a:solidFill>
                  <a:srgbClr val="FFFFFF"/>
                </a:solidFill>
              </a:uFill>
              <a:latin typeface="Calibri"/>
            </a:endParaRPr>
          </a:p>
        </p:txBody>
      </p:sp>
      <p:pic>
        <p:nvPicPr>
          <p:cNvPr id="5" name="Resim 3"/>
          <p:cNvPicPr/>
          <p:nvPr/>
        </p:nvPicPr>
        <p:blipFill>
          <a:blip r:embed="rId2"/>
          <a:srcRect l="7204" t="8847" r="10117" b="12181"/>
          <a:stretch/>
        </p:blipFill>
        <p:spPr>
          <a:xfrm>
            <a:off x="4170960" y="2310120"/>
            <a:ext cx="1149480" cy="915840"/>
          </a:xfrm>
          <a:prstGeom prst="rect">
            <a:avLst/>
          </a:prstGeom>
          <a:ln>
            <a:noFill/>
          </a:ln>
        </p:spPr>
      </p:pic>
      <p:pic>
        <p:nvPicPr>
          <p:cNvPr id="6" name="Resim 4"/>
          <p:cNvPicPr/>
          <p:nvPr/>
        </p:nvPicPr>
        <p:blipFill>
          <a:blip r:embed="rId3"/>
          <a:srcRect r="13218" b="9597"/>
          <a:stretch/>
        </p:blipFill>
        <p:spPr>
          <a:xfrm>
            <a:off x="1008720" y="2310120"/>
            <a:ext cx="1708560" cy="915840"/>
          </a:xfrm>
          <a:prstGeom prst="rect">
            <a:avLst/>
          </a:prstGeom>
          <a:ln>
            <a:noFill/>
          </a:ln>
        </p:spPr>
      </p:pic>
      <p:sp>
        <p:nvSpPr>
          <p:cNvPr id="7" name="Line 4"/>
          <p:cNvSpPr/>
          <p:nvPr/>
        </p:nvSpPr>
        <p:spPr>
          <a:xfrm>
            <a:off x="2717640" y="2768040"/>
            <a:ext cx="1453320" cy="0"/>
          </a:xfrm>
          <a:prstGeom prst="line">
            <a:avLst/>
          </a:prstGeom>
          <a:ln/>
        </p:spPr>
        <p:style>
          <a:lnRef idx="1">
            <a:schemeClr val="dk1"/>
          </a:lnRef>
          <a:fillRef idx="0">
            <a:schemeClr val="dk1"/>
          </a:fillRef>
          <a:effectRef idx="0">
            <a:schemeClr val="dk1"/>
          </a:effectRef>
          <a:fontRef idx="minor"/>
        </p:style>
      </p:sp>
      <p:pic>
        <p:nvPicPr>
          <p:cNvPr id="8" name="Resim 7"/>
          <p:cNvPicPr/>
          <p:nvPr/>
        </p:nvPicPr>
        <p:blipFill>
          <a:blip r:embed="rId3"/>
          <a:srcRect r="13218" b="9597"/>
          <a:stretch/>
        </p:blipFill>
        <p:spPr>
          <a:xfrm>
            <a:off x="926640" y="4253400"/>
            <a:ext cx="1708560" cy="915840"/>
          </a:xfrm>
          <a:prstGeom prst="rect">
            <a:avLst/>
          </a:prstGeom>
          <a:ln>
            <a:noFill/>
          </a:ln>
        </p:spPr>
      </p:pic>
      <p:pic>
        <p:nvPicPr>
          <p:cNvPr id="9" name="Resim 8"/>
          <p:cNvPicPr/>
          <p:nvPr/>
        </p:nvPicPr>
        <p:blipFill>
          <a:blip r:embed="rId3"/>
          <a:srcRect r="13218" b="9597"/>
          <a:stretch/>
        </p:blipFill>
        <p:spPr>
          <a:xfrm>
            <a:off x="3891240" y="4303800"/>
            <a:ext cx="1708560" cy="915840"/>
          </a:xfrm>
          <a:prstGeom prst="rect">
            <a:avLst/>
          </a:prstGeom>
          <a:ln>
            <a:noFill/>
          </a:ln>
        </p:spPr>
      </p:pic>
      <p:pic>
        <p:nvPicPr>
          <p:cNvPr id="10" name="Resim 11"/>
          <p:cNvPicPr/>
          <p:nvPr/>
        </p:nvPicPr>
        <p:blipFill>
          <a:blip r:embed="rId4"/>
          <a:stretch/>
        </p:blipFill>
        <p:spPr>
          <a:xfrm>
            <a:off x="7297920" y="2199600"/>
            <a:ext cx="795960" cy="797040"/>
          </a:xfrm>
          <a:prstGeom prst="rect">
            <a:avLst/>
          </a:prstGeom>
          <a:ln>
            <a:noFill/>
          </a:ln>
        </p:spPr>
      </p:pic>
      <p:pic>
        <p:nvPicPr>
          <p:cNvPr id="11" name="Resim 12"/>
          <p:cNvPicPr/>
          <p:nvPr/>
        </p:nvPicPr>
        <p:blipFill>
          <a:blip r:embed="rId2"/>
          <a:srcRect l="7204" t="8847" r="10117" b="12181"/>
          <a:stretch/>
        </p:blipFill>
        <p:spPr>
          <a:xfrm>
            <a:off x="10071720" y="2199600"/>
            <a:ext cx="1149480" cy="915840"/>
          </a:xfrm>
          <a:prstGeom prst="rect">
            <a:avLst/>
          </a:prstGeom>
          <a:ln>
            <a:noFill/>
          </a:ln>
        </p:spPr>
      </p:pic>
      <p:sp>
        <p:nvSpPr>
          <p:cNvPr id="12" name="CustomShape 5"/>
          <p:cNvSpPr/>
          <p:nvPr/>
        </p:nvSpPr>
        <p:spPr>
          <a:xfrm>
            <a:off x="2889000" y="2997720"/>
            <a:ext cx="109260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Straight</a:t>
            </a:r>
            <a:endParaRPr lang="en-US" sz="1800" b="0" strike="noStrike" spc="-1">
              <a:solidFill>
                <a:srgbClr val="000000"/>
              </a:solidFill>
              <a:uFill>
                <a:solidFill>
                  <a:srgbClr val="FFFFFF"/>
                </a:solidFill>
              </a:uFill>
              <a:latin typeface="Arial"/>
            </a:endParaRPr>
          </a:p>
        </p:txBody>
      </p:sp>
      <p:sp>
        <p:nvSpPr>
          <p:cNvPr id="13" name="CustomShape 6"/>
          <p:cNvSpPr/>
          <p:nvPr/>
        </p:nvSpPr>
        <p:spPr>
          <a:xfrm>
            <a:off x="2743200" y="5054040"/>
            <a:ext cx="140184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Cross-over</a:t>
            </a:r>
            <a:endParaRPr lang="en-US" sz="1800" b="0" strike="noStrike" spc="-1">
              <a:solidFill>
                <a:srgbClr val="000000"/>
              </a:solidFill>
              <a:uFill>
                <a:solidFill>
                  <a:srgbClr val="FFFFFF"/>
                </a:solidFill>
              </a:uFill>
              <a:latin typeface="Arial"/>
            </a:endParaRPr>
          </a:p>
        </p:txBody>
      </p:sp>
      <p:sp>
        <p:nvSpPr>
          <p:cNvPr id="14" name="CustomShape 7"/>
          <p:cNvSpPr/>
          <p:nvPr/>
        </p:nvSpPr>
        <p:spPr>
          <a:xfrm>
            <a:off x="8513280" y="2759760"/>
            <a:ext cx="140184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Cross-over</a:t>
            </a:r>
            <a:endParaRPr lang="en-US" sz="1800" b="0" strike="noStrike" spc="-1">
              <a:solidFill>
                <a:srgbClr val="000000"/>
              </a:solidFill>
              <a:uFill>
                <a:solidFill>
                  <a:srgbClr val="FFFFFF"/>
                </a:solidFill>
              </a:uFill>
              <a:latin typeface="Arial"/>
            </a:endParaRPr>
          </a:p>
        </p:txBody>
      </p:sp>
      <p:pic>
        <p:nvPicPr>
          <p:cNvPr id="15" name="Resim 19"/>
          <p:cNvPicPr/>
          <p:nvPr/>
        </p:nvPicPr>
        <p:blipFill>
          <a:blip r:embed="rId4"/>
          <a:stretch/>
        </p:blipFill>
        <p:spPr>
          <a:xfrm>
            <a:off x="7292880" y="4312440"/>
            <a:ext cx="795960" cy="797040"/>
          </a:xfrm>
          <a:prstGeom prst="rect">
            <a:avLst/>
          </a:prstGeom>
          <a:ln>
            <a:noFill/>
          </a:ln>
        </p:spPr>
      </p:pic>
      <p:pic>
        <p:nvPicPr>
          <p:cNvPr id="16" name="Resim 20"/>
          <p:cNvPicPr/>
          <p:nvPr/>
        </p:nvPicPr>
        <p:blipFill>
          <a:blip r:embed="rId4"/>
          <a:stretch/>
        </p:blipFill>
        <p:spPr>
          <a:xfrm>
            <a:off x="10248480" y="4256280"/>
            <a:ext cx="795960" cy="797040"/>
          </a:xfrm>
          <a:prstGeom prst="rect">
            <a:avLst/>
          </a:prstGeom>
          <a:ln>
            <a:noFill/>
          </a:ln>
        </p:spPr>
      </p:pic>
      <p:sp>
        <p:nvSpPr>
          <p:cNvPr id="17" name="Line 8"/>
          <p:cNvSpPr/>
          <p:nvPr/>
        </p:nvSpPr>
        <p:spPr>
          <a:xfrm>
            <a:off x="8111520" y="4710600"/>
            <a:ext cx="2281680" cy="0"/>
          </a:xfrm>
          <a:prstGeom prst="line">
            <a:avLst/>
          </a:prstGeom>
          <a:ln/>
        </p:spPr>
        <p:style>
          <a:lnRef idx="1">
            <a:schemeClr val="dk1"/>
          </a:lnRef>
          <a:fillRef idx="0">
            <a:schemeClr val="dk1"/>
          </a:fillRef>
          <a:effectRef idx="0">
            <a:schemeClr val="dk1"/>
          </a:effectRef>
          <a:fontRef idx="minor"/>
        </p:style>
      </p:sp>
      <p:sp>
        <p:nvSpPr>
          <p:cNvPr id="18" name="CustomShape 9"/>
          <p:cNvSpPr/>
          <p:nvPr/>
        </p:nvSpPr>
        <p:spPr>
          <a:xfrm>
            <a:off x="8691120" y="4779720"/>
            <a:ext cx="140184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Cross-over</a:t>
            </a:r>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40880102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895476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Data Link Layer</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8954760" cy="4350960"/>
          </a:xfrm>
          <a:prstGeom prst="rect">
            <a:avLst/>
          </a:prstGeom>
          <a:noFill/>
          <a:ln>
            <a:noFill/>
          </a:ln>
        </p:spPr>
        <p:txBody>
          <a:bodyPr/>
          <a:lstStyle/>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Physical layer’dan alınan bitleri veya network layer’dan alınan paketleri frame (çerçeve) adı verilen formata dönüştürür.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MAC (</a:t>
            </a:r>
            <a:r>
              <a:rPr lang="en-US" sz="2800" b="1" strike="noStrike" spc="-1">
                <a:solidFill>
                  <a:srgbClr val="0070C0"/>
                </a:solidFill>
                <a:uFill>
                  <a:solidFill>
                    <a:srgbClr val="FFFFFF"/>
                  </a:solidFill>
                </a:uFill>
                <a:latin typeface="Calibri"/>
              </a:rPr>
              <a:t>M</a:t>
            </a:r>
            <a:r>
              <a:rPr lang="en-US" sz="2800" b="0" strike="noStrike" spc="-1">
                <a:solidFill>
                  <a:srgbClr val="000000"/>
                </a:solidFill>
                <a:uFill>
                  <a:solidFill>
                    <a:srgbClr val="FFFFFF"/>
                  </a:solidFill>
                </a:uFill>
                <a:latin typeface="Calibri"/>
              </a:rPr>
              <a:t>edia </a:t>
            </a:r>
            <a:r>
              <a:rPr lang="en-US" sz="2800" b="1" strike="noStrike" spc="-1">
                <a:solidFill>
                  <a:srgbClr val="0070C0"/>
                </a:solidFill>
                <a:uFill>
                  <a:solidFill>
                    <a:srgbClr val="FFFFFF"/>
                  </a:solidFill>
                </a:uFill>
                <a:latin typeface="Calibri"/>
              </a:rPr>
              <a:t>A</a:t>
            </a:r>
            <a:r>
              <a:rPr lang="en-US" sz="2800" b="0" strike="noStrike" spc="-1">
                <a:solidFill>
                  <a:srgbClr val="000000"/>
                </a:solidFill>
                <a:uFill>
                  <a:solidFill>
                    <a:srgbClr val="FFFFFF"/>
                  </a:solidFill>
                </a:uFill>
                <a:latin typeface="Calibri"/>
              </a:rPr>
              <a:t>ccess </a:t>
            </a:r>
            <a:r>
              <a:rPr lang="en-US" sz="2800" b="1" strike="noStrike" spc="-1">
                <a:solidFill>
                  <a:srgbClr val="0070C0"/>
                </a:solidFill>
                <a:uFill>
                  <a:solidFill>
                    <a:srgbClr val="FFFFFF"/>
                  </a:solidFill>
                </a:uFill>
                <a:latin typeface="Calibri"/>
              </a:rPr>
              <a:t>C</a:t>
            </a:r>
            <a:r>
              <a:rPr lang="en-US" sz="2800" b="0" strike="noStrike" spc="-1">
                <a:solidFill>
                  <a:srgbClr val="000000"/>
                </a:solidFill>
                <a:uFill>
                  <a:solidFill>
                    <a:srgbClr val="FFFFFF"/>
                  </a:solidFill>
                </a:uFill>
                <a:latin typeface="Calibri"/>
              </a:rPr>
              <a:t>ontrol) adresi bu katmana ait fiziksel bir adrestir.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Fiziksel kabloda çarpışma olmadan veri iletimi ile verilerin hata tespitlerini gerçekleştirir.</a:t>
            </a:r>
          </a:p>
          <a:p>
            <a:pPr marL="228600" indent="-228240">
              <a:lnSpc>
                <a:spcPct val="90000"/>
              </a:lnSpc>
              <a:buClr>
                <a:srgbClr val="000000"/>
              </a:buClr>
              <a:buFont typeface="Arial"/>
              <a:buChar char="•"/>
            </a:pPr>
            <a:r>
              <a:rPr lang="en-US" sz="2800" b="0" u="sng" strike="noStrike" spc="-1">
                <a:solidFill>
                  <a:srgbClr val="000000"/>
                </a:solidFill>
                <a:uFill>
                  <a:solidFill>
                    <a:srgbClr val="FFFFFF"/>
                  </a:solidFill>
                </a:uFill>
                <a:latin typeface="Calibri"/>
              </a:rPr>
              <a:t>Switch</a:t>
            </a:r>
            <a:r>
              <a:rPr lang="en-US" sz="2800" b="0" strike="noStrike" spc="-1">
                <a:solidFill>
                  <a:srgbClr val="000000"/>
                </a:solidFill>
                <a:uFill>
                  <a:solidFill>
                    <a:srgbClr val="FFFFFF"/>
                  </a:solidFill>
                </a:uFill>
                <a:latin typeface="Calibri"/>
              </a:rPr>
              <a:t> ve </a:t>
            </a:r>
            <a:r>
              <a:rPr lang="en-US" sz="2800" b="0" u="sng" strike="noStrike" spc="-1">
                <a:solidFill>
                  <a:srgbClr val="000000"/>
                </a:solidFill>
                <a:uFill>
                  <a:solidFill>
                    <a:srgbClr val="FFFFFF"/>
                  </a:solidFill>
                </a:uFill>
                <a:latin typeface="Calibri"/>
              </a:rPr>
              <a:t>bridge</a:t>
            </a:r>
            <a:r>
              <a:rPr lang="en-US" sz="2800" b="0" strike="noStrike" spc="-1">
                <a:solidFill>
                  <a:srgbClr val="000000"/>
                </a:solidFill>
                <a:uFill>
                  <a:solidFill>
                    <a:srgbClr val="FFFFFF"/>
                  </a:solidFill>
                </a:uFill>
                <a:latin typeface="Calibri"/>
              </a:rPr>
              <a:t> cihazları bu katmandadır.</a:t>
            </a:r>
          </a:p>
        </p:txBody>
      </p:sp>
    </p:spTree>
    <p:extLst>
      <p:ext uri="{BB962C8B-B14F-4D97-AF65-F5344CB8AC3E}">
        <p14:creationId xmlns:p14="http://schemas.microsoft.com/office/powerpoint/2010/main" val="16963028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895476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MAC Adresi</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8954760" cy="4350960"/>
          </a:xfrm>
          <a:prstGeom prst="rect">
            <a:avLst/>
          </a:prstGeom>
          <a:noFill/>
          <a:ln>
            <a:noFill/>
          </a:ln>
        </p:spPr>
        <p:txBody>
          <a:bodyPr/>
          <a:lstStyle/>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48 bitlik bir değerdir.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Tekildir. (unique)</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 İlk 3 oktet OUI (Organizational Unit Identifier) tarafından tahsis edilir. Sonraki 3 oktet ise üretici (vendor) tarafından atanır.</a:t>
            </a:r>
          </a:p>
          <a:p>
            <a:pPr marL="228600" indent="-228240">
              <a:lnSpc>
                <a:spcPct val="90000"/>
              </a:lnSpc>
              <a:buClr>
                <a:srgbClr val="0070C0"/>
              </a:buClr>
              <a:buFont typeface="Arial"/>
              <a:buChar char="•"/>
            </a:pPr>
            <a:r>
              <a:rPr lang="en-US" sz="2800" b="1" strike="noStrike" spc="-1">
                <a:solidFill>
                  <a:srgbClr val="0070C0"/>
                </a:solidFill>
                <a:uFill>
                  <a:solidFill>
                    <a:srgbClr val="FFFFFF"/>
                  </a:solidFill>
                </a:uFill>
                <a:latin typeface="Calibri"/>
              </a:rPr>
              <a:t>MAC adresini öğrenmek için;</a:t>
            </a:r>
            <a:endParaRPr lang="en-US" sz="2800" b="0" strike="noStrike" spc="-1">
              <a:solidFill>
                <a:srgbClr val="000000"/>
              </a:solidFill>
              <a:uFill>
                <a:solidFill>
                  <a:srgbClr val="FFFFFF"/>
                </a:solidFill>
              </a:uFill>
              <a:latin typeface="Calibri"/>
            </a:endParaRPr>
          </a:p>
          <a:p>
            <a:pPr marL="685800" lvl="1" indent="-228240">
              <a:lnSpc>
                <a:spcPct val="100000"/>
              </a:lnSpc>
              <a:buClr>
                <a:srgbClr val="000000"/>
              </a:buClr>
              <a:buFont typeface="Arial"/>
              <a:buChar char="•"/>
            </a:pPr>
            <a:r>
              <a:rPr lang="en-US" sz="2400" b="0" strike="noStrike" spc="-1">
                <a:solidFill>
                  <a:srgbClr val="000000"/>
                </a:solidFill>
                <a:uFill>
                  <a:solidFill>
                    <a:srgbClr val="FFFFFF"/>
                  </a:solidFill>
                </a:uFill>
                <a:latin typeface="Calibri"/>
              </a:rPr>
              <a:t>Windows platformunda		: </a:t>
            </a:r>
            <a:r>
              <a:rPr lang="en-US" sz="2400" b="1" strike="noStrike" spc="-1">
                <a:solidFill>
                  <a:srgbClr val="000000"/>
                </a:solidFill>
                <a:uFill>
                  <a:solidFill>
                    <a:srgbClr val="FFFFFF"/>
                  </a:solidFill>
                </a:uFill>
                <a:latin typeface="Calibri"/>
              </a:rPr>
              <a:t>ipconfig /all </a:t>
            </a:r>
            <a:r>
              <a:rPr lang="en-US" sz="2400" b="0" strike="noStrike" spc="-1">
                <a:solidFill>
                  <a:srgbClr val="000000"/>
                </a:solidFill>
                <a:uFill>
                  <a:solidFill>
                    <a:srgbClr val="FFFFFF"/>
                  </a:solidFill>
                </a:uFill>
                <a:latin typeface="Calibri"/>
              </a:rPr>
              <a:t>ya da </a:t>
            </a:r>
            <a:r>
              <a:rPr lang="en-US" sz="2400" b="1" strike="noStrike" spc="-1">
                <a:solidFill>
                  <a:srgbClr val="000000"/>
                </a:solidFill>
                <a:uFill>
                  <a:solidFill>
                    <a:srgbClr val="FFFFFF"/>
                  </a:solidFill>
                </a:uFill>
                <a:latin typeface="Calibri"/>
              </a:rPr>
              <a:t>getmac</a:t>
            </a:r>
            <a:endParaRPr lang="en-US" sz="2000" b="0" strike="noStrike" spc="-1">
              <a:solidFill>
                <a:srgbClr val="000000"/>
              </a:solidFill>
              <a:uFill>
                <a:solidFill>
                  <a:srgbClr val="FFFFFF"/>
                </a:solidFill>
              </a:uFill>
              <a:latin typeface="Calibri"/>
            </a:endParaRPr>
          </a:p>
          <a:p>
            <a:pPr marL="685800" lvl="1" indent="-228240">
              <a:lnSpc>
                <a:spcPct val="100000"/>
              </a:lnSpc>
              <a:buClr>
                <a:srgbClr val="000000"/>
              </a:buClr>
              <a:buFont typeface="Arial"/>
              <a:buChar char="•"/>
            </a:pPr>
            <a:r>
              <a:rPr lang="en-US" sz="2400" b="0" strike="noStrike" spc="-1">
                <a:solidFill>
                  <a:srgbClr val="000000"/>
                </a:solidFill>
                <a:uFill>
                  <a:solidFill>
                    <a:srgbClr val="FFFFFF"/>
                  </a:solidFill>
                </a:uFill>
                <a:latin typeface="Calibri"/>
              </a:rPr>
              <a:t>MAC OS X 			: </a:t>
            </a:r>
            <a:r>
              <a:rPr lang="en-US" sz="2400" b="1" strike="noStrike" spc="-1">
                <a:solidFill>
                  <a:srgbClr val="000000"/>
                </a:solidFill>
                <a:uFill>
                  <a:solidFill>
                    <a:srgbClr val="FFFFFF"/>
                  </a:solidFill>
                </a:uFill>
                <a:latin typeface="Calibri"/>
              </a:rPr>
              <a:t>ifconfig</a:t>
            </a:r>
            <a:endParaRPr lang="en-US" sz="2000" b="0" strike="noStrike" spc="-1">
              <a:solidFill>
                <a:srgbClr val="000000"/>
              </a:solidFill>
              <a:uFill>
                <a:solidFill>
                  <a:srgbClr val="FFFFFF"/>
                </a:solidFill>
              </a:uFill>
              <a:latin typeface="Calibri"/>
            </a:endParaRPr>
          </a:p>
          <a:p>
            <a:pPr marL="685800" lvl="1" indent="-228240">
              <a:lnSpc>
                <a:spcPct val="100000"/>
              </a:lnSpc>
              <a:buClr>
                <a:srgbClr val="000000"/>
              </a:buClr>
              <a:buFont typeface="Arial"/>
              <a:buChar char="•"/>
            </a:pPr>
            <a:r>
              <a:rPr lang="en-US" sz="2400" b="0" strike="noStrike" spc="-1">
                <a:solidFill>
                  <a:srgbClr val="000000"/>
                </a:solidFill>
                <a:uFill>
                  <a:solidFill>
                    <a:srgbClr val="FFFFFF"/>
                  </a:solidFill>
                </a:uFill>
                <a:latin typeface="Calibri"/>
              </a:rPr>
              <a:t>Linux				: </a:t>
            </a:r>
            <a:r>
              <a:rPr lang="en-US" sz="2400" b="1" strike="noStrike" spc="-1">
                <a:solidFill>
                  <a:srgbClr val="000000"/>
                </a:solidFill>
                <a:uFill>
                  <a:solidFill>
                    <a:srgbClr val="FFFFFF"/>
                  </a:solidFill>
                </a:uFill>
                <a:latin typeface="Calibri"/>
              </a:rPr>
              <a:t>ifconfig -a | grep HWaddr</a:t>
            </a:r>
            <a:endParaRPr lang="en-US" sz="2000" b="0" strike="noStrike" spc="-1">
              <a:solidFill>
                <a:srgbClr val="000000"/>
              </a:solidFill>
              <a:uFill>
                <a:solidFill>
                  <a:srgbClr val="FFFFFF"/>
                </a:solidFill>
              </a:uFill>
              <a:latin typeface="Calibri"/>
            </a:endParaRPr>
          </a:p>
        </p:txBody>
      </p:sp>
    </p:spTree>
    <p:extLst>
      <p:ext uri="{BB962C8B-B14F-4D97-AF65-F5344CB8AC3E}">
        <p14:creationId xmlns:p14="http://schemas.microsoft.com/office/powerpoint/2010/main" val="12750348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8882752"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Network Layer</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8882752" cy="4350960"/>
          </a:xfrm>
          <a:prstGeom prst="rect">
            <a:avLst/>
          </a:prstGeom>
          <a:noFill/>
          <a:ln>
            <a:noFill/>
          </a:ln>
        </p:spPr>
        <p:txBody>
          <a:bodyPr/>
          <a:lstStyle/>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Kaynaktan çıkan paketin farklı ağda yer alan bir hedefe iletilmesinden sorumludur, kaynak ve hedef için adresleme mekanizması sunar.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Her bir veri parçasının doğru hedefe gönderilmesini sağlamak için her cihazın kendine özgü bir adresi olmalıdır. Ağ katmanında bu adresler IP (Internet Protocol) adresleridir.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Adreslerin yönlendirme işlemi bu katmanda gerçekleşir.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Hedefe giden en iyi yolun tespit edilmesini sağlar.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Data Link Layer’dan gelen frame’leri, Transport Layer’a aynı şekilde Transport Layer’dan gelen segment’leri Data Link Layer’a iletmekten sorumludur.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Network layer iletişim kuralları için </a:t>
            </a:r>
            <a:r>
              <a:rPr lang="en-US" sz="2800" b="1" strike="noStrike" spc="-1">
                <a:solidFill>
                  <a:srgbClr val="0070C0"/>
                </a:solidFill>
                <a:uFill>
                  <a:solidFill>
                    <a:srgbClr val="FFFFFF"/>
                  </a:solidFill>
                </a:uFill>
                <a:latin typeface="Calibri"/>
              </a:rPr>
              <a:t>IP, ICMP, ARP, RIP, OSPF, BGP </a:t>
            </a:r>
            <a:r>
              <a:rPr lang="en-US" sz="2800" b="0" strike="noStrike" spc="-1">
                <a:solidFill>
                  <a:srgbClr val="000000"/>
                </a:solidFill>
                <a:uFill>
                  <a:solidFill>
                    <a:srgbClr val="FFFFFF"/>
                  </a:solidFill>
                </a:uFill>
                <a:latin typeface="Calibri"/>
              </a:rPr>
              <a:t>örnek olarak verilebilir.</a:t>
            </a:r>
          </a:p>
          <a:p>
            <a:pPr>
              <a:lnSpc>
                <a:spcPct val="90000"/>
              </a:lnSpc>
            </a:pPr>
            <a:endParaRPr lang="en-US" sz="2800" b="0" strike="noStrike" spc="-1">
              <a:solidFill>
                <a:srgbClr val="000000"/>
              </a:solidFill>
              <a:uFill>
                <a:solidFill>
                  <a:srgbClr val="FFFFFF"/>
                </a:solidFill>
              </a:uFill>
              <a:latin typeface="Calibri"/>
            </a:endParaRPr>
          </a:p>
        </p:txBody>
      </p:sp>
    </p:spTree>
    <p:extLst>
      <p:ext uri="{BB962C8B-B14F-4D97-AF65-F5344CB8AC3E}">
        <p14:creationId xmlns:p14="http://schemas.microsoft.com/office/powerpoint/2010/main" val="30527836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8882752"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IP Adresi</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8882752" cy="4350960"/>
          </a:xfrm>
          <a:prstGeom prst="rect">
            <a:avLst/>
          </a:prstGeom>
          <a:noFill/>
          <a:ln>
            <a:noFill/>
          </a:ln>
        </p:spPr>
        <p:txBody>
          <a:bodyPr/>
          <a:lstStyle/>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8 bitlik, 4 oktetten meydana gelir.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A,B,C,D ve E sınıfı adresler vardır.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Günümüzde IPv4 kullanılır. Yakın bir gelecekte ise IPv6’ya geçilecektir. </a:t>
            </a:r>
            <a:r>
              <a:rPr lang="en-US" sz="2800" b="1" strike="noStrike" spc="-1">
                <a:solidFill>
                  <a:srgbClr val="000000"/>
                </a:solidFill>
                <a:uFill>
                  <a:solidFill>
                    <a:srgbClr val="FFFFFF"/>
                  </a:solidFill>
                </a:uFill>
                <a:latin typeface="Calibri"/>
              </a:rPr>
              <a:t>IPv4 2^32 </a:t>
            </a:r>
            <a:r>
              <a:rPr lang="en-US" sz="2800" b="0" strike="noStrike" spc="-1">
                <a:solidFill>
                  <a:srgbClr val="000000"/>
                </a:solidFill>
                <a:uFill>
                  <a:solidFill>
                    <a:srgbClr val="FFFFFF"/>
                  </a:solidFill>
                </a:uFill>
                <a:latin typeface="Calibri"/>
              </a:rPr>
              <a:t>cihazı adreslemeye izin verirken, </a:t>
            </a:r>
            <a:r>
              <a:rPr lang="en-US" sz="2800" b="1" strike="noStrike" spc="-1">
                <a:solidFill>
                  <a:srgbClr val="000000"/>
                </a:solidFill>
                <a:uFill>
                  <a:solidFill>
                    <a:srgbClr val="FFFFFF"/>
                  </a:solidFill>
                </a:uFill>
                <a:latin typeface="Calibri"/>
              </a:rPr>
              <a:t>IPv6 2^128 </a:t>
            </a:r>
            <a:r>
              <a:rPr lang="en-US" sz="2800" b="0" strike="noStrike" spc="-1">
                <a:solidFill>
                  <a:srgbClr val="000000"/>
                </a:solidFill>
                <a:uFill>
                  <a:solidFill>
                    <a:srgbClr val="FFFFFF"/>
                  </a:solidFill>
                </a:uFill>
                <a:latin typeface="Calibri"/>
              </a:rPr>
              <a:t>cihazı adresler.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IP header aşağıdaki birimlerden oluşur.</a:t>
            </a:r>
          </a:p>
          <a:p>
            <a:pPr marL="685800" lvl="1" indent="-228240">
              <a:lnSpc>
                <a:spcPct val="100000"/>
              </a:lnSpc>
              <a:buClr>
                <a:srgbClr val="000000"/>
              </a:buClr>
              <a:buFont typeface="Arial"/>
              <a:buChar char="•"/>
            </a:pPr>
            <a:r>
              <a:rPr lang="en-US" sz="2400" b="0" strike="noStrike" spc="-1">
                <a:solidFill>
                  <a:srgbClr val="000000"/>
                </a:solidFill>
                <a:uFill>
                  <a:solidFill>
                    <a:srgbClr val="FFFFFF"/>
                  </a:solidFill>
                </a:uFill>
                <a:latin typeface="Calibri"/>
              </a:rPr>
              <a:t>TTL,</a:t>
            </a:r>
            <a:endParaRPr lang="en-US" sz="2000" b="0" strike="noStrike" spc="-1">
              <a:solidFill>
                <a:srgbClr val="000000"/>
              </a:solidFill>
              <a:uFill>
                <a:solidFill>
                  <a:srgbClr val="FFFFFF"/>
                </a:solidFill>
              </a:uFill>
              <a:latin typeface="Calibri"/>
            </a:endParaRPr>
          </a:p>
          <a:p>
            <a:pPr marL="685800" lvl="1" indent="-228240">
              <a:lnSpc>
                <a:spcPct val="100000"/>
              </a:lnSpc>
              <a:buClr>
                <a:srgbClr val="000000"/>
              </a:buClr>
              <a:buFont typeface="Arial"/>
              <a:buChar char="•"/>
            </a:pPr>
            <a:r>
              <a:rPr lang="en-US" sz="2400" b="0" strike="noStrike" spc="-1">
                <a:solidFill>
                  <a:srgbClr val="000000"/>
                </a:solidFill>
                <a:uFill>
                  <a:solidFill>
                    <a:srgbClr val="FFFFFF"/>
                  </a:solidFill>
                </a:uFill>
                <a:latin typeface="Calibri"/>
              </a:rPr>
              <a:t>Source/Destination Address,</a:t>
            </a:r>
            <a:endParaRPr lang="en-US" sz="2000" b="0" strike="noStrike" spc="-1">
              <a:solidFill>
                <a:srgbClr val="000000"/>
              </a:solidFill>
              <a:uFill>
                <a:solidFill>
                  <a:srgbClr val="FFFFFF"/>
                </a:solidFill>
              </a:uFill>
              <a:latin typeface="Calibri"/>
            </a:endParaRPr>
          </a:p>
          <a:p>
            <a:pPr marL="685800" lvl="1" indent="-228240">
              <a:lnSpc>
                <a:spcPct val="100000"/>
              </a:lnSpc>
              <a:buClr>
                <a:srgbClr val="000000"/>
              </a:buClr>
              <a:buFont typeface="Arial"/>
              <a:buChar char="•"/>
            </a:pPr>
            <a:r>
              <a:rPr lang="en-US" sz="2400" b="0" strike="noStrike" spc="-1">
                <a:solidFill>
                  <a:srgbClr val="000000"/>
                </a:solidFill>
                <a:uFill>
                  <a:solidFill>
                    <a:srgbClr val="FFFFFF"/>
                  </a:solidFill>
                </a:uFill>
                <a:latin typeface="Calibri"/>
              </a:rPr>
              <a:t>Type of Service,</a:t>
            </a:r>
            <a:endParaRPr lang="en-US" sz="2000" b="0" strike="noStrike" spc="-1">
              <a:solidFill>
                <a:srgbClr val="000000"/>
              </a:solidFill>
              <a:uFill>
                <a:solidFill>
                  <a:srgbClr val="FFFFFF"/>
                </a:solidFill>
              </a:uFill>
              <a:latin typeface="Calibri"/>
            </a:endParaRPr>
          </a:p>
          <a:p>
            <a:pPr marL="685800" lvl="1" indent="-228240">
              <a:lnSpc>
                <a:spcPct val="100000"/>
              </a:lnSpc>
              <a:buClr>
                <a:srgbClr val="000000"/>
              </a:buClr>
              <a:buFont typeface="Arial"/>
              <a:buChar char="•"/>
            </a:pPr>
            <a:r>
              <a:rPr lang="en-US" sz="2400" b="0" strike="noStrike" spc="-1">
                <a:solidFill>
                  <a:srgbClr val="000000"/>
                </a:solidFill>
                <a:uFill>
                  <a:solidFill>
                    <a:srgbClr val="FFFFFF"/>
                  </a:solidFill>
                </a:uFill>
                <a:latin typeface="Calibri"/>
              </a:rPr>
              <a:t>Version (v4, v6 gibi.),</a:t>
            </a:r>
            <a:endParaRPr lang="en-US" sz="2000" b="0" strike="noStrike" spc="-1">
              <a:solidFill>
                <a:srgbClr val="000000"/>
              </a:solidFill>
              <a:uFill>
                <a:solidFill>
                  <a:srgbClr val="FFFFFF"/>
                </a:solidFill>
              </a:uFill>
              <a:latin typeface="Calibri"/>
            </a:endParaRPr>
          </a:p>
          <a:p>
            <a:pPr marL="685800" lvl="1" indent="-228240">
              <a:lnSpc>
                <a:spcPct val="100000"/>
              </a:lnSpc>
              <a:buClr>
                <a:srgbClr val="000000"/>
              </a:buClr>
              <a:buFont typeface="Arial"/>
              <a:buChar char="•"/>
            </a:pPr>
            <a:r>
              <a:rPr lang="en-US" sz="2400" b="0" strike="noStrike" spc="-1">
                <a:solidFill>
                  <a:srgbClr val="000000"/>
                </a:solidFill>
                <a:uFill>
                  <a:solidFill>
                    <a:srgbClr val="FFFFFF"/>
                  </a:solidFill>
                </a:uFill>
                <a:latin typeface="Calibri"/>
              </a:rPr>
              <a:t>Packet, Header length</a:t>
            </a:r>
            <a:endParaRPr lang="en-US" sz="2000" b="0" strike="noStrike" spc="-1">
              <a:solidFill>
                <a:srgbClr val="000000"/>
              </a:solidFill>
              <a:uFill>
                <a:solidFill>
                  <a:srgbClr val="FFFFFF"/>
                </a:solidFill>
              </a:uFill>
              <a:latin typeface="Calibri"/>
            </a:endParaRPr>
          </a:p>
          <a:p>
            <a:endParaRPr lang="en-US" sz="2800" b="0" strike="noStrike" spc="-1">
              <a:solidFill>
                <a:srgbClr val="000000"/>
              </a:solidFill>
              <a:uFill>
                <a:solidFill>
                  <a:srgbClr val="FFFFFF"/>
                </a:solidFill>
              </a:uFill>
              <a:latin typeface="Calibri"/>
            </a:endParaRPr>
          </a:p>
          <a:p>
            <a:endParaRPr lang="en-US" sz="2800" b="0" strike="noStrike" spc="-1">
              <a:solidFill>
                <a:srgbClr val="000000"/>
              </a:solidFill>
              <a:uFill>
                <a:solidFill>
                  <a:srgbClr val="FFFFFF"/>
                </a:solidFill>
              </a:uFill>
              <a:latin typeface="Calibri"/>
            </a:endParaRPr>
          </a:p>
        </p:txBody>
      </p:sp>
    </p:spTree>
    <p:extLst>
      <p:ext uri="{BB962C8B-B14F-4D97-AF65-F5344CB8AC3E}">
        <p14:creationId xmlns:p14="http://schemas.microsoft.com/office/powerpoint/2010/main" val="1468531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8882752"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TRANSPORT LAYER</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8882752" cy="4350960"/>
          </a:xfrm>
          <a:prstGeom prst="rect">
            <a:avLst/>
          </a:prstGeom>
          <a:noFill/>
          <a:ln>
            <a:noFill/>
          </a:ln>
        </p:spPr>
        <p:txBody>
          <a:bodyPr/>
          <a:lstStyle/>
          <a:p>
            <a:pPr marL="228600" indent="-228240" algn="just">
              <a:lnSpc>
                <a:spcPct val="100000"/>
              </a:lnSpc>
              <a:buClr>
                <a:srgbClr val="000000"/>
              </a:buClr>
              <a:buFont typeface="Arial"/>
              <a:buChar char="•"/>
            </a:pPr>
            <a:r>
              <a:rPr lang="en-US" sz="2800" b="0" strike="noStrike" spc="-1">
                <a:solidFill>
                  <a:srgbClr val="000000"/>
                </a:solidFill>
                <a:uFill>
                  <a:solidFill>
                    <a:srgbClr val="FFFFFF"/>
                  </a:solidFill>
                </a:uFill>
                <a:latin typeface="Calibri"/>
              </a:rPr>
              <a:t>Transport layer, network layer ile session layer arasında logic bağlantı kurulmasını sağlayan katmandır.</a:t>
            </a:r>
          </a:p>
          <a:p>
            <a:pPr marL="228600" indent="-228240" algn="just">
              <a:lnSpc>
                <a:spcPct val="100000"/>
              </a:lnSpc>
              <a:buClr>
                <a:srgbClr val="000000"/>
              </a:buClr>
              <a:buFont typeface="Arial"/>
              <a:buChar char="•"/>
            </a:pPr>
            <a:r>
              <a:rPr lang="en-US" sz="2800" b="0" strike="noStrike" spc="-1">
                <a:solidFill>
                  <a:srgbClr val="000000"/>
                </a:solidFill>
                <a:uFill>
                  <a:solidFill>
                    <a:srgbClr val="FFFFFF"/>
                  </a:solidFill>
                </a:uFill>
                <a:latin typeface="Calibri"/>
              </a:rPr>
              <a:t>Üst katmanlardan (application/presentation/session) alınan verileri segmentlere ayırır ve alt katmanlara iletir.</a:t>
            </a:r>
          </a:p>
          <a:p>
            <a:pPr marL="228600" indent="-228240" algn="just">
              <a:lnSpc>
                <a:spcPct val="100000"/>
              </a:lnSpc>
              <a:buClr>
                <a:srgbClr val="000000"/>
              </a:buClr>
              <a:buFont typeface="Arial"/>
              <a:buChar char="•"/>
            </a:pPr>
            <a:r>
              <a:rPr lang="en-US" sz="2800" b="0" strike="noStrike" spc="-1">
                <a:solidFill>
                  <a:srgbClr val="000000"/>
                </a:solidFill>
                <a:uFill>
                  <a:solidFill>
                    <a:srgbClr val="FFFFFF"/>
                  </a:solidFill>
                </a:uFill>
                <a:latin typeface="Calibri"/>
              </a:rPr>
              <a:t>Üst katmanlardan gelen verilerin bozuk olup olmadığını control eder.</a:t>
            </a:r>
          </a:p>
          <a:p>
            <a:pPr marL="228600" indent="-228240" algn="just">
              <a:lnSpc>
                <a:spcPct val="100000"/>
              </a:lnSpc>
              <a:buClr>
                <a:srgbClr val="000000"/>
              </a:buClr>
              <a:buFont typeface="Arial"/>
              <a:buChar char="•"/>
            </a:pPr>
            <a:r>
              <a:rPr lang="en-US" sz="2800" b="0" strike="noStrike" spc="-1">
                <a:solidFill>
                  <a:srgbClr val="000000"/>
                </a:solidFill>
                <a:uFill>
                  <a:solidFill>
                    <a:srgbClr val="FFFFFF"/>
                  </a:solidFill>
                </a:uFill>
                <a:latin typeface="Calibri"/>
              </a:rPr>
              <a:t>Transport layer en bilinen TCP ve UDP protokolleri ile çalışır.</a:t>
            </a:r>
          </a:p>
          <a:p>
            <a:pPr marL="228600" indent="-228240" algn="just">
              <a:lnSpc>
                <a:spcPct val="100000"/>
              </a:lnSpc>
              <a:buClr>
                <a:srgbClr val="000000"/>
              </a:buClr>
              <a:buFont typeface="Arial"/>
              <a:buChar char="•"/>
            </a:pPr>
            <a:r>
              <a:rPr lang="en-US" sz="2800" b="0" strike="noStrike" spc="-1">
                <a:solidFill>
                  <a:srgbClr val="000000"/>
                </a:solidFill>
                <a:uFill>
                  <a:solidFill>
                    <a:srgbClr val="FFFFFF"/>
                  </a:solidFill>
                </a:uFill>
                <a:latin typeface="Calibri"/>
              </a:rPr>
              <a:t>TCP iki bilgisayar arasında bağlantı tesis edilmesini sağlar. Bağlantı kurma aşamasında </a:t>
            </a:r>
            <a:r>
              <a:rPr lang="en-US" sz="2800" b="1" strike="noStrike" spc="-1">
                <a:solidFill>
                  <a:srgbClr val="000000"/>
                </a:solidFill>
                <a:uFill>
                  <a:solidFill>
                    <a:srgbClr val="FFFFFF"/>
                  </a:solidFill>
                </a:uFill>
                <a:latin typeface="Calibri"/>
              </a:rPr>
              <a:t>three way handshake </a:t>
            </a:r>
            <a:r>
              <a:rPr lang="en-US" sz="2800" b="0" strike="noStrike" spc="-1">
                <a:solidFill>
                  <a:srgbClr val="000000"/>
                </a:solidFill>
                <a:uFill>
                  <a:solidFill>
                    <a:srgbClr val="FFFFFF"/>
                  </a:solidFill>
                </a:uFill>
                <a:latin typeface="Calibri"/>
              </a:rPr>
              <a:t>diye anılan yöntemle bağlantı kurulur.</a:t>
            </a:r>
          </a:p>
        </p:txBody>
      </p:sp>
    </p:spTree>
    <p:extLst>
      <p:ext uri="{BB962C8B-B14F-4D97-AF65-F5344CB8AC3E}">
        <p14:creationId xmlns:p14="http://schemas.microsoft.com/office/powerpoint/2010/main" val="27694668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THREE WAY HANDSHAKE</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10515240" cy="4350960"/>
          </a:xfrm>
          <a:prstGeom prst="rect">
            <a:avLst/>
          </a:prstGeom>
          <a:noFill/>
          <a:ln>
            <a:noFill/>
          </a:ln>
        </p:spPr>
        <p:txBody>
          <a:bodyPr/>
          <a:lstStyle/>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Client-------	SYN (X)------&gt;Server</a:t>
            </a:r>
          </a:p>
          <a:p>
            <a:pPr>
              <a:lnSpc>
                <a:spcPct val="90000"/>
              </a:lnSpc>
            </a:pPr>
            <a:endParaRPr lang="en-US" sz="2800" b="0" strike="noStrike" spc="-1">
              <a:solidFill>
                <a:srgbClr val="000000"/>
              </a:solidFill>
              <a:uFill>
                <a:solidFill>
                  <a:srgbClr val="FFFFFF"/>
                </a:solidFill>
              </a:uFill>
              <a:latin typeface="Calibri"/>
            </a:endParaRP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Client&lt;------SYN (Y) + ACK (X+1)-------Server</a:t>
            </a:r>
          </a:p>
          <a:p>
            <a:pPr>
              <a:lnSpc>
                <a:spcPct val="90000"/>
              </a:lnSpc>
            </a:pPr>
            <a:endParaRPr lang="en-US" sz="2800" b="0" strike="noStrike" spc="-1">
              <a:solidFill>
                <a:srgbClr val="000000"/>
              </a:solidFill>
              <a:uFill>
                <a:solidFill>
                  <a:srgbClr val="FFFFFF"/>
                </a:solidFill>
              </a:uFill>
              <a:latin typeface="Calibri"/>
            </a:endParaRP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Client-------ACK (Y+1)-----&gt;Server </a:t>
            </a:r>
          </a:p>
        </p:txBody>
      </p:sp>
      <p:pic>
        <p:nvPicPr>
          <p:cNvPr id="4" name="Resim 3"/>
          <p:cNvPicPr/>
          <p:nvPr/>
        </p:nvPicPr>
        <p:blipFill>
          <a:blip r:embed="rId2"/>
          <a:stretch/>
        </p:blipFill>
        <p:spPr>
          <a:xfrm>
            <a:off x="7869600" y="1427040"/>
            <a:ext cx="795960" cy="797040"/>
          </a:xfrm>
          <a:prstGeom prst="rect">
            <a:avLst/>
          </a:prstGeom>
          <a:ln>
            <a:noFill/>
          </a:ln>
        </p:spPr>
      </p:pic>
      <p:pic>
        <p:nvPicPr>
          <p:cNvPr id="5" name="Resim 4"/>
          <p:cNvPicPr/>
          <p:nvPr/>
        </p:nvPicPr>
        <p:blipFill>
          <a:blip r:embed="rId3"/>
          <a:stretch/>
        </p:blipFill>
        <p:spPr>
          <a:xfrm>
            <a:off x="11060280" y="1427040"/>
            <a:ext cx="586800" cy="797040"/>
          </a:xfrm>
          <a:prstGeom prst="rect">
            <a:avLst/>
          </a:prstGeom>
          <a:ln>
            <a:noFill/>
          </a:ln>
        </p:spPr>
      </p:pic>
      <p:sp>
        <p:nvSpPr>
          <p:cNvPr id="6" name="Line 3"/>
          <p:cNvSpPr/>
          <p:nvPr/>
        </p:nvSpPr>
        <p:spPr>
          <a:xfrm>
            <a:off x="8703720" y="1825560"/>
            <a:ext cx="2294280" cy="360"/>
          </a:xfrm>
          <a:prstGeom prst="line">
            <a:avLst/>
          </a:prstGeom>
          <a:ln/>
        </p:spPr>
        <p:style>
          <a:lnRef idx="1">
            <a:schemeClr val="accent1"/>
          </a:lnRef>
          <a:fillRef idx="0">
            <a:schemeClr val="accent1"/>
          </a:fillRef>
          <a:effectRef idx="0">
            <a:schemeClr val="accent1"/>
          </a:effectRef>
          <a:fontRef idx="minor"/>
        </p:style>
      </p:sp>
      <p:sp>
        <p:nvSpPr>
          <p:cNvPr id="7" name="Line 4"/>
          <p:cNvSpPr/>
          <p:nvPr/>
        </p:nvSpPr>
        <p:spPr>
          <a:xfrm flipH="1">
            <a:off x="8822520" y="1825560"/>
            <a:ext cx="2175480" cy="2175480"/>
          </a:xfrm>
          <a:prstGeom prst="line">
            <a:avLst/>
          </a:prstGeom>
          <a:ln/>
        </p:spPr>
        <p:style>
          <a:lnRef idx="1">
            <a:schemeClr val="accent1"/>
          </a:lnRef>
          <a:fillRef idx="0">
            <a:schemeClr val="accent1"/>
          </a:fillRef>
          <a:effectRef idx="0">
            <a:schemeClr val="accent1"/>
          </a:effectRef>
          <a:fontRef idx="minor"/>
        </p:style>
      </p:sp>
      <p:sp>
        <p:nvSpPr>
          <p:cNvPr id="8" name="Line 5"/>
          <p:cNvSpPr/>
          <p:nvPr/>
        </p:nvSpPr>
        <p:spPr>
          <a:xfrm>
            <a:off x="8822520" y="4001040"/>
            <a:ext cx="2293920" cy="360"/>
          </a:xfrm>
          <a:prstGeom prst="line">
            <a:avLst/>
          </a:prstGeom>
          <a:ln/>
        </p:spPr>
        <p:style>
          <a:lnRef idx="1">
            <a:schemeClr val="accent1"/>
          </a:lnRef>
          <a:fillRef idx="0">
            <a:schemeClr val="accent1"/>
          </a:fillRef>
          <a:effectRef idx="0">
            <a:schemeClr val="accent1"/>
          </a:effectRef>
          <a:fontRef idx="minor"/>
        </p:style>
      </p:sp>
      <p:sp>
        <p:nvSpPr>
          <p:cNvPr id="9" name="CustomShape 6"/>
          <p:cNvSpPr/>
          <p:nvPr/>
        </p:nvSpPr>
        <p:spPr>
          <a:xfrm>
            <a:off x="9192600" y="1427040"/>
            <a:ext cx="104544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Syn: 10</a:t>
            </a:r>
            <a:endParaRPr lang="en-US" sz="1800" b="0" strike="noStrike" spc="-1">
              <a:solidFill>
                <a:srgbClr val="000000"/>
              </a:solidFill>
              <a:uFill>
                <a:solidFill>
                  <a:srgbClr val="FFFFFF"/>
                </a:solidFill>
              </a:uFill>
              <a:latin typeface="Arial"/>
            </a:endParaRPr>
          </a:p>
        </p:txBody>
      </p:sp>
      <p:sp>
        <p:nvSpPr>
          <p:cNvPr id="10" name="CustomShape 7"/>
          <p:cNvSpPr/>
          <p:nvPr/>
        </p:nvSpPr>
        <p:spPr>
          <a:xfrm>
            <a:off x="9328320" y="2318040"/>
            <a:ext cx="104544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Syn: 30</a:t>
            </a:r>
            <a:endParaRPr lang="en-US" sz="1800" b="0" strike="noStrike" spc="-1">
              <a:solidFill>
                <a:srgbClr val="000000"/>
              </a:solidFill>
              <a:uFill>
                <a:solidFill>
                  <a:srgbClr val="FFFFFF"/>
                </a:solidFill>
              </a:uFill>
              <a:latin typeface="Arial"/>
            </a:endParaRPr>
          </a:p>
        </p:txBody>
      </p:sp>
      <p:sp>
        <p:nvSpPr>
          <p:cNvPr id="11" name="CustomShape 8"/>
          <p:cNvSpPr/>
          <p:nvPr/>
        </p:nvSpPr>
        <p:spPr>
          <a:xfrm>
            <a:off x="8448120" y="2318040"/>
            <a:ext cx="102996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Ack: 11</a:t>
            </a:r>
            <a:endParaRPr lang="en-US" sz="1800" b="0" strike="noStrike" spc="-1">
              <a:solidFill>
                <a:srgbClr val="000000"/>
              </a:solidFill>
              <a:uFill>
                <a:solidFill>
                  <a:srgbClr val="FFFFFF"/>
                </a:solidFill>
              </a:uFill>
              <a:latin typeface="Arial"/>
            </a:endParaRPr>
          </a:p>
        </p:txBody>
      </p:sp>
      <p:sp>
        <p:nvSpPr>
          <p:cNvPr id="12" name="CustomShape 9"/>
          <p:cNvSpPr/>
          <p:nvPr/>
        </p:nvSpPr>
        <p:spPr>
          <a:xfrm>
            <a:off x="9200160" y="4124520"/>
            <a:ext cx="102996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Ack: 31</a:t>
            </a:r>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23624507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ÖNEMLİ !!!</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10515240" cy="4350960"/>
          </a:xfrm>
          <a:prstGeom prst="rect">
            <a:avLst/>
          </a:prstGeom>
          <a:noFill/>
          <a:ln>
            <a:noFill/>
          </a:ln>
        </p:spPr>
        <p:txBody>
          <a:bodyPr/>
          <a:lstStyle/>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Üst katmanlardan gelen datayı segmenlere ayırmaya </a:t>
            </a:r>
            <a:r>
              <a:rPr lang="en-US" sz="2800" b="1" strike="noStrike" spc="-1">
                <a:solidFill>
                  <a:srgbClr val="000000"/>
                </a:solidFill>
                <a:uFill>
                  <a:solidFill>
                    <a:srgbClr val="FFFFFF"/>
                  </a:solidFill>
                </a:uFill>
                <a:latin typeface="Calibri"/>
              </a:rPr>
              <a:t>segmentasyon</a:t>
            </a:r>
            <a:r>
              <a:rPr lang="en-US" sz="2800" b="0" strike="noStrike" spc="-1">
                <a:solidFill>
                  <a:srgbClr val="000000"/>
                </a:solidFill>
                <a:uFill>
                  <a:solidFill>
                    <a:srgbClr val="FFFFFF"/>
                  </a:solidFill>
                </a:uFill>
                <a:latin typeface="Calibri"/>
              </a:rPr>
              <a:t> (segmentation) denir.</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TCP segmentlere ayrılan dataya sıra numarası verir. (</a:t>
            </a:r>
            <a:r>
              <a:rPr lang="en-US" sz="2800" b="1" strike="noStrike" spc="-1">
                <a:solidFill>
                  <a:srgbClr val="000000"/>
                </a:solidFill>
                <a:uFill>
                  <a:solidFill>
                    <a:srgbClr val="FFFFFF"/>
                  </a:solidFill>
                </a:uFill>
                <a:latin typeface="Calibri"/>
              </a:rPr>
              <a:t>sequence number</a:t>
            </a:r>
            <a:r>
              <a:rPr lang="en-US" sz="2800" b="0" strike="noStrike" spc="-1">
                <a:solidFill>
                  <a:srgbClr val="000000"/>
                </a:solidFill>
                <a:uFill>
                  <a:solidFill>
                    <a:srgbClr val="FFFFFF"/>
                  </a:solidFill>
                </a:uFill>
                <a:latin typeface="Calibri"/>
              </a:rPr>
              <a:t>)</a:t>
            </a:r>
          </a:p>
          <a:p>
            <a:pPr>
              <a:lnSpc>
                <a:spcPct val="90000"/>
              </a:lnSpc>
            </a:pPr>
            <a:endParaRPr lang="en-US" sz="2800" b="0" strike="noStrike" spc="-1">
              <a:solidFill>
                <a:srgbClr val="000000"/>
              </a:solidFill>
              <a:uFill>
                <a:solidFill>
                  <a:srgbClr val="FFFFFF"/>
                </a:solidFill>
              </a:uFill>
              <a:latin typeface="Calibri"/>
            </a:endParaRPr>
          </a:p>
        </p:txBody>
      </p:sp>
      <p:pic>
        <p:nvPicPr>
          <p:cNvPr id="4" name="Resim 3"/>
          <p:cNvPicPr/>
          <p:nvPr/>
        </p:nvPicPr>
        <p:blipFill>
          <a:blip r:embed="rId2"/>
          <a:stretch/>
        </p:blipFill>
        <p:spPr>
          <a:xfrm>
            <a:off x="3580560" y="132840"/>
            <a:ext cx="1625040" cy="1625040"/>
          </a:xfrm>
          <a:prstGeom prst="rect">
            <a:avLst/>
          </a:prstGeom>
          <a:ln>
            <a:noFill/>
          </a:ln>
        </p:spPr>
      </p:pic>
      <p:sp>
        <p:nvSpPr>
          <p:cNvPr id="5" name="CustomShape 3"/>
          <p:cNvSpPr/>
          <p:nvPr/>
        </p:nvSpPr>
        <p:spPr>
          <a:xfrm>
            <a:off x="3086280" y="4001400"/>
            <a:ext cx="3657240" cy="2044440"/>
          </a:xfrm>
          <a:prstGeom prst="ellipse">
            <a:avLst/>
          </a:prstGeom>
          <a:ln/>
        </p:spPr>
        <p:style>
          <a:lnRef idx="2">
            <a:schemeClr val="accent3"/>
          </a:lnRef>
          <a:fillRef idx="1">
            <a:schemeClr val="lt1"/>
          </a:fillRef>
          <a:effectRef idx="0">
            <a:schemeClr val="accent3"/>
          </a:effectRef>
          <a:fontRef idx="minor"/>
        </p:style>
      </p:sp>
      <p:sp>
        <p:nvSpPr>
          <p:cNvPr id="6" name="Line 4"/>
          <p:cNvSpPr/>
          <p:nvPr/>
        </p:nvSpPr>
        <p:spPr>
          <a:xfrm>
            <a:off x="3759120" y="3670920"/>
            <a:ext cx="360" cy="2984400"/>
          </a:xfrm>
          <a:prstGeom prst="line">
            <a:avLst/>
          </a:prstGeom>
          <a:ln/>
        </p:spPr>
        <p:style>
          <a:lnRef idx="1">
            <a:schemeClr val="accent1"/>
          </a:lnRef>
          <a:fillRef idx="0">
            <a:schemeClr val="accent1"/>
          </a:fillRef>
          <a:effectRef idx="0">
            <a:schemeClr val="accent1"/>
          </a:effectRef>
          <a:fontRef idx="minor"/>
        </p:style>
      </p:sp>
      <p:sp>
        <p:nvSpPr>
          <p:cNvPr id="7" name="Line 5"/>
          <p:cNvSpPr/>
          <p:nvPr/>
        </p:nvSpPr>
        <p:spPr>
          <a:xfrm>
            <a:off x="4533840" y="3670920"/>
            <a:ext cx="360" cy="2984400"/>
          </a:xfrm>
          <a:prstGeom prst="line">
            <a:avLst/>
          </a:prstGeom>
          <a:ln/>
        </p:spPr>
        <p:style>
          <a:lnRef idx="1">
            <a:schemeClr val="accent1"/>
          </a:lnRef>
          <a:fillRef idx="0">
            <a:schemeClr val="accent1"/>
          </a:fillRef>
          <a:effectRef idx="0">
            <a:schemeClr val="accent1"/>
          </a:effectRef>
          <a:fontRef idx="minor"/>
        </p:style>
      </p:sp>
      <p:sp>
        <p:nvSpPr>
          <p:cNvPr id="8" name="Line 6"/>
          <p:cNvSpPr/>
          <p:nvPr/>
        </p:nvSpPr>
        <p:spPr>
          <a:xfrm>
            <a:off x="5308560" y="3670920"/>
            <a:ext cx="360" cy="2984400"/>
          </a:xfrm>
          <a:prstGeom prst="line">
            <a:avLst/>
          </a:prstGeom>
          <a:ln/>
        </p:spPr>
        <p:style>
          <a:lnRef idx="1">
            <a:schemeClr val="accent1"/>
          </a:lnRef>
          <a:fillRef idx="0">
            <a:schemeClr val="accent1"/>
          </a:fillRef>
          <a:effectRef idx="0">
            <a:schemeClr val="accent1"/>
          </a:effectRef>
          <a:fontRef idx="minor"/>
        </p:style>
      </p:sp>
      <p:sp>
        <p:nvSpPr>
          <p:cNvPr id="9" name="Line 7"/>
          <p:cNvSpPr/>
          <p:nvPr/>
        </p:nvSpPr>
        <p:spPr>
          <a:xfrm>
            <a:off x="6083280" y="3670920"/>
            <a:ext cx="360" cy="2984400"/>
          </a:xfrm>
          <a:prstGeom prst="line">
            <a:avLst/>
          </a:prstGeom>
          <a:ln/>
        </p:spPr>
        <p:style>
          <a:lnRef idx="1">
            <a:schemeClr val="accent1"/>
          </a:lnRef>
          <a:fillRef idx="0">
            <a:schemeClr val="accent1"/>
          </a:fillRef>
          <a:effectRef idx="0">
            <a:schemeClr val="accent1"/>
          </a:effectRef>
          <a:fontRef idx="minor"/>
        </p:style>
      </p:sp>
      <p:sp>
        <p:nvSpPr>
          <p:cNvPr id="10" name="CustomShape 8"/>
          <p:cNvSpPr/>
          <p:nvPr/>
        </p:nvSpPr>
        <p:spPr>
          <a:xfrm>
            <a:off x="3291480" y="4801320"/>
            <a:ext cx="33804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1</a:t>
            </a:r>
            <a:endParaRPr lang="en-US" sz="1800" b="0" strike="noStrike" spc="-1">
              <a:solidFill>
                <a:srgbClr val="000000"/>
              </a:solidFill>
              <a:uFill>
                <a:solidFill>
                  <a:srgbClr val="FFFFFF"/>
                </a:solidFill>
              </a:uFill>
              <a:latin typeface="Arial"/>
            </a:endParaRPr>
          </a:p>
        </p:txBody>
      </p:sp>
      <p:sp>
        <p:nvSpPr>
          <p:cNvPr id="11" name="CustomShape 9"/>
          <p:cNvSpPr/>
          <p:nvPr/>
        </p:nvSpPr>
        <p:spPr>
          <a:xfrm>
            <a:off x="3964680" y="4801320"/>
            <a:ext cx="33804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2</a:t>
            </a:r>
            <a:endParaRPr lang="en-US" sz="1800" b="0" strike="noStrike" spc="-1">
              <a:solidFill>
                <a:srgbClr val="000000"/>
              </a:solidFill>
              <a:uFill>
                <a:solidFill>
                  <a:srgbClr val="FFFFFF"/>
                </a:solidFill>
              </a:uFill>
              <a:latin typeface="Arial"/>
            </a:endParaRPr>
          </a:p>
        </p:txBody>
      </p:sp>
      <p:sp>
        <p:nvSpPr>
          <p:cNvPr id="12" name="CustomShape 10"/>
          <p:cNvSpPr/>
          <p:nvPr/>
        </p:nvSpPr>
        <p:spPr>
          <a:xfrm>
            <a:off x="4701240" y="4794120"/>
            <a:ext cx="33804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3</a:t>
            </a:r>
            <a:endParaRPr lang="en-US" sz="1800" b="0" strike="noStrike" spc="-1">
              <a:solidFill>
                <a:srgbClr val="000000"/>
              </a:solidFill>
              <a:uFill>
                <a:solidFill>
                  <a:srgbClr val="FFFFFF"/>
                </a:solidFill>
              </a:uFill>
              <a:latin typeface="Arial"/>
            </a:endParaRPr>
          </a:p>
        </p:txBody>
      </p:sp>
      <p:sp>
        <p:nvSpPr>
          <p:cNvPr id="13" name="CustomShape 11"/>
          <p:cNvSpPr/>
          <p:nvPr/>
        </p:nvSpPr>
        <p:spPr>
          <a:xfrm>
            <a:off x="6206040" y="4794120"/>
            <a:ext cx="33804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5</a:t>
            </a:r>
            <a:endParaRPr lang="en-US" sz="1800" b="0" strike="noStrike" spc="-1">
              <a:solidFill>
                <a:srgbClr val="000000"/>
              </a:solidFill>
              <a:uFill>
                <a:solidFill>
                  <a:srgbClr val="FFFFFF"/>
                </a:solidFill>
              </a:uFill>
              <a:latin typeface="Arial"/>
            </a:endParaRPr>
          </a:p>
        </p:txBody>
      </p:sp>
      <p:sp>
        <p:nvSpPr>
          <p:cNvPr id="14" name="CustomShape 12"/>
          <p:cNvSpPr/>
          <p:nvPr/>
        </p:nvSpPr>
        <p:spPr>
          <a:xfrm>
            <a:off x="5488560" y="4801320"/>
            <a:ext cx="33804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4</a:t>
            </a:r>
            <a:endParaRPr lang="en-US" sz="1800" b="0" strike="noStrike" spc="-1">
              <a:solidFill>
                <a:srgbClr val="000000"/>
              </a:solidFill>
              <a:uFill>
                <a:solidFill>
                  <a:srgbClr val="FFFFFF"/>
                </a:solidFill>
              </a:uFill>
              <a:latin typeface="Arial"/>
            </a:endParaRPr>
          </a:p>
        </p:txBody>
      </p:sp>
      <p:sp>
        <p:nvSpPr>
          <p:cNvPr id="15" name="CustomShape 13"/>
          <p:cNvSpPr/>
          <p:nvPr/>
        </p:nvSpPr>
        <p:spPr>
          <a:xfrm>
            <a:off x="7031160" y="4705200"/>
            <a:ext cx="1866600" cy="615960"/>
          </a:xfrm>
          <a:prstGeom prst="rightArrow">
            <a:avLst>
              <a:gd name="adj1" fmla="val 50000"/>
              <a:gd name="adj2" fmla="val 50000"/>
            </a:avLst>
          </a:prstGeom>
          <a:ln/>
        </p:spPr>
        <p:style>
          <a:lnRef idx="2">
            <a:schemeClr val="accent1">
              <a:shade val="50000"/>
            </a:schemeClr>
          </a:lnRef>
          <a:fillRef idx="1">
            <a:schemeClr val="accent1"/>
          </a:fillRef>
          <a:effectRef idx="0">
            <a:schemeClr val="accent1"/>
          </a:effectRef>
          <a:fontRef idx="minor"/>
        </p:style>
      </p:sp>
      <p:sp>
        <p:nvSpPr>
          <p:cNvPr id="16" name="CustomShape 14"/>
          <p:cNvSpPr/>
          <p:nvPr/>
        </p:nvSpPr>
        <p:spPr>
          <a:xfrm>
            <a:off x="8706960" y="4828680"/>
            <a:ext cx="344880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Üst segmentten gelen </a:t>
            </a:r>
            <a:r>
              <a:rPr lang="en-US" sz="1800" b="1" u="sng" strike="noStrike" spc="-1">
                <a:solidFill>
                  <a:srgbClr val="C00000"/>
                </a:solidFill>
                <a:uFill>
                  <a:solidFill>
                    <a:srgbClr val="FFFFFF"/>
                  </a:solidFill>
                </a:uFill>
                <a:latin typeface="Calibri"/>
              </a:rPr>
              <a:t>DATA</a:t>
            </a:r>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23397708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TCP vs. UDP</a:t>
            </a:r>
            <a:endParaRPr lang="en-US" sz="1800" b="0" strike="noStrike" spc="-1">
              <a:solidFill>
                <a:srgbClr val="000000"/>
              </a:solidFill>
              <a:uFill>
                <a:solidFill>
                  <a:srgbClr val="FFFFFF"/>
                </a:solidFill>
              </a:uFill>
              <a:latin typeface="Calibri"/>
            </a:endParaRPr>
          </a:p>
        </p:txBody>
      </p:sp>
      <p:graphicFrame>
        <p:nvGraphicFramePr>
          <p:cNvPr id="3" name="Table 2"/>
          <p:cNvGraphicFramePr/>
          <p:nvPr/>
        </p:nvGraphicFramePr>
        <p:xfrm>
          <a:off x="1028880" y="2014920"/>
          <a:ext cx="8127720" cy="2973240"/>
        </p:xfrm>
        <a:graphic>
          <a:graphicData uri="http://schemas.openxmlformats.org/drawingml/2006/table">
            <a:tbl>
              <a:tblPr/>
              <a:tblGrid>
                <a:gridCol w="4063680"/>
                <a:gridCol w="4064040"/>
              </a:tblGrid>
              <a:tr h="357120">
                <a:tc>
                  <a:txBody>
                    <a:bodyPr/>
                    <a:lstStyle/>
                    <a:p>
                      <a:pPr>
                        <a:lnSpc>
                          <a:spcPct val="100000"/>
                        </a:lnSpc>
                      </a:pPr>
                      <a:r>
                        <a:rPr lang="en-US" sz="1800" b="1" strike="noStrike" spc="-1">
                          <a:solidFill>
                            <a:srgbClr val="FFFFFF"/>
                          </a:solidFill>
                          <a:uFill>
                            <a:solidFill>
                              <a:srgbClr val="FFFFFF"/>
                            </a:solidFill>
                          </a:uFill>
                          <a:latin typeface="Calibri"/>
                        </a:rPr>
                        <a:t>TCP</a:t>
                      </a:r>
                      <a:endParaRPr lang="en-US" sz="1800" b="0" strike="noStrike" spc="-1">
                        <a:solidFill>
                          <a:srgbClr val="000000"/>
                        </a:solidFill>
                        <a:uFill>
                          <a:solidFill>
                            <a:srgbClr val="FFFFFF"/>
                          </a:solidFill>
                        </a:uFill>
                        <a:latin typeface="Arial"/>
                      </a:endParaRPr>
                    </a:p>
                  </a:txBody>
                  <a:tcPr>
                    <a:lnL w="6480">
                      <a:solidFill>
                        <a:srgbClr val="000000"/>
                      </a:solidFill>
                    </a:lnL>
                    <a:lnR w="6480">
                      <a:solidFill>
                        <a:srgbClr val="000000"/>
                      </a:solidFill>
                    </a:lnR>
                    <a:lnT w="6480">
                      <a:solidFill>
                        <a:srgbClr val="000000"/>
                      </a:solidFill>
                    </a:lnT>
                    <a:lnB w="6480">
                      <a:solidFill>
                        <a:srgbClr val="000000"/>
                      </a:solidFill>
                    </a:lnB>
                    <a:solidFill>
                      <a:srgbClr val="000000"/>
                    </a:solidFill>
                  </a:tcPr>
                </a:tc>
                <a:tc>
                  <a:txBody>
                    <a:bodyPr/>
                    <a:lstStyle/>
                    <a:p>
                      <a:pPr>
                        <a:lnSpc>
                          <a:spcPct val="100000"/>
                        </a:lnSpc>
                      </a:pPr>
                      <a:r>
                        <a:rPr lang="en-US" sz="1800" b="1" strike="noStrike" spc="-1">
                          <a:solidFill>
                            <a:srgbClr val="FFFFFF"/>
                          </a:solidFill>
                          <a:uFill>
                            <a:solidFill>
                              <a:srgbClr val="FFFFFF"/>
                            </a:solidFill>
                          </a:uFill>
                          <a:latin typeface="Calibri"/>
                        </a:rPr>
                        <a:t>UDP</a:t>
                      </a:r>
                      <a:endParaRPr lang="en-US" sz="1800" b="0" strike="noStrike" spc="-1">
                        <a:solidFill>
                          <a:srgbClr val="000000"/>
                        </a:solidFill>
                        <a:uFill>
                          <a:solidFill>
                            <a:srgbClr val="FFFFFF"/>
                          </a:solidFill>
                        </a:uFill>
                        <a:latin typeface="Arial"/>
                      </a:endParaRPr>
                    </a:p>
                  </a:txBody>
                  <a:tcPr>
                    <a:lnL w="6480">
                      <a:solidFill>
                        <a:srgbClr val="000000"/>
                      </a:solidFill>
                    </a:lnL>
                    <a:lnR w="6480">
                      <a:solidFill>
                        <a:srgbClr val="000000"/>
                      </a:solidFill>
                    </a:lnR>
                    <a:lnT w="6480">
                      <a:solidFill>
                        <a:srgbClr val="000000"/>
                      </a:solidFill>
                    </a:lnT>
                    <a:lnB w="6480">
                      <a:solidFill>
                        <a:srgbClr val="000000"/>
                      </a:solidFill>
                    </a:lnB>
                    <a:solidFill>
                      <a:srgbClr val="000000"/>
                    </a:solidFill>
                  </a:tcPr>
                </a:tc>
              </a:tr>
              <a:tr h="357120">
                <a:tc>
                  <a:txBody>
                    <a:bodyPr/>
                    <a:lstStyle/>
                    <a:p>
                      <a:pPr>
                        <a:lnSpc>
                          <a:spcPct val="100000"/>
                        </a:lnSpc>
                      </a:pPr>
                      <a:r>
                        <a:rPr lang="en-US" sz="1800" b="0" strike="noStrike" spc="-1">
                          <a:solidFill>
                            <a:srgbClr val="000000"/>
                          </a:solidFill>
                          <a:uFill>
                            <a:solidFill>
                              <a:srgbClr val="FFFFFF"/>
                            </a:solidFill>
                          </a:uFill>
                          <a:latin typeface="Calibri"/>
                        </a:rPr>
                        <a:t>Güvenilir</a:t>
                      </a:r>
                      <a:endParaRPr lang="en-US" sz="1800" b="0" strike="noStrike" spc="-1">
                        <a:solidFill>
                          <a:srgbClr val="000000"/>
                        </a:solidFill>
                        <a:uFill>
                          <a:solidFill>
                            <a:srgbClr val="FFFFFF"/>
                          </a:solidFill>
                        </a:uFill>
                        <a:latin typeface="Arial"/>
                      </a:endParaRPr>
                    </a:p>
                  </a:txBody>
                  <a:tcPr>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Güvenilir değil</a:t>
                      </a:r>
                      <a:endParaRPr lang="en-US" sz="1800" b="0" strike="noStrike" spc="-1">
                        <a:solidFill>
                          <a:srgbClr val="000000"/>
                        </a:solidFill>
                        <a:uFill>
                          <a:solidFill>
                            <a:srgbClr val="FFFFFF"/>
                          </a:solidFill>
                        </a:uFill>
                        <a:latin typeface="Arial"/>
                      </a:endParaRPr>
                    </a:p>
                  </a:txBody>
                  <a:tcPr>
                    <a:lnL w="6480">
                      <a:solidFill>
                        <a:srgbClr val="000000"/>
                      </a:solidFill>
                    </a:lnL>
                    <a:lnR w="6480">
                      <a:solidFill>
                        <a:srgbClr val="000000"/>
                      </a:solidFill>
                    </a:lnR>
                    <a:lnT w="6480">
                      <a:solidFill>
                        <a:srgbClr val="000000"/>
                      </a:solidFill>
                    </a:lnT>
                    <a:lnB w="6480">
                      <a:solidFill>
                        <a:srgbClr val="000000"/>
                      </a:solidFill>
                    </a:lnB>
                    <a:noFill/>
                  </a:tcPr>
                </a:tc>
              </a:tr>
              <a:tr h="622440">
                <a:tc>
                  <a:txBody>
                    <a:bodyPr/>
                    <a:lstStyle/>
                    <a:p>
                      <a:pPr>
                        <a:lnSpc>
                          <a:spcPct val="100000"/>
                        </a:lnSpc>
                      </a:pPr>
                      <a:r>
                        <a:rPr lang="en-US" sz="1800" b="0" strike="noStrike" spc="-1">
                          <a:solidFill>
                            <a:srgbClr val="000000"/>
                          </a:solidFill>
                          <a:uFill>
                            <a:solidFill>
                              <a:srgbClr val="FFFFFF"/>
                            </a:solidFill>
                          </a:uFill>
                          <a:latin typeface="Calibri"/>
                        </a:rPr>
                        <a:t>Güvenli bağlantı kurulması gereklidir.</a:t>
                      </a:r>
                      <a:endParaRPr lang="en-US" sz="1800" b="0" strike="noStrike" spc="-1">
                        <a:solidFill>
                          <a:srgbClr val="000000"/>
                        </a:solidFill>
                        <a:uFill>
                          <a:solidFill>
                            <a:srgbClr val="FFFFFF"/>
                          </a:solidFill>
                        </a:uFill>
                        <a:latin typeface="Arial"/>
                      </a:endParaRPr>
                    </a:p>
                  </a:txBody>
                  <a:tcPr>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Bağlantı gerekmez</a:t>
                      </a:r>
                      <a:endParaRPr lang="en-US" sz="1800" b="0" strike="noStrike" spc="-1">
                        <a:solidFill>
                          <a:srgbClr val="000000"/>
                        </a:solidFill>
                        <a:uFill>
                          <a:solidFill>
                            <a:srgbClr val="FFFFFF"/>
                          </a:solidFill>
                        </a:uFill>
                        <a:latin typeface="Arial"/>
                      </a:endParaRPr>
                    </a:p>
                  </a:txBody>
                  <a:tcPr>
                    <a:lnL w="6480">
                      <a:solidFill>
                        <a:srgbClr val="000000"/>
                      </a:solidFill>
                    </a:lnL>
                    <a:lnR w="6480">
                      <a:solidFill>
                        <a:srgbClr val="000000"/>
                      </a:solidFill>
                    </a:lnR>
                    <a:lnT w="6480">
                      <a:solidFill>
                        <a:srgbClr val="000000"/>
                      </a:solidFill>
                    </a:lnT>
                    <a:lnB w="6480">
                      <a:solidFill>
                        <a:srgbClr val="000000"/>
                      </a:solidFill>
                    </a:lnB>
                    <a:noFill/>
                  </a:tcPr>
                </a:tc>
              </a:tr>
              <a:tr h="357120">
                <a:tc>
                  <a:txBody>
                    <a:bodyPr/>
                    <a:lstStyle/>
                    <a:p>
                      <a:pPr>
                        <a:lnSpc>
                          <a:spcPct val="100000"/>
                        </a:lnSpc>
                      </a:pPr>
                      <a:r>
                        <a:rPr lang="en-US" sz="1800" b="0" strike="noStrike" spc="-1">
                          <a:solidFill>
                            <a:srgbClr val="000000"/>
                          </a:solidFill>
                          <a:uFill>
                            <a:solidFill>
                              <a:srgbClr val="FFFFFF"/>
                            </a:solidFill>
                          </a:uFill>
                          <a:latin typeface="Calibri"/>
                        </a:rPr>
                        <a:t>Akış kontrolü var.</a:t>
                      </a:r>
                      <a:endParaRPr lang="en-US" sz="1800" b="0" strike="noStrike" spc="-1">
                        <a:solidFill>
                          <a:srgbClr val="000000"/>
                        </a:solidFill>
                        <a:uFill>
                          <a:solidFill>
                            <a:srgbClr val="FFFFFF"/>
                          </a:solidFill>
                        </a:uFill>
                        <a:latin typeface="Arial"/>
                      </a:endParaRPr>
                    </a:p>
                  </a:txBody>
                  <a:tcPr>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Akış kontrolü yok</a:t>
                      </a:r>
                      <a:endParaRPr lang="en-US" sz="1800" b="0" strike="noStrike" spc="-1">
                        <a:solidFill>
                          <a:srgbClr val="000000"/>
                        </a:solidFill>
                        <a:uFill>
                          <a:solidFill>
                            <a:srgbClr val="FFFFFF"/>
                          </a:solidFill>
                        </a:uFill>
                        <a:latin typeface="Arial"/>
                      </a:endParaRPr>
                    </a:p>
                  </a:txBody>
                  <a:tcPr>
                    <a:lnL w="6480">
                      <a:solidFill>
                        <a:srgbClr val="000000"/>
                      </a:solidFill>
                    </a:lnL>
                    <a:lnR w="6480">
                      <a:solidFill>
                        <a:srgbClr val="000000"/>
                      </a:solidFill>
                    </a:lnR>
                    <a:lnT w="6480">
                      <a:solidFill>
                        <a:srgbClr val="000000"/>
                      </a:solidFill>
                    </a:lnT>
                    <a:lnB w="6480">
                      <a:solidFill>
                        <a:srgbClr val="000000"/>
                      </a:solidFill>
                    </a:lnB>
                    <a:noFill/>
                  </a:tcPr>
                </a:tc>
              </a:tr>
              <a:tr h="357120">
                <a:tc>
                  <a:txBody>
                    <a:bodyPr/>
                    <a:lstStyle/>
                    <a:p>
                      <a:pPr>
                        <a:lnSpc>
                          <a:spcPct val="100000"/>
                        </a:lnSpc>
                      </a:pPr>
                      <a:r>
                        <a:rPr lang="en-US" sz="1800" b="0" strike="noStrike" spc="-1">
                          <a:solidFill>
                            <a:srgbClr val="000000"/>
                          </a:solidFill>
                          <a:uFill>
                            <a:solidFill>
                              <a:srgbClr val="FFFFFF"/>
                            </a:solidFill>
                          </a:uFill>
                          <a:latin typeface="Calibri"/>
                        </a:rPr>
                        <a:t>Segmentler sıralandırılır.</a:t>
                      </a:r>
                      <a:endParaRPr lang="en-US" sz="1800" b="0" strike="noStrike" spc="-1">
                        <a:solidFill>
                          <a:srgbClr val="000000"/>
                        </a:solidFill>
                        <a:uFill>
                          <a:solidFill>
                            <a:srgbClr val="FFFFFF"/>
                          </a:solidFill>
                        </a:uFill>
                        <a:latin typeface="Arial"/>
                      </a:endParaRPr>
                    </a:p>
                  </a:txBody>
                  <a:tcPr>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Datagram sıralaması yok</a:t>
                      </a:r>
                      <a:endParaRPr lang="en-US" sz="1800" b="0" strike="noStrike" spc="-1">
                        <a:solidFill>
                          <a:srgbClr val="000000"/>
                        </a:solidFill>
                        <a:uFill>
                          <a:solidFill>
                            <a:srgbClr val="FFFFFF"/>
                          </a:solidFill>
                        </a:uFill>
                        <a:latin typeface="Arial"/>
                      </a:endParaRPr>
                    </a:p>
                  </a:txBody>
                  <a:tcPr>
                    <a:lnL w="6480">
                      <a:solidFill>
                        <a:srgbClr val="000000"/>
                      </a:solidFill>
                    </a:lnL>
                    <a:lnR w="6480">
                      <a:solidFill>
                        <a:srgbClr val="000000"/>
                      </a:solidFill>
                    </a:lnR>
                    <a:lnT w="6480">
                      <a:solidFill>
                        <a:srgbClr val="000000"/>
                      </a:solidFill>
                    </a:lnT>
                    <a:lnB w="6480">
                      <a:solidFill>
                        <a:srgbClr val="000000"/>
                      </a:solidFill>
                    </a:lnB>
                    <a:noFill/>
                  </a:tcPr>
                </a:tc>
              </a:tr>
              <a:tr h="887760">
                <a:tc>
                  <a:txBody>
                    <a:bodyPr/>
                    <a:lstStyle/>
                    <a:p>
                      <a:pPr>
                        <a:lnSpc>
                          <a:spcPct val="100000"/>
                        </a:lnSpc>
                      </a:pPr>
                      <a:r>
                        <a:rPr lang="en-US" sz="1800" b="0" strike="noStrike" spc="-1">
                          <a:solidFill>
                            <a:srgbClr val="000000"/>
                          </a:solidFill>
                          <a:uFill>
                            <a:solidFill>
                              <a:srgbClr val="FFFFFF"/>
                            </a:solidFill>
                          </a:uFill>
                          <a:latin typeface="Calibri"/>
                        </a:rPr>
                        <a:t>Güvenlik gerektiren uygulamalarda tercih edilir.</a:t>
                      </a:r>
                      <a:endParaRPr lang="en-US" sz="1800" b="0" strike="noStrike" spc="-1">
                        <a:solidFill>
                          <a:srgbClr val="000000"/>
                        </a:solidFill>
                        <a:uFill>
                          <a:solidFill>
                            <a:srgbClr val="FFFFFF"/>
                          </a:solidFill>
                        </a:uFill>
                        <a:latin typeface="Arial"/>
                      </a:endParaRPr>
                    </a:p>
                  </a:txBody>
                  <a:tcPr>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nSpc>
                          <a:spcPct val="100000"/>
                        </a:lnSpc>
                      </a:pPr>
                      <a:r>
                        <a:rPr lang="en-US" sz="1800" b="0" strike="noStrike" spc="-1">
                          <a:solidFill>
                            <a:srgbClr val="000000"/>
                          </a:solidFill>
                          <a:uFill>
                            <a:solidFill>
                              <a:srgbClr val="FFFFFF"/>
                            </a:solidFill>
                          </a:uFill>
                          <a:latin typeface="Calibri"/>
                        </a:rPr>
                        <a:t>Gecikme yaşanmaması gereken uygulamalarda tercih edilir. VoIP, DNS</a:t>
                      </a:r>
                      <a:endParaRPr lang="en-US" sz="1800" b="0" strike="noStrike" spc="-1">
                        <a:solidFill>
                          <a:srgbClr val="000000"/>
                        </a:solidFill>
                        <a:uFill>
                          <a:solidFill>
                            <a:srgbClr val="FFFFFF"/>
                          </a:solidFill>
                        </a:uFill>
                        <a:latin typeface="Arial"/>
                      </a:endParaRPr>
                    </a:p>
                  </a:txBody>
                  <a:tcPr>
                    <a:lnL w="6480">
                      <a:solidFill>
                        <a:srgbClr val="000000"/>
                      </a:solidFill>
                    </a:lnL>
                    <a:lnR w="6480">
                      <a:solidFill>
                        <a:srgbClr val="000000"/>
                      </a:solidFill>
                    </a:lnR>
                    <a:lnT w="6480">
                      <a:solidFill>
                        <a:srgbClr val="000000"/>
                      </a:solidFill>
                    </a:lnT>
                    <a:lnB w="6480">
                      <a:solidFill>
                        <a:srgbClr val="000000"/>
                      </a:solidFill>
                    </a:lnB>
                    <a:noFill/>
                  </a:tcPr>
                </a:tc>
              </a:tr>
            </a:tbl>
          </a:graphicData>
        </a:graphic>
      </p:graphicFrame>
    </p:spTree>
    <p:extLst>
      <p:ext uri="{BB962C8B-B14F-4D97-AF65-F5344CB8AC3E}">
        <p14:creationId xmlns:p14="http://schemas.microsoft.com/office/powerpoint/2010/main" val="35345422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8882752"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Port Numaraları</a:t>
            </a:r>
            <a:endParaRPr lang="en-US" sz="1800" b="0" strike="noStrike" spc="-1">
              <a:solidFill>
                <a:srgbClr val="000000"/>
              </a:solidFill>
              <a:uFill>
                <a:solidFill>
                  <a:srgbClr val="FFFFFF"/>
                </a:solidFill>
              </a:uFill>
              <a:latin typeface="Calibri"/>
            </a:endParaRPr>
          </a:p>
        </p:txBody>
      </p:sp>
      <p:sp>
        <p:nvSpPr>
          <p:cNvPr id="3" name="TextShape 2"/>
          <p:cNvSpPr txBox="1"/>
          <p:nvPr/>
        </p:nvSpPr>
        <p:spPr>
          <a:xfrm>
            <a:off x="838080" y="1825560"/>
            <a:ext cx="8882752" cy="4350960"/>
          </a:xfrm>
          <a:prstGeom prst="rect">
            <a:avLst/>
          </a:prstGeom>
          <a:noFill/>
          <a:ln>
            <a:noFill/>
          </a:ln>
        </p:spPr>
        <p:txBody>
          <a:bodyPr/>
          <a:lstStyle/>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Well known 	: 0 – 1024</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Registered		: 1025 – 49151</a:t>
            </a:r>
          </a:p>
          <a:p>
            <a:pPr marL="228600" indent="-228240">
              <a:lnSpc>
                <a:spcPct val="90000"/>
              </a:lnSpc>
              <a:buClr>
                <a:srgbClr val="000000"/>
              </a:buClr>
              <a:buFont typeface="Arial"/>
              <a:buChar char="•"/>
            </a:pPr>
            <a:r>
              <a:rPr lang="en-US" sz="2800" b="0" strike="noStrike" spc="-1">
                <a:solidFill>
                  <a:srgbClr val="000000"/>
                </a:solidFill>
                <a:uFill>
                  <a:solidFill>
                    <a:srgbClr val="FFFFFF"/>
                  </a:solidFill>
                </a:uFill>
                <a:latin typeface="Calibri"/>
              </a:rPr>
              <a:t>Dynamic		: 49152 – 65535</a:t>
            </a:r>
          </a:p>
          <a:p>
            <a:pPr>
              <a:lnSpc>
                <a:spcPct val="90000"/>
              </a:lnSpc>
            </a:pPr>
            <a:endParaRPr lang="en-US" sz="2800" b="0" strike="noStrike" spc="-1">
              <a:solidFill>
                <a:srgbClr val="000000"/>
              </a:solidFill>
              <a:uFill>
                <a:solidFill>
                  <a:srgbClr val="FFFFFF"/>
                </a:solidFill>
              </a:uFill>
              <a:latin typeface="Calibri"/>
            </a:endParaRPr>
          </a:p>
          <a:p>
            <a:pPr marL="228600" indent="-228240">
              <a:lnSpc>
                <a:spcPct val="90000"/>
              </a:lnSpc>
              <a:buClr>
                <a:srgbClr val="0070C0"/>
              </a:buClr>
              <a:buFont typeface="Arial"/>
              <a:buChar char="•"/>
            </a:pPr>
            <a:r>
              <a:rPr lang="en-US" sz="2800" b="1" strike="noStrike" spc="-1">
                <a:solidFill>
                  <a:srgbClr val="0070C0"/>
                </a:solidFill>
                <a:uFill>
                  <a:solidFill>
                    <a:srgbClr val="FFFFFF"/>
                  </a:solidFill>
                </a:uFill>
                <a:latin typeface="Calibri"/>
              </a:rPr>
              <a:t>Well-known portlara örnek:</a:t>
            </a:r>
            <a:endParaRPr lang="en-US" sz="2800" b="0" strike="noStrike" spc="-1">
              <a:solidFill>
                <a:srgbClr val="000000"/>
              </a:solidFill>
              <a:uFill>
                <a:solidFill>
                  <a:srgbClr val="FFFFFF"/>
                </a:solidFill>
              </a:uFill>
              <a:latin typeface="Calibri"/>
            </a:endParaRPr>
          </a:p>
          <a:p>
            <a:pPr marL="685800" lvl="1" indent="-228240">
              <a:lnSpc>
                <a:spcPct val="100000"/>
              </a:lnSpc>
              <a:buClr>
                <a:srgbClr val="000000"/>
              </a:buClr>
              <a:buFont typeface="Arial"/>
              <a:buChar char="•"/>
            </a:pPr>
            <a:r>
              <a:rPr lang="en-US" sz="2400" b="0" strike="noStrike" spc="-1">
                <a:solidFill>
                  <a:srgbClr val="000000"/>
                </a:solidFill>
                <a:uFill>
                  <a:solidFill>
                    <a:srgbClr val="FFFFFF"/>
                  </a:solidFill>
                </a:uFill>
                <a:latin typeface="Calibri"/>
              </a:rPr>
              <a:t>80 (</a:t>
            </a:r>
            <a:r>
              <a:rPr lang="en-US" sz="2400" b="0" i="1" strike="noStrike" spc="-1">
                <a:solidFill>
                  <a:srgbClr val="000000"/>
                </a:solidFill>
                <a:uFill>
                  <a:solidFill>
                    <a:srgbClr val="FFFFFF"/>
                  </a:solidFill>
                </a:uFill>
                <a:latin typeface="Calibri"/>
              </a:rPr>
              <a:t>http</a:t>
            </a:r>
            <a:r>
              <a:rPr lang="en-US" sz="2400" b="0" strike="noStrike" spc="-1">
                <a:solidFill>
                  <a:srgbClr val="000000"/>
                </a:solidFill>
                <a:uFill>
                  <a:solidFill>
                    <a:srgbClr val="FFFFFF"/>
                  </a:solidFill>
                </a:uFill>
                <a:latin typeface="Calibri"/>
              </a:rPr>
              <a:t>), 443 (</a:t>
            </a:r>
            <a:r>
              <a:rPr lang="en-US" sz="2400" b="0" i="1" strike="noStrike" spc="-1">
                <a:solidFill>
                  <a:srgbClr val="000000"/>
                </a:solidFill>
                <a:uFill>
                  <a:solidFill>
                    <a:srgbClr val="FFFFFF"/>
                  </a:solidFill>
                </a:uFill>
                <a:latin typeface="Calibri"/>
              </a:rPr>
              <a:t>https</a:t>
            </a:r>
            <a:r>
              <a:rPr lang="en-US" sz="2400" b="0" strike="noStrike" spc="-1">
                <a:solidFill>
                  <a:srgbClr val="000000"/>
                </a:solidFill>
                <a:uFill>
                  <a:solidFill>
                    <a:srgbClr val="FFFFFF"/>
                  </a:solidFill>
                </a:uFill>
                <a:latin typeface="Calibri"/>
              </a:rPr>
              <a:t>), 21 (</a:t>
            </a:r>
            <a:r>
              <a:rPr lang="en-US" sz="2400" b="0" i="1" strike="noStrike" spc="-1">
                <a:solidFill>
                  <a:srgbClr val="000000"/>
                </a:solidFill>
                <a:uFill>
                  <a:solidFill>
                    <a:srgbClr val="FFFFFF"/>
                  </a:solidFill>
                </a:uFill>
                <a:latin typeface="Calibri"/>
              </a:rPr>
              <a:t>ftp</a:t>
            </a:r>
            <a:r>
              <a:rPr lang="en-US" sz="2400" b="0" strike="noStrike" spc="-1">
                <a:solidFill>
                  <a:srgbClr val="000000"/>
                </a:solidFill>
                <a:uFill>
                  <a:solidFill>
                    <a:srgbClr val="FFFFFF"/>
                  </a:solidFill>
                </a:uFill>
                <a:latin typeface="Calibri"/>
              </a:rPr>
              <a:t>), 22 (</a:t>
            </a:r>
            <a:r>
              <a:rPr lang="en-US" sz="2400" b="0" i="1" strike="noStrike" spc="-1">
                <a:solidFill>
                  <a:srgbClr val="000000"/>
                </a:solidFill>
                <a:uFill>
                  <a:solidFill>
                    <a:srgbClr val="FFFFFF"/>
                  </a:solidFill>
                </a:uFill>
                <a:latin typeface="Calibri"/>
              </a:rPr>
              <a:t>ssh</a:t>
            </a:r>
            <a:r>
              <a:rPr lang="en-US" sz="2400" b="0" strike="noStrike" spc="-1">
                <a:solidFill>
                  <a:srgbClr val="000000"/>
                </a:solidFill>
                <a:uFill>
                  <a:solidFill>
                    <a:srgbClr val="FFFFFF"/>
                  </a:solidFill>
                </a:uFill>
                <a:latin typeface="Calibri"/>
              </a:rPr>
              <a:t>), 23 (</a:t>
            </a:r>
            <a:r>
              <a:rPr lang="en-US" sz="2400" b="0" i="1" strike="noStrike" spc="-1">
                <a:solidFill>
                  <a:srgbClr val="000000"/>
                </a:solidFill>
                <a:uFill>
                  <a:solidFill>
                    <a:srgbClr val="FFFFFF"/>
                  </a:solidFill>
                </a:uFill>
                <a:latin typeface="Calibri"/>
              </a:rPr>
              <a:t>telnet</a:t>
            </a:r>
            <a:r>
              <a:rPr lang="en-US" sz="2400" b="0" strike="noStrike" spc="-1">
                <a:solidFill>
                  <a:srgbClr val="000000"/>
                </a:solidFill>
                <a:uFill>
                  <a:solidFill>
                    <a:srgbClr val="FFFFFF"/>
                  </a:solidFill>
                </a:uFill>
                <a:latin typeface="Calibri"/>
              </a:rPr>
              <a:t>), 53 (</a:t>
            </a:r>
            <a:r>
              <a:rPr lang="en-US" sz="2400" b="0" i="1" strike="noStrike" spc="-1">
                <a:solidFill>
                  <a:srgbClr val="000000"/>
                </a:solidFill>
                <a:uFill>
                  <a:solidFill>
                    <a:srgbClr val="FFFFFF"/>
                  </a:solidFill>
                </a:uFill>
                <a:latin typeface="Calibri"/>
              </a:rPr>
              <a:t>dns</a:t>
            </a:r>
            <a:r>
              <a:rPr lang="en-US" sz="2400" b="0" strike="noStrike" spc="-1">
                <a:solidFill>
                  <a:srgbClr val="000000"/>
                </a:solidFill>
                <a:uFill>
                  <a:solidFill>
                    <a:srgbClr val="FFFFFF"/>
                  </a:solidFill>
                </a:uFill>
                <a:latin typeface="Calibri"/>
              </a:rPr>
              <a:t>), 110 (</a:t>
            </a:r>
            <a:r>
              <a:rPr lang="en-US" sz="2400" b="0" i="1" strike="noStrike" spc="-1">
                <a:solidFill>
                  <a:srgbClr val="000000"/>
                </a:solidFill>
                <a:uFill>
                  <a:solidFill>
                    <a:srgbClr val="FFFFFF"/>
                  </a:solidFill>
                </a:uFill>
                <a:latin typeface="Calibri"/>
              </a:rPr>
              <a:t>pop3</a:t>
            </a:r>
            <a:r>
              <a:rPr lang="en-US" sz="2400" b="0" strike="noStrike" spc="-1">
                <a:solidFill>
                  <a:srgbClr val="000000"/>
                </a:solidFill>
                <a:uFill>
                  <a:solidFill>
                    <a:srgbClr val="FFFFFF"/>
                  </a:solidFill>
                </a:uFill>
                <a:latin typeface="Calibri"/>
              </a:rPr>
              <a:t>),  vb.</a:t>
            </a:r>
            <a:endParaRPr lang="en-US" sz="2000" b="0" strike="noStrike" spc="-1">
              <a:solidFill>
                <a:srgbClr val="000000"/>
              </a:solidFill>
              <a:uFill>
                <a:solidFill>
                  <a:srgbClr val="FFFFFF"/>
                </a:solidFill>
              </a:uFill>
              <a:latin typeface="Calibri"/>
            </a:endParaRPr>
          </a:p>
        </p:txBody>
      </p:sp>
    </p:spTree>
    <p:extLst>
      <p:ext uri="{BB962C8B-B14F-4D97-AF65-F5344CB8AC3E}">
        <p14:creationId xmlns:p14="http://schemas.microsoft.com/office/powerpoint/2010/main" val="35379465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OSI - Örnek Olay İncelemesi</a:t>
            </a:r>
            <a:endParaRPr lang="en-US" sz="1800" b="0" strike="noStrike" spc="-1">
              <a:solidFill>
                <a:srgbClr val="000000"/>
              </a:solidFill>
              <a:uFill>
                <a:solidFill>
                  <a:srgbClr val="FFFFFF"/>
                </a:solidFill>
              </a:uFill>
              <a:latin typeface="Calibri"/>
            </a:endParaRPr>
          </a:p>
        </p:txBody>
      </p:sp>
      <p:pic>
        <p:nvPicPr>
          <p:cNvPr id="3" name="İçerik Yer Tutucusu 7"/>
          <p:cNvPicPr/>
          <p:nvPr/>
        </p:nvPicPr>
        <p:blipFill>
          <a:blip r:embed="rId3"/>
          <a:stretch/>
        </p:blipFill>
        <p:spPr>
          <a:xfrm>
            <a:off x="8869680" y="1280160"/>
            <a:ext cx="1006200" cy="1006200"/>
          </a:xfrm>
          <a:prstGeom prst="rect">
            <a:avLst/>
          </a:prstGeom>
          <a:ln>
            <a:noFill/>
          </a:ln>
        </p:spPr>
      </p:pic>
      <p:pic>
        <p:nvPicPr>
          <p:cNvPr id="4" name="Resim 8"/>
          <p:cNvPicPr/>
          <p:nvPr/>
        </p:nvPicPr>
        <p:blipFill>
          <a:blip r:embed="rId4"/>
          <a:stretch/>
        </p:blipFill>
        <p:spPr>
          <a:xfrm>
            <a:off x="838080" y="2890440"/>
            <a:ext cx="795960" cy="797040"/>
          </a:xfrm>
          <a:prstGeom prst="rect">
            <a:avLst/>
          </a:prstGeom>
          <a:ln>
            <a:noFill/>
          </a:ln>
        </p:spPr>
      </p:pic>
      <p:pic>
        <p:nvPicPr>
          <p:cNvPr id="5" name="Resim 9"/>
          <p:cNvPicPr/>
          <p:nvPr/>
        </p:nvPicPr>
        <p:blipFill>
          <a:blip r:embed="rId5"/>
          <a:stretch/>
        </p:blipFill>
        <p:spPr>
          <a:xfrm>
            <a:off x="6537600" y="2844720"/>
            <a:ext cx="586800" cy="797040"/>
          </a:xfrm>
          <a:prstGeom prst="rect">
            <a:avLst/>
          </a:prstGeom>
          <a:ln>
            <a:noFill/>
          </a:ln>
        </p:spPr>
      </p:pic>
      <p:pic>
        <p:nvPicPr>
          <p:cNvPr id="6" name="Resim 10"/>
          <p:cNvPicPr/>
          <p:nvPr/>
        </p:nvPicPr>
        <p:blipFill>
          <a:blip r:embed="rId6"/>
          <a:stretch/>
        </p:blipFill>
        <p:spPr>
          <a:xfrm>
            <a:off x="3535200" y="2844720"/>
            <a:ext cx="1101600" cy="837360"/>
          </a:xfrm>
          <a:prstGeom prst="rect">
            <a:avLst/>
          </a:prstGeom>
          <a:ln>
            <a:noFill/>
          </a:ln>
        </p:spPr>
      </p:pic>
      <p:sp>
        <p:nvSpPr>
          <p:cNvPr id="7" name="Line 2"/>
          <p:cNvSpPr/>
          <p:nvPr/>
        </p:nvSpPr>
        <p:spPr>
          <a:xfrm flipV="1">
            <a:off x="1634400" y="3263400"/>
            <a:ext cx="1900440" cy="25560"/>
          </a:xfrm>
          <a:prstGeom prst="line">
            <a:avLst/>
          </a:prstGeom>
          <a:ln/>
        </p:spPr>
        <p:style>
          <a:lnRef idx="1">
            <a:schemeClr val="accent1"/>
          </a:lnRef>
          <a:fillRef idx="0">
            <a:schemeClr val="accent1"/>
          </a:fillRef>
          <a:effectRef idx="0">
            <a:schemeClr val="accent1"/>
          </a:effectRef>
          <a:fontRef idx="minor"/>
        </p:style>
      </p:sp>
      <p:sp>
        <p:nvSpPr>
          <p:cNvPr id="8" name="Line 3"/>
          <p:cNvSpPr/>
          <p:nvPr/>
        </p:nvSpPr>
        <p:spPr>
          <a:xfrm flipV="1">
            <a:off x="4636800" y="3243240"/>
            <a:ext cx="1900800" cy="20160"/>
          </a:xfrm>
          <a:prstGeom prst="line">
            <a:avLst/>
          </a:prstGeom>
          <a:ln/>
        </p:spPr>
        <p:style>
          <a:lnRef idx="1">
            <a:schemeClr val="accent1"/>
          </a:lnRef>
          <a:fillRef idx="0">
            <a:schemeClr val="accent1"/>
          </a:fillRef>
          <a:effectRef idx="0">
            <a:schemeClr val="accent1"/>
          </a:effectRef>
          <a:fontRef idx="minor"/>
        </p:style>
      </p:sp>
      <p:sp>
        <p:nvSpPr>
          <p:cNvPr id="9" name="CustomShape 4"/>
          <p:cNvSpPr/>
          <p:nvPr/>
        </p:nvSpPr>
        <p:spPr>
          <a:xfrm>
            <a:off x="6094080" y="1413360"/>
            <a:ext cx="1590840" cy="14619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HTTP (80)</a:t>
            </a:r>
            <a:endParaRPr lang="en-US" sz="1800" b="0" strike="noStrike" spc="-1">
              <a:solidFill>
                <a:srgbClr val="000000"/>
              </a:solidFill>
              <a:uFill>
                <a:solidFill>
                  <a:srgbClr val="FFFFFF"/>
                </a:solidFill>
              </a:uFill>
              <a:latin typeface="Arial"/>
            </a:endParaRPr>
          </a:p>
          <a:p>
            <a:pPr>
              <a:lnSpc>
                <a:spcPct val="100000"/>
              </a:lnSpc>
            </a:pPr>
            <a:endParaRPr lang="en-US" sz="1800" b="0" strike="noStrike" spc="-1">
              <a:solidFill>
                <a:srgbClr val="000000"/>
              </a:solidFill>
              <a:uFill>
                <a:solidFill>
                  <a:srgbClr val="FFFFFF"/>
                </a:solidFill>
              </a:uFill>
              <a:latin typeface="Arial"/>
            </a:endParaRPr>
          </a:p>
          <a:p>
            <a:pPr>
              <a:lnSpc>
                <a:spcPct val="100000"/>
              </a:lnSpc>
            </a:pPr>
            <a:r>
              <a:rPr lang="en-US" sz="1800" b="0" strike="noStrike" spc="-1">
                <a:solidFill>
                  <a:srgbClr val="000000"/>
                </a:solidFill>
                <a:uFill>
                  <a:solidFill>
                    <a:srgbClr val="FFFFFF"/>
                  </a:solidFill>
                </a:uFill>
                <a:latin typeface="Calibri"/>
              </a:rPr>
              <a:t>FTP (21)</a:t>
            </a:r>
            <a:endParaRPr lang="en-US" sz="1800" b="0" strike="noStrike" spc="-1">
              <a:solidFill>
                <a:srgbClr val="000000"/>
              </a:solidFill>
              <a:uFill>
                <a:solidFill>
                  <a:srgbClr val="FFFFFF"/>
                </a:solidFill>
              </a:uFill>
              <a:latin typeface="Arial"/>
            </a:endParaRPr>
          </a:p>
          <a:p>
            <a:pPr>
              <a:lnSpc>
                <a:spcPct val="100000"/>
              </a:lnSpc>
            </a:pPr>
            <a:endParaRPr lang="en-US" sz="1800" b="0" strike="noStrike" spc="-1">
              <a:solidFill>
                <a:srgbClr val="000000"/>
              </a:solidFill>
              <a:uFill>
                <a:solidFill>
                  <a:srgbClr val="FFFFFF"/>
                </a:solidFill>
              </a:uFill>
              <a:latin typeface="Arial"/>
            </a:endParaRPr>
          </a:p>
          <a:p>
            <a:pPr>
              <a:lnSpc>
                <a:spcPct val="100000"/>
              </a:lnSpc>
            </a:pPr>
            <a:r>
              <a:rPr lang="en-US" sz="1800" b="0" strike="noStrike" spc="-1">
                <a:solidFill>
                  <a:srgbClr val="000000"/>
                </a:solidFill>
                <a:uFill>
                  <a:solidFill>
                    <a:srgbClr val="FFFFFF"/>
                  </a:solidFill>
                </a:uFill>
                <a:latin typeface="Calibri"/>
              </a:rPr>
              <a:t>TELNET (23)</a:t>
            </a:r>
            <a:endParaRPr lang="en-US" sz="1800" b="0" strike="noStrike" spc="-1">
              <a:solidFill>
                <a:srgbClr val="000000"/>
              </a:solidFill>
              <a:uFill>
                <a:solidFill>
                  <a:srgbClr val="FFFFFF"/>
                </a:solidFill>
              </a:uFill>
              <a:latin typeface="Arial"/>
            </a:endParaRPr>
          </a:p>
        </p:txBody>
      </p:sp>
      <p:sp>
        <p:nvSpPr>
          <p:cNvPr id="10" name="CustomShape 5"/>
          <p:cNvSpPr/>
          <p:nvPr/>
        </p:nvSpPr>
        <p:spPr>
          <a:xfrm>
            <a:off x="111240" y="3797640"/>
            <a:ext cx="4213800" cy="6390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IP Addr		: </a:t>
            </a:r>
            <a:r>
              <a:rPr lang="en-US" sz="1800" b="0" strike="noStrike" spc="-1">
                <a:solidFill>
                  <a:srgbClr val="000000"/>
                </a:solidFill>
                <a:uFill>
                  <a:solidFill>
                    <a:srgbClr val="FFFFFF"/>
                  </a:solidFill>
                </a:uFill>
                <a:latin typeface="Calibri"/>
              </a:rPr>
              <a:t>172.16.100.10/24</a:t>
            </a:r>
            <a:endParaRPr lang="en-US" sz="1800" b="0" strike="noStrike" spc="-1">
              <a:solidFill>
                <a:srgbClr val="000000"/>
              </a:solidFill>
              <a:uFill>
                <a:solidFill>
                  <a:srgbClr val="FFFFFF"/>
                </a:solidFill>
              </a:uFill>
              <a:latin typeface="Arial"/>
            </a:endParaRPr>
          </a:p>
          <a:p>
            <a:pPr>
              <a:lnSpc>
                <a:spcPct val="100000"/>
              </a:lnSpc>
            </a:pPr>
            <a:r>
              <a:rPr lang="en-US" sz="1800" b="1" strike="noStrike" spc="-1">
                <a:solidFill>
                  <a:srgbClr val="000000"/>
                </a:solidFill>
                <a:uFill>
                  <a:solidFill>
                    <a:srgbClr val="FFFFFF"/>
                  </a:solidFill>
                </a:uFill>
                <a:latin typeface="Calibri"/>
              </a:rPr>
              <a:t>MAC Addr	: </a:t>
            </a:r>
            <a:r>
              <a:rPr lang="en-US" sz="1800" b="0" strike="noStrike" spc="-1">
                <a:solidFill>
                  <a:srgbClr val="000000"/>
                </a:solidFill>
                <a:uFill>
                  <a:solidFill>
                    <a:srgbClr val="FFFFFF"/>
                  </a:solidFill>
                </a:uFill>
                <a:latin typeface="Calibri"/>
              </a:rPr>
              <a:t>A</a:t>
            </a:r>
            <a:endParaRPr lang="en-US" sz="1800" b="0" strike="noStrike" spc="-1">
              <a:solidFill>
                <a:srgbClr val="000000"/>
              </a:solidFill>
              <a:uFill>
                <a:solidFill>
                  <a:srgbClr val="FFFFFF"/>
                </a:solidFill>
              </a:uFill>
              <a:latin typeface="Arial"/>
            </a:endParaRPr>
          </a:p>
        </p:txBody>
      </p:sp>
      <p:sp>
        <p:nvSpPr>
          <p:cNvPr id="11" name="CustomShape 6"/>
          <p:cNvSpPr/>
          <p:nvPr/>
        </p:nvSpPr>
        <p:spPr>
          <a:xfrm>
            <a:off x="4710240" y="3797280"/>
            <a:ext cx="4358520" cy="6390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IP Addr		: </a:t>
            </a:r>
            <a:r>
              <a:rPr lang="en-US" sz="1800" b="0" strike="noStrike" spc="-1">
                <a:solidFill>
                  <a:srgbClr val="000000"/>
                </a:solidFill>
                <a:uFill>
                  <a:solidFill>
                    <a:srgbClr val="FFFFFF"/>
                  </a:solidFill>
                </a:uFill>
                <a:latin typeface="Calibri"/>
              </a:rPr>
              <a:t>172.16.100.200/24</a:t>
            </a:r>
            <a:endParaRPr lang="en-US" sz="1800" b="0" strike="noStrike" spc="-1">
              <a:solidFill>
                <a:srgbClr val="000000"/>
              </a:solidFill>
              <a:uFill>
                <a:solidFill>
                  <a:srgbClr val="FFFFFF"/>
                </a:solidFill>
              </a:uFill>
              <a:latin typeface="Arial"/>
            </a:endParaRPr>
          </a:p>
          <a:p>
            <a:pPr>
              <a:lnSpc>
                <a:spcPct val="100000"/>
              </a:lnSpc>
            </a:pPr>
            <a:r>
              <a:rPr lang="en-US" sz="1800" b="1" strike="noStrike" spc="-1">
                <a:solidFill>
                  <a:srgbClr val="000000"/>
                </a:solidFill>
                <a:uFill>
                  <a:solidFill>
                    <a:srgbClr val="FFFFFF"/>
                  </a:solidFill>
                </a:uFill>
                <a:latin typeface="Calibri"/>
              </a:rPr>
              <a:t>MAC Addr	: </a:t>
            </a:r>
            <a:r>
              <a:rPr lang="en-US" sz="1800" b="0" strike="noStrike" spc="-1">
                <a:solidFill>
                  <a:srgbClr val="000000"/>
                </a:solidFill>
                <a:uFill>
                  <a:solidFill>
                    <a:srgbClr val="FFFFFF"/>
                  </a:solidFill>
                </a:uFill>
                <a:latin typeface="Calibri"/>
              </a:rPr>
              <a:t>B</a:t>
            </a:r>
            <a:endParaRPr lang="en-US" sz="1800" b="0" strike="noStrike" spc="-1">
              <a:solidFill>
                <a:srgbClr val="000000"/>
              </a:solidFill>
              <a:uFill>
                <a:solidFill>
                  <a:srgbClr val="FFFFFF"/>
                </a:solidFill>
              </a:uFill>
              <a:latin typeface="Arial"/>
            </a:endParaRPr>
          </a:p>
        </p:txBody>
      </p:sp>
      <p:sp>
        <p:nvSpPr>
          <p:cNvPr id="12" name="CustomShape 7"/>
          <p:cNvSpPr/>
          <p:nvPr/>
        </p:nvSpPr>
        <p:spPr>
          <a:xfrm>
            <a:off x="274320" y="5578920"/>
            <a:ext cx="11646360" cy="364680"/>
          </a:xfrm>
          <a:prstGeom prst="rect">
            <a:avLst/>
          </a:prstGeom>
          <a:solidFill>
            <a:srgbClr val="FFFF99"/>
          </a:solid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Bilgisayar sunucu üzerinde çalışan HTTP servisine erişmek istediğinde arka planda neler oluyor ????</a:t>
            </a:r>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22580123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p:cNvSpPr txBox="1"/>
          <p:nvPr/>
        </p:nvSpPr>
        <p:spPr>
          <a:xfrm>
            <a:off x="838080" y="365040"/>
            <a:ext cx="10515240" cy="1325160"/>
          </a:xfrm>
          <a:prstGeom prst="rect">
            <a:avLst/>
          </a:prstGeom>
          <a:noFill/>
          <a:ln>
            <a:noFill/>
          </a:ln>
        </p:spPr>
        <p:txBody>
          <a:bodyPr anchor="ctr"/>
          <a:lstStyle/>
          <a:p>
            <a:pPr>
              <a:lnSpc>
                <a:spcPct val="90000"/>
              </a:lnSpc>
            </a:pPr>
            <a:r>
              <a:rPr lang="en-US" sz="4400" b="1" strike="noStrike" spc="-1">
                <a:solidFill>
                  <a:srgbClr val="000000"/>
                </a:solidFill>
                <a:uFill>
                  <a:solidFill>
                    <a:srgbClr val="FFFFFF"/>
                  </a:solidFill>
                </a:uFill>
                <a:latin typeface="Calibri Light"/>
              </a:rPr>
              <a:t>İnceleme Sonucu</a:t>
            </a:r>
            <a:endParaRPr lang="en-US" sz="1800" b="0" strike="noStrike" spc="-1">
              <a:solidFill>
                <a:srgbClr val="000000"/>
              </a:solidFill>
              <a:uFill>
                <a:solidFill>
                  <a:srgbClr val="FFFFFF"/>
                </a:solidFill>
              </a:uFill>
              <a:latin typeface="Calibri"/>
            </a:endParaRPr>
          </a:p>
        </p:txBody>
      </p:sp>
      <p:graphicFrame>
        <p:nvGraphicFramePr>
          <p:cNvPr id="3" name="Table 2"/>
          <p:cNvGraphicFramePr/>
          <p:nvPr/>
        </p:nvGraphicFramePr>
        <p:xfrm>
          <a:off x="838080" y="2174040"/>
          <a:ext cx="8978400" cy="3295440"/>
        </p:xfrm>
        <a:graphic>
          <a:graphicData uri="http://schemas.openxmlformats.org/drawingml/2006/table">
            <a:tbl>
              <a:tblPr/>
              <a:tblGrid>
                <a:gridCol w="1324440"/>
                <a:gridCol w="1324440"/>
                <a:gridCol w="1423440"/>
                <a:gridCol w="1237680"/>
                <a:gridCol w="1155240"/>
                <a:gridCol w="2513160"/>
              </a:tblGrid>
              <a:tr h="361440">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DATA</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C6E0B4"/>
                    </a:solidFill>
                  </a:tcPr>
                </a:tc>
                <a:tc>
                  <a:txBody>
                    <a:bodyPr/>
                    <a:lstStyle/>
                    <a:p>
                      <a:pPr>
                        <a:lnSpc>
                          <a:spcPct val="100000"/>
                        </a:lnSpc>
                      </a:pPr>
                      <a:r>
                        <a:rPr lang="en-US" sz="1100" b="1" strike="noStrike" spc="-1">
                          <a:solidFill>
                            <a:srgbClr val="000000"/>
                          </a:solidFill>
                          <a:uFill>
                            <a:solidFill>
                              <a:srgbClr val="FFFFFF"/>
                            </a:solidFill>
                          </a:uFill>
                          <a:latin typeface="Calibri"/>
                        </a:rPr>
                        <a:t>LAYER 5-6-7</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61440">
                <a:tc gridSpan="4">
                  <a:txBody>
                    <a:bodyPr/>
                    <a:lstStyle/>
                    <a:p>
                      <a:pPr algn="ctr">
                        <a:lnSpc>
                          <a:spcPct val="100000"/>
                        </a:lnSpc>
                      </a:pPr>
                      <a:r>
                        <a:rPr lang="en-US" sz="1100" b="1" strike="noStrike" spc="-1">
                          <a:solidFill>
                            <a:srgbClr val="000000"/>
                          </a:solidFill>
                          <a:uFill>
                            <a:solidFill>
                              <a:srgbClr val="FFFFFF"/>
                            </a:solidFill>
                          </a:uFill>
                          <a:latin typeface="Calibri"/>
                        </a:rPr>
                        <a:t>SEGMENT</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a:txBody>
                    <a:bodyPr/>
                    <a:lstStyle/>
                    <a:p>
                      <a:endParaRPr lang="tr-T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61440">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endParaRPr lang="tr-T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LAYER 4 HEADER</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B4C6E7"/>
                    </a:solidFill>
                  </a:tcPr>
                </a:tc>
                <a:tc>
                  <a:txBody>
                    <a:bodyPr/>
                    <a:lstStyle/>
                    <a:p>
                      <a:pPr>
                        <a:lnSpc>
                          <a:spcPct val="100000"/>
                        </a:lnSpc>
                      </a:pPr>
                      <a:r>
                        <a:rPr lang="en-US" sz="1100" b="0" strike="noStrike" spc="-1">
                          <a:solidFill>
                            <a:srgbClr val="000000"/>
                          </a:solidFill>
                          <a:uFill>
                            <a:solidFill>
                              <a:srgbClr val="FFFFFF"/>
                            </a:solidFill>
                          </a:uFill>
                          <a:latin typeface="Calibri"/>
                        </a:rPr>
                        <a:t>DATA</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C6E0B4"/>
                    </a:solidFill>
                  </a:tcPr>
                </a:tc>
                <a:tc>
                  <a:txBody>
                    <a:bodyPr/>
                    <a:lstStyle/>
                    <a:p>
                      <a:pPr>
                        <a:lnSpc>
                          <a:spcPct val="100000"/>
                        </a:lnSpc>
                      </a:pPr>
                      <a:r>
                        <a:rPr lang="en-US" sz="1100" b="1" strike="noStrike" spc="-1">
                          <a:solidFill>
                            <a:srgbClr val="000000"/>
                          </a:solidFill>
                          <a:uFill>
                            <a:solidFill>
                              <a:srgbClr val="FFFFFF"/>
                            </a:solidFill>
                          </a:uFill>
                          <a:latin typeface="Calibri"/>
                        </a:rPr>
                        <a:t>LAYER 4</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1" strike="noStrike" spc="-1">
                          <a:solidFill>
                            <a:srgbClr val="000000"/>
                          </a:solidFill>
                          <a:uFill>
                            <a:solidFill>
                              <a:srgbClr val="FFFFFF"/>
                            </a:solidFill>
                          </a:uFill>
                          <a:latin typeface="Calibri"/>
                        </a:rPr>
                        <a:t>Source port:</a:t>
                      </a:r>
                      <a:r>
                        <a:rPr lang="en-US" sz="1100" b="0" strike="noStrike" spc="-1">
                          <a:solidFill>
                            <a:srgbClr val="000000"/>
                          </a:solidFill>
                          <a:uFill>
                            <a:solidFill>
                              <a:srgbClr val="FFFFFF"/>
                            </a:solidFill>
                          </a:uFill>
                          <a:latin typeface="Calibri"/>
                        </a:rPr>
                        <a:t> 5000</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61440">
                <a:tc gridSpan="4">
                  <a:txBody>
                    <a:bodyPr/>
                    <a:lstStyle/>
                    <a:p>
                      <a:pPr algn="ctr">
                        <a:lnSpc>
                          <a:spcPct val="100000"/>
                        </a:lnSpc>
                      </a:pPr>
                      <a:r>
                        <a:rPr lang="en-US" sz="1100" b="1" strike="noStrike" spc="-1">
                          <a:solidFill>
                            <a:srgbClr val="000000"/>
                          </a:solidFill>
                          <a:uFill>
                            <a:solidFill>
                              <a:srgbClr val="FFFFFF"/>
                            </a:solidFill>
                          </a:uFill>
                          <a:latin typeface="Calibri"/>
                        </a:rPr>
                        <a:t>PACKET</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a:txBody>
                    <a:bodyPr/>
                    <a:lstStyle/>
                    <a:p>
                      <a:endParaRPr lang="tr-T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1" strike="noStrike" spc="-1">
                          <a:solidFill>
                            <a:srgbClr val="000000"/>
                          </a:solidFill>
                          <a:uFill>
                            <a:solidFill>
                              <a:srgbClr val="FFFFFF"/>
                            </a:solidFill>
                          </a:uFill>
                          <a:latin typeface="Calibri"/>
                        </a:rPr>
                        <a:t>Destination port:</a:t>
                      </a:r>
                      <a:r>
                        <a:rPr lang="en-US" sz="1100" b="0" strike="noStrike" spc="-1">
                          <a:solidFill>
                            <a:srgbClr val="000000"/>
                          </a:solidFill>
                          <a:uFill>
                            <a:solidFill>
                              <a:srgbClr val="FFFFFF"/>
                            </a:solidFill>
                          </a:uFill>
                          <a:latin typeface="Calibri"/>
                        </a:rPr>
                        <a:t> 80</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61440">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LAYER 3 HEADER</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F8CBAD"/>
                    </a:solidFill>
                  </a:tcPr>
                </a:tc>
                <a:tc>
                  <a:txBody>
                    <a:bodyPr/>
                    <a:lstStyle/>
                    <a:p>
                      <a:pPr>
                        <a:lnSpc>
                          <a:spcPct val="100000"/>
                        </a:lnSpc>
                      </a:pPr>
                      <a:r>
                        <a:rPr lang="en-US" sz="1100" b="0" strike="noStrike" spc="-1">
                          <a:solidFill>
                            <a:srgbClr val="000000"/>
                          </a:solidFill>
                          <a:uFill>
                            <a:solidFill>
                              <a:srgbClr val="FFFFFF"/>
                            </a:solidFill>
                          </a:uFill>
                          <a:latin typeface="Calibri"/>
                        </a:rPr>
                        <a:t>LAYER 4 HEADER</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B4C6E7"/>
                    </a:solidFill>
                  </a:tcPr>
                </a:tc>
                <a:tc>
                  <a:txBody>
                    <a:bodyPr/>
                    <a:lstStyle/>
                    <a:p>
                      <a:pPr>
                        <a:lnSpc>
                          <a:spcPct val="100000"/>
                        </a:lnSpc>
                      </a:pPr>
                      <a:r>
                        <a:rPr lang="en-US" sz="1100" b="0" strike="noStrike" spc="-1">
                          <a:solidFill>
                            <a:srgbClr val="000000"/>
                          </a:solidFill>
                          <a:uFill>
                            <a:solidFill>
                              <a:srgbClr val="FFFFFF"/>
                            </a:solidFill>
                          </a:uFill>
                          <a:latin typeface="Calibri"/>
                        </a:rPr>
                        <a:t>DATA</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C6E0B4"/>
                    </a:solidFill>
                  </a:tcPr>
                </a:tc>
                <a:tc>
                  <a:txBody>
                    <a:bodyPr/>
                    <a:lstStyle/>
                    <a:p>
                      <a:pPr>
                        <a:lnSpc>
                          <a:spcPct val="100000"/>
                        </a:lnSpc>
                      </a:pPr>
                      <a:r>
                        <a:rPr lang="en-US" sz="1100" b="1" strike="noStrike" spc="-1">
                          <a:solidFill>
                            <a:srgbClr val="000000"/>
                          </a:solidFill>
                          <a:uFill>
                            <a:solidFill>
                              <a:srgbClr val="FFFFFF"/>
                            </a:solidFill>
                          </a:uFill>
                          <a:latin typeface="Calibri"/>
                        </a:rPr>
                        <a:t>LAYER 3</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1" strike="noStrike" spc="-1">
                          <a:solidFill>
                            <a:srgbClr val="000000"/>
                          </a:solidFill>
                          <a:uFill>
                            <a:solidFill>
                              <a:srgbClr val="FFFFFF"/>
                            </a:solidFill>
                          </a:uFill>
                          <a:latin typeface="Calibri"/>
                        </a:rPr>
                        <a:t>Source IP:</a:t>
                      </a:r>
                      <a:r>
                        <a:rPr lang="en-US" sz="1100" b="0" strike="noStrike" spc="-1">
                          <a:solidFill>
                            <a:srgbClr val="000000"/>
                          </a:solidFill>
                          <a:uFill>
                            <a:solidFill>
                              <a:srgbClr val="FFFFFF"/>
                            </a:solidFill>
                          </a:uFill>
                          <a:latin typeface="Calibri"/>
                        </a:rPr>
                        <a:t> 172.16.100.10</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61440">
                <a:tc gridSpan="4">
                  <a:txBody>
                    <a:bodyPr/>
                    <a:lstStyle/>
                    <a:p>
                      <a:pPr algn="ctr">
                        <a:lnSpc>
                          <a:spcPct val="100000"/>
                        </a:lnSpc>
                      </a:pPr>
                      <a:r>
                        <a:rPr lang="en-US" sz="1100" b="1" strike="noStrike" spc="-1">
                          <a:solidFill>
                            <a:srgbClr val="000000"/>
                          </a:solidFill>
                          <a:uFill>
                            <a:solidFill>
                              <a:srgbClr val="FFFFFF"/>
                            </a:solidFill>
                          </a:uFill>
                          <a:latin typeface="Calibri"/>
                        </a:rPr>
                        <a:t>FRAME</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a:txBody>
                    <a:bodyPr/>
                    <a:lstStyle/>
                    <a:p>
                      <a:endParaRPr lang="tr-T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1" strike="noStrike" spc="-1">
                          <a:solidFill>
                            <a:srgbClr val="000000"/>
                          </a:solidFill>
                          <a:uFill>
                            <a:solidFill>
                              <a:srgbClr val="FFFFFF"/>
                            </a:solidFill>
                          </a:uFill>
                          <a:latin typeface="Calibri"/>
                        </a:rPr>
                        <a:t>Destination IP:</a:t>
                      </a:r>
                      <a:r>
                        <a:rPr lang="en-US" sz="1100" b="0" strike="noStrike" spc="-1">
                          <a:solidFill>
                            <a:srgbClr val="000000"/>
                          </a:solidFill>
                          <a:uFill>
                            <a:solidFill>
                              <a:srgbClr val="FFFFFF"/>
                            </a:solidFill>
                          </a:uFill>
                          <a:latin typeface="Calibri"/>
                        </a:rPr>
                        <a:t> 172.16.100.200</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61440">
                <a:tc>
                  <a:txBody>
                    <a:bodyPr/>
                    <a:lstStyle/>
                    <a:p>
                      <a:pPr>
                        <a:lnSpc>
                          <a:spcPct val="100000"/>
                        </a:lnSpc>
                      </a:pPr>
                      <a:r>
                        <a:rPr lang="en-US" sz="1100" b="0" strike="noStrike" spc="-1">
                          <a:solidFill>
                            <a:srgbClr val="000000"/>
                          </a:solidFill>
                          <a:uFill>
                            <a:solidFill>
                              <a:srgbClr val="FFFFFF"/>
                            </a:solidFill>
                          </a:uFill>
                          <a:latin typeface="Calibri"/>
                        </a:rPr>
                        <a:t>LAYER 2 HEADER</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FFE699"/>
                    </a:solidFill>
                  </a:tcPr>
                </a:tc>
                <a:tc>
                  <a:txBody>
                    <a:bodyPr/>
                    <a:lstStyle/>
                    <a:p>
                      <a:pPr>
                        <a:lnSpc>
                          <a:spcPct val="100000"/>
                        </a:lnSpc>
                      </a:pPr>
                      <a:r>
                        <a:rPr lang="en-US" sz="1100" b="0" strike="noStrike" spc="-1">
                          <a:solidFill>
                            <a:srgbClr val="000000"/>
                          </a:solidFill>
                          <a:uFill>
                            <a:solidFill>
                              <a:srgbClr val="FFFFFF"/>
                            </a:solidFill>
                          </a:uFill>
                          <a:latin typeface="Calibri"/>
                        </a:rPr>
                        <a:t>LAYER 3 HEADER</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F8CBAD"/>
                    </a:solidFill>
                  </a:tcPr>
                </a:tc>
                <a:tc>
                  <a:txBody>
                    <a:bodyPr/>
                    <a:lstStyle/>
                    <a:p>
                      <a:pPr>
                        <a:lnSpc>
                          <a:spcPct val="100000"/>
                        </a:lnSpc>
                      </a:pPr>
                      <a:r>
                        <a:rPr lang="en-US" sz="1100" b="0" strike="noStrike" spc="-1">
                          <a:solidFill>
                            <a:srgbClr val="000000"/>
                          </a:solidFill>
                          <a:uFill>
                            <a:solidFill>
                              <a:srgbClr val="FFFFFF"/>
                            </a:solidFill>
                          </a:uFill>
                          <a:latin typeface="Calibri"/>
                        </a:rPr>
                        <a:t>LAYER 4 HEADER</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B4C6E7"/>
                    </a:solidFill>
                  </a:tcPr>
                </a:tc>
                <a:tc>
                  <a:txBody>
                    <a:bodyPr/>
                    <a:lstStyle/>
                    <a:p>
                      <a:pPr>
                        <a:lnSpc>
                          <a:spcPct val="100000"/>
                        </a:lnSpc>
                      </a:pPr>
                      <a:r>
                        <a:rPr lang="en-US" sz="1100" b="0" strike="noStrike" spc="-1">
                          <a:solidFill>
                            <a:srgbClr val="000000"/>
                          </a:solidFill>
                          <a:uFill>
                            <a:solidFill>
                              <a:srgbClr val="FFFFFF"/>
                            </a:solidFill>
                          </a:uFill>
                          <a:latin typeface="Calibri"/>
                        </a:rPr>
                        <a:t>DATA</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C6E0B4"/>
                    </a:solidFill>
                  </a:tcPr>
                </a:tc>
                <a:tc>
                  <a:txBody>
                    <a:bodyPr/>
                    <a:lstStyle/>
                    <a:p>
                      <a:pPr>
                        <a:lnSpc>
                          <a:spcPct val="100000"/>
                        </a:lnSpc>
                      </a:pPr>
                      <a:r>
                        <a:rPr lang="en-US" sz="1100" b="1" strike="noStrike" spc="-1">
                          <a:solidFill>
                            <a:srgbClr val="000000"/>
                          </a:solidFill>
                          <a:uFill>
                            <a:solidFill>
                              <a:srgbClr val="FFFFFF"/>
                            </a:solidFill>
                          </a:uFill>
                          <a:latin typeface="Calibri"/>
                        </a:rPr>
                        <a:t>LAYER 2</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1" strike="noStrike" spc="-1">
                          <a:solidFill>
                            <a:srgbClr val="000000"/>
                          </a:solidFill>
                          <a:uFill>
                            <a:solidFill>
                              <a:srgbClr val="FFFFFF"/>
                            </a:solidFill>
                          </a:uFill>
                          <a:latin typeface="Calibri"/>
                        </a:rPr>
                        <a:t>Source MAC:</a:t>
                      </a:r>
                      <a:r>
                        <a:rPr lang="en-US" sz="1100" b="0" strike="noStrike" spc="-1">
                          <a:solidFill>
                            <a:srgbClr val="000000"/>
                          </a:solidFill>
                          <a:uFill>
                            <a:solidFill>
                              <a:srgbClr val="FFFFFF"/>
                            </a:solidFill>
                          </a:uFill>
                          <a:latin typeface="Calibri"/>
                        </a:rPr>
                        <a:t> A</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61440">
                <a:tc gridSpan="4">
                  <a:txBody>
                    <a:bodyPr/>
                    <a:lstStyle/>
                    <a:p>
                      <a:pPr algn="ctr">
                        <a:lnSpc>
                          <a:spcPct val="100000"/>
                        </a:lnSpc>
                      </a:pPr>
                      <a:r>
                        <a:rPr lang="en-US" sz="1100" b="1" strike="noStrike" spc="-1">
                          <a:solidFill>
                            <a:srgbClr val="000000"/>
                          </a:solidFill>
                          <a:uFill>
                            <a:solidFill>
                              <a:srgbClr val="FFFFFF"/>
                            </a:solidFill>
                          </a:uFill>
                          <a:latin typeface="Calibri"/>
                        </a:rPr>
                        <a:t>BITS</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a:txBody>
                    <a:bodyPr/>
                    <a:lstStyle/>
                    <a:p>
                      <a:endParaRPr lang="tr-T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1" strike="noStrike" spc="-1">
                          <a:solidFill>
                            <a:srgbClr val="000000"/>
                          </a:solidFill>
                          <a:uFill>
                            <a:solidFill>
                              <a:srgbClr val="FFFFFF"/>
                            </a:solidFill>
                          </a:uFill>
                          <a:latin typeface="Calibri"/>
                        </a:rPr>
                        <a:t>Destination MAC:</a:t>
                      </a:r>
                      <a:r>
                        <a:rPr lang="en-US" sz="1100" b="0" strike="noStrike" spc="-1">
                          <a:solidFill>
                            <a:srgbClr val="000000"/>
                          </a:solidFill>
                          <a:uFill>
                            <a:solidFill>
                              <a:srgbClr val="FFFFFF"/>
                            </a:solidFill>
                          </a:uFill>
                          <a:latin typeface="Calibri"/>
                        </a:rPr>
                        <a:t> B</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r h="382320">
                <a:tc gridSpan="4">
                  <a:txBody>
                    <a:bodyPr/>
                    <a:lstStyle/>
                    <a:p>
                      <a:pPr algn="ctr">
                        <a:lnSpc>
                          <a:spcPct val="100000"/>
                        </a:lnSpc>
                      </a:pPr>
                      <a:r>
                        <a:rPr lang="en-US" sz="1100" b="0" strike="noStrike" spc="-1">
                          <a:solidFill>
                            <a:srgbClr val="000000"/>
                          </a:solidFill>
                          <a:uFill>
                            <a:solidFill>
                              <a:srgbClr val="FFFFFF"/>
                            </a:solidFill>
                          </a:uFill>
                          <a:latin typeface="Calibri"/>
                        </a:rPr>
                        <a:t>100101111100111000111101010101</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hMerge="1">
                  <a:txBody>
                    <a:bodyPr/>
                    <a:lstStyle/>
                    <a:p>
                      <a:endParaRPr lang="tr-TR"/>
                    </a:p>
                  </a:txBody>
                  <a:tcPr>
                    <a:solidFill>
                      <a:srgbClr val="729FCF"/>
                    </a:solidFill>
                  </a:tcPr>
                </a:tc>
                <a:tc>
                  <a:txBody>
                    <a:bodyPr/>
                    <a:lstStyle/>
                    <a:p>
                      <a:pPr>
                        <a:lnSpc>
                          <a:spcPct val="100000"/>
                        </a:lnSpc>
                      </a:pPr>
                      <a:r>
                        <a:rPr lang="en-US" sz="1100" b="1" strike="noStrike" spc="-1">
                          <a:solidFill>
                            <a:srgbClr val="000000"/>
                          </a:solidFill>
                          <a:uFill>
                            <a:solidFill>
                              <a:srgbClr val="FFFFFF"/>
                            </a:solidFill>
                          </a:uFill>
                          <a:latin typeface="Calibri"/>
                        </a:rPr>
                        <a:t>LAYER 1</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c>
                  <a:txBody>
                    <a:bodyPr/>
                    <a:lstStyle/>
                    <a:p>
                      <a:pPr>
                        <a:lnSpc>
                          <a:spcPct val="100000"/>
                        </a:lnSpc>
                      </a:pPr>
                      <a:r>
                        <a:rPr lang="en-US" sz="11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rgbClr val="E9EFF7"/>
                    </a:solidFill>
                  </a:tcPr>
                </a:tc>
              </a:tr>
            </a:tbl>
          </a:graphicData>
        </a:graphic>
      </p:graphicFrame>
      <p:sp>
        <p:nvSpPr>
          <p:cNvPr id="4" name="CustomShape 3"/>
          <p:cNvSpPr/>
          <p:nvPr/>
        </p:nvSpPr>
        <p:spPr>
          <a:xfrm>
            <a:off x="-23400" y="5892840"/>
            <a:ext cx="845964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uFill>
                  <a:solidFill>
                    <a:srgbClr val="FFFFFF"/>
                  </a:solidFill>
                </a:uFill>
                <a:latin typeface="Calibri"/>
              </a:rPr>
              <a:t>Burada 5000 değeri istemcimiz için üretilen </a:t>
            </a:r>
            <a:r>
              <a:rPr lang="en-US" sz="1800" b="1" strike="noStrike" spc="-1">
                <a:solidFill>
                  <a:srgbClr val="000000"/>
                </a:solidFill>
                <a:uFill>
                  <a:solidFill>
                    <a:srgbClr val="FFFFFF"/>
                  </a:solidFill>
                </a:uFill>
                <a:latin typeface="Calibri"/>
              </a:rPr>
              <a:t>dynamic port </a:t>
            </a:r>
            <a:r>
              <a:rPr lang="en-US" sz="1800" b="0" strike="noStrike" spc="-1">
                <a:solidFill>
                  <a:srgbClr val="000000"/>
                </a:solidFill>
                <a:uFill>
                  <a:solidFill>
                    <a:srgbClr val="FFFFFF"/>
                  </a:solidFill>
                </a:uFill>
                <a:latin typeface="Calibri"/>
              </a:rPr>
              <a:t>numarasıdır.</a:t>
            </a:r>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5181664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UNICAST, MULTICAST, BROADCAST Trafik Tipleri</a:t>
            </a:r>
            <a:endParaRPr lang="tr-TR" b="1">
              <a:solidFill>
                <a:srgbClr val="800000"/>
              </a:solidFill>
            </a:endParaRPr>
          </a:p>
        </p:txBody>
      </p:sp>
      <p:sp>
        <p:nvSpPr>
          <p:cNvPr id="3" name="Alt Başlık 2"/>
          <p:cNvSpPr txBox="1">
            <a:spLocks/>
          </p:cNvSpPr>
          <p:nvPr/>
        </p:nvSpPr>
        <p:spPr>
          <a:xfrm>
            <a:off x="503999" y="1769039"/>
            <a:ext cx="9071640" cy="4384440"/>
          </a:xfrm>
          <a:prstGeom prst="rect">
            <a:avLst/>
          </a:prstGeom>
          <a:noFill/>
          <a:ln>
            <a:noFill/>
          </a:ln>
        </p:spPr>
        <p:txBody>
          <a:bodyPr lIns="0" tIns="0" rIns="0" bIns="0" anchor="ctr"/>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4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2000"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4000"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marL="0" indent="0" algn="ctr">
              <a:buFont typeface="StarSymbol"/>
              <a:buNone/>
            </a:pPr>
            <a:r>
              <a:rPr lang="tr-TR" smtClean="0">
                <a:solidFill>
                  <a:sysClr val="windowText" lastClr="000000"/>
                </a:solidFill>
              </a:rPr>
              <a:t>Unicast, multicast ve broadcast trafik tipleri kendilerine özgü bazı özelliklere sahiptir.</a:t>
            </a:r>
            <a:endParaRPr lang="tr-TR">
              <a:solidFill>
                <a:sysClr val="windowText" lastClr="000000"/>
              </a:solidFill>
            </a:endParaRPr>
          </a:p>
        </p:txBody>
      </p:sp>
    </p:spTree>
    <p:extLst>
      <p:ext uri="{BB962C8B-B14F-4D97-AF65-F5344CB8AC3E}">
        <p14:creationId xmlns:p14="http://schemas.microsoft.com/office/powerpoint/2010/main" val="31009643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BROADCAST</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Broadcast trafik tipi ile gönderilen paket, network üzerindeki tüm cihazlara gitmektedir.</a:t>
            </a:r>
          </a:p>
          <a:p>
            <a:pPr algn="just"/>
            <a:r>
              <a:rPr lang="tr-TR" smtClean="0">
                <a:solidFill>
                  <a:sysClr val="windowText" lastClr="000000"/>
                </a:solidFill>
              </a:rPr>
              <a:t>Hub’ın portlarına paket gönderim işlemi,</a:t>
            </a:r>
          </a:p>
          <a:p>
            <a:pPr algn="just"/>
            <a:r>
              <a:rPr lang="tr-TR" smtClean="0">
                <a:solidFill>
                  <a:sysClr val="windowText" lastClr="000000"/>
                </a:solidFill>
              </a:rPr>
              <a:t>Switch’in MAC adresini bilmediği cihazın MAC adresini öğrenmek için göndermiş olduğu ARP request,</a:t>
            </a:r>
          </a:p>
          <a:p>
            <a:pPr lvl="1" algn="just" rtl="0" hangingPunct="0"/>
            <a:r>
              <a:rPr lang="tr-TR" smtClean="0">
                <a:solidFill>
                  <a:sysClr val="windowText" lastClr="000000"/>
                </a:solidFill>
              </a:rPr>
              <a:t>hepsi broadcast trafik tipinin icrasına örnek olarak verilebilir.  </a:t>
            </a:r>
            <a:endParaRPr lang="tr-TR">
              <a:solidFill>
                <a:sysClr val="windowText" lastClr="000000"/>
              </a:solidFill>
            </a:endParaRPr>
          </a:p>
        </p:txBody>
      </p:sp>
    </p:spTree>
    <p:extLst>
      <p:ext uri="{BB962C8B-B14F-4D97-AF65-F5344CB8AC3E}">
        <p14:creationId xmlns:p14="http://schemas.microsoft.com/office/powerpoint/2010/main" val="18672143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MULTICAST-1</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Multicast trafik tipinde, bir kaynaktan çoklu hedefe gönderim söz konusudur. Bu gönderim işlemi ise eş zamanlıdır.</a:t>
            </a:r>
          </a:p>
          <a:p>
            <a:pPr algn="just"/>
            <a:r>
              <a:rPr lang="tr-TR" smtClean="0">
                <a:solidFill>
                  <a:sysClr val="windowText" lastClr="000000"/>
                </a:solidFill>
              </a:rPr>
              <a:t>Multicast trafik tipinin amacı aynı içeriği birden fazla kaynağın alarak, aynı içerik için çok sayıda bant genişliği tüketilmesini engellemektir.</a:t>
            </a:r>
          </a:p>
          <a:p>
            <a:pPr algn="just"/>
            <a:r>
              <a:rPr lang="tr-TR" smtClean="0">
                <a:solidFill>
                  <a:sysClr val="windowText" lastClr="000000"/>
                </a:solidFill>
              </a:rPr>
              <a:t>Türk Telekom tarafından geliştirilen IPTV projesi multicast trafik için verilebilecek olan en iyi örneklerdendir.</a:t>
            </a:r>
            <a:endParaRPr lang="tr-TR">
              <a:solidFill>
                <a:sysClr val="windowText" lastClr="000000"/>
              </a:solidFill>
            </a:endParaRPr>
          </a:p>
        </p:txBody>
      </p:sp>
    </p:spTree>
    <p:extLst>
      <p:ext uri="{BB962C8B-B14F-4D97-AF65-F5344CB8AC3E}">
        <p14:creationId xmlns:p14="http://schemas.microsoft.com/office/powerpoint/2010/main" val="11189654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MULTICAST-2</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r>
              <a:rPr lang="tr-TR" smtClean="0">
                <a:solidFill>
                  <a:sysClr val="windowText" lastClr="000000"/>
                </a:solidFill>
              </a:rPr>
              <a:t>Multicast trafik esnasında 224-239 aralığındaki D sınıfı IP adresleri kullanılmaktadır.</a:t>
            </a:r>
            <a:endParaRPr lang="tr-TR">
              <a:solidFill>
                <a:sysClr val="windowText" lastClr="000000"/>
              </a:solidFill>
            </a:endParaRPr>
          </a:p>
        </p:txBody>
      </p:sp>
    </p:spTree>
    <p:extLst>
      <p:ext uri="{BB962C8B-B14F-4D97-AF65-F5344CB8AC3E}">
        <p14:creationId xmlns:p14="http://schemas.microsoft.com/office/powerpoint/2010/main" val="13571153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UNICAST</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r>
              <a:rPr lang="tr-TR" smtClean="0">
                <a:solidFill>
                  <a:sysClr val="windowText" lastClr="000000"/>
                </a:solidFill>
              </a:rPr>
              <a:t>Bir kaynaktan üretilen paketin yalnızca bir hedefe gitmiş olduğu trafik tipini ifade etmektedir.</a:t>
            </a:r>
            <a:endParaRPr lang="tr-TR">
              <a:solidFill>
                <a:sysClr val="windowText" lastClr="000000"/>
              </a:solidFill>
            </a:endParaRPr>
          </a:p>
        </p:txBody>
      </p:sp>
    </p:spTree>
    <p:extLst>
      <p:ext uri="{BB962C8B-B14F-4D97-AF65-F5344CB8AC3E}">
        <p14:creationId xmlns:p14="http://schemas.microsoft.com/office/powerpoint/2010/main" val="38281062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lum/>
            <a:alphaModFix/>
          </a:blip>
          <a:srcRect/>
          <a:stretch>
            <a:fillRect/>
          </a:stretch>
        </p:blipFill>
        <p:spPr>
          <a:xfrm>
            <a:off x="1188719" y="214199"/>
            <a:ext cx="7772399" cy="7192439"/>
          </a:xfrm>
          <a:prstGeom prst="rect">
            <a:avLst/>
          </a:prstGeom>
          <a:noFill/>
          <a:ln>
            <a:noFill/>
          </a:ln>
        </p:spPr>
      </p:pic>
    </p:spTree>
    <p:extLst>
      <p:ext uri="{BB962C8B-B14F-4D97-AF65-F5344CB8AC3E}">
        <p14:creationId xmlns:p14="http://schemas.microsoft.com/office/powerpoint/2010/main" val="30469673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Promiscuos Mod ve Monitor Mod</a:t>
            </a:r>
            <a:endParaRPr lang="tr-TR" b="1" dirty="0">
              <a:solidFill>
                <a:srgbClr val="800000"/>
              </a:solidFill>
            </a:endParaRPr>
          </a:p>
        </p:txBody>
      </p:sp>
      <p:pic>
        <p:nvPicPr>
          <p:cNvPr id="3" name="Resim 2"/>
          <p:cNvPicPr>
            <a:picLocks noChangeAspect="1"/>
          </p:cNvPicPr>
          <p:nvPr/>
        </p:nvPicPr>
        <p:blipFill>
          <a:blip r:embed="rId2">
            <a:lum/>
            <a:alphaModFix/>
          </a:blip>
          <a:srcRect/>
          <a:stretch>
            <a:fillRect/>
          </a:stretch>
        </p:blipFill>
        <p:spPr>
          <a:xfrm>
            <a:off x="914400" y="1828800"/>
            <a:ext cx="8303399" cy="4663440"/>
          </a:xfrm>
          <a:prstGeom prst="rect">
            <a:avLst/>
          </a:prstGeom>
          <a:noFill/>
          <a:ln>
            <a:noFill/>
          </a:ln>
        </p:spPr>
      </p:pic>
    </p:spTree>
    <p:extLst>
      <p:ext uri="{BB962C8B-B14F-4D97-AF65-F5344CB8AC3E}">
        <p14:creationId xmlns:p14="http://schemas.microsoft.com/office/powerpoint/2010/main" val="41249926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Promiscuos mod-1</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Network kartları çeşitli modlarda çalışabilmektedir. Bu modlardan bir tanesi de promiscuos moddur.</a:t>
            </a:r>
          </a:p>
          <a:p>
            <a:pPr algn="just"/>
            <a:r>
              <a:rPr lang="tr-TR" smtClean="0">
                <a:solidFill>
                  <a:sysClr val="windowText" lastClr="000000"/>
                </a:solidFill>
              </a:rPr>
              <a:t>Bir kaynaktan gönderilen paketin hedefi her neresi olursa olsun, promiscuos modda çalışan network kartı aynı subnette olduğu ağdaki paketlerin tamamının bir kopyasını üstüne alır.</a:t>
            </a:r>
            <a:endParaRPr lang="tr-TR">
              <a:solidFill>
                <a:sysClr val="windowText" lastClr="000000"/>
              </a:solidFill>
            </a:endParaRPr>
          </a:p>
        </p:txBody>
      </p:sp>
    </p:spTree>
    <p:extLst>
      <p:ext uri="{BB962C8B-B14F-4D97-AF65-F5344CB8AC3E}">
        <p14:creationId xmlns:p14="http://schemas.microsoft.com/office/powerpoint/2010/main" val="19371393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Promiscuos mod-2</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Elbette bu paketlerin network kartı üzerine bir kopyasının alınması demek bilgisayar üzerinde işlenmeyi bekleyen yığın paketler anlamına gelmekte ve CPU üzerinde ilave iş yükleri oluşturmaktadır.</a:t>
            </a:r>
          </a:p>
          <a:p>
            <a:pPr algn="just"/>
            <a:r>
              <a:rPr lang="tr-TR" smtClean="0">
                <a:solidFill>
                  <a:sysClr val="windowText" lastClr="000000"/>
                </a:solidFill>
              </a:rPr>
              <a:t>Paket analiz yazılımı ya da snifferların yaptığı iş aslında network kartının modunu otomatik olarak promiscuos moda alarak trafiğin denetlenmesini ve paketlerin bir kopyasının üstüne çekilmesini sağlamaktır.</a:t>
            </a:r>
            <a:endParaRPr lang="tr-TR" dirty="0">
              <a:solidFill>
                <a:sysClr val="windowText" lastClr="000000"/>
              </a:solidFill>
            </a:endParaRPr>
          </a:p>
        </p:txBody>
      </p:sp>
    </p:spTree>
    <p:extLst>
      <p:ext uri="{BB962C8B-B14F-4D97-AF65-F5344CB8AC3E}">
        <p14:creationId xmlns:p14="http://schemas.microsoft.com/office/powerpoint/2010/main" val="19250883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Promiscuos mod-3</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Network kartının promiscuos moda alınabilmesi için root / administrator seviyesinde yetki gerekmektedir. Aksi halde uyarı ile karşılaşırsınız.</a:t>
            </a:r>
            <a:endParaRPr lang="tr-TR">
              <a:solidFill>
                <a:sysClr val="windowText" lastClr="000000"/>
              </a:solidFill>
            </a:endParaRPr>
          </a:p>
        </p:txBody>
      </p:sp>
      <p:pic>
        <p:nvPicPr>
          <p:cNvPr id="4" name="Resim 3"/>
          <p:cNvPicPr>
            <a:picLocks noChangeAspect="1"/>
          </p:cNvPicPr>
          <p:nvPr/>
        </p:nvPicPr>
        <p:blipFill>
          <a:blip r:embed="rId2">
            <a:lum/>
            <a:alphaModFix/>
          </a:blip>
          <a:srcRect/>
          <a:stretch>
            <a:fillRect/>
          </a:stretch>
        </p:blipFill>
        <p:spPr>
          <a:xfrm>
            <a:off x="1737359" y="4206239"/>
            <a:ext cx="7114679" cy="2037959"/>
          </a:xfrm>
          <a:prstGeom prst="rect">
            <a:avLst/>
          </a:prstGeom>
          <a:noFill/>
          <a:ln>
            <a:noFill/>
          </a:ln>
        </p:spPr>
      </p:pic>
    </p:spTree>
    <p:extLst>
      <p:ext uri="{BB962C8B-B14F-4D97-AF65-F5344CB8AC3E}">
        <p14:creationId xmlns:p14="http://schemas.microsoft.com/office/powerpoint/2010/main" val="6301649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lum/>
            <a:alphaModFix/>
          </a:blip>
          <a:srcRect/>
          <a:stretch>
            <a:fillRect/>
          </a:stretch>
        </p:blipFill>
        <p:spPr>
          <a:xfrm>
            <a:off x="503640" y="2831759"/>
            <a:ext cx="9071640" cy="2258280"/>
          </a:xfrm>
          <a:prstGeom prst="rect">
            <a:avLst/>
          </a:prstGeom>
          <a:noFill/>
          <a:ln>
            <a:noFill/>
          </a:ln>
        </p:spPr>
      </p:pic>
    </p:spTree>
    <p:extLst>
      <p:ext uri="{BB962C8B-B14F-4D97-AF65-F5344CB8AC3E}">
        <p14:creationId xmlns:p14="http://schemas.microsoft.com/office/powerpoint/2010/main" val="20400546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lum/>
            <a:alphaModFix/>
          </a:blip>
          <a:srcRect/>
          <a:stretch>
            <a:fillRect/>
          </a:stretch>
        </p:blipFill>
        <p:spPr>
          <a:xfrm>
            <a:off x="1920239" y="2103119"/>
            <a:ext cx="6400799" cy="3383279"/>
          </a:xfrm>
          <a:prstGeom prst="rect">
            <a:avLst/>
          </a:prstGeom>
          <a:noFill/>
          <a:ln>
            <a:noFill/>
          </a:ln>
        </p:spPr>
      </p:pic>
    </p:spTree>
    <p:extLst>
      <p:ext uri="{BB962C8B-B14F-4D97-AF65-F5344CB8AC3E}">
        <p14:creationId xmlns:p14="http://schemas.microsoft.com/office/powerpoint/2010/main" val="41282893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Promiscuos mod-4</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Bir network kartının promiscuos moda alınarak paketlerin bir kopyasının sniffer üzerine alınmasının 2 temel gerekçesi vardır.</a:t>
            </a:r>
          </a:p>
          <a:p>
            <a:pPr algn="just">
              <a:buSzPct val="100000"/>
              <a:buFont typeface="StarSymbol"/>
              <a:buAutoNum type="arabicParenR"/>
            </a:pPr>
            <a:r>
              <a:rPr lang="tr-TR" smtClean="0">
                <a:solidFill>
                  <a:sysClr val="windowText" lastClr="000000"/>
                </a:solidFill>
              </a:rPr>
              <a:t>Ağda akan tüm paketleri sniff (koklamak) etmek ve clear text akan protokollere ait verileri toplamak. (</a:t>
            </a:r>
            <a:r>
              <a:rPr lang="tr-TR" b="1" i="1" smtClean="0">
                <a:solidFill>
                  <a:sysClr val="windowText" lastClr="000000"/>
                </a:solidFill>
              </a:rPr>
              <a:t>telnet, http, ftp gibi.</a:t>
            </a:r>
            <a:r>
              <a:rPr lang="tr-TR" smtClean="0">
                <a:solidFill>
                  <a:sysClr val="windowText" lastClr="000000"/>
                </a:solidFill>
              </a:rPr>
              <a:t>)</a:t>
            </a:r>
          </a:p>
          <a:p>
            <a:pPr algn="just">
              <a:buSzPct val="100000"/>
              <a:buFont typeface="StarSymbol"/>
              <a:buAutoNum type="arabicParenR"/>
            </a:pPr>
            <a:r>
              <a:rPr lang="tr-TR" smtClean="0">
                <a:solidFill>
                  <a:sysClr val="windowText" lastClr="000000"/>
                </a:solidFill>
              </a:rPr>
              <a:t>Network üzerinde meydana gelen yavaşlama ya da zararlı yazılım tespiti gibi problemleri çözümek.</a:t>
            </a:r>
            <a:endParaRPr lang="tr-TR">
              <a:solidFill>
                <a:sysClr val="windowText" lastClr="000000"/>
              </a:solidFill>
            </a:endParaRPr>
          </a:p>
        </p:txBody>
      </p:sp>
    </p:spTree>
    <p:extLst>
      <p:ext uri="{BB962C8B-B14F-4D97-AF65-F5344CB8AC3E}">
        <p14:creationId xmlns:p14="http://schemas.microsoft.com/office/powerpoint/2010/main" val="38700816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Monitor Mod-1</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r>
              <a:rPr lang="tr-TR" smtClean="0">
                <a:solidFill>
                  <a:sysClr val="windowText" lastClr="000000"/>
                </a:solidFill>
              </a:rPr>
              <a:t>Monitor mod, Rfmod (radio frequency mod) olarak da bilinmektedir.</a:t>
            </a:r>
          </a:p>
          <a:p>
            <a:r>
              <a:rPr lang="tr-TR" smtClean="0">
                <a:solidFill>
                  <a:sysClr val="windowText" lastClr="000000"/>
                </a:solidFill>
              </a:rPr>
              <a:t>Bu mod promiscuos modun aksine yalnızca kablosuz ağları sniff etmek amacıyla kullanılmaktadır.</a:t>
            </a:r>
          </a:p>
          <a:p>
            <a:r>
              <a:rPr lang="tr-TR" smtClean="0">
                <a:solidFill>
                  <a:sysClr val="windowText" lastClr="000000"/>
                </a:solidFill>
              </a:rPr>
              <a:t>Monitor mod 802.11’de tanımlı olan wireless modlarından yalnızca bir tanesidir.</a:t>
            </a:r>
            <a:endParaRPr lang="tr-TR">
              <a:solidFill>
                <a:sysClr val="windowText" lastClr="000000"/>
              </a:solidFill>
            </a:endParaRPr>
          </a:p>
        </p:txBody>
      </p:sp>
    </p:spTree>
    <p:extLst>
      <p:ext uri="{BB962C8B-B14F-4D97-AF65-F5344CB8AC3E}">
        <p14:creationId xmlns:p14="http://schemas.microsoft.com/office/powerpoint/2010/main" val="7204039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Monitor Mod-2</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r>
              <a:rPr lang="tr-TR" smtClean="0">
                <a:solidFill>
                  <a:sysClr val="windowText" lastClr="000000"/>
                </a:solidFill>
              </a:rPr>
              <a:t>Monitor mod’da herhangi bir AP (access point) ile ilişkili olmasak dahi sniff ettiğimiz access point üzerinde akan tüm verileri sniffer yazılımı üzerinde takip edebilmekteyiz.</a:t>
            </a:r>
          </a:p>
          <a:p>
            <a:r>
              <a:rPr lang="tr-TR" smtClean="0">
                <a:solidFill>
                  <a:sysClr val="windowText" lastClr="000000"/>
                </a:solidFill>
              </a:rPr>
              <a:t>Ancak verilerin şifreli ya da açık olması bunların anlamlandırılması sürecinde önem arz etmektedir.</a:t>
            </a:r>
            <a:endParaRPr lang="tr-TR">
              <a:solidFill>
                <a:sysClr val="windowText" lastClr="000000"/>
              </a:solidFill>
            </a:endParaRPr>
          </a:p>
        </p:txBody>
      </p:sp>
    </p:spTree>
    <p:extLst>
      <p:ext uri="{BB962C8B-B14F-4D97-AF65-F5344CB8AC3E}">
        <p14:creationId xmlns:p14="http://schemas.microsoft.com/office/powerpoint/2010/main" val="42492379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Monitor Mod-3</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Son olarak bilmemiz gereken monitor mod wireless kartımızın driver’ı ile ilişkili olduğundan bu modu kullanabilmek için </a:t>
            </a:r>
            <a:r>
              <a:rPr lang="tr-TR" b="1" smtClean="0">
                <a:solidFill>
                  <a:sysClr val="windowText" lastClr="000000"/>
                </a:solidFill>
              </a:rPr>
              <a:t>broadcom</a:t>
            </a:r>
            <a:r>
              <a:rPr lang="tr-TR" smtClean="0">
                <a:solidFill>
                  <a:sysClr val="windowText" lastClr="000000"/>
                </a:solidFill>
              </a:rPr>
              <a:t> ya da </a:t>
            </a:r>
            <a:r>
              <a:rPr lang="tr-TR" b="1" smtClean="0">
                <a:solidFill>
                  <a:sysClr val="windowText" lastClr="000000"/>
                </a:solidFill>
              </a:rPr>
              <a:t>Ralink</a:t>
            </a:r>
            <a:r>
              <a:rPr lang="tr-TR" smtClean="0">
                <a:solidFill>
                  <a:sysClr val="windowText" lastClr="000000"/>
                </a:solidFill>
              </a:rPr>
              <a:t> sürücülerine sahip wireless kartları kullanmak monitor modda paketleri sniff etmenizde büyük rol oynayacaktır. (</a:t>
            </a:r>
            <a:r>
              <a:rPr lang="tr-TR" b="1" i="1" smtClean="0">
                <a:solidFill>
                  <a:sysClr val="windowText" lastClr="000000"/>
                </a:solidFill>
              </a:rPr>
              <a:t>Linux OS için</a:t>
            </a:r>
            <a:r>
              <a:rPr lang="tr-TR" smtClean="0">
                <a:solidFill>
                  <a:sysClr val="windowText" lastClr="000000"/>
                </a:solidFill>
              </a:rPr>
              <a:t>)</a:t>
            </a:r>
            <a:endParaRPr lang="tr-TR">
              <a:solidFill>
                <a:sysClr val="windowText" lastClr="000000"/>
              </a:solidFill>
            </a:endParaRPr>
          </a:p>
        </p:txBody>
      </p:sp>
    </p:spTree>
    <p:extLst>
      <p:ext uri="{BB962C8B-B14F-4D97-AF65-F5344CB8AC3E}">
        <p14:creationId xmlns:p14="http://schemas.microsoft.com/office/powerpoint/2010/main" val="908394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Sniffer’ın doğru noktaya konumlandırılması</a:t>
            </a:r>
            <a:endParaRPr lang="tr-TR" b="1" dirty="0">
              <a:solidFill>
                <a:srgbClr val="800000"/>
              </a:solidFill>
            </a:endParaRPr>
          </a:p>
        </p:txBody>
      </p:sp>
      <p:sp>
        <p:nvSpPr>
          <p:cNvPr id="3" name="Alt Başlık 2"/>
          <p:cNvSpPr txBox="1">
            <a:spLocks/>
          </p:cNvSpPr>
          <p:nvPr/>
        </p:nvSpPr>
        <p:spPr>
          <a:xfrm>
            <a:off x="503999" y="1769039"/>
            <a:ext cx="9071640" cy="4384440"/>
          </a:xfrm>
          <a:prstGeom prst="rect">
            <a:avLst/>
          </a:prstGeom>
          <a:noFill/>
          <a:ln>
            <a:noFill/>
          </a:ln>
        </p:spPr>
        <p:txBody>
          <a:bodyPr lIns="0" tIns="0" rIns="0" bIns="0" anchor="ctr"/>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4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2000"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4000"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marL="0" indent="0" algn="just">
              <a:buFont typeface="StarSymbol"/>
              <a:buNone/>
            </a:pPr>
            <a:r>
              <a:rPr lang="tr-TR" smtClean="0">
                <a:solidFill>
                  <a:sysClr val="windowText" lastClr="000000"/>
                </a:solidFill>
              </a:rPr>
              <a:t>Sniffer yüklü olan bir laptop’un, paketleri takip edilmek istenen ağa kablo vasıtasıyla takılması sonucunda ağdaki tüm paketleri takip altına almamız öyle kolay değildir. Sniffer’ın doğru konumlandırılıyor olması da önemli bir süreçtir. Bu işlemin doğru bir şekilde farklı network cihazları üzerinde nasıl yapacağımızı ele alalım.</a:t>
            </a:r>
            <a:endParaRPr lang="tr-TR" dirty="0">
              <a:solidFill>
                <a:sysClr val="windowText" lastClr="000000"/>
              </a:solidFill>
            </a:endParaRPr>
          </a:p>
        </p:txBody>
      </p:sp>
    </p:spTree>
    <p:extLst>
      <p:ext uri="{BB962C8B-B14F-4D97-AF65-F5344CB8AC3E}">
        <p14:creationId xmlns:p14="http://schemas.microsoft.com/office/powerpoint/2010/main" val="10339612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Tapping into the wire</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r>
              <a:rPr lang="tr-TR" smtClean="0">
                <a:solidFill>
                  <a:sysClr val="windowText" lastClr="000000"/>
                </a:solidFill>
              </a:rPr>
              <a:t>Bir ağı takip etmek ve o ağa dahil olmak “</a:t>
            </a:r>
            <a:r>
              <a:rPr lang="tr-TR" b="1" smtClean="0">
                <a:solidFill>
                  <a:sysClr val="windowText" lastClr="000000"/>
                </a:solidFill>
              </a:rPr>
              <a:t>tapping into the wire</a:t>
            </a:r>
            <a:r>
              <a:rPr lang="tr-TR" smtClean="0">
                <a:solidFill>
                  <a:sysClr val="windowText" lastClr="000000"/>
                </a:solidFill>
              </a:rPr>
              <a:t>” kavramı ile ifade edilmektedir.</a:t>
            </a:r>
            <a:endParaRPr lang="tr-TR">
              <a:solidFill>
                <a:sysClr val="windowText" lastClr="000000"/>
              </a:solidFill>
            </a:endParaRPr>
          </a:p>
        </p:txBody>
      </p:sp>
    </p:spTree>
    <p:extLst>
      <p:ext uri="{BB962C8B-B14F-4D97-AF65-F5344CB8AC3E}">
        <p14:creationId xmlns:p14="http://schemas.microsoft.com/office/powerpoint/2010/main" val="30110467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Hub’ın sniff edilmesi-1</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Hatırlayacak olursanız hub üzerindeki herhangi bir paket, hub’a bağlı tüm hostlara gönderilmektedir. Bundan ötürü hub’ın sniff edilmesi oldukça kolaydır.</a:t>
            </a:r>
          </a:p>
          <a:p>
            <a:pPr algn="just"/>
            <a:r>
              <a:rPr lang="tr-TR" smtClean="0">
                <a:solidFill>
                  <a:sysClr val="windowText" lastClr="000000"/>
                </a:solidFill>
              </a:rPr>
              <a:t>Ancak kolaylığın yanında bir de problemimiz bulunmaktadır. Promiscuos modda olan PC’mize hub üzerinde akan tüm paketler geleceğinden anlamlı-anlamsız her şey geleceğinden çok sayıda paket ile boğuşuyor olacağız. Tabi bunların üstesinden  filtreleme seçenekleri ile geleceğiz.</a:t>
            </a:r>
            <a:endParaRPr lang="tr-TR">
              <a:solidFill>
                <a:sysClr val="windowText" lastClr="000000"/>
              </a:solidFill>
            </a:endParaRPr>
          </a:p>
        </p:txBody>
      </p:sp>
    </p:spTree>
    <p:extLst>
      <p:ext uri="{BB962C8B-B14F-4D97-AF65-F5344CB8AC3E}">
        <p14:creationId xmlns:p14="http://schemas.microsoft.com/office/powerpoint/2010/main" val="19016892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lum/>
            <a:alphaModFix/>
          </a:blip>
          <a:srcRect/>
          <a:stretch>
            <a:fillRect/>
          </a:stretch>
        </p:blipFill>
        <p:spPr>
          <a:xfrm>
            <a:off x="1139040" y="1768680"/>
            <a:ext cx="7801200" cy="4384440"/>
          </a:xfrm>
          <a:prstGeom prst="rect">
            <a:avLst/>
          </a:prstGeom>
          <a:noFill/>
          <a:ln>
            <a:noFill/>
          </a:ln>
        </p:spPr>
      </p:pic>
    </p:spTree>
    <p:extLst>
      <p:ext uri="{BB962C8B-B14F-4D97-AF65-F5344CB8AC3E}">
        <p14:creationId xmlns:p14="http://schemas.microsoft.com/office/powerpoint/2010/main" val="20625786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Hub’ın sniff edilmesi-2</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Hub üzerinde tek bir collision domain olmasından ötürü network üzerinde paketlerin herhangi bir çarpışmaya maruz kalması durumunda bazı paketleri yakalayamadan kaybolduğu durumlar ile de karşılabileceğimizi bilmemiz önemlidir.</a:t>
            </a:r>
            <a:endParaRPr lang="tr-TR">
              <a:solidFill>
                <a:sysClr val="windowText" lastClr="000000"/>
              </a:solidFill>
            </a:endParaRPr>
          </a:p>
        </p:txBody>
      </p:sp>
    </p:spTree>
    <p:extLst>
      <p:ext uri="{BB962C8B-B14F-4D97-AF65-F5344CB8AC3E}">
        <p14:creationId xmlns:p14="http://schemas.microsoft.com/office/powerpoint/2010/main" val="30632401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Hub’ın sniff edilmesi-2</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Hub üzerinde tek bir collision domain olmasından ötürü network üzerinde paketlerin herhangi bir çarpışmaya maruz kalması durumunda bazı paketleri yakalayamadan kaybolduğu durumlar ile de karşılabileceğimizi bilmemiz önemlidir.</a:t>
            </a:r>
            <a:endParaRPr lang="tr-TR">
              <a:solidFill>
                <a:sysClr val="windowText" lastClr="000000"/>
              </a:solidFill>
            </a:endParaRPr>
          </a:p>
        </p:txBody>
      </p:sp>
    </p:spTree>
    <p:extLst>
      <p:ext uri="{BB962C8B-B14F-4D97-AF65-F5344CB8AC3E}">
        <p14:creationId xmlns:p14="http://schemas.microsoft.com/office/powerpoint/2010/main" val="22847809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Switch’in sniff edilmesi-1</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Network trafik analizini gerçekleştirecek analist switch üzerine bağlantı gerçekleştirdiği anda görebileceği trafik yalnızca broadcast olanlar ve kendisine gelip-giden trafik olacaktır.</a:t>
            </a:r>
          </a:p>
          <a:p>
            <a:pPr algn="just"/>
            <a:r>
              <a:rPr lang="tr-TR" smtClean="0">
                <a:solidFill>
                  <a:sysClr val="windowText" lastClr="000000"/>
                </a:solidFill>
              </a:rPr>
              <a:t>Switch sniff edilmek istendiğinde temelde 3 metot bulunmaktadır.</a:t>
            </a:r>
          </a:p>
          <a:p>
            <a:pPr algn="just"/>
            <a:r>
              <a:rPr lang="tr-TR" smtClean="0">
                <a:solidFill>
                  <a:sysClr val="windowText" lastClr="000000"/>
                </a:solidFill>
              </a:rPr>
              <a:t>Bunlar;</a:t>
            </a:r>
          </a:p>
          <a:p>
            <a:pPr algn="just">
              <a:buSzPct val="100000"/>
              <a:buFont typeface="StarSymbol"/>
              <a:buAutoNum type="arabicParenR"/>
            </a:pPr>
            <a:r>
              <a:rPr lang="tr-TR" b="1" smtClean="0">
                <a:solidFill>
                  <a:sysClr val="windowText" lastClr="000000"/>
                </a:solidFill>
              </a:rPr>
              <a:t>Port mirrorring</a:t>
            </a:r>
            <a:r>
              <a:rPr lang="tr-TR" smtClean="0">
                <a:solidFill>
                  <a:sysClr val="windowText" lastClr="000000"/>
                </a:solidFill>
              </a:rPr>
              <a:t> 2) </a:t>
            </a:r>
            <a:r>
              <a:rPr lang="tr-TR" b="1" smtClean="0">
                <a:solidFill>
                  <a:sysClr val="windowText" lastClr="000000"/>
                </a:solidFill>
              </a:rPr>
              <a:t>ARP poisoning</a:t>
            </a:r>
            <a:r>
              <a:rPr lang="tr-TR" smtClean="0">
                <a:solidFill>
                  <a:sysClr val="windowText" lastClr="000000"/>
                </a:solidFill>
              </a:rPr>
              <a:t> 3) </a:t>
            </a:r>
            <a:r>
              <a:rPr lang="tr-TR" b="1" smtClean="0">
                <a:solidFill>
                  <a:sysClr val="windowText" lastClr="000000"/>
                </a:solidFill>
              </a:rPr>
              <a:t>Hubbing  </a:t>
            </a:r>
            <a:endParaRPr lang="tr-TR" b="1">
              <a:solidFill>
                <a:sysClr val="windowText" lastClr="000000"/>
              </a:solidFill>
            </a:endParaRPr>
          </a:p>
        </p:txBody>
      </p:sp>
    </p:spTree>
    <p:extLst>
      <p:ext uri="{BB962C8B-B14F-4D97-AF65-F5344CB8AC3E}">
        <p14:creationId xmlns:p14="http://schemas.microsoft.com/office/powerpoint/2010/main" val="40741812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1) Port Mirroring</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Port mirroring aynı zamanda port spanning olarak da bilinmektedir ve en kolay şekilde ilgili porttaki cihazı sniff etmenin yoludur.</a:t>
            </a:r>
          </a:p>
          <a:p>
            <a:pPr algn="just"/>
            <a:r>
              <a:rPr lang="tr-TR" smtClean="0">
                <a:solidFill>
                  <a:sysClr val="windowText" lastClr="000000"/>
                </a:solidFill>
              </a:rPr>
              <a:t>Port mirroring ile sniff yapabilmek için elbette switch’in port mirrorring özelliğini desteklemesi ve bu özelliği aktif hale getirebilecek admin yetkisinin bulunması gerekmektedir.</a:t>
            </a:r>
            <a:endParaRPr lang="tr-TR">
              <a:solidFill>
                <a:sysClr val="windowText" lastClr="000000"/>
              </a:solidFill>
            </a:endParaRPr>
          </a:p>
        </p:txBody>
      </p:sp>
    </p:spTree>
    <p:extLst>
      <p:ext uri="{BB962C8B-B14F-4D97-AF65-F5344CB8AC3E}">
        <p14:creationId xmlns:p14="http://schemas.microsoft.com/office/powerpoint/2010/main" val="22469756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Port Mirroring Konfigürasyonu (Cisco)</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it-IT" smtClean="0">
                <a:solidFill>
                  <a:sysClr val="windowText" lastClr="000000"/>
                </a:solidFill>
              </a:rPr>
              <a:t>Show monitor</a:t>
            </a:r>
          </a:p>
          <a:p>
            <a:pPr algn="just"/>
            <a:r>
              <a:rPr lang="it-IT" smtClean="0">
                <a:solidFill>
                  <a:sysClr val="windowText" lastClr="000000"/>
                </a:solidFill>
              </a:rPr>
              <a:t>Monitor session 1 source interface fa 0/4</a:t>
            </a:r>
          </a:p>
          <a:p>
            <a:pPr algn="just"/>
            <a:r>
              <a:rPr lang="it-IT" smtClean="0">
                <a:solidFill>
                  <a:sysClr val="windowText" lastClr="000000"/>
                </a:solidFill>
              </a:rPr>
              <a:t>Monitor session 1 destination interface fa 0/1</a:t>
            </a:r>
            <a:endParaRPr lang="it-IT">
              <a:solidFill>
                <a:sysClr val="windowText" lastClr="000000"/>
              </a:solidFill>
            </a:endParaRPr>
          </a:p>
        </p:txBody>
      </p:sp>
      <p:pic>
        <p:nvPicPr>
          <p:cNvPr id="4" name="Resim 3"/>
          <p:cNvPicPr>
            <a:picLocks noChangeAspect="1"/>
          </p:cNvPicPr>
          <p:nvPr/>
        </p:nvPicPr>
        <p:blipFill>
          <a:blip r:embed="rId2">
            <a:lum/>
            <a:alphaModFix/>
          </a:blip>
          <a:srcRect/>
          <a:stretch>
            <a:fillRect/>
          </a:stretch>
        </p:blipFill>
        <p:spPr>
          <a:xfrm>
            <a:off x="2194560" y="3840479"/>
            <a:ext cx="5852160" cy="3474720"/>
          </a:xfrm>
          <a:prstGeom prst="rect">
            <a:avLst/>
          </a:prstGeom>
          <a:noFill/>
          <a:ln>
            <a:noFill/>
          </a:ln>
        </p:spPr>
      </p:pic>
    </p:spTree>
    <p:extLst>
      <p:ext uri="{BB962C8B-B14F-4D97-AF65-F5344CB8AC3E}">
        <p14:creationId xmlns:p14="http://schemas.microsoft.com/office/powerpoint/2010/main" val="24656506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2) ARP Cache Poisoning</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Switch’ler üzerinden host’lar haberleşirken MAC adresleri ile IP adresleri arasında dönüşüm olmaktadır. Bu dönüşüm işlemi ARP (Address Resolution Protocol) ile gerçekleştirilmektedir.</a:t>
            </a:r>
          </a:p>
          <a:p>
            <a:pPr algn="just"/>
            <a:r>
              <a:rPr lang="tr-TR" smtClean="0">
                <a:solidFill>
                  <a:sysClr val="windowText" lastClr="000000"/>
                </a:solidFill>
              </a:rPr>
              <a:t> Haberleşmek isteyen hostlar arasında öncelikle broadcast olarak ARP request gönderilir. İlgili hostun MAC adresi öğrenildikten sonra (</a:t>
            </a:r>
            <a:r>
              <a:rPr lang="tr-TR" b="1" smtClean="0">
                <a:solidFill>
                  <a:sysClr val="windowText" lastClr="000000"/>
                </a:solidFill>
              </a:rPr>
              <a:t>ARP reply paketi ile</a:t>
            </a:r>
            <a:r>
              <a:rPr lang="tr-TR" smtClean="0">
                <a:solidFill>
                  <a:sysClr val="windowText" lastClr="000000"/>
                </a:solidFill>
              </a:rPr>
              <a:t>) iletişim başlatılır.</a:t>
            </a:r>
            <a:endParaRPr lang="tr-TR">
              <a:solidFill>
                <a:sysClr val="windowText" lastClr="000000"/>
              </a:solidFill>
            </a:endParaRPr>
          </a:p>
        </p:txBody>
      </p:sp>
    </p:spTree>
    <p:extLst>
      <p:ext uri="{BB962C8B-B14F-4D97-AF65-F5344CB8AC3E}">
        <p14:creationId xmlns:p14="http://schemas.microsoft.com/office/powerpoint/2010/main" val="20949043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2) ARP Cache Poisoning-2</a:t>
            </a:r>
            <a:endParaRPr lang="tr-TR" b="1">
              <a:solidFill>
                <a:srgbClr val="800000"/>
              </a:solidFill>
            </a:endParaRPr>
          </a:p>
        </p:txBody>
      </p:sp>
      <p:sp>
        <p:nvSpPr>
          <p:cNvPr id="5"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ARP cache poisoning tekniği kullanılarak hedef cihaza IP – MAC eşleştirmesi esnasında kandırmaca uygulanır. Bundan ötürü paketler sniffer yazılımının yüklü olduğu PC’den geçer. Artık paketler sizin kontrolünüzde.</a:t>
            </a:r>
          </a:p>
          <a:p>
            <a:pPr algn="just"/>
            <a:r>
              <a:rPr lang="tr-TR" smtClean="0">
                <a:solidFill>
                  <a:sysClr val="windowText" lastClr="000000"/>
                </a:solidFill>
              </a:rPr>
              <a:t>ARP cache poisoning tekniğini </a:t>
            </a:r>
            <a:r>
              <a:rPr lang="tr-TR" b="1" smtClean="0">
                <a:solidFill>
                  <a:sysClr val="windowText" lastClr="000000"/>
                </a:solidFill>
              </a:rPr>
              <a:t>Ettercap (Linux)</a:t>
            </a:r>
            <a:r>
              <a:rPr lang="tr-TR" smtClean="0">
                <a:solidFill>
                  <a:sysClr val="windowText" lastClr="000000"/>
                </a:solidFill>
              </a:rPr>
              <a:t> ya da </a:t>
            </a:r>
            <a:r>
              <a:rPr lang="tr-TR" b="1" smtClean="0">
                <a:solidFill>
                  <a:sysClr val="windowText" lastClr="000000"/>
                </a:solidFill>
              </a:rPr>
              <a:t>Cain &amp;&amp; Abel (Windows)</a:t>
            </a:r>
            <a:r>
              <a:rPr lang="tr-TR" smtClean="0">
                <a:solidFill>
                  <a:sysClr val="windowText" lastClr="000000"/>
                </a:solidFill>
              </a:rPr>
              <a:t> yazılımlarını kullanarak yapabilirsiniz.</a:t>
            </a:r>
            <a:endParaRPr lang="tr-TR">
              <a:solidFill>
                <a:sysClr val="windowText" lastClr="000000"/>
              </a:solidFill>
            </a:endParaRPr>
          </a:p>
        </p:txBody>
      </p:sp>
    </p:spTree>
    <p:extLst>
      <p:ext uri="{BB962C8B-B14F-4D97-AF65-F5344CB8AC3E}">
        <p14:creationId xmlns:p14="http://schemas.microsoft.com/office/powerpoint/2010/main" val="25225522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3) Hubbing out tekniği</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Switch öncesinde hub takılır ve bu hub’a da takip edilmek istenen cihaz ile sniffer yazılımının yüklü olduğu PC bağlanarak paketler takip altına alınır.</a:t>
            </a:r>
            <a:endParaRPr lang="tr-TR">
              <a:solidFill>
                <a:sysClr val="windowText" lastClr="000000"/>
              </a:solidFill>
            </a:endParaRPr>
          </a:p>
        </p:txBody>
      </p:sp>
      <p:pic>
        <p:nvPicPr>
          <p:cNvPr id="4" name="Resim 3"/>
          <p:cNvPicPr>
            <a:picLocks noChangeAspect="1"/>
          </p:cNvPicPr>
          <p:nvPr/>
        </p:nvPicPr>
        <p:blipFill>
          <a:blip r:embed="rId2">
            <a:lum/>
            <a:alphaModFix/>
          </a:blip>
          <a:srcRect/>
          <a:stretch>
            <a:fillRect/>
          </a:stretch>
        </p:blipFill>
        <p:spPr>
          <a:xfrm>
            <a:off x="4663440" y="3566520"/>
            <a:ext cx="4876559" cy="3657240"/>
          </a:xfrm>
          <a:prstGeom prst="rect">
            <a:avLst/>
          </a:prstGeom>
          <a:noFill/>
          <a:ln>
            <a:noFill/>
          </a:ln>
        </p:spPr>
      </p:pic>
      <p:pic>
        <p:nvPicPr>
          <p:cNvPr id="5" name="Resim 4"/>
          <p:cNvPicPr>
            <a:picLocks noChangeAspect="1"/>
          </p:cNvPicPr>
          <p:nvPr/>
        </p:nvPicPr>
        <p:blipFill>
          <a:blip r:embed="rId3">
            <a:lum/>
            <a:alphaModFix/>
          </a:blip>
          <a:srcRect/>
          <a:stretch>
            <a:fillRect/>
          </a:stretch>
        </p:blipFill>
        <p:spPr>
          <a:xfrm>
            <a:off x="917999" y="5090759"/>
            <a:ext cx="2556719" cy="1675799"/>
          </a:xfrm>
          <a:prstGeom prst="rect">
            <a:avLst/>
          </a:prstGeom>
          <a:noFill/>
          <a:ln>
            <a:noFill/>
          </a:ln>
        </p:spPr>
      </p:pic>
      <p:sp>
        <p:nvSpPr>
          <p:cNvPr id="6" name="Düz Bağlayıcı 5"/>
          <p:cNvSpPr/>
          <p:nvPr/>
        </p:nvSpPr>
        <p:spPr>
          <a:xfrm flipV="1">
            <a:off x="3291839" y="5760719"/>
            <a:ext cx="3474720" cy="91441"/>
          </a:xfrm>
          <a:prstGeom prst="line">
            <a:avLst/>
          </a:prstGeom>
          <a:noFill/>
          <a:ln w="0">
            <a:solidFill>
              <a:srgbClr val="000000"/>
            </a:solidFill>
            <a:prstDash val="solid"/>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US" sz="1800" b="0" i="0" u="none" strike="noStrike" kern="1200" cap="none">
              <a:ln>
                <a:noFill/>
              </a:ln>
              <a:latin typeface="Liberation Sans" pitchFamily="18"/>
              <a:ea typeface="Noto Sans CJK SC Regular" pitchFamily="2"/>
              <a:cs typeface="FreeSans" pitchFamily="2"/>
            </a:endParaRPr>
          </a:p>
        </p:txBody>
      </p:sp>
    </p:spTree>
    <p:extLst>
      <p:ext uri="{BB962C8B-B14F-4D97-AF65-F5344CB8AC3E}">
        <p14:creationId xmlns:p14="http://schemas.microsoft.com/office/powerpoint/2010/main" val="17261732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3) Hubbing out tekniği</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Burada HostA’nın sniffer olduğu düşünülürse HostB ve HostC arasındaki tüm trafik takip altına alınmış olur.</a:t>
            </a:r>
            <a:endParaRPr lang="tr-TR">
              <a:solidFill>
                <a:sysClr val="windowText" lastClr="000000"/>
              </a:solidFill>
            </a:endParaRPr>
          </a:p>
        </p:txBody>
      </p:sp>
      <p:pic>
        <p:nvPicPr>
          <p:cNvPr id="4" name="Resim 3"/>
          <p:cNvPicPr>
            <a:picLocks noChangeAspect="1"/>
          </p:cNvPicPr>
          <p:nvPr/>
        </p:nvPicPr>
        <p:blipFill>
          <a:blip r:embed="rId2">
            <a:lum/>
            <a:alphaModFix/>
          </a:blip>
          <a:srcRect/>
          <a:stretch>
            <a:fillRect/>
          </a:stretch>
        </p:blipFill>
        <p:spPr>
          <a:xfrm>
            <a:off x="4663440" y="3566520"/>
            <a:ext cx="4876559" cy="3657240"/>
          </a:xfrm>
          <a:prstGeom prst="rect">
            <a:avLst/>
          </a:prstGeom>
          <a:noFill/>
          <a:ln>
            <a:noFill/>
          </a:ln>
        </p:spPr>
      </p:pic>
      <p:pic>
        <p:nvPicPr>
          <p:cNvPr id="5" name="Resim 4"/>
          <p:cNvPicPr>
            <a:picLocks noChangeAspect="1"/>
          </p:cNvPicPr>
          <p:nvPr/>
        </p:nvPicPr>
        <p:blipFill>
          <a:blip r:embed="rId3">
            <a:lum/>
            <a:alphaModFix/>
          </a:blip>
          <a:srcRect/>
          <a:stretch>
            <a:fillRect/>
          </a:stretch>
        </p:blipFill>
        <p:spPr>
          <a:xfrm>
            <a:off x="917999" y="5090759"/>
            <a:ext cx="2556719" cy="1675799"/>
          </a:xfrm>
          <a:prstGeom prst="rect">
            <a:avLst/>
          </a:prstGeom>
          <a:noFill/>
          <a:ln>
            <a:noFill/>
          </a:ln>
        </p:spPr>
      </p:pic>
      <p:sp>
        <p:nvSpPr>
          <p:cNvPr id="6" name="Düz Bağlayıcı 5"/>
          <p:cNvSpPr/>
          <p:nvPr/>
        </p:nvSpPr>
        <p:spPr>
          <a:xfrm flipV="1">
            <a:off x="3291839" y="5760719"/>
            <a:ext cx="3474720" cy="91441"/>
          </a:xfrm>
          <a:prstGeom prst="line">
            <a:avLst/>
          </a:prstGeom>
          <a:noFill/>
          <a:ln w="0">
            <a:solidFill>
              <a:srgbClr val="000000"/>
            </a:solidFill>
            <a:prstDash val="solid"/>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US" sz="1800" b="0" i="0" u="none" strike="noStrike" kern="1200" cap="none">
              <a:ln>
                <a:noFill/>
              </a:ln>
              <a:latin typeface="Liberation Sans" pitchFamily="18"/>
              <a:ea typeface="Noto Sans CJK SC Regular" pitchFamily="2"/>
              <a:cs typeface="FreeSans" pitchFamily="2"/>
            </a:endParaRPr>
          </a:p>
        </p:txBody>
      </p:sp>
    </p:spTree>
    <p:extLst>
      <p:ext uri="{BB962C8B-B14F-4D97-AF65-F5344CB8AC3E}">
        <p14:creationId xmlns:p14="http://schemas.microsoft.com/office/powerpoint/2010/main" val="5327972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03999" y="301320"/>
            <a:ext cx="9071640" cy="1262159"/>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en-US" sz="4400" b="0" i="0" u="none" strike="noStrike" kern="1200" cap="none">
                <a:ln>
                  <a:noFill/>
                </a:ln>
                <a:highlight>
                  <a:scrgbClr r="0" g="0" b="0">
                    <a:alpha val="0"/>
                  </a:scrgbClr>
                </a:highlight>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tr-TR" b="1" smtClean="0">
                <a:solidFill>
                  <a:srgbClr val="800000"/>
                </a:solidFill>
              </a:rPr>
              <a:t>Router’ın sniff edilmesi</a:t>
            </a:r>
            <a:endParaRPr lang="tr-TR" b="1">
              <a:solidFill>
                <a:srgbClr val="800000"/>
              </a:solidFill>
            </a:endParaRPr>
          </a:p>
        </p:txBody>
      </p:sp>
      <p:sp>
        <p:nvSpPr>
          <p:cNvPr id="3" name="Metin Yer Tutucusu 2"/>
          <p:cNvSpPr txBox="1">
            <a:spLocks/>
          </p:cNvSpPr>
          <p:nvPr/>
        </p:nvSpPr>
        <p:spPr>
          <a:xfrm>
            <a:off x="503999" y="1769039"/>
            <a:ext cx="9071640" cy="4384440"/>
          </a:xfrm>
          <a:prstGeom prst="rect">
            <a:avLst/>
          </a:prstGeom>
          <a:noFill/>
          <a:ln>
            <a:noFill/>
          </a:ln>
        </p:spPr>
        <p:txBody>
          <a:bodyPr lIns="0" tIns="0" rIns="0" bIns="0"/>
          <a:lstStyle>
            <a:defPPr marL="432000" lvl="0" indent="-324000">
              <a:spcBef>
                <a:spcPts val="1417"/>
              </a:spcBef>
              <a:spcAft>
                <a:spcPts val="0"/>
              </a:spcAft>
              <a:buSzPct val="45000"/>
              <a:buFont typeface="StarSymbol"/>
              <a:buNone/>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defPPr>
            <a:lvl1pPr marL="432000" lvl="0" indent="-324000" rtl="0" hangingPunct="0">
              <a:spcBef>
                <a:spcPts val="1417"/>
              </a:spcBef>
              <a:spcAft>
                <a:spcPts val="0"/>
              </a:spcAft>
              <a:buSzPct val="45000"/>
              <a:buFont typeface="StarSymbol"/>
              <a:buChar char="●"/>
              <a:tabLst/>
              <a:defRPr lang="en-US"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864000" lvl="1" indent="-324000">
              <a:spcBef>
                <a:spcPts val="1134"/>
              </a:spcBef>
              <a:spcAft>
                <a:spcPts val="0"/>
              </a:spcAft>
              <a:buSzPct val="75000"/>
              <a:buFont typeface="StarSymbol"/>
              <a:buChar char="–"/>
              <a:defRPr lang="en-US" sz="28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1295999" lvl="2" indent="-288000">
              <a:spcBef>
                <a:spcPts val="850"/>
              </a:spcBef>
              <a:spcAft>
                <a:spcPts val="0"/>
              </a:spcAft>
              <a:buSzPct val="45000"/>
              <a:buFont typeface="StarSymbol"/>
              <a:buChar char="●"/>
              <a:defRPr lang="en-US" sz="24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1728000" lvl="3" indent="-216000">
              <a:spcBef>
                <a:spcPts val="567"/>
              </a:spcBef>
              <a:spcAft>
                <a:spcPts val="0"/>
              </a:spcAft>
              <a:buSzPct val="7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2160000" lvl="4"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2591999" lvl="5"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3023999" lvl="6"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56000" lvl="7"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8pPr>
            <a:lvl9pPr marL="3887999" lvl="8" indent="-216000">
              <a:spcBef>
                <a:spcPts val="283"/>
              </a:spcBef>
              <a:spcAft>
                <a:spcPts val="0"/>
              </a:spcAft>
              <a:buSzPct val="45000"/>
              <a:buFont typeface="StarSymbol"/>
              <a:buChar char="●"/>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9pPr>
          </a:lstStyle>
          <a:p>
            <a:pPr algn="just"/>
            <a:r>
              <a:rPr lang="tr-TR" smtClean="0">
                <a:solidFill>
                  <a:sysClr val="windowText" lastClr="000000"/>
                </a:solidFill>
              </a:rPr>
              <a:t>Burada HostA’nın sniffer olduğu düşünülürse HostB ve HostC arasındaki tüm trafik takip altına alınmış olur.</a:t>
            </a:r>
            <a:endParaRPr lang="tr-TR">
              <a:solidFill>
                <a:sysClr val="windowText" lastClr="000000"/>
              </a:solidFill>
            </a:endParaRPr>
          </a:p>
        </p:txBody>
      </p:sp>
      <p:pic>
        <p:nvPicPr>
          <p:cNvPr id="4" name="Resim 3"/>
          <p:cNvPicPr>
            <a:picLocks noChangeAspect="1"/>
          </p:cNvPicPr>
          <p:nvPr/>
        </p:nvPicPr>
        <p:blipFill>
          <a:blip r:embed="rId2">
            <a:lum/>
            <a:alphaModFix/>
          </a:blip>
          <a:srcRect/>
          <a:stretch>
            <a:fillRect/>
          </a:stretch>
        </p:blipFill>
        <p:spPr>
          <a:xfrm>
            <a:off x="1920239" y="3474720"/>
            <a:ext cx="6467399" cy="3840479"/>
          </a:xfrm>
          <a:prstGeom prst="rect">
            <a:avLst/>
          </a:prstGeom>
          <a:noFill/>
          <a:ln>
            <a:noFill/>
          </a:ln>
        </p:spPr>
      </p:pic>
    </p:spTree>
    <p:extLst>
      <p:ext uri="{BB962C8B-B14F-4D97-AF65-F5344CB8AC3E}">
        <p14:creationId xmlns:p14="http://schemas.microsoft.com/office/powerpoint/2010/main" val="24475613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Default">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2511</Words>
  <Application>Microsoft Office PowerPoint</Application>
  <PresentationFormat>Ekran Gösterisi (4:3)</PresentationFormat>
  <Paragraphs>377</Paragraphs>
  <Slides>76</Slides>
  <Notes>5</Notes>
  <HiddenSlides>0</HiddenSlides>
  <MMClips>0</MMClips>
  <ScaleCrop>false</ScaleCrop>
  <HeadingPairs>
    <vt:vector size="4" baseType="variant">
      <vt:variant>
        <vt:lpstr>Tema</vt:lpstr>
      </vt:variant>
      <vt:variant>
        <vt:i4>1</vt:i4>
      </vt:variant>
      <vt:variant>
        <vt:lpstr>Slayt Başlıkları</vt:lpstr>
      </vt:variant>
      <vt:variant>
        <vt:i4>76</vt:i4>
      </vt:variant>
    </vt:vector>
  </HeadingPairs>
  <TitlesOfParts>
    <vt:vector size="77" baseType="lpstr">
      <vt:lpstr>Default</vt:lpstr>
      <vt:lpstr>Paket Analizi ve Snifferlar</vt:lpstr>
      <vt:lpstr>Paket Analizi ve Snifferlar</vt:lpstr>
      <vt:lpstr>Paket Analizi ve Snifferlar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Paket Analizi ve Snifferlar</dc:title>
  <dc:creator>Best-5</dc:creator>
  <cp:lastModifiedBy>Best-5</cp:lastModifiedBy>
  <cp:revision>18</cp:revision>
  <dcterms:created xsi:type="dcterms:W3CDTF">2017-04-15T23:36:26Z</dcterms:created>
  <dcterms:modified xsi:type="dcterms:W3CDTF">2019-02-18T12:47:15Z</dcterms:modified>
</cp:coreProperties>
</file>