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34"/>
  </p:notesMasterIdLst>
  <p:handoutMasterIdLst>
    <p:handoutMasterId r:id="rId35"/>
  </p:handoutMasterIdLst>
  <p:sldIdLst>
    <p:sldId id="256" r:id="rId2"/>
    <p:sldId id="257" r:id="rId3"/>
    <p:sldId id="317" r:id="rId4"/>
    <p:sldId id="318" r:id="rId5"/>
    <p:sldId id="320" r:id="rId6"/>
    <p:sldId id="321" r:id="rId7"/>
    <p:sldId id="322" r:id="rId8"/>
    <p:sldId id="323" r:id="rId9"/>
    <p:sldId id="324" r:id="rId10"/>
    <p:sldId id="325" r:id="rId11"/>
    <p:sldId id="326" r:id="rId12"/>
    <p:sldId id="327" r:id="rId13"/>
    <p:sldId id="328" r:id="rId14"/>
    <p:sldId id="329" r:id="rId15"/>
    <p:sldId id="330" r:id="rId16"/>
    <p:sldId id="331" r:id="rId17"/>
    <p:sldId id="346" r:id="rId18"/>
    <p:sldId id="347" r:id="rId19"/>
    <p:sldId id="332" r:id="rId20"/>
    <p:sldId id="333" r:id="rId21"/>
    <p:sldId id="334" r:id="rId22"/>
    <p:sldId id="336" r:id="rId23"/>
    <p:sldId id="337" r:id="rId24"/>
    <p:sldId id="338" r:id="rId25"/>
    <p:sldId id="339" r:id="rId26"/>
    <p:sldId id="340" r:id="rId27"/>
    <p:sldId id="341" r:id="rId28"/>
    <p:sldId id="342" r:id="rId29"/>
    <p:sldId id="343" r:id="rId30"/>
    <p:sldId id="344" r:id="rId31"/>
    <p:sldId id="345" r:id="rId32"/>
    <p:sldId id="260" r:id="rId33"/>
  </p:sldIdLst>
  <p:sldSz cx="9144000" cy="6858000" type="screen4x3"/>
  <p:notesSz cx="9144000" cy="6858000"/>
  <p:custDataLst>
    <p:tags r:id="rId36"/>
  </p:custDataLst>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614" userDrawn="1">
          <p15:clr>
            <a:srgbClr val="A4A3A4"/>
          </p15:clr>
        </p15:guide>
        <p15:guide id="2" pos="1066" userDrawn="1">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33"/>
    <a:srgbClr val="46555E"/>
    <a:srgbClr val="336666"/>
    <a:srgbClr val="5C76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Açık Stil 3 - Vurgu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38B1855-1B75-4FBE-930C-398BA8C253C6}" styleName="Tema Uygulanmış Stil 2 - Vurgu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ema Uygulanmış Stil 2 - Vurgu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ema Uygulanmış Stil 2 - Vurgu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ema Uygulanmış Stil 2 - Vurgu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Açık Stil 3 - Vurgu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Orta Stil 4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Orta Stil 4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44" autoAdjust="0"/>
    <p:restoredTop sz="94662" autoAdjust="0"/>
  </p:normalViewPr>
  <p:slideViewPr>
    <p:cSldViewPr showGuides="1">
      <p:cViewPr>
        <p:scale>
          <a:sx n="80" d="100"/>
          <a:sy n="80" d="100"/>
        </p:scale>
        <p:origin x="-900" y="-72"/>
      </p:cViewPr>
      <p:guideLst>
        <p:guide orient="horz" pos="2614"/>
        <p:guide pos="1066"/>
      </p:guideLst>
    </p:cSldViewPr>
  </p:slideViewPr>
  <p:notesTextViewPr>
    <p:cViewPr>
      <p:scale>
        <a:sx n="1" d="1"/>
        <a:sy n="1" d="1"/>
      </p:scale>
      <p:origin x="0" y="0"/>
    </p:cViewPr>
  </p:notesTextViewPr>
  <p:notesViewPr>
    <p:cSldViewPr showGuides="1">
      <p:cViewPr varScale="1">
        <p:scale>
          <a:sx n="113" d="100"/>
          <a:sy n="113" d="100"/>
        </p:scale>
        <p:origin x="2388" y="114"/>
      </p:cViewPr>
      <p:guideLst>
        <p:guide orient="horz" pos="2880"/>
        <p:guide orient="horz" pos="2160"/>
        <p:guide pos="2160"/>
        <p:guide pos="288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ayt Numarası Yer Tutucusu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98952963-748C-4BC1-B802-37A663DD15B7}" type="slidenum">
              <a:rPr lang="tr-TR" smtClean="0"/>
              <a:t>‹#›</a:t>
            </a:fld>
            <a:endParaRPr lang="tr-TR"/>
          </a:p>
        </p:txBody>
      </p:sp>
    </p:spTree>
    <p:extLst>
      <p:ext uri="{BB962C8B-B14F-4D97-AF65-F5344CB8AC3E}">
        <p14:creationId xmlns:p14="http://schemas.microsoft.com/office/powerpoint/2010/main" val="1491423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EBED4FB0-E808-468D-9B37-888AE8EED9B9}" type="datetimeFigureOut">
              <a:rPr lang="tr-TR" smtClean="0"/>
              <a:t>29.2.2016</a:t>
            </a:fld>
            <a:endParaRPr lang="tr-TR"/>
          </a:p>
        </p:txBody>
      </p:sp>
      <p:sp>
        <p:nvSpPr>
          <p:cNvPr id="4" name="Slayt Görüntüsü Yer Tutucusu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A08025B4-BE65-44DA-8CBD-19C3DE60281A}" type="slidenum">
              <a:rPr lang="tr-TR" smtClean="0"/>
              <a:t>‹#›</a:t>
            </a:fld>
            <a:endParaRPr lang="tr-TR"/>
          </a:p>
        </p:txBody>
      </p:sp>
    </p:spTree>
    <p:extLst>
      <p:ext uri="{BB962C8B-B14F-4D97-AF65-F5344CB8AC3E}">
        <p14:creationId xmlns:p14="http://schemas.microsoft.com/office/powerpoint/2010/main" val="3693756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9.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n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26" name="Picture 2" descr="C:\Users\Arikan\Desktop\yenisablonlar\sunum\logo.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331640" y="2924944"/>
            <a:ext cx="6264696" cy="641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341745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olum_adi">
    <p:spTree>
      <p:nvGrpSpPr>
        <p:cNvPr id="1" name=""/>
        <p:cNvGrpSpPr/>
        <p:nvPr/>
      </p:nvGrpSpPr>
      <p:grpSpPr>
        <a:xfrm>
          <a:off x="0" y="0"/>
          <a:ext cx="0" cy="0"/>
          <a:chOff x="0" y="0"/>
          <a:chExt cx="0" cy="0"/>
        </a:xfrm>
      </p:grpSpPr>
      <p:pic>
        <p:nvPicPr>
          <p:cNvPr id="2050"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2278" y="1240396"/>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5" name="Metin Yer Tutucusu 4"/>
          <p:cNvSpPr>
            <a:spLocks noGrp="1"/>
          </p:cNvSpPr>
          <p:nvPr>
            <p:ph type="body" sz="quarter" idx="10" hasCustomPrompt="1"/>
          </p:nvPr>
        </p:nvSpPr>
        <p:spPr>
          <a:xfrm>
            <a:off x="1908176" y="1291837"/>
            <a:ext cx="1800225" cy="346249"/>
          </a:xfrm>
        </p:spPr>
        <p:txBody>
          <a:bodyPr lIns="0" anchor="ctr" anchorCtr="0">
            <a:spAutoFit/>
          </a:bodyPr>
          <a:lstStyle>
            <a:lvl1pPr>
              <a:defRPr sz="1650" b="0">
                <a:solidFill>
                  <a:srgbClr val="003333"/>
                </a:solidFill>
                <a:latin typeface="+mj-lt"/>
                <a:ea typeface="Adobe Fan Heiti Std B" pitchFamily="34" charset="-128"/>
              </a:defRPr>
            </a:lvl1pPr>
          </a:lstStyle>
          <a:p>
            <a:pPr lvl="0"/>
            <a:r>
              <a:rPr lang="tr-TR" dirty="0" smtClean="0"/>
              <a:t>Ünite 9</a:t>
            </a:r>
            <a:endParaRPr lang="tr-TR" dirty="0"/>
          </a:p>
        </p:txBody>
      </p:sp>
      <p:sp>
        <p:nvSpPr>
          <p:cNvPr id="9" name="Metin Yer Tutucusu 8"/>
          <p:cNvSpPr>
            <a:spLocks noGrp="1"/>
          </p:cNvSpPr>
          <p:nvPr>
            <p:ph type="body" sz="quarter" idx="11" hasCustomPrompt="1"/>
          </p:nvPr>
        </p:nvSpPr>
        <p:spPr>
          <a:xfrm>
            <a:off x="1907706" y="1773560"/>
            <a:ext cx="3384376" cy="438582"/>
          </a:xfrm>
          <a:blipFill dpi="0" rotWithShape="1">
            <a:blip r:embed="rId3"/>
            <a:srcRect/>
            <a:stretch>
              <a:fillRect t="80000" b="5000"/>
            </a:stretch>
          </a:blipFill>
        </p:spPr>
        <p:txBody>
          <a:bodyPr wrap="square" lIns="0">
            <a:spAutoFit/>
          </a:bodyPr>
          <a:lstStyle>
            <a:lvl1pPr>
              <a:defRPr sz="2250" b="1">
                <a:solidFill>
                  <a:srgbClr val="003333"/>
                </a:solidFill>
                <a:latin typeface="+mj-lt"/>
                <a:ea typeface="Kozuka Gothic Pr6N B" pitchFamily="34" charset="-128"/>
              </a:defRPr>
            </a:lvl1pPr>
          </a:lstStyle>
          <a:p>
            <a:pPr lvl="0"/>
            <a:r>
              <a:rPr lang="tr-TR" dirty="0" smtClean="0"/>
              <a:t>KONU İSMİ</a:t>
            </a:r>
            <a:endParaRPr lang="tr-TR" dirty="0"/>
          </a:p>
        </p:txBody>
      </p:sp>
      <p:sp>
        <p:nvSpPr>
          <p:cNvPr id="11" name="Metin Yer Tutucusu 8"/>
          <p:cNvSpPr>
            <a:spLocks noGrp="1"/>
          </p:cNvSpPr>
          <p:nvPr>
            <p:ph type="body" sz="quarter" idx="12" hasCustomPrompt="1"/>
          </p:nvPr>
        </p:nvSpPr>
        <p:spPr>
          <a:xfrm>
            <a:off x="1907706" y="2422055"/>
            <a:ext cx="3384376" cy="346249"/>
          </a:xfrm>
          <a:blipFill dpi="0" rotWithShape="1">
            <a:blip r:embed="rId4"/>
            <a:srcRect/>
            <a:stretch>
              <a:fillRect t="40000" r="90000" b="40000"/>
            </a:stretch>
          </a:blipFill>
        </p:spPr>
        <p:txBody>
          <a:bodyPr wrap="square" lIns="360000">
            <a:spAutoFit/>
          </a:bodyPr>
          <a:lstStyle>
            <a:lvl1pPr>
              <a:defRPr sz="1650" b="0">
                <a:solidFill>
                  <a:srgbClr val="003333"/>
                </a:solidFill>
                <a:latin typeface="+mj-lt"/>
                <a:ea typeface="Kozuka Gothic Pr6N B" pitchFamily="34" charset="-128"/>
              </a:defRPr>
            </a:lvl1pPr>
          </a:lstStyle>
          <a:p>
            <a:pPr lvl="0"/>
            <a:r>
              <a:rPr lang="tr-TR" dirty="0" smtClean="0"/>
              <a:t>Yrd. Doç. Dr. …………….</a:t>
            </a:r>
            <a:endParaRPr lang="tr-TR" dirty="0"/>
          </a:p>
        </p:txBody>
      </p:sp>
      <p:sp>
        <p:nvSpPr>
          <p:cNvPr id="12" name="Metin Yer Tutucusu 4"/>
          <p:cNvSpPr>
            <a:spLocks noGrp="1"/>
          </p:cNvSpPr>
          <p:nvPr>
            <p:ph type="body" sz="quarter" idx="13" hasCustomPrompt="1"/>
          </p:nvPr>
        </p:nvSpPr>
        <p:spPr>
          <a:xfrm>
            <a:off x="1907704" y="2971692"/>
            <a:ext cx="5904656" cy="745340"/>
          </a:xfrm>
        </p:spPr>
        <p:txBody>
          <a:bodyPr lIns="0" anchor="ctr" anchorCtr="0">
            <a:noAutofit/>
          </a:bodyPr>
          <a:lstStyle>
            <a:lvl1pPr>
              <a:defRPr sz="1650" b="0" baseline="0">
                <a:solidFill>
                  <a:srgbClr val="336666"/>
                </a:solidFill>
                <a:latin typeface="+mj-lt"/>
                <a:ea typeface="Adobe Fan Heiti Std B" pitchFamily="34" charset="-128"/>
              </a:defRPr>
            </a:lvl1pPr>
          </a:lstStyle>
          <a:p>
            <a:pPr lvl="0"/>
            <a:r>
              <a:rPr lang="tr-TR" dirty="0" smtClean="0"/>
              <a:t>Konu ile ilgili kısa bir giriş cümlesi hocalar tarafında çekim öncesi yazılacak.</a:t>
            </a:r>
          </a:p>
        </p:txBody>
      </p:sp>
    </p:spTree>
    <p:extLst>
      <p:ext uri="{BB962C8B-B14F-4D97-AF65-F5344CB8AC3E}">
        <p14:creationId xmlns:p14="http://schemas.microsoft.com/office/powerpoint/2010/main" val="14484535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nu_bilgileri_giris">
    <p:spTree>
      <p:nvGrpSpPr>
        <p:cNvPr id="1" name=""/>
        <p:cNvGrpSpPr/>
        <p:nvPr/>
      </p:nvGrpSpPr>
      <p:grpSpPr>
        <a:xfrm>
          <a:off x="0" y="0"/>
          <a:ext cx="0" cy="0"/>
          <a:chOff x="0" y="0"/>
          <a:chExt cx="0" cy="0"/>
        </a:xfrm>
      </p:grpSpPr>
      <p:sp>
        <p:nvSpPr>
          <p:cNvPr id="3"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6" name="Metin Yer Tutucusu 5"/>
          <p:cNvSpPr>
            <a:spLocks noGrp="1"/>
          </p:cNvSpPr>
          <p:nvPr>
            <p:ph type="body" sz="quarter" idx="11" hasCustomPrompt="1"/>
          </p:nvPr>
        </p:nvSpPr>
        <p:spPr>
          <a:xfrm>
            <a:off x="1692277" y="672506"/>
            <a:ext cx="7200205" cy="452239"/>
          </a:xfrm>
          <a:blipFill dpi="0" rotWithShape="1">
            <a:blip r:embed="rId3"/>
            <a:srcRect/>
            <a:stretch>
              <a:fillRect t="45000" r="95000" b="35000"/>
            </a:stretch>
          </a:blipFill>
        </p:spPr>
        <p:txBody>
          <a:bodyPr lIns="396000">
            <a:noAutofit/>
          </a:bodyPr>
          <a:lstStyle>
            <a:lvl1pPr>
              <a:defRPr sz="1875" b="1">
                <a:solidFill>
                  <a:srgbClr val="003333"/>
                </a:solidFill>
              </a:defRPr>
            </a:lvl1pPr>
          </a:lstStyle>
          <a:p>
            <a:pPr lvl="0"/>
            <a:r>
              <a:rPr lang="tr-TR" dirty="0" smtClean="0"/>
              <a:t>Alt Başlık</a:t>
            </a:r>
            <a:endParaRPr lang="tr-TR" dirty="0"/>
          </a:p>
        </p:txBody>
      </p:sp>
      <p:sp>
        <p:nvSpPr>
          <p:cNvPr id="11" name="Metin Yer Tutucusu 10"/>
          <p:cNvSpPr>
            <a:spLocks noGrp="1"/>
          </p:cNvSpPr>
          <p:nvPr>
            <p:ph type="body" sz="quarter" idx="12" hasCustomPrompt="1"/>
          </p:nvPr>
        </p:nvSpPr>
        <p:spPr>
          <a:xfrm>
            <a:off x="1692277" y="1138467"/>
            <a:ext cx="7200205" cy="418331"/>
          </a:xfrm>
          <a:blipFill dpi="0" rotWithShape="1">
            <a:blip r:embed="rId4"/>
            <a:srcRect/>
            <a:stretch>
              <a:fillRect t="45000" r="90000" b="35000"/>
            </a:stretch>
          </a:blipFill>
        </p:spPr>
        <p:txBody>
          <a:bodyPr lIns="756000">
            <a:normAutofit/>
          </a:bodyPr>
          <a:lstStyle>
            <a:lvl1pPr>
              <a:defRPr sz="1800" b="1">
                <a:solidFill>
                  <a:srgbClr val="003333"/>
                </a:solidFill>
              </a:defRPr>
            </a:lvl1pPr>
          </a:lstStyle>
          <a:p>
            <a:pPr lvl="0"/>
            <a:r>
              <a:rPr lang="tr-TR" dirty="0" smtClean="0"/>
              <a:t>Alt Küçük Başlık</a:t>
            </a:r>
            <a:endParaRPr lang="tr-TR" dirty="0"/>
          </a:p>
        </p:txBody>
      </p:sp>
      <p:sp>
        <p:nvSpPr>
          <p:cNvPr id="13" name="Metin Yer Tutucusu 12"/>
          <p:cNvSpPr>
            <a:spLocks noGrp="1"/>
          </p:cNvSpPr>
          <p:nvPr>
            <p:ph type="body" sz="quarter" idx="13" hasCustomPrompt="1"/>
          </p:nvPr>
        </p:nvSpPr>
        <p:spPr>
          <a:xfrm>
            <a:off x="1692275" y="1772692"/>
            <a:ext cx="7200900" cy="4392612"/>
          </a:xfrm>
        </p:spPr>
        <p:txBody>
          <a:bodyPr lIns="0">
            <a:normAutofit/>
          </a:bodyPr>
          <a:lstStyle>
            <a:lvl1pPr marL="0" marR="0" indent="0" algn="l" defTabSz="685783" rtl="0" eaLnBrk="1" fontAlgn="auto" latinLnBrk="0" hangingPunct="1">
              <a:lnSpc>
                <a:spcPct val="100000"/>
              </a:lnSpc>
              <a:spcBef>
                <a:spcPct val="20000"/>
              </a:spcBef>
              <a:spcAft>
                <a:spcPts val="0"/>
              </a:spcAft>
              <a:buClrTx/>
              <a:buSzTx/>
              <a:buFont typeface="Arial" pitchFamily="34" charset="0"/>
              <a:buNone/>
              <a:tabLst/>
              <a:defRPr sz="1875" baseline="0">
                <a:solidFill>
                  <a:srgbClr val="003333"/>
                </a:solidFill>
              </a:defRPr>
            </a:lvl1pPr>
            <a:lvl2pPr>
              <a:defRPr>
                <a:solidFill>
                  <a:srgbClr val="003333"/>
                </a:solidFill>
              </a:defRPr>
            </a:lvl2pPr>
            <a:lvl3pPr>
              <a:defRPr>
                <a:solidFill>
                  <a:srgbClr val="003333"/>
                </a:solidFill>
              </a:defRPr>
            </a:lvl3pPr>
            <a:lvl4pPr>
              <a:defRPr>
                <a:solidFill>
                  <a:srgbClr val="003333"/>
                </a:solidFill>
              </a:defRPr>
            </a:lvl4pPr>
            <a:lvl5pPr>
              <a:defRPr>
                <a:solidFill>
                  <a:srgbClr val="003333"/>
                </a:solidFill>
              </a:defRPr>
            </a:lvl5pPr>
          </a:lstStyle>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endParaRPr lang="tr-TR" dirty="0" smtClean="0"/>
          </a:p>
          <a:p>
            <a:pPr lvl="0"/>
            <a:endParaRPr lang="tr-TR" dirty="0" smtClean="0"/>
          </a:p>
        </p:txBody>
      </p:sp>
    </p:spTree>
    <p:extLst>
      <p:ext uri="{BB962C8B-B14F-4D97-AF65-F5344CB8AC3E}">
        <p14:creationId xmlns:p14="http://schemas.microsoft.com/office/powerpoint/2010/main" val="193580727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oş">
    <p:spTree>
      <p:nvGrpSpPr>
        <p:cNvPr id="1" name=""/>
        <p:cNvGrpSpPr/>
        <p:nvPr/>
      </p:nvGrpSpPr>
      <p:grpSpPr>
        <a:xfrm>
          <a:off x="0" y="0"/>
          <a:ext cx="0" cy="0"/>
          <a:chOff x="0" y="0"/>
          <a:chExt cx="0" cy="0"/>
        </a:xfrm>
      </p:grpSpPr>
      <p:pic>
        <p:nvPicPr>
          <p:cNvPr id="2"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1807" y="1528424"/>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3" name="Metin Yer Tutucusu 4"/>
          <p:cNvSpPr>
            <a:spLocks noGrp="1"/>
          </p:cNvSpPr>
          <p:nvPr>
            <p:ph type="body" sz="quarter" idx="10" hasCustomPrompt="1"/>
          </p:nvPr>
        </p:nvSpPr>
        <p:spPr>
          <a:xfrm>
            <a:off x="1907705" y="1579864"/>
            <a:ext cx="1800225" cy="346249"/>
          </a:xfrm>
        </p:spPr>
        <p:txBody>
          <a:bodyPr lIns="0" anchor="ctr" anchorCtr="0">
            <a:spAutoFit/>
          </a:bodyPr>
          <a:lstStyle>
            <a:lvl1pPr>
              <a:defRPr sz="1650" b="0">
                <a:solidFill>
                  <a:srgbClr val="336666"/>
                </a:solidFill>
                <a:latin typeface="+mj-lt"/>
                <a:ea typeface="Adobe Fan Heiti Std B" pitchFamily="34" charset="-128"/>
              </a:defRPr>
            </a:lvl1pPr>
          </a:lstStyle>
          <a:p>
            <a:pPr lvl="0"/>
            <a:r>
              <a:rPr lang="tr-TR" dirty="0" smtClean="0"/>
              <a:t>Ünite 9</a:t>
            </a:r>
            <a:endParaRPr lang="tr-TR" dirty="0"/>
          </a:p>
        </p:txBody>
      </p:sp>
      <p:sp>
        <p:nvSpPr>
          <p:cNvPr id="4" name="Metin Yer Tutucusu 8"/>
          <p:cNvSpPr>
            <a:spLocks noGrp="1"/>
          </p:cNvSpPr>
          <p:nvPr>
            <p:ph type="body" sz="quarter" idx="11" hasCustomPrompt="1"/>
          </p:nvPr>
        </p:nvSpPr>
        <p:spPr>
          <a:xfrm>
            <a:off x="1907235" y="2061592"/>
            <a:ext cx="3384376" cy="438582"/>
          </a:xfrm>
          <a:blipFill dpi="0" rotWithShape="1">
            <a:blip r:embed="rId3"/>
            <a:srcRect/>
            <a:stretch>
              <a:fillRect t="80000" b="5000"/>
            </a:stretch>
          </a:blipFill>
        </p:spPr>
        <p:txBody>
          <a:bodyPr wrap="square" lIns="0">
            <a:spAutoFit/>
          </a:bodyPr>
          <a:lstStyle>
            <a:lvl1pPr>
              <a:defRPr sz="2250" b="1">
                <a:solidFill>
                  <a:srgbClr val="336666"/>
                </a:solidFill>
                <a:latin typeface="+mj-lt"/>
                <a:ea typeface="Kozuka Gothic Pr6N B" pitchFamily="34" charset="-128"/>
              </a:defRPr>
            </a:lvl1pPr>
          </a:lstStyle>
          <a:p>
            <a:pPr lvl="0"/>
            <a:r>
              <a:rPr lang="tr-TR" dirty="0" smtClean="0"/>
              <a:t>Teşekkürler</a:t>
            </a:r>
            <a:endParaRPr lang="tr-TR" dirty="0"/>
          </a:p>
        </p:txBody>
      </p:sp>
      <p:sp>
        <p:nvSpPr>
          <p:cNvPr id="5" name="Metin Yer Tutucusu 8"/>
          <p:cNvSpPr>
            <a:spLocks noGrp="1"/>
          </p:cNvSpPr>
          <p:nvPr>
            <p:ph type="body" sz="quarter" idx="12" hasCustomPrompt="1"/>
          </p:nvPr>
        </p:nvSpPr>
        <p:spPr>
          <a:xfrm>
            <a:off x="1907235" y="2710087"/>
            <a:ext cx="3384376" cy="346249"/>
          </a:xfrm>
          <a:blipFill dpi="0" rotWithShape="1">
            <a:blip r:embed="rId4"/>
            <a:srcRect/>
            <a:stretch>
              <a:fillRect t="40000" r="90000" b="40000"/>
            </a:stretch>
          </a:blipFill>
        </p:spPr>
        <p:txBody>
          <a:bodyPr wrap="square" lIns="360000">
            <a:spAutoFit/>
          </a:bodyPr>
          <a:lstStyle>
            <a:lvl1pPr>
              <a:defRPr sz="1650" b="0">
                <a:solidFill>
                  <a:srgbClr val="336666"/>
                </a:solidFill>
                <a:latin typeface="+mj-lt"/>
                <a:ea typeface="Kozuka Gothic Pr6N B" pitchFamily="34" charset="-128"/>
              </a:defRPr>
            </a:lvl1pPr>
          </a:lstStyle>
          <a:p>
            <a:pPr lvl="0"/>
            <a:r>
              <a:rPr lang="tr-TR" dirty="0" smtClean="0"/>
              <a:t>Yrd. Doç. Dr. …………….</a:t>
            </a:r>
            <a:endParaRPr lang="tr-TR" dirty="0"/>
          </a:p>
        </p:txBody>
      </p:sp>
    </p:spTree>
    <p:extLst>
      <p:ext uri="{BB962C8B-B14F-4D97-AF65-F5344CB8AC3E}">
        <p14:creationId xmlns:p14="http://schemas.microsoft.com/office/powerpoint/2010/main" val="97282363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smtClean="0"/>
              <a:t>Alt Başlık</a:t>
            </a:r>
            <a:endParaRPr lang="tr-TR" dirty="0"/>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smtClean="0"/>
              <a:t>Alt Küçük Başlık</a:t>
            </a:r>
            <a:endParaRPr lang="tr-TR" dirty="0"/>
          </a:p>
        </p:txBody>
      </p:sp>
    </p:spTree>
    <p:extLst>
      <p:ext uri="{BB962C8B-B14F-4D97-AF65-F5344CB8AC3E}">
        <p14:creationId xmlns:p14="http://schemas.microsoft.com/office/powerpoint/2010/main" val="53179211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oca_bilgileri_slaytı">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7777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pPr marL="0" lvl="0" algn="l" defTabSz="685783" rtl="0" eaLnBrk="1" latinLnBrk="0" hangingPunct="1">
              <a:spcBef>
                <a:spcPct val="0"/>
              </a:spcBef>
              <a:buNone/>
            </a:pPr>
            <a:r>
              <a:rPr lang="tr-TR" dirty="0" smtClean="0"/>
              <a:t>UZEM-ANA BAŞLIK</a:t>
            </a:r>
            <a:endParaRPr lang="tr-TR" dirty="0"/>
          </a:p>
        </p:txBody>
      </p:sp>
      <p:sp>
        <p:nvSpPr>
          <p:cNvPr id="3" name="Metin Yer Tutucusu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tr-TR" dirty="0" smtClean="0"/>
              <a:t>Metin alanımız</a:t>
            </a:r>
            <a:endParaRPr lang="tr-TR" dirty="0"/>
          </a:p>
        </p:txBody>
      </p:sp>
      <p:sp>
        <p:nvSpPr>
          <p:cNvPr id="4" name="Veri Yer Tutucusu 3"/>
          <p:cNvSpPr>
            <a:spLocks noGrp="1"/>
          </p:cNvSpPr>
          <p:nvPr>
            <p:ph type="dt" sz="half" idx="2"/>
          </p:nvPr>
        </p:nvSpPr>
        <p:spPr>
          <a:xfrm>
            <a:off x="457200" y="635636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23720DD-5B6D-40BF-8493-A6B52D484E6B}" type="datetimeFigureOut">
              <a:rPr lang="tr-TR" smtClean="0"/>
              <a:t>29.2.2016</a:t>
            </a:fld>
            <a:endParaRPr lang="tr-TR"/>
          </a:p>
        </p:txBody>
      </p:sp>
      <p:sp>
        <p:nvSpPr>
          <p:cNvPr id="5" name="Altbilgi Yer Tutucusu 4"/>
          <p:cNvSpPr>
            <a:spLocks noGrp="1"/>
          </p:cNvSpPr>
          <p:nvPr>
            <p:ph type="ftr" sz="quarter" idx="3"/>
          </p:nvPr>
        </p:nvSpPr>
        <p:spPr>
          <a:xfrm>
            <a:off x="3124200" y="635636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6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302176B-0E47-46AC-8F43-DAB4B8A37D06}" type="slidenum">
              <a:rPr lang="tr-TR" smtClean="0"/>
              <a:t>‹#›</a:t>
            </a:fld>
            <a:endParaRPr lang="tr-TR"/>
          </a:p>
        </p:txBody>
      </p:sp>
    </p:spTree>
    <p:extLst>
      <p:ext uri="{BB962C8B-B14F-4D97-AF65-F5344CB8AC3E}">
        <p14:creationId xmlns:p14="http://schemas.microsoft.com/office/powerpoint/2010/main" val="2406687730"/>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Lst>
  <p:timing>
    <p:tnLst>
      <p:par>
        <p:cTn id="1" dur="indefinite" restart="never" nodeType="tmRoot"/>
      </p:par>
    </p:tnLst>
  </p:timing>
  <p:txStyles>
    <p:titleStyle>
      <a:lvl1pPr algn="ctr" defTabSz="685783" rtl="0" eaLnBrk="1" latinLnBrk="0" hangingPunct="1">
        <a:spcBef>
          <a:spcPct val="0"/>
        </a:spcBef>
        <a:buNone/>
        <a:defRPr lang="tr-TR" sz="1650" b="0" kern="1200" dirty="0">
          <a:solidFill>
            <a:srgbClr val="5C7381"/>
          </a:solidFill>
          <a:latin typeface="Myriad Pro" pitchFamily="34" charset="0"/>
          <a:ea typeface="+mn-ea"/>
          <a:cs typeface="+mn-cs"/>
        </a:defRPr>
      </a:lvl1pPr>
    </p:titleStyle>
    <p:bodyStyle>
      <a:lvl1pPr marL="0"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1pPr>
      <a:lvl2pPr marL="342892"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2pPr>
      <a:lvl3pPr marL="685783"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3pPr>
      <a:lvl4pPr marL="1028675"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4pPr>
      <a:lvl5pPr marL="1371566"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tr-TR"/>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614703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a:xfrm>
            <a:off x="1908176" y="1234129"/>
            <a:ext cx="1800225" cy="461665"/>
          </a:xfrm>
        </p:spPr>
        <p:txBody>
          <a:bodyPr/>
          <a:lstStyle/>
          <a:p>
            <a:r>
              <a:rPr lang="tr-TR" sz="2400" dirty="0" smtClean="0"/>
              <a:t>Ünite 3</a:t>
            </a:r>
          </a:p>
        </p:txBody>
      </p:sp>
      <p:sp>
        <p:nvSpPr>
          <p:cNvPr id="3" name="Metin Yer Tutucusu 2"/>
          <p:cNvSpPr>
            <a:spLocks noGrp="1"/>
          </p:cNvSpPr>
          <p:nvPr>
            <p:ph type="body" sz="quarter" idx="11"/>
          </p:nvPr>
        </p:nvSpPr>
        <p:spPr>
          <a:xfrm>
            <a:off x="1907706" y="1773560"/>
            <a:ext cx="5472606" cy="575320"/>
          </a:xfrm>
        </p:spPr>
        <p:txBody>
          <a:bodyPr/>
          <a:lstStyle/>
          <a:p>
            <a:r>
              <a:rPr lang="tr-TR" sz="3200" dirty="0"/>
              <a:t>İLK YARDIMA GİRİŞ</a:t>
            </a:r>
          </a:p>
          <a:p>
            <a:endParaRPr lang="tr-TR" dirty="0"/>
          </a:p>
        </p:txBody>
      </p:sp>
      <p:sp>
        <p:nvSpPr>
          <p:cNvPr id="4" name="Metin Yer Tutucusu 3"/>
          <p:cNvSpPr>
            <a:spLocks noGrp="1"/>
          </p:cNvSpPr>
          <p:nvPr>
            <p:ph type="body" sz="quarter" idx="12"/>
          </p:nvPr>
        </p:nvSpPr>
        <p:spPr>
          <a:xfrm>
            <a:off x="1907706" y="2422055"/>
            <a:ext cx="5040558" cy="461665"/>
          </a:xfrm>
        </p:spPr>
        <p:txBody>
          <a:bodyPr/>
          <a:lstStyle/>
          <a:p>
            <a:r>
              <a:rPr lang="tr-TR" sz="2400" dirty="0" smtClean="0"/>
              <a:t>   </a:t>
            </a:r>
            <a:r>
              <a:rPr lang="tr-TR" sz="2400" dirty="0" err="1" smtClean="0"/>
              <a:t>Öğr</a:t>
            </a:r>
            <a:r>
              <a:rPr lang="tr-TR" sz="2400" dirty="0" smtClean="0"/>
              <a:t>. Gör. Halil İbrahim ERTUĞ</a:t>
            </a:r>
            <a:endParaRPr lang="tr-TR" sz="2400" dirty="0"/>
          </a:p>
        </p:txBody>
      </p:sp>
    </p:spTree>
    <p:extLst>
      <p:ext uri="{BB962C8B-B14F-4D97-AF65-F5344CB8AC3E}">
        <p14:creationId xmlns:p14="http://schemas.microsoft.com/office/powerpoint/2010/main" val="13911827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fontScale="92500"/>
          </a:bodyPr>
          <a:lstStyle/>
          <a:p>
            <a:r>
              <a:rPr lang="tr-TR" sz="2800" dirty="0"/>
              <a:t>İLKYARDIMDA POZİSYONLARIN AMACI VE ÖNEMİ</a:t>
            </a:r>
          </a:p>
        </p:txBody>
      </p:sp>
      <p:sp>
        <p:nvSpPr>
          <p:cNvPr id="5" name="Metin kutusu 4"/>
          <p:cNvSpPr txBox="1"/>
          <p:nvPr/>
        </p:nvSpPr>
        <p:spPr>
          <a:xfrm>
            <a:off x="1691532" y="620688"/>
            <a:ext cx="7200950" cy="4093428"/>
          </a:xfrm>
          <a:prstGeom prst="rect">
            <a:avLst/>
          </a:prstGeom>
          <a:noFill/>
        </p:spPr>
        <p:txBody>
          <a:bodyPr wrap="square" rtlCol="0">
            <a:spAutoFit/>
          </a:bodyPr>
          <a:lstStyle/>
          <a:p>
            <a:r>
              <a:rPr lang="tr-TR" sz="2600" dirty="0"/>
              <a:t>İlk yardımda pozisyonlar, ilk yardımın hayat kurtarıcı hedeflerinden biridir. </a:t>
            </a:r>
          </a:p>
          <a:p>
            <a:endParaRPr lang="tr-TR" sz="2600" dirty="0" smtClean="0"/>
          </a:p>
          <a:p>
            <a:r>
              <a:rPr lang="tr-TR" sz="2600" dirty="0" smtClean="0"/>
              <a:t>Bu </a:t>
            </a:r>
            <a:r>
              <a:rPr lang="tr-TR" sz="2600" dirty="0"/>
              <a:t>hedef, "Kazazedeye uygun pozisyon aldırma" ya da "uygun pozisyon vermedir". Pozisyon, durum anlamına gelen yabancı kökenli kelimedir.</a:t>
            </a:r>
          </a:p>
          <a:p>
            <a:endParaRPr lang="tr-TR" sz="2600" dirty="0" smtClean="0"/>
          </a:p>
          <a:p>
            <a:r>
              <a:rPr lang="tr-TR" sz="2600" dirty="0" smtClean="0"/>
              <a:t>Uygun </a:t>
            </a:r>
            <a:r>
              <a:rPr lang="tr-TR" sz="2600" dirty="0"/>
              <a:t>pozisyon vermenin amacı, ilk yardım ve tedavide değişir. Kazazedeye pozisyon, ilk yardımda aşağıdaki amaçlarla verilir.</a:t>
            </a:r>
            <a:endParaRPr lang="tr-TR" sz="2600" b="1" dirty="0"/>
          </a:p>
        </p:txBody>
      </p:sp>
    </p:spTree>
    <p:extLst>
      <p:ext uri="{BB962C8B-B14F-4D97-AF65-F5344CB8AC3E}">
        <p14:creationId xmlns:p14="http://schemas.microsoft.com/office/powerpoint/2010/main" val="34539979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İLK YARDIM İÇİN ÖRGÜTLENME</a:t>
            </a:r>
          </a:p>
        </p:txBody>
      </p:sp>
      <p:sp>
        <p:nvSpPr>
          <p:cNvPr id="5" name="Metin kutusu 4"/>
          <p:cNvSpPr txBox="1"/>
          <p:nvPr/>
        </p:nvSpPr>
        <p:spPr>
          <a:xfrm>
            <a:off x="1691532" y="1052736"/>
            <a:ext cx="7200950" cy="4093428"/>
          </a:xfrm>
          <a:prstGeom prst="rect">
            <a:avLst/>
          </a:prstGeom>
          <a:noFill/>
        </p:spPr>
        <p:txBody>
          <a:bodyPr wrap="square" rtlCol="0">
            <a:spAutoFit/>
          </a:bodyPr>
          <a:lstStyle/>
          <a:p>
            <a:pPr marL="457200" lvl="0" indent="-457200" fontAlgn="base">
              <a:buFont typeface="Arial" panose="020B0604020202020204" pitchFamily="34" charset="0"/>
              <a:buChar char="•"/>
            </a:pPr>
            <a:r>
              <a:rPr lang="tr-TR" sz="2600" dirty="0"/>
              <a:t>Kazazedenin </a:t>
            </a:r>
            <a:r>
              <a:rPr lang="tr-TR" sz="2600" dirty="0" err="1"/>
              <a:t>vital</a:t>
            </a:r>
            <a:r>
              <a:rPr lang="tr-TR" sz="2600" dirty="0"/>
              <a:t>(hayati) bulgularını ve genel durumunu kontrol altına almak,</a:t>
            </a:r>
          </a:p>
          <a:p>
            <a:pPr marL="457200" indent="-457200">
              <a:buFont typeface="Arial" panose="020B0604020202020204" pitchFamily="34" charset="0"/>
              <a:buChar char="•"/>
            </a:pPr>
            <a:r>
              <a:rPr lang="tr-TR" sz="2600" dirty="0"/>
              <a:t>Komplikasyonlardan korumak,</a:t>
            </a:r>
          </a:p>
          <a:p>
            <a:pPr marL="457200" lvl="0" indent="-457200" fontAlgn="base">
              <a:buFont typeface="Arial" panose="020B0604020202020204" pitchFamily="34" charset="0"/>
              <a:buChar char="•"/>
            </a:pPr>
            <a:r>
              <a:rPr lang="tr-TR" sz="2600" dirty="0"/>
              <a:t>İyileşmesine yardımcı olmak,</a:t>
            </a:r>
          </a:p>
          <a:p>
            <a:pPr marL="457200" lvl="0" indent="-457200" fontAlgn="base">
              <a:buFont typeface="Arial" panose="020B0604020202020204" pitchFamily="34" charset="0"/>
              <a:buChar char="•"/>
            </a:pPr>
            <a:r>
              <a:rPr lang="tr-TR" sz="2600" dirty="0"/>
              <a:t>Sistemlerin normal çalışmasını kolaylaştırmak, </a:t>
            </a:r>
            <a:endParaRPr lang="tr-TR" sz="2600" dirty="0" smtClean="0"/>
          </a:p>
          <a:p>
            <a:pPr marL="457200" lvl="0" indent="-457200" fontAlgn="base">
              <a:buFont typeface="Arial" panose="020B0604020202020204" pitchFamily="34" charset="0"/>
              <a:buChar char="•"/>
            </a:pPr>
            <a:r>
              <a:rPr lang="tr-TR" sz="2600" dirty="0" smtClean="0"/>
              <a:t>Solunumu </a:t>
            </a:r>
            <a:r>
              <a:rPr lang="tr-TR" sz="2600" dirty="0"/>
              <a:t>ve dolaşımı sağlamak,</a:t>
            </a:r>
          </a:p>
          <a:p>
            <a:pPr marL="457200" lvl="0" indent="-457200" fontAlgn="base">
              <a:buFont typeface="Arial" panose="020B0604020202020204" pitchFamily="34" charset="0"/>
              <a:buChar char="•"/>
            </a:pPr>
            <a:r>
              <a:rPr lang="tr-TR" sz="2600" dirty="0"/>
              <a:t>Kanamaları hafifletmek ve durdurmak,</a:t>
            </a:r>
          </a:p>
          <a:p>
            <a:pPr marL="457200" lvl="0" indent="-457200" fontAlgn="base">
              <a:buFont typeface="Arial" panose="020B0604020202020204" pitchFamily="34" charset="0"/>
              <a:buChar char="•"/>
            </a:pPr>
            <a:r>
              <a:rPr lang="tr-TR" sz="2600" dirty="0"/>
              <a:t>Kırık ve yaraları kontrol almak, dokuları korumak, </a:t>
            </a:r>
          </a:p>
          <a:p>
            <a:pPr marL="457200" lvl="0" indent="-457200" fontAlgn="base">
              <a:buFont typeface="Arial" panose="020B0604020202020204" pitchFamily="34" charset="0"/>
              <a:buChar char="•"/>
            </a:pPr>
            <a:r>
              <a:rPr lang="tr-TR" sz="2600" dirty="0"/>
              <a:t>Bilinç kaybında hayati bulguları normal devam ettirmek, amacıyla verilir.</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İlk Yardımda Pozisyonun Amacı</a:t>
            </a:r>
            <a:endParaRPr lang="tr-TR" sz="2600" dirty="0"/>
          </a:p>
        </p:txBody>
      </p:sp>
    </p:spTree>
    <p:extLst>
      <p:ext uri="{BB962C8B-B14F-4D97-AF65-F5344CB8AC3E}">
        <p14:creationId xmlns:p14="http://schemas.microsoft.com/office/powerpoint/2010/main" val="21501876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İLK YARDIM İÇİN ÖRGÜTLENME</a:t>
            </a:r>
          </a:p>
        </p:txBody>
      </p:sp>
      <p:sp>
        <p:nvSpPr>
          <p:cNvPr id="5" name="Metin kutusu 4"/>
          <p:cNvSpPr txBox="1"/>
          <p:nvPr/>
        </p:nvSpPr>
        <p:spPr>
          <a:xfrm>
            <a:off x="1691532" y="1052736"/>
            <a:ext cx="7200950" cy="4493538"/>
          </a:xfrm>
          <a:prstGeom prst="rect">
            <a:avLst/>
          </a:prstGeom>
          <a:noFill/>
        </p:spPr>
        <p:txBody>
          <a:bodyPr wrap="square" rtlCol="0">
            <a:spAutoFit/>
          </a:bodyPr>
          <a:lstStyle/>
          <a:p>
            <a:pPr indent="-457200"/>
            <a:r>
              <a:rPr lang="tr-TR" sz="2600" dirty="0" smtClean="0"/>
              <a:t>Pozisyon</a:t>
            </a:r>
            <a:r>
              <a:rPr lang="tr-TR" sz="2600" dirty="0"/>
              <a:t>, belirlenen amaca ve kazazedenin genel durumuna uygun olarak verilir. </a:t>
            </a:r>
          </a:p>
          <a:p>
            <a:pPr indent="-457200"/>
            <a:endParaRPr lang="tr-TR" sz="2600" dirty="0" smtClean="0"/>
          </a:p>
          <a:p>
            <a:pPr indent="-457200"/>
            <a:r>
              <a:rPr lang="tr-TR" sz="2600" b="1" dirty="0" smtClean="0"/>
              <a:t>Uygun </a:t>
            </a:r>
            <a:r>
              <a:rPr lang="tr-TR" sz="2600" b="1" dirty="0"/>
              <a:t>pozisyon aldırma; </a:t>
            </a:r>
            <a:endParaRPr lang="tr-TR" sz="2600" b="1" dirty="0" smtClean="0"/>
          </a:p>
          <a:p>
            <a:pPr lvl="1" indent="-457200"/>
            <a:r>
              <a:rPr lang="tr-TR" sz="2600" i="1" dirty="0" smtClean="0"/>
              <a:t>	İlk yardım uygulamalarının, değerlendirmenin ve tedavinin istenilen şekilde yapılmasını sağlar, uygulamaları kolaylaştırır. </a:t>
            </a:r>
          </a:p>
          <a:p>
            <a:pPr indent="-457200"/>
            <a:endParaRPr lang="tr-TR" sz="2600" dirty="0" smtClean="0"/>
          </a:p>
          <a:p>
            <a:pPr indent="-457200"/>
            <a:r>
              <a:rPr lang="tr-TR" sz="2600" dirty="0" smtClean="0"/>
              <a:t>İlk </a:t>
            </a:r>
            <a:r>
              <a:rPr lang="tr-TR" sz="2600" dirty="0"/>
              <a:t>yardımdan sonra kazazedeye verilen pozisyon, taşıma sırasında da korunur. </a:t>
            </a:r>
          </a:p>
          <a:p>
            <a:pPr marL="457200" indent="-457200"/>
            <a:r>
              <a:rPr lang="tr-TR" sz="2600" b="1" dirty="0"/>
              <a:t>	</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İlk Yardımda Pozisyonun Amacı</a:t>
            </a:r>
            <a:endParaRPr lang="tr-TR" sz="2600" dirty="0"/>
          </a:p>
        </p:txBody>
      </p:sp>
    </p:spTree>
    <p:extLst>
      <p:ext uri="{BB962C8B-B14F-4D97-AF65-F5344CB8AC3E}">
        <p14:creationId xmlns:p14="http://schemas.microsoft.com/office/powerpoint/2010/main" val="18658255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İLK YARDIM İÇİN ÖRGÜTLENME</a:t>
            </a:r>
          </a:p>
        </p:txBody>
      </p:sp>
      <p:sp>
        <p:nvSpPr>
          <p:cNvPr id="5" name="Metin kutusu 4"/>
          <p:cNvSpPr txBox="1"/>
          <p:nvPr/>
        </p:nvSpPr>
        <p:spPr>
          <a:xfrm>
            <a:off x="1691532" y="1052736"/>
            <a:ext cx="7200950" cy="3693319"/>
          </a:xfrm>
          <a:prstGeom prst="rect">
            <a:avLst/>
          </a:prstGeom>
          <a:noFill/>
        </p:spPr>
        <p:txBody>
          <a:bodyPr wrap="square" rtlCol="0">
            <a:spAutoFit/>
          </a:bodyPr>
          <a:lstStyle/>
          <a:p>
            <a:r>
              <a:rPr lang="tr-TR" sz="2600" dirty="0"/>
              <a:t>Kazazedeye aldırılan uygun pozisyon, hem kazazede, hem de ilk yardımcı açısından önemlidir.  </a:t>
            </a:r>
            <a:endParaRPr lang="tr-TR" sz="2600" dirty="0" smtClean="0"/>
          </a:p>
          <a:p>
            <a:endParaRPr lang="tr-TR" sz="2600" dirty="0"/>
          </a:p>
          <a:p>
            <a:r>
              <a:rPr lang="tr-TR" sz="2600" b="1" dirty="0"/>
              <a:t>Uygun pozisyonun, kazazede açısından önemi: </a:t>
            </a:r>
          </a:p>
          <a:p>
            <a:pPr marL="457200" lvl="0" indent="-457200" fontAlgn="base">
              <a:buFont typeface="Arial" panose="020B0604020202020204" pitchFamily="34" charset="0"/>
              <a:buChar char="•"/>
            </a:pPr>
            <a:r>
              <a:rPr lang="tr-TR" sz="2600" dirty="0"/>
              <a:t>Solunum, dolaşım ve diğer sistemleri işlevlerini normal yapar.</a:t>
            </a:r>
          </a:p>
          <a:p>
            <a:pPr marL="457200" lvl="0" indent="-457200" fontAlgn="base">
              <a:buFont typeface="Arial" panose="020B0604020202020204" pitchFamily="34" charset="0"/>
              <a:buChar char="•"/>
            </a:pPr>
            <a:r>
              <a:rPr lang="tr-TR" sz="2600" dirty="0"/>
              <a:t>Değerlendirilmesi </a:t>
            </a:r>
            <a:r>
              <a:rPr lang="tr-TR" sz="2600" dirty="0" smtClean="0"/>
              <a:t>kolaylaşır.</a:t>
            </a:r>
            <a:endParaRPr lang="tr-TR" sz="2600" dirty="0"/>
          </a:p>
          <a:p>
            <a:pPr marL="457200" lvl="0" indent="-457200" fontAlgn="base">
              <a:buFont typeface="Arial" panose="020B0604020202020204" pitchFamily="34" charset="0"/>
              <a:buChar char="•"/>
            </a:pPr>
            <a:r>
              <a:rPr lang="tr-TR" sz="2600" dirty="0" err="1"/>
              <a:t>Vital</a:t>
            </a:r>
            <a:r>
              <a:rPr lang="tr-TR" sz="2600" dirty="0"/>
              <a:t>(hayati) bulguları daha kolay kontrol altına alınır</a:t>
            </a:r>
            <a:r>
              <a:rPr lang="tr-TR" sz="2600" dirty="0" smtClean="0"/>
              <a:t>.</a:t>
            </a:r>
            <a:endParaRPr lang="tr-TR" sz="2600" dirty="0"/>
          </a:p>
        </p:txBody>
      </p:sp>
      <p:sp>
        <p:nvSpPr>
          <p:cNvPr id="4" name="Metin Yer Tutucusu 2"/>
          <p:cNvSpPr>
            <a:spLocks noGrp="1"/>
          </p:cNvSpPr>
          <p:nvPr>
            <p:ph type="body" sz="quarter" idx="11"/>
          </p:nvPr>
        </p:nvSpPr>
        <p:spPr>
          <a:xfrm>
            <a:off x="1691681" y="620688"/>
            <a:ext cx="7200651" cy="432048"/>
          </a:xfrm>
        </p:spPr>
        <p:txBody>
          <a:bodyPr>
            <a:noAutofit/>
          </a:bodyPr>
          <a:lstStyle/>
          <a:p>
            <a:pPr algn="just"/>
            <a:r>
              <a:rPr lang="tr-TR" sz="2600" dirty="0" smtClean="0"/>
              <a:t>İlkyardımda Pozisyonun Önemi</a:t>
            </a:r>
            <a:endParaRPr lang="tr-TR" sz="2600" dirty="0"/>
          </a:p>
        </p:txBody>
      </p:sp>
    </p:spTree>
    <p:extLst>
      <p:ext uri="{BB962C8B-B14F-4D97-AF65-F5344CB8AC3E}">
        <p14:creationId xmlns:p14="http://schemas.microsoft.com/office/powerpoint/2010/main" val="38160228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İLK YARDIM İÇİN ÖRGÜTLENME</a:t>
            </a:r>
          </a:p>
        </p:txBody>
      </p:sp>
      <p:sp>
        <p:nvSpPr>
          <p:cNvPr id="5" name="Metin kutusu 4"/>
          <p:cNvSpPr txBox="1"/>
          <p:nvPr/>
        </p:nvSpPr>
        <p:spPr>
          <a:xfrm>
            <a:off x="1691532" y="1052736"/>
            <a:ext cx="7200950" cy="2893100"/>
          </a:xfrm>
          <a:prstGeom prst="rect">
            <a:avLst/>
          </a:prstGeom>
          <a:noFill/>
        </p:spPr>
        <p:txBody>
          <a:bodyPr wrap="square" rtlCol="0">
            <a:spAutoFit/>
          </a:bodyPr>
          <a:lstStyle/>
          <a:p>
            <a:r>
              <a:rPr lang="tr-TR" sz="2600" b="1" dirty="0"/>
              <a:t>Uygun pozisyonun, kazazede açısından önemi: </a:t>
            </a:r>
          </a:p>
          <a:p>
            <a:pPr marL="457200" indent="-457200">
              <a:spcBef>
                <a:spcPts val="0"/>
              </a:spcBef>
              <a:buFont typeface="Arial" panose="020B0604020202020204" pitchFamily="34" charset="0"/>
              <a:buChar char="•"/>
            </a:pPr>
            <a:r>
              <a:rPr lang="tr-TR" sz="2600" dirty="0" smtClean="0"/>
              <a:t>Genel </a:t>
            </a:r>
            <a:r>
              <a:rPr lang="tr-TR" sz="2600" dirty="0"/>
              <a:t>durumu iyiye doğru gider.</a:t>
            </a:r>
          </a:p>
          <a:p>
            <a:pPr marL="457200" indent="-457200">
              <a:spcBef>
                <a:spcPts val="0"/>
              </a:spcBef>
              <a:buFont typeface="Arial" panose="020B0604020202020204" pitchFamily="34" charset="0"/>
              <a:buChar char="•"/>
            </a:pPr>
            <a:r>
              <a:rPr lang="tr-TR" sz="2600" dirty="0"/>
              <a:t>Korunması ve taşınması kolaylaşır</a:t>
            </a:r>
            <a:r>
              <a:rPr lang="tr-TR" sz="2600" dirty="0" smtClean="0"/>
              <a:t>.</a:t>
            </a:r>
          </a:p>
          <a:p>
            <a:pPr marL="457200" lvl="0" indent="-457200" fontAlgn="base">
              <a:buFont typeface="Arial" panose="020B0604020202020204" pitchFamily="34" charset="0"/>
              <a:buChar char="•"/>
            </a:pPr>
            <a:r>
              <a:rPr lang="tr-TR" sz="2600" dirty="0" smtClean="0"/>
              <a:t>Sakat </a:t>
            </a:r>
            <a:r>
              <a:rPr lang="tr-TR" sz="2600" dirty="0"/>
              <a:t>kalması önlenir.</a:t>
            </a:r>
          </a:p>
          <a:p>
            <a:pPr marL="457200" lvl="0" indent="-457200" fontAlgn="base">
              <a:buFont typeface="Arial" panose="020B0604020202020204" pitchFamily="34" charset="0"/>
              <a:buChar char="•"/>
            </a:pPr>
            <a:r>
              <a:rPr lang="tr-TR" sz="2600" dirty="0"/>
              <a:t>İlkyardımı kolayca ve çabuk uygulanır.</a:t>
            </a:r>
          </a:p>
          <a:p>
            <a:pPr marL="457200" lvl="0" indent="-457200" fontAlgn="base">
              <a:buFont typeface="Arial" panose="020B0604020202020204" pitchFamily="34" charset="0"/>
              <a:buChar char="•"/>
            </a:pPr>
            <a:r>
              <a:rPr lang="tr-TR" sz="2600" dirty="0"/>
              <a:t>Olası komplikasyonları önlenir.</a:t>
            </a:r>
          </a:p>
          <a:p>
            <a:pPr marL="457200" lvl="0" indent="-457200" fontAlgn="base">
              <a:buFont typeface="Arial" panose="020B0604020202020204" pitchFamily="34" charset="0"/>
              <a:buChar char="•"/>
            </a:pPr>
            <a:r>
              <a:rPr lang="tr-TR" sz="2600" dirty="0"/>
              <a:t>Acil bakım ve tedavi süresi kısalır</a:t>
            </a:r>
            <a:r>
              <a:rPr lang="tr-TR" sz="2600" dirty="0" smtClean="0"/>
              <a:t>.</a:t>
            </a:r>
            <a:endParaRPr lang="tr-TR" sz="2600" dirty="0"/>
          </a:p>
        </p:txBody>
      </p:sp>
      <p:sp>
        <p:nvSpPr>
          <p:cNvPr id="4" name="Metin Yer Tutucusu 2"/>
          <p:cNvSpPr>
            <a:spLocks noGrp="1"/>
          </p:cNvSpPr>
          <p:nvPr>
            <p:ph type="body" sz="quarter" idx="11"/>
          </p:nvPr>
        </p:nvSpPr>
        <p:spPr>
          <a:xfrm>
            <a:off x="1691681" y="620688"/>
            <a:ext cx="7200651" cy="432048"/>
          </a:xfrm>
        </p:spPr>
        <p:txBody>
          <a:bodyPr>
            <a:noAutofit/>
          </a:bodyPr>
          <a:lstStyle/>
          <a:p>
            <a:pPr algn="just"/>
            <a:r>
              <a:rPr lang="tr-TR" sz="2600" dirty="0" smtClean="0"/>
              <a:t>İlkyardımda Pozisyonun Önemi</a:t>
            </a:r>
            <a:endParaRPr lang="tr-TR" sz="2600" dirty="0"/>
          </a:p>
        </p:txBody>
      </p:sp>
    </p:spTree>
    <p:extLst>
      <p:ext uri="{BB962C8B-B14F-4D97-AF65-F5344CB8AC3E}">
        <p14:creationId xmlns:p14="http://schemas.microsoft.com/office/powerpoint/2010/main" val="4662878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İLK YARDIM İÇİN ÖRGÜTLENME</a:t>
            </a:r>
          </a:p>
        </p:txBody>
      </p:sp>
      <p:sp>
        <p:nvSpPr>
          <p:cNvPr id="5" name="Metin kutusu 4"/>
          <p:cNvSpPr txBox="1"/>
          <p:nvPr/>
        </p:nvSpPr>
        <p:spPr>
          <a:xfrm>
            <a:off x="1691532" y="1052736"/>
            <a:ext cx="7200950" cy="3293209"/>
          </a:xfrm>
          <a:prstGeom prst="rect">
            <a:avLst/>
          </a:prstGeom>
          <a:noFill/>
        </p:spPr>
        <p:txBody>
          <a:bodyPr wrap="square" rtlCol="0">
            <a:spAutoFit/>
          </a:bodyPr>
          <a:lstStyle/>
          <a:p>
            <a:pPr lvl="0" fontAlgn="base"/>
            <a:r>
              <a:rPr lang="tr-TR" sz="2600" b="1" dirty="0" smtClean="0"/>
              <a:t>Uygun </a:t>
            </a:r>
            <a:r>
              <a:rPr lang="tr-TR" sz="2600" b="1" dirty="0"/>
              <a:t>pozisyonun, ilk yardımcı açısından önemi:</a:t>
            </a:r>
          </a:p>
          <a:p>
            <a:pPr marL="457200" lvl="0" indent="-457200" fontAlgn="base">
              <a:buFont typeface="Arial" panose="020B0604020202020204" pitchFamily="34" charset="0"/>
              <a:buChar char="•"/>
            </a:pPr>
            <a:r>
              <a:rPr lang="tr-TR" sz="2600" dirty="0"/>
              <a:t>Değerlendirmeyi çabuk ve kolaylıkla sonuçlandırır.</a:t>
            </a:r>
          </a:p>
          <a:p>
            <a:pPr marL="457200" lvl="0" indent="-457200" fontAlgn="base">
              <a:buFont typeface="Arial" panose="020B0604020202020204" pitchFamily="34" charset="0"/>
              <a:buChar char="•"/>
            </a:pPr>
            <a:r>
              <a:rPr lang="tr-TR" sz="2600" dirty="0"/>
              <a:t>İlkyardım uygulamalarını tekniğine uygun ve olarak yapar.</a:t>
            </a:r>
          </a:p>
          <a:p>
            <a:pPr marL="457200" lvl="0" indent="-457200" fontAlgn="base">
              <a:buFont typeface="Arial" panose="020B0604020202020204" pitchFamily="34" charset="0"/>
              <a:buChar char="•"/>
            </a:pPr>
            <a:r>
              <a:rPr lang="tr-TR" sz="2600" dirty="0"/>
              <a:t>Kazazedeyi gereği gibi izler.</a:t>
            </a:r>
          </a:p>
          <a:p>
            <a:pPr marL="457200" lvl="0" indent="-457200" fontAlgn="base">
              <a:buFont typeface="Arial" panose="020B0604020202020204" pitchFamily="34" charset="0"/>
              <a:buChar char="•"/>
            </a:pPr>
            <a:r>
              <a:rPr lang="tr-TR" sz="2600" dirty="0" err="1"/>
              <a:t>Vital</a:t>
            </a:r>
            <a:r>
              <a:rPr lang="tr-TR" sz="2600" dirty="0"/>
              <a:t> bulgular kolayca kontrol eder.</a:t>
            </a:r>
          </a:p>
          <a:p>
            <a:pPr marL="457200" lvl="0" indent="-457200" fontAlgn="base">
              <a:buFont typeface="Arial" panose="020B0604020202020204" pitchFamily="34" charset="0"/>
              <a:buChar char="•"/>
            </a:pPr>
            <a:r>
              <a:rPr lang="tr-TR" sz="2600" dirty="0"/>
              <a:t>Komplikasyonlarla karşılaşılmaz.</a:t>
            </a:r>
          </a:p>
        </p:txBody>
      </p:sp>
      <p:sp>
        <p:nvSpPr>
          <p:cNvPr id="4" name="Metin Yer Tutucusu 2"/>
          <p:cNvSpPr>
            <a:spLocks noGrp="1"/>
          </p:cNvSpPr>
          <p:nvPr>
            <p:ph type="body" sz="quarter" idx="11"/>
          </p:nvPr>
        </p:nvSpPr>
        <p:spPr>
          <a:xfrm>
            <a:off x="1691681" y="620688"/>
            <a:ext cx="7200651" cy="432048"/>
          </a:xfrm>
        </p:spPr>
        <p:txBody>
          <a:bodyPr>
            <a:noAutofit/>
          </a:bodyPr>
          <a:lstStyle/>
          <a:p>
            <a:pPr algn="just"/>
            <a:r>
              <a:rPr lang="tr-TR" sz="2600" dirty="0" smtClean="0"/>
              <a:t>İlkyardımda Pozisyonun Önemi</a:t>
            </a:r>
            <a:endParaRPr lang="tr-TR" sz="2600" dirty="0"/>
          </a:p>
        </p:txBody>
      </p:sp>
    </p:spTree>
    <p:extLst>
      <p:ext uri="{BB962C8B-B14F-4D97-AF65-F5344CB8AC3E}">
        <p14:creationId xmlns:p14="http://schemas.microsoft.com/office/powerpoint/2010/main" val="13588675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İLK YARDIM İÇİN ÖRGÜTLENME</a:t>
            </a:r>
          </a:p>
        </p:txBody>
      </p:sp>
      <p:sp>
        <p:nvSpPr>
          <p:cNvPr id="5" name="Metin kutusu 4"/>
          <p:cNvSpPr txBox="1"/>
          <p:nvPr/>
        </p:nvSpPr>
        <p:spPr>
          <a:xfrm>
            <a:off x="1692275" y="1484784"/>
            <a:ext cx="7200950" cy="4493538"/>
          </a:xfrm>
          <a:prstGeom prst="rect">
            <a:avLst/>
          </a:prstGeom>
          <a:noFill/>
        </p:spPr>
        <p:txBody>
          <a:bodyPr wrap="square" rtlCol="0">
            <a:spAutoFit/>
          </a:bodyPr>
          <a:lstStyle/>
          <a:p>
            <a:r>
              <a:rPr lang="tr-TR" sz="2600" b="1" dirty="0"/>
              <a:t>Kafa travmasında</a:t>
            </a:r>
            <a:r>
              <a:rPr lang="tr-TR" sz="2600" b="1" dirty="0" smtClean="0"/>
              <a:t>;</a:t>
            </a:r>
          </a:p>
          <a:p>
            <a:pPr marL="457200" indent="-457200">
              <a:buFont typeface="Arial" panose="020B0604020202020204" pitchFamily="34" charset="0"/>
              <a:buChar char="•"/>
            </a:pPr>
            <a:r>
              <a:rPr lang="tr-TR" sz="2600" i="1" dirty="0" smtClean="0"/>
              <a:t>Baş yaralanması</a:t>
            </a:r>
          </a:p>
          <a:p>
            <a:pPr marL="457200" indent="-457200">
              <a:buFont typeface="Arial" panose="020B0604020202020204" pitchFamily="34" charset="0"/>
              <a:buChar char="•"/>
            </a:pPr>
            <a:r>
              <a:rPr lang="tr-TR" sz="2600" i="1" dirty="0" smtClean="0"/>
              <a:t>Kafa içindeki beyin</a:t>
            </a:r>
          </a:p>
          <a:p>
            <a:pPr marL="457200" indent="-457200">
              <a:buFont typeface="Arial" panose="020B0604020202020204" pitchFamily="34" charset="0"/>
              <a:buChar char="•"/>
            </a:pPr>
            <a:r>
              <a:rPr lang="tr-TR" sz="2600" i="1" dirty="0" smtClean="0"/>
              <a:t>Beyin zarları</a:t>
            </a:r>
          </a:p>
          <a:p>
            <a:pPr marL="457200" indent="-457200">
              <a:buFont typeface="Arial" panose="020B0604020202020204" pitchFamily="34" charset="0"/>
              <a:buChar char="•"/>
            </a:pPr>
            <a:r>
              <a:rPr lang="tr-TR" sz="2600" i="1" dirty="0" smtClean="0"/>
              <a:t>Beyincik</a:t>
            </a:r>
          </a:p>
          <a:p>
            <a:pPr marL="457200" indent="-457200">
              <a:buFont typeface="Arial" panose="020B0604020202020204" pitchFamily="34" charset="0"/>
              <a:buChar char="•"/>
            </a:pPr>
            <a:r>
              <a:rPr lang="tr-TR" sz="2600" i="1" dirty="0" smtClean="0"/>
              <a:t>Omurilik(</a:t>
            </a:r>
            <a:r>
              <a:rPr lang="tr-TR" sz="2600" i="1" dirty="0" err="1" smtClean="0"/>
              <a:t>medulla</a:t>
            </a:r>
            <a:r>
              <a:rPr lang="tr-TR" sz="2600" i="1" dirty="0" smtClean="0"/>
              <a:t> </a:t>
            </a:r>
            <a:r>
              <a:rPr lang="tr-TR" sz="2600" i="1" dirty="0" err="1" smtClean="0"/>
              <a:t>spinalis</a:t>
            </a:r>
            <a:r>
              <a:rPr lang="tr-TR" sz="2600" i="1" dirty="0" smtClean="0"/>
              <a:t>) yaralaması </a:t>
            </a:r>
          </a:p>
          <a:p>
            <a:pPr marL="457200" indent="-457200">
              <a:buFont typeface="Arial" panose="020B0604020202020204" pitchFamily="34" charset="0"/>
              <a:buChar char="•"/>
            </a:pPr>
            <a:r>
              <a:rPr lang="tr-TR" sz="2600" i="1" dirty="0" err="1" smtClean="0"/>
              <a:t>Menenjiyal</a:t>
            </a:r>
            <a:r>
              <a:rPr lang="tr-TR" sz="2600" i="1" dirty="0" smtClean="0"/>
              <a:t> kanamalar </a:t>
            </a:r>
            <a:r>
              <a:rPr lang="tr-TR" sz="2600" dirty="0" smtClean="0"/>
              <a:t>meydana gelebilir.</a:t>
            </a:r>
          </a:p>
          <a:p>
            <a:endParaRPr lang="tr-TR" sz="2600" dirty="0"/>
          </a:p>
          <a:p>
            <a:r>
              <a:rPr lang="tr-TR" sz="2600" dirty="0" smtClean="0"/>
              <a:t>Baş </a:t>
            </a:r>
            <a:r>
              <a:rPr lang="tr-TR" sz="2600" dirty="0"/>
              <a:t>travmalarının bir çoğunda başın saçlı derisinde açık yara ve kanama olmayabilir fakat </a:t>
            </a:r>
            <a:r>
              <a:rPr lang="tr-TR" sz="2600" dirty="0" smtClean="0"/>
              <a:t>merkezi </a:t>
            </a:r>
            <a:r>
              <a:rPr lang="tr-TR" sz="2600" dirty="0"/>
              <a:t>sinir sisteminde zedelenme olabilir.</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İlkyardımda Pozisyon Çeşitleri</a:t>
            </a:r>
            <a:endParaRPr lang="tr-TR" sz="2600" dirty="0"/>
          </a:p>
        </p:txBody>
      </p:sp>
      <p:sp>
        <p:nvSpPr>
          <p:cNvPr id="6" name="Metin Yer Tutucusu 3"/>
          <p:cNvSpPr>
            <a:spLocks noGrp="1"/>
          </p:cNvSpPr>
          <p:nvPr>
            <p:ph type="body" sz="quarter" idx="12"/>
          </p:nvPr>
        </p:nvSpPr>
        <p:spPr>
          <a:xfrm>
            <a:off x="1691681" y="1052736"/>
            <a:ext cx="7200651" cy="431626"/>
          </a:xfrm>
        </p:spPr>
        <p:txBody>
          <a:bodyPr>
            <a:noAutofit/>
          </a:bodyPr>
          <a:lstStyle/>
          <a:p>
            <a:r>
              <a:rPr lang="tr-TR" sz="2200" dirty="0"/>
              <a:t>Kafa Travmalarında Pozisyon</a:t>
            </a:r>
          </a:p>
        </p:txBody>
      </p:sp>
    </p:spTree>
    <p:extLst>
      <p:ext uri="{BB962C8B-B14F-4D97-AF65-F5344CB8AC3E}">
        <p14:creationId xmlns:p14="http://schemas.microsoft.com/office/powerpoint/2010/main" val="24128988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İLK YARDIM İÇİN ÖRGÜTLENME</a:t>
            </a:r>
          </a:p>
        </p:txBody>
      </p:sp>
      <p:sp>
        <p:nvSpPr>
          <p:cNvPr id="5" name="Metin kutusu 4"/>
          <p:cNvSpPr txBox="1"/>
          <p:nvPr/>
        </p:nvSpPr>
        <p:spPr>
          <a:xfrm>
            <a:off x="1692275" y="1484784"/>
            <a:ext cx="7200950" cy="4093428"/>
          </a:xfrm>
          <a:prstGeom prst="rect">
            <a:avLst/>
          </a:prstGeom>
          <a:noFill/>
        </p:spPr>
        <p:txBody>
          <a:bodyPr wrap="square" rtlCol="0">
            <a:spAutoFit/>
          </a:bodyPr>
          <a:lstStyle/>
          <a:p>
            <a:r>
              <a:rPr lang="tr-TR" sz="2600" b="1" dirty="0" smtClean="0"/>
              <a:t>Örneğin;</a:t>
            </a:r>
          </a:p>
          <a:p>
            <a:pPr lvl="1"/>
            <a:r>
              <a:rPr lang="tr-TR" sz="2600" i="1" dirty="0" smtClean="0"/>
              <a:t>Boyun omurlarında bir zedelenme varsa, başa pozisyon verme sırasında omurilik ya da beyin soğanı(</a:t>
            </a:r>
            <a:r>
              <a:rPr lang="tr-TR" sz="2600" i="1" dirty="0" err="1" smtClean="0"/>
              <a:t>bulbus</a:t>
            </a:r>
            <a:r>
              <a:rPr lang="tr-TR" sz="2600" i="1" dirty="0" smtClean="0"/>
              <a:t>) yaralanabilir, solunum felci gibi çok tehlikeli komplikasyonlara neden olabilir.</a:t>
            </a:r>
          </a:p>
          <a:p>
            <a:endParaRPr lang="tr-TR" sz="2600" dirty="0" smtClean="0"/>
          </a:p>
          <a:p>
            <a:r>
              <a:rPr lang="tr-TR" sz="2600" dirty="0" smtClean="0"/>
              <a:t>Kafa </a:t>
            </a:r>
            <a:r>
              <a:rPr lang="tr-TR" sz="2600" dirty="0"/>
              <a:t>travması geçiren kazazede, pozisyon verilirken omuriliğin yaralanabileceği daima göz önünde tutulmalıdır.</a:t>
            </a:r>
          </a:p>
          <a:p>
            <a:endParaRPr lang="tr-TR" sz="2600" b="1" dirty="0"/>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İlkyardımda Pozisyon Çeşitleri</a:t>
            </a:r>
            <a:endParaRPr lang="tr-TR" sz="2600" dirty="0"/>
          </a:p>
        </p:txBody>
      </p:sp>
      <p:sp>
        <p:nvSpPr>
          <p:cNvPr id="6" name="Metin Yer Tutucusu 3"/>
          <p:cNvSpPr>
            <a:spLocks noGrp="1"/>
          </p:cNvSpPr>
          <p:nvPr>
            <p:ph type="body" sz="quarter" idx="12"/>
          </p:nvPr>
        </p:nvSpPr>
        <p:spPr>
          <a:xfrm>
            <a:off x="1691681" y="1052736"/>
            <a:ext cx="7200651" cy="431626"/>
          </a:xfrm>
        </p:spPr>
        <p:txBody>
          <a:bodyPr>
            <a:noAutofit/>
          </a:bodyPr>
          <a:lstStyle/>
          <a:p>
            <a:r>
              <a:rPr lang="tr-TR" sz="2200" dirty="0"/>
              <a:t>Kafa Travmalarında Pozisyon</a:t>
            </a:r>
          </a:p>
        </p:txBody>
      </p:sp>
    </p:spTree>
    <p:extLst>
      <p:ext uri="{BB962C8B-B14F-4D97-AF65-F5344CB8AC3E}">
        <p14:creationId xmlns:p14="http://schemas.microsoft.com/office/powerpoint/2010/main" val="36284539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İLK YARDIM İÇİN ÖRGÜTLENME</a:t>
            </a:r>
          </a:p>
        </p:txBody>
      </p:sp>
      <p:sp>
        <p:nvSpPr>
          <p:cNvPr id="5" name="Metin kutusu 4"/>
          <p:cNvSpPr txBox="1"/>
          <p:nvPr/>
        </p:nvSpPr>
        <p:spPr>
          <a:xfrm>
            <a:off x="1692275" y="1484784"/>
            <a:ext cx="7200950" cy="2092881"/>
          </a:xfrm>
          <a:prstGeom prst="rect">
            <a:avLst/>
          </a:prstGeom>
          <a:noFill/>
        </p:spPr>
        <p:txBody>
          <a:bodyPr wrap="square" rtlCol="0">
            <a:spAutoFit/>
          </a:bodyPr>
          <a:lstStyle/>
          <a:p>
            <a:r>
              <a:rPr lang="tr-TR" sz="2600" dirty="0" smtClean="0"/>
              <a:t>Kafa </a:t>
            </a:r>
            <a:r>
              <a:rPr lang="tr-TR" sz="2600" dirty="0"/>
              <a:t>travması geçiren kazazedeye ulaşıldığı yerde </a:t>
            </a:r>
            <a:r>
              <a:rPr lang="tr-TR" sz="2600" dirty="0" err="1"/>
              <a:t>servikal</a:t>
            </a:r>
            <a:r>
              <a:rPr lang="tr-TR" sz="2600" dirty="0"/>
              <a:t>(boyun) kask uygulanarak baş stabil duruma getirilir. Böylece boyun omuru kontrol altına </a:t>
            </a:r>
            <a:r>
              <a:rPr lang="tr-TR" sz="2600" dirty="0" smtClean="0"/>
              <a:t>alınır.</a:t>
            </a:r>
          </a:p>
          <a:p>
            <a:endParaRPr lang="tr-TR" sz="2600" dirty="0"/>
          </a:p>
          <a:p>
            <a:endParaRPr lang="tr-TR" sz="2600" b="1" dirty="0"/>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İlkyardımda Pozisyon Çeşitleri</a:t>
            </a:r>
            <a:endParaRPr lang="tr-TR" sz="2600" dirty="0"/>
          </a:p>
        </p:txBody>
      </p:sp>
      <p:sp>
        <p:nvSpPr>
          <p:cNvPr id="6" name="Metin Yer Tutucusu 3"/>
          <p:cNvSpPr>
            <a:spLocks noGrp="1"/>
          </p:cNvSpPr>
          <p:nvPr>
            <p:ph type="body" sz="quarter" idx="12"/>
          </p:nvPr>
        </p:nvSpPr>
        <p:spPr>
          <a:xfrm>
            <a:off x="1691681" y="1052736"/>
            <a:ext cx="7200651" cy="431626"/>
          </a:xfrm>
        </p:spPr>
        <p:txBody>
          <a:bodyPr>
            <a:noAutofit/>
          </a:bodyPr>
          <a:lstStyle/>
          <a:p>
            <a:r>
              <a:rPr lang="tr-TR" sz="2200" dirty="0"/>
              <a:t>Kafa Travmalarında Pozisyon</a:t>
            </a:r>
          </a:p>
        </p:txBody>
      </p:sp>
    </p:spTree>
    <p:extLst>
      <p:ext uri="{BB962C8B-B14F-4D97-AF65-F5344CB8AC3E}">
        <p14:creationId xmlns:p14="http://schemas.microsoft.com/office/powerpoint/2010/main" val="21000233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İLK YARDIM İÇİN ÖRGÜTLENME</a:t>
            </a:r>
          </a:p>
        </p:txBody>
      </p:sp>
      <p:sp>
        <p:nvSpPr>
          <p:cNvPr id="5" name="Metin kutusu 4"/>
          <p:cNvSpPr txBox="1"/>
          <p:nvPr/>
        </p:nvSpPr>
        <p:spPr>
          <a:xfrm>
            <a:off x="1692275" y="1484784"/>
            <a:ext cx="7200950" cy="2492990"/>
          </a:xfrm>
          <a:prstGeom prst="rect">
            <a:avLst/>
          </a:prstGeom>
          <a:noFill/>
        </p:spPr>
        <p:txBody>
          <a:bodyPr wrap="square" rtlCol="0">
            <a:spAutoFit/>
          </a:bodyPr>
          <a:lstStyle/>
          <a:p>
            <a:r>
              <a:rPr lang="tr-TR" sz="2600" dirty="0" smtClean="0"/>
              <a:t>Kazazede</a:t>
            </a:r>
            <a:r>
              <a:rPr lang="tr-TR" sz="2600" dirty="0"/>
              <a:t>, iyice değerlendirildikten sonra sırtüstü yatar ve </a:t>
            </a:r>
            <a:r>
              <a:rPr lang="tr-TR" sz="2600" b="1" dirty="0" err="1"/>
              <a:t>supine</a:t>
            </a:r>
            <a:r>
              <a:rPr lang="tr-TR" sz="2600" b="1" dirty="0"/>
              <a:t> pozisyonu </a:t>
            </a:r>
            <a:r>
              <a:rPr lang="tr-TR" sz="2600" dirty="0"/>
              <a:t>aldırılır. Beyin ödemine karşı, kazazedenin baş tarafı vücuduna göre 10-15 cm yüksekte pozisyon aldırılır.</a:t>
            </a:r>
            <a:endParaRPr lang="tr-TR" sz="2600" b="1" dirty="0"/>
          </a:p>
          <a:p>
            <a:endParaRPr lang="tr-TR" sz="2600" dirty="0"/>
          </a:p>
          <a:p>
            <a:endParaRPr lang="tr-TR" sz="2600" b="1" dirty="0"/>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İlkyardımda Pozisyon Çeşitleri</a:t>
            </a:r>
            <a:endParaRPr lang="tr-TR" sz="2600" dirty="0"/>
          </a:p>
        </p:txBody>
      </p:sp>
      <p:sp>
        <p:nvSpPr>
          <p:cNvPr id="6" name="Metin Yer Tutucusu 3"/>
          <p:cNvSpPr>
            <a:spLocks noGrp="1"/>
          </p:cNvSpPr>
          <p:nvPr>
            <p:ph type="body" sz="quarter" idx="12"/>
          </p:nvPr>
        </p:nvSpPr>
        <p:spPr>
          <a:xfrm>
            <a:off x="1691681" y="1052736"/>
            <a:ext cx="7200651" cy="431626"/>
          </a:xfrm>
        </p:spPr>
        <p:txBody>
          <a:bodyPr>
            <a:noAutofit/>
          </a:bodyPr>
          <a:lstStyle/>
          <a:p>
            <a:r>
              <a:rPr lang="tr-TR" sz="2200" dirty="0"/>
              <a:t>Kafa Travmalarında Pozisyon</a:t>
            </a:r>
          </a:p>
        </p:txBody>
      </p:sp>
      <p:pic>
        <p:nvPicPr>
          <p:cNvPr id="7" name="Picture 4730"/>
          <p:cNvPicPr/>
          <p:nvPr/>
        </p:nvPicPr>
        <p:blipFill>
          <a:blip r:embed="rId2" cstate="print"/>
          <a:stretch>
            <a:fillRect/>
          </a:stretch>
        </p:blipFill>
        <p:spPr>
          <a:xfrm>
            <a:off x="1829484" y="3429000"/>
            <a:ext cx="6925044" cy="2824896"/>
          </a:xfrm>
          <a:prstGeom prst="rect">
            <a:avLst/>
          </a:prstGeom>
          <a:ln>
            <a:noFill/>
          </a:ln>
          <a:effectLst>
            <a:softEdge rad="31750"/>
          </a:effectLst>
        </p:spPr>
      </p:pic>
    </p:spTree>
    <p:extLst>
      <p:ext uri="{BB962C8B-B14F-4D97-AF65-F5344CB8AC3E}">
        <p14:creationId xmlns:p14="http://schemas.microsoft.com/office/powerpoint/2010/main" val="21599996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İLK YARDIM İÇİN ÖRGÜTLENME</a:t>
            </a:r>
          </a:p>
        </p:txBody>
      </p:sp>
      <p:sp>
        <p:nvSpPr>
          <p:cNvPr id="5" name="Metin kutusu 4"/>
          <p:cNvSpPr txBox="1"/>
          <p:nvPr/>
        </p:nvSpPr>
        <p:spPr>
          <a:xfrm>
            <a:off x="1692275" y="1484784"/>
            <a:ext cx="7200950" cy="2893100"/>
          </a:xfrm>
          <a:prstGeom prst="rect">
            <a:avLst/>
          </a:prstGeom>
          <a:noFill/>
        </p:spPr>
        <p:txBody>
          <a:bodyPr wrap="square" rtlCol="0">
            <a:spAutoFit/>
          </a:bodyPr>
          <a:lstStyle/>
          <a:p>
            <a:r>
              <a:rPr lang="tr-TR" sz="2600" dirty="0" smtClean="0"/>
              <a:t>Kafa </a:t>
            </a:r>
            <a:r>
              <a:rPr lang="tr-TR" sz="2600" dirty="0"/>
              <a:t>travmasında baş, vücuttan 10-15 cm aşağıda (</a:t>
            </a:r>
            <a:r>
              <a:rPr lang="tr-TR" sz="2600" dirty="0" err="1"/>
              <a:t>trendelenburg</a:t>
            </a:r>
            <a:r>
              <a:rPr lang="tr-TR" sz="2600" dirty="0"/>
              <a:t>) olmamalıdır. Olması hâlinde, kafa dışındaki ve içindeki kanamalar artar</a:t>
            </a:r>
            <a:r>
              <a:rPr lang="tr-TR" sz="2600" dirty="0" smtClean="0"/>
              <a:t>.</a:t>
            </a:r>
          </a:p>
          <a:p>
            <a:endParaRPr lang="tr-TR" sz="2600" dirty="0"/>
          </a:p>
          <a:p>
            <a:r>
              <a:rPr lang="tr-TR" sz="2600" dirty="0" smtClean="0"/>
              <a:t>Kafa </a:t>
            </a:r>
            <a:r>
              <a:rPr lang="tr-TR" sz="2600" dirty="0"/>
              <a:t>içi basınç artar, beyin ödemi gelişir. </a:t>
            </a:r>
            <a:r>
              <a:rPr lang="tr-TR" sz="2600" dirty="0" smtClean="0"/>
              <a:t>Kazazedeye </a:t>
            </a:r>
            <a:r>
              <a:rPr lang="tr-TR" sz="2600" dirty="0"/>
              <a:t>suni solunum yapılması gerekiyorsa kazazedenin başı altındaki yastık ya da destek alınır</a:t>
            </a:r>
            <a:r>
              <a:rPr lang="tr-TR" sz="2600" dirty="0" smtClean="0"/>
              <a:t>.</a:t>
            </a:r>
            <a:endParaRPr lang="tr-TR" sz="2600" dirty="0"/>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İlkyardımda Pozisyon Çeşitleri</a:t>
            </a:r>
            <a:endParaRPr lang="tr-TR" sz="2600" dirty="0"/>
          </a:p>
        </p:txBody>
      </p:sp>
      <p:sp>
        <p:nvSpPr>
          <p:cNvPr id="6" name="Metin Yer Tutucusu 3"/>
          <p:cNvSpPr>
            <a:spLocks noGrp="1"/>
          </p:cNvSpPr>
          <p:nvPr>
            <p:ph type="body" sz="quarter" idx="12"/>
          </p:nvPr>
        </p:nvSpPr>
        <p:spPr>
          <a:xfrm>
            <a:off x="1691681" y="1052736"/>
            <a:ext cx="7200651" cy="431626"/>
          </a:xfrm>
        </p:spPr>
        <p:txBody>
          <a:bodyPr>
            <a:noAutofit/>
          </a:bodyPr>
          <a:lstStyle/>
          <a:p>
            <a:r>
              <a:rPr lang="tr-TR" sz="2200" dirty="0"/>
              <a:t>Kafa Travmalarında Pozisyon</a:t>
            </a:r>
          </a:p>
        </p:txBody>
      </p:sp>
    </p:spTree>
    <p:extLst>
      <p:ext uri="{BB962C8B-B14F-4D97-AF65-F5344CB8AC3E}">
        <p14:creationId xmlns:p14="http://schemas.microsoft.com/office/powerpoint/2010/main" val="2903694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İLK YARDIM İÇİN ÖRGÜTLENME</a:t>
            </a:r>
          </a:p>
        </p:txBody>
      </p:sp>
      <p:sp>
        <p:nvSpPr>
          <p:cNvPr id="5" name="Metin kutusu 4"/>
          <p:cNvSpPr txBox="1"/>
          <p:nvPr/>
        </p:nvSpPr>
        <p:spPr>
          <a:xfrm>
            <a:off x="1692275" y="1484784"/>
            <a:ext cx="7200950" cy="3293209"/>
          </a:xfrm>
          <a:prstGeom prst="rect">
            <a:avLst/>
          </a:prstGeom>
          <a:noFill/>
        </p:spPr>
        <p:txBody>
          <a:bodyPr wrap="square" rtlCol="0">
            <a:spAutoFit/>
          </a:bodyPr>
          <a:lstStyle/>
          <a:p>
            <a:r>
              <a:rPr lang="tr-TR" sz="2600" b="1" dirty="0" smtClean="0"/>
              <a:t>Kafa </a:t>
            </a:r>
            <a:r>
              <a:rPr lang="tr-TR" sz="2600" b="1" dirty="0"/>
              <a:t>travmasında verilen pozisyonda amaç; </a:t>
            </a:r>
            <a:endParaRPr lang="tr-TR" sz="2600" b="1" dirty="0" smtClean="0"/>
          </a:p>
          <a:p>
            <a:pPr marL="457200" indent="-457200">
              <a:buFont typeface="Arial" panose="020B0604020202020204" pitchFamily="34" charset="0"/>
              <a:buChar char="•"/>
            </a:pPr>
            <a:r>
              <a:rPr lang="tr-TR" sz="2600" i="1" dirty="0" smtClean="0"/>
              <a:t>Soluk yolunu açık tutmak</a:t>
            </a:r>
          </a:p>
          <a:p>
            <a:pPr marL="457200" indent="-457200">
              <a:buFont typeface="Arial" panose="020B0604020202020204" pitchFamily="34" charset="0"/>
              <a:buChar char="•"/>
            </a:pPr>
            <a:r>
              <a:rPr lang="tr-TR" sz="2600" i="1" dirty="0" smtClean="0"/>
              <a:t>Kafadaki kanamaları kontrol altına almak </a:t>
            </a:r>
          </a:p>
          <a:p>
            <a:pPr marL="457200" indent="-457200">
              <a:buFont typeface="Arial" panose="020B0604020202020204" pitchFamily="34" charset="0"/>
              <a:buChar char="•"/>
            </a:pPr>
            <a:r>
              <a:rPr lang="tr-TR" sz="2600" i="1" dirty="0" smtClean="0"/>
              <a:t>Salgı(</a:t>
            </a:r>
            <a:r>
              <a:rPr lang="tr-TR" sz="2600" i="1" dirty="0" err="1" smtClean="0"/>
              <a:t>sekresyonun</a:t>
            </a:r>
            <a:r>
              <a:rPr lang="tr-TR" sz="2600" i="1" dirty="0" smtClean="0"/>
              <a:t>) ya da kusmuğun dışarı akmasını sağlamaktır.</a:t>
            </a:r>
          </a:p>
          <a:p>
            <a:endParaRPr lang="tr-TR" sz="2600" dirty="0" smtClean="0"/>
          </a:p>
          <a:p>
            <a:r>
              <a:rPr lang="tr-TR" sz="2600" dirty="0" smtClean="0"/>
              <a:t>Çünkü</a:t>
            </a:r>
            <a:r>
              <a:rPr lang="tr-TR" sz="2600" dirty="0"/>
              <a:t>, kafa travması genellikle bilinç kaybına neden olur.</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İlkyardımda Pozisyon Çeşitleri</a:t>
            </a:r>
            <a:endParaRPr lang="tr-TR" sz="2600" dirty="0"/>
          </a:p>
        </p:txBody>
      </p:sp>
      <p:sp>
        <p:nvSpPr>
          <p:cNvPr id="6" name="Metin Yer Tutucusu 3"/>
          <p:cNvSpPr>
            <a:spLocks noGrp="1"/>
          </p:cNvSpPr>
          <p:nvPr>
            <p:ph type="body" sz="quarter" idx="12"/>
          </p:nvPr>
        </p:nvSpPr>
        <p:spPr>
          <a:xfrm>
            <a:off x="1691681" y="1052736"/>
            <a:ext cx="7200651" cy="431626"/>
          </a:xfrm>
        </p:spPr>
        <p:txBody>
          <a:bodyPr>
            <a:noAutofit/>
          </a:bodyPr>
          <a:lstStyle/>
          <a:p>
            <a:r>
              <a:rPr lang="tr-TR" sz="2200" dirty="0"/>
              <a:t>Kafa Travmalarında Pozisyon</a:t>
            </a:r>
          </a:p>
        </p:txBody>
      </p:sp>
    </p:spTree>
    <p:extLst>
      <p:ext uri="{BB962C8B-B14F-4D97-AF65-F5344CB8AC3E}">
        <p14:creationId xmlns:p14="http://schemas.microsoft.com/office/powerpoint/2010/main" val="22309931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İLK YARDIM İÇİN ÖRGÜTLENME</a:t>
            </a:r>
          </a:p>
        </p:txBody>
      </p:sp>
      <p:sp>
        <p:nvSpPr>
          <p:cNvPr id="5" name="Metin kutusu 4"/>
          <p:cNvSpPr txBox="1"/>
          <p:nvPr/>
        </p:nvSpPr>
        <p:spPr>
          <a:xfrm>
            <a:off x="1692275" y="1484784"/>
            <a:ext cx="7200950" cy="3293209"/>
          </a:xfrm>
          <a:prstGeom prst="rect">
            <a:avLst/>
          </a:prstGeom>
          <a:noFill/>
        </p:spPr>
        <p:txBody>
          <a:bodyPr wrap="square" rtlCol="0">
            <a:spAutoFit/>
          </a:bodyPr>
          <a:lstStyle/>
          <a:p>
            <a:r>
              <a:rPr lang="tr-TR" sz="2600" dirty="0"/>
              <a:t>Sırt yaralanmalarında, yaralının genel durumuna en uygun pozisyon verilir. Çünkü sırt yaralanmalarının komplikasyonlar çok çeşitlidir. Sırt yaralanmalarında, </a:t>
            </a:r>
            <a:r>
              <a:rPr lang="tr-TR" sz="2600" dirty="0" err="1"/>
              <a:t>dorsal</a:t>
            </a:r>
            <a:r>
              <a:rPr lang="tr-TR" sz="2600" dirty="0"/>
              <a:t> </a:t>
            </a:r>
            <a:r>
              <a:rPr lang="tr-TR" sz="2600" dirty="0" err="1"/>
              <a:t>vertebralar</a:t>
            </a:r>
            <a:r>
              <a:rPr lang="tr-TR" sz="2600" dirty="0"/>
              <a:t> ve kaburgalar kırılabilir.</a:t>
            </a:r>
          </a:p>
          <a:p>
            <a:r>
              <a:rPr lang="tr-TR" sz="2600" dirty="0"/>
              <a:t>	</a:t>
            </a:r>
            <a:endParaRPr lang="tr-TR" sz="2600" dirty="0" smtClean="0"/>
          </a:p>
          <a:p>
            <a:r>
              <a:rPr lang="tr-TR" sz="2600" dirty="0" smtClean="0"/>
              <a:t>Omurga </a:t>
            </a:r>
            <a:r>
              <a:rPr lang="tr-TR" sz="2600" dirty="0"/>
              <a:t>yaralanmasında, mutlaka omurilik yaralanmasının olabileceği göz önünde bulundurulmalıdır. </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İlkyardımda Pozisyon Çeşitleri</a:t>
            </a:r>
            <a:endParaRPr lang="tr-TR" sz="2600" dirty="0"/>
          </a:p>
        </p:txBody>
      </p:sp>
      <p:sp>
        <p:nvSpPr>
          <p:cNvPr id="6" name="Metin Yer Tutucusu 3"/>
          <p:cNvSpPr>
            <a:spLocks noGrp="1"/>
          </p:cNvSpPr>
          <p:nvPr>
            <p:ph type="body" sz="quarter" idx="12"/>
          </p:nvPr>
        </p:nvSpPr>
        <p:spPr>
          <a:xfrm>
            <a:off x="1691681" y="1052736"/>
            <a:ext cx="7200651" cy="431626"/>
          </a:xfrm>
        </p:spPr>
        <p:txBody>
          <a:bodyPr>
            <a:noAutofit/>
          </a:bodyPr>
          <a:lstStyle/>
          <a:p>
            <a:r>
              <a:rPr lang="tr-TR" sz="2200" dirty="0"/>
              <a:t>Sırt Yaralanmalarında Pozisyon</a:t>
            </a:r>
          </a:p>
        </p:txBody>
      </p:sp>
    </p:spTree>
    <p:extLst>
      <p:ext uri="{BB962C8B-B14F-4D97-AF65-F5344CB8AC3E}">
        <p14:creationId xmlns:p14="http://schemas.microsoft.com/office/powerpoint/2010/main" val="4570825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İLK YARDIM İÇİN ÖRGÜTLENME</a:t>
            </a:r>
          </a:p>
        </p:txBody>
      </p:sp>
      <p:sp>
        <p:nvSpPr>
          <p:cNvPr id="5" name="Metin kutusu 4"/>
          <p:cNvSpPr txBox="1"/>
          <p:nvPr/>
        </p:nvSpPr>
        <p:spPr>
          <a:xfrm>
            <a:off x="1692275" y="1484784"/>
            <a:ext cx="7200950" cy="2893100"/>
          </a:xfrm>
          <a:prstGeom prst="rect">
            <a:avLst/>
          </a:prstGeom>
          <a:noFill/>
        </p:spPr>
        <p:txBody>
          <a:bodyPr wrap="square" rtlCol="0">
            <a:spAutoFit/>
          </a:bodyPr>
          <a:lstStyle/>
          <a:p>
            <a:r>
              <a:rPr lang="tr-TR" sz="2600" dirty="0" smtClean="0"/>
              <a:t>Sırttaki </a:t>
            </a:r>
            <a:r>
              <a:rPr lang="tr-TR" sz="2600" dirty="0"/>
              <a:t>batıcı ve delici yaralanma sonucu plevra ve akciğer de etkilenebilir. Omurilik ve akciğer yaralanması ihtimalleri göz önünde bulundurularak yaralıya yeni pozisyon aldırmak sakıncalı olabilir. </a:t>
            </a:r>
            <a:endParaRPr lang="tr-TR" sz="2600" dirty="0" smtClean="0"/>
          </a:p>
          <a:p>
            <a:endParaRPr lang="tr-TR" sz="2600" dirty="0"/>
          </a:p>
          <a:p>
            <a:r>
              <a:rPr lang="tr-TR" sz="2600" dirty="0" smtClean="0"/>
              <a:t>Boyun</a:t>
            </a:r>
            <a:r>
              <a:rPr lang="tr-TR" sz="2600" dirty="0"/>
              <a:t>, sırt ve bel omurgası yaralanmalarında omurganın fizyolojik durumu korunur. </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İlkyardımda Pozisyon Çeşitleri</a:t>
            </a:r>
            <a:endParaRPr lang="tr-TR" sz="2600" dirty="0"/>
          </a:p>
        </p:txBody>
      </p:sp>
      <p:sp>
        <p:nvSpPr>
          <p:cNvPr id="6" name="Metin Yer Tutucusu 3"/>
          <p:cNvSpPr>
            <a:spLocks noGrp="1"/>
          </p:cNvSpPr>
          <p:nvPr>
            <p:ph type="body" sz="quarter" idx="12"/>
          </p:nvPr>
        </p:nvSpPr>
        <p:spPr>
          <a:xfrm>
            <a:off x="1691681" y="1052736"/>
            <a:ext cx="7200651" cy="431626"/>
          </a:xfrm>
        </p:spPr>
        <p:txBody>
          <a:bodyPr>
            <a:noAutofit/>
          </a:bodyPr>
          <a:lstStyle/>
          <a:p>
            <a:r>
              <a:rPr lang="tr-TR" sz="2200" dirty="0"/>
              <a:t>Sırt Yaralanmalarında Pozisyon</a:t>
            </a:r>
          </a:p>
        </p:txBody>
      </p:sp>
    </p:spTree>
    <p:extLst>
      <p:ext uri="{BB962C8B-B14F-4D97-AF65-F5344CB8AC3E}">
        <p14:creationId xmlns:p14="http://schemas.microsoft.com/office/powerpoint/2010/main" val="38187035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İLK YARDIM İÇİN ÖRGÜTLENME</a:t>
            </a:r>
          </a:p>
        </p:txBody>
      </p:sp>
      <p:sp>
        <p:nvSpPr>
          <p:cNvPr id="5" name="Metin kutusu 4"/>
          <p:cNvSpPr txBox="1"/>
          <p:nvPr/>
        </p:nvSpPr>
        <p:spPr>
          <a:xfrm>
            <a:off x="1331640" y="1484784"/>
            <a:ext cx="7561585" cy="3631763"/>
          </a:xfrm>
          <a:prstGeom prst="rect">
            <a:avLst/>
          </a:prstGeom>
          <a:noFill/>
        </p:spPr>
        <p:txBody>
          <a:bodyPr wrap="square" rtlCol="0">
            <a:spAutoFit/>
          </a:bodyPr>
          <a:lstStyle/>
          <a:p>
            <a:r>
              <a:rPr lang="tr-TR" sz="2300" dirty="0" smtClean="0"/>
              <a:t>•</a:t>
            </a:r>
            <a:r>
              <a:rPr lang="tr-TR" sz="2300" dirty="0" err="1"/>
              <a:t>Vertebralarda</a:t>
            </a:r>
            <a:r>
              <a:rPr lang="tr-TR" sz="2300" dirty="0"/>
              <a:t> kırık olmadığı kesin olarak saptanıncaya kadar, kırık varmış gibi hareket edilmelidir.</a:t>
            </a:r>
          </a:p>
          <a:p>
            <a:r>
              <a:rPr lang="tr-TR" sz="2300" dirty="0"/>
              <a:t>•Yaralının bilinci yerindeyse belinde ya da boynunda ağrısı, elde ve parmaklarda güç kaybı, uyuşukluk gibi şikayetleri olup olmadığı sorulmadan döndürülmemeli, hareket ettirilmemeli ya da yürütülmemelidir.</a:t>
            </a:r>
          </a:p>
          <a:p>
            <a:r>
              <a:rPr lang="tr-TR" sz="2300" dirty="0"/>
              <a:t>•Bel ve boyun kırığına maruz kalmış bir yaralı, bulunan duruş biçi­minde tutulmalıdır.</a:t>
            </a:r>
          </a:p>
          <a:p>
            <a:r>
              <a:rPr lang="tr-TR" sz="2300" dirty="0"/>
              <a:t>•Hava yolunun açıklığını sağlamak için çene öne çekilerek boyun hareket ettirmeden dil dışarı </a:t>
            </a:r>
            <a:r>
              <a:rPr lang="tr-TR" sz="2300" dirty="0" smtClean="0"/>
              <a:t>çekilir</a:t>
            </a:r>
            <a:endParaRPr lang="tr-TR" sz="2300" dirty="0"/>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İlkyardımda Pozisyon Çeşitleri</a:t>
            </a:r>
            <a:endParaRPr lang="tr-TR" sz="2600" dirty="0"/>
          </a:p>
        </p:txBody>
      </p:sp>
      <p:sp>
        <p:nvSpPr>
          <p:cNvPr id="6" name="Metin Yer Tutucusu 3"/>
          <p:cNvSpPr>
            <a:spLocks noGrp="1"/>
          </p:cNvSpPr>
          <p:nvPr>
            <p:ph type="body" sz="quarter" idx="12"/>
          </p:nvPr>
        </p:nvSpPr>
        <p:spPr>
          <a:xfrm>
            <a:off x="1691681" y="1052736"/>
            <a:ext cx="7200651" cy="431626"/>
          </a:xfrm>
        </p:spPr>
        <p:txBody>
          <a:bodyPr>
            <a:noAutofit/>
          </a:bodyPr>
          <a:lstStyle/>
          <a:p>
            <a:r>
              <a:rPr lang="tr-TR" sz="2200" dirty="0"/>
              <a:t>Sırt Yaralanmalarında Pozisyon</a:t>
            </a:r>
          </a:p>
        </p:txBody>
      </p:sp>
    </p:spTree>
    <p:extLst>
      <p:ext uri="{BB962C8B-B14F-4D97-AF65-F5344CB8AC3E}">
        <p14:creationId xmlns:p14="http://schemas.microsoft.com/office/powerpoint/2010/main" val="15014648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İLK YARDIM İÇİN ÖRGÜTLENME</a:t>
            </a:r>
          </a:p>
        </p:txBody>
      </p:sp>
      <p:sp>
        <p:nvSpPr>
          <p:cNvPr id="5" name="Metin kutusu 4"/>
          <p:cNvSpPr txBox="1"/>
          <p:nvPr/>
        </p:nvSpPr>
        <p:spPr>
          <a:xfrm>
            <a:off x="1331640" y="1484784"/>
            <a:ext cx="7561585" cy="3323987"/>
          </a:xfrm>
          <a:prstGeom prst="rect">
            <a:avLst/>
          </a:prstGeom>
          <a:noFill/>
        </p:spPr>
        <p:txBody>
          <a:bodyPr wrap="square" rtlCol="0">
            <a:spAutoFit/>
          </a:bodyPr>
          <a:lstStyle/>
          <a:p>
            <a:r>
              <a:rPr lang="tr-TR" sz="2300" dirty="0" smtClean="0"/>
              <a:t>•</a:t>
            </a:r>
            <a:r>
              <a:rPr lang="tr-TR" sz="2300" dirty="0"/>
              <a:t>Boyunluk takılarak </a:t>
            </a:r>
            <a:r>
              <a:rPr lang="tr-TR" sz="2300" dirty="0" err="1"/>
              <a:t>servikal</a:t>
            </a:r>
            <a:r>
              <a:rPr lang="tr-TR" sz="2300" dirty="0"/>
              <a:t> bölge sabit hâle getirilmelidir. Baş ve boynu sabitlemek için her iki yanına kum torbası ya da elbiselerini koyarak boyun hareketleri önlenmelidir.</a:t>
            </a:r>
          </a:p>
          <a:p>
            <a:r>
              <a:rPr lang="tr-TR" sz="2300" dirty="0"/>
              <a:t>•Yaralı hareket ettirilmeden, baş ve vücut </a:t>
            </a:r>
            <a:r>
              <a:rPr lang="tr-TR" sz="2300" dirty="0" err="1" smtClean="0"/>
              <a:t>atellenmelidir</a:t>
            </a:r>
            <a:r>
              <a:rPr lang="tr-TR" sz="2300" dirty="0" smtClean="0"/>
              <a:t>.</a:t>
            </a:r>
            <a:endParaRPr lang="tr-TR" sz="2400" dirty="0"/>
          </a:p>
          <a:p>
            <a:r>
              <a:rPr lang="tr-TR" sz="2400" dirty="0"/>
              <a:t>•Eğer </a:t>
            </a:r>
            <a:r>
              <a:rPr lang="tr-TR" sz="2400" dirty="0" err="1"/>
              <a:t>vertebra</a:t>
            </a:r>
            <a:r>
              <a:rPr lang="tr-TR" sz="2400" dirty="0"/>
              <a:t> kırığından şüpheleniliyorsa yaralı </a:t>
            </a:r>
            <a:r>
              <a:rPr lang="tr-TR" sz="2400" dirty="0" err="1"/>
              <a:t>atellendikten</a:t>
            </a:r>
            <a:r>
              <a:rPr lang="tr-TR" sz="2400" dirty="0"/>
              <a:t> sonra yerinden kaldırılmadan altına omurga tahtası ya da genişçe bir tahta yerleştirilmelidir.</a:t>
            </a:r>
          </a:p>
          <a:p>
            <a:endParaRPr lang="tr-TR" sz="2300" dirty="0"/>
          </a:p>
          <a:p>
            <a:endParaRPr lang="tr-TR" sz="2300" dirty="0"/>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İlkyardımda Pozisyon Çeşitleri</a:t>
            </a:r>
            <a:endParaRPr lang="tr-TR" sz="2600" dirty="0"/>
          </a:p>
        </p:txBody>
      </p:sp>
      <p:sp>
        <p:nvSpPr>
          <p:cNvPr id="6" name="Metin Yer Tutucusu 3"/>
          <p:cNvSpPr>
            <a:spLocks noGrp="1"/>
          </p:cNvSpPr>
          <p:nvPr>
            <p:ph type="body" sz="quarter" idx="12"/>
          </p:nvPr>
        </p:nvSpPr>
        <p:spPr>
          <a:xfrm>
            <a:off x="1691681" y="1052736"/>
            <a:ext cx="7200651" cy="431626"/>
          </a:xfrm>
        </p:spPr>
        <p:txBody>
          <a:bodyPr>
            <a:noAutofit/>
          </a:bodyPr>
          <a:lstStyle/>
          <a:p>
            <a:r>
              <a:rPr lang="tr-TR" sz="2200" dirty="0"/>
              <a:t>Sırt Yaralanmalarında Pozisyon</a:t>
            </a:r>
          </a:p>
        </p:txBody>
      </p:sp>
    </p:spTree>
    <p:extLst>
      <p:ext uri="{BB962C8B-B14F-4D97-AF65-F5344CB8AC3E}">
        <p14:creationId xmlns:p14="http://schemas.microsoft.com/office/powerpoint/2010/main" val="15374269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İLK YARDIM İÇİN ÖRGÜTLENME</a:t>
            </a:r>
          </a:p>
        </p:txBody>
      </p:sp>
      <p:sp>
        <p:nvSpPr>
          <p:cNvPr id="5" name="Metin kutusu 4"/>
          <p:cNvSpPr txBox="1"/>
          <p:nvPr/>
        </p:nvSpPr>
        <p:spPr>
          <a:xfrm>
            <a:off x="1692275" y="1484784"/>
            <a:ext cx="7200950" cy="3293209"/>
          </a:xfrm>
          <a:prstGeom prst="rect">
            <a:avLst/>
          </a:prstGeom>
          <a:noFill/>
        </p:spPr>
        <p:txBody>
          <a:bodyPr wrap="square" rtlCol="0">
            <a:spAutoFit/>
          </a:bodyPr>
          <a:lstStyle/>
          <a:p>
            <a:r>
              <a:rPr lang="tr-TR" sz="2600" dirty="0"/>
              <a:t>Göğüs travmalarında travmanın şiddetine ve çeşidine göre, kazazedeye en uygun pozisyon aldırılır. Kazazededeki gelişmelere göre verilen pozisyonlar değiştirilebilir. </a:t>
            </a:r>
          </a:p>
          <a:p>
            <a:endParaRPr lang="tr-TR" sz="2600" dirty="0" smtClean="0"/>
          </a:p>
          <a:p>
            <a:r>
              <a:rPr lang="tr-TR" sz="2600" dirty="0" smtClean="0"/>
              <a:t>Göğüs </a:t>
            </a:r>
            <a:r>
              <a:rPr lang="tr-TR" sz="2600" dirty="0"/>
              <a:t>travmasında </a:t>
            </a:r>
            <a:r>
              <a:rPr lang="tr-TR" sz="2600" dirty="0" err="1"/>
              <a:t>pnömotoraks</a:t>
            </a:r>
            <a:r>
              <a:rPr lang="tr-TR" sz="2600" dirty="0"/>
              <a:t>, </a:t>
            </a:r>
            <a:r>
              <a:rPr lang="tr-TR" sz="2600" dirty="0" err="1"/>
              <a:t>hemotoraks</a:t>
            </a:r>
            <a:r>
              <a:rPr lang="tr-TR" sz="2600" dirty="0"/>
              <a:t>, </a:t>
            </a:r>
            <a:r>
              <a:rPr lang="tr-TR" sz="2600" dirty="0" err="1"/>
              <a:t>miyokard</a:t>
            </a:r>
            <a:r>
              <a:rPr lang="tr-TR" sz="2600" dirty="0"/>
              <a:t> </a:t>
            </a:r>
            <a:r>
              <a:rPr lang="tr-TR" sz="2600" dirty="0" err="1"/>
              <a:t>tamponadı</a:t>
            </a:r>
            <a:r>
              <a:rPr lang="tr-TR" sz="2600" dirty="0"/>
              <a:t> ve </a:t>
            </a:r>
            <a:r>
              <a:rPr lang="tr-TR" sz="2600" dirty="0" err="1"/>
              <a:t>hemoptizi</a:t>
            </a:r>
            <a:r>
              <a:rPr lang="tr-TR" sz="2600" dirty="0"/>
              <a:t> gibi tehlikeli komplikasyonlar meydana gelebilir</a:t>
            </a:r>
            <a:r>
              <a:rPr lang="tr-TR" sz="2600" dirty="0" smtClean="0"/>
              <a:t>.</a:t>
            </a:r>
            <a:endParaRPr lang="tr-TR" sz="2600" dirty="0"/>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İlkyardımda Pozisyon Çeşitleri</a:t>
            </a:r>
            <a:endParaRPr lang="tr-TR" sz="2600" dirty="0"/>
          </a:p>
        </p:txBody>
      </p:sp>
      <p:sp>
        <p:nvSpPr>
          <p:cNvPr id="6" name="Metin Yer Tutucusu 3"/>
          <p:cNvSpPr>
            <a:spLocks noGrp="1"/>
          </p:cNvSpPr>
          <p:nvPr>
            <p:ph type="body" sz="quarter" idx="12"/>
          </p:nvPr>
        </p:nvSpPr>
        <p:spPr>
          <a:xfrm>
            <a:off x="1691681" y="1052736"/>
            <a:ext cx="7200651" cy="431626"/>
          </a:xfrm>
        </p:spPr>
        <p:txBody>
          <a:bodyPr>
            <a:noAutofit/>
          </a:bodyPr>
          <a:lstStyle/>
          <a:p>
            <a:r>
              <a:rPr lang="tr-TR" sz="2200" dirty="0"/>
              <a:t>Göğüs Travmalarında Pozisyon</a:t>
            </a:r>
          </a:p>
        </p:txBody>
      </p:sp>
    </p:spTree>
    <p:extLst>
      <p:ext uri="{BB962C8B-B14F-4D97-AF65-F5344CB8AC3E}">
        <p14:creationId xmlns:p14="http://schemas.microsoft.com/office/powerpoint/2010/main" val="37514915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İLK YARDIM İÇİN ÖRGÜTLENME</a:t>
            </a:r>
          </a:p>
        </p:txBody>
      </p:sp>
      <p:sp>
        <p:nvSpPr>
          <p:cNvPr id="5" name="Metin kutusu 4"/>
          <p:cNvSpPr txBox="1"/>
          <p:nvPr/>
        </p:nvSpPr>
        <p:spPr>
          <a:xfrm>
            <a:off x="1692275" y="1484784"/>
            <a:ext cx="7200950" cy="1292662"/>
          </a:xfrm>
          <a:prstGeom prst="rect">
            <a:avLst/>
          </a:prstGeom>
          <a:noFill/>
        </p:spPr>
        <p:txBody>
          <a:bodyPr wrap="square" rtlCol="0">
            <a:spAutoFit/>
          </a:bodyPr>
          <a:lstStyle/>
          <a:p>
            <a:r>
              <a:rPr lang="tr-TR" sz="2600" dirty="0" smtClean="0"/>
              <a:t>Göğüs </a:t>
            </a:r>
            <a:r>
              <a:rPr lang="tr-TR" sz="2600" dirty="0"/>
              <a:t>travmalarında, genel olarak yaralı göğüs aşağıda kalacak şekilde yarı oturuş(semi </a:t>
            </a:r>
            <a:r>
              <a:rPr lang="tr-TR" sz="2600" dirty="0" err="1"/>
              <a:t>fowler</a:t>
            </a:r>
            <a:r>
              <a:rPr lang="tr-TR" sz="2600" dirty="0"/>
              <a:t>) veya oturuş (</a:t>
            </a:r>
            <a:r>
              <a:rPr lang="tr-TR" sz="2600" dirty="0" err="1"/>
              <a:t>optopne</a:t>
            </a:r>
            <a:r>
              <a:rPr lang="tr-TR" sz="2600" dirty="0"/>
              <a:t>) pozisyonuna aldırılır. </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İlkyardımda Pozisyon Çeşitleri</a:t>
            </a:r>
            <a:endParaRPr lang="tr-TR" sz="2600" dirty="0"/>
          </a:p>
        </p:txBody>
      </p:sp>
      <p:sp>
        <p:nvSpPr>
          <p:cNvPr id="6" name="Metin Yer Tutucusu 3"/>
          <p:cNvSpPr>
            <a:spLocks noGrp="1"/>
          </p:cNvSpPr>
          <p:nvPr>
            <p:ph type="body" sz="quarter" idx="12"/>
          </p:nvPr>
        </p:nvSpPr>
        <p:spPr>
          <a:xfrm>
            <a:off x="1691681" y="1052736"/>
            <a:ext cx="7200651" cy="431626"/>
          </a:xfrm>
        </p:spPr>
        <p:txBody>
          <a:bodyPr>
            <a:noAutofit/>
          </a:bodyPr>
          <a:lstStyle/>
          <a:p>
            <a:r>
              <a:rPr lang="tr-TR" sz="2200" dirty="0"/>
              <a:t>Göğüs Travmalarında Pozisyon</a:t>
            </a:r>
          </a:p>
        </p:txBody>
      </p:sp>
      <p:pic>
        <p:nvPicPr>
          <p:cNvPr id="7" name="Picture 2911"/>
          <p:cNvPicPr/>
          <p:nvPr/>
        </p:nvPicPr>
        <p:blipFill>
          <a:blip r:embed="rId2" cstate="print"/>
          <a:stretch>
            <a:fillRect/>
          </a:stretch>
        </p:blipFill>
        <p:spPr>
          <a:xfrm>
            <a:off x="1762720" y="3501008"/>
            <a:ext cx="7129760" cy="2160240"/>
          </a:xfrm>
          <a:prstGeom prst="rect">
            <a:avLst/>
          </a:prstGeom>
          <a:effectLst>
            <a:softEdge rad="31750"/>
          </a:effectLst>
        </p:spPr>
      </p:pic>
    </p:spTree>
    <p:extLst>
      <p:ext uri="{BB962C8B-B14F-4D97-AF65-F5344CB8AC3E}">
        <p14:creationId xmlns:p14="http://schemas.microsoft.com/office/powerpoint/2010/main" val="18397815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İLK YARDIM İÇİN ÖRGÜTLENME</a:t>
            </a:r>
          </a:p>
        </p:txBody>
      </p:sp>
      <p:sp>
        <p:nvSpPr>
          <p:cNvPr id="5" name="Metin kutusu 4"/>
          <p:cNvSpPr txBox="1"/>
          <p:nvPr/>
        </p:nvSpPr>
        <p:spPr>
          <a:xfrm>
            <a:off x="1692275" y="1484784"/>
            <a:ext cx="7200950" cy="3293209"/>
          </a:xfrm>
          <a:prstGeom prst="rect">
            <a:avLst/>
          </a:prstGeom>
          <a:noFill/>
        </p:spPr>
        <p:txBody>
          <a:bodyPr wrap="square" rtlCol="0">
            <a:spAutoFit/>
          </a:bodyPr>
          <a:lstStyle/>
          <a:p>
            <a:r>
              <a:rPr lang="tr-TR" sz="2600" dirty="0"/>
              <a:t>Yaralı göğüs tarafındaki kol, üçgen sargılarla göğse tespit edilir, boyundan askıya alınır. Yaralının başı, vücudu ile aynı düzlemde ve yukarıda alacak şekilde yastık ile desteklenir. Yaralının dizleri hafif bükülür dizlerin altına destek konur</a:t>
            </a:r>
            <a:r>
              <a:rPr lang="tr-TR" sz="2600" dirty="0" smtClean="0"/>
              <a:t>.</a:t>
            </a:r>
          </a:p>
          <a:p>
            <a:endParaRPr lang="tr-TR" sz="2600" dirty="0"/>
          </a:p>
          <a:p>
            <a:r>
              <a:rPr lang="tr-TR" sz="2600" dirty="0" smtClean="0"/>
              <a:t>Bu </a:t>
            </a:r>
            <a:r>
              <a:rPr lang="tr-TR" sz="2600" dirty="0"/>
              <a:t>pozisyonlarda, </a:t>
            </a:r>
            <a:r>
              <a:rPr lang="tr-TR" sz="2600" dirty="0" err="1"/>
              <a:t>inspirasyon</a:t>
            </a:r>
            <a:r>
              <a:rPr lang="tr-TR" sz="2600" dirty="0"/>
              <a:t> ve </a:t>
            </a:r>
            <a:r>
              <a:rPr lang="tr-TR" sz="2600" dirty="0" err="1"/>
              <a:t>ekspirasyon</a:t>
            </a:r>
            <a:r>
              <a:rPr lang="tr-TR" sz="2600" dirty="0"/>
              <a:t> ellenmez, göğüsteki kanamalar azalır.</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İlkyardımda Pozisyon Çeşitleri</a:t>
            </a:r>
            <a:endParaRPr lang="tr-TR" sz="2600" dirty="0"/>
          </a:p>
        </p:txBody>
      </p:sp>
      <p:sp>
        <p:nvSpPr>
          <p:cNvPr id="6" name="Metin Yer Tutucusu 3"/>
          <p:cNvSpPr>
            <a:spLocks noGrp="1"/>
          </p:cNvSpPr>
          <p:nvPr>
            <p:ph type="body" sz="quarter" idx="12"/>
          </p:nvPr>
        </p:nvSpPr>
        <p:spPr>
          <a:xfrm>
            <a:off x="1691681" y="1052736"/>
            <a:ext cx="7200651" cy="431626"/>
          </a:xfrm>
        </p:spPr>
        <p:txBody>
          <a:bodyPr>
            <a:noAutofit/>
          </a:bodyPr>
          <a:lstStyle/>
          <a:p>
            <a:r>
              <a:rPr lang="tr-TR" sz="2200" dirty="0"/>
              <a:t>Göğüs Travmalarında Pozisyon</a:t>
            </a:r>
          </a:p>
        </p:txBody>
      </p:sp>
    </p:spTree>
    <p:extLst>
      <p:ext uri="{BB962C8B-B14F-4D97-AF65-F5344CB8AC3E}">
        <p14:creationId xmlns:p14="http://schemas.microsoft.com/office/powerpoint/2010/main" val="18160807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İLK YARDIM İÇİN ÖRGÜTLENME</a:t>
            </a:r>
          </a:p>
        </p:txBody>
      </p:sp>
      <p:sp>
        <p:nvSpPr>
          <p:cNvPr id="5" name="Metin kutusu 4"/>
          <p:cNvSpPr txBox="1"/>
          <p:nvPr/>
        </p:nvSpPr>
        <p:spPr>
          <a:xfrm>
            <a:off x="1692275" y="1484784"/>
            <a:ext cx="7200950" cy="3693319"/>
          </a:xfrm>
          <a:prstGeom prst="rect">
            <a:avLst/>
          </a:prstGeom>
          <a:noFill/>
        </p:spPr>
        <p:txBody>
          <a:bodyPr wrap="square" rtlCol="0">
            <a:spAutoFit/>
          </a:bodyPr>
          <a:lstStyle/>
          <a:p>
            <a:r>
              <a:rPr lang="tr-TR" sz="2600" dirty="0"/>
              <a:t>Boğulmalarda, soluk yolunun açık kalmasını sağlayan ve solunum sisteminin normal olarak çalışabileceği sabit yan pozisyon aldırılır. Sabit yan pozisyonda, baş geriye doğru büküldüğü için </a:t>
            </a:r>
            <a:r>
              <a:rPr lang="tr-TR" sz="2600" dirty="0" err="1"/>
              <a:t>altyutak</a:t>
            </a:r>
            <a:r>
              <a:rPr lang="tr-TR" sz="2600" dirty="0"/>
              <a:t> tamamen açıktır</a:t>
            </a:r>
            <a:r>
              <a:rPr lang="tr-TR" sz="2600" dirty="0" smtClean="0"/>
              <a:t>.</a:t>
            </a:r>
          </a:p>
          <a:p>
            <a:endParaRPr lang="tr-TR" sz="2600" dirty="0"/>
          </a:p>
          <a:p>
            <a:r>
              <a:rPr lang="tr-TR" sz="2600" dirty="0" smtClean="0"/>
              <a:t>Boğulan </a:t>
            </a:r>
            <a:r>
              <a:rPr lang="tr-TR" sz="2600" dirty="0"/>
              <a:t>kazazedeye, kurtarıldıktan sonra suni solunum uygulanacaksa sırtüstü yatar pozisyon aldırılır. </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İlkyardımda Pozisyon Çeşitleri</a:t>
            </a:r>
            <a:endParaRPr lang="tr-TR" sz="2600" dirty="0"/>
          </a:p>
        </p:txBody>
      </p:sp>
      <p:sp>
        <p:nvSpPr>
          <p:cNvPr id="6" name="Metin Yer Tutucusu 3"/>
          <p:cNvSpPr>
            <a:spLocks noGrp="1"/>
          </p:cNvSpPr>
          <p:nvPr>
            <p:ph type="body" sz="quarter" idx="12"/>
          </p:nvPr>
        </p:nvSpPr>
        <p:spPr>
          <a:xfrm>
            <a:off x="1691681" y="1052736"/>
            <a:ext cx="7200651" cy="431626"/>
          </a:xfrm>
        </p:spPr>
        <p:txBody>
          <a:bodyPr>
            <a:noAutofit/>
          </a:bodyPr>
          <a:lstStyle/>
          <a:p>
            <a:r>
              <a:rPr lang="tr-TR" sz="2200" dirty="0"/>
              <a:t>Boğulmalarda Pozisyon</a:t>
            </a:r>
          </a:p>
        </p:txBody>
      </p:sp>
    </p:spTree>
    <p:extLst>
      <p:ext uri="{BB962C8B-B14F-4D97-AF65-F5344CB8AC3E}">
        <p14:creationId xmlns:p14="http://schemas.microsoft.com/office/powerpoint/2010/main" val="8243647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İLK YARDIM İÇİN ÖRGÜTLENME</a:t>
            </a:r>
          </a:p>
        </p:txBody>
      </p:sp>
      <p:sp>
        <p:nvSpPr>
          <p:cNvPr id="5" name="Metin kutusu 4"/>
          <p:cNvSpPr txBox="1"/>
          <p:nvPr/>
        </p:nvSpPr>
        <p:spPr>
          <a:xfrm>
            <a:off x="1692275" y="1484784"/>
            <a:ext cx="7200950" cy="3293209"/>
          </a:xfrm>
          <a:prstGeom prst="rect">
            <a:avLst/>
          </a:prstGeom>
          <a:noFill/>
        </p:spPr>
        <p:txBody>
          <a:bodyPr wrap="square" rtlCol="0">
            <a:spAutoFit/>
          </a:bodyPr>
          <a:lstStyle/>
          <a:p>
            <a:r>
              <a:rPr lang="tr-TR" sz="2600" dirty="0" smtClean="0"/>
              <a:t>Boyun </a:t>
            </a:r>
            <a:r>
              <a:rPr lang="tr-TR" sz="2600" dirty="0"/>
              <a:t>ve omuzların altına katlanmış battaniye veya yastık konarak başın, vücut düzleminden aşağıda kalması sağlanır. Bu pozisyonda baş, yana çevrilebilir</a:t>
            </a:r>
            <a:r>
              <a:rPr lang="tr-TR" sz="2600" dirty="0" smtClean="0"/>
              <a:t>. Baş</a:t>
            </a:r>
            <a:r>
              <a:rPr lang="tr-TR" sz="2600" dirty="0"/>
              <a:t>, aynı zamanda, gerdirilir</a:t>
            </a:r>
            <a:r>
              <a:rPr lang="tr-TR" sz="2600" dirty="0" smtClean="0"/>
              <a:t>.</a:t>
            </a:r>
          </a:p>
          <a:p>
            <a:endParaRPr lang="tr-TR" sz="2600" dirty="0"/>
          </a:p>
          <a:p>
            <a:r>
              <a:rPr lang="tr-TR" sz="2600" dirty="0" smtClean="0"/>
              <a:t>Başın </a:t>
            </a:r>
            <a:r>
              <a:rPr lang="tr-TR" sz="2600" dirty="0"/>
              <a:t>yana çevrilmesiyle ağızdaki salgı(</a:t>
            </a:r>
            <a:r>
              <a:rPr lang="tr-TR" sz="2600" dirty="0" err="1"/>
              <a:t>sekresyon</a:t>
            </a:r>
            <a:r>
              <a:rPr lang="tr-TR" sz="2600" dirty="0"/>
              <a:t>) kolayca</a:t>
            </a:r>
            <a:r>
              <a:rPr lang="tr-TR" sz="2600" baseline="30000" dirty="0"/>
              <a:t> </a:t>
            </a:r>
            <a:r>
              <a:rPr lang="tr-TR" sz="2600" dirty="0"/>
              <a:t>dışarı direne olur.</a:t>
            </a:r>
          </a:p>
          <a:p>
            <a:endParaRPr lang="tr-TR" sz="2600" dirty="0"/>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İlkyardımda Pozisyon Çeşitleri</a:t>
            </a:r>
            <a:endParaRPr lang="tr-TR" sz="2600" dirty="0"/>
          </a:p>
        </p:txBody>
      </p:sp>
      <p:sp>
        <p:nvSpPr>
          <p:cNvPr id="6" name="Metin Yer Tutucusu 3"/>
          <p:cNvSpPr>
            <a:spLocks noGrp="1"/>
          </p:cNvSpPr>
          <p:nvPr>
            <p:ph type="body" sz="quarter" idx="12"/>
          </p:nvPr>
        </p:nvSpPr>
        <p:spPr>
          <a:xfrm>
            <a:off x="1691681" y="1052736"/>
            <a:ext cx="7200651" cy="431626"/>
          </a:xfrm>
        </p:spPr>
        <p:txBody>
          <a:bodyPr>
            <a:noAutofit/>
          </a:bodyPr>
          <a:lstStyle/>
          <a:p>
            <a:r>
              <a:rPr lang="tr-TR" sz="2200" dirty="0"/>
              <a:t>Boğulmalarda Pozisyon</a:t>
            </a:r>
          </a:p>
        </p:txBody>
      </p:sp>
    </p:spTree>
    <p:extLst>
      <p:ext uri="{BB962C8B-B14F-4D97-AF65-F5344CB8AC3E}">
        <p14:creationId xmlns:p14="http://schemas.microsoft.com/office/powerpoint/2010/main" val="32148329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İLK YARDIM İÇİN ÖRGÜTLENME</a:t>
            </a:r>
          </a:p>
        </p:txBody>
      </p:sp>
      <p:sp>
        <p:nvSpPr>
          <p:cNvPr id="5" name="Metin kutusu 4"/>
          <p:cNvSpPr txBox="1"/>
          <p:nvPr/>
        </p:nvSpPr>
        <p:spPr>
          <a:xfrm>
            <a:off x="1692275" y="1484784"/>
            <a:ext cx="7200950" cy="1292662"/>
          </a:xfrm>
          <a:prstGeom prst="rect">
            <a:avLst/>
          </a:prstGeom>
          <a:noFill/>
        </p:spPr>
        <p:txBody>
          <a:bodyPr wrap="square" rtlCol="0">
            <a:spAutoFit/>
          </a:bodyPr>
          <a:lstStyle/>
          <a:p>
            <a:r>
              <a:rPr lang="tr-TR" sz="2600" dirty="0"/>
              <a:t>Suni solunum uygulamasından sonra da kazazede, sabit</a:t>
            </a:r>
            <a:r>
              <a:rPr lang="tr-TR" sz="2600" baseline="30000" dirty="0"/>
              <a:t> </a:t>
            </a:r>
            <a:r>
              <a:rPr lang="tr-TR" sz="2600" dirty="0"/>
              <a:t>yan pozisyona alınır, kazazedenin kendi kendine yapmış olduğu solunum gözlenir.</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İlkyardımda Pozisyon Çeşitleri</a:t>
            </a:r>
            <a:endParaRPr lang="tr-TR" sz="2600" dirty="0"/>
          </a:p>
        </p:txBody>
      </p:sp>
      <p:sp>
        <p:nvSpPr>
          <p:cNvPr id="6" name="Metin Yer Tutucusu 3"/>
          <p:cNvSpPr>
            <a:spLocks noGrp="1"/>
          </p:cNvSpPr>
          <p:nvPr>
            <p:ph type="body" sz="quarter" idx="12"/>
          </p:nvPr>
        </p:nvSpPr>
        <p:spPr>
          <a:xfrm>
            <a:off x="1691681" y="1052736"/>
            <a:ext cx="7200651" cy="431626"/>
          </a:xfrm>
        </p:spPr>
        <p:txBody>
          <a:bodyPr>
            <a:noAutofit/>
          </a:bodyPr>
          <a:lstStyle/>
          <a:p>
            <a:r>
              <a:rPr lang="tr-TR" sz="2200" dirty="0"/>
              <a:t>Boğulmalarda Pozisyon</a:t>
            </a:r>
          </a:p>
        </p:txBody>
      </p:sp>
      <p:pic>
        <p:nvPicPr>
          <p:cNvPr id="6146" name="Picture 2" descr="http://www.acilveilkyardim.com/acilbakim/cocukkoma.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6532" y="3209494"/>
            <a:ext cx="5435072" cy="316222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21595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İLK YARDIM İÇİN ÖRGÜTLENME</a:t>
            </a:r>
          </a:p>
        </p:txBody>
      </p:sp>
      <p:sp>
        <p:nvSpPr>
          <p:cNvPr id="5" name="Metin kutusu 4"/>
          <p:cNvSpPr txBox="1"/>
          <p:nvPr/>
        </p:nvSpPr>
        <p:spPr>
          <a:xfrm>
            <a:off x="1692275" y="1484784"/>
            <a:ext cx="7200950" cy="3293209"/>
          </a:xfrm>
          <a:prstGeom prst="rect">
            <a:avLst/>
          </a:prstGeom>
          <a:noFill/>
        </p:spPr>
        <p:txBody>
          <a:bodyPr wrap="square" rtlCol="0">
            <a:spAutoFit/>
          </a:bodyPr>
          <a:lstStyle/>
          <a:p>
            <a:r>
              <a:rPr lang="tr-TR" sz="2600" dirty="0"/>
              <a:t>Suda boğulma vakalarında soluk yolunu açmak ve akciğerlerdeki suyun boşalmasını sağlamak için kazazede, karnından </a:t>
            </a:r>
            <a:r>
              <a:rPr lang="tr-TR" sz="2600" dirty="0" smtClean="0"/>
              <a:t>kavranarak</a:t>
            </a:r>
            <a:r>
              <a:rPr lang="tr-TR" sz="2600" dirty="0"/>
              <a:t>,  göğsü ve başı aşağı doğru sarkıtılır</a:t>
            </a:r>
            <a:r>
              <a:rPr lang="tr-TR" sz="2600" dirty="0" smtClean="0"/>
              <a:t>.</a:t>
            </a:r>
          </a:p>
          <a:p>
            <a:endParaRPr lang="tr-TR" sz="2600" dirty="0"/>
          </a:p>
          <a:p>
            <a:r>
              <a:rPr lang="tr-TR" sz="2600" dirty="0" smtClean="0"/>
              <a:t>Bu </a:t>
            </a:r>
            <a:r>
              <a:rPr lang="tr-TR" sz="2600" dirty="0"/>
              <a:t>pozisyonda hem karına ve dolayısıyla akciğerlere basınç yapılır, hem de yer çekiminden yararlanılarak akciğerdeki suyun dışarı direne edilmesi sağlanır. </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İlkyardımda Pozisyon Çeşitleri</a:t>
            </a:r>
            <a:endParaRPr lang="tr-TR" sz="2600" dirty="0"/>
          </a:p>
        </p:txBody>
      </p:sp>
      <p:sp>
        <p:nvSpPr>
          <p:cNvPr id="6" name="Metin Yer Tutucusu 3"/>
          <p:cNvSpPr>
            <a:spLocks noGrp="1"/>
          </p:cNvSpPr>
          <p:nvPr>
            <p:ph type="body" sz="quarter" idx="12"/>
          </p:nvPr>
        </p:nvSpPr>
        <p:spPr>
          <a:xfrm>
            <a:off x="1691681" y="1052736"/>
            <a:ext cx="7200651" cy="431626"/>
          </a:xfrm>
        </p:spPr>
        <p:txBody>
          <a:bodyPr>
            <a:noAutofit/>
          </a:bodyPr>
          <a:lstStyle/>
          <a:p>
            <a:r>
              <a:rPr lang="tr-TR" sz="2200" dirty="0"/>
              <a:t>Boğulmalarda Pozisyon</a:t>
            </a:r>
          </a:p>
        </p:txBody>
      </p:sp>
    </p:spTree>
    <p:extLst>
      <p:ext uri="{BB962C8B-B14F-4D97-AF65-F5344CB8AC3E}">
        <p14:creationId xmlns:p14="http://schemas.microsoft.com/office/powerpoint/2010/main" val="42373583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İLK YARDIM İÇİN ÖRGÜTLENME</a:t>
            </a:r>
          </a:p>
        </p:txBody>
      </p:sp>
      <p:sp>
        <p:nvSpPr>
          <p:cNvPr id="5" name="Metin kutusu 4"/>
          <p:cNvSpPr txBox="1"/>
          <p:nvPr/>
        </p:nvSpPr>
        <p:spPr>
          <a:xfrm>
            <a:off x="3049961" y="1484784"/>
            <a:ext cx="5843264" cy="2893100"/>
          </a:xfrm>
          <a:prstGeom prst="rect">
            <a:avLst/>
          </a:prstGeom>
          <a:noFill/>
        </p:spPr>
        <p:txBody>
          <a:bodyPr wrap="square" rtlCol="0">
            <a:spAutoFit/>
          </a:bodyPr>
          <a:lstStyle/>
          <a:p>
            <a:r>
              <a:rPr lang="tr-TR" sz="2600" dirty="0" smtClean="0"/>
              <a:t>Suda </a:t>
            </a:r>
            <a:r>
              <a:rPr lang="tr-TR" sz="2600" dirty="0"/>
              <a:t>boğulan çocuklar, ayaklarından tutularak kaldırılır</a:t>
            </a:r>
            <a:r>
              <a:rPr lang="tr-TR" sz="2600" dirty="0" smtClean="0"/>
              <a:t>.</a:t>
            </a:r>
          </a:p>
          <a:p>
            <a:endParaRPr lang="tr-TR" sz="2600" dirty="0" smtClean="0"/>
          </a:p>
          <a:p>
            <a:r>
              <a:rPr lang="tr-TR" sz="2600" dirty="0"/>
              <a:t>Çocuk, baş aşağı pozisyonda tutulur. Bu pozisyonda soluk yolundaki yabancı cisimler ve akciğerdeki su dışarı atılır.</a:t>
            </a:r>
          </a:p>
          <a:p>
            <a:endParaRPr lang="tr-TR" sz="2600" dirty="0"/>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İlkyardımda Pozisyon Çeşitleri</a:t>
            </a:r>
            <a:endParaRPr lang="tr-TR" sz="2600" dirty="0"/>
          </a:p>
        </p:txBody>
      </p:sp>
      <p:sp>
        <p:nvSpPr>
          <p:cNvPr id="6" name="Metin Yer Tutucusu 3"/>
          <p:cNvSpPr>
            <a:spLocks noGrp="1"/>
          </p:cNvSpPr>
          <p:nvPr>
            <p:ph type="body" sz="quarter" idx="12"/>
          </p:nvPr>
        </p:nvSpPr>
        <p:spPr>
          <a:xfrm>
            <a:off x="1691681" y="1052736"/>
            <a:ext cx="7200651" cy="431626"/>
          </a:xfrm>
        </p:spPr>
        <p:txBody>
          <a:bodyPr>
            <a:noAutofit/>
          </a:bodyPr>
          <a:lstStyle/>
          <a:p>
            <a:r>
              <a:rPr lang="tr-TR" sz="2200" dirty="0"/>
              <a:t>Boğulmalarda Pozisyon</a:t>
            </a:r>
          </a:p>
        </p:txBody>
      </p:sp>
      <p:pic>
        <p:nvPicPr>
          <p:cNvPr id="7" name="Picture 2186"/>
          <p:cNvPicPr/>
          <p:nvPr/>
        </p:nvPicPr>
        <p:blipFill>
          <a:blip r:embed="rId2" cstate="print"/>
          <a:stretch>
            <a:fillRect/>
          </a:stretch>
        </p:blipFill>
        <p:spPr>
          <a:xfrm>
            <a:off x="611560" y="1556792"/>
            <a:ext cx="2438400" cy="4343400"/>
          </a:xfrm>
          <a:prstGeom prst="rect">
            <a:avLst/>
          </a:prstGeom>
          <a:ln>
            <a:noFill/>
          </a:ln>
          <a:effectLst>
            <a:softEdge rad="112500"/>
          </a:effectLst>
        </p:spPr>
      </p:pic>
    </p:spTree>
    <p:extLst>
      <p:ext uri="{BB962C8B-B14F-4D97-AF65-F5344CB8AC3E}">
        <p14:creationId xmlns:p14="http://schemas.microsoft.com/office/powerpoint/2010/main" val="20657744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İLK YARDIM İÇİN ÖRGÜTLENME</a:t>
            </a:r>
          </a:p>
        </p:txBody>
      </p:sp>
      <p:sp>
        <p:nvSpPr>
          <p:cNvPr id="5" name="Metin kutusu 4"/>
          <p:cNvSpPr txBox="1"/>
          <p:nvPr/>
        </p:nvSpPr>
        <p:spPr>
          <a:xfrm>
            <a:off x="1692275" y="1484784"/>
            <a:ext cx="7200950" cy="2492990"/>
          </a:xfrm>
          <a:prstGeom prst="rect">
            <a:avLst/>
          </a:prstGeom>
          <a:noFill/>
        </p:spPr>
        <p:txBody>
          <a:bodyPr wrap="square" rtlCol="0">
            <a:spAutoFit/>
          </a:bodyPr>
          <a:lstStyle/>
          <a:p>
            <a:r>
              <a:rPr lang="tr-TR" sz="2600" dirty="0"/>
              <a:t>Boğulma nedeni mekanik havasız kalma ise, ağız içindeki ya da orta yutaktaki yabancı cismin, parmakla alınması gerekir</a:t>
            </a:r>
            <a:r>
              <a:rPr lang="tr-TR" sz="2600" dirty="0" smtClean="0"/>
              <a:t>.</a:t>
            </a:r>
          </a:p>
          <a:p>
            <a:endParaRPr lang="tr-TR" sz="2600" dirty="0"/>
          </a:p>
          <a:p>
            <a:r>
              <a:rPr lang="tr-TR" sz="2600" dirty="0" smtClean="0"/>
              <a:t>Yutaktaki(</a:t>
            </a:r>
            <a:r>
              <a:rPr lang="tr-TR" sz="2600" dirty="0" err="1" smtClean="0"/>
              <a:t>farenks</a:t>
            </a:r>
            <a:r>
              <a:rPr lang="tr-TR" sz="2600" dirty="0"/>
              <a:t>) yabancı cismi parmakla almak için, ağız çapraz parmak yöntemi ile açılır.</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İlkyardımda Pozisyon Çeşitleri</a:t>
            </a:r>
            <a:endParaRPr lang="tr-TR" sz="2600" dirty="0"/>
          </a:p>
        </p:txBody>
      </p:sp>
      <p:sp>
        <p:nvSpPr>
          <p:cNvPr id="6" name="Metin Yer Tutucusu 3"/>
          <p:cNvSpPr>
            <a:spLocks noGrp="1"/>
          </p:cNvSpPr>
          <p:nvPr>
            <p:ph type="body" sz="quarter" idx="12"/>
          </p:nvPr>
        </p:nvSpPr>
        <p:spPr>
          <a:xfrm>
            <a:off x="1691681" y="1052736"/>
            <a:ext cx="7200651" cy="431626"/>
          </a:xfrm>
        </p:spPr>
        <p:txBody>
          <a:bodyPr>
            <a:noAutofit/>
          </a:bodyPr>
          <a:lstStyle/>
          <a:p>
            <a:r>
              <a:rPr lang="tr-TR" sz="2200" dirty="0"/>
              <a:t>Boğulmalarda Pozisyon</a:t>
            </a:r>
          </a:p>
        </p:txBody>
      </p:sp>
    </p:spTree>
    <p:extLst>
      <p:ext uri="{BB962C8B-B14F-4D97-AF65-F5344CB8AC3E}">
        <p14:creationId xmlns:p14="http://schemas.microsoft.com/office/powerpoint/2010/main" val="7752759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İLK YARDIM İÇİN ÖRGÜTLENME</a:t>
            </a:r>
          </a:p>
        </p:txBody>
      </p:sp>
      <p:sp>
        <p:nvSpPr>
          <p:cNvPr id="5" name="Metin kutusu 4"/>
          <p:cNvSpPr txBox="1"/>
          <p:nvPr/>
        </p:nvSpPr>
        <p:spPr>
          <a:xfrm>
            <a:off x="3429001" y="1484784"/>
            <a:ext cx="5464224" cy="2893100"/>
          </a:xfrm>
          <a:prstGeom prst="rect">
            <a:avLst/>
          </a:prstGeom>
          <a:noFill/>
        </p:spPr>
        <p:txBody>
          <a:bodyPr wrap="square" rtlCol="0">
            <a:spAutoFit/>
          </a:bodyPr>
          <a:lstStyle/>
          <a:p>
            <a:r>
              <a:rPr lang="tr-TR" sz="2600" dirty="0"/>
              <a:t>Alt çene, baş parmak ve diğer parmaklarla tutularak yukarı doğru çekilir. Alt çenenin yukarı doğru çekilmesiyle </a:t>
            </a:r>
            <a:r>
              <a:rPr lang="tr-TR" sz="2600" dirty="0" err="1"/>
              <a:t>farenks</a:t>
            </a:r>
            <a:r>
              <a:rPr lang="tr-TR" sz="2600" dirty="0"/>
              <a:t> açılır</a:t>
            </a:r>
            <a:r>
              <a:rPr lang="tr-TR" sz="2600" dirty="0" smtClean="0"/>
              <a:t>.</a:t>
            </a:r>
          </a:p>
          <a:p>
            <a:endParaRPr lang="tr-TR" sz="2600"/>
          </a:p>
          <a:p>
            <a:r>
              <a:rPr lang="tr-TR" sz="2600" smtClean="0"/>
              <a:t>Diğer </a:t>
            </a:r>
            <a:r>
              <a:rPr lang="tr-TR" sz="2600" dirty="0"/>
              <a:t>elin işaret parmağı, cisim ile yutak arasına sokulur.</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İlkyardımda Pozisyon Çeşitleri</a:t>
            </a:r>
            <a:endParaRPr lang="tr-TR" sz="2600" dirty="0"/>
          </a:p>
        </p:txBody>
      </p:sp>
      <p:sp>
        <p:nvSpPr>
          <p:cNvPr id="6" name="Metin Yer Tutucusu 3"/>
          <p:cNvSpPr>
            <a:spLocks noGrp="1"/>
          </p:cNvSpPr>
          <p:nvPr>
            <p:ph type="body" sz="quarter" idx="12"/>
          </p:nvPr>
        </p:nvSpPr>
        <p:spPr>
          <a:xfrm>
            <a:off x="1691681" y="1052736"/>
            <a:ext cx="7200651" cy="431626"/>
          </a:xfrm>
        </p:spPr>
        <p:txBody>
          <a:bodyPr>
            <a:noAutofit/>
          </a:bodyPr>
          <a:lstStyle/>
          <a:p>
            <a:r>
              <a:rPr lang="tr-TR" sz="2200" dirty="0"/>
              <a:t>Boğulmalarda Pozisyon</a:t>
            </a:r>
          </a:p>
        </p:txBody>
      </p:sp>
      <p:pic>
        <p:nvPicPr>
          <p:cNvPr id="7" name="Picture 2187"/>
          <p:cNvPicPr/>
          <p:nvPr/>
        </p:nvPicPr>
        <p:blipFill>
          <a:blip r:embed="rId2" cstate="print"/>
          <a:stretch>
            <a:fillRect/>
          </a:stretch>
        </p:blipFill>
        <p:spPr>
          <a:xfrm>
            <a:off x="528464" y="1524000"/>
            <a:ext cx="2819400" cy="4419600"/>
          </a:xfrm>
          <a:prstGeom prst="rect">
            <a:avLst/>
          </a:prstGeom>
          <a:ln>
            <a:noFill/>
          </a:ln>
          <a:effectLst>
            <a:softEdge rad="112500"/>
          </a:effectLst>
        </p:spPr>
      </p:pic>
    </p:spTree>
    <p:extLst>
      <p:ext uri="{BB962C8B-B14F-4D97-AF65-F5344CB8AC3E}">
        <p14:creationId xmlns:p14="http://schemas.microsoft.com/office/powerpoint/2010/main" val="34606566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İLK YARDIM İÇİN ÖRGÜTLENME</a:t>
            </a:r>
          </a:p>
        </p:txBody>
      </p:sp>
      <p:sp>
        <p:nvSpPr>
          <p:cNvPr id="5" name="Metin kutusu 4"/>
          <p:cNvSpPr txBox="1"/>
          <p:nvPr/>
        </p:nvSpPr>
        <p:spPr>
          <a:xfrm>
            <a:off x="1692275" y="1484784"/>
            <a:ext cx="7200950" cy="1292662"/>
          </a:xfrm>
          <a:prstGeom prst="rect">
            <a:avLst/>
          </a:prstGeom>
          <a:noFill/>
        </p:spPr>
        <p:txBody>
          <a:bodyPr wrap="square" rtlCol="0">
            <a:spAutoFit/>
          </a:bodyPr>
          <a:lstStyle/>
          <a:p>
            <a:r>
              <a:rPr lang="tr-TR" sz="2600" dirty="0"/>
              <a:t>Boğazdaki yabancı cismin çıkarılmasında uygulanan etkili bir yöntem de </a:t>
            </a:r>
            <a:r>
              <a:rPr lang="tr-TR" sz="2600" b="1" dirty="0" err="1"/>
              <a:t>heimlich</a:t>
            </a:r>
            <a:r>
              <a:rPr lang="tr-TR" sz="2600" b="1" dirty="0"/>
              <a:t> (</a:t>
            </a:r>
            <a:r>
              <a:rPr lang="tr-TR" sz="2600" b="1" dirty="0" err="1"/>
              <a:t>Haymlih</a:t>
            </a:r>
            <a:r>
              <a:rPr lang="tr-TR" sz="2600" b="1" dirty="0"/>
              <a:t>) </a:t>
            </a:r>
            <a:r>
              <a:rPr lang="tr-TR" sz="2600" dirty="0"/>
              <a:t>manevrasıdır.</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İlkyardımda Pozisyon Çeşitleri</a:t>
            </a:r>
            <a:endParaRPr lang="tr-TR" sz="2600" dirty="0"/>
          </a:p>
        </p:txBody>
      </p:sp>
      <p:sp>
        <p:nvSpPr>
          <p:cNvPr id="6" name="Metin Yer Tutucusu 3"/>
          <p:cNvSpPr>
            <a:spLocks noGrp="1"/>
          </p:cNvSpPr>
          <p:nvPr>
            <p:ph type="body" sz="quarter" idx="12"/>
          </p:nvPr>
        </p:nvSpPr>
        <p:spPr>
          <a:xfrm>
            <a:off x="1691681" y="1052736"/>
            <a:ext cx="7200651" cy="431626"/>
          </a:xfrm>
        </p:spPr>
        <p:txBody>
          <a:bodyPr>
            <a:noAutofit/>
          </a:bodyPr>
          <a:lstStyle/>
          <a:p>
            <a:r>
              <a:rPr lang="tr-TR" sz="2200" dirty="0"/>
              <a:t>Boğulmalarda Pozisyon</a:t>
            </a:r>
          </a:p>
        </p:txBody>
      </p:sp>
      <p:pic>
        <p:nvPicPr>
          <p:cNvPr id="40962" name="Picture 2" descr="http://blog.terischure.com/wp-content/uploads/2015/03/Heimlic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4514" y="2996952"/>
            <a:ext cx="6954984" cy="30075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39710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İLK YARDIM İÇİN ÖRGÜTLENME</a:t>
            </a:r>
          </a:p>
        </p:txBody>
      </p:sp>
      <p:sp>
        <p:nvSpPr>
          <p:cNvPr id="5" name="Metin kutusu 4"/>
          <p:cNvSpPr txBox="1"/>
          <p:nvPr/>
        </p:nvSpPr>
        <p:spPr>
          <a:xfrm>
            <a:off x="1692275" y="1484784"/>
            <a:ext cx="7200950" cy="3293209"/>
          </a:xfrm>
          <a:prstGeom prst="rect">
            <a:avLst/>
          </a:prstGeom>
          <a:noFill/>
        </p:spPr>
        <p:txBody>
          <a:bodyPr wrap="square" rtlCol="0">
            <a:spAutoFit/>
          </a:bodyPr>
          <a:lstStyle/>
          <a:p>
            <a:r>
              <a:rPr lang="tr-TR" sz="2600" dirty="0" err="1"/>
              <a:t>Haymlih</a:t>
            </a:r>
            <a:r>
              <a:rPr lang="tr-TR" sz="2600" dirty="0"/>
              <a:t> manevrası, göğüs kemiği(</a:t>
            </a:r>
            <a:r>
              <a:rPr lang="tr-TR" sz="2600" dirty="0" err="1"/>
              <a:t>sternum</a:t>
            </a:r>
            <a:r>
              <a:rPr lang="tr-TR" sz="2600" dirty="0"/>
              <a:t>) altı ucu ile karın üst bölgesine ani basınç ve aynı zamanda ilk yardımcının göğsü ve çenesi ile kazazedenin sırtına ani basınç yapma esasına dayanır. </a:t>
            </a:r>
            <a:endParaRPr lang="tr-TR" sz="2600" dirty="0" smtClean="0"/>
          </a:p>
          <a:p>
            <a:endParaRPr lang="tr-TR" sz="2600" dirty="0"/>
          </a:p>
          <a:p>
            <a:r>
              <a:rPr lang="tr-TR" sz="2600" dirty="0" err="1" smtClean="0"/>
              <a:t>Sternum</a:t>
            </a:r>
            <a:r>
              <a:rPr lang="tr-TR" sz="2600" dirty="0" smtClean="0"/>
              <a:t> </a:t>
            </a:r>
            <a:r>
              <a:rPr lang="tr-TR" sz="2600" dirty="0"/>
              <a:t>alt ucu ile karın üst bölgesine kenetlenen el yerleştirilir. El yerleştirildikten sonra kazazede ani bir hareketle yukarı kaldırılır. </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İlkyardımda Pozisyon Çeşitleri</a:t>
            </a:r>
            <a:endParaRPr lang="tr-TR" sz="2600" dirty="0"/>
          </a:p>
        </p:txBody>
      </p:sp>
      <p:sp>
        <p:nvSpPr>
          <p:cNvPr id="6" name="Metin Yer Tutucusu 3"/>
          <p:cNvSpPr>
            <a:spLocks noGrp="1"/>
          </p:cNvSpPr>
          <p:nvPr>
            <p:ph type="body" sz="quarter" idx="12"/>
          </p:nvPr>
        </p:nvSpPr>
        <p:spPr>
          <a:xfrm>
            <a:off x="1691681" y="1052736"/>
            <a:ext cx="7200651" cy="431626"/>
          </a:xfrm>
        </p:spPr>
        <p:txBody>
          <a:bodyPr>
            <a:noAutofit/>
          </a:bodyPr>
          <a:lstStyle/>
          <a:p>
            <a:r>
              <a:rPr lang="tr-TR" sz="2200" dirty="0"/>
              <a:t>Boğulmalarda Pozisyon</a:t>
            </a:r>
          </a:p>
        </p:txBody>
      </p:sp>
    </p:spTree>
    <p:extLst>
      <p:ext uri="{BB962C8B-B14F-4D97-AF65-F5344CB8AC3E}">
        <p14:creationId xmlns:p14="http://schemas.microsoft.com/office/powerpoint/2010/main" val="34726667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rmAutofit/>
          </a:bodyPr>
          <a:lstStyle/>
          <a:p>
            <a:r>
              <a:rPr lang="tr-TR" sz="2600" dirty="0"/>
              <a:t>İLK YARDIM İÇİN ÖRGÜTLENME</a:t>
            </a:r>
          </a:p>
        </p:txBody>
      </p:sp>
      <p:sp>
        <p:nvSpPr>
          <p:cNvPr id="5" name="Metin kutusu 4"/>
          <p:cNvSpPr txBox="1"/>
          <p:nvPr/>
        </p:nvSpPr>
        <p:spPr>
          <a:xfrm>
            <a:off x="1692275" y="1484784"/>
            <a:ext cx="7200950" cy="2893100"/>
          </a:xfrm>
          <a:prstGeom prst="rect">
            <a:avLst/>
          </a:prstGeom>
          <a:noFill/>
        </p:spPr>
        <p:txBody>
          <a:bodyPr wrap="square" rtlCol="0">
            <a:spAutoFit/>
          </a:bodyPr>
          <a:lstStyle/>
          <a:p>
            <a:r>
              <a:rPr lang="tr-TR" sz="2600" dirty="0"/>
              <a:t>Yukarı kaldırma ile birlikte göğse basınç ve ilk yardımcının çenesi ile de sırta basınç yapılarak ani ve güçlü bir soluk verme(</a:t>
            </a:r>
            <a:r>
              <a:rPr lang="tr-TR" sz="2600" dirty="0" err="1"/>
              <a:t>ekspirasyon</a:t>
            </a:r>
            <a:r>
              <a:rPr lang="tr-TR" sz="2600" dirty="0"/>
              <a:t>) sağlanır. </a:t>
            </a:r>
          </a:p>
          <a:p>
            <a:endParaRPr lang="tr-TR" sz="2600" dirty="0" smtClean="0"/>
          </a:p>
          <a:p>
            <a:r>
              <a:rPr lang="tr-TR" sz="2600" dirty="0" smtClean="0"/>
              <a:t>Soluk </a:t>
            </a:r>
            <a:r>
              <a:rPr lang="tr-TR" sz="2600" dirty="0"/>
              <a:t>verme(</a:t>
            </a:r>
            <a:r>
              <a:rPr lang="tr-TR" sz="2600" dirty="0" err="1"/>
              <a:t>Ekspirasyon</a:t>
            </a:r>
            <a:r>
              <a:rPr lang="tr-TR" sz="2600" dirty="0"/>
              <a:t>) uygulaması hızlı hızlı 4-5 defa tekrarlanarak yabancı cismin ağız boşluğuna gelmesi ya da dışarı atılması sağlanır.</a:t>
            </a:r>
          </a:p>
        </p:txBody>
      </p:sp>
      <p:sp>
        <p:nvSpPr>
          <p:cNvPr id="4" name="Metin Yer Tutucusu 2"/>
          <p:cNvSpPr>
            <a:spLocks noGrp="1"/>
          </p:cNvSpPr>
          <p:nvPr>
            <p:ph type="body" sz="quarter" idx="11"/>
          </p:nvPr>
        </p:nvSpPr>
        <p:spPr>
          <a:xfrm>
            <a:off x="1691681" y="620688"/>
            <a:ext cx="7200651" cy="432048"/>
          </a:xfrm>
        </p:spPr>
        <p:txBody>
          <a:bodyPr>
            <a:noAutofit/>
          </a:bodyPr>
          <a:lstStyle/>
          <a:p>
            <a:r>
              <a:rPr lang="tr-TR" sz="2600" dirty="0" smtClean="0"/>
              <a:t>İlkyardımda Pozisyon Çeşitleri</a:t>
            </a:r>
            <a:endParaRPr lang="tr-TR" sz="2600" dirty="0"/>
          </a:p>
        </p:txBody>
      </p:sp>
      <p:sp>
        <p:nvSpPr>
          <p:cNvPr id="6" name="Metin Yer Tutucusu 3"/>
          <p:cNvSpPr>
            <a:spLocks noGrp="1"/>
          </p:cNvSpPr>
          <p:nvPr>
            <p:ph type="body" sz="quarter" idx="12"/>
          </p:nvPr>
        </p:nvSpPr>
        <p:spPr>
          <a:xfrm>
            <a:off x="1691681" y="1052736"/>
            <a:ext cx="7200651" cy="431626"/>
          </a:xfrm>
        </p:spPr>
        <p:txBody>
          <a:bodyPr>
            <a:noAutofit/>
          </a:bodyPr>
          <a:lstStyle/>
          <a:p>
            <a:r>
              <a:rPr lang="tr-TR" sz="2200" dirty="0"/>
              <a:t>Boğulmalarda Pozisyon</a:t>
            </a:r>
          </a:p>
        </p:txBody>
      </p:sp>
    </p:spTree>
    <p:extLst>
      <p:ext uri="{BB962C8B-B14F-4D97-AF65-F5344CB8AC3E}">
        <p14:creationId xmlns:p14="http://schemas.microsoft.com/office/powerpoint/2010/main" val="798710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a:xfrm>
            <a:off x="1907705" y="1522156"/>
            <a:ext cx="1800225" cy="461665"/>
          </a:xfrm>
        </p:spPr>
        <p:txBody>
          <a:bodyPr/>
          <a:lstStyle/>
          <a:p>
            <a:r>
              <a:rPr lang="tr-TR" sz="2400" dirty="0" smtClean="0"/>
              <a:t>Ünite </a:t>
            </a:r>
            <a:r>
              <a:rPr lang="tr-TR" sz="2400" dirty="0" smtClean="0"/>
              <a:t>3</a:t>
            </a:r>
            <a:endParaRPr lang="tr-TR" sz="2400" dirty="0"/>
          </a:p>
        </p:txBody>
      </p:sp>
      <p:sp>
        <p:nvSpPr>
          <p:cNvPr id="3" name="Metin Yer Tutucusu 2"/>
          <p:cNvSpPr>
            <a:spLocks noGrp="1"/>
          </p:cNvSpPr>
          <p:nvPr>
            <p:ph type="body" sz="quarter" idx="11"/>
          </p:nvPr>
        </p:nvSpPr>
        <p:spPr>
          <a:xfrm>
            <a:off x="1907234" y="1983821"/>
            <a:ext cx="6265165" cy="553998"/>
          </a:xfrm>
        </p:spPr>
        <p:txBody>
          <a:bodyPr/>
          <a:lstStyle/>
          <a:p>
            <a:r>
              <a:rPr lang="tr-TR" sz="3000" dirty="0" smtClean="0"/>
              <a:t>TEŞEKKÜRLER</a:t>
            </a:r>
            <a:endParaRPr lang="tr-TR" sz="3000" dirty="0"/>
          </a:p>
        </p:txBody>
      </p:sp>
      <p:sp>
        <p:nvSpPr>
          <p:cNvPr id="4" name="Metin Yer Tutucusu 3"/>
          <p:cNvSpPr>
            <a:spLocks noGrp="1"/>
          </p:cNvSpPr>
          <p:nvPr>
            <p:ph type="body" sz="quarter" idx="12"/>
          </p:nvPr>
        </p:nvSpPr>
        <p:spPr>
          <a:xfrm>
            <a:off x="1907704" y="2710087"/>
            <a:ext cx="5184576" cy="461665"/>
          </a:xfrm>
        </p:spPr>
        <p:txBody>
          <a:bodyPr/>
          <a:lstStyle/>
          <a:p>
            <a:r>
              <a:rPr lang="tr-TR" sz="2400" dirty="0" smtClean="0"/>
              <a:t>   </a:t>
            </a:r>
            <a:r>
              <a:rPr lang="tr-TR" sz="2400" dirty="0" err="1" smtClean="0"/>
              <a:t>Öğr</a:t>
            </a:r>
            <a:r>
              <a:rPr lang="tr-TR" sz="2400" dirty="0" smtClean="0"/>
              <a:t>. Gör. Halil İbrahim ERTUĞ</a:t>
            </a:r>
            <a:endParaRPr lang="tr-TR" sz="2400" dirty="0"/>
          </a:p>
        </p:txBody>
      </p:sp>
    </p:spTree>
    <p:extLst>
      <p:ext uri="{BB962C8B-B14F-4D97-AF65-F5344CB8AC3E}">
        <p14:creationId xmlns:p14="http://schemas.microsoft.com/office/powerpoint/2010/main" val="61405882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7&quot;/&gt;&lt;/object&gt;&lt;object type=&quot;3&quot; unique_id=&quot;10005&quot;&gt;&lt;property id=&quot;20148&quot; value=&quot;5&quot;/&gt;&lt;property id=&quot;20300&quot; value=&quot;Slide 2&quot;/&gt;&lt;property id=&quot;20307&quot; value=&quot;258&quot;/&gt;&lt;/object&gt;&lt;object type=&quot;3&quot; unique_id=&quot;10006&quot;&gt;&lt;property id=&quot;20148&quot; value=&quot;5&quot;/&gt;&lt;property id=&quot;20300&quot; value=&quot;Slide 3&quot;/&gt;&lt;property id=&quot;20307&quot; value=&quot;264&quot;/&gt;&lt;/object&gt;&lt;object type=&quot;3&quot; unique_id=&quot;10007&quot;&gt;&lt;property id=&quot;20148&quot; value=&quot;5&quot;/&gt;&lt;property id=&quot;20300&quot; value=&quot;Slide 4&quot;/&gt;&lt;property id=&quot;20307&quot; value=&quot;265&quot;/&gt;&lt;/object&gt;&lt;object type=&quot;3&quot; unique_id=&quot;10008&quot;&gt;&lt;property id=&quot;20148&quot; value=&quot;5&quot;/&gt;&lt;property id=&quot;20300&quot; value=&quot;Slide 5&quot;/&gt;&lt;property id=&quot;20307&quot; value=&quot;266&quot;/&gt;&lt;/object&gt;&lt;object type=&quot;3&quot; unique_id=&quot;10009&quot;&gt;&lt;property id=&quot;20148&quot; value=&quot;5&quot;/&gt;&lt;property id=&quot;20300&quot; value=&quot;Slide 6&quot;/&gt;&lt;property id=&quot;20307&quot; value=&quot;267&quot;/&gt;&lt;/object&gt;&lt;object type=&quot;3&quot; unique_id=&quot;10010&quot;&gt;&lt;property id=&quot;20148&quot; value=&quot;5&quot;/&gt;&lt;property id=&quot;20300&quot; value=&quot;Slide 7&quot;/&gt;&lt;property id=&quot;20307&quot; value=&quot;268&quot;/&gt;&lt;/object&gt;&lt;object type=&quot;3&quot; unique_id=&quot;10011&quot;&gt;&lt;property id=&quot;20148&quot; value=&quot;5&quot;/&gt;&lt;property id=&quot;20300&quot; value=&quot;Slide 8&quot;/&gt;&lt;property id=&quot;20307&quot; value=&quot;269&quot;/&gt;&lt;/object&gt;&lt;object type=&quot;3&quot; unique_id=&quot;10012&quot;&gt;&lt;property id=&quot;20148&quot; value=&quot;5&quot;/&gt;&lt;property id=&quot;20300&quot; value=&quot;Slide 9&quot;/&gt;&lt;property id=&quot;20307&quot; value=&quot;270&quot;/&gt;&lt;/object&gt;&lt;object type=&quot;3&quot; unique_id=&quot;10013&quot;&gt;&lt;property id=&quot;20148&quot; value=&quot;5&quot;/&gt;&lt;property id=&quot;20300&quot; value=&quot;Slide 10&quot;/&gt;&lt;property id=&quot;20307&quot; value=&quot;271&quot;/&gt;&lt;/object&gt;&lt;object type=&quot;3&quot; unique_id=&quot;10014&quot;&gt;&lt;property id=&quot;20148&quot; value=&quot;5&quot;/&gt;&lt;property id=&quot;20300&quot; value=&quot;Slide 11&quot;/&gt;&lt;property id=&quot;20307&quot; value=&quot;272&quot;/&gt;&lt;/object&gt;&lt;object type=&quot;3&quot; unique_id=&quot;10015&quot;&gt;&lt;property id=&quot;20148&quot; value=&quot;5&quot;/&gt;&lt;property id=&quot;20300&quot; value=&quot;Slide 12&quot;/&gt;&lt;property id=&quot;20307&quot; value=&quot;273&quot;/&gt;&lt;/object&gt;&lt;object type=&quot;3&quot; unique_id=&quot;10016&quot;&gt;&lt;property id=&quot;20148&quot; value=&quot;5&quot;/&gt;&lt;property id=&quot;20300&quot; value=&quot;Slide 13&quot;/&gt;&lt;property id=&quot;20307&quot; value=&quot;274&quot;/&gt;&lt;/object&gt;&lt;object type=&quot;3&quot; unique_id=&quot;10017&quot;&gt;&lt;property id=&quot;20148&quot; value=&quot;5&quot;/&gt;&lt;property id=&quot;20300&quot; value=&quot;Slide 14&quot;/&gt;&lt;property id=&quot;20307&quot; value=&quot;275&quot;/&gt;&lt;/object&gt;&lt;object type=&quot;3&quot; unique_id=&quot;10018&quot;&gt;&lt;property id=&quot;20148&quot; value=&quot;5&quot;/&gt;&lt;property id=&quot;20300&quot; value=&quot;Slide 15&quot;/&gt;&lt;property id=&quot;20307&quot; value=&quot;276&quot;/&gt;&lt;/object&gt;&lt;object type=&quot;3&quot; unique_id=&quot;10019&quot;&gt;&lt;property id=&quot;20148&quot; value=&quot;5&quot;/&gt;&lt;property id=&quot;20300&quot; value=&quot;Slide 16&quot;/&gt;&lt;property id=&quot;20307&quot; value=&quot;277&quot;/&gt;&lt;/object&gt;&lt;object type=&quot;3&quot; unique_id=&quot;10020&quot;&gt;&lt;property id=&quot;20148&quot; value=&quot;5&quot;/&gt;&lt;property id=&quot;20300&quot; value=&quot;Slide 17&quot;/&gt;&lt;property id=&quot;20307&quot; value=&quot;278&quot;/&gt;&lt;/object&gt;&lt;object type=&quot;3&quot; unique_id=&quot;10021&quot;&gt;&lt;property id=&quot;20148&quot; value=&quot;5&quot;/&gt;&lt;property id=&quot;20300&quot; value=&quot;Slide 18&quot;/&gt;&lt;property id=&quot;20307&quot; value=&quot;279&quot;/&gt;&lt;/object&gt;&lt;object type=&quot;3&quot; unique_id=&quot;10022&quot;&gt;&lt;property id=&quot;20148&quot; value=&quot;5&quot;/&gt;&lt;property id=&quot;20300&quot; value=&quot;Slide 19&quot;/&gt;&lt;property id=&quot;20307&quot; value=&quot;280&quot;/&gt;&lt;/object&gt;&lt;object type=&quot;3&quot; unique_id=&quot;10023&quot;&gt;&lt;property id=&quot;20148&quot; value=&quot;5&quot;/&gt;&lt;property id=&quot;20300&quot; value=&quot;Slide 20&quot;/&gt;&lt;property id=&quot;20307&quot; value=&quot;281&quot;/&gt;&lt;/object&gt;&lt;object type=&quot;3&quot; unique_id=&quot;10024&quot;&gt;&lt;property id=&quot;20148&quot; value=&quot;5&quot;/&gt;&lt;property id=&quot;20300&quot; value=&quot;Slide 21&quot;/&gt;&lt;property id=&quot;20307&quot; value=&quot;282&quot;/&gt;&lt;/object&gt;&lt;object type=&quot;3&quot; unique_id=&quot;10025&quot;&gt;&lt;property id=&quot;20148&quot; value=&quot;5&quot;/&gt;&lt;property id=&quot;20300&quot; value=&quot;Slide 22&quot;/&gt;&lt;property id=&quot;20307&quot; value=&quot;283&quot;/&gt;&lt;/object&gt;&lt;object type=&quot;3&quot; unique_id=&quot;10026&quot;&gt;&lt;property id=&quot;20148&quot; value=&quot;5&quot;/&gt;&lt;property id=&quot;20300&quot; value=&quot;Slide 23&quot;/&gt;&lt;property id=&quot;20307&quot; value=&quot;284&quot;/&gt;&lt;/object&gt;&lt;object type=&quot;3&quot; unique_id=&quot;10027&quot;&gt;&lt;property id=&quot;20148&quot; value=&quot;5&quot;/&gt;&lt;property id=&quot;20300&quot; value=&quot;Slide 25&quot;/&gt;&lt;property id=&quot;20307&quot; value=&quot;285&quot;/&gt;&lt;/object&gt;&lt;object type=&quot;3&quot; unique_id=&quot;10028&quot;&gt;&lt;property id=&quot;20148&quot; value=&quot;5&quot;/&gt;&lt;property id=&quot;20300&quot; value=&quot;Slide 26&quot;/&gt;&lt;property id=&quot;20307&quot; value=&quot;286&quot;/&gt;&lt;/object&gt;&lt;object type=&quot;3&quot; unique_id=&quot;10029&quot;&gt;&lt;property id=&quot;20148&quot; value=&quot;5&quot;/&gt;&lt;property id=&quot;20300&quot; value=&quot;Slide 27&quot;/&gt;&lt;property id=&quot;20307&quot; value=&quot;287&quot;/&gt;&lt;/object&gt;&lt;object type=&quot;3&quot; unique_id=&quot;10030&quot;&gt;&lt;property id=&quot;20148&quot; value=&quot;5&quot;/&gt;&lt;property id=&quot;20300&quot; value=&quot;Slide 29&quot;/&gt;&lt;property id=&quot;20307&quot; value=&quot;288&quot;/&gt;&lt;/object&gt;&lt;object type=&quot;3&quot; unique_id=&quot;10031&quot;&gt;&lt;property id=&quot;20148&quot; value=&quot;5&quot;/&gt;&lt;property id=&quot;20300&quot; value=&quot;Slide 30&quot;/&gt;&lt;property id=&quot;20307&quot; value=&quot;289&quot;/&gt;&lt;/object&gt;&lt;object type=&quot;3&quot; unique_id=&quot;10032&quot;&gt;&lt;property id=&quot;20148&quot; value=&quot;5&quot;/&gt;&lt;property id=&quot;20300&quot; value=&quot;Slide 31&quot;/&gt;&lt;property id=&quot;20307&quot; value=&quot;290&quot;/&gt;&lt;/object&gt;&lt;object type=&quot;3&quot; unique_id=&quot;10033&quot;&gt;&lt;property id=&quot;20148&quot; value=&quot;5&quot;/&gt;&lt;property id=&quot;20300&quot; value=&quot;Slide 32&quot;/&gt;&lt;property id=&quot;20307&quot; value=&quot;291&quot;/&gt;&lt;/object&gt;&lt;object type=&quot;3&quot; unique_id=&quot;10034&quot;&gt;&lt;property id=&quot;20148&quot; value=&quot;5&quot;/&gt;&lt;property id=&quot;20300&quot; value=&quot;Slide 35&quot;/&gt;&lt;property id=&quot;20307&quot; value=&quot;292&quot;/&gt;&lt;/object&gt;&lt;object type=&quot;3&quot; unique_id=&quot;10035&quot;&gt;&lt;property id=&quot;20148&quot; value=&quot;5&quot;/&gt;&lt;property id=&quot;20300&quot; value=&quot;Slide 37&quot;/&gt;&lt;property id=&quot;20307&quot; value=&quot;293&quot;/&gt;&lt;/object&gt;&lt;object type=&quot;3&quot; unique_id=&quot;10036&quot;&gt;&lt;property id=&quot;20148&quot; value=&quot;5&quot;/&gt;&lt;property id=&quot;20300&quot; value=&quot;Slide 38&quot;/&gt;&lt;property id=&quot;20307&quot; value=&quot;294&quot;/&gt;&lt;/object&gt;&lt;object type=&quot;3&quot; unique_id=&quot;10037&quot;&gt;&lt;property id=&quot;20148&quot; value=&quot;5&quot;/&gt;&lt;property id=&quot;20300&quot; value=&quot;Slide 39&quot;/&gt;&lt;property id=&quot;20307&quot; value=&quot;295&quot;/&gt;&lt;/object&gt;&lt;object type=&quot;3&quot; unique_id=&quot;10038&quot;&gt;&lt;property id=&quot;20148&quot; value=&quot;5&quot;/&gt;&lt;property id=&quot;20300&quot; value=&quot;Slide 40&quot;/&gt;&lt;property id=&quot;20307&quot; value=&quot;296&quot;/&gt;&lt;/object&gt;&lt;object type=&quot;3&quot; unique_id=&quot;10039&quot;&gt;&lt;property id=&quot;20148&quot; value=&quot;5&quot;/&gt;&lt;property id=&quot;20300&quot; value=&quot;Slide 41&quot;/&gt;&lt;property id=&quot;20307&quot; value=&quot;297&quot;/&gt;&lt;/object&gt;&lt;object type=&quot;3&quot; unique_id=&quot;10040&quot;&gt;&lt;property id=&quot;20148&quot; value=&quot;5&quot;/&gt;&lt;property id=&quot;20300&quot; value=&quot;Slide 42&quot;/&gt;&lt;property id=&quot;20307&quot; value=&quot;298&quot;/&gt;&lt;/object&gt;&lt;object type=&quot;3&quot; unique_id=&quot;10041&quot;&gt;&lt;property id=&quot;20148&quot; value=&quot;5&quot;/&gt;&lt;property id=&quot;20300&quot; value=&quot;Slide 43&quot;/&gt;&lt;property id=&quot;20307&quot; value=&quot;262&quot;/&gt;&lt;/object&gt;&lt;object type=&quot;3&quot; unique_id=&quot;10362&quot;&gt;&lt;property id=&quot;20148&quot; value=&quot;5&quot;/&gt;&lt;property id=&quot;20300&quot; value=&quot;Slide 24&quot;/&gt;&lt;property id=&quot;20307&quot; value=&quot;299&quot;/&gt;&lt;/object&gt;&lt;object type=&quot;3&quot; unique_id=&quot;10363&quot;&gt;&lt;property id=&quot;20148&quot; value=&quot;5&quot;/&gt;&lt;property id=&quot;20300&quot; value=&quot;Slide 28&quot;/&gt;&lt;property id=&quot;20307&quot; value=&quot;300&quot;/&gt;&lt;/object&gt;&lt;object type=&quot;3&quot; unique_id=&quot;10364&quot;&gt;&lt;property id=&quot;20148&quot; value=&quot;5&quot;/&gt;&lt;property id=&quot;20300&quot; value=&quot;Slide 33&quot;/&gt;&lt;property id=&quot;20307&quot; value=&quot;301&quot;/&gt;&lt;/object&gt;&lt;object type=&quot;3&quot; unique_id=&quot;10365&quot;&gt;&lt;property id=&quot;20148&quot; value=&quot;5&quot;/&gt;&lt;property id=&quot;20300&quot; value=&quot;Slide 34&quot;/&gt;&lt;property id=&quot;20307&quot; value=&quot;302&quot;/&gt;&lt;/object&gt;&lt;object type=&quot;3&quot; unique_id=&quot;10366&quot;&gt;&lt;property id=&quot;20148&quot; value=&quot;5&quot;/&gt;&lt;property id=&quot;20300&quot; value=&quot;Slide 36&quot;/&gt;&lt;property id=&quot;20307&quot; value=&quot;303&quot;/&gt;&lt;/object&gt;&lt;/object&gt;&lt;/object&gt;&lt;/database&gt;"/>
  <p:tag name="SECTOMILLISECCONVERTED" val="1"/>
</p:tagLst>
</file>

<file path=ppt/theme/theme1.xml><?xml version="1.0" encoding="utf-8"?>
<a:theme xmlns:a="http://schemas.openxmlformats.org/drawingml/2006/main" name="Sunu1">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rgbClr val="38B8C3"/>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ctr">
          <a:defRPr sz="2800" dirty="0" err="1" smtClean="0">
            <a:solidFill>
              <a:schemeClr val="bg1"/>
            </a:solidFill>
          </a:defRPr>
        </a:defPPr>
      </a:lstStyle>
    </a:txDef>
  </a:objectDefaults>
  <a:extraClrSchemeLst/>
  <a:extLst>
    <a:ext uri="{05A4C25C-085E-4340-85A3-A5531E510DB2}">
      <thm15:themeFamily xmlns="" xmlns:thm15="http://schemas.microsoft.com/office/thememl/2012/main" name="standart_sunum.pptx" id="{AC899696-61F9-44A7-B308-F1ACC9BF5BC1}" vid="{38E4E2F3-9176-4B8B-8934-00EC2C6BE623}"/>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standart_sunum_sablon</Template>
  <TotalTime>283</TotalTime>
  <Words>1406</Words>
  <Application>Microsoft Office PowerPoint</Application>
  <PresentationFormat>Ekran Gösterisi (4:3)</PresentationFormat>
  <Paragraphs>195</Paragraphs>
  <Slides>32</Slides>
  <Notes>0</Notes>
  <HiddenSlides>0</HiddenSlides>
  <MMClips>0</MMClips>
  <ScaleCrop>false</ScaleCrop>
  <HeadingPairs>
    <vt:vector size="4" baseType="variant">
      <vt:variant>
        <vt:lpstr>Tema</vt:lpstr>
      </vt:variant>
      <vt:variant>
        <vt:i4>1</vt:i4>
      </vt:variant>
      <vt:variant>
        <vt:lpstr>Slayt Başlıkları</vt:lpstr>
      </vt:variant>
      <vt:variant>
        <vt:i4>32</vt:i4>
      </vt:variant>
    </vt:vector>
  </HeadingPairs>
  <TitlesOfParts>
    <vt:vector size="33" baseType="lpstr">
      <vt:lpstr>Sunu1</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İçerik</dc:creator>
  <cp:lastModifiedBy>ertuğ</cp:lastModifiedBy>
  <cp:revision>26</cp:revision>
  <dcterms:created xsi:type="dcterms:W3CDTF">2016-02-15T06:30:42Z</dcterms:created>
  <dcterms:modified xsi:type="dcterms:W3CDTF">2016-02-28T23:33:06Z</dcterms:modified>
</cp:coreProperties>
</file>