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sldIdLst>
    <p:sldId id="371" r:id="rId2"/>
    <p:sldId id="373" r:id="rId3"/>
    <p:sldId id="329" r:id="rId4"/>
    <p:sldId id="326" r:id="rId5"/>
    <p:sldId id="330" r:id="rId6"/>
    <p:sldId id="327" r:id="rId7"/>
    <p:sldId id="331" r:id="rId8"/>
    <p:sldId id="291" r:id="rId9"/>
    <p:sldId id="328" r:id="rId10"/>
    <p:sldId id="332" r:id="rId11"/>
    <p:sldId id="333" r:id="rId12"/>
    <p:sldId id="334" r:id="rId13"/>
    <p:sldId id="335" r:id="rId14"/>
    <p:sldId id="317" r:id="rId15"/>
    <p:sldId id="337" r:id="rId16"/>
    <p:sldId id="338" r:id="rId17"/>
    <p:sldId id="339" r:id="rId18"/>
    <p:sldId id="336" r:id="rId19"/>
    <p:sldId id="340" r:id="rId20"/>
    <p:sldId id="318" r:id="rId21"/>
    <p:sldId id="341" r:id="rId22"/>
    <p:sldId id="342" r:id="rId23"/>
    <p:sldId id="343" r:id="rId24"/>
    <p:sldId id="320" r:id="rId25"/>
    <p:sldId id="344" r:id="rId26"/>
    <p:sldId id="324" r:id="rId27"/>
    <p:sldId id="345" r:id="rId28"/>
    <p:sldId id="325" r:id="rId29"/>
    <p:sldId id="346" r:id="rId30"/>
    <p:sldId id="347" r:id="rId31"/>
    <p:sldId id="348" r:id="rId32"/>
    <p:sldId id="321" r:id="rId33"/>
    <p:sldId id="349" r:id="rId34"/>
    <p:sldId id="369" r:id="rId35"/>
    <p:sldId id="370" r:id="rId36"/>
    <p:sldId id="350" r:id="rId37"/>
    <p:sldId id="357" r:id="rId38"/>
    <p:sldId id="358" r:id="rId39"/>
    <p:sldId id="359" r:id="rId40"/>
    <p:sldId id="360" r:id="rId41"/>
    <p:sldId id="361" r:id="rId42"/>
    <p:sldId id="362" r:id="rId43"/>
    <p:sldId id="363" r:id="rId44"/>
    <p:sldId id="364" r:id="rId45"/>
    <p:sldId id="365" r:id="rId46"/>
    <p:sldId id="366" r:id="rId47"/>
    <p:sldId id="367" r:id="rId48"/>
    <p:sldId id="368" r:id="rId49"/>
    <p:sldId id="351" r:id="rId50"/>
    <p:sldId id="353" r:id="rId51"/>
    <p:sldId id="322" r:id="rId52"/>
    <p:sldId id="354" r:id="rId53"/>
    <p:sldId id="352" r:id="rId54"/>
    <p:sldId id="355" r:id="rId55"/>
    <p:sldId id="356" r:id="rId56"/>
    <p:sldId id="323" r:id="rId57"/>
    <p:sldId id="372" r:id="rId5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94660"/>
  </p:normalViewPr>
  <p:slideViewPr>
    <p:cSldViewPr>
      <p:cViewPr varScale="1">
        <p:scale>
          <a:sx n="69" d="100"/>
          <a:sy n="69" d="100"/>
        </p:scale>
        <p:origin x="136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E1005C-37D2-4321-AEFC-06D3E9950F39}" type="datetimeFigureOut">
              <a:rPr lang="tr-TR" smtClean="0"/>
              <a:t>5.05.2021</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20E9D-CB19-4849-8A47-30EB7D4749E7}" type="slidenum">
              <a:rPr lang="tr-TR" smtClean="0"/>
              <a:t>‹#›</a:t>
            </a:fld>
            <a:endParaRPr lang="tr-TR"/>
          </a:p>
        </p:txBody>
      </p:sp>
    </p:spTree>
    <p:extLst>
      <p:ext uri="{BB962C8B-B14F-4D97-AF65-F5344CB8AC3E}">
        <p14:creationId xmlns:p14="http://schemas.microsoft.com/office/powerpoint/2010/main" val="2613485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E520E9D-CB19-4849-8A47-30EB7D4749E7}" type="slidenum">
              <a:rPr lang="tr-TR" smtClean="0"/>
              <a:t>51</a:t>
            </a:fld>
            <a:endParaRPr lang="tr-TR"/>
          </a:p>
        </p:txBody>
      </p:sp>
    </p:spTree>
    <p:extLst>
      <p:ext uri="{BB962C8B-B14F-4D97-AF65-F5344CB8AC3E}">
        <p14:creationId xmlns:p14="http://schemas.microsoft.com/office/powerpoint/2010/main" val="2083812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696850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19446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t>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50034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23720DD-5B6D-40BF-8493-A6B52D484E6B}" type="datetimeFigureOut">
              <a:rPr lang="tr-TR" smtClean="0"/>
              <a:t>5.05.2021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026897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23720DD-5B6D-40BF-8493-A6B52D484E6B}" type="datetimeFigureOut">
              <a:rPr lang="tr-TR" smtClean="0"/>
              <a:t>5.05.2021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262149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23720DD-5B6D-40BF-8493-A6B52D484E6B}" type="datetimeFigureOut">
              <a:rPr lang="tr-TR" smtClean="0"/>
              <a:t>5.05.2021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65634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t>5.05.2021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4035207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5.05.2021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327663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5.05.2021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276966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902209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925338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t>5.05.2021</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3976917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0" y="2492896"/>
            <a:ext cx="9144000" cy="1077218"/>
          </a:xfrm>
          <a:prstGeom prst="rect">
            <a:avLst/>
          </a:prstGeom>
          <a:noFill/>
        </p:spPr>
        <p:txBody>
          <a:bodyPr wrap="square" rtlCol="0">
            <a:spAutoFit/>
          </a:bodyPr>
          <a:lstStyle/>
          <a:p>
            <a:pPr algn="ctr"/>
            <a:r>
              <a:rPr lang="tr-TR" sz="3200" b="1" dirty="0" smtClean="0">
                <a:solidFill>
                  <a:srgbClr val="FF0000"/>
                </a:solidFill>
              </a:rPr>
              <a:t>ÇOCUKLARI TANIMA VE DEĞERLENDİRME DE</a:t>
            </a:r>
            <a:endParaRPr lang="tr-TR" sz="3200" b="1" dirty="0" smtClean="0">
              <a:solidFill>
                <a:srgbClr val="FF0000"/>
              </a:solidFill>
            </a:endParaRPr>
          </a:p>
          <a:p>
            <a:pPr algn="ctr"/>
            <a:r>
              <a:rPr lang="tr-TR" sz="3200" b="1" dirty="0" smtClean="0">
                <a:solidFill>
                  <a:srgbClr val="FF0000"/>
                </a:solidFill>
              </a:rPr>
              <a:t>ÇOCUKLA </a:t>
            </a:r>
            <a:r>
              <a:rPr lang="tr-TR" sz="3200" b="1" dirty="0" smtClean="0">
                <a:solidFill>
                  <a:srgbClr val="FF0000"/>
                </a:solidFill>
              </a:rPr>
              <a:t>GÖRÜŞME TEKNİKLERİ</a:t>
            </a:r>
            <a:endParaRPr lang="tr-TR" sz="3200" b="1" dirty="0">
              <a:solidFill>
                <a:srgbClr val="FF0000"/>
              </a:solidFill>
            </a:endParaRPr>
          </a:p>
        </p:txBody>
      </p:sp>
    </p:spTree>
    <p:extLst>
      <p:ext uri="{BB962C8B-B14F-4D97-AF65-F5344CB8AC3E}">
        <p14:creationId xmlns:p14="http://schemas.microsoft.com/office/powerpoint/2010/main" val="279332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8772"/>
            <a:ext cx="9144000" cy="697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047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268760"/>
            <a:ext cx="8064896" cy="1938992"/>
          </a:xfrm>
          <a:prstGeom prst="rect">
            <a:avLst/>
          </a:prstGeom>
        </p:spPr>
        <p:txBody>
          <a:bodyPr wrap="square">
            <a:spAutoFit/>
          </a:bodyPr>
          <a:lstStyle/>
          <a:p>
            <a:pPr algn="just"/>
            <a:r>
              <a:rPr lang="tr-TR" sz="2400" dirty="0" smtClean="0"/>
              <a:t>Çocuğu </a:t>
            </a:r>
            <a:r>
              <a:rPr lang="tr-TR" sz="2400" dirty="0"/>
              <a:t>tanımada kullanılan görüşme; karşılıklı kişilerin genellikle yüz yüze gerçekleştirdiği; belli amaçlar çerçevesinde planlanmış, çocuktan bilgi almak amacıyla yapılan ve sözel ya da sözel olmayan ipuçlarının dikkate alındığı konuşmalar olarak karşımıza çıkmaktadır (Güven, 2013; Uyanık Balat, 2013). </a:t>
            </a:r>
            <a:endParaRPr lang="tr-TR" sz="2400" dirty="0" smtClean="0"/>
          </a:p>
        </p:txBody>
      </p:sp>
    </p:spTree>
    <p:extLst>
      <p:ext uri="{BB962C8B-B14F-4D97-AF65-F5344CB8AC3E}">
        <p14:creationId xmlns:p14="http://schemas.microsoft.com/office/powerpoint/2010/main" val="3793838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196752"/>
            <a:ext cx="8496944" cy="2677656"/>
          </a:xfrm>
          <a:prstGeom prst="rect">
            <a:avLst/>
          </a:prstGeom>
        </p:spPr>
        <p:txBody>
          <a:bodyPr wrap="square">
            <a:spAutoFit/>
          </a:bodyPr>
          <a:lstStyle/>
          <a:p>
            <a:pPr algn="just"/>
            <a:r>
              <a:rPr lang="tr-TR" sz="2400" dirty="0" smtClean="0"/>
              <a:t>Görüşmeci</a:t>
            </a:r>
            <a:r>
              <a:rPr lang="tr-TR" sz="2400" dirty="0"/>
              <a:t>, görüşme durumlarının çeşidine göre bir danışman, doktor, psikolog, öğretmen, yönetici veya sözlü soruları soran bir araştırmacı olabilir. </a:t>
            </a:r>
            <a:endParaRPr lang="tr-TR" sz="2400" dirty="0" smtClean="0"/>
          </a:p>
          <a:p>
            <a:pPr algn="just"/>
            <a:endParaRPr lang="tr-TR" sz="2400" dirty="0"/>
          </a:p>
          <a:p>
            <a:pPr algn="just"/>
            <a:r>
              <a:rPr lang="tr-TR" sz="2400" dirty="0" smtClean="0"/>
              <a:t>Görüşmeyi </a:t>
            </a:r>
            <a:r>
              <a:rPr lang="tr-TR" sz="2400" dirty="0"/>
              <a:t>yapan görüşmeci, görüşme teknik ve becerileri konusunda özel olarak yetişmiş bir kişi olabileceği gibi, görüşme konusunda uzmanlaşmamış bir kişi de olabilir (Özgüven, 2002</a:t>
            </a:r>
            <a:r>
              <a:rPr lang="tr-TR" sz="2400" dirty="0" smtClean="0"/>
              <a:t>).</a:t>
            </a:r>
          </a:p>
        </p:txBody>
      </p:sp>
    </p:spTree>
    <p:extLst>
      <p:ext uri="{BB962C8B-B14F-4D97-AF65-F5344CB8AC3E}">
        <p14:creationId xmlns:p14="http://schemas.microsoft.com/office/powerpoint/2010/main" val="3488659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47056" y="1268760"/>
            <a:ext cx="7741368" cy="3046988"/>
          </a:xfrm>
          <a:prstGeom prst="rect">
            <a:avLst/>
          </a:prstGeom>
        </p:spPr>
        <p:txBody>
          <a:bodyPr wrap="square">
            <a:spAutoFit/>
          </a:bodyPr>
          <a:lstStyle/>
          <a:p>
            <a:pPr algn="just"/>
            <a:r>
              <a:rPr lang="tr-TR" sz="2400" dirty="0" smtClean="0"/>
              <a:t>Görüşmeler</a:t>
            </a:r>
            <a:r>
              <a:rPr lang="tr-TR" sz="2400" dirty="0"/>
              <a:t>, bilgi toplamak, bilgi almak, kişisel yardım veya davranış değişikliği gerçekleştirme gibi amaçlara yönelik olabilir. </a:t>
            </a:r>
            <a:endParaRPr lang="tr-TR" sz="2400" dirty="0" smtClean="0"/>
          </a:p>
          <a:p>
            <a:pPr algn="just"/>
            <a:endParaRPr lang="tr-TR" sz="2400" dirty="0"/>
          </a:p>
          <a:p>
            <a:pPr algn="just"/>
            <a:r>
              <a:rPr lang="tr-TR" sz="2400" dirty="0" smtClean="0"/>
              <a:t>Görüşmenin</a:t>
            </a:r>
            <a:r>
              <a:rPr lang="tr-TR" sz="2400" dirty="0"/>
              <a:t>, bireyin çeşitli nitelikleri, görüş ve düşünceleri hakkında objektif bilgi toplama, kişileri tanıma ve psikolojik yardım sağlama, onları tedavi etme gibi birbirinden farklı iki temel işlevi bulunmaktadır (Kutlu ve Kaya, 2009).  </a:t>
            </a:r>
            <a:endParaRPr lang="tr-TR" sz="2400" dirty="0" smtClean="0"/>
          </a:p>
        </p:txBody>
      </p:sp>
    </p:spTree>
    <p:extLst>
      <p:ext uri="{BB962C8B-B14F-4D97-AF65-F5344CB8AC3E}">
        <p14:creationId xmlns:p14="http://schemas.microsoft.com/office/powerpoint/2010/main" val="492593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556792"/>
            <a:ext cx="7920880" cy="2677656"/>
          </a:xfrm>
          <a:prstGeom prst="rect">
            <a:avLst/>
          </a:prstGeom>
        </p:spPr>
        <p:txBody>
          <a:bodyPr wrap="square">
            <a:spAutoFit/>
          </a:bodyPr>
          <a:lstStyle/>
          <a:p>
            <a:pPr algn="just"/>
            <a:r>
              <a:rPr lang="tr-TR" sz="2400" dirty="0" smtClean="0"/>
              <a:t>Görüşme </a:t>
            </a:r>
            <a:r>
              <a:rPr lang="tr-TR" sz="2400" dirty="0"/>
              <a:t>bilgi toplama işlevinin yanı sıra kişinin davranış ve niteliklerini aracısız gözleme olanağı sağlar. </a:t>
            </a:r>
            <a:endParaRPr lang="tr-TR" sz="2400" dirty="0" smtClean="0"/>
          </a:p>
          <a:p>
            <a:pPr algn="just"/>
            <a:endParaRPr lang="tr-TR" sz="2400" dirty="0"/>
          </a:p>
          <a:p>
            <a:pPr algn="just"/>
            <a:r>
              <a:rPr lang="tr-TR" sz="2400" dirty="0" smtClean="0"/>
              <a:t>Özellikle </a:t>
            </a:r>
            <a:r>
              <a:rPr lang="tr-TR" sz="2400" dirty="0"/>
              <a:t>küçük çocuklarla yapılacak görüşmelerde kendini ifade ettiği dil kadar çocukların takındığı tavır, kullandığı jest ve mimikleri de gözlemleyebilmek çocuklardan bilgi toplama sürecinde önemli bir kriterdir. </a:t>
            </a:r>
            <a:endParaRPr lang="tr-TR" sz="2400" dirty="0" smtClean="0"/>
          </a:p>
        </p:txBody>
      </p:sp>
    </p:spTree>
    <p:extLst>
      <p:ext uri="{BB962C8B-B14F-4D97-AF65-F5344CB8AC3E}">
        <p14:creationId xmlns:p14="http://schemas.microsoft.com/office/powerpoint/2010/main" val="150456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196752"/>
            <a:ext cx="8496944" cy="3046988"/>
          </a:xfrm>
          <a:prstGeom prst="rect">
            <a:avLst/>
          </a:prstGeom>
        </p:spPr>
        <p:txBody>
          <a:bodyPr wrap="square">
            <a:spAutoFit/>
          </a:bodyPr>
          <a:lstStyle/>
          <a:p>
            <a:pPr algn="just"/>
            <a:r>
              <a:rPr lang="tr-TR" sz="2400" dirty="0" smtClean="0"/>
              <a:t>Okul </a:t>
            </a:r>
            <a:r>
              <a:rPr lang="tr-TR" sz="2400" dirty="0"/>
              <a:t>öncesi dönemdeki çocukları tanımak amacıyla yapılan görüşmelerde görüşmeci genellikle öğretmen, görüşmeye katılımcı olan kişiler ise öğrencilerdir. </a:t>
            </a:r>
            <a:endParaRPr lang="tr-TR" sz="2400" dirty="0" smtClean="0"/>
          </a:p>
          <a:p>
            <a:pPr algn="just"/>
            <a:endParaRPr lang="tr-TR" sz="2400" dirty="0"/>
          </a:p>
          <a:p>
            <a:pPr algn="just"/>
            <a:r>
              <a:rPr lang="tr-TR" sz="2400" dirty="0" smtClean="0"/>
              <a:t>Ancak </a:t>
            </a:r>
            <a:r>
              <a:rPr lang="tr-TR" sz="2400" dirty="0"/>
              <a:t>okul öncesi dönemdeki çocukların kendilerini ifade etmede yetersiz kalabileceği göz önünde bulundurulduğunda çocuğun bakımını üstlenen kişilerle (anne, baba, bakıcı ya da büyükanne, büyük baba vb.) ile görüşme de sıklıkla başvurulan bir yöntemdir. </a:t>
            </a:r>
            <a:endParaRPr lang="tr-TR" sz="2400" dirty="0" smtClean="0"/>
          </a:p>
        </p:txBody>
      </p:sp>
    </p:spTree>
    <p:extLst>
      <p:ext uri="{BB962C8B-B14F-4D97-AF65-F5344CB8AC3E}">
        <p14:creationId xmlns:p14="http://schemas.microsoft.com/office/powerpoint/2010/main" val="285448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556792"/>
            <a:ext cx="8064896" cy="2739211"/>
          </a:xfrm>
          <a:prstGeom prst="rect">
            <a:avLst/>
          </a:prstGeom>
        </p:spPr>
        <p:txBody>
          <a:bodyPr wrap="square">
            <a:spAutoFit/>
          </a:bodyPr>
          <a:lstStyle/>
          <a:p>
            <a:pPr algn="just"/>
            <a:r>
              <a:rPr lang="tr-TR" sz="2400" dirty="0" smtClean="0"/>
              <a:t>Görüşmeyi </a:t>
            </a:r>
            <a:r>
              <a:rPr lang="tr-TR" sz="2400" dirty="0"/>
              <a:t>çocuklar ile günlük konuşma şeklinden ayıran özelliği, belirli bir zaman dilimi içerisinde, belirli bir yerde, saptanmış bir amaç için belli bir plan ve düzen içesinde taraflarca planlanarak gerçekleşmesidir (</a:t>
            </a:r>
            <a:r>
              <a:rPr lang="tr-TR" sz="2400" dirty="0" err="1"/>
              <a:t>Göksalan</a:t>
            </a:r>
            <a:r>
              <a:rPr lang="tr-TR" sz="2400" dirty="0"/>
              <a:t>, 2012). </a:t>
            </a:r>
            <a:endParaRPr lang="tr-TR" sz="2400" dirty="0" smtClean="0"/>
          </a:p>
          <a:p>
            <a:pPr algn="just"/>
            <a:endParaRPr lang="tr-TR" sz="2400" dirty="0"/>
          </a:p>
          <a:p>
            <a:pPr algn="just"/>
            <a:r>
              <a:rPr lang="tr-TR" sz="2400" dirty="0" smtClean="0"/>
              <a:t>Bu </a:t>
            </a:r>
            <a:r>
              <a:rPr lang="tr-TR" sz="2400" dirty="0"/>
              <a:t>nedenle de görüşme tekniğinin görüşülen kişi sayısına göre ve görüşmecinin amaçlarına göre farklı türleri bulunmaktadır</a:t>
            </a:r>
            <a:r>
              <a:rPr lang="tr-TR" sz="2800" dirty="0">
                <a:latin typeface="Comic Sans MS" panose="030F0702030302020204" pitchFamily="66" charset="0"/>
              </a:rPr>
              <a:t>. </a:t>
            </a:r>
          </a:p>
        </p:txBody>
      </p:sp>
    </p:spTree>
    <p:extLst>
      <p:ext uri="{BB962C8B-B14F-4D97-AF65-F5344CB8AC3E}">
        <p14:creationId xmlns:p14="http://schemas.microsoft.com/office/powerpoint/2010/main" val="514329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2132856"/>
            <a:ext cx="8064896" cy="2677656"/>
          </a:xfrm>
          <a:prstGeom prst="rect">
            <a:avLst/>
          </a:prstGeom>
        </p:spPr>
        <p:txBody>
          <a:bodyPr wrap="square">
            <a:spAutoFit/>
          </a:bodyPr>
          <a:lstStyle/>
          <a:p>
            <a:pPr marL="457200" indent="-457200" algn="just">
              <a:buClr>
                <a:srgbClr val="FF0000"/>
              </a:buClr>
              <a:buFont typeface="Wingdings" panose="05000000000000000000" pitchFamily="2" charset="2"/>
              <a:buChar char="Ø"/>
            </a:pPr>
            <a:r>
              <a:rPr lang="tr-TR" sz="2400" dirty="0" smtClean="0"/>
              <a:t>Görüşmeler </a:t>
            </a:r>
            <a:r>
              <a:rPr lang="tr-TR" sz="2400" dirty="0"/>
              <a:t>kişi sayısına göre bireysel ve grup görüşmeleri olarak ikiye ayrılırken, </a:t>
            </a:r>
            <a:endParaRPr lang="tr-TR" sz="2400" dirty="0" smtClean="0"/>
          </a:p>
          <a:p>
            <a:pPr marL="457200" indent="-457200" algn="just">
              <a:buClr>
                <a:srgbClr val="FF0000"/>
              </a:buClr>
              <a:buFont typeface="Wingdings" panose="05000000000000000000" pitchFamily="2" charset="2"/>
              <a:buChar char="Ø"/>
            </a:pPr>
            <a:endParaRPr lang="tr-TR" sz="2400" dirty="0"/>
          </a:p>
          <a:p>
            <a:pPr marL="457200" indent="-457200" algn="just">
              <a:buClr>
                <a:srgbClr val="FF0000"/>
              </a:buClr>
              <a:buFont typeface="Wingdings" panose="05000000000000000000" pitchFamily="2" charset="2"/>
              <a:buChar char="Ø"/>
            </a:pPr>
            <a:r>
              <a:rPr lang="tr-TR" sz="2400" dirty="0" smtClean="0"/>
              <a:t>Görüşmecinin </a:t>
            </a:r>
            <a:r>
              <a:rPr lang="tr-TR" sz="2400" dirty="0"/>
              <a:t>görüşmeyi planlanma şekline göre görüşmeler; yapılandırılmış, yarı-yapılandırılmış veya yapılandırılmamış olarak üçe ayrılır (</a:t>
            </a:r>
            <a:r>
              <a:rPr lang="tr-TR" sz="2400" dirty="0" err="1"/>
              <a:t>Wicks</a:t>
            </a:r>
            <a:r>
              <a:rPr lang="tr-TR" sz="2400" dirty="0"/>
              <a:t>-Nelson &amp; </a:t>
            </a:r>
            <a:r>
              <a:rPr lang="tr-TR" sz="2400" dirty="0" err="1"/>
              <a:t>Israel</a:t>
            </a:r>
            <a:r>
              <a:rPr lang="tr-TR" sz="2400" dirty="0"/>
              <a:t>, 1991). </a:t>
            </a:r>
            <a:endParaRPr lang="tr-TR" sz="2400" dirty="0" smtClean="0"/>
          </a:p>
        </p:txBody>
      </p:sp>
    </p:spTree>
    <p:extLst>
      <p:ext uri="{BB962C8B-B14F-4D97-AF65-F5344CB8AC3E}">
        <p14:creationId xmlns:p14="http://schemas.microsoft.com/office/powerpoint/2010/main" val="1083249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412776"/>
            <a:ext cx="8280920" cy="3046988"/>
          </a:xfrm>
          <a:prstGeom prst="rect">
            <a:avLst/>
          </a:prstGeom>
        </p:spPr>
        <p:txBody>
          <a:bodyPr wrap="square">
            <a:spAutoFit/>
          </a:bodyPr>
          <a:lstStyle/>
          <a:p>
            <a:pPr algn="just"/>
            <a:r>
              <a:rPr lang="tr-TR" sz="2400" b="1" dirty="0" smtClean="0">
                <a:solidFill>
                  <a:srgbClr val="0070C0"/>
                </a:solidFill>
              </a:rPr>
              <a:t>1. Yapılandırılmış </a:t>
            </a:r>
            <a:r>
              <a:rPr lang="tr-TR" sz="2400" b="1" dirty="0">
                <a:solidFill>
                  <a:srgbClr val="0070C0"/>
                </a:solidFill>
              </a:rPr>
              <a:t>Görüşme </a:t>
            </a:r>
            <a:r>
              <a:rPr lang="tr-TR" sz="2400" dirty="0"/>
              <a:t>Yapılandırılmış görüşmeler, görüşmenin nasıl yapılacağı ve verilerin nasıl kaydedileceği ile ilgili bir dizi kuraldan yararlanır. </a:t>
            </a:r>
            <a:endParaRPr lang="tr-TR" sz="2400" dirty="0" smtClean="0"/>
          </a:p>
          <a:p>
            <a:pPr algn="just"/>
            <a:endParaRPr lang="tr-TR" sz="2400" dirty="0" smtClean="0"/>
          </a:p>
          <a:p>
            <a:pPr algn="just"/>
            <a:r>
              <a:rPr lang="tr-TR" sz="2400" dirty="0" smtClean="0"/>
              <a:t>Yüksek </a:t>
            </a:r>
            <a:r>
              <a:rPr lang="tr-TR" sz="2400" dirty="0"/>
              <a:t>düzeyde yapılandırılmış görüşmeler genellikle problem davranışları ve olaylar serisini ele alır ve resmi tanıyı koymayı kolaylaştırmak için kullanılabilecek daha objektif veriler sağlar (Orton,1997). </a:t>
            </a:r>
            <a:endParaRPr lang="tr-TR" sz="2400" dirty="0" smtClean="0"/>
          </a:p>
        </p:txBody>
      </p:sp>
    </p:spTree>
    <p:extLst>
      <p:ext uri="{BB962C8B-B14F-4D97-AF65-F5344CB8AC3E}">
        <p14:creationId xmlns:p14="http://schemas.microsoft.com/office/powerpoint/2010/main" val="3761453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772816"/>
            <a:ext cx="8280920" cy="3046988"/>
          </a:xfrm>
          <a:prstGeom prst="rect">
            <a:avLst/>
          </a:prstGeom>
        </p:spPr>
        <p:txBody>
          <a:bodyPr wrap="square">
            <a:spAutoFit/>
          </a:bodyPr>
          <a:lstStyle/>
          <a:p>
            <a:pPr algn="just"/>
            <a:r>
              <a:rPr lang="tr-TR" sz="2400" dirty="0" smtClean="0"/>
              <a:t>Görüşmeyi </a:t>
            </a:r>
            <a:r>
              <a:rPr lang="tr-TR" sz="2400" dirty="0"/>
              <a:t>yapacak kişi tarafından önceden belirlenen sorularla ile belirlenen süre dilimi içerisinde görüşme yapılacak olan çocuk ya da anne-babaya sorular sorulur ve yanıtlar alınarak kayıt tutulur. </a:t>
            </a:r>
            <a:endParaRPr lang="tr-TR" sz="2400" dirty="0" smtClean="0"/>
          </a:p>
          <a:p>
            <a:pPr algn="just"/>
            <a:endParaRPr lang="tr-TR" sz="2400" dirty="0"/>
          </a:p>
          <a:p>
            <a:pPr algn="just"/>
            <a:r>
              <a:rPr lang="tr-TR" sz="2400" dirty="0" smtClean="0"/>
              <a:t>Görüşmenin </a:t>
            </a:r>
            <a:r>
              <a:rPr lang="tr-TR" sz="2400" dirty="0"/>
              <a:t>yapıldığı katılımcının sorular üzerinde bir etkisi olmadan sadece görüşmecinin tekelinde süreç yönetilir (Sönmez ve </a:t>
            </a:r>
            <a:r>
              <a:rPr lang="tr-TR" sz="2400" dirty="0" err="1"/>
              <a:t>Alacapınar</a:t>
            </a:r>
            <a:r>
              <a:rPr lang="tr-TR" sz="2400" dirty="0"/>
              <a:t>, 2017). </a:t>
            </a:r>
            <a:endParaRPr lang="tr-TR" sz="2400" dirty="0" smtClean="0"/>
          </a:p>
        </p:txBody>
      </p:sp>
    </p:spTree>
    <p:extLst>
      <p:ext uri="{BB962C8B-B14F-4D97-AF65-F5344CB8AC3E}">
        <p14:creationId xmlns:p14="http://schemas.microsoft.com/office/powerpoint/2010/main" val="1280577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628800"/>
            <a:ext cx="8280920" cy="4154984"/>
          </a:xfrm>
          <a:prstGeom prst="rect">
            <a:avLst/>
          </a:prstGeom>
        </p:spPr>
        <p:txBody>
          <a:bodyPr wrap="square">
            <a:spAutoFit/>
          </a:bodyPr>
          <a:lstStyle/>
          <a:p>
            <a:pPr algn="just"/>
            <a:r>
              <a:rPr lang="tr-TR" sz="2400" dirty="0" smtClean="0"/>
              <a:t>Yapılandırılmış </a:t>
            </a:r>
            <a:r>
              <a:rPr lang="tr-TR" sz="2400" dirty="0"/>
              <a:t>görüşmelerde görüşmeci önceden hazırlanan açıklamaları aynen uygulamak, görüşme için belirlenen işlem sırası ile yapmak ve belirtilen soruları aynen sormak ve cevapları aynı şekilde kaydetmek durumundadır. </a:t>
            </a:r>
            <a:endParaRPr lang="tr-TR" sz="2400" dirty="0" smtClean="0"/>
          </a:p>
          <a:p>
            <a:pPr algn="just"/>
            <a:endParaRPr lang="tr-TR" sz="2400" dirty="0"/>
          </a:p>
          <a:p>
            <a:pPr algn="just"/>
            <a:r>
              <a:rPr lang="tr-TR" sz="2400" dirty="0" smtClean="0"/>
              <a:t>Bu </a:t>
            </a:r>
            <a:r>
              <a:rPr lang="tr-TR" sz="2400" dirty="0"/>
              <a:t>nedenle yapılandırılmış görüşmede standart durumu ve objektifliği sağlamak ve sübjektifliği en aza indirmek çok önemlidir (Özgüven, 2002). </a:t>
            </a:r>
            <a:endParaRPr lang="tr-TR" sz="2400" dirty="0" smtClean="0"/>
          </a:p>
          <a:p>
            <a:pPr algn="just"/>
            <a:endParaRPr lang="tr-TR" sz="2400" dirty="0"/>
          </a:p>
          <a:p>
            <a:pPr algn="just"/>
            <a:r>
              <a:rPr lang="tr-TR" sz="2400" dirty="0" smtClean="0"/>
              <a:t>Yapılandırılmış </a:t>
            </a:r>
            <a:r>
              <a:rPr lang="tr-TR" sz="2400" dirty="0"/>
              <a:t>görüşme, diğer görüşme türlerinden farklı olarak görüşmeciye esneklik sağlamaz. </a:t>
            </a:r>
            <a:endParaRPr lang="tr-TR" sz="2400" dirty="0" smtClean="0"/>
          </a:p>
        </p:txBody>
      </p:sp>
    </p:spTree>
    <p:extLst>
      <p:ext uri="{BB962C8B-B14F-4D97-AF65-F5344CB8AC3E}">
        <p14:creationId xmlns:p14="http://schemas.microsoft.com/office/powerpoint/2010/main" val="131575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484784"/>
            <a:ext cx="8280920" cy="3108543"/>
          </a:xfrm>
          <a:prstGeom prst="rect">
            <a:avLst/>
          </a:prstGeom>
        </p:spPr>
        <p:txBody>
          <a:bodyPr wrap="square">
            <a:spAutoFit/>
          </a:bodyPr>
          <a:lstStyle/>
          <a:p>
            <a:pPr algn="just"/>
            <a:r>
              <a:rPr lang="tr-TR" sz="2400" dirty="0" smtClean="0"/>
              <a:t>Görüşme </a:t>
            </a:r>
            <a:r>
              <a:rPr lang="tr-TR" sz="2400" dirty="0"/>
              <a:t>esnasında karşılıklı etkileşimden kaynaklı ortaya çıkabilecek bir konu ile ilgili süreci değiştiremeyeceğinden dolayı, konu önemli bile olsa bu konuyu ayrıntılı bir biçimde ele almak mümkün olmayacaktır. </a:t>
            </a:r>
            <a:endParaRPr lang="tr-TR" sz="2400" dirty="0" smtClean="0"/>
          </a:p>
          <a:p>
            <a:pPr algn="just"/>
            <a:endParaRPr lang="tr-TR" sz="2400" dirty="0"/>
          </a:p>
          <a:p>
            <a:pPr algn="just"/>
            <a:r>
              <a:rPr lang="tr-TR" sz="2400" dirty="0" smtClean="0"/>
              <a:t>Bu </a:t>
            </a:r>
            <a:r>
              <a:rPr lang="tr-TR" sz="2400" dirty="0"/>
              <a:t>durum bir sınırlılık gibi görünse de bu görüşme türü ile toplanan verilerin standardize edilmesi, karşılaştırılması ve çözümlenmesi diğer görüşme türlerine göre daha kolaydır</a:t>
            </a:r>
            <a:r>
              <a:rPr lang="tr-TR" sz="2800" dirty="0">
                <a:latin typeface="Comic Sans MS" panose="030F0702030302020204" pitchFamily="66" charset="0"/>
              </a:rPr>
              <a:t>.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328029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1628800"/>
            <a:ext cx="7848872" cy="4524315"/>
          </a:xfrm>
          <a:prstGeom prst="rect">
            <a:avLst/>
          </a:prstGeom>
        </p:spPr>
        <p:txBody>
          <a:bodyPr wrap="square">
            <a:spAutoFit/>
          </a:bodyPr>
          <a:lstStyle/>
          <a:p>
            <a:pPr algn="just"/>
            <a:r>
              <a:rPr lang="tr-TR" sz="2400" dirty="0" smtClean="0"/>
              <a:t>Yapılandırılmış </a:t>
            </a:r>
            <a:r>
              <a:rPr lang="tr-TR" sz="2400" dirty="0"/>
              <a:t>görüşmeler genellikle ebeveynlerden ya da yetişkinlerden çocuk hakkında bilgi alma veya onları bilgilendirme amaçlı kullanılmaktadır. </a:t>
            </a:r>
            <a:endParaRPr lang="tr-TR" sz="2400" dirty="0" smtClean="0"/>
          </a:p>
          <a:p>
            <a:pPr algn="just"/>
            <a:endParaRPr lang="tr-TR" sz="2400" dirty="0"/>
          </a:p>
          <a:p>
            <a:pPr algn="just"/>
            <a:r>
              <a:rPr lang="tr-TR" sz="2400" dirty="0" smtClean="0"/>
              <a:t>Yapılandırılmış </a:t>
            </a:r>
            <a:r>
              <a:rPr lang="tr-TR" sz="2400" dirty="0"/>
              <a:t>soruların formatı, ebeveynlere ya da daha büyük çocuklara daha uygundur. </a:t>
            </a:r>
            <a:endParaRPr lang="tr-TR" sz="2400" dirty="0" smtClean="0"/>
          </a:p>
          <a:p>
            <a:pPr algn="just"/>
            <a:endParaRPr lang="tr-TR" sz="2400" dirty="0"/>
          </a:p>
          <a:p>
            <a:pPr algn="just"/>
            <a:r>
              <a:rPr lang="tr-TR" sz="2400" dirty="0" smtClean="0"/>
              <a:t>Yapılandırılmış </a:t>
            </a:r>
            <a:r>
              <a:rPr lang="tr-TR" sz="2400" dirty="0"/>
              <a:t>soru formlarının uzunluğundan ya da detaylarından dolayı okul temelli değerlendirmeler için kullanması çok uygun değildir (</a:t>
            </a:r>
            <a:r>
              <a:rPr lang="tr-TR" sz="2400" dirty="0" err="1"/>
              <a:t>McConaughy</a:t>
            </a:r>
            <a:r>
              <a:rPr lang="tr-TR" sz="2400" dirty="0"/>
              <a:t>, 2013). Ancak ebeveynlerden çocuğun gelişim ve tıbbi geçmişi vb. bilgi alma amaçlı kullanılabilir. </a:t>
            </a:r>
          </a:p>
        </p:txBody>
      </p:sp>
    </p:spTree>
    <p:extLst>
      <p:ext uri="{BB962C8B-B14F-4D97-AF65-F5344CB8AC3E}">
        <p14:creationId xmlns:p14="http://schemas.microsoft.com/office/powerpoint/2010/main" val="3666940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628800"/>
            <a:ext cx="8280920" cy="4154984"/>
          </a:xfrm>
          <a:prstGeom prst="rect">
            <a:avLst/>
          </a:prstGeom>
        </p:spPr>
        <p:txBody>
          <a:bodyPr wrap="square">
            <a:spAutoFit/>
          </a:bodyPr>
          <a:lstStyle/>
          <a:p>
            <a:pPr algn="just"/>
            <a:r>
              <a:rPr lang="tr-TR" sz="2400" b="1" dirty="0">
                <a:solidFill>
                  <a:srgbClr val="0070C0"/>
                </a:solidFill>
              </a:rPr>
              <a:t>2. Yarı-Yapılandırılmış Görüşme </a:t>
            </a:r>
            <a:r>
              <a:rPr lang="tr-TR" sz="2400" dirty="0"/>
              <a:t>Yarı-yapılandırılmış görüşmeler, önceden hazırlanılan konu hakkında katılımcılardan aynı türde bilgilerin toplanması amacıyla yapılmaktadır. </a:t>
            </a:r>
            <a:endParaRPr lang="tr-TR" sz="2400" dirty="0" smtClean="0"/>
          </a:p>
          <a:p>
            <a:pPr algn="just"/>
            <a:endParaRPr lang="tr-TR" sz="2400" dirty="0"/>
          </a:p>
          <a:p>
            <a:pPr algn="just"/>
            <a:r>
              <a:rPr lang="tr-TR" sz="2400" dirty="0" smtClean="0"/>
              <a:t>Görüşme öncesinde </a:t>
            </a:r>
            <a:r>
              <a:rPr lang="tr-TR" sz="2400" dirty="0"/>
              <a:t>görüşmeciye rehberlik edecek konu başlıkları veya soruların yer aldığı bir görüşme formu bulunmaktadır (Balaban Salı, 2012). </a:t>
            </a:r>
            <a:endParaRPr lang="tr-TR" sz="2400" dirty="0" smtClean="0"/>
          </a:p>
          <a:p>
            <a:pPr algn="just"/>
            <a:endParaRPr lang="tr-TR" sz="2400" dirty="0"/>
          </a:p>
          <a:p>
            <a:pPr algn="just"/>
            <a:r>
              <a:rPr lang="tr-TR" sz="2400" dirty="0" smtClean="0"/>
              <a:t>Yarı-yapılandırılmış </a:t>
            </a:r>
            <a:r>
              <a:rPr lang="tr-TR" sz="2400" dirty="0"/>
              <a:t>görüşmeler, soruların nasıl sorulduğu ve verilerin nasıl kaydedildiği konusunda bazı esneklikler sağlar (</a:t>
            </a:r>
            <a:r>
              <a:rPr lang="tr-TR" sz="2400" dirty="0" err="1"/>
              <a:t>Orton</a:t>
            </a:r>
            <a:r>
              <a:rPr lang="tr-TR" sz="2400" dirty="0"/>
              <a:t>, 1997). </a:t>
            </a:r>
            <a:endParaRPr lang="tr-TR" sz="2400" dirty="0" smtClean="0"/>
          </a:p>
        </p:txBody>
      </p:sp>
    </p:spTree>
    <p:extLst>
      <p:ext uri="{BB962C8B-B14F-4D97-AF65-F5344CB8AC3E}">
        <p14:creationId xmlns:p14="http://schemas.microsoft.com/office/powerpoint/2010/main" val="3058061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484784"/>
            <a:ext cx="8280920" cy="3785652"/>
          </a:xfrm>
          <a:prstGeom prst="rect">
            <a:avLst/>
          </a:prstGeom>
        </p:spPr>
        <p:txBody>
          <a:bodyPr wrap="square">
            <a:spAutoFit/>
          </a:bodyPr>
          <a:lstStyle/>
          <a:p>
            <a:pPr algn="just"/>
            <a:r>
              <a:rPr lang="tr-TR" sz="2400" dirty="0" smtClean="0"/>
              <a:t>Önceden </a:t>
            </a:r>
            <a:r>
              <a:rPr lang="tr-TR" sz="2400" dirty="0"/>
              <a:t>hazırlanan soruların yanı sıra gerektiği durumlarda görüşmeci ek sorular sorma özgürlüğüne sahiptir. </a:t>
            </a:r>
            <a:endParaRPr lang="tr-TR" sz="2400" dirty="0" smtClean="0"/>
          </a:p>
          <a:p>
            <a:pPr algn="just"/>
            <a:endParaRPr lang="tr-TR" sz="2400" dirty="0"/>
          </a:p>
          <a:p>
            <a:pPr algn="just"/>
            <a:r>
              <a:rPr lang="tr-TR" sz="2400" dirty="0" smtClean="0"/>
              <a:t>Görüşme </a:t>
            </a:r>
            <a:r>
              <a:rPr lang="tr-TR" sz="2400" dirty="0"/>
              <a:t>sırasında soruların yeri değiştirilebilir, cümle yapısı değişebilir. </a:t>
            </a:r>
            <a:endParaRPr lang="tr-TR" sz="2400" dirty="0" smtClean="0"/>
          </a:p>
          <a:p>
            <a:pPr algn="just"/>
            <a:endParaRPr lang="tr-TR" sz="2400" dirty="0"/>
          </a:p>
          <a:p>
            <a:pPr algn="just"/>
            <a:r>
              <a:rPr lang="tr-TR" sz="2400" dirty="0" smtClean="0"/>
              <a:t>En </a:t>
            </a:r>
            <a:r>
              <a:rPr lang="tr-TR" sz="2400" dirty="0"/>
              <a:t>önemli özelliklerden bir tanesi zaman esnekliği tanımasıdır. </a:t>
            </a:r>
            <a:endParaRPr lang="tr-TR" sz="2400" dirty="0" smtClean="0"/>
          </a:p>
          <a:p>
            <a:pPr algn="just"/>
            <a:endParaRPr lang="tr-TR" sz="2400" dirty="0"/>
          </a:p>
          <a:p>
            <a:pPr algn="just"/>
            <a:r>
              <a:rPr lang="tr-TR" sz="2400" dirty="0" smtClean="0"/>
              <a:t>Bazı </a:t>
            </a:r>
            <a:r>
              <a:rPr lang="tr-TR" sz="2400" dirty="0"/>
              <a:t>soruların cevaplarının alınması durumunda o sorular atlanabilir ya da değiştirilebilir (Karataş ve Yavuzer, 2015). </a:t>
            </a:r>
            <a:endParaRPr lang="tr-TR" sz="2400" dirty="0" smtClean="0"/>
          </a:p>
        </p:txBody>
      </p:sp>
    </p:spTree>
    <p:extLst>
      <p:ext uri="{BB962C8B-B14F-4D97-AF65-F5344CB8AC3E}">
        <p14:creationId xmlns:p14="http://schemas.microsoft.com/office/powerpoint/2010/main" val="1522505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412776"/>
            <a:ext cx="8280920" cy="3785652"/>
          </a:xfrm>
          <a:prstGeom prst="rect">
            <a:avLst/>
          </a:prstGeom>
        </p:spPr>
        <p:txBody>
          <a:bodyPr wrap="square">
            <a:spAutoFit/>
          </a:bodyPr>
          <a:lstStyle/>
          <a:p>
            <a:pPr algn="just"/>
            <a:r>
              <a:rPr lang="tr-TR" sz="2400" dirty="0" smtClean="0"/>
              <a:t>Görüşmeciler</a:t>
            </a:r>
            <a:r>
              <a:rPr lang="tr-TR" sz="2400" dirty="0"/>
              <a:t>, okul öncesi dönem çocuklarıyla planlayacakları görüşmelerde genellikle yarı-yapılandırılmış soruları tercih ederler. </a:t>
            </a:r>
            <a:endParaRPr lang="tr-TR" sz="2400" dirty="0" smtClean="0"/>
          </a:p>
          <a:p>
            <a:pPr algn="just"/>
            <a:endParaRPr lang="tr-TR" sz="2400" dirty="0"/>
          </a:p>
          <a:p>
            <a:pPr algn="just"/>
            <a:r>
              <a:rPr lang="tr-TR" sz="2400" dirty="0" smtClean="0"/>
              <a:t>Yarı-yapılandırılmış </a:t>
            </a:r>
            <a:r>
              <a:rPr lang="tr-TR" sz="2400" dirty="0"/>
              <a:t>sorular, çocukların sevdiği aktiviteler, ilgi alanları, okul ve sosyal ortam, aile ilişkileri gibi birçok boyutu kapsayabilir. </a:t>
            </a:r>
            <a:endParaRPr lang="tr-TR" sz="2400" dirty="0" smtClean="0"/>
          </a:p>
          <a:p>
            <a:pPr algn="just"/>
            <a:endParaRPr lang="tr-TR" sz="2400" dirty="0"/>
          </a:p>
          <a:p>
            <a:pPr algn="just"/>
            <a:r>
              <a:rPr lang="tr-TR" sz="2400" dirty="0" smtClean="0"/>
              <a:t>Yarı-yapılandırılmış </a:t>
            </a:r>
            <a:r>
              <a:rPr lang="tr-TR" sz="2400" dirty="0"/>
              <a:t>soruların biçimi nispeten açık uçludur ve doğal bir konuşma akışı sürdürmek için esnektir. </a:t>
            </a:r>
            <a:endParaRPr lang="tr-TR" sz="2400" dirty="0" smtClean="0"/>
          </a:p>
        </p:txBody>
      </p:sp>
    </p:spTree>
    <p:extLst>
      <p:ext uri="{BB962C8B-B14F-4D97-AF65-F5344CB8AC3E}">
        <p14:creationId xmlns:p14="http://schemas.microsoft.com/office/powerpoint/2010/main" val="2045322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2060848"/>
            <a:ext cx="8280920" cy="2677656"/>
          </a:xfrm>
          <a:prstGeom prst="rect">
            <a:avLst/>
          </a:prstGeom>
        </p:spPr>
        <p:txBody>
          <a:bodyPr wrap="square">
            <a:spAutoFit/>
          </a:bodyPr>
          <a:lstStyle/>
          <a:p>
            <a:pPr algn="just"/>
            <a:r>
              <a:rPr lang="tr-TR" sz="2400" dirty="0" smtClean="0"/>
              <a:t>Bu </a:t>
            </a:r>
            <a:r>
              <a:rPr lang="tr-TR" sz="2400" dirty="0"/>
              <a:t>sorular genellikle “evet” veya “hayır” yanıtlarını ortaya çıkarmaz, bunun yerine katılımcıları belirli konular hakkında görüşlerini, düşüncelerini ve duygularını ifade etmeye teşvik eder (</a:t>
            </a:r>
            <a:r>
              <a:rPr lang="tr-TR" sz="2400" dirty="0" err="1"/>
              <a:t>McConaughy</a:t>
            </a:r>
            <a:r>
              <a:rPr lang="tr-TR" sz="2400" dirty="0"/>
              <a:t>, 2013). </a:t>
            </a:r>
            <a:endParaRPr lang="tr-TR" sz="2400" dirty="0" smtClean="0"/>
          </a:p>
          <a:p>
            <a:pPr algn="just"/>
            <a:endParaRPr lang="tr-TR" sz="2400" dirty="0"/>
          </a:p>
          <a:p>
            <a:pPr algn="just"/>
            <a:r>
              <a:rPr lang="tr-TR" sz="2400" dirty="0" smtClean="0"/>
              <a:t>Ayrıca </a:t>
            </a:r>
            <a:r>
              <a:rPr lang="tr-TR" sz="2400" dirty="0"/>
              <a:t>okul öncesi çocuklarla görüşme planlanmasında görüşmeci esnek bir zaman dilimine ihtiyaç duyar. </a:t>
            </a:r>
            <a:endParaRPr lang="tr-TR" sz="2400" dirty="0" smtClean="0"/>
          </a:p>
        </p:txBody>
      </p:sp>
    </p:spTree>
    <p:extLst>
      <p:ext uri="{BB962C8B-B14F-4D97-AF65-F5344CB8AC3E}">
        <p14:creationId xmlns:p14="http://schemas.microsoft.com/office/powerpoint/2010/main" val="1689330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916832"/>
            <a:ext cx="8064896" cy="2308324"/>
          </a:xfrm>
          <a:prstGeom prst="rect">
            <a:avLst/>
          </a:prstGeom>
        </p:spPr>
        <p:txBody>
          <a:bodyPr wrap="square">
            <a:spAutoFit/>
          </a:bodyPr>
          <a:lstStyle/>
          <a:p>
            <a:pPr algn="just"/>
            <a:r>
              <a:rPr lang="tr-TR" sz="2400" dirty="0" smtClean="0"/>
              <a:t>İlk </a:t>
            </a:r>
            <a:r>
              <a:rPr lang="tr-TR" sz="2400" dirty="0"/>
              <a:t>sorular, çocukların arkadaşları ile yaptıkları aktiviteleri, sevdikleri ve sevmedikleri akranları ile ilgili bakış açılarını ortaya çıkarmak için hazırlanmış sorulardır. </a:t>
            </a:r>
            <a:endParaRPr lang="tr-TR" sz="2400" dirty="0" smtClean="0"/>
          </a:p>
          <a:p>
            <a:pPr algn="just"/>
            <a:endParaRPr lang="tr-TR" sz="2400" dirty="0"/>
          </a:p>
          <a:p>
            <a:pPr algn="just"/>
            <a:r>
              <a:rPr lang="tr-TR" sz="2400" dirty="0" smtClean="0"/>
              <a:t>Diğer </a:t>
            </a:r>
            <a:r>
              <a:rPr lang="tr-TR" sz="2400" dirty="0"/>
              <a:t>sorular ise sosyal izolasyon ve kavgacı tutumları içeren sosyal problemleri içermektedir. </a:t>
            </a:r>
            <a:endParaRPr lang="tr-TR" sz="2400" dirty="0" smtClean="0"/>
          </a:p>
        </p:txBody>
      </p:sp>
    </p:spTree>
    <p:extLst>
      <p:ext uri="{BB962C8B-B14F-4D97-AF65-F5344CB8AC3E}">
        <p14:creationId xmlns:p14="http://schemas.microsoft.com/office/powerpoint/2010/main" val="3487052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628800"/>
            <a:ext cx="8280920" cy="3046988"/>
          </a:xfrm>
          <a:prstGeom prst="rect">
            <a:avLst/>
          </a:prstGeom>
        </p:spPr>
        <p:txBody>
          <a:bodyPr wrap="square">
            <a:spAutoFit/>
          </a:bodyPr>
          <a:lstStyle/>
          <a:p>
            <a:pPr algn="just"/>
            <a:r>
              <a:rPr lang="tr-TR" sz="2400" dirty="0" smtClean="0"/>
              <a:t>Sınıf </a:t>
            </a:r>
            <a:r>
              <a:rPr lang="tr-TR" sz="2400" dirty="0"/>
              <a:t>ortamındaki fiziksel saldırganlık, sınırlı sosyal problem çözme becerileri, sosyal kaygı, depresyon ya da zayıf öfke kontrolü dahil olmak üzere, zayıf akran ilişkileri veya reddi için risk faktörlerini belirlemek için örneklendirilmiş sorular bulunmaktadır. </a:t>
            </a:r>
            <a:endParaRPr lang="tr-TR" sz="2400" dirty="0" smtClean="0"/>
          </a:p>
          <a:p>
            <a:pPr algn="just"/>
            <a:endParaRPr lang="tr-TR" sz="2400" dirty="0"/>
          </a:p>
          <a:p>
            <a:pPr algn="just"/>
            <a:r>
              <a:rPr lang="tr-TR" sz="2400" dirty="0" smtClean="0"/>
              <a:t>Soruların </a:t>
            </a:r>
            <a:r>
              <a:rPr lang="tr-TR" sz="2400" dirty="0"/>
              <a:t>açık uçlu formatta oluşu çocukları bu hassas konular hakkında duygularını ve fikirlerini özgürce ifade etmeye teşvik eder.</a:t>
            </a:r>
          </a:p>
        </p:txBody>
      </p:sp>
    </p:spTree>
    <p:extLst>
      <p:ext uri="{BB962C8B-B14F-4D97-AF65-F5344CB8AC3E}">
        <p14:creationId xmlns:p14="http://schemas.microsoft.com/office/powerpoint/2010/main" val="3666940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628800"/>
            <a:ext cx="8352928" cy="2677656"/>
          </a:xfrm>
          <a:prstGeom prst="rect">
            <a:avLst/>
          </a:prstGeom>
        </p:spPr>
        <p:txBody>
          <a:bodyPr wrap="square">
            <a:spAutoFit/>
          </a:bodyPr>
          <a:lstStyle/>
          <a:p>
            <a:pPr algn="just"/>
            <a:r>
              <a:rPr lang="tr-TR" sz="2400" b="1" dirty="0">
                <a:solidFill>
                  <a:srgbClr val="0070C0"/>
                </a:solidFill>
              </a:rPr>
              <a:t>3. Yapılandırılmamış Görüşme </a:t>
            </a:r>
            <a:r>
              <a:rPr lang="tr-TR" sz="2400" dirty="0"/>
              <a:t>Yapılandırılmamış görüşme türü, görüşmeci ve katılımcının belirli bir amaç doğrultusunda bir araya geldiği karşılıklı etkileşime dayanan bir tekniktir. </a:t>
            </a:r>
            <a:endParaRPr lang="tr-TR" sz="2400" dirty="0" smtClean="0"/>
          </a:p>
          <a:p>
            <a:pPr algn="just"/>
            <a:endParaRPr lang="tr-TR" sz="2400" dirty="0"/>
          </a:p>
          <a:p>
            <a:pPr algn="just"/>
            <a:r>
              <a:rPr lang="tr-TR" sz="2400" dirty="0" smtClean="0"/>
              <a:t>Kural </a:t>
            </a:r>
            <a:r>
              <a:rPr lang="tr-TR" sz="2400" dirty="0"/>
              <a:t>ve işlem yolları daha esnek olan doğal bir görüşme türü olan yapılandırılmamış görüşmeler, amaçlı bir sohbet tarzındadır (Burgess,1984; </a:t>
            </a:r>
            <a:r>
              <a:rPr lang="tr-TR" sz="2400" dirty="0" err="1"/>
              <a:t>Akt</a:t>
            </a:r>
            <a:r>
              <a:rPr lang="tr-TR" sz="2400" dirty="0"/>
              <a:t>. Sönmez ve </a:t>
            </a:r>
            <a:r>
              <a:rPr lang="tr-TR" sz="2400" dirty="0" err="1"/>
              <a:t>Alacapınar</a:t>
            </a:r>
            <a:r>
              <a:rPr lang="tr-TR" sz="2400" dirty="0"/>
              <a:t>, 2017; Özgüven, 2002;). </a:t>
            </a:r>
            <a:endParaRPr lang="tr-TR" sz="2400" dirty="0" smtClean="0"/>
          </a:p>
        </p:txBody>
      </p:sp>
    </p:spTree>
    <p:extLst>
      <p:ext uri="{BB962C8B-B14F-4D97-AF65-F5344CB8AC3E}">
        <p14:creationId xmlns:p14="http://schemas.microsoft.com/office/powerpoint/2010/main" val="3672980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412776"/>
            <a:ext cx="8352928" cy="4524315"/>
          </a:xfrm>
          <a:prstGeom prst="rect">
            <a:avLst/>
          </a:prstGeom>
        </p:spPr>
        <p:txBody>
          <a:bodyPr wrap="square">
            <a:spAutoFit/>
          </a:bodyPr>
          <a:lstStyle/>
          <a:p>
            <a:pPr algn="just"/>
            <a:r>
              <a:rPr lang="tr-TR" sz="2400" dirty="0" smtClean="0"/>
              <a:t>Yapılandırılmamış </a:t>
            </a:r>
            <a:r>
              <a:rPr lang="tr-TR" sz="2400" dirty="0"/>
              <a:t>görüşmeler, görüşmeciye süreç içerisinde iken esneklik sağlar. Görüşme süreci devam ederken görüşmeci konunun gidişatına göre ya da görüşmenin amacı doğrultusunda görüşmeyi şekillendirebilir. </a:t>
            </a:r>
            <a:endParaRPr lang="tr-TR" sz="2400" dirty="0" smtClean="0"/>
          </a:p>
          <a:p>
            <a:pPr algn="just"/>
            <a:endParaRPr lang="tr-TR" sz="2400" dirty="0"/>
          </a:p>
          <a:p>
            <a:pPr algn="just"/>
            <a:r>
              <a:rPr lang="tr-TR" sz="2400" dirty="0" smtClean="0"/>
              <a:t>Yapılandırılmamış </a:t>
            </a:r>
            <a:r>
              <a:rPr lang="tr-TR" sz="2400" dirty="0"/>
              <a:t>görüşmede bireyin rahat hissetmesi, güven içerisinde kendini anlatması, duygu ve düşüncelerini içtenlikle göstermesi yönünde cesaretlendirilmelidir. </a:t>
            </a:r>
            <a:endParaRPr lang="tr-TR" sz="2400" dirty="0" smtClean="0"/>
          </a:p>
          <a:p>
            <a:pPr algn="just"/>
            <a:endParaRPr lang="tr-TR" sz="2400" dirty="0"/>
          </a:p>
          <a:p>
            <a:pPr algn="just"/>
            <a:r>
              <a:rPr lang="tr-TR" sz="2400" dirty="0" smtClean="0"/>
              <a:t>Böylece </a:t>
            </a:r>
            <a:r>
              <a:rPr lang="tr-TR" sz="2400" dirty="0"/>
              <a:t>soru-cevap formatının dışında kalan bu görüşmeler ile konunun ya da probleminin ele alınışı daha derinlik kazanmış olacaktır (Özgüven, 2002). </a:t>
            </a:r>
            <a:endParaRPr lang="tr-TR" sz="2400" dirty="0" smtClean="0"/>
          </a:p>
        </p:txBody>
      </p:sp>
    </p:spTree>
    <p:extLst>
      <p:ext uri="{BB962C8B-B14F-4D97-AF65-F5344CB8AC3E}">
        <p14:creationId xmlns:p14="http://schemas.microsoft.com/office/powerpoint/2010/main" val="2066690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2564904"/>
            <a:ext cx="8352928" cy="3416320"/>
          </a:xfrm>
          <a:prstGeom prst="rect">
            <a:avLst/>
          </a:prstGeom>
        </p:spPr>
        <p:txBody>
          <a:bodyPr wrap="square">
            <a:spAutoFit/>
          </a:bodyPr>
          <a:lstStyle/>
          <a:p>
            <a:pPr algn="just"/>
            <a:r>
              <a:rPr lang="tr-TR" sz="2400" dirty="0" smtClean="0"/>
              <a:t>Yapılandırılmamış </a:t>
            </a:r>
            <a:r>
              <a:rPr lang="tr-TR" sz="2400" dirty="0"/>
              <a:t>görüşmeler genellikle </a:t>
            </a:r>
            <a:r>
              <a:rPr lang="tr-TR" sz="2400" dirty="0" err="1"/>
              <a:t>terapötik</a:t>
            </a:r>
            <a:r>
              <a:rPr lang="tr-TR" sz="2400" dirty="0"/>
              <a:t> bir sürecin parçası olarak da yürütülür ve diğer çeşitli değerlendirme yöntemleri ile birlikte kullanılır. </a:t>
            </a:r>
            <a:endParaRPr lang="tr-TR" sz="2400" dirty="0" smtClean="0"/>
          </a:p>
          <a:p>
            <a:pPr algn="just"/>
            <a:endParaRPr lang="tr-TR" sz="2400" dirty="0"/>
          </a:p>
          <a:p>
            <a:pPr algn="just"/>
            <a:r>
              <a:rPr lang="tr-TR" sz="2400" dirty="0" smtClean="0"/>
              <a:t>Problemin </a:t>
            </a:r>
            <a:r>
              <a:rPr lang="tr-TR" sz="2400" dirty="0"/>
              <a:t>değişik yönleri ile ilgili bilgi toplamak için bireyle birden çok görüşme yapılabilir. </a:t>
            </a:r>
            <a:endParaRPr lang="tr-TR" sz="2400" dirty="0" smtClean="0"/>
          </a:p>
          <a:p>
            <a:pPr algn="just"/>
            <a:endParaRPr lang="tr-TR" sz="2400" dirty="0"/>
          </a:p>
          <a:p>
            <a:pPr algn="just"/>
            <a:r>
              <a:rPr lang="tr-TR" sz="2400" dirty="0" smtClean="0"/>
              <a:t>Çocuklarla </a:t>
            </a:r>
            <a:r>
              <a:rPr lang="tr-TR" sz="2400" dirty="0"/>
              <a:t>yapılan görüşmeler yaşlarına ve gelişim düzeylerine göre uyarlanmalıdır (</a:t>
            </a:r>
            <a:r>
              <a:rPr lang="tr-TR" sz="2400" dirty="0" err="1"/>
              <a:t>Barker</a:t>
            </a:r>
            <a:r>
              <a:rPr lang="tr-TR" sz="2400" dirty="0"/>
              <a:t>, 1990). </a:t>
            </a:r>
            <a:endParaRPr lang="tr-TR" sz="2400" dirty="0" smtClean="0"/>
          </a:p>
        </p:txBody>
      </p:sp>
    </p:spTree>
    <p:extLst>
      <p:ext uri="{BB962C8B-B14F-4D97-AF65-F5344CB8AC3E}">
        <p14:creationId xmlns:p14="http://schemas.microsoft.com/office/powerpoint/2010/main" val="1106447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2636912"/>
            <a:ext cx="8352928" cy="1569660"/>
          </a:xfrm>
          <a:prstGeom prst="rect">
            <a:avLst/>
          </a:prstGeom>
        </p:spPr>
        <p:txBody>
          <a:bodyPr wrap="square">
            <a:spAutoFit/>
          </a:bodyPr>
          <a:lstStyle/>
          <a:p>
            <a:pPr algn="just"/>
            <a:r>
              <a:rPr lang="tr-TR" sz="2400" dirty="0" smtClean="0"/>
              <a:t>Oyun</a:t>
            </a:r>
            <a:r>
              <a:rPr lang="tr-TR" sz="2400" dirty="0"/>
              <a:t>, sanat, hikaye anlatımı ve diğer aktiviteler kendini ifade etmeyi kolaylaştırmak için kullanılabilir ve bu sayede okul öncesi çocuklar bile kendileri hakkında görüşmecilere değerli bilgiler sağlayabilirler (</a:t>
            </a:r>
            <a:r>
              <a:rPr lang="tr-TR" sz="2400" dirty="0" err="1"/>
              <a:t>Akt</a:t>
            </a:r>
            <a:r>
              <a:rPr lang="tr-TR" sz="2400" dirty="0"/>
              <a:t>. </a:t>
            </a:r>
            <a:r>
              <a:rPr lang="tr-TR" sz="2400" dirty="0" err="1"/>
              <a:t>Orton</a:t>
            </a:r>
            <a:r>
              <a:rPr lang="tr-TR" sz="2400" dirty="0"/>
              <a:t>, 1997).</a:t>
            </a:r>
          </a:p>
        </p:txBody>
      </p:sp>
    </p:spTree>
    <p:extLst>
      <p:ext uri="{BB962C8B-B14F-4D97-AF65-F5344CB8AC3E}">
        <p14:creationId xmlns:p14="http://schemas.microsoft.com/office/powerpoint/2010/main" val="3666940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556792"/>
            <a:ext cx="8136904" cy="4154984"/>
          </a:xfrm>
          <a:prstGeom prst="rect">
            <a:avLst/>
          </a:prstGeom>
        </p:spPr>
        <p:txBody>
          <a:bodyPr wrap="square">
            <a:spAutoFit/>
          </a:bodyPr>
          <a:lstStyle/>
          <a:p>
            <a:pPr algn="just"/>
            <a:r>
              <a:rPr lang="tr-TR" sz="2400" dirty="0"/>
              <a:t>Yapılandırılmamış görüşmelerde önceden hazırlanmış sorular ya da işlem basamakları uygulanmamaktadır. </a:t>
            </a:r>
            <a:endParaRPr lang="tr-TR" sz="2400" dirty="0" smtClean="0"/>
          </a:p>
          <a:p>
            <a:pPr algn="just"/>
            <a:endParaRPr lang="tr-TR" sz="2400" dirty="0"/>
          </a:p>
          <a:p>
            <a:pPr algn="just"/>
            <a:r>
              <a:rPr lang="tr-TR" sz="2400" dirty="0" smtClean="0"/>
              <a:t>Diğer </a:t>
            </a:r>
            <a:r>
              <a:rPr lang="tr-TR" sz="2400" dirty="0"/>
              <a:t>görüşme türlerine göre sohbet tarzında doğal bir ortamda yürütülür. </a:t>
            </a:r>
            <a:endParaRPr lang="tr-TR" sz="2400" dirty="0" smtClean="0"/>
          </a:p>
          <a:p>
            <a:pPr algn="just"/>
            <a:endParaRPr lang="tr-TR" sz="2400" dirty="0"/>
          </a:p>
          <a:p>
            <a:pPr algn="just"/>
            <a:r>
              <a:rPr lang="tr-TR" sz="2400" dirty="0" smtClean="0"/>
              <a:t>Bu </a:t>
            </a:r>
            <a:r>
              <a:rPr lang="tr-TR" sz="2400" dirty="0"/>
              <a:t>nedenle görüşmenin değerlendirme sürecinde; verilen yanıtların kaydedilmesi, verilerin düzenlenmesi ve çözümlenmesi görüşme sonrası zaman alıcı ve zor bir süreç olabilir. </a:t>
            </a:r>
            <a:endParaRPr lang="tr-TR" sz="2400" dirty="0" smtClean="0"/>
          </a:p>
          <a:p>
            <a:pPr algn="just"/>
            <a:endParaRPr lang="tr-TR" sz="2400" dirty="0"/>
          </a:p>
        </p:txBody>
      </p:sp>
    </p:spTree>
    <p:extLst>
      <p:ext uri="{BB962C8B-B14F-4D97-AF65-F5344CB8AC3E}">
        <p14:creationId xmlns:p14="http://schemas.microsoft.com/office/powerpoint/2010/main" val="3527017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988840"/>
            <a:ext cx="8136904" cy="3416320"/>
          </a:xfrm>
          <a:prstGeom prst="rect">
            <a:avLst/>
          </a:prstGeom>
        </p:spPr>
        <p:txBody>
          <a:bodyPr wrap="square">
            <a:spAutoFit/>
          </a:bodyPr>
          <a:lstStyle/>
          <a:p>
            <a:pPr algn="just"/>
            <a:r>
              <a:rPr lang="tr-TR" sz="2400" dirty="0" smtClean="0"/>
              <a:t>Yapılandırılmamış </a:t>
            </a:r>
            <a:r>
              <a:rPr lang="tr-TR" sz="2400" dirty="0"/>
              <a:t>görüşmelerin belli bir işlem basamağını takip etmemesi görüşmeciyi görüşme esnasında zorlayabilir. </a:t>
            </a:r>
            <a:endParaRPr lang="tr-TR" sz="2400" dirty="0" smtClean="0"/>
          </a:p>
          <a:p>
            <a:pPr algn="just"/>
            <a:endParaRPr lang="tr-TR" sz="2400" dirty="0"/>
          </a:p>
          <a:p>
            <a:pPr algn="just"/>
            <a:r>
              <a:rPr lang="tr-TR" sz="2400" dirty="0" smtClean="0"/>
              <a:t>Yapılandırılmamış </a:t>
            </a:r>
            <a:r>
              <a:rPr lang="tr-TR" sz="2400" dirty="0"/>
              <a:t>görüşmeyi yapacak olan kişilerin daha deneyimli ve bu konuda yetkin kişiler olması önerilmektedir (Balaban Salı, 2012). </a:t>
            </a:r>
            <a:endParaRPr lang="tr-TR" sz="2400" dirty="0" smtClean="0"/>
          </a:p>
          <a:p>
            <a:pPr algn="just"/>
            <a:endParaRPr lang="tr-TR" sz="2400" dirty="0"/>
          </a:p>
          <a:p>
            <a:pPr algn="just"/>
            <a:r>
              <a:rPr lang="tr-TR" sz="2400" dirty="0" smtClean="0"/>
              <a:t>Kişi </a:t>
            </a:r>
            <a:r>
              <a:rPr lang="tr-TR" sz="2400" dirty="0"/>
              <a:t>sayısına göre görüşmeler: Görüşmeler görüşülen kişi sayısına göre bireysel ve grup görüşmeleri olarak ikiye ayrılır</a:t>
            </a:r>
            <a:r>
              <a:rPr lang="tr-TR" sz="2400" dirty="0" smtClean="0"/>
              <a:t>:</a:t>
            </a:r>
            <a:endParaRPr lang="tr-TR" sz="2400" dirty="0"/>
          </a:p>
        </p:txBody>
      </p:sp>
    </p:spTree>
    <p:extLst>
      <p:ext uri="{BB962C8B-B14F-4D97-AF65-F5344CB8AC3E}">
        <p14:creationId xmlns:p14="http://schemas.microsoft.com/office/powerpoint/2010/main" val="2451224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2852936"/>
            <a:ext cx="8136904" cy="2369880"/>
          </a:xfrm>
          <a:prstGeom prst="rect">
            <a:avLst/>
          </a:prstGeom>
        </p:spPr>
        <p:txBody>
          <a:bodyPr wrap="square">
            <a:spAutoFit/>
          </a:bodyPr>
          <a:lstStyle/>
          <a:p>
            <a:pPr algn="just"/>
            <a:r>
              <a:rPr lang="tr-TR" sz="2400" b="1" dirty="0" smtClean="0"/>
              <a:t>Bireysel </a:t>
            </a:r>
            <a:r>
              <a:rPr lang="tr-TR" sz="2400" b="1" dirty="0"/>
              <a:t>görüşmeler; </a:t>
            </a:r>
            <a:r>
              <a:rPr lang="tr-TR" sz="2400" dirty="0"/>
              <a:t>çocuk ya da çocuğun aile fertlerinden biri ile birebir gerçekleştirilen görüşmelerdir. </a:t>
            </a:r>
            <a:endParaRPr lang="tr-TR" sz="2400" dirty="0" smtClean="0"/>
          </a:p>
          <a:p>
            <a:pPr algn="just"/>
            <a:endParaRPr lang="tr-TR" sz="2400" dirty="0"/>
          </a:p>
          <a:p>
            <a:pPr algn="just"/>
            <a:r>
              <a:rPr lang="tr-TR" sz="2400" dirty="0" smtClean="0"/>
              <a:t>Öğretmenin </a:t>
            </a:r>
            <a:r>
              <a:rPr lang="tr-TR" sz="2400" dirty="0"/>
              <a:t>birebir çocuk ile planladığı bireysel görüşmelerde, çocuk ile ilgili özel bilgiler derinlemesine incelenebilir ve çocuğun duygu, hal ve tavırları rahatlıkla gözlemlenebilir</a:t>
            </a:r>
            <a:r>
              <a:rPr lang="tr-TR" sz="2800" dirty="0">
                <a:latin typeface="Comic Sans MS" panose="030F0702030302020204" pitchFamily="66" charset="0"/>
              </a:rPr>
              <a:t>.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1443040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628800"/>
            <a:ext cx="8136904" cy="4524315"/>
          </a:xfrm>
          <a:prstGeom prst="rect">
            <a:avLst/>
          </a:prstGeom>
        </p:spPr>
        <p:txBody>
          <a:bodyPr wrap="square">
            <a:spAutoFit/>
          </a:bodyPr>
          <a:lstStyle/>
          <a:p>
            <a:pPr algn="just"/>
            <a:r>
              <a:rPr lang="tr-TR" sz="2400" dirty="0" smtClean="0"/>
              <a:t>Çocuğun </a:t>
            </a:r>
            <a:r>
              <a:rPr lang="tr-TR" sz="2400" dirty="0"/>
              <a:t>kendini güvende hissettiği ortam ve kişi ile yaptığı bireysel görüşmeler, sınıf içerisinde öğretmeni ile paylaşamadığı duygu ve düşüncelerini paylaşmasına olanak sağlayabilir. </a:t>
            </a:r>
            <a:endParaRPr lang="tr-TR" sz="2400" dirty="0" smtClean="0"/>
          </a:p>
          <a:p>
            <a:pPr algn="just"/>
            <a:endParaRPr lang="tr-TR" sz="2400" dirty="0"/>
          </a:p>
          <a:p>
            <a:pPr algn="just"/>
            <a:r>
              <a:rPr lang="tr-TR" sz="2400" dirty="0" smtClean="0"/>
              <a:t>Böylece </a:t>
            </a:r>
            <a:r>
              <a:rPr lang="tr-TR" sz="2400" dirty="0"/>
              <a:t>öğretmen, çocuğu daha yakından tanıyarak hem çocuk ile daha sağlıklı ilişkiler kurar hem de çocuk ile ilgili değerlendirmeleri daha gerçekçi olur. </a:t>
            </a:r>
            <a:endParaRPr lang="tr-TR" sz="2400" dirty="0" smtClean="0"/>
          </a:p>
          <a:p>
            <a:pPr algn="just"/>
            <a:endParaRPr lang="tr-TR" sz="2400" dirty="0"/>
          </a:p>
          <a:p>
            <a:pPr algn="just"/>
            <a:r>
              <a:rPr lang="tr-TR" sz="2400" dirty="0" smtClean="0"/>
              <a:t>Öğretmenin </a:t>
            </a:r>
            <a:r>
              <a:rPr lang="tr-TR" sz="2400" dirty="0"/>
              <a:t>aile bireyleriyle birebir yaptığı görüşmelerde ise çocuğun bakımını üstlenen kişi, kendini daha rahatlıkla ifade edebilir ve çocuk ile ilgili özel durumlarını daha rahat açıklayabilirler (Ünüvar, 2014). </a:t>
            </a:r>
            <a:endParaRPr lang="tr-TR" sz="2400" dirty="0" smtClean="0"/>
          </a:p>
        </p:txBody>
      </p:sp>
    </p:spTree>
    <p:extLst>
      <p:ext uri="{BB962C8B-B14F-4D97-AF65-F5344CB8AC3E}">
        <p14:creationId xmlns:p14="http://schemas.microsoft.com/office/powerpoint/2010/main" val="2086721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27584" y="2636912"/>
            <a:ext cx="8136904" cy="2677656"/>
          </a:xfrm>
          <a:prstGeom prst="rect">
            <a:avLst/>
          </a:prstGeom>
        </p:spPr>
        <p:txBody>
          <a:bodyPr wrap="square">
            <a:spAutoFit/>
          </a:bodyPr>
          <a:lstStyle/>
          <a:p>
            <a:pPr algn="just"/>
            <a:r>
              <a:rPr lang="tr-TR" sz="2400" b="1" dirty="0" smtClean="0"/>
              <a:t>Grup </a:t>
            </a:r>
            <a:r>
              <a:rPr lang="tr-TR" sz="2400" b="1" dirty="0"/>
              <a:t>görüşmeleri ise</a:t>
            </a:r>
            <a:r>
              <a:rPr lang="tr-TR" sz="2400" dirty="0"/>
              <a:t>, çocukları tanımak ve özellikle birbirleri ile etkileşimlerini gözlemeyebilmek amacıyla yapılabilmektedir. </a:t>
            </a:r>
            <a:endParaRPr lang="tr-TR" sz="2400" dirty="0" smtClean="0"/>
          </a:p>
          <a:p>
            <a:pPr algn="just"/>
            <a:endParaRPr lang="tr-TR" sz="2400" dirty="0"/>
          </a:p>
          <a:p>
            <a:pPr algn="just"/>
            <a:r>
              <a:rPr lang="tr-TR" sz="2400" dirty="0" smtClean="0"/>
              <a:t>Çocuklar </a:t>
            </a:r>
            <a:r>
              <a:rPr lang="tr-TR" sz="2400" dirty="0"/>
              <a:t>3-5 kişilik, küçük gruplar halinde görüşmelere çağrılıp çocukların sosyal becerileri, birbirileri ile olan iletişimleri gözlemlenerek sınıf içi sosyal etkileşimler hakkında bilgi sahibi olunabilir. </a:t>
            </a:r>
            <a:endParaRPr lang="tr-TR" sz="2400" dirty="0" smtClean="0"/>
          </a:p>
        </p:txBody>
      </p:sp>
    </p:spTree>
    <p:extLst>
      <p:ext uri="{BB962C8B-B14F-4D97-AF65-F5344CB8AC3E}">
        <p14:creationId xmlns:p14="http://schemas.microsoft.com/office/powerpoint/2010/main" val="4280962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276872"/>
            <a:ext cx="8136904" cy="2308324"/>
          </a:xfrm>
          <a:prstGeom prst="rect">
            <a:avLst/>
          </a:prstGeom>
        </p:spPr>
        <p:txBody>
          <a:bodyPr wrap="square">
            <a:spAutoFit/>
          </a:bodyPr>
          <a:lstStyle/>
          <a:p>
            <a:pPr algn="just"/>
            <a:r>
              <a:rPr lang="tr-TR" sz="2400" dirty="0" smtClean="0"/>
              <a:t>Ailelerle </a:t>
            </a:r>
            <a:r>
              <a:rPr lang="tr-TR" sz="2400" dirty="0"/>
              <a:t>gerçekleştirilen grup görüşmelerinde ise amaç ortak bir konu ya da durum hakkında bilgi sahibi olmak veya bilgi vermek olabilir (Ünüvar, 2014). </a:t>
            </a:r>
            <a:endParaRPr lang="tr-TR" sz="2400" dirty="0" smtClean="0"/>
          </a:p>
          <a:p>
            <a:pPr algn="just"/>
            <a:endParaRPr lang="tr-TR" sz="2400" dirty="0"/>
          </a:p>
          <a:p>
            <a:pPr algn="just"/>
            <a:r>
              <a:rPr lang="tr-TR" sz="2400" dirty="0" smtClean="0"/>
              <a:t>Grupça </a:t>
            </a:r>
            <a:r>
              <a:rPr lang="tr-TR" sz="2400" dirty="0"/>
              <a:t>görüşmelerde görüşmecinin belirlemiş olduğu ortak amaç ya da konu koyarlar. </a:t>
            </a:r>
            <a:r>
              <a:rPr lang="tr-TR" sz="2400" dirty="0" smtClean="0"/>
              <a:t> </a:t>
            </a:r>
            <a:endParaRPr lang="tr-TR" sz="2400" dirty="0"/>
          </a:p>
        </p:txBody>
      </p:sp>
    </p:spTree>
    <p:extLst>
      <p:ext uri="{BB962C8B-B14F-4D97-AF65-F5344CB8AC3E}">
        <p14:creationId xmlns:p14="http://schemas.microsoft.com/office/powerpoint/2010/main" val="1801941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484784"/>
            <a:ext cx="8136904" cy="3477875"/>
          </a:xfrm>
          <a:prstGeom prst="rect">
            <a:avLst/>
          </a:prstGeom>
        </p:spPr>
        <p:txBody>
          <a:bodyPr wrap="square">
            <a:spAutoFit/>
          </a:bodyPr>
          <a:lstStyle/>
          <a:p>
            <a:pPr algn="just"/>
            <a:r>
              <a:rPr lang="tr-TR" sz="2400" dirty="0" smtClean="0"/>
              <a:t>Grup </a:t>
            </a:r>
            <a:r>
              <a:rPr lang="tr-TR" sz="2400" dirty="0"/>
              <a:t>içerisinde görüşme yapılan üyeler de birbirlerinin görüş ve düşüncelerini öğrenme fırsatı bulmuş olurlar. </a:t>
            </a:r>
            <a:endParaRPr lang="tr-TR" sz="2400" dirty="0" smtClean="0"/>
          </a:p>
          <a:p>
            <a:pPr algn="just"/>
            <a:endParaRPr lang="tr-TR" sz="2400" dirty="0"/>
          </a:p>
          <a:p>
            <a:pPr algn="just"/>
            <a:r>
              <a:rPr lang="tr-TR" sz="2400" dirty="0" smtClean="0"/>
              <a:t>Böylelikle </a:t>
            </a:r>
            <a:r>
              <a:rPr lang="tr-TR" sz="2400" dirty="0"/>
              <a:t>bazen bireysel görüşmelerle elde edilemeyen birçok bilgi grup görüşmeleriyle ortaya çıkabilir (</a:t>
            </a:r>
            <a:r>
              <a:rPr lang="tr-TR" sz="2400" dirty="0" err="1"/>
              <a:t>Karasar</a:t>
            </a:r>
            <a:r>
              <a:rPr lang="tr-TR" sz="2400" dirty="0"/>
              <a:t>, 2009). </a:t>
            </a:r>
            <a:endParaRPr lang="tr-TR" sz="2400" dirty="0" smtClean="0"/>
          </a:p>
          <a:p>
            <a:pPr algn="just"/>
            <a:endParaRPr lang="tr-TR" sz="2400" dirty="0"/>
          </a:p>
          <a:p>
            <a:pPr algn="just"/>
            <a:r>
              <a:rPr lang="tr-TR" sz="2400" dirty="0" smtClean="0"/>
              <a:t>Ancak </a:t>
            </a:r>
            <a:r>
              <a:rPr lang="tr-TR" sz="2400" dirty="0"/>
              <a:t>grup görüşmelerinin bir de dezavantajlı yönleri bulunmaktadır. Kişiler grup görüşmeleri sırasında birbirlerinin düşüncelerinden etkilenerek gerçekçi cevaplar vermeyebilirler</a:t>
            </a:r>
            <a:r>
              <a:rPr lang="tr-TR" sz="2800" dirty="0">
                <a:latin typeface="Comic Sans MS" panose="030F0702030302020204" pitchFamily="66" charset="0"/>
              </a:rPr>
              <a:t>.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241443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576" y="1268760"/>
            <a:ext cx="8136904" cy="3416320"/>
          </a:xfrm>
          <a:prstGeom prst="rect">
            <a:avLst/>
          </a:prstGeom>
        </p:spPr>
        <p:txBody>
          <a:bodyPr wrap="square">
            <a:spAutoFit/>
          </a:bodyPr>
          <a:lstStyle/>
          <a:p>
            <a:r>
              <a:rPr lang="tr-TR" sz="2400" dirty="0" smtClean="0"/>
              <a:t>Özellikle </a:t>
            </a:r>
            <a:r>
              <a:rPr lang="tr-TR" sz="2400" dirty="0"/>
              <a:t>küçük çocuklarla yapılan grup görüşmelerinde çocuklar, sınıf içerisinde popüler olan çocukların ya da sevdikleri bir arkadaşlarının verdikleri yanıtlardan etkilenerek aynı cevapları verebilirler. </a:t>
            </a:r>
            <a:endParaRPr lang="tr-TR" sz="2400" dirty="0" smtClean="0"/>
          </a:p>
          <a:p>
            <a:endParaRPr lang="tr-TR" sz="2400" dirty="0"/>
          </a:p>
          <a:p>
            <a:r>
              <a:rPr lang="tr-TR" sz="2400" dirty="0" smtClean="0"/>
              <a:t>Bu </a:t>
            </a:r>
            <a:r>
              <a:rPr lang="tr-TR" sz="2400" dirty="0"/>
              <a:t>nedenle öğretmenler küçük çocuklarla grup görüşmeleri planlarken, görüşmenin amacını bu sınırlılıkları göz önünde bulundurarak belirlemeli, bireysel fikirlerin önemli olabileceği soru ve amaçlardan kaçınılmalıdır. </a:t>
            </a:r>
          </a:p>
        </p:txBody>
      </p:sp>
    </p:spTree>
    <p:extLst>
      <p:ext uri="{BB962C8B-B14F-4D97-AF65-F5344CB8AC3E}">
        <p14:creationId xmlns:p14="http://schemas.microsoft.com/office/powerpoint/2010/main" val="3666940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1268760"/>
            <a:ext cx="8352928" cy="2677656"/>
          </a:xfrm>
          <a:prstGeom prst="rect">
            <a:avLst/>
          </a:prstGeom>
        </p:spPr>
        <p:txBody>
          <a:bodyPr wrap="square">
            <a:spAutoFit/>
          </a:bodyPr>
          <a:lstStyle/>
          <a:p>
            <a:pPr algn="just"/>
            <a:r>
              <a:rPr lang="tr-TR" sz="2400" b="1" dirty="0">
                <a:solidFill>
                  <a:srgbClr val="FF0000"/>
                </a:solidFill>
              </a:rPr>
              <a:t>Görüşmede Dikkat Edilmesi Gereken Noktalar </a:t>
            </a:r>
            <a:endParaRPr lang="tr-TR" sz="2400" b="1" dirty="0" smtClean="0">
              <a:solidFill>
                <a:srgbClr val="FF0000"/>
              </a:solidFill>
            </a:endParaRPr>
          </a:p>
          <a:p>
            <a:pPr algn="just"/>
            <a:endParaRPr lang="tr-TR" sz="2400" dirty="0"/>
          </a:p>
          <a:p>
            <a:pPr algn="just"/>
            <a:r>
              <a:rPr lang="tr-TR" sz="2400" dirty="0" smtClean="0"/>
              <a:t>Öğretmenlerin görüşme tekniğini öğrencileri üzerinde etkili bir şekilde uygulanabilmesi, görüşmenin amacına ulaşması ve bu tekniğin objektif hale getirilebilmesi için doğru bir planlama, uygulama, kaydetme ve </a:t>
            </a:r>
            <a:r>
              <a:rPr lang="tr-TR" sz="2400" dirty="0" err="1" smtClean="0"/>
              <a:t>raporlaştırma</a:t>
            </a:r>
            <a:r>
              <a:rPr lang="tr-TR" sz="2400" dirty="0" smtClean="0"/>
              <a:t> süreci gerekmektedir ve bunun için dikkat edilmesi gereken bazı hususlar bulunmaktadır. </a:t>
            </a:r>
          </a:p>
        </p:txBody>
      </p:sp>
    </p:spTree>
    <p:extLst>
      <p:ext uri="{BB962C8B-B14F-4D97-AF65-F5344CB8AC3E}">
        <p14:creationId xmlns:p14="http://schemas.microsoft.com/office/powerpoint/2010/main" val="1420278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268760"/>
            <a:ext cx="8352928" cy="4154984"/>
          </a:xfrm>
          <a:prstGeom prst="rect">
            <a:avLst/>
          </a:prstGeom>
        </p:spPr>
        <p:txBody>
          <a:bodyPr wrap="square">
            <a:spAutoFit/>
          </a:bodyPr>
          <a:lstStyle/>
          <a:p>
            <a:r>
              <a:rPr lang="tr-TR" sz="2400" b="1" dirty="0" smtClean="0">
                <a:solidFill>
                  <a:srgbClr val="C00000"/>
                </a:solidFill>
              </a:rPr>
              <a:t>Görüşmenin </a:t>
            </a:r>
            <a:r>
              <a:rPr lang="tr-TR" sz="2400" b="1" dirty="0">
                <a:solidFill>
                  <a:srgbClr val="C00000"/>
                </a:solidFill>
              </a:rPr>
              <a:t>planlanması </a:t>
            </a:r>
            <a:endParaRPr lang="tr-TR" sz="2400" b="1" dirty="0" smtClean="0">
              <a:solidFill>
                <a:srgbClr val="C00000"/>
              </a:solidFill>
            </a:endParaRPr>
          </a:p>
          <a:p>
            <a:endParaRPr lang="tr-TR" sz="2400" b="1" dirty="0">
              <a:solidFill>
                <a:srgbClr val="C00000"/>
              </a:solidFill>
            </a:endParaRPr>
          </a:p>
          <a:p>
            <a:r>
              <a:rPr lang="tr-TR" sz="2400" dirty="0" smtClean="0"/>
              <a:t>Öncelikli </a:t>
            </a:r>
            <a:r>
              <a:rPr lang="tr-TR" sz="2400" dirty="0"/>
              <a:t>olarak görüşme yapılacak konu, amaç ve kişiler belirlenmelidir. </a:t>
            </a:r>
            <a:endParaRPr lang="tr-TR" sz="2400" dirty="0" smtClean="0"/>
          </a:p>
          <a:p>
            <a:endParaRPr lang="tr-TR" sz="2400" dirty="0"/>
          </a:p>
          <a:p>
            <a:r>
              <a:rPr lang="tr-TR" sz="2400" dirty="0" smtClean="0"/>
              <a:t>Öğrenciyle </a:t>
            </a:r>
            <a:r>
              <a:rPr lang="tr-TR" sz="2400" dirty="0"/>
              <a:t>görüşme yapmadan önce diğer bireyi tanıma tekniklerini kullanarak çocuk ile ilgili bilgi toplamalı gerekirse ailesi ile görüşerek </a:t>
            </a:r>
            <a:r>
              <a:rPr lang="tr-TR" sz="2400" dirty="0" smtClean="0"/>
              <a:t>bilgi </a:t>
            </a:r>
            <a:r>
              <a:rPr lang="tr-TR" sz="2400" dirty="0"/>
              <a:t>sahibi olmalıdır. </a:t>
            </a:r>
            <a:endParaRPr lang="tr-TR" sz="2400" dirty="0" smtClean="0"/>
          </a:p>
          <a:p>
            <a:endParaRPr lang="tr-TR" sz="2400" dirty="0"/>
          </a:p>
          <a:p>
            <a:r>
              <a:rPr lang="tr-TR" sz="2400" dirty="0" smtClean="0"/>
              <a:t>Ayrıca </a:t>
            </a:r>
            <a:r>
              <a:rPr lang="tr-TR" sz="2400" dirty="0"/>
              <a:t>çocuğun ailesi çocukla yapılacak birebir görüşme ile ilgili bilgilendirilmelidir. </a:t>
            </a:r>
            <a:endParaRPr lang="tr-TR" sz="2400" dirty="0" smtClean="0"/>
          </a:p>
        </p:txBody>
      </p:sp>
    </p:spTree>
    <p:extLst>
      <p:ext uri="{BB962C8B-B14F-4D97-AF65-F5344CB8AC3E}">
        <p14:creationId xmlns:p14="http://schemas.microsoft.com/office/powerpoint/2010/main" val="4144824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772816"/>
            <a:ext cx="8352928" cy="2308324"/>
          </a:xfrm>
          <a:prstGeom prst="rect">
            <a:avLst/>
          </a:prstGeom>
        </p:spPr>
        <p:txBody>
          <a:bodyPr wrap="square">
            <a:spAutoFit/>
          </a:bodyPr>
          <a:lstStyle/>
          <a:p>
            <a:pPr algn="just"/>
            <a:r>
              <a:rPr lang="tr-TR" sz="2400" dirty="0" smtClean="0"/>
              <a:t>Öğretmen </a:t>
            </a:r>
            <a:r>
              <a:rPr lang="tr-TR" sz="2400" dirty="0"/>
              <a:t>görüşmenin amacına dönük olarak neler soracağını, görüşmeye nasıl başlayacağını, ne zaman yapacağını önceden belirlemeli, çocuğun fiziksel ve duygusal durumuna uygun bir zaman dilimi seçilmeli, çocuğun aç, uykusuz veya yorgun olmamasına özen göstermelidir (</a:t>
            </a:r>
            <a:r>
              <a:rPr lang="tr-TR" sz="2400" dirty="0" err="1"/>
              <a:t>Gülsar</a:t>
            </a:r>
            <a:r>
              <a:rPr lang="tr-TR" sz="2400" dirty="0"/>
              <a:t>, 2008; Kutlu ve Kaya, 2009). </a:t>
            </a:r>
            <a:endParaRPr lang="tr-TR" sz="2400" dirty="0" smtClean="0"/>
          </a:p>
        </p:txBody>
      </p:sp>
    </p:spTree>
    <p:extLst>
      <p:ext uri="{BB962C8B-B14F-4D97-AF65-F5344CB8AC3E}">
        <p14:creationId xmlns:p14="http://schemas.microsoft.com/office/powerpoint/2010/main" val="4294819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484784"/>
            <a:ext cx="8352928" cy="1938992"/>
          </a:xfrm>
          <a:prstGeom prst="rect">
            <a:avLst/>
          </a:prstGeom>
        </p:spPr>
        <p:txBody>
          <a:bodyPr wrap="square">
            <a:spAutoFit/>
          </a:bodyPr>
          <a:lstStyle/>
          <a:p>
            <a:pPr algn="just"/>
            <a:r>
              <a:rPr lang="tr-TR" sz="2400" dirty="0" smtClean="0"/>
              <a:t>Okul öncesi çocuklar özellikle etkinliklerden sonra kendileri hakkında bilgi vermeye, yaptıkları etkinlikler ile ilgili konuşmaya daha hevesli olabilirler. Bu nedenle öğretmen çocukla yapacağı görüşmenin zaman ve mekanını daha önceki gözlemlerinden yararlanarak belirleyebilmelidir (</a:t>
            </a:r>
            <a:r>
              <a:rPr lang="tr-TR" sz="2400" dirty="0" err="1" smtClean="0"/>
              <a:t>Mcafee</a:t>
            </a:r>
            <a:r>
              <a:rPr lang="tr-TR" sz="2400" dirty="0" smtClean="0"/>
              <a:t> ve </a:t>
            </a:r>
            <a:r>
              <a:rPr lang="tr-TR" sz="2400" dirty="0" err="1" smtClean="0"/>
              <a:t>Leong</a:t>
            </a:r>
            <a:r>
              <a:rPr lang="tr-TR" sz="2400" dirty="0" smtClean="0"/>
              <a:t>, 2012). </a:t>
            </a:r>
          </a:p>
        </p:txBody>
      </p:sp>
    </p:spTree>
    <p:extLst>
      <p:ext uri="{BB962C8B-B14F-4D97-AF65-F5344CB8AC3E}">
        <p14:creationId xmlns:p14="http://schemas.microsoft.com/office/powerpoint/2010/main" val="4014347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268760"/>
            <a:ext cx="8352928" cy="4524315"/>
          </a:xfrm>
          <a:prstGeom prst="rect">
            <a:avLst/>
          </a:prstGeom>
        </p:spPr>
        <p:txBody>
          <a:bodyPr wrap="square">
            <a:spAutoFit/>
          </a:bodyPr>
          <a:lstStyle/>
          <a:p>
            <a:r>
              <a:rPr lang="tr-TR" sz="2400" b="1" dirty="0" smtClean="0">
                <a:solidFill>
                  <a:srgbClr val="C00000"/>
                </a:solidFill>
              </a:rPr>
              <a:t>Görüşmenin uygulanması </a:t>
            </a:r>
          </a:p>
          <a:p>
            <a:endParaRPr lang="tr-TR" sz="2400" b="1" dirty="0">
              <a:solidFill>
                <a:srgbClr val="C00000"/>
              </a:solidFill>
            </a:endParaRPr>
          </a:p>
          <a:p>
            <a:r>
              <a:rPr lang="tr-TR" sz="2400" dirty="0" smtClean="0"/>
              <a:t>Görüşmelerde öğretmenin dikkat etmesi ve uygulaması gereken en önemli davranış biçimlerinden ikisi dinleme ve ben dilinin kullanımıdır. </a:t>
            </a:r>
          </a:p>
          <a:p>
            <a:endParaRPr lang="tr-TR" sz="2400" dirty="0"/>
          </a:p>
          <a:p>
            <a:r>
              <a:rPr lang="tr-TR" sz="2400" dirty="0" smtClean="0"/>
              <a:t>Öğretmenin öğrencisiyle görüşmesi sırasında onu etkin bir biçimde dinlemesi aralarında iletişim köprüsünü oluşturacaktır (Yıldız, 2006). </a:t>
            </a:r>
          </a:p>
          <a:p>
            <a:endParaRPr lang="tr-TR" sz="2400" dirty="0"/>
          </a:p>
          <a:p>
            <a:r>
              <a:rPr lang="tr-TR" sz="2400" dirty="0" smtClean="0"/>
              <a:t>Öğretmen çocuğu dinlerken onun göz hizasına inmeli, çocukla aynı hizada olacak şekilde oturmalıdır (küçük sandalye üzerine olabilir). </a:t>
            </a:r>
          </a:p>
        </p:txBody>
      </p:sp>
    </p:spTree>
    <p:extLst>
      <p:ext uri="{BB962C8B-B14F-4D97-AF65-F5344CB8AC3E}">
        <p14:creationId xmlns:p14="http://schemas.microsoft.com/office/powerpoint/2010/main" val="36173398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268760"/>
            <a:ext cx="8352928" cy="4154984"/>
          </a:xfrm>
          <a:prstGeom prst="rect">
            <a:avLst/>
          </a:prstGeom>
        </p:spPr>
        <p:txBody>
          <a:bodyPr wrap="square">
            <a:spAutoFit/>
          </a:bodyPr>
          <a:lstStyle/>
          <a:p>
            <a:r>
              <a:rPr lang="tr-TR" sz="2400" dirty="0" smtClean="0"/>
              <a:t>Öğretmen hal, tavır, vücut dili ve ses tonuyla çocuğa onu dinlediğini hissettirmelidir. </a:t>
            </a:r>
          </a:p>
          <a:p>
            <a:endParaRPr lang="tr-TR" sz="2400" dirty="0"/>
          </a:p>
          <a:p>
            <a:r>
              <a:rPr lang="tr-TR" sz="2400" dirty="0" smtClean="0"/>
              <a:t>Öğrenciyi dinlemek bazen öğrencinin kendini ifade etmesinde onu cesaretlendirebilecek bir davranıştır. Öğretmen sıcak ve anlayışlı bir tavır içerisinde olup çocuğun bu özel zamanını nasıl harcamak istediğine karar vermesini sağlayan bir ortam yaratır. </a:t>
            </a:r>
          </a:p>
          <a:p>
            <a:endParaRPr lang="tr-TR" sz="2400" dirty="0"/>
          </a:p>
          <a:p>
            <a:r>
              <a:rPr lang="tr-TR" sz="2400" dirty="0" smtClean="0"/>
              <a:t>Görüşmeyi uygulayan öğretmen, görüşme sürecinde acele etmemeli aksine çocuğun hazır olduğunda önemli bilgiler ortaya çıkarmasını sağlamalıdır (</a:t>
            </a:r>
            <a:r>
              <a:rPr lang="tr-TR" sz="2400" dirty="0" err="1" smtClean="0"/>
              <a:t>Orton</a:t>
            </a:r>
            <a:r>
              <a:rPr lang="tr-TR" sz="2400" dirty="0" smtClean="0"/>
              <a:t>, 1997). </a:t>
            </a:r>
          </a:p>
        </p:txBody>
      </p:sp>
    </p:spTree>
    <p:extLst>
      <p:ext uri="{BB962C8B-B14F-4D97-AF65-F5344CB8AC3E}">
        <p14:creationId xmlns:p14="http://schemas.microsoft.com/office/powerpoint/2010/main" val="2377703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628800"/>
            <a:ext cx="8352928" cy="3847207"/>
          </a:xfrm>
          <a:prstGeom prst="rect">
            <a:avLst/>
          </a:prstGeom>
        </p:spPr>
        <p:txBody>
          <a:bodyPr wrap="square">
            <a:spAutoFit/>
          </a:bodyPr>
          <a:lstStyle/>
          <a:p>
            <a:r>
              <a:rPr lang="tr-TR" sz="2400" dirty="0" smtClean="0"/>
              <a:t>Aynı şekilde ben dilinin kullanılması da öğrencilerle görüşmenin daha sağlıklı geçmesine, özellikle bir sorunun paylaşımı ve çözüm yollarının üretilmesi hususunda çocuk ile olan iletişimin sağlıkla olmasına yardımcı olacaktır. </a:t>
            </a:r>
          </a:p>
          <a:p>
            <a:endParaRPr lang="tr-TR" sz="2400" dirty="0"/>
          </a:p>
          <a:p>
            <a:r>
              <a:rPr lang="tr-TR" sz="2400" dirty="0" smtClean="0"/>
              <a:t>Çocuğun olumsuz davranışı ile ilgili suçlayıcı konuşmak yerine öğretmenin olumsuz bulduğu davranışları ben dilini kullanarak çocuğa iletilmesi en sağlıklı yöntemlerden bir tanesidir (Yıldız, 2006). </a:t>
            </a:r>
            <a:endParaRPr lang="tr-TR" sz="2400" dirty="0"/>
          </a:p>
          <a:p>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669715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196752"/>
            <a:ext cx="8352928" cy="4585871"/>
          </a:xfrm>
          <a:prstGeom prst="rect">
            <a:avLst/>
          </a:prstGeom>
        </p:spPr>
        <p:txBody>
          <a:bodyPr wrap="square">
            <a:spAutoFit/>
          </a:bodyPr>
          <a:lstStyle/>
          <a:p>
            <a:pPr algn="just"/>
            <a:r>
              <a:rPr lang="tr-TR" sz="2400" dirty="0" smtClean="0"/>
              <a:t>Okul öncesi dönemdeki çocukların ortamdaki uyarıcılardan kaynaklı dikkatleri hızla dağılabilir ve görüşmeciye odaklanamayabilirler. Bu nedenle çocukların serbest ve rahatça konuşabilmesi için gerekli atmosfer sağlanmalı, çocuğun kendini güvende hissedecek, dikkatini dağıtmayacak ortamlar tercih edilmelidir (Kutlu ve Kaya, 2009; Ünüvar, 2014). </a:t>
            </a:r>
          </a:p>
          <a:p>
            <a:pPr algn="just"/>
            <a:endParaRPr lang="tr-TR" sz="2400" dirty="0"/>
          </a:p>
          <a:p>
            <a:pPr algn="just"/>
            <a:r>
              <a:rPr lang="tr-TR" sz="2400" dirty="0" smtClean="0"/>
              <a:t>Görüşmenin yapılacağı mekan, çocuk ile birlikte daha önceden ziyaret edilir ve o mekanda vakit geçirmesi sağlanır ise çocuk, görüşmenin yapılacağı ortama geldiğinde ortamdaki materyal veya eşyalara daha aşina olacak, görüşmeye daha uzun süre odaklanabilecektir</a:t>
            </a:r>
            <a:r>
              <a:rPr lang="tr-TR" sz="2800" dirty="0" smtClean="0">
                <a:latin typeface="Comic Sans MS" panose="030F0702030302020204" pitchFamily="66" charset="0"/>
              </a:rPr>
              <a:t>. </a:t>
            </a:r>
          </a:p>
        </p:txBody>
      </p:sp>
    </p:spTree>
    <p:extLst>
      <p:ext uri="{BB962C8B-B14F-4D97-AF65-F5344CB8AC3E}">
        <p14:creationId xmlns:p14="http://schemas.microsoft.com/office/powerpoint/2010/main" val="15684649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700808"/>
            <a:ext cx="8352928" cy="3046988"/>
          </a:xfrm>
          <a:prstGeom prst="rect">
            <a:avLst/>
          </a:prstGeom>
        </p:spPr>
        <p:txBody>
          <a:bodyPr wrap="square">
            <a:spAutoFit/>
          </a:bodyPr>
          <a:lstStyle/>
          <a:p>
            <a:pPr algn="just"/>
            <a:r>
              <a:rPr lang="tr-TR" sz="2400" dirty="0" smtClean="0"/>
              <a:t>Görüşme yapılırken öğretmenler öğrencileri sorgulayacak şekilde değil, daha rahat ve sohbet havasında olmasını tercih etmelidir. </a:t>
            </a:r>
          </a:p>
          <a:p>
            <a:pPr algn="just"/>
            <a:endParaRPr lang="tr-TR" sz="2400" dirty="0"/>
          </a:p>
          <a:p>
            <a:pPr algn="just"/>
            <a:r>
              <a:rPr lang="tr-TR" sz="2400" dirty="0" smtClean="0"/>
              <a:t>Soruların uzun ve karmaşık olmasından kaçınılmalı, cümlelerin üç veya beş kelime ile sınırlandırılması gerekmektedir. </a:t>
            </a:r>
          </a:p>
          <a:p>
            <a:pPr algn="just"/>
            <a:endParaRPr lang="tr-TR" sz="2400" dirty="0"/>
          </a:p>
          <a:p>
            <a:pPr algn="just"/>
            <a:r>
              <a:rPr lang="tr-TR" sz="2400" dirty="0" smtClean="0"/>
              <a:t>Çocukların kullandığı terim ve kelime öbeklerini kullanmaya çalışmalı, zamirler yerine kişi isimleri tercih edilmelidir. </a:t>
            </a:r>
          </a:p>
        </p:txBody>
      </p:sp>
    </p:spTree>
    <p:extLst>
      <p:ext uri="{BB962C8B-B14F-4D97-AF65-F5344CB8AC3E}">
        <p14:creationId xmlns:p14="http://schemas.microsoft.com/office/powerpoint/2010/main" val="1408718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268760"/>
            <a:ext cx="8352928" cy="4154984"/>
          </a:xfrm>
          <a:prstGeom prst="rect">
            <a:avLst/>
          </a:prstGeom>
        </p:spPr>
        <p:txBody>
          <a:bodyPr wrap="square">
            <a:spAutoFit/>
          </a:bodyPr>
          <a:lstStyle/>
          <a:p>
            <a:pPr algn="just"/>
            <a:r>
              <a:rPr lang="tr-TR" sz="2400" dirty="0" smtClean="0"/>
              <a:t>Görüşme esnasında öğretmenler hem tüm soruları sormaya çalışırken hem yöntem ve teknik uygulamaya çalışırken çocuğun sözünü kesebilir ya da çocuğun anlatacaklarını yönlendirebilir. </a:t>
            </a:r>
          </a:p>
          <a:p>
            <a:pPr algn="just"/>
            <a:endParaRPr lang="tr-TR" sz="2400" dirty="0"/>
          </a:p>
          <a:p>
            <a:pPr algn="just"/>
            <a:r>
              <a:rPr lang="tr-TR" sz="2400" dirty="0" smtClean="0"/>
              <a:t>Bu durumun gerçekleşmemesi için aynı şekilde görüşmecinin de rahat olması, çocuğu dinlemesi ve konuşmasına izin vermesi önemlidir. </a:t>
            </a:r>
          </a:p>
          <a:p>
            <a:pPr algn="just"/>
            <a:endParaRPr lang="tr-TR" sz="2400" dirty="0"/>
          </a:p>
          <a:p>
            <a:pPr algn="just"/>
            <a:r>
              <a:rPr lang="tr-TR" sz="2400" dirty="0" smtClean="0"/>
              <a:t>Çocuğun verdiği her bir yanıtın başka bir sorunun takip etmesinden kaçınılmalıdır. Bu durum bir görüşmeden çok çocukta bir teste tabi tutulduğu ya da sorgulandığı hissini uyandırabilir. </a:t>
            </a:r>
          </a:p>
        </p:txBody>
      </p:sp>
    </p:spTree>
    <p:extLst>
      <p:ext uri="{BB962C8B-B14F-4D97-AF65-F5344CB8AC3E}">
        <p14:creationId xmlns:p14="http://schemas.microsoft.com/office/powerpoint/2010/main" val="536734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772816"/>
            <a:ext cx="8352928" cy="1569660"/>
          </a:xfrm>
          <a:prstGeom prst="rect">
            <a:avLst/>
          </a:prstGeom>
        </p:spPr>
        <p:txBody>
          <a:bodyPr wrap="square">
            <a:spAutoFit/>
          </a:bodyPr>
          <a:lstStyle/>
          <a:p>
            <a:pPr algn="just"/>
            <a:r>
              <a:rPr lang="tr-TR" sz="2400" dirty="0" smtClean="0"/>
              <a:t>Çoğu zaman, yetişkinler çocukların konuşmayı bıraktığı zaman daha fazla soru ya da yorum ile bu süreyi değerlendirmeye çalışırlar, bu durum çocukların kendini kolayca iletişime kapatmasına neden olabilir. </a:t>
            </a:r>
          </a:p>
        </p:txBody>
      </p:sp>
    </p:spTree>
    <p:extLst>
      <p:ext uri="{BB962C8B-B14F-4D97-AF65-F5344CB8AC3E}">
        <p14:creationId xmlns:p14="http://schemas.microsoft.com/office/powerpoint/2010/main" val="7037570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556792"/>
            <a:ext cx="8352928" cy="3046988"/>
          </a:xfrm>
          <a:prstGeom prst="rect">
            <a:avLst/>
          </a:prstGeom>
        </p:spPr>
        <p:txBody>
          <a:bodyPr wrap="square">
            <a:spAutoFit/>
          </a:bodyPr>
          <a:lstStyle/>
          <a:p>
            <a:pPr algn="just"/>
            <a:r>
              <a:rPr lang="tr-TR" sz="2400" dirty="0" smtClean="0"/>
              <a:t>Çocukların ne söylemek istediklerini düşünmelerine izin veren sessizlik ve duraklamalar için toleranslı olunmalıdır. Başka bir genel kural ise “evet” veya “hayır” cevabı gerektiren sorulardan kaçınılmalıdır. Örnek olaylar üzerinden ya da tanıdık durumlardan yola çıkılarak açık uçlu sorular kullanmak, onları konuşmaya yönlendirecektir. Örneğin “okulda en çok neyi yapmayı seviyorsun?” ya da “okulda en çok neyi yapmayı sevmiyorsun?” şeklinde açık uçlu sorular hazırlanabilir (</a:t>
            </a:r>
            <a:r>
              <a:rPr lang="tr-TR" sz="2400" dirty="0" err="1" smtClean="0"/>
              <a:t>McConaughy</a:t>
            </a:r>
            <a:r>
              <a:rPr lang="tr-TR" sz="2400" dirty="0" smtClean="0"/>
              <a:t>, 2013). </a:t>
            </a:r>
          </a:p>
        </p:txBody>
      </p:sp>
    </p:spTree>
    <p:extLst>
      <p:ext uri="{BB962C8B-B14F-4D97-AF65-F5344CB8AC3E}">
        <p14:creationId xmlns:p14="http://schemas.microsoft.com/office/powerpoint/2010/main" val="33116135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916832"/>
            <a:ext cx="8352928" cy="3477875"/>
          </a:xfrm>
          <a:prstGeom prst="rect">
            <a:avLst/>
          </a:prstGeom>
        </p:spPr>
        <p:txBody>
          <a:bodyPr wrap="square">
            <a:spAutoFit/>
          </a:bodyPr>
          <a:lstStyle/>
          <a:p>
            <a:pPr algn="just"/>
            <a:r>
              <a:rPr lang="tr-TR" sz="2400" dirty="0" smtClean="0"/>
              <a:t>Öğretmenin tepkileri, çocuğun iletişim kurmak istediği şeyle sınırlı olup çocuk kendini ifade etmek için sembol kullanmayı seçerse, öğretmen bu iletişim şeklini de kabul eder, çocuğun sözlü ve sözsüz ifadelerine saygı gösterir ve çocuğun güvenini korur. </a:t>
            </a:r>
          </a:p>
          <a:p>
            <a:pPr algn="just"/>
            <a:endParaRPr lang="tr-TR" sz="2400" dirty="0"/>
          </a:p>
          <a:p>
            <a:pPr algn="just"/>
            <a:r>
              <a:rPr lang="tr-TR" sz="2400" dirty="0" smtClean="0"/>
              <a:t>Çocuğun kendisinin olduğu gibi kabul edildiğini hissetmesi, çocuğun duygu ve düşünceleri konusunda açık ve dürüst olmasına yardımcı olacaktır. </a:t>
            </a:r>
          </a:p>
          <a:p>
            <a:endParaRPr lang="tr-TR" sz="2800" dirty="0">
              <a:latin typeface="Comic Sans MS" panose="030F0702030302020204" pitchFamily="66" charset="0"/>
            </a:endParaRPr>
          </a:p>
        </p:txBody>
      </p:sp>
    </p:spTree>
    <p:extLst>
      <p:ext uri="{BB962C8B-B14F-4D97-AF65-F5344CB8AC3E}">
        <p14:creationId xmlns:p14="http://schemas.microsoft.com/office/powerpoint/2010/main" val="4230374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060848"/>
            <a:ext cx="8352928" cy="2739211"/>
          </a:xfrm>
          <a:prstGeom prst="rect">
            <a:avLst/>
          </a:prstGeom>
        </p:spPr>
        <p:txBody>
          <a:bodyPr wrap="square">
            <a:spAutoFit/>
          </a:bodyPr>
          <a:lstStyle/>
          <a:p>
            <a:pPr algn="just"/>
            <a:r>
              <a:rPr lang="tr-TR" sz="2400" dirty="0" err="1" smtClean="0"/>
              <a:t>Greenspan</a:t>
            </a:r>
            <a:r>
              <a:rPr lang="tr-TR" sz="2400" dirty="0" smtClean="0"/>
              <a:t> (1981) bu durumu, “ne kadar az temel kavram takip ederseniz, çocuk size o kadar çok şey söyleyecektir” şeklinde yorumlamıştır (</a:t>
            </a:r>
            <a:r>
              <a:rPr lang="tr-TR" sz="2400" dirty="0" err="1" smtClean="0"/>
              <a:t>Akt</a:t>
            </a:r>
            <a:r>
              <a:rPr lang="tr-TR" sz="2400" dirty="0" smtClean="0"/>
              <a:t>. </a:t>
            </a:r>
            <a:r>
              <a:rPr lang="tr-TR" sz="2400" dirty="0" err="1" smtClean="0"/>
              <a:t>Orton</a:t>
            </a:r>
            <a:r>
              <a:rPr lang="tr-TR" sz="2400" dirty="0" smtClean="0"/>
              <a:t>, 1997). </a:t>
            </a:r>
          </a:p>
          <a:p>
            <a:pPr algn="just"/>
            <a:endParaRPr lang="tr-TR" sz="2400" dirty="0"/>
          </a:p>
          <a:p>
            <a:pPr algn="just"/>
            <a:r>
              <a:rPr lang="tr-TR" sz="2400" dirty="0" smtClean="0"/>
              <a:t>Çocuklardan bilgi edinme fırsatlarından biri de günlük sınıf etkileşimleri esnasında ya da akabinde ortaya çıkabilmektedir. </a:t>
            </a:r>
          </a:p>
          <a:p>
            <a:endParaRPr lang="tr-TR" sz="2800" dirty="0">
              <a:latin typeface="Comic Sans MS" panose="030F0702030302020204" pitchFamily="66" charset="0"/>
            </a:endParaRPr>
          </a:p>
        </p:txBody>
      </p:sp>
    </p:spTree>
    <p:extLst>
      <p:ext uri="{BB962C8B-B14F-4D97-AF65-F5344CB8AC3E}">
        <p14:creationId xmlns:p14="http://schemas.microsoft.com/office/powerpoint/2010/main" val="82999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772816"/>
            <a:ext cx="8352928" cy="3108543"/>
          </a:xfrm>
          <a:prstGeom prst="rect">
            <a:avLst/>
          </a:prstGeom>
        </p:spPr>
        <p:txBody>
          <a:bodyPr wrap="square">
            <a:spAutoFit/>
          </a:bodyPr>
          <a:lstStyle/>
          <a:p>
            <a:pPr algn="just"/>
            <a:r>
              <a:rPr lang="tr-TR" sz="2400" dirty="0" smtClean="0"/>
              <a:t>Eğer ki bir grup görüşmesi planlanmış ve çocukların arkadaşlık ilişkileri ile ilgili bilgi elde etmek amaçlanmış ise öğretmen, küçük bir grup çocukla bir etkinlik planlayarak görüşme sürecine başlayabilir. Örneğin, öğretmen “arkadaşlık” ile ilgili bir kitap okur, çocuklara sorular yöneltir, konuşur ve sonrasında çocukların “arkadaş” kavramı ve diğer çocuklar ile ilgili fikirlerini kayıt altına alabilir. </a:t>
            </a:r>
          </a:p>
          <a:p>
            <a:endParaRPr lang="tr-TR" sz="2800" dirty="0">
              <a:latin typeface="Comic Sans MS" panose="030F0702030302020204" pitchFamily="66" charset="0"/>
            </a:endParaRPr>
          </a:p>
        </p:txBody>
      </p:sp>
    </p:spTree>
    <p:extLst>
      <p:ext uri="{BB962C8B-B14F-4D97-AF65-F5344CB8AC3E}">
        <p14:creationId xmlns:p14="http://schemas.microsoft.com/office/powerpoint/2010/main" val="7921656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556792"/>
            <a:ext cx="8352928" cy="2739211"/>
          </a:xfrm>
          <a:prstGeom prst="rect">
            <a:avLst/>
          </a:prstGeom>
        </p:spPr>
        <p:txBody>
          <a:bodyPr wrap="square">
            <a:spAutoFit/>
          </a:bodyPr>
          <a:lstStyle/>
          <a:p>
            <a:pPr algn="just"/>
            <a:r>
              <a:rPr lang="tr-TR" sz="2400" dirty="0" smtClean="0"/>
              <a:t>Çocuklar ile görüşmeler planlanırken gerekli görüldüğü durumlarda hikayelerden, oyunlardan, kuklalar ya da diğer oyuncaklardan yararlanılabilir. </a:t>
            </a:r>
          </a:p>
          <a:p>
            <a:pPr algn="just"/>
            <a:endParaRPr lang="tr-TR" sz="2400" dirty="0"/>
          </a:p>
          <a:p>
            <a:pPr algn="just"/>
            <a:r>
              <a:rPr lang="tr-TR" sz="2400" dirty="0" smtClean="0"/>
              <a:t>Özellikle kukla kullanmak, çocukların sözlü ifadelerinin yanı sıra duygu ve davranışlarını somutlaştırarak öğretmenin sözel olmayan ifadeleri de gözlemlemesine yardımcı olacaktır</a:t>
            </a:r>
            <a:r>
              <a:rPr lang="tr-TR" sz="2800" dirty="0" smtClean="0">
                <a:latin typeface="Comic Sans MS" panose="030F0702030302020204" pitchFamily="66" charset="0"/>
              </a:rPr>
              <a:t>. </a:t>
            </a:r>
          </a:p>
        </p:txBody>
      </p:sp>
    </p:spTree>
    <p:extLst>
      <p:ext uri="{BB962C8B-B14F-4D97-AF65-F5344CB8AC3E}">
        <p14:creationId xmlns:p14="http://schemas.microsoft.com/office/powerpoint/2010/main" val="36116381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1772816"/>
            <a:ext cx="8352928" cy="3046988"/>
          </a:xfrm>
          <a:prstGeom prst="rect">
            <a:avLst/>
          </a:prstGeom>
        </p:spPr>
        <p:txBody>
          <a:bodyPr wrap="square">
            <a:spAutoFit/>
          </a:bodyPr>
          <a:lstStyle/>
          <a:p>
            <a:pPr algn="just"/>
            <a:r>
              <a:rPr lang="tr-TR" sz="2400" dirty="0" smtClean="0"/>
              <a:t>Öğretmenlerin çocuklarla yaptıkları grup görüşmeleri, çocukların diğer çocuklarla iş birliği yapma konusunda ne düşündüklerini ortaya koyma fırsatı vermesi açısından da önemlidir. </a:t>
            </a:r>
          </a:p>
          <a:p>
            <a:pPr algn="just"/>
            <a:endParaRPr lang="tr-TR" sz="2400" dirty="0"/>
          </a:p>
          <a:p>
            <a:pPr algn="just"/>
            <a:r>
              <a:rPr lang="tr-TR" sz="2400" dirty="0" smtClean="0"/>
              <a:t>Küçük çocuklar, içsel düşünme süreçlerini ve hislerini ifade etmek ve açıklamak konusunda güçlükler yaşayabilmelerine rağmen, bu tür uygulamalarla bilgi edinme süreci kolaylaştıracaktır (</a:t>
            </a:r>
            <a:r>
              <a:rPr lang="tr-TR" sz="2400" dirty="0" err="1" smtClean="0"/>
              <a:t>McAfee</a:t>
            </a:r>
            <a:r>
              <a:rPr lang="tr-TR" sz="2400" dirty="0" smtClean="0"/>
              <a:t> ve </a:t>
            </a:r>
            <a:r>
              <a:rPr lang="tr-TR" sz="2400" dirty="0" err="1" smtClean="0"/>
              <a:t>Leong</a:t>
            </a:r>
            <a:r>
              <a:rPr lang="tr-TR" sz="2400" dirty="0" smtClean="0"/>
              <a:t>, 2012; </a:t>
            </a:r>
            <a:r>
              <a:rPr lang="tr-TR" sz="2400" dirty="0" err="1" smtClean="0"/>
              <a:t>McConaughy</a:t>
            </a:r>
            <a:r>
              <a:rPr lang="tr-TR" sz="2400" dirty="0" smtClean="0"/>
              <a:t>, 2013). </a:t>
            </a:r>
          </a:p>
        </p:txBody>
      </p:sp>
    </p:spTree>
    <p:extLst>
      <p:ext uri="{BB962C8B-B14F-4D97-AF65-F5344CB8AC3E}">
        <p14:creationId xmlns:p14="http://schemas.microsoft.com/office/powerpoint/2010/main" val="2681610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484784"/>
            <a:ext cx="8352928" cy="3785652"/>
          </a:xfrm>
          <a:prstGeom prst="rect">
            <a:avLst/>
          </a:prstGeom>
        </p:spPr>
        <p:txBody>
          <a:bodyPr wrap="square">
            <a:spAutoFit/>
          </a:bodyPr>
          <a:lstStyle/>
          <a:p>
            <a:pPr algn="just"/>
            <a:r>
              <a:rPr lang="tr-TR" sz="2400" b="1" dirty="0" smtClean="0">
                <a:solidFill>
                  <a:srgbClr val="C00000"/>
                </a:solidFill>
              </a:rPr>
              <a:t>Görüşmenin kaydedilmesi ve </a:t>
            </a:r>
            <a:r>
              <a:rPr lang="tr-TR" sz="2400" b="1" dirty="0" err="1" smtClean="0">
                <a:solidFill>
                  <a:srgbClr val="C00000"/>
                </a:solidFill>
              </a:rPr>
              <a:t>raporlaştırılması</a:t>
            </a:r>
            <a:r>
              <a:rPr lang="tr-TR" sz="2400" b="1" dirty="0" smtClean="0">
                <a:solidFill>
                  <a:srgbClr val="C00000"/>
                </a:solidFill>
              </a:rPr>
              <a:t> </a:t>
            </a:r>
          </a:p>
          <a:p>
            <a:pPr algn="just"/>
            <a:endParaRPr lang="tr-TR" sz="2400" b="1" dirty="0">
              <a:solidFill>
                <a:srgbClr val="C00000"/>
              </a:solidFill>
            </a:endParaRPr>
          </a:p>
          <a:p>
            <a:pPr marL="342900" indent="-342900" algn="just">
              <a:buClr>
                <a:srgbClr val="D60093"/>
              </a:buClr>
              <a:buFont typeface="Wingdings" panose="05000000000000000000" pitchFamily="2" charset="2"/>
              <a:buChar char="v"/>
            </a:pPr>
            <a:r>
              <a:rPr lang="tr-TR" sz="2400" dirty="0" smtClean="0"/>
              <a:t>Görüşme sonrasında görüşme anında alınan kısa notlar objektif olarak kaydedilmeli, konuşmalar ve notlar ışığında bir yorumda bulunularak bu çerçevede önerilerde bulunulmalıdır. </a:t>
            </a:r>
          </a:p>
          <a:p>
            <a:pPr marL="342900" indent="-342900" algn="just">
              <a:buClr>
                <a:srgbClr val="D60093"/>
              </a:buClr>
              <a:buFont typeface="Wingdings" panose="05000000000000000000" pitchFamily="2" charset="2"/>
              <a:buChar char="v"/>
            </a:pPr>
            <a:endParaRPr lang="tr-TR" sz="2400" dirty="0"/>
          </a:p>
          <a:p>
            <a:pPr marL="342900" indent="-342900" algn="just">
              <a:buClr>
                <a:srgbClr val="D60093"/>
              </a:buClr>
              <a:buFont typeface="Wingdings" panose="05000000000000000000" pitchFamily="2" charset="2"/>
              <a:buChar char="v"/>
            </a:pPr>
            <a:r>
              <a:rPr lang="tr-TR" sz="2400" dirty="0" smtClean="0"/>
              <a:t>Öğrenciler ile yapılan görüşmelerin bir kısmı kişiye özel, gizlilik derecesine sahip bilgiler olabilir. Bu bilgilerin etik açıdan kimseyle paylaşılmaması ve gizli tutulması gerekmektedir (</a:t>
            </a:r>
            <a:r>
              <a:rPr lang="tr-TR" sz="2400" dirty="0" err="1" smtClean="0"/>
              <a:t>Gülsar</a:t>
            </a:r>
            <a:r>
              <a:rPr lang="tr-TR" sz="2400" dirty="0" smtClean="0"/>
              <a:t>, 2008).  </a:t>
            </a:r>
          </a:p>
        </p:txBody>
      </p:sp>
    </p:spTree>
    <p:extLst>
      <p:ext uri="{BB962C8B-B14F-4D97-AF65-F5344CB8AC3E}">
        <p14:creationId xmlns:p14="http://schemas.microsoft.com/office/powerpoint/2010/main" val="4004929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484784"/>
            <a:ext cx="8352928" cy="3046988"/>
          </a:xfrm>
          <a:prstGeom prst="rect">
            <a:avLst/>
          </a:prstGeom>
        </p:spPr>
        <p:txBody>
          <a:bodyPr wrap="square">
            <a:spAutoFit/>
          </a:bodyPr>
          <a:lstStyle/>
          <a:p>
            <a:pPr marL="342900" indent="-342900" algn="just">
              <a:buClr>
                <a:srgbClr val="D60093"/>
              </a:buClr>
              <a:buFont typeface="Wingdings" panose="05000000000000000000" pitchFamily="2" charset="2"/>
              <a:buChar char="v"/>
            </a:pPr>
            <a:r>
              <a:rPr lang="tr-TR" sz="2400" dirty="0" smtClean="0"/>
              <a:t>Görüşme sürecinde elde edilen bilgiler, katılımcının öneri ve istekleri kişiden izin alınarak ya da çocuk ile görüşme yapıldı ise ebeveynlerinden yazılı izinler alınarak kaset, kamera, ses kaydı ya da önceden hazırlanmış standart bir kayıt formuna kaydedilir. </a:t>
            </a:r>
          </a:p>
          <a:p>
            <a:pPr marL="342900" indent="-342900" algn="just">
              <a:buClr>
                <a:srgbClr val="D60093"/>
              </a:buClr>
              <a:buFont typeface="Wingdings" panose="05000000000000000000" pitchFamily="2" charset="2"/>
              <a:buChar char="v"/>
            </a:pPr>
            <a:endParaRPr lang="tr-TR" sz="2400" dirty="0"/>
          </a:p>
          <a:p>
            <a:pPr marL="342900" indent="-342900" algn="just">
              <a:buClr>
                <a:srgbClr val="D60093"/>
              </a:buClr>
              <a:buFont typeface="Wingdings" panose="05000000000000000000" pitchFamily="2" charset="2"/>
              <a:buChar char="v"/>
            </a:pPr>
            <a:r>
              <a:rPr lang="tr-TR" sz="2400" dirty="0" smtClean="0"/>
              <a:t>Bilgiler kaydedilirken yanlış ve eksik olmamasına özen gösterilmelidir (Kutlu ve Kaya, 2009). </a:t>
            </a:r>
            <a:endParaRPr lang="tr-TR" sz="2400" dirty="0"/>
          </a:p>
        </p:txBody>
      </p:sp>
    </p:spTree>
    <p:extLst>
      <p:ext uri="{BB962C8B-B14F-4D97-AF65-F5344CB8AC3E}">
        <p14:creationId xmlns:p14="http://schemas.microsoft.com/office/powerpoint/2010/main" val="36669401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280920" cy="5632311"/>
          </a:xfrm>
          <a:prstGeom prst="rect">
            <a:avLst/>
          </a:prstGeom>
        </p:spPr>
        <p:txBody>
          <a:bodyPr wrap="square">
            <a:spAutoFit/>
          </a:bodyPr>
          <a:lstStyle/>
          <a:p>
            <a:r>
              <a:rPr lang="tr-TR" sz="2400" b="1" dirty="0" smtClean="0">
                <a:solidFill>
                  <a:srgbClr val="FF0000"/>
                </a:solidFill>
              </a:rPr>
              <a:t>Görüşmenin </a:t>
            </a:r>
            <a:r>
              <a:rPr lang="tr-TR" sz="2400" b="1" dirty="0">
                <a:solidFill>
                  <a:srgbClr val="FF0000"/>
                </a:solidFill>
              </a:rPr>
              <a:t>Olumlu </a:t>
            </a:r>
            <a:r>
              <a:rPr lang="tr-TR" sz="2400" b="1" dirty="0" smtClean="0">
                <a:solidFill>
                  <a:srgbClr val="FF0000"/>
                </a:solidFill>
              </a:rPr>
              <a:t>Yönleri</a:t>
            </a:r>
          </a:p>
          <a:p>
            <a:endParaRPr lang="tr-TR" sz="2400" b="1" dirty="0">
              <a:solidFill>
                <a:srgbClr val="FF0000"/>
              </a:solidFill>
            </a:endParaRPr>
          </a:p>
          <a:p>
            <a:pPr marL="342900" indent="-342900">
              <a:buClr>
                <a:srgbClr val="7030A0"/>
              </a:buClr>
              <a:buSzPct val="150000"/>
              <a:buFont typeface="Courier New" panose="02070309020205020404" pitchFamily="49" charset="0"/>
              <a:buChar char="o"/>
            </a:pPr>
            <a:r>
              <a:rPr lang="tr-TR" sz="2400" dirty="0" smtClean="0"/>
              <a:t>Görüşme </a:t>
            </a:r>
            <a:r>
              <a:rPr lang="tr-TR" sz="2400" dirty="0"/>
              <a:t>genellikle yüz yüze etkileşimli bir şekilde gerçekleştiğinden dolayı en doğal bilgi toplama yollarından biridir. Karşılıklı iletişimde kolaylık sağlar. Anlaşılmayan konulara açıklık getirme, gerektiği durumda sorular sorma ve çocuğun kendini ifade etmesinde güdülenmesine olanak sağlar.  </a:t>
            </a:r>
            <a:endParaRPr lang="tr-TR" sz="2400" dirty="0" smtClean="0"/>
          </a:p>
          <a:p>
            <a:pPr marL="342900" indent="-342900">
              <a:buClr>
                <a:srgbClr val="7030A0"/>
              </a:buClr>
              <a:buSzPct val="150000"/>
              <a:buFont typeface="Courier New" panose="02070309020205020404" pitchFamily="49" charset="0"/>
              <a:buChar char="o"/>
            </a:pPr>
            <a:endParaRPr lang="tr-TR" sz="2400" dirty="0"/>
          </a:p>
          <a:p>
            <a:pPr marL="342900" indent="-342900">
              <a:buClr>
                <a:srgbClr val="7030A0"/>
              </a:buClr>
              <a:buSzPct val="150000"/>
              <a:buFont typeface="Courier New" panose="02070309020205020404" pitchFamily="49" charset="0"/>
              <a:buChar char="o"/>
            </a:pPr>
            <a:r>
              <a:rPr lang="tr-TR" sz="2400" dirty="0" smtClean="0"/>
              <a:t>Doğrudan </a:t>
            </a:r>
            <a:r>
              <a:rPr lang="tr-TR" sz="2400" dirty="0"/>
              <a:t>gözlenme şansı olmayan çocukların düşünme biçimleri ve öğrenmelerine ilişkin iç görü kazandırır. </a:t>
            </a:r>
            <a:endParaRPr lang="tr-TR" sz="2400" dirty="0" smtClean="0"/>
          </a:p>
          <a:p>
            <a:pPr marL="342900" indent="-342900">
              <a:buClr>
                <a:srgbClr val="7030A0"/>
              </a:buClr>
              <a:buSzPct val="150000"/>
              <a:buFont typeface="Courier New" panose="02070309020205020404" pitchFamily="49" charset="0"/>
              <a:buChar char="o"/>
            </a:pPr>
            <a:endParaRPr lang="tr-TR" sz="2400" dirty="0"/>
          </a:p>
          <a:p>
            <a:pPr marL="342900" indent="-342900">
              <a:buClr>
                <a:srgbClr val="7030A0"/>
              </a:buClr>
              <a:buSzPct val="150000"/>
              <a:buFont typeface="Courier New" panose="02070309020205020404" pitchFamily="49" charset="0"/>
              <a:buChar char="o"/>
            </a:pPr>
            <a:r>
              <a:rPr lang="tr-TR" sz="2400" dirty="0" smtClean="0"/>
              <a:t>Hem </a:t>
            </a:r>
            <a:r>
              <a:rPr lang="tr-TR" sz="2400" dirty="0"/>
              <a:t>bireysel hem de grup görüşmeleri, çocuğun başka çocuklarla ve yetişkinlerle etkileşime girme becerisini ortaya koyar. </a:t>
            </a:r>
            <a:endParaRPr lang="tr-TR" sz="2400" dirty="0" smtClean="0"/>
          </a:p>
        </p:txBody>
      </p:sp>
    </p:spTree>
    <p:extLst>
      <p:ext uri="{BB962C8B-B14F-4D97-AF65-F5344CB8AC3E}">
        <p14:creationId xmlns:p14="http://schemas.microsoft.com/office/powerpoint/2010/main" val="21499305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7760"/>
            <a:ext cx="8568952" cy="6370975"/>
          </a:xfrm>
          <a:prstGeom prst="rect">
            <a:avLst/>
          </a:prstGeom>
        </p:spPr>
        <p:txBody>
          <a:bodyPr wrap="square">
            <a:spAutoFit/>
          </a:bodyPr>
          <a:lstStyle/>
          <a:p>
            <a:pPr marL="342900" indent="-342900">
              <a:buClr>
                <a:srgbClr val="7030A0"/>
              </a:buClr>
              <a:buSzPct val="150000"/>
              <a:buFont typeface="Courier New" panose="02070309020205020404" pitchFamily="49" charset="0"/>
              <a:buChar char="o"/>
            </a:pPr>
            <a:r>
              <a:rPr lang="tr-TR" sz="2400" dirty="0" smtClean="0"/>
              <a:t>Görüşmeciye </a:t>
            </a:r>
            <a:r>
              <a:rPr lang="tr-TR" sz="2400" dirty="0"/>
              <a:t>esneklik sağlar, öğrencinin kendini ifade etmesine yardımcı ek sorular sormasına imkan verir.  </a:t>
            </a:r>
            <a:endParaRPr lang="tr-TR" sz="2400" dirty="0" smtClean="0"/>
          </a:p>
          <a:p>
            <a:pPr marL="342900" indent="-342900">
              <a:buClr>
                <a:srgbClr val="7030A0"/>
              </a:buClr>
              <a:buSzPct val="150000"/>
              <a:buFont typeface="Courier New" panose="02070309020205020404" pitchFamily="49" charset="0"/>
              <a:buChar char="o"/>
            </a:pPr>
            <a:endParaRPr lang="tr-TR" sz="2400" dirty="0"/>
          </a:p>
          <a:p>
            <a:pPr marL="342900" indent="-342900">
              <a:buClr>
                <a:srgbClr val="7030A0"/>
              </a:buClr>
              <a:buSzPct val="150000"/>
              <a:buFont typeface="Courier New" panose="02070309020205020404" pitchFamily="49" charset="0"/>
              <a:buChar char="o"/>
            </a:pPr>
            <a:r>
              <a:rPr lang="tr-TR" sz="2400" dirty="0" smtClean="0"/>
              <a:t>Görüşülen </a:t>
            </a:r>
            <a:r>
              <a:rPr lang="tr-TR" sz="2400" dirty="0"/>
              <a:t>çocuk ile görüşmecinin bir arada olması, sözel ifadelerin gerisinde duygu ve eğilimlerinin de gözlemlenmesine olanak sağlar.  </a:t>
            </a:r>
            <a:endParaRPr lang="tr-TR" sz="2400" dirty="0" smtClean="0"/>
          </a:p>
          <a:p>
            <a:pPr marL="342900" indent="-342900">
              <a:buClr>
                <a:srgbClr val="7030A0"/>
              </a:buClr>
              <a:buSzPct val="150000"/>
              <a:buFont typeface="Courier New" panose="02070309020205020404" pitchFamily="49" charset="0"/>
              <a:buChar char="o"/>
            </a:pPr>
            <a:endParaRPr lang="tr-TR" sz="2400" dirty="0"/>
          </a:p>
          <a:p>
            <a:pPr marL="342900" indent="-342900">
              <a:buClr>
                <a:srgbClr val="7030A0"/>
              </a:buClr>
              <a:buSzPct val="150000"/>
              <a:buFont typeface="Courier New" panose="02070309020205020404" pitchFamily="49" charset="0"/>
              <a:buChar char="o"/>
            </a:pPr>
            <a:r>
              <a:rPr lang="tr-TR" sz="2400" dirty="0" smtClean="0"/>
              <a:t>Çocukların </a:t>
            </a:r>
            <a:r>
              <a:rPr lang="tr-TR" sz="2400" dirty="0"/>
              <a:t>kendilerini ifade etmesi sayesinde kendi düşünce ve öğrenmelerini ile ilgili onları düşünmeye yönlendirir. Böylece üst bilişsel süreçlerini harekete geçirir.  </a:t>
            </a:r>
            <a:endParaRPr lang="tr-TR" sz="2400" dirty="0" smtClean="0"/>
          </a:p>
          <a:p>
            <a:pPr marL="342900" indent="-342900">
              <a:buClr>
                <a:srgbClr val="7030A0"/>
              </a:buClr>
              <a:buSzPct val="150000"/>
              <a:buFont typeface="Courier New" panose="02070309020205020404" pitchFamily="49" charset="0"/>
              <a:buChar char="o"/>
            </a:pPr>
            <a:endParaRPr lang="tr-TR" sz="2400" dirty="0"/>
          </a:p>
          <a:p>
            <a:pPr marL="342900" indent="-342900">
              <a:buClr>
                <a:srgbClr val="7030A0"/>
              </a:buClr>
              <a:buSzPct val="150000"/>
              <a:buFont typeface="Courier New" panose="02070309020205020404" pitchFamily="49" charset="0"/>
              <a:buChar char="o"/>
            </a:pPr>
            <a:r>
              <a:rPr lang="tr-TR" sz="2400" dirty="0" smtClean="0"/>
              <a:t>Okuma </a:t>
            </a:r>
            <a:r>
              <a:rPr lang="tr-TR" sz="2400" dirty="0"/>
              <a:t>yazması olmayan çocuklar için anket ve benzeri standart testlerin uygulaması zor olacağından çocuğun en uygun şekilde kendini ifade etme fırsatları sunar. </a:t>
            </a:r>
            <a:endParaRPr lang="tr-TR" sz="2400" dirty="0" smtClean="0"/>
          </a:p>
          <a:p>
            <a:pPr marL="342900" indent="-342900">
              <a:buClr>
                <a:srgbClr val="7030A0"/>
              </a:buClr>
              <a:buSzPct val="150000"/>
              <a:buFont typeface="Courier New" panose="02070309020205020404" pitchFamily="49" charset="0"/>
              <a:buChar char="o"/>
            </a:pPr>
            <a:endParaRPr lang="tr-TR" sz="2400" dirty="0"/>
          </a:p>
          <a:p>
            <a:pPr marL="342900" indent="-342900">
              <a:buClr>
                <a:srgbClr val="7030A0"/>
              </a:buClr>
              <a:buSzPct val="150000"/>
              <a:buFont typeface="Courier New" panose="02070309020205020404" pitchFamily="49" charset="0"/>
              <a:buChar char="o"/>
            </a:pPr>
            <a:r>
              <a:rPr lang="tr-TR" sz="2400" dirty="0" smtClean="0"/>
              <a:t>Toplanan </a:t>
            </a:r>
            <a:r>
              <a:rPr lang="tr-TR" sz="2400" dirty="0"/>
              <a:t>verilerin kaynağının bilinmesi, derinlemesine bilginin alınması açısından yararlar sağlamaktadır. </a:t>
            </a:r>
            <a:endParaRPr lang="tr-TR" sz="2400" dirty="0" smtClean="0"/>
          </a:p>
        </p:txBody>
      </p:sp>
    </p:spTree>
    <p:extLst>
      <p:ext uri="{BB962C8B-B14F-4D97-AF65-F5344CB8AC3E}">
        <p14:creationId xmlns:p14="http://schemas.microsoft.com/office/powerpoint/2010/main" val="9052583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280920" cy="4524315"/>
          </a:xfrm>
          <a:prstGeom prst="rect">
            <a:avLst/>
          </a:prstGeom>
        </p:spPr>
        <p:txBody>
          <a:bodyPr wrap="square">
            <a:spAutoFit/>
          </a:bodyPr>
          <a:lstStyle/>
          <a:p>
            <a:pPr algn="just"/>
            <a:r>
              <a:rPr lang="tr-TR" sz="2400" b="1" dirty="0" smtClean="0">
                <a:solidFill>
                  <a:srgbClr val="FF0000"/>
                </a:solidFill>
              </a:rPr>
              <a:t>Görüşme </a:t>
            </a:r>
            <a:r>
              <a:rPr lang="tr-TR" sz="2400" b="1" dirty="0">
                <a:solidFill>
                  <a:srgbClr val="FF0000"/>
                </a:solidFill>
              </a:rPr>
              <a:t>tekniğinin </a:t>
            </a:r>
            <a:r>
              <a:rPr lang="tr-TR" sz="2400" b="1" dirty="0" smtClean="0">
                <a:solidFill>
                  <a:srgbClr val="FF0000"/>
                </a:solidFill>
              </a:rPr>
              <a:t>Olumsuz </a:t>
            </a:r>
            <a:r>
              <a:rPr lang="tr-TR" sz="2400" b="1" dirty="0">
                <a:solidFill>
                  <a:srgbClr val="FF0000"/>
                </a:solidFill>
              </a:rPr>
              <a:t>ve </a:t>
            </a:r>
            <a:r>
              <a:rPr lang="tr-TR" sz="2400" b="1" dirty="0" smtClean="0">
                <a:solidFill>
                  <a:srgbClr val="FF0000"/>
                </a:solidFill>
              </a:rPr>
              <a:t>Sınırlı Yönleri </a:t>
            </a:r>
          </a:p>
          <a:p>
            <a:pPr algn="just"/>
            <a:endParaRPr lang="tr-TR" sz="2400" b="1" dirty="0">
              <a:solidFill>
                <a:srgbClr val="FF0000"/>
              </a:solidFill>
            </a:endParaRPr>
          </a:p>
          <a:p>
            <a:pPr marL="285750" indent="-285750" algn="just">
              <a:buClr>
                <a:schemeClr val="accent2">
                  <a:lumMod val="50000"/>
                </a:schemeClr>
              </a:buClr>
              <a:buSzPct val="131000"/>
              <a:buFont typeface="Wingdings" panose="05000000000000000000" pitchFamily="2" charset="2"/>
              <a:buChar char="§"/>
            </a:pPr>
            <a:r>
              <a:rPr lang="tr-TR" sz="2400" dirty="0" smtClean="0"/>
              <a:t>Görüşme </a:t>
            </a:r>
            <a:r>
              <a:rPr lang="tr-TR" sz="2400" dirty="0"/>
              <a:t>tek tek bireylerle ilişki kurmaya dayanan bir teknik olduğu için harcanan zaman, iletişim masrafları ve toplanan verileri standardize etmek ve değerlendirmek bakımından harcanan emek ve kişi başına düşen masraf diğer bireyi tanıma tekniklerine göre daha yüksek olabilir.  </a:t>
            </a:r>
            <a:endParaRPr lang="tr-TR" sz="2400" dirty="0" smtClean="0"/>
          </a:p>
          <a:p>
            <a:pPr marL="285750" indent="-285750" algn="just">
              <a:buClr>
                <a:schemeClr val="accent2">
                  <a:lumMod val="50000"/>
                </a:schemeClr>
              </a:buClr>
              <a:buSzPct val="131000"/>
              <a:buFont typeface="Wingdings" panose="05000000000000000000" pitchFamily="2" charset="2"/>
              <a:buChar char="§"/>
            </a:pPr>
            <a:endParaRPr lang="tr-TR" sz="2400" dirty="0" smtClean="0"/>
          </a:p>
          <a:p>
            <a:pPr marL="285750" indent="-285750" algn="just">
              <a:buClr>
                <a:schemeClr val="accent2">
                  <a:lumMod val="50000"/>
                </a:schemeClr>
              </a:buClr>
              <a:buSzPct val="131000"/>
              <a:buFont typeface="Wingdings" panose="05000000000000000000" pitchFamily="2" charset="2"/>
              <a:buChar char="§"/>
            </a:pPr>
            <a:r>
              <a:rPr lang="tr-TR" sz="2400" dirty="0" smtClean="0"/>
              <a:t>Görüşmecinin </a:t>
            </a:r>
            <a:r>
              <a:rPr lang="tr-TR" sz="2400" dirty="0"/>
              <a:t>olası yanlılığı, bu tekniğin bir sınırlılığı olabilir. Özellikle </a:t>
            </a:r>
            <a:r>
              <a:rPr lang="tr-TR" sz="2400" dirty="0" smtClean="0"/>
              <a:t>küçük </a:t>
            </a:r>
            <a:r>
              <a:rPr lang="tr-TR" sz="2400" dirty="0"/>
              <a:t>çocuklarla yapılacak görüşmelerde çocukların kolaylıkla yöneltilen sorularla yönlendirilebilmesi yanıtların gerçeklikten uzaklaşmasına sebebiyet verebilir. </a:t>
            </a:r>
            <a:endParaRPr lang="tr-TR" sz="2400" dirty="0" smtClean="0"/>
          </a:p>
        </p:txBody>
      </p:sp>
    </p:spTree>
    <p:extLst>
      <p:ext uri="{BB962C8B-B14F-4D97-AF65-F5344CB8AC3E}">
        <p14:creationId xmlns:p14="http://schemas.microsoft.com/office/powerpoint/2010/main" val="6273663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280920" cy="5632311"/>
          </a:xfrm>
          <a:prstGeom prst="rect">
            <a:avLst/>
          </a:prstGeom>
        </p:spPr>
        <p:txBody>
          <a:bodyPr wrap="square">
            <a:spAutoFit/>
          </a:bodyPr>
          <a:lstStyle/>
          <a:p>
            <a:pPr marL="285750" indent="-285750" algn="just">
              <a:buClr>
                <a:schemeClr val="accent2">
                  <a:lumMod val="50000"/>
                </a:schemeClr>
              </a:buClr>
              <a:buSzPct val="131000"/>
              <a:buFont typeface="Wingdings" panose="05000000000000000000" pitchFamily="2" charset="2"/>
              <a:buChar char="§"/>
            </a:pPr>
            <a:r>
              <a:rPr lang="tr-TR" sz="2400" dirty="0" smtClean="0"/>
              <a:t>Bazı </a:t>
            </a:r>
            <a:r>
              <a:rPr lang="tr-TR" sz="2400" dirty="0"/>
              <a:t>durumlarda katılımcı birey sosyal olarak kabul edilebilir cevaplar vermeye eğilimli olabilir. Örneğin, yanıtlarda ahlaki olarak doğru olmayan bir durum var ise ya da çocuk, anne-babasının, öğretmenin kızabileceğini düşünüp yanıtları ona göre şekillendirebilir. </a:t>
            </a:r>
            <a:endParaRPr lang="tr-TR" sz="2400" dirty="0" smtClean="0"/>
          </a:p>
          <a:p>
            <a:pPr marL="285750" indent="-285750" algn="just">
              <a:buClr>
                <a:schemeClr val="accent2">
                  <a:lumMod val="50000"/>
                </a:schemeClr>
              </a:buClr>
              <a:buSzPct val="131000"/>
              <a:buFont typeface="Wingdings" panose="05000000000000000000" pitchFamily="2" charset="2"/>
              <a:buChar char="§"/>
            </a:pPr>
            <a:endParaRPr lang="tr-TR" sz="2400" dirty="0"/>
          </a:p>
          <a:p>
            <a:pPr marL="285750" indent="-285750" algn="just">
              <a:buClr>
                <a:schemeClr val="accent2">
                  <a:lumMod val="50000"/>
                </a:schemeClr>
              </a:buClr>
              <a:buSzPct val="131000"/>
              <a:buFont typeface="Wingdings" panose="05000000000000000000" pitchFamily="2" charset="2"/>
              <a:buChar char="§"/>
            </a:pPr>
            <a:r>
              <a:rPr lang="tr-TR" sz="2400" dirty="0" smtClean="0"/>
              <a:t>Sorulan </a:t>
            </a:r>
            <a:r>
              <a:rPr lang="tr-TR" sz="2400" dirty="0"/>
              <a:t>soruların ifade şekli çocukların yanıtlarını etkileyebilir. Özgüven gibi duygusal etmenler çocukların yanıtlarını baskılayabilir.  </a:t>
            </a:r>
            <a:endParaRPr lang="tr-TR" sz="2400" dirty="0" smtClean="0"/>
          </a:p>
          <a:p>
            <a:pPr marL="285750" indent="-285750" algn="just">
              <a:buClr>
                <a:schemeClr val="accent2">
                  <a:lumMod val="50000"/>
                </a:schemeClr>
              </a:buClr>
              <a:buSzPct val="131000"/>
              <a:buFont typeface="Wingdings" panose="05000000000000000000" pitchFamily="2" charset="2"/>
              <a:buChar char="§"/>
            </a:pPr>
            <a:endParaRPr lang="tr-TR" sz="2400" dirty="0"/>
          </a:p>
          <a:p>
            <a:pPr marL="285750" indent="-285750" algn="just">
              <a:buClr>
                <a:schemeClr val="accent2">
                  <a:lumMod val="50000"/>
                </a:schemeClr>
              </a:buClr>
              <a:buSzPct val="131000"/>
              <a:buFont typeface="Wingdings" panose="05000000000000000000" pitchFamily="2" charset="2"/>
              <a:buChar char="§"/>
            </a:pPr>
            <a:r>
              <a:rPr lang="tr-TR" sz="2400" dirty="0" smtClean="0"/>
              <a:t>Görüşme </a:t>
            </a:r>
            <a:r>
              <a:rPr lang="tr-TR" sz="2400" dirty="0"/>
              <a:t>kişinin istek ve katılımına olduğu kadar ifade gücü ve kavrayışına da bağlı olduğundan, bazı konularda geçerli düzeyde bilgi toplamak güçleşebilmektedir. Çocuklar davranışı ortaya koymaz veya yanıt vermezse öğretmen bu durumu yanlış yorumlayarak çocuğun cevabı bilmediğini farz edebilir.  </a:t>
            </a:r>
            <a:endParaRPr lang="tr-TR" sz="2400" dirty="0" smtClean="0"/>
          </a:p>
        </p:txBody>
      </p:sp>
    </p:spTree>
    <p:extLst>
      <p:ext uri="{BB962C8B-B14F-4D97-AF65-F5344CB8AC3E}">
        <p14:creationId xmlns:p14="http://schemas.microsoft.com/office/powerpoint/2010/main" val="2000251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280920" cy="3416320"/>
          </a:xfrm>
          <a:prstGeom prst="rect">
            <a:avLst/>
          </a:prstGeom>
        </p:spPr>
        <p:txBody>
          <a:bodyPr wrap="square">
            <a:spAutoFit/>
          </a:bodyPr>
          <a:lstStyle/>
          <a:p>
            <a:pPr marL="285750" indent="-285750" algn="just">
              <a:buClr>
                <a:schemeClr val="accent2">
                  <a:lumMod val="50000"/>
                </a:schemeClr>
              </a:buClr>
              <a:buSzPct val="131000"/>
              <a:buFont typeface="Wingdings" panose="05000000000000000000" pitchFamily="2" charset="2"/>
              <a:buChar char="§"/>
            </a:pPr>
            <a:r>
              <a:rPr lang="tr-TR" sz="2400" dirty="0" smtClean="0"/>
              <a:t>Görüşme </a:t>
            </a:r>
            <a:r>
              <a:rPr lang="tr-TR" sz="2400" dirty="0"/>
              <a:t>tekniği ile toplanan bilgilerin geçerlik ve güvenirliği diğer bilgi toplama araç ve yöntemlerine göre daha düşük düzeyde kalabilir bu nedenle birey hakkında bilgi elde etmede başka kaynaklardan da yararlanmak faydalı olacaktır. </a:t>
            </a:r>
            <a:endParaRPr lang="tr-TR" sz="2400" dirty="0" smtClean="0"/>
          </a:p>
          <a:p>
            <a:pPr marL="285750" indent="-285750" algn="just">
              <a:buClr>
                <a:schemeClr val="accent2">
                  <a:lumMod val="50000"/>
                </a:schemeClr>
              </a:buClr>
              <a:buSzPct val="131000"/>
              <a:buFont typeface="Wingdings" panose="05000000000000000000" pitchFamily="2" charset="2"/>
              <a:buChar char="§"/>
            </a:pPr>
            <a:endParaRPr lang="tr-TR" sz="2400" dirty="0"/>
          </a:p>
          <a:p>
            <a:pPr marL="285750" indent="-285750" algn="just">
              <a:buClr>
                <a:schemeClr val="accent2">
                  <a:lumMod val="50000"/>
                </a:schemeClr>
              </a:buClr>
              <a:buSzPct val="131000"/>
              <a:buFont typeface="Wingdings" panose="05000000000000000000" pitchFamily="2" charset="2"/>
              <a:buChar char="§"/>
            </a:pPr>
            <a:r>
              <a:rPr lang="tr-TR" sz="2400" dirty="0" smtClean="0"/>
              <a:t> Özellikle </a:t>
            </a:r>
            <a:r>
              <a:rPr lang="tr-TR" sz="2400" dirty="0"/>
              <a:t>küçük çocuklarla yapılacak görüşmeler daha çok karşılıklı güvene dayalı olacağından, kendini güvende hissetmeyen çocukların doğru bilgi verme olasılıkları daha düşük olabilir. </a:t>
            </a:r>
          </a:p>
        </p:txBody>
      </p:sp>
    </p:spTree>
    <p:extLst>
      <p:ext uri="{BB962C8B-B14F-4D97-AF65-F5344CB8AC3E}">
        <p14:creationId xmlns:p14="http://schemas.microsoft.com/office/powerpoint/2010/main" val="36669401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323528" y="548680"/>
            <a:ext cx="8382000" cy="2210862"/>
          </a:xfrm>
          <a:prstGeom prst="rect">
            <a:avLst/>
          </a:prstGeom>
        </p:spPr>
        <p:txBody>
          <a:bodyPr vert="horz" lIns="91440" tIns="45720" rIns="91440" bIns="45720" rtlCol="0" anchor="ctr">
            <a:normAutofit/>
          </a:bodyPr>
          <a:lstStyle>
            <a:defPPr>
              <a:defRPr lang="tr-TR"/>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2400" b="1" dirty="0" smtClean="0">
                <a:solidFill>
                  <a:srgbClr val="0070C0"/>
                </a:solidFill>
                <a:latin typeface="Arial" panose="020B0604020202020204" pitchFamily="34" charset="0"/>
                <a:cs typeface="Arial" panose="020B0604020202020204" pitchFamily="34" charset="0"/>
              </a:rPr>
              <a:t>Kaynakça</a:t>
            </a:r>
          </a:p>
          <a:p>
            <a:endParaRPr lang="tr-TR" sz="2400" b="1" dirty="0" smtClean="0">
              <a:solidFill>
                <a:srgbClr val="0070C0"/>
              </a:solidFill>
              <a:latin typeface="Arial" panose="020B0604020202020204" pitchFamily="34" charset="0"/>
              <a:cs typeface="Arial" panose="020B0604020202020204" pitchFamily="34" charset="0"/>
            </a:endParaRPr>
          </a:p>
          <a:p>
            <a:r>
              <a:rPr lang="tr-TR" sz="2400" dirty="0" smtClean="0">
                <a:solidFill>
                  <a:schemeClr val="tx1"/>
                </a:solidFill>
                <a:latin typeface="Arial" panose="020B0604020202020204" pitchFamily="34" charset="0"/>
                <a:cs typeface="Arial" panose="020B0604020202020204" pitchFamily="34" charset="0"/>
              </a:rPr>
              <a:t>SOP, A., (2018) </a:t>
            </a:r>
            <a:r>
              <a:rPr lang="tr-TR" sz="2400" b="1" dirty="0" smtClean="0">
                <a:solidFill>
                  <a:schemeClr val="tx1"/>
                </a:solidFill>
                <a:latin typeface="Arial" panose="020B0604020202020204" pitchFamily="34" charset="0"/>
                <a:cs typeface="Arial" panose="020B0604020202020204" pitchFamily="34" charset="0"/>
              </a:rPr>
              <a:t>«Erken Çocuklukta Çocuğu Tanıma ve Değerlendirme</a:t>
            </a:r>
            <a:r>
              <a:rPr lang="tr-TR" sz="2400" b="1" i="1" dirty="0" smtClean="0">
                <a:solidFill>
                  <a:schemeClr val="tx1"/>
                </a:solidFill>
                <a:latin typeface="Arial" panose="020B0604020202020204" pitchFamily="34" charset="0"/>
                <a:cs typeface="Arial" panose="020B0604020202020204" pitchFamily="34" charset="0"/>
              </a:rPr>
              <a:t>: </a:t>
            </a:r>
            <a:r>
              <a:rPr lang="tr-TR" sz="2400" i="1" dirty="0" smtClean="0">
                <a:solidFill>
                  <a:schemeClr val="tx1"/>
                </a:solidFill>
                <a:latin typeface="Arial" panose="020B0604020202020204" pitchFamily="34" charset="0"/>
                <a:cs typeface="Arial" panose="020B0604020202020204" pitchFamily="34" charset="0"/>
              </a:rPr>
              <a:t>Çocuklar ile </a:t>
            </a:r>
            <a:r>
              <a:rPr lang="tr-TR" sz="2400" i="1" smtClean="0">
                <a:solidFill>
                  <a:schemeClr val="tx1"/>
                </a:solidFill>
                <a:latin typeface="Arial" panose="020B0604020202020204" pitchFamily="34" charset="0"/>
                <a:cs typeface="Arial" panose="020B0604020202020204" pitchFamily="34" charset="0"/>
              </a:rPr>
              <a:t>Görüşme Teknikleri</a:t>
            </a:r>
            <a:r>
              <a:rPr lang="tr-TR" sz="2400" b="1" smtClean="0">
                <a:solidFill>
                  <a:schemeClr val="tx1"/>
                </a:solidFill>
                <a:latin typeface="Arial" panose="020B0604020202020204" pitchFamily="34" charset="0"/>
                <a:cs typeface="Arial" panose="020B0604020202020204" pitchFamily="34" charset="0"/>
              </a:rPr>
              <a:t>» </a:t>
            </a:r>
            <a:r>
              <a:rPr lang="tr-TR" sz="2400" dirty="0" smtClean="0">
                <a:solidFill>
                  <a:schemeClr val="tx1"/>
                </a:solidFill>
                <a:latin typeface="Arial" panose="020B0604020202020204" pitchFamily="34" charset="0"/>
                <a:cs typeface="Arial" panose="020B0604020202020204" pitchFamily="34" charset="0"/>
              </a:rPr>
              <a:t>Ankara, Eğiten Kitap</a:t>
            </a:r>
          </a:p>
          <a:p>
            <a:endParaRPr lang="tr-TR" sz="2400" dirty="0"/>
          </a:p>
        </p:txBody>
      </p:sp>
    </p:spTree>
    <p:extLst>
      <p:ext uri="{BB962C8B-B14F-4D97-AF65-F5344CB8AC3E}">
        <p14:creationId xmlns:p14="http://schemas.microsoft.com/office/powerpoint/2010/main" val="95765661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451</TotalTime>
  <Words>3014</Words>
  <Application>Microsoft Office PowerPoint</Application>
  <PresentationFormat>Ekran Gösterisi (4:3)</PresentationFormat>
  <Paragraphs>208</Paragraphs>
  <Slides>57</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57</vt:i4>
      </vt:variant>
    </vt:vector>
  </HeadingPairs>
  <TitlesOfParts>
    <vt:vector size="64" baseType="lpstr">
      <vt:lpstr>Arial</vt:lpstr>
      <vt:lpstr>Calibri</vt:lpstr>
      <vt:lpstr>Calibri Light</vt:lpstr>
      <vt:lpstr>Comic Sans MS</vt:lpstr>
      <vt:lpstr>Courier New</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Lenovoo</dc:creator>
  <cp:lastModifiedBy>Halil İbrahim</cp:lastModifiedBy>
  <cp:revision>42</cp:revision>
  <dcterms:created xsi:type="dcterms:W3CDTF">2019-02-05T09:56:23Z</dcterms:created>
  <dcterms:modified xsi:type="dcterms:W3CDTF">2021-05-05T20:46:30Z</dcterms:modified>
</cp:coreProperties>
</file>