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524CB-808B-4057-8F70-98E92ECAD0F4}" type="datetimeFigureOut">
              <a:rPr lang="tr-TR" smtClean="0"/>
              <a:t>3.03.2021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7E616-7F45-469D-BEBA-848AEAA5B19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16717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524CB-808B-4057-8F70-98E92ECAD0F4}" type="datetimeFigureOut">
              <a:rPr lang="tr-TR" smtClean="0"/>
              <a:t>3.03.2021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7E616-7F45-469D-BEBA-848AEAA5B19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28146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524CB-808B-4057-8F70-98E92ECAD0F4}" type="datetimeFigureOut">
              <a:rPr lang="tr-TR" smtClean="0"/>
              <a:t>3.03.2021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7E616-7F45-469D-BEBA-848AEAA5B19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14028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524CB-808B-4057-8F70-98E92ECAD0F4}" type="datetimeFigureOut">
              <a:rPr lang="tr-TR" smtClean="0"/>
              <a:t>3.03.2021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7E616-7F45-469D-BEBA-848AEAA5B19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17326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524CB-808B-4057-8F70-98E92ECAD0F4}" type="datetimeFigureOut">
              <a:rPr lang="tr-TR" smtClean="0"/>
              <a:t>3.03.2021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7E616-7F45-469D-BEBA-848AEAA5B19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22192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524CB-808B-4057-8F70-98E92ECAD0F4}" type="datetimeFigureOut">
              <a:rPr lang="tr-TR" smtClean="0"/>
              <a:t>3.03.2021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7E616-7F45-469D-BEBA-848AEAA5B19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86176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524CB-808B-4057-8F70-98E92ECAD0F4}" type="datetimeFigureOut">
              <a:rPr lang="tr-TR" smtClean="0"/>
              <a:t>3.03.2021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7E616-7F45-469D-BEBA-848AEAA5B19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98327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524CB-808B-4057-8F70-98E92ECAD0F4}" type="datetimeFigureOut">
              <a:rPr lang="tr-TR" smtClean="0"/>
              <a:t>3.03.2021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7E616-7F45-469D-BEBA-848AEAA5B19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37417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524CB-808B-4057-8F70-98E92ECAD0F4}" type="datetimeFigureOut">
              <a:rPr lang="tr-TR" smtClean="0"/>
              <a:t>3.03.2021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7E616-7F45-469D-BEBA-848AEAA5B19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481491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524CB-808B-4057-8F70-98E92ECAD0F4}" type="datetimeFigureOut">
              <a:rPr lang="tr-TR" smtClean="0"/>
              <a:t>3.03.2021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7E616-7F45-469D-BEBA-848AEAA5B19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88022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524CB-808B-4057-8F70-98E92ECAD0F4}" type="datetimeFigureOut">
              <a:rPr lang="tr-TR" smtClean="0"/>
              <a:t>3.03.2021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7E616-7F45-469D-BEBA-848AEAA5B19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07817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524CB-808B-4057-8F70-98E92ECAD0F4}" type="datetimeFigureOut">
              <a:rPr lang="tr-TR" smtClean="0"/>
              <a:t>3.03.2021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D7E616-7F45-469D-BEBA-848AEAA5B19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41977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2447545" y="1339742"/>
            <a:ext cx="8915399" cy="3154643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/>
            </a:r>
            <a:br>
              <a:rPr lang="tr-TR" dirty="0" smtClean="0"/>
            </a:br>
            <a:r>
              <a:rPr lang="tr-TR" dirty="0"/>
              <a:t/>
            </a:r>
            <a:br>
              <a:rPr lang="tr-TR" dirty="0"/>
            </a:br>
            <a:r>
              <a:rPr lang="tr-TR" sz="2900" b="1" dirty="0" smtClean="0">
                <a:solidFill>
                  <a:schemeClr val="tx1"/>
                </a:solidFill>
              </a:rPr>
              <a:t>ÇOCUKLARI TANIMA VE DEĞERLENDİRME TEKNİKLERİ</a:t>
            </a: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sz="2200" b="1" dirty="0" smtClean="0">
                <a:solidFill>
                  <a:schemeClr val="tx1"/>
                </a:solidFill>
              </a:rPr>
              <a:t>Öğr. Gör. Halil İ. ERTUĞ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2537698" y="3721312"/>
            <a:ext cx="8915399" cy="1546147"/>
          </a:xfrm>
        </p:spPr>
        <p:txBody>
          <a:bodyPr>
            <a:normAutofit/>
          </a:bodyPr>
          <a:lstStyle/>
          <a:p>
            <a:endParaRPr lang="tr-TR" dirty="0" smtClean="0">
              <a:solidFill>
                <a:schemeClr val="tx1"/>
              </a:solidFill>
            </a:endParaRPr>
          </a:p>
          <a:p>
            <a:endParaRPr lang="tr-TR" dirty="0"/>
          </a:p>
        </p:txBody>
      </p:sp>
      <p:pic>
        <p:nvPicPr>
          <p:cNvPr id="6" name="Ses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4460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4139"/>
    </mc:Choice>
    <mc:Fallback>
      <p:transition spd="slow" advTm="441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488422" y="1629950"/>
            <a:ext cx="8911687" cy="1280890"/>
          </a:xfrm>
        </p:spPr>
        <p:txBody>
          <a:bodyPr>
            <a:normAutofit/>
          </a:bodyPr>
          <a:lstStyle/>
          <a:p>
            <a:r>
              <a:rPr lang="tr-TR" sz="26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ÇOCUKLARI TANIMA VE DEĞERLENDİRME NEDİR</a:t>
            </a:r>
            <a:r>
              <a:rPr lang="tr-TR" sz="26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br>
              <a:rPr lang="tr-TR" sz="26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tr-TR" sz="2600" b="1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tr-TR" sz="26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tr-TR" sz="26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393269" y="2656114"/>
            <a:ext cx="8096205" cy="3777622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Çocukları tanıma ve değerlendirme; çocukla ilgili tüm bilgilerin, objektif, esnek fakat tutarlı bir şekilde çok çeşitli araçlar yardımıyla sistematik olarak toplanması, kayıt altına </a:t>
            </a:r>
            <a:r>
              <a:rPr lang="tr-TR" sz="22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alınması </a:t>
            </a:r>
            <a:r>
              <a:rPr lang="tr-TR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 bunları birbiri ile birleştirerek anlamlı ve güvenilir karar verme sürecidir.</a:t>
            </a:r>
          </a:p>
        </p:txBody>
      </p:sp>
      <p:pic>
        <p:nvPicPr>
          <p:cNvPr id="4" name="Ses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4563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783"/>
    </mc:Choice>
    <mc:Fallback>
      <p:transition spd="slow" advTm="277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984810" y="852710"/>
            <a:ext cx="8911687" cy="1280890"/>
          </a:xfrm>
        </p:spPr>
        <p:txBody>
          <a:bodyPr>
            <a:normAutofit/>
          </a:bodyPr>
          <a:lstStyle/>
          <a:p>
            <a:r>
              <a:rPr lang="tr-TR" sz="2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NEDEN GEREKLİ</a:t>
            </a:r>
            <a:r>
              <a:rPr lang="tr-TR" sz="26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r>
              <a:rPr lang="tr-TR" b="1" dirty="0"/>
              <a:t/>
            </a:r>
            <a:br>
              <a:rPr lang="tr-TR" b="1" dirty="0"/>
            </a:br>
            <a:endParaRPr lang="tr-TR" sz="26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76148" y="1549761"/>
            <a:ext cx="7612880" cy="3777622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Çocuğun ilgileri, ihtiyaçları, gelişimsel özellikleri ve öğrenme yöntemleri birbirinden farklı </a:t>
            </a:r>
            <a:r>
              <a:rPr lang="tr-TR" sz="22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olabilir. Okul </a:t>
            </a:r>
            <a:r>
              <a:rPr lang="tr-TR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programı geliştirmenin ve etkili uygulamalar hazırlamanın birinci basamağı çocukların bireysel </a:t>
            </a:r>
            <a:r>
              <a:rPr lang="tr-TR" sz="22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farklılıklarını </a:t>
            </a:r>
            <a:r>
              <a:rPr lang="tr-TR" sz="2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bilmektir</a:t>
            </a:r>
            <a:r>
              <a:rPr lang="tr-TR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br>
              <a:rPr lang="tr-TR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tr-TR" sz="2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Ses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8151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1608"/>
    </mc:Choice>
    <mc:Fallback>
      <p:transition spd="slow" advTm="416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26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ÇOCUĞU TANIMANIN AMAÇLAR NELERDİR?</a:t>
            </a:r>
            <a:r>
              <a:rPr lang="tr-TR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tr-TR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tr-TR" sz="26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89212" y="1480457"/>
            <a:ext cx="8915400" cy="4959531"/>
          </a:xfrm>
        </p:spPr>
        <p:txBody>
          <a:bodyPr>
            <a:normAutofit/>
          </a:bodyPr>
          <a:lstStyle/>
          <a:p>
            <a:r>
              <a:rPr lang="tr-TR" sz="22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Çocuğun </a:t>
            </a:r>
            <a:r>
              <a:rPr lang="tr-TR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gelişmesine ve uyum gösterebilmesine yardımcı olmak.</a:t>
            </a:r>
          </a:p>
          <a:p>
            <a:r>
              <a:rPr lang="tr-TR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Eğitim ortamından yeterli düzeyde yararlanabilmesi</a:t>
            </a:r>
          </a:p>
          <a:p>
            <a:r>
              <a:rPr lang="tr-TR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Bireysel farklılıkları ortaya koymak ve çocuklara bu yönde fırsatlar sunmak</a:t>
            </a:r>
          </a:p>
          <a:p>
            <a:r>
              <a:rPr lang="tr-TR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Çocuk ile doğru iletişime girebilmek</a:t>
            </a:r>
          </a:p>
          <a:p>
            <a:r>
              <a:rPr lang="tr-TR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Davranışlarının temelini anlayabilmek</a:t>
            </a:r>
          </a:p>
          <a:p>
            <a:r>
              <a:rPr lang="tr-TR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Çocukların güçlü ve zayıf yönlerini anlamak</a:t>
            </a:r>
          </a:p>
          <a:p>
            <a:r>
              <a:rPr lang="tr-TR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Doğru öğretim yöntem, teknik ve araçlarını seçmek</a:t>
            </a:r>
          </a:p>
          <a:p>
            <a:r>
              <a:rPr lang="tr-TR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çocukların kendilerini tanımalarını sağlamak</a:t>
            </a:r>
          </a:p>
          <a:p>
            <a:r>
              <a:rPr lang="tr-TR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Gelişimdeki ilerleme ve sapmaları tespit etmek</a:t>
            </a:r>
          </a:p>
          <a:p>
            <a:pPr algn="just">
              <a:lnSpc>
                <a:spcPct val="150000"/>
              </a:lnSpc>
            </a:pPr>
            <a:endParaRPr lang="tr-TR" sz="2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Ses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2114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3352"/>
    </mc:Choice>
    <mc:Fallback>
      <p:transition spd="slow" advTm="733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6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ÇOCUĞU HANGİ YÖNLERDEN TANIMAK GEREKİR?</a:t>
            </a:r>
            <a:r>
              <a:rPr lang="tr-TR" dirty="0"/>
              <a:t/>
            </a:r>
            <a:br>
              <a:rPr lang="tr-TR" dirty="0"/>
            </a:br>
            <a:endParaRPr lang="tr-TR" sz="26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89212" y="1371600"/>
            <a:ext cx="8915400" cy="4539622"/>
          </a:xfrm>
        </p:spPr>
        <p:txBody>
          <a:bodyPr>
            <a:normAutofit/>
          </a:bodyPr>
          <a:lstStyle/>
          <a:p>
            <a:r>
              <a:rPr lang="tr-TR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Çocuğun fiziksel ve biyolojik gelişimi ile ilgili bilgiler: Beden yapısı ve sağlığı, boy, kilo, özür ve engelleri, geçirdiği hastalıklar vb</a:t>
            </a:r>
            <a:r>
              <a:rPr lang="tr-TR" sz="22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endParaRPr lang="tr-TR" sz="2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Sosyo-Kültürel ve ekonomik özelliklerini tanıma</a:t>
            </a:r>
          </a:p>
          <a:p>
            <a:pPr>
              <a:buFontTx/>
              <a:buChar char="-"/>
            </a:pPr>
            <a:r>
              <a:rPr lang="tr-TR" sz="22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Ailesi</a:t>
            </a:r>
            <a:r>
              <a:rPr lang="tr-TR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yakın çevresi ve yaşadığı yerle </a:t>
            </a:r>
            <a:r>
              <a:rPr lang="tr-TR" sz="22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ilgili </a:t>
            </a:r>
            <a:r>
              <a:rPr lang="tr-TR" sz="22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bilgiler</a:t>
            </a:r>
          </a:p>
          <a:p>
            <a:pPr>
              <a:buFontTx/>
              <a:buChar char="-"/>
            </a:pPr>
            <a:r>
              <a:rPr lang="tr-TR" sz="22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Ailenin </a:t>
            </a:r>
            <a:r>
              <a:rPr lang="tr-TR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eğitim anlayışı ve tutumları</a:t>
            </a:r>
          </a:p>
          <a:p>
            <a:pPr marL="0" indent="0">
              <a:buNone/>
            </a:pPr>
            <a:r>
              <a:rPr lang="tr-TR" sz="22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   Ailenin </a:t>
            </a:r>
            <a:r>
              <a:rPr lang="tr-TR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sosyo-kültürel ve ekonomik durumu</a:t>
            </a:r>
          </a:p>
          <a:p>
            <a:pPr marL="0" indent="0">
              <a:buNone/>
            </a:pPr>
            <a:r>
              <a:rPr lang="tr-TR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tr-TR" sz="22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Kimlik </a:t>
            </a:r>
            <a:r>
              <a:rPr lang="tr-TR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Bilgileri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tr-TR" sz="2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Ses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4329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6208"/>
    </mc:Choice>
    <mc:Fallback>
      <p:transition spd="slow" advTm="662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89212" y="653143"/>
            <a:ext cx="8915400" cy="5258079"/>
          </a:xfrm>
        </p:spPr>
        <p:txBody>
          <a:bodyPr>
            <a:normAutofit/>
          </a:bodyPr>
          <a:lstStyle/>
          <a:p>
            <a:r>
              <a:rPr lang="tr-TR" sz="2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Davranışsal özelliklerini tanıma</a:t>
            </a:r>
          </a:p>
          <a:p>
            <a:pPr marL="0" indent="0">
              <a:buNone/>
            </a:pPr>
            <a:r>
              <a:rPr lang="tr-TR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- İlgi </a:t>
            </a:r>
            <a:r>
              <a:rPr lang="tr-TR" sz="2200" dirty="0">
                <a:latin typeface="Calibri" panose="020F0502020204030204" pitchFamily="34" charset="0"/>
                <a:cs typeface="Calibri" panose="020F0502020204030204" pitchFamily="34" charset="0"/>
              </a:rPr>
              <a:t>ve </a:t>
            </a:r>
            <a:r>
              <a:rPr lang="tr-TR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yetenekleri</a:t>
            </a: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tr-TR" sz="2200" dirty="0">
                <a:latin typeface="Calibri" panose="020F0502020204030204" pitchFamily="34" charset="0"/>
                <a:cs typeface="Calibri" panose="020F0502020204030204" pitchFamily="34" charset="0"/>
              </a:rPr>
              <a:t>- Kişilik özellikleri</a:t>
            </a:r>
          </a:p>
          <a:p>
            <a:pPr marL="0" indent="0">
              <a:buNone/>
            </a:pPr>
            <a:r>
              <a:rPr lang="tr-TR" sz="2200" dirty="0">
                <a:latin typeface="Calibri" panose="020F0502020204030204" pitchFamily="34" charset="0"/>
                <a:cs typeface="Calibri" panose="020F0502020204030204" pitchFamily="34" charset="0"/>
              </a:rPr>
              <a:t>- Bilgi, beceri, başarı ve uyumu ile ilgili bilgiler</a:t>
            </a:r>
          </a:p>
          <a:p>
            <a:pPr marL="0" indent="0">
              <a:buNone/>
            </a:pPr>
            <a:r>
              <a:rPr lang="tr-TR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- Duygusal </a:t>
            </a:r>
            <a:r>
              <a:rPr lang="tr-TR" sz="2200" dirty="0">
                <a:latin typeface="Calibri" panose="020F0502020204030204" pitchFamily="34" charset="0"/>
                <a:cs typeface="Calibri" panose="020F0502020204030204" pitchFamily="34" charset="0"/>
              </a:rPr>
              <a:t>durumu, alışkanlıkları, arkadaş ilişkileri</a:t>
            </a:r>
          </a:p>
          <a:p>
            <a:pPr marL="0" indent="0">
              <a:buNone/>
            </a:pPr>
            <a:r>
              <a:rPr lang="tr-TR" sz="2200" dirty="0">
                <a:latin typeface="Calibri" panose="020F0502020204030204" pitchFamily="34" charset="0"/>
                <a:cs typeface="Calibri" panose="020F0502020204030204" pitchFamily="34" charset="0"/>
              </a:rPr>
              <a:t>- Benlik algısı</a:t>
            </a:r>
          </a:p>
          <a:p>
            <a:pPr algn="just">
              <a:lnSpc>
                <a:spcPct val="150000"/>
              </a:lnSpc>
            </a:pPr>
            <a:endParaRPr lang="tr-TR" sz="2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Ses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9717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127"/>
    </mc:Choice>
    <mc:Fallback>
      <p:transition spd="slow" advTm="301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706778" y="650236"/>
            <a:ext cx="8911687" cy="825867"/>
          </a:xfrm>
        </p:spPr>
        <p:txBody>
          <a:bodyPr>
            <a:normAutofit/>
          </a:bodyPr>
          <a:lstStyle/>
          <a:p>
            <a:r>
              <a:rPr lang="tr-TR" sz="26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ÖNEMLİ NOKTALAR!!!!</a:t>
            </a:r>
            <a:endParaRPr lang="tr-TR" sz="26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89212" y="1658983"/>
            <a:ext cx="8915400" cy="4252239"/>
          </a:xfrm>
        </p:spPr>
        <p:txBody>
          <a:bodyPr>
            <a:normAutofit/>
          </a:bodyPr>
          <a:lstStyle/>
          <a:p>
            <a:r>
              <a:rPr lang="tr-TR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Edinilen bilgiler çocukla paylaşılmalıdır.</a:t>
            </a:r>
          </a:p>
          <a:p>
            <a:r>
              <a:rPr lang="tr-TR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Çocuk içinde bulunduğu tüm çevre ile bir bütün olarak ele alınmalıdır.</a:t>
            </a:r>
          </a:p>
          <a:p>
            <a:r>
              <a:rPr lang="tr-TR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Tanıma çalışmaları sistemli, düzenli ve sürekli </a:t>
            </a:r>
            <a:r>
              <a:rPr lang="tr-TR" sz="22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olmalıdır</a:t>
            </a:r>
            <a:r>
              <a:rPr lang="tr-TR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r>
              <a:rPr lang="tr-TR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Çocuğun yapamadıklarından çok yapabildiklerine odaklanılmalıdır.</a:t>
            </a:r>
          </a:p>
          <a:p>
            <a:r>
              <a:rPr lang="tr-TR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Doğru ölçme aracı seçilmelidir.</a:t>
            </a:r>
          </a:p>
          <a:p>
            <a:r>
              <a:rPr lang="tr-TR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Birden fazla ölçme aracı ve </a:t>
            </a:r>
            <a:r>
              <a:rPr lang="tr-TR" sz="22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teknik kullanılmalıdır</a:t>
            </a:r>
            <a:r>
              <a:rPr lang="tr-TR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tr-TR" sz="2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Ses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294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9721"/>
    </mc:Choice>
    <mc:Fallback>
      <p:transition spd="slow" advTm="697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89212" y="971006"/>
            <a:ext cx="8915400" cy="3222171"/>
          </a:xfrm>
        </p:spPr>
        <p:txBody>
          <a:bodyPr>
            <a:normAutofit/>
          </a:bodyPr>
          <a:lstStyle/>
          <a:p>
            <a:r>
              <a:rPr lang="tr-TR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 yaptıkları kadar NASIL ve NEDEN yaptıklarına da bakılmalıdır.</a:t>
            </a:r>
          </a:p>
          <a:p>
            <a:r>
              <a:rPr lang="tr-TR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Değerlendirme çalışmaları eğitim programlarının bir parçasıdır ve her bir etkinliğin çocuk hakkında verdiği bilgiye dikkat edilmelidir.</a:t>
            </a:r>
          </a:p>
          <a:p>
            <a:r>
              <a:rPr lang="tr-TR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Çocuğun dikkati dağılıyorsa değerlendirmede bu durum dikkate alınmalıdır.</a:t>
            </a:r>
          </a:p>
          <a:p>
            <a:r>
              <a:rPr lang="tr-TR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Kullanılan teknik ne olursa olsun amaca uygun ve uzman kişilerce uygulanmalıdır.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tr-TR" sz="2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Ses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9949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33"/>
    </mc:Choice>
    <mc:Fallback>
      <p:transition spd="slow" advTm="400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011680" y="624110"/>
            <a:ext cx="9901645" cy="1280890"/>
          </a:xfrm>
        </p:spPr>
        <p:txBody>
          <a:bodyPr>
            <a:normAutofit/>
          </a:bodyPr>
          <a:lstStyle/>
          <a:p>
            <a:pPr algn="just"/>
            <a:r>
              <a:rPr lang="tr-TR" sz="24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OKUL ÖNCESİ DÖNEMDE ÇOCUKLARI TANIMANIN AİLE AÇISINDAN ÖNEMİ</a:t>
            </a:r>
            <a:endParaRPr lang="tr-TR" sz="2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89212" y="1463040"/>
            <a:ext cx="8915400" cy="4448182"/>
          </a:xfrm>
        </p:spPr>
        <p:txBody>
          <a:bodyPr>
            <a:normAutofit/>
          </a:bodyPr>
          <a:lstStyle/>
          <a:p>
            <a:r>
              <a:rPr lang="tr-TR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Çocuğun yaşamındaki en önemli sosyalleştirme kurumu ailesidir.</a:t>
            </a:r>
          </a:p>
          <a:p>
            <a:r>
              <a:rPr lang="tr-TR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Ailenin tutumları ve çocuğunu yeteri kadar </a:t>
            </a:r>
            <a:r>
              <a:rPr lang="tr-TR" sz="22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tanınması </a:t>
            </a:r>
            <a:r>
              <a:rPr lang="tr-TR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çocuğun gelişimi için önemli olmaktadır.</a:t>
            </a:r>
          </a:p>
          <a:p>
            <a:r>
              <a:rPr lang="tr-TR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Gerektiği durumlarda okul aile işbirliğinin sağlanması ve ailenin bilgilendirmesi de çocukların gelişimi için önemlidir.</a:t>
            </a:r>
          </a:p>
          <a:p>
            <a:pPr algn="just">
              <a:lnSpc>
                <a:spcPct val="150000"/>
              </a:lnSpc>
            </a:pPr>
            <a:endParaRPr lang="tr-TR" sz="2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Ses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5232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9589"/>
    </mc:Choice>
    <mc:Fallback>
      <p:transition spd="slow" advTm="295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207623" y="624110"/>
            <a:ext cx="9296989" cy="1280890"/>
          </a:xfrm>
        </p:spPr>
        <p:txBody>
          <a:bodyPr>
            <a:normAutofit/>
          </a:bodyPr>
          <a:lstStyle/>
          <a:p>
            <a:r>
              <a:rPr lang="tr-TR" sz="26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ÇOCUĞU TANIMANIN ÖĞRETMEN AÇISINDAN ÖNEMİ</a:t>
            </a:r>
            <a:r>
              <a:rPr lang="tr-TR" sz="2800" b="1" dirty="0"/>
              <a:t/>
            </a:r>
            <a:br>
              <a:rPr lang="tr-TR" sz="2800" b="1" dirty="0"/>
            </a:br>
            <a:endParaRPr lang="tr-TR" sz="26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89212" y="1541416"/>
            <a:ext cx="8915400" cy="4369805"/>
          </a:xfrm>
        </p:spPr>
        <p:txBody>
          <a:bodyPr>
            <a:normAutofit/>
          </a:bodyPr>
          <a:lstStyle/>
          <a:p>
            <a:r>
              <a:rPr lang="tr-TR" dirty="0" smtClean="0"/>
              <a:t>Doğru </a:t>
            </a:r>
            <a:r>
              <a:rPr lang="tr-TR" dirty="0"/>
              <a:t>yaklaşımda bulunmayı sağlar.</a:t>
            </a:r>
          </a:p>
          <a:p>
            <a:r>
              <a:rPr lang="tr-TR" dirty="0"/>
              <a:t>Doğru program hazırlamayı sağlar.</a:t>
            </a:r>
          </a:p>
          <a:p>
            <a:r>
              <a:rPr lang="tr-TR" dirty="0"/>
              <a:t>Gelişimi desteklemesini sağlar.</a:t>
            </a:r>
          </a:p>
          <a:p>
            <a:r>
              <a:rPr lang="tr-TR" dirty="0"/>
              <a:t>İhtiyaçlarını belirlemesini sağlar.</a:t>
            </a:r>
          </a:p>
          <a:p>
            <a:r>
              <a:rPr lang="tr-TR" dirty="0"/>
              <a:t>Özel durumlarını fark etmesini sağlar.</a:t>
            </a:r>
          </a:p>
          <a:p>
            <a:r>
              <a:rPr lang="tr-TR" dirty="0"/>
              <a:t>Aile ile doğru işbirliği yapmasını sağlar</a:t>
            </a:r>
          </a:p>
          <a:p>
            <a:r>
              <a:rPr lang="tr-TR" dirty="0"/>
              <a:t>Çocukları doğru yönlendirmeyi sağlar.</a:t>
            </a:r>
          </a:p>
          <a:p>
            <a:r>
              <a:rPr lang="tr-TR" dirty="0"/>
              <a:t>Çocukların ilgisini çekebilmeyi sağlar.</a:t>
            </a:r>
          </a:p>
          <a:p>
            <a:pPr algn="just">
              <a:lnSpc>
                <a:spcPct val="150000"/>
              </a:lnSpc>
            </a:pPr>
            <a:endParaRPr lang="tr-TR" sz="2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Ses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9693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202"/>
    </mc:Choice>
    <mc:Fallback>
      <p:transition spd="slow" advTm="302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Benzerlikler </a:t>
            </a:r>
            <a:r>
              <a:rPr lang="tr-TR" sz="26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 Farklılıklar</a:t>
            </a:r>
            <a:r>
              <a:rPr lang="tr-TR" sz="2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tr-TR" sz="2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tr-TR" sz="26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89212" y="1476103"/>
            <a:ext cx="8915400" cy="4435119"/>
          </a:xfrm>
        </p:spPr>
        <p:txBody>
          <a:bodyPr>
            <a:normAutofit/>
          </a:bodyPr>
          <a:lstStyle/>
          <a:p>
            <a:r>
              <a:rPr lang="tr-TR" sz="22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Birey</a:t>
            </a:r>
            <a:r>
              <a:rPr lang="tr-TR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"insan topluluklarını oluşturan, insanların benzer yanlarını kendilerine taşımakla birlikte, kendine özgü ayırıcı özellikleri de bulunan tek can" olarak tanımlanmaktadır.</a:t>
            </a:r>
          </a:p>
          <a:p>
            <a:r>
              <a:rPr lang="tr-TR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Genel olarak benzer özellikleri;</a:t>
            </a:r>
          </a:p>
          <a:p>
            <a:r>
              <a:rPr lang="tr-TR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Aynı fizyolojik ve anatomik yapı</a:t>
            </a:r>
          </a:p>
          <a:p>
            <a:r>
              <a:rPr lang="tr-TR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Duyu </a:t>
            </a:r>
            <a:r>
              <a:rPr lang="tr-TR" sz="22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organları </a:t>
            </a:r>
            <a:r>
              <a:rPr lang="tr-TR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ile çevreyi algılama</a:t>
            </a:r>
          </a:p>
          <a:p>
            <a:r>
              <a:rPr lang="tr-TR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Sevmek, sevilmek, başarılı olmak, onay görmek gibi temel psikolojik ihtiyaçlar </a:t>
            </a:r>
            <a:r>
              <a:rPr lang="tr-TR" sz="22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gibi</a:t>
            </a:r>
            <a:endParaRPr lang="tr-TR" sz="2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Ses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2587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6558"/>
    </mc:Choice>
    <mc:Fallback>
      <p:transition spd="slow" advTm="365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89212" y="1188720"/>
            <a:ext cx="8915400" cy="4722502"/>
          </a:xfrm>
        </p:spPr>
        <p:txBody>
          <a:bodyPr>
            <a:normAutofit/>
          </a:bodyPr>
          <a:lstStyle/>
          <a:p>
            <a:r>
              <a:rPr lang="tr-TR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Genel olarak farklılıklar;</a:t>
            </a:r>
          </a:p>
          <a:p>
            <a:pPr marL="0" indent="0">
              <a:buNone/>
            </a:pPr>
            <a:r>
              <a:rPr lang="tr-TR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Farklı özelliklere sahip olarak dünyaya gelme</a:t>
            </a:r>
          </a:p>
          <a:p>
            <a:pPr marL="0" indent="0">
              <a:buNone/>
            </a:pPr>
            <a:r>
              <a:rPr lang="tr-TR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Birbirlerinden farklı </a:t>
            </a:r>
            <a:r>
              <a:rPr lang="tr-TR" sz="22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çevrelerde </a:t>
            </a:r>
            <a:r>
              <a:rPr lang="tr-TR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yetişme ve bu iki faktörden meydana çıkan birçok farklılık</a:t>
            </a:r>
          </a:p>
          <a:p>
            <a:r>
              <a:rPr lang="tr-TR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Önemli olan, her çocuğun farklı olduğunu bilmek, bu farklılıklarına göre onlara uygun eğitimi vermek ve farklılıklarına saygı duymaktır.</a:t>
            </a:r>
          </a:p>
          <a:p>
            <a:r>
              <a:rPr lang="tr-TR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Bireysel Farklılıkları Etkileyen Faktörler</a:t>
            </a:r>
          </a:p>
          <a:p>
            <a:pPr marL="0" indent="0">
              <a:buNone/>
            </a:pPr>
            <a:endParaRPr lang="tr-TR" sz="2400" dirty="0"/>
          </a:p>
          <a:p>
            <a:pPr algn="just">
              <a:lnSpc>
                <a:spcPct val="150000"/>
              </a:lnSpc>
            </a:pPr>
            <a:endParaRPr lang="tr-TR" sz="3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50000"/>
              </a:lnSpc>
            </a:pPr>
            <a:endParaRPr lang="tr-TR" sz="2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Ses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206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2464"/>
    </mc:Choice>
    <mc:Fallback>
      <p:transition spd="slow" advTm="324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sz="2000" dirty="0"/>
              <a:t>Bireysel farklılıkların sebepleri; kalıtım, </a:t>
            </a:r>
            <a:r>
              <a:rPr lang="tr-TR" sz="2000" dirty="0" smtClean="0"/>
              <a:t>çevre, </a:t>
            </a:r>
            <a:r>
              <a:rPr lang="tr-TR" sz="2000" dirty="0"/>
              <a:t>kalıtım ve çevrenin etkileşimleri sonucunda oluşan yaşantı ile açıklanmaktadır</a:t>
            </a:r>
            <a:endParaRPr lang="tr-TR" sz="2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Ses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433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527"/>
    </mc:Choice>
    <mc:Fallback>
      <p:transition spd="slow" advTm="175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542</Words>
  <Application>Microsoft Office PowerPoint</Application>
  <PresentationFormat>Geniş ekran</PresentationFormat>
  <Paragraphs>66</Paragraphs>
  <Slides>13</Slides>
  <Notes>0</Notes>
  <HiddenSlides>0</HiddenSlides>
  <MMClips>13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Teması</vt:lpstr>
      <vt:lpstr>  ÇOCUKLARI TANIMA VE DEĞERLENDİRME TEKNİKLERİ  Öğr. Gör. Halil İ. ERTUĞ </vt:lpstr>
      <vt:lpstr>ÇOCUKLARI TANIMA VE DEĞERLENDİRME NEDİR?  </vt:lpstr>
      <vt:lpstr>NEDEN GEREKLİ? </vt:lpstr>
      <vt:lpstr>ÇOCUĞU TANIMANIN AMAÇLAR NELERDİR? </vt:lpstr>
      <vt:lpstr>ÇOCUĞU HANGİ YÖNLERDEN TANIMAK GEREKİR? </vt:lpstr>
      <vt:lpstr>PowerPoint Sunusu</vt:lpstr>
      <vt:lpstr>ÖNEMLİ NOKTALAR!!!!</vt:lpstr>
      <vt:lpstr>PowerPoint Sunusu</vt:lpstr>
      <vt:lpstr>OKUL ÖNCESİ DÖNEMDE ÇOCUKLARI TANIMANIN AİLE AÇISINDAN ÖNEMİ</vt:lpstr>
      <vt:lpstr>ÇOCUĞU TANIMANIN ÖĞRETMEN AÇISINDAN ÖNEMİ </vt:lpstr>
      <vt:lpstr>Benzerlikler ve Farklılıklar 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ÇOCUKLARI TANIMA VE DEĞERLENDİRME TEKNİKLERİ  Öğr. Gör. Halil İ. ERTUĞ </dc:title>
  <dc:creator>Halil İbrahim</dc:creator>
  <cp:lastModifiedBy>Halil İbrahim</cp:lastModifiedBy>
  <cp:revision>3</cp:revision>
  <dcterms:created xsi:type="dcterms:W3CDTF">2020-03-20T13:53:50Z</dcterms:created>
  <dcterms:modified xsi:type="dcterms:W3CDTF">2021-03-03T21:12:29Z</dcterms:modified>
</cp:coreProperties>
</file>