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0"/>
  </p:notesMasterIdLst>
  <p:sldIdLst>
    <p:sldId id="322" r:id="rId2"/>
    <p:sldId id="378" r:id="rId3"/>
    <p:sldId id="379" r:id="rId4"/>
    <p:sldId id="380" r:id="rId5"/>
    <p:sldId id="381" r:id="rId6"/>
    <p:sldId id="382" r:id="rId7"/>
    <p:sldId id="383" r:id="rId8"/>
    <p:sldId id="384" r:id="rId9"/>
    <p:sldId id="385" r:id="rId10"/>
    <p:sldId id="386" r:id="rId11"/>
    <p:sldId id="387" r:id="rId12"/>
    <p:sldId id="388" r:id="rId13"/>
    <p:sldId id="339" r:id="rId14"/>
    <p:sldId id="327" r:id="rId15"/>
    <p:sldId id="341" r:id="rId16"/>
    <p:sldId id="325" r:id="rId17"/>
    <p:sldId id="296" r:id="rId18"/>
    <p:sldId id="297" r:id="rId19"/>
    <p:sldId id="343" r:id="rId20"/>
    <p:sldId id="344" r:id="rId21"/>
    <p:sldId id="298" r:id="rId22"/>
    <p:sldId id="346" r:id="rId23"/>
    <p:sldId id="348" r:id="rId24"/>
    <p:sldId id="299" r:id="rId25"/>
    <p:sldId id="349" r:id="rId26"/>
    <p:sldId id="350" r:id="rId27"/>
    <p:sldId id="300" r:id="rId28"/>
    <p:sldId id="351" r:id="rId29"/>
    <p:sldId id="352" r:id="rId30"/>
    <p:sldId id="316" r:id="rId31"/>
    <p:sldId id="353" r:id="rId32"/>
    <p:sldId id="301" r:id="rId33"/>
    <p:sldId id="355" r:id="rId34"/>
    <p:sldId id="357" r:id="rId35"/>
    <p:sldId id="328" r:id="rId36"/>
    <p:sldId id="358" r:id="rId37"/>
    <p:sldId id="359" r:id="rId38"/>
    <p:sldId id="329" r:id="rId39"/>
    <p:sldId id="303" r:id="rId40"/>
    <p:sldId id="360" r:id="rId41"/>
    <p:sldId id="361" r:id="rId42"/>
    <p:sldId id="362" r:id="rId43"/>
    <p:sldId id="330" r:id="rId44"/>
    <p:sldId id="363" r:id="rId45"/>
    <p:sldId id="331" r:id="rId46"/>
    <p:sldId id="364" r:id="rId47"/>
    <p:sldId id="332" r:id="rId48"/>
    <p:sldId id="365" r:id="rId49"/>
    <p:sldId id="366" r:id="rId50"/>
    <p:sldId id="367" r:id="rId51"/>
    <p:sldId id="304" r:id="rId52"/>
    <p:sldId id="368" r:id="rId53"/>
    <p:sldId id="333" r:id="rId54"/>
    <p:sldId id="370" r:id="rId55"/>
    <p:sldId id="334" r:id="rId56"/>
    <p:sldId id="371" r:id="rId57"/>
    <p:sldId id="335" r:id="rId58"/>
    <p:sldId id="372" r:id="rId59"/>
    <p:sldId id="336" r:id="rId60"/>
    <p:sldId id="373" r:id="rId61"/>
    <p:sldId id="337" r:id="rId62"/>
    <p:sldId id="356" r:id="rId63"/>
    <p:sldId id="374" r:id="rId64"/>
    <p:sldId id="375" r:id="rId65"/>
    <p:sldId id="338" r:id="rId66"/>
    <p:sldId id="376" r:id="rId67"/>
    <p:sldId id="305" r:id="rId68"/>
    <p:sldId id="377" r:id="rId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89946" autoAdjust="0"/>
  </p:normalViewPr>
  <p:slideViewPr>
    <p:cSldViewPr>
      <p:cViewPr varScale="1">
        <p:scale>
          <a:sx n="60" d="100"/>
          <a:sy n="60" d="100"/>
        </p:scale>
        <p:origin x="53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F70BC-470C-407C-8B05-1E141CA38E96}" type="datetimeFigureOut">
              <a:rPr lang="tr-TR" smtClean="0"/>
              <a:t>27.05.2021</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F488C-0250-451F-8A5A-4B8119D4C728}" type="slidenum">
              <a:rPr lang="tr-TR" smtClean="0"/>
              <a:t>‹#›</a:t>
            </a:fld>
            <a:endParaRPr lang="tr-TR"/>
          </a:p>
        </p:txBody>
      </p:sp>
    </p:spTree>
    <p:extLst>
      <p:ext uri="{BB962C8B-B14F-4D97-AF65-F5344CB8AC3E}">
        <p14:creationId xmlns:p14="http://schemas.microsoft.com/office/powerpoint/2010/main" val="470940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altLang="tr-TR" dirty="0" smtClean="0">
                <a:latin typeface="Arial" panose="020B0604020202020204" pitchFamily="34" charset="0"/>
              </a:rPr>
              <a:t>Hadi sizinle bir oyun </a:t>
            </a:r>
            <a:r>
              <a:rPr lang="tr-TR" altLang="tr-TR" dirty="0" err="1" smtClean="0">
                <a:latin typeface="Arial" panose="020B0604020202020204" pitchFamily="34" charset="0"/>
              </a:rPr>
              <a:t>oynayalım.Elimdeki</a:t>
            </a:r>
            <a:r>
              <a:rPr lang="tr-TR" altLang="tr-TR" dirty="0" smtClean="0">
                <a:latin typeface="Arial" panose="020B0604020202020204" pitchFamily="34" charset="0"/>
              </a:rPr>
              <a:t> kutuda bazı duygu kartları var, ben müziği açacağım ve herkes müziğe uygun şekilde  ayağını yere vurarak </a:t>
            </a:r>
            <a:r>
              <a:rPr lang="tr-TR" altLang="tr-TR" dirty="0" err="1" smtClean="0">
                <a:latin typeface="Arial" panose="020B0604020202020204" pitchFamily="34" charset="0"/>
              </a:rPr>
              <a:t>ritm</a:t>
            </a:r>
            <a:r>
              <a:rPr lang="tr-TR" altLang="tr-TR" dirty="0" smtClean="0">
                <a:latin typeface="Arial" panose="020B0604020202020204" pitchFamily="34" charset="0"/>
              </a:rPr>
              <a:t> oluşturacak ve aynı zamanda bu kutuyu vereceğim ve kutu sırayla yan tarafımızdaki kişiye vereceğiz, ben müziği durdurduğumda kutu kimde kalırsa o kişi içinden bir kart seçecek ve slayttaki sorularımızı yanıtlayacak ve oyunda çıkacak, oyundan çıkanlar  ayaklarını yere vurmayacak müzikle birlikte alkış tutacak oyundan çıkana kutuyu uzatmak yok. Hadi önce bir prova yapalım.</a:t>
            </a:r>
          </a:p>
          <a:p>
            <a:endParaRPr lang="tr-TR" dirty="0"/>
          </a:p>
        </p:txBody>
      </p:sp>
      <p:sp>
        <p:nvSpPr>
          <p:cNvPr id="4" name="Slayt Numarası Yer Tutucusu 3"/>
          <p:cNvSpPr>
            <a:spLocks noGrp="1"/>
          </p:cNvSpPr>
          <p:nvPr>
            <p:ph type="sldNum" sz="quarter" idx="10"/>
          </p:nvPr>
        </p:nvSpPr>
        <p:spPr/>
        <p:txBody>
          <a:bodyPr/>
          <a:lstStyle/>
          <a:p>
            <a:fld id="{D6DAC6CA-E053-4EC7-B801-A64BBB9841B3}" type="slidenum">
              <a:rPr lang="en-US" smtClean="0"/>
              <a:t>3</a:t>
            </a:fld>
            <a:endParaRPr lang="en-US"/>
          </a:p>
        </p:txBody>
      </p:sp>
    </p:spTree>
    <p:extLst>
      <p:ext uri="{BB962C8B-B14F-4D97-AF65-F5344CB8AC3E}">
        <p14:creationId xmlns:p14="http://schemas.microsoft.com/office/powerpoint/2010/main" val="2254147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altLang="tr-TR" dirty="0" smtClean="0">
                <a:latin typeface="Arial" panose="020B0604020202020204" pitchFamily="34" charset="0"/>
              </a:rPr>
              <a:t>Elimdeki kutuda bazı duygu kartları var, ben müziği açacağım ve herkes müziğe uygun şekilde  ayağını yere vurarak </a:t>
            </a:r>
            <a:r>
              <a:rPr lang="tr-TR" altLang="tr-TR" dirty="0" err="1" smtClean="0">
                <a:latin typeface="Arial" panose="020B0604020202020204" pitchFamily="34" charset="0"/>
              </a:rPr>
              <a:t>ritm</a:t>
            </a:r>
            <a:r>
              <a:rPr lang="tr-TR" altLang="tr-TR" dirty="0" smtClean="0">
                <a:latin typeface="Arial" panose="020B0604020202020204" pitchFamily="34" charset="0"/>
              </a:rPr>
              <a:t> oluşturacak ve aynı zamanda bu kutuyu vereceğim ve kutu sırayla yan tarafımızdaki kişiye vereceğiz, ben müziği durdurduğumda kutu kimde kalırsa o kişi içinden bir kart seçecek ve slayttaki sorularımızı yanıtlayacak ve oyunda çıkacak, oyundan çıkanlar  ayaklarını yere vurmayacak müzikle birlikte alkış tutacak oyundan çıkana kutuyu uzatmak yok. Hadi önce bir prova yapalım.</a:t>
            </a:r>
          </a:p>
          <a:p>
            <a:endParaRPr lang="tr-TR" dirty="0"/>
          </a:p>
        </p:txBody>
      </p:sp>
      <p:sp>
        <p:nvSpPr>
          <p:cNvPr id="4" name="Slayt Numarası Yer Tutucusu 3"/>
          <p:cNvSpPr>
            <a:spLocks noGrp="1"/>
          </p:cNvSpPr>
          <p:nvPr>
            <p:ph type="sldNum" sz="quarter" idx="10"/>
          </p:nvPr>
        </p:nvSpPr>
        <p:spPr/>
        <p:txBody>
          <a:bodyPr/>
          <a:lstStyle/>
          <a:p>
            <a:fld id="{D6DAC6CA-E053-4EC7-B801-A64BBB9841B3}" type="slidenum">
              <a:rPr lang="en-US" smtClean="0"/>
              <a:t>4</a:t>
            </a:fld>
            <a:endParaRPr lang="en-US"/>
          </a:p>
        </p:txBody>
      </p:sp>
    </p:spTree>
    <p:extLst>
      <p:ext uri="{BB962C8B-B14F-4D97-AF65-F5344CB8AC3E}">
        <p14:creationId xmlns:p14="http://schemas.microsoft.com/office/powerpoint/2010/main" val="79896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6DAC6CA-E053-4EC7-B801-A64BBB9841B3}" type="slidenum">
              <a:rPr lang="en-US" smtClean="0"/>
              <a:t>5</a:t>
            </a:fld>
            <a:endParaRPr lang="en-US"/>
          </a:p>
        </p:txBody>
      </p:sp>
    </p:spTree>
    <p:extLst>
      <p:ext uri="{BB962C8B-B14F-4D97-AF65-F5344CB8AC3E}">
        <p14:creationId xmlns:p14="http://schemas.microsoft.com/office/powerpoint/2010/main" val="841723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DAC6CA-E053-4EC7-B801-A64BBB9841B3}" type="slidenum">
              <a:rPr lang="en-US" smtClean="0"/>
              <a:t>7</a:t>
            </a:fld>
            <a:endParaRPr lang="en-US"/>
          </a:p>
        </p:txBody>
      </p:sp>
    </p:spTree>
    <p:extLst>
      <p:ext uri="{BB962C8B-B14F-4D97-AF65-F5344CB8AC3E}">
        <p14:creationId xmlns:p14="http://schemas.microsoft.com/office/powerpoint/2010/main" val="762883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DAC6CA-E053-4EC7-B801-A64BBB9841B3}" type="slidenum">
              <a:rPr lang="en-US" smtClean="0"/>
              <a:t>8</a:t>
            </a:fld>
            <a:endParaRPr lang="en-US"/>
          </a:p>
        </p:txBody>
      </p:sp>
    </p:spTree>
    <p:extLst>
      <p:ext uri="{BB962C8B-B14F-4D97-AF65-F5344CB8AC3E}">
        <p14:creationId xmlns:p14="http://schemas.microsoft.com/office/powerpoint/2010/main" val="2685549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DAC6CA-E053-4EC7-B801-A64BBB9841B3}" type="slidenum">
              <a:rPr lang="en-US" smtClean="0"/>
              <a:t>9</a:t>
            </a:fld>
            <a:endParaRPr lang="en-US"/>
          </a:p>
        </p:txBody>
      </p:sp>
    </p:spTree>
    <p:extLst>
      <p:ext uri="{BB962C8B-B14F-4D97-AF65-F5344CB8AC3E}">
        <p14:creationId xmlns:p14="http://schemas.microsoft.com/office/powerpoint/2010/main" val="387449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DAC6CA-E053-4EC7-B801-A64BBB9841B3}" type="slidenum">
              <a:rPr lang="en-US" smtClean="0"/>
              <a:t>10</a:t>
            </a:fld>
            <a:endParaRPr lang="en-US"/>
          </a:p>
        </p:txBody>
      </p:sp>
    </p:spTree>
    <p:extLst>
      <p:ext uri="{BB962C8B-B14F-4D97-AF65-F5344CB8AC3E}">
        <p14:creationId xmlns:p14="http://schemas.microsoft.com/office/powerpoint/2010/main" val="44414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DAC6CA-E053-4EC7-B801-A64BBB9841B3}" type="slidenum">
              <a:rPr lang="en-US" smtClean="0"/>
              <a:t>11</a:t>
            </a:fld>
            <a:endParaRPr lang="en-US"/>
          </a:p>
        </p:txBody>
      </p:sp>
    </p:spTree>
    <p:extLst>
      <p:ext uri="{BB962C8B-B14F-4D97-AF65-F5344CB8AC3E}">
        <p14:creationId xmlns:p14="http://schemas.microsoft.com/office/powerpoint/2010/main" val="2047839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DAC6CA-E053-4EC7-B801-A64BBB9841B3}" type="slidenum">
              <a:rPr lang="en-US" smtClean="0"/>
              <a:t>12</a:t>
            </a:fld>
            <a:endParaRPr lang="en-US"/>
          </a:p>
        </p:txBody>
      </p:sp>
    </p:spTree>
    <p:extLst>
      <p:ext uri="{BB962C8B-B14F-4D97-AF65-F5344CB8AC3E}">
        <p14:creationId xmlns:p14="http://schemas.microsoft.com/office/powerpoint/2010/main" val="2623203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97F488C-0250-451F-8A5A-4B8119D4C728}" type="slidenum">
              <a:rPr lang="tr-TR" smtClean="0"/>
              <a:t>31</a:t>
            </a:fld>
            <a:endParaRPr lang="tr-TR"/>
          </a:p>
        </p:txBody>
      </p:sp>
    </p:spTree>
    <p:extLst>
      <p:ext uri="{BB962C8B-B14F-4D97-AF65-F5344CB8AC3E}">
        <p14:creationId xmlns:p14="http://schemas.microsoft.com/office/powerpoint/2010/main" val="2191781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Katılımsız(uğraşsız) Hareketler: Çocuk oyunlara dahil olmuyor, odanın etrafında geziniyor. Seyirci Hareketleri: Çocuk oynamadan sadece izliyor, gözlem yapıyor. Yalnız(Bireysel)  Oyun: Tek başına oynuyor Paralel Oyun: Diğer çocukların yanında oynuyor. Birlikte Oyun: Diğer çocuklarla beraber oynuyor. İşbirliğine Dayalı Oyun: Beraber grup olarak oynuyorlar.</a:t>
            </a:r>
          </a:p>
          <a:p>
            <a:endParaRPr lang="tr-TR" dirty="0"/>
          </a:p>
        </p:txBody>
      </p:sp>
      <p:sp>
        <p:nvSpPr>
          <p:cNvPr id="4" name="Slayt Numarası Yer Tutucusu 3"/>
          <p:cNvSpPr>
            <a:spLocks noGrp="1"/>
          </p:cNvSpPr>
          <p:nvPr>
            <p:ph type="sldNum" sz="quarter" idx="10"/>
          </p:nvPr>
        </p:nvSpPr>
        <p:spPr/>
        <p:txBody>
          <a:bodyPr/>
          <a:lstStyle/>
          <a:p>
            <a:fld id="{F97F488C-0250-451F-8A5A-4B8119D4C728}" type="slidenum">
              <a:rPr lang="tr-TR" smtClean="0"/>
              <a:t>33</a:t>
            </a:fld>
            <a:endParaRPr lang="tr-TR"/>
          </a:p>
        </p:txBody>
      </p:sp>
    </p:spTree>
    <p:extLst>
      <p:ext uri="{BB962C8B-B14F-4D97-AF65-F5344CB8AC3E}">
        <p14:creationId xmlns:p14="http://schemas.microsoft.com/office/powerpoint/2010/main" val="3730260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97F488C-0250-451F-8A5A-4B8119D4C728}" type="slidenum">
              <a:rPr lang="tr-TR" smtClean="0"/>
              <a:t>40</a:t>
            </a:fld>
            <a:endParaRPr lang="tr-TR"/>
          </a:p>
        </p:txBody>
      </p:sp>
    </p:spTree>
    <p:extLst>
      <p:ext uri="{BB962C8B-B14F-4D97-AF65-F5344CB8AC3E}">
        <p14:creationId xmlns:p14="http://schemas.microsoft.com/office/powerpoint/2010/main" val="2136617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97F488C-0250-451F-8A5A-4B8119D4C728}" type="slidenum">
              <a:rPr lang="tr-TR" smtClean="0"/>
              <a:t>65</a:t>
            </a:fld>
            <a:endParaRPr lang="tr-TR"/>
          </a:p>
        </p:txBody>
      </p:sp>
    </p:spTree>
    <p:extLst>
      <p:ext uri="{BB962C8B-B14F-4D97-AF65-F5344CB8AC3E}">
        <p14:creationId xmlns:p14="http://schemas.microsoft.com/office/powerpoint/2010/main" val="1774011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27.05.2021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76968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27.05.2021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414233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t>27.05.2021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019388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23720DD-5B6D-40BF-8493-A6B52D484E6B}" type="datetimeFigureOut">
              <a:rPr lang="tr-TR" smtClean="0"/>
              <a:t>27.05.2021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853905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23720DD-5B6D-40BF-8493-A6B52D484E6B}" type="datetimeFigureOut">
              <a:rPr lang="tr-TR" smtClean="0"/>
              <a:t>27.05.2021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23327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23720DD-5B6D-40BF-8493-A6B52D484E6B}" type="datetimeFigureOut">
              <a:rPr lang="tr-TR" smtClean="0"/>
              <a:t>27.05.2021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989076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t>27.05.2021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24703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27.05.2021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4185535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27.05.2021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963794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27.05.2021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1174532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3720DD-5B6D-40BF-8493-A6B52D484E6B}" type="datetimeFigureOut">
              <a:rPr lang="tr-TR" smtClean="0"/>
              <a:t>27.05.2021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671645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t>27.05.2021</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5290942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just-dance-kids-2--i39m-gonna-catch-you-wii-rip.mp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340768"/>
            <a:ext cx="8424936" cy="3785652"/>
          </a:xfrm>
          <a:prstGeom prst="rect">
            <a:avLst/>
          </a:prstGeom>
        </p:spPr>
        <p:txBody>
          <a:bodyPr wrap="square">
            <a:spAutoFit/>
          </a:bodyPr>
          <a:lstStyle/>
          <a:p>
            <a:pPr algn="ctr"/>
            <a:r>
              <a:rPr lang="tr-TR" sz="2400" b="1" dirty="0">
                <a:solidFill>
                  <a:srgbClr val="FF0000"/>
                </a:solidFill>
                <a:latin typeface="Calibri" panose="020F0502020204030204" pitchFamily="34" charset="0"/>
              </a:rPr>
              <a:t>Oyun Temeli Değerlendirme</a:t>
            </a:r>
          </a:p>
          <a:p>
            <a:endParaRPr lang="tr-TR" sz="2400" dirty="0" smtClean="0">
              <a:solidFill>
                <a:srgbClr val="0070C0"/>
              </a:solidFill>
              <a:latin typeface="Calibri" panose="020F0502020204030204" pitchFamily="34" charset="0"/>
            </a:endParaRPr>
          </a:p>
          <a:p>
            <a:r>
              <a:rPr lang="tr-TR" sz="2400" b="1" dirty="0" smtClean="0">
                <a:solidFill>
                  <a:srgbClr val="0070C0"/>
                </a:solidFill>
                <a:latin typeface="Calibri" panose="020F0502020204030204" pitchFamily="34" charset="0"/>
              </a:rPr>
              <a:t>Oyun </a:t>
            </a:r>
            <a:r>
              <a:rPr lang="tr-TR" sz="2400" b="1" dirty="0">
                <a:solidFill>
                  <a:srgbClr val="0070C0"/>
                </a:solidFill>
                <a:latin typeface="Calibri" panose="020F0502020204030204" pitchFamily="34" charset="0"/>
              </a:rPr>
              <a:t>Temelli Değerlendirmenin Tanımı ve </a:t>
            </a:r>
            <a:r>
              <a:rPr lang="tr-TR" sz="2400" b="1" dirty="0" smtClean="0">
                <a:solidFill>
                  <a:srgbClr val="0070C0"/>
                </a:solidFill>
                <a:latin typeface="Calibri" panose="020F0502020204030204" pitchFamily="34" charset="0"/>
              </a:rPr>
              <a:t>Önemi</a:t>
            </a:r>
          </a:p>
          <a:p>
            <a:endParaRPr lang="tr-TR" sz="2400" dirty="0">
              <a:latin typeface="Calibri" panose="020F0502020204030204" pitchFamily="34" charset="0"/>
            </a:endParaRPr>
          </a:p>
          <a:p>
            <a:r>
              <a:rPr lang="tr-TR" sz="2400" dirty="0" smtClean="0">
                <a:latin typeface="Calibri" panose="020F0502020204030204" pitchFamily="34" charset="0"/>
              </a:rPr>
              <a:t>Oyun</a:t>
            </a:r>
            <a:r>
              <a:rPr lang="tr-TR" sz="2400" dirty="0">
                <a:latin typeface="Calibri" panose="020F0502020204030204" pitchFamily="34" charset="0"/>
              </a:rPr>
              <a:t>, okul öncesi dönem çocuğunun en önemli uğraşı, yaşamının merkezidir ve bu nedenle de çocuğu değerlendirmede güçlü bir </a:t>
            </a:r>
            <a:r>
              <a:rPr lang="tr-TR" sz="2400" dirty="0" smtClean="0">
                <a:latin typeface="Calibri" panose="020F0502020204030204" pitchFamily="34" charset="0"/>
              </a:rPr>
              <a:t>araçtır.</a:t>
            </a:r>
          </a:p>
          <a:p>
            <a:endParaRPr lang="tr-TR" sz="2400" dirty="0">
              <a:latin typeface="Calibri" panose="020F0502020204030204" pitchFamily="34" charset="0"/>
            </a:endParaRPr>
          </a:p>
          <a:p>
            <a:r>
              <a:rPr lang="tr-TR" sz="2400" dirty="0" smtClean="0">
                <a:latin typeface="Calibri" panose="020F0502020204030204" pitchFamily="34" charset="0"/>
              </a:rPr>
              <a:t>Oyun </a:t>
            </a:r>
            <a:r>
              <a:rPr lang="tr-TR" sz="2400" dirty="0">
                <a:latin typeface="Calibri" panose="020F0502020204030204" pitchFamily="34" charset="0"/>
              </a:rPr>
              <a:t>çocuğun güçlü ve zayıf yönlerini gösterebileceği stresten uzak, tanıdık bir alan </a:t>
            </a:r>
            <a:r>
              <a:rPr lang="tr-TR" sz="2400" dirty="0" smtClean="0">
                <a:latin typeface="Calibri" panose="020F0502020204030204" pitchFamily="34" charset="0"/>
              </a:rPr>
              <a:t>sağlamaktadır.</a:t>
            </a:r>
            <a:endParaRPr lang="tr-TR" sz="2400" dirty="0">
              <a:latin typeface="Calibri" panose="020F0502020204030204" pitchFamily="34" charset="0"/>
            </a:endParaRPr>
          </a:p>
        </p:txBody>
      </p:sp>
    </p:spTree>
    <p:extLst>
      <p:ext uri="{BB962C8B-B14F-4D97-AF65-F5344CB8AC3E}">
        <p14:creationId xmlns:p14="http://schemas.microsoft.com/office/powerpoint/2010/main" val="1604999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chemeClr val="tx1"/>
                </a:solidFill>
              </a:rPr>
              <a:t>Oyun</a:t>
            </a:r>
            <a:r>
              <a:rPr lang="tr-TR" dirty="0" smtClean="0"/>
              <a:t> </a:t>
            </a:r>
            <a:endParaRPr lang="en-US" dirty="0"/>
          </a:p>
        </p:txBody>
      </p:sp>
      <p:sp>
        <p:nvSpPr>
          <p:cNvPr id="3" name="Content Placeholder 2"/>
          <p:cNvSpPr>
            <a:spLocks noGrp="1"/>
          </p:cNvSpPr>
          <p:nvPr>
            <p:ph idx="1"/>
          </p:nvPr>
        </p:nvSpPr>
        <p:spPr>
          <a:xfrm>
            <a:off x="0" y="1196752"/>
            <a:ext cx="8686800" cy="4997363"/>
          </a:xfrm>
        </p:spPr>
        <p:txBody>
          <a:bodyPr/>
          <a:lstStyle/>
          <a:p>
            <a:pPr algn="just"/>
            <a:endParaRPr lang="en-US" dirty="0" smtClean="0"/>
          </a:p>
          <a:p>
            <a:pPr algn="just"/>
            <a:r>
              <a:rPr lang="tr-TR" dirty="0" smtClean="0">
                <a:solidFill>
                  <a:schemeClr val="tx1"/>
                </a:solidFill>
                <a:latin typeface="Book Antiqua" panose="02040602050305030304" pitchFamily="18" charset="0"/>
                <a:cs typeface="Times New Roman" panose="02020603050405020304" pitchFamily="18" charset="0"/>
              </a:rPr>
              <a:t>Öğretmene, çocuğun </a:t>
            </a:r>
            <a:r>
              <a:rPr lang="tr-TR" dirty="0" smtClean="0">
                <a:solidFill>
                  <a:srgbClr val="FF0000"/>
                </a:solidFill>
                <a:latin typeface="Book Antiqua" panose="02040602050305030304" pitchFamily="18" charset="0"/>
                <a:cs typeface="Times New Roman" panose="02020603050405020304" pitchFamily="18" charset="0"/>
              </a:rPr>
              <a:t>dünyayı nasıl algıladığını</a:t>
            </a:r>
            <a:r>
              <a:rPr lang="tr-TR" dirty="0" smtClean="0">
                <a:latin typeface="Book Antiqua" panose="02040602050305030304" pitchFamily="18" charset="0"/>
                <a:cs typeface="Times New Roman" panose="02020603050405020304" pitchFamily="18" charset="0"/>
              </a:rPr>
              <a:t>, </a:t>
            </a:r>
            <a:r>
              <a:rPr lang="tr-TR" dirty="0" smtClean="0">
                <a:solidFill>
                  <a:srgbClr val="FF0000"/>
                </a:solidFill>
                <a:latin typeface="Book Antiqua" panose="02040602050305030304" pitchFamily="18" charset="0"/>
                <a:cs typeface="Times New Roman" panose="02020603050405020304" pitchFamily="18" charset="0"/>
              </a:rPr>
              <a:t>duygularını</a:t>
            </a:r>
            <a:r>
              <a:rPr lang="tr-TR" dirty="0" smtClean="0">
                <a:latin typeface="Book Antiqua" panose="02040602050305030304" pitchFamily="18" charset="0"/>
                <a:cs typeface="Times New Roman" panose="02020603050405020304" pitchFamily="18" charset="0"/>
              </a:rPr>
              <a:t>, </a:t>
            </a:r>
            <a:r>
              <a:rPr lang="tr-TR" dirty="0" smtClean="0">
                <a:solidFill>
                  <a:srgbClr val="FF0000"/>
                </a:solidFill>
                <a:latin typeface="Book Antiqua" panose="02040602050305030304" pitchFamily="18" charset="0"/>
                <a:cs typeface="Times New Roman" panose="02020603050405020304" pitchFamily="18" charset="0"/>
              </a:rPr>
              <a:t>arkadaş ilişkilerini</a:t>
            </a:r>
            <a:r>
              <a:rPr lang="tr-TR" dirty="0" smtClean="0">
                <a:latin typeface="Book Antiqua" panose="02040602050305030304" pitchFamily="18" charset="0"/>
                <a:cs typeface="Times New Roman" panose="02020603050405020304" pitchFamily="18" charset="0"/>
              </a:rPr>
              <a:t>, </a:t>
            </a:r>
            <a:r>
              <a:rPr lang="tr-TR" dirty="0" smtClean="0">
                <a:solidFill>
                  <a:srgbClr val="FF0000"/>
                </a:solidFill>
                <a:latin typeface="Book Antiqua" panose="02040602050305030304" pitchFamily="18" charset="0"/>
                <a:cs typeface="Times New Roman" panose="02020603050405020304" pitchFamily="18" charset="0"/>
              </a:rPr>
              <a:t>ilgilerini</a:t>
            </a:r>
            <a:r>
              <a:rPr lang="tr-TR" dirty="0" smtClean="0">
                <a:latin typeface="Book Antiqua" panose="02040602050305030304" pitchFamily="18" charset="0"/>
                <a:cs typeface="Times New Roman" panose="02020603050405020304" pitchFamily="18" charset="0"/>
              </a:rPr>
              <a:t>, </a:t>
            </a:r>
            <a:r>
              <a:rPr lang="tr-TR" dirty="0" smtClean="0">
                <a:solidFill>
                  <a:srgbClr val="FF0000"/>
                </a:solidFill>
                <a:latin typeface="Book Antiqua" panose="02040602050305030304" pitchFamily="18" charset="0"/>
                <a:cs typeface="Times New Roman" panose="02020603050405020304" pitchFamily="18" charset="0"/>
              </a:rPr>
              <a:t>güçlü</a:t>
            </a:r>
            <a:r>
              <a:rPr lang="tr-TR" dirty="0" smtClean="0">
                <a:latin typeface="Book Antiqua" panose="02040602050305030304" pitchFamily="18" charset="0"/>
                <a:cs typeface="Times New Roman" panose="02020603050405020304" pitchFamily="18" charset="0"/>
              </a:rPr>
              <a:t> </a:t>
            </a:r>
            <a:r>
              <a:rPr lang="tr-TR" dirty="0" smtClean="0">
                <a:solidFill>
                  <a:schemeClr val="tx1"/>
                </a:solidFill>
                <a:latin typeface="Book Antiqua" panose="02040602050305030304" pitchFamily="18" charset="0"/>
                <a:cs typeface="Times New Roman" panose="02020603050405020304" pitchFamily="18" charset="0"/>
              </a:rPr>
              <a:t>ve </a:t>
            </a:r>
            <a:r>
              <a:rPr lang="tr-TR" dirty="0" smtClean="0">
                <a:solidFill>
                  <a:srgbClr val="FF0000"/>
                </a:solidFill>
                <a:latin typeface="Book Antiqua" panose="02040602050305030304" pitchFamily="18" charset="0"/>
                <a:cs typeface="Times New Roman" panose="02020603050405020304" pitchFamily="18" charset="0"/>
              </a:rPr>
              <a:t>geliştirilmesi gerekli </a:t>
            </a:r>
            <a:r>
              <a:rPr lang="tr-TR" dirty="0" smtClean="0">
                <a:solidFill>
                  <a:schemeClr val="tx1"/>
                </a:solidFill>
                <a:latin typeface="Book Antiqua" panose="02040602050305030304" pitchFamily="18" charset="0"/>
                <a:cs typeface="Times New Roman" panose="02020603050405020304" pitchFamily="18" charset="0"/>
              </a:rPr>
              <a:t>yönlerini anlamak için fırsat sunar.</a:t>
            </a:r>
          </a:p>
          <a:p>
            <a:pPr algn="just"/>
            <a:r>
              <a:rPr lang="tr-TR" dirty="0" smtClean="0">
                <a:solidFill>
                  <a:schemeClr val="tx1"/>
                </a:solidFill>
                <a:latin typeface="Book Antiqua" panose="02040602050305030304" pitchFamily="18" charset="0"/>
                <a:cs typeface="Times New Roman" panose="02020603050405020304" pitchFamily="18" charset="0"/>
              </a:rPr>
              <a:t>Çocukların</a:t>
            </a:r>
            <a:r>
              <a:rPr lang="tr-TR" dirty="0" smtClean="0">
                <a:latin typeface="Book Antiqua" panose="02040602050305030304" pitchFamily="18" charset="0"/>
                <a:cs typeface="Times New Roman" panose="02020603050405020304" pitchFamily="18" charset="0"/>
              </a:rPr>
              <a:t> </a:t>
            </a:r>
            <a:r>
              <a:rPr lang="tr-TR" dirty="0" smtClean="0">
                <a:solidFill>
                  <a:srgbClr val="FF0000"/>
                </a:solidFill>
                <a:latin typeface="Book Antiqua" panose="02040602050305030304" pitchFamily="18" charset="0"/>
                <a:cs typeface="Times New Roman" panose="02020603050405020304" pitchFamily="18" charset="0"/>
              </a:rPr>
              <a:t>problem çözme süreçlerini </a:t>
            </a:r>
            <a:r>
              <a:rPr lang="tr-TR" dirty="0" smtClean="0">
                <a:solidFill>
                  <a:schemeClr val="tx1"/>
                </a:solidFill>
                <a:latin typeface="Book Antiqua" panose="02040602050305030304" pitchFamily="18" charset="0"/>
                <a:cs typeface="Times New Roman" panose="02020603050405020304" pitchFamily="18" charset="0"/>
              </a:rPr>
              <a:t>görmek ve çocuğu değerlendirmek için </a:t>
            </a:r>
            <a:r>
              <a:rPr lang="tr-TR" dirty="0" smtClean="0">
                <a:solidFill>
                  <a:srgbClr val="FF0000"/>
                </a:solidFill>
                <a:latin typeface="Book Antiqua" panose="02040602050305030304" pitchFamily="18" charset="0"/>
                <a:cs typeface="Times New Roman" panose="02020603050405020304" pitchFamily="18" charset="0"/>
              </a:rPr>
              <a:t>en uygun zamanı </a:t>
            </a:r>
            <a:r>
              <a:rPr lang="tr-TR" dirty="0" smtClean="0">
                <a:solidFill>
                  <a:schemeClr val="tx1"/>
                </a:solidFill>
                <a:latin typeface="Book Antiqua" panose="02040602050305030304" pitchFamily="18" charset="0"/>
                <a:cs typeface="Times New Roman" panose="02020603050405020304" pitchFamily="18" charset="0"/>
              </a:rPr>
              <a:t>ve </a:t>
            </a:r>
            <a:r>
              <a:rPr lang="tr-TR" dirty="0" smtClean="0">
                <a:solidFill>
                  <a:srgbClr val="FF0000"/>
                </a:solidFill>
                <a:latin typeface="Book Antiqua" panose="02040602050305030304" pitchFamily="18" charset="0"/>
                <a:cs typeface="Times New Roman" panose="02020603050405020304" pitchFamily="18" charset="0"/>
              </a:rPr>
              <a:t>ortamı </a:t>
            </a:r>
            <a:r>
              <a:rPr lang="tr-TR" dirty="0" smtClean="0">
                <a:solidFill>
                  <a:schemeClr val="tx1"/>
                </a:solidFill>
                <a:latin typeface="Book Antiqua" panose="02040602050305030304" pitchFamily="18" charset="0"/>
                <a:cs typeface="Times New Roman" panose="02020603050405020304" pitchFamily="18" charset="0"/>
              </a:rPr>
              <a:t>sunar.</a:t>
            </a:r>
            <a:r>
              <a:rPr lang="tr-TR" dirty="0" smtClean="0">
                <a:latin typeface="Book Antiqua" panose="02040602050305030304" pitchFamily="18" charset="0"/>
                <a:cs typeface="Times New Roman" panose="02020603050405020304" pitchFamily="18" charset="0"/>
              </a:rPr>
              <a:t> </a:t>
            </a:r>
            <a:endParaRPr lang="tr-TR" dirty="0">
              <a:latin typeface="Book Antiqua" panose="02040602050305030304" pitchFamily="18" charset="0"/>
              <a:cs typeface="Times New Roman" panose="02020603050405020304" pitchFamily="18" charset="0"/>
            </a:endParaRPr>
          </a:p>
          <a:p>
            <a:pPr algn="just"/>
            <a:r>
              <a:rPr lang="tr-TR" dirty="0" smtClean="0">
                <a:solidFill>
                  <a:schemeClr val="tx1"/>
                </a:solidFill>
                <a:latin typeface="Book Antiqua" panose="02040602050305030304" pitchFamily="18" charset="0"/>
                <a:cs typeface="Times New Roman" panose="02020603050405020304" pitchFamily="18" charset="0"/>
              </a:rPr>
              <a:t>Hem bir değerlendirme </a:t>
            </a:r>
            <a:r>
              <a:rPr lang="tr-TR" dirty="0" smtClean="0">
                <a:solidFill>
                  <a:srgbClr val="FF0000"/>
                </a:solidFill>
                <a:latin typeface="Book Antiqua" panose="02040602050305030304" pitchFamily="18" charset="0"/>
                <a:cs typeface="Times New Roman" panose="02020603050405020304" pitchFamily="18" charset="0"/>
              </a:rPr>
              <a:t>aracı</a:t>
            </a:r>
            <a:r>
              <a:rPr lang="tr-TR" dirty="0" smtClean="0">
                <a:latin typeface="Book Antiqua" panose="02040602050305030304" pitchFamily="18" charset="0"/>
                <a:cs typeface="Times New Roman" panose="02020603050405020304" pitchFamily="18" charset="0"/>
              </a:rPr>
              <a:t> </a:t>
            </a:r>
            <a:r>
              <a:rPr lang="tr-TR" dirty="0" smtClean="0">
                <a:solidFill>
                  <a:schemeClr val="tx1"/>
                </a:solidFill>
                <a:latin typeface="Book Antiqua" panose="02040602050305030304" pitchFamily="18" charset="0"/>
                <a:cs typeface="Times New Roman" panose="02020603050405020304" pitchFamily="18" charset="0"/>
              </a:rPr>
              <a:t>hem de bir </a:t>
            </a:r>
            <a:r>
              <a:rPr lang="tr-TR" dirty="0" smtClean="0">
                <a:solidFill>
                  <a:srgbClr val="FF0000"/>
                </a:solidFill>
                <a:latin typeface="Book Antiqua" panose="02040602050305030304" pitchFamily="18" charset="0"/>
                <a:cs typeface="Times New Roman" panose="02020603050405020304" pitchFamily="18" charset="0"/>
              </a:rPr>
              <a:t>etkinlik</a:t>
            </a:r>
            <a:r>
              <a:rPr lang="tr-TR" dirty="0" smtClean="0">
                <a:solidFill>
                  <a:schemeClr val="tx1"/>
                </a:solidFill>
                <a:latin typeface="Book Antiqua" panose="02040602050305030304" pitchFamily="18" charset="0"/>
                <a:cs typeface="Times New Roman" panose="02020603050405020304" pitchFamily="18" charset="0"/>
              </a:rPr>
              <a:t>tir.</a:t>
            </a:r>
          </a:p>
        </p:txBody>
      </p:sp>
    </p:spTree>
    <p:extLst>
      <p:ext uri="{BB962C8B-B14F-4D97-AF65-F5344CB8AC3E}">
        <p14:creationId xmlns:p14="http://schemas.microsoft.com/office/powerpoint/2010/main" val="3282759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chemeClr val="tx1"/>
                </a:solidFill>
              </a:rPr>
              <a:t>Duygu Oyunu</a:t>
            </a:r>
            <a:r>
              <a:rPr lang="tr-TR" dirty="0" smtClean="0"/>
              <a:t>  </a:t>
            </a:r>
            <a:endParaRPr lang="en-US" dirty="0"/>
          </a:p>
        </p:txBody>
      </p:sp>
      <p:sp>
        <p:nvSpPr>
          <p:cNvPr id="3" name="Content Placeholder 2"/>
          <p:cNvSpPr>
            <a:spLocks noGrp="1"/>
          </p:cNvSpPr>
          <p:nvPr>
            <p:ph idx="1"/>
          </p:nvPr>
        </p:nvSpPr>
        <p:spPr>
          <a:xfrm>
            <a:off x="0" y="1196752"/>
            <a:ext cx="8686800" cy="4997363"/>
          </a:xfrm>
        </p:spPr>
        <p:txBody>
          <a:bodyPr/>
          <a:lstStyle/>
          <a:p>
            <a:pPr algn="just"/>
            <a:endParaRPr lang="tr-TR" dirty="0" smtClean="0">
              <a:solidFill>
                <a:schemeClr val="tx1"/>
              </a:solidFill>
              <a:latin typeface="Book Antiqua" panose="02040602050305030304" pitchFamily="18" charset="0"/>
            </a:endParaRPr>
          </a:p>
          <a:p>
            <a:pPr algn="just"/>
            <a:r>
              <a:rPr lang="tr-TR" dirty="0" smtClean="0">
                <a:solidFill>
                  <a:schemeClr val="tx1"/>
                </a:solidFill>
                <a:latin typeface="Book Antiqua" panose="02040602050305030304" pitchFamily="18" charset="0"/>
              </a:rPr>
              <a:t>Seçtiğin kart hangi duyguyla ilgili?</a:t>
            </a:r>
          </a:p>
          <a:p>
            <a:pPr algn="just"/>
            <a:r>
              <a:rPr lang="tr-TR" dirty="0" smtClean="0">
                <a:solidFill>
                  <a:schemeClr val="tx1"/>
                </a:solidFill>
                <a:latin typeface="Book Antiqua" panose="02040602050305030304" pitchFamily="18" charset="0"/>
              </a:rPr>
              <a:t>Sen ne zaman…. hissedersin?</a:t>
            </a:r>
          </a:p>
          <a:p>
            <a:pPr algn="just"/>
            <a:endParaRPr lang="en-US" dirty="0" smtClean="0">
              <a:latin typeface="Book Antiqua" panose="02040602050305030304" pitchFamily="18" charset="0"/>
            </a:endParaRPr>
          </a:p>
        </p:txBody>
      </p:sp>
      <p:sp>
        <p:nvSpPr>
          <p:cNvPr id="4" name="5-Nokta Yıldız 3">
            <a:hlinkClick r:id="rId3" action="ppaction://hlinkfile"/>
          </p:cNvPr>
          <p:cNvSpPr/>
          <p:nvPr/>
        </p:nvSpPr>
        <p:spPr>
          <a:xfrm>
            <a:off x="4313764" y="14813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42350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chemeClr val="tx1"/>
                </a:solidFill>
              </a:rPr>
              <a:t>Duygu Oyunu</a:t>
            </a:r>
            <a:r>
              <a:rPr lang="tr-TR" dirty="0" smtClean="0"/>
              <a:t>  </a:t>
            </a:r>
            <a:endParaRPr lang="en-US" dirty="0"/>
          </a:p>
        </p:txBody>
      </p:sp>
      <p:sp>
        <p:nvSpPr>
          <p:cNvPr id="3" name="Content Placeholder 2"/>
          <p:cNvSpPr>
            <a:spLocks noGrp="1"/>
          </p:cNvSpPr>
          <p:nvPr>
            <p:ph idx="1"/>
          </p:nvPr>
        </p:nvSpPr>
        <p:spPr>
          <a:xfrm>
            <a:off x="0" y="1196752"/>
            <a:ext cx="8686800" cy="4997363"/>
          </a:xfrm>
        </p:spPr>
        <p:txBody>
          <a:bodyPr/>
          <a:lstStyle/>
          <a:p>
            <a:pPr marL="0" indent="0" algn="just">
              <a:buNone/>
            </a:pPr>
            <a:r>
              <a:rPr lang="tr-TR" dirty="0" smtClean="0">
                <a:solidFill>
                  <a:srgbClr val="FF0000"/>
                </a:solidFill>
                <a:latin typeface="Book Antiqua" panose="02040602050305030304" pitchFamily="18" charset="0"/>
              </a:rPr>
              <a:t>Sizce bu oyunda çocuğu hangi yönlerden değerlendirdim?</a:t>
            </a:r>
            <a:endParaRPr lang="tr-TR" dirty="0">
              <a:latin typeface="Book Antiqua" panose="02040602050305030304" pitchFamily="18" charset="0"/>
            </a:endParaRPr>
          </a:p>
          <a:p>
            <a:pPr algn="just"/>
            <a:r>
              <a:rPr lang="tr-TR" dirty="0" smtClean="0">
                <a:solidFill>
                  <a:schemeClr val="tx1"/>
                </a:solidFill>
                <a:latin typeface="Book Antiqua" panose="02040602050305030304" pitchFamily="18" charset="0"/>
              </a:rPr>
              <a:t>Duyguları tanıyor mu?</a:t>
            </a:r>
          </a:p>
          <a:p>
            <a:pPr algn="just"/>
            <a:r>
              <a:rPr lang="tr-TR" dirty="0" smtClean="0">
                <a:solidFill>
                  <a:schemeClr val="tx1"/>
                </a:solidFill>
                <a:latin typeface="Book Antiqua" panose="02040602050305030304" pitchFamily="18" charset="0"/>
              </a:rPr>
              <a:t>Dikkatini hem müziğe hem de gelen kutuya verebiliyor mu?</a:t>
            </a:r>
          </a:p>
          <a:p>
            <a:pPr algn="just"/>
            <a:r>
              <a:rPr lang="tr-TR" dirty="0" smtClean="0">
                <a:solidFill>
                  <a:schemeClr val="tx1"/>
                </a:solidFill>
                <a:latin typeface="Book Antiqua" panose="02040602050305030304" pitchFamily="18" charset="0"/>
              </a:rPr>
              <a:t>Ritim tutabiliyor mu?</a:t>
            </a:r>
          </a:p>
          <a:p>
            <a:pPr algn="just"/>
            <a:r>
              <a:rPr lang="tr-TR" dirty="0" smtClean="0">
                <a:solidFill>
                  <a:schemeClr val="tx1"/>
                </a:solidFill>
                <a:latin typeface="Book Antiqua" panose="02040602050305030304" pitchFamily="18" charset="0"/>
              </a:rPr>
              <a:t>Yönergeleri yerine getirebiliyor mu?</a:t>
            </a:r>
          </a:p>
          <a:p>
            <a:pPr algn="just"/>
            <a:r>
              <a:rPr lang="tr-TR" dirty="0" smtClean="0">
                <a:solidFill>
                  <a:schemeClr val="tx1"/>
                </a:solidFill>
                <a:latin typeface="Book Antiqua" panose="02040602050305030304" pitchFamily="18" charset="0"/>
              </a:rPr>
              <a:t>Kendini ifade edebiliyor mu?</a:t>
            </a:r>
          </a:p>
          <a:p>
            <a:pPr marL="0" indent="0" algn="just">
              <a:buNone/>
            </a:pPr>
            <a:r>
              <a:rPr lang="tr-TR" dirty="0" smtClean="0">
                <a:solidFill>
                  <a:schemeClr val="tx1"/>
                </a:solidFill>
                <a:latin typeface="Book Antiqua" panose="02040602050305030304" pitchFamily="18" charset="0"/>
              </a:rPr>
              <a:t>( </a:t>
            </a:r>
            <a:r>
              <a:rPr lang="tr-TR" b="1" dirty="0" smtClean="0">
                <a:solidFill>
                  <a:schemeClr val="tx1"/>
                </a:solidFill>
                <a:latin typeface="Book Antiqua" panose="02040602050305030304" pitchFamily="18" charset="0"/>
              </a:rPr>
              <a:t>Oyun çocuğu değerlendirme aracı)</a:t>
            </a:r>
            <a:endParaRPr lang="tr-TR" b="1" dirty="0">
              <a:solidFill>
                <a:schemeClr val="tx1"/>
              </a:solidFill>
              <a:latin typeface="Book Antiqua" panose="02040602050305030304" pitchFamily="18" charset="0"/>
            </a:endParaRPr>
          </a:p>
          <a:p>
            <a:pPr algn="just"/>
            <a:endParaRPr lang="tr-TR" dirty="0" smtClean="0">
              <a:solidFill>
                <a:schemeClr val="tx1"/>
              </a:solidFill>
              <a:latin typeface="Book Antiqua" panose="02040602050305030304" pitchFamily="18" charset="0"/>
            </a:endParaRPr>
          </a:p>
          <a:p>
            <a:pPr algn="just"/>
            <a:endParaRPr lang="en-US" dirty="0" smtClean="0">
              <a:latin typeface="Book Antiqua" panose="02040602050305030304" pitchFamily="18" charset="0"/>
            </a:endParaRPr>
          </a:p>
        </p:txBody>
      </p:sp>
    </p:spTree>
    <p:extLst>
      <p:ext uri="{BB962C8B-B14F-4D97-AF65-F5344CB8AC3E}">
        <p14:creationId xmlns:p14="http://schemas.microsoft.com/office/powerpoint/2010/main" val="199174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chemeClr val="tx1"/>
                </a:solidFill>
              </a:rPr>
              <a:t>Duygu Oyunu</a:t>
            </a:r>
            <a:r>
              <a:rPr lang="tr-TR" dirty="0" smtClean="0"/>
              <a:t> </a:t>
            </a:r>
            <a:endParaRPr lang="en-US" dirty="0"/>
          </a:p>
        </p:txBody>
      </p:sp>
      <p:sp>
        <p:nvSpPr>
          <p:cNvPr id="3" name="Content Placeholder 2"/>
          <p:cNvSpPr>
            <a:spLocks noGrp="1"/>
          </p:cNvSpPr>
          <p:nvPr>
            <p:ph idx="1"/>
          </p:nvPr>
        </p:nvSpPr>
        <p:spPr>
          <a:xfrm>
            <a:off x="0" y="1196752"/>
            <a:ext cx="8686800" cy="4997363"/>
          </a:xfrm>
        </p:spPr>
        <p:txBody>
          <a:bodyPr/>
          <a:lstStyle/>
          <a:p>
            <a:pPr marL="0" indent="0" algn="just">
              <a:buNone/>
            </a:pPr>
            <a:r>
              <a:rPr lang="tr-TR" dirty="0" smtClean="0">
                <a:solidFill>
                  <a:srgbClr val="FF0000"/>
                </a:solidFill>
                <a:latin typeface="Book Antiqua" panose="02040602050305030304" pitchFamily="18" charset="0"/>
              </a:rPr>
              <a:t>Sizce bu oyunla çocuğa hangi yönlerden destek verebilirim?</a:t>
            </a:r>
            <a:endParaRPr lang="tr-TR" dirty="0">
              <a:latin typeface="Book Antiqua" panose="02040602050305030304" pitchFamily="18" charset="0"/>
            </a:endParaRPr>
          </a:p>
          <a:p>
            <a:pPr algn="just"/>
            <a:r>
              <a:rPr lang="tr-TR" sz="2000" dirty="0" smtClean="0">
                <a:solidFill>
                  <a:schemeClr val="tx1"/>
                </a:solidFill>
                <a:latin typeface="Book Antiqua" panose="02040602050305030304" pitchFamily="18" charset="0"/>
              </a:rPr>
              <a:t>Duyguları tanıması</a:t>
            </a:r>
          </a:p>
          <a:p>
            <a:pPr algn="just"/>
            <a:r>
              <a:rPr lang="tr-TR" sz="2000" dirty="0" smtClean="0">
                <a:solidFill>
                  <a:schemeClr val="tx1"/>
                </a:solidFill>
                <a:latin typeface="Book Antiqua" panose="02040602050305030304" pitchFamily="18" charset="0"/>
              </a:rPr>
              <a:t>Ritim tutması</a:t>
            </a:r>
          </a:p>
          <a:p>
            <a:pPr algn="just"/>
            <a:r>
              <a:rPr lang="tr-TR" sz="2000" dirty="0" smtClean="0">
                <a:solidFill>
                  <a:schemeClr val="tx1"/>
                </a:solidFill>
                <a:latin typeface="Book Antiqua" panose="02040602050305030304" pitchFamily="18" charset="0"/>
              </a:rPr>
              <a:t>Yönergeleri yerine getirmesi</a:t>
            </a:r>
          </a:p>
          <a:p>
            <a:pPr algn="just"/>
            <a:r>
              <a:rPr lang="tr-TR" sz="2000" dirty="0" smtClean="0">
                <a:solidFill>
                  <a:schemeClr val="tx1"/>
                </a:solidFill>
                <a:latin typeface="Book Antiqua" panose="02040602050305030304" pitchFamily="18" charset="0"/>
              </a:rPr>
              <a:t>Duygularını ifade etmesi</a:t>
            </a:r>
          </a:p>
          <a:p>
            <a:pPr algn="just"/>
            <a:r>
              <a:rPr lang="tr-TR" sz="2000" dirty="0" smtClean="0">
                <a:solidFill>
                  <a:schemeClr val="tx1"/>
                </a:solidFill>
                <a:latin typeface="Book Antiqua" panose="02040602050305030304" pitchFamily="18" charset="0"/>
              </a:rPr>
              <a:t>Sosyal etkileşim kurması</a:t>
            </a:r>
          </a:p>
          <a:p>
            <a:pPr algn="just"/>
            <a:r>
              <a:rPr lang="tr-TR" sz="2000" dirty="0" smtClean="0">
                <a:solidFill>
                  <a:schemeClr val="tx1"/>
                </a:solidFill>
                <a:latin typeface="Book Antiqua" panose="02040602050305030304" pitchFamily="18" charset="0"/>
              </a:rPr>
              <a:t>Arkadaşlarının duygularının farkına varması</a:t>
            </a:r>
          </a:p>
          <a:p>
            <a:pPr algn="just"/>
            <a:r>
              <a:rPr lang="tr-TR" sz="2000" dirty="0" smtClean="0">
                <a:solidFill>
                  <a:schemeClr val="tx1"/>
                </a:solidFill>
                <a:latin typeface="Book Antiqua" panose="02040602050305030304" pitchFamily="18" charset="0"/>
              </a:rPr>
              <a:t>Süreyi kullanma, kurallara uyma, dikkatini verme</a:t>
            </a:r>
          </a:p>
          <a:p>
            <a:pPr marL="0" indent="0" algn="just">
              <a:buNone/>
            </a:pPr>
            <a:r>
              <a:rPr lang="tr-TR" b="1" dirty="0" smtClean="0">
                <a:solidFill>
                  <a:schemeClr val="tx1"/>
                </a:solidFill>
                <a:latin typeface="Book Antiqua" panose="02040602050305030304" pitchFamily="18" charset="0"/>
              </a:rPr>
              <a:t>                          ( Oyun bir etkinliktir.)</a:t>
            </a:r>
            <a:endParaRPr lang="tr-TR" b="1" dirty="0">
              <a:solidFill>
                <a:schemeClr val="tx1"/>
              </a:solidFill>
              <a:latin typeface="Book Antiqua" panose="02040602050305030304" pitchFamily="18" charset="0"/>
            </a:endParaRPr>
          </a:p>
          <a:p>
            <a:pPr algn="just"/>
            <a:endParaRPr lang="tr-TR" b="1" dirty="0" smtClean="0">
              <a:latin typeface="Book Antiqua" panose="02040602050305030304" pitchFamily="18" charset="0"/>
            </a:endParaRPr>
          </a:p>
          <a:p>
            <a:pPr algn="just"/>
            <a:endParaRPr lang="en-US" dirty="0" smtClean="0">
              <a:latin typeface="Book Antiqua" panose="02040602050305030304" pitchFamily="18" charset="0"/>
            </a:endParaRPr>
          </a:p>
        </p:txBody>
      </p:sp>
    </p:spTree>
    <p:extLst>
      <p:ext uri="{BB962C8B-B14F-4D97-AF65-F5344CB8AC3E}">
        <p14:creationId xmlns:p14="http://schemas.microsoft.com/office/powerpoint/2010/main" val="341596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chemeClr val="tx1"/>
                </a:solidFill>
              </a:rPr>
              <a:t>Oyun</a:t>
            </a:r>
            <a:r>
              <a:rPr lang="tr-TR" dirty="0" smtClean="0"/>
              <a:t> Temelli Değerlendirme</a:t>
            </a:r>
            <a:endParaRPr lang="en-US" dirty="0"/>
          </a:p>
        </p:txBody>
      </p:sp>
      <p:sp>
        <p:nvSpPr>
          <p:cNvPr id="3" name="Content Placeholder 2"/>
          <p:cNvSpPr>
            <a:spLocks noGrp="1"/>
          </p:cNvSpPr>
          <p:nvPr>
            <p:ph idx="1"/>
          </p:nvPr>
        </p:nvSpPr>
        <p:spPr>
          <a:xfrm>
            <a:off x="228600" y="1291130"/>
            <a:ext cx="8686800" cy="4997363"/>
          </a:xfrm>
        </p:spPr>
        <p:txBody>
          <a:bodyPr/>
          <a:lstStyle/>
          <a:p>
            <a:pPr algn="just"/>
            <a:r>
              <a:rPr lang="tr-TR" dirty="0" smtClean="0">
                <a:solidFill>
                  <a:schemeClr val="tx1"/>
                </a:solidFill>
                <a:latin typeface="Times New Roman" panose="02020603050405020304" pitchFamily="18" charset="0"/>
                <a:cs typeface="Times New Roman" panose="02020603050405020304" pitchFamily="18" charset="0"/>
              </a:rPr>
              <a:t>Çocuğun tek başına, akranları ya da aile ve diğer uzmanlarla serbest veya özel oyun ortamında nasıl oynadığını gözlemlemeyi içeren gelişimsel bir değerlendirme yaklaşımıdır.</a:t>
            </a:r>
            <a:endParaRPr lang="en-US"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7838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95400"/>
            <a:ext cx="9149184" cy="1143000"/>
          </a:xfrm>
        </p:spPr>
        <p:txBody>
          <a:bodyPr>
            <a:normAutofit fontScale="90000"/>
          </a:bodyPr>
          <a:lstStyle/>
          <a:p>
            <a:pPr algn="ctr"/>
            <a:r>
              <a:rPr lang="tr-TR" dirty="0" smtClean="0">
                <a:effectLst/>
              </a:rPr>
              <a:t/>
            </a:r>
            <a:br>
              <a:rPr lang="tr-TR" dirty="0" smtClean="0">
                <a:effectLst/>
              </a:rPr>
            </a:br>
            <a:r>
              <a:rPr lang="tr-TR" dirty="0" smtClean="0">
                <a:solidFill>
                  <a:schemeClr val="tx1"/>
                </a:solidFill>
                <a:effectLst/>
              </a:rPr>
              <a:t>Çocukları </a:t>
            </a:r>
            <a:r>
              <a:rPr lang="tr-TR" dirty="0">
                <a:solidFill>
                  <a:schemeClr val="tx1"/>
                </a:solidFill>
                <a:effectLst/>
              </a:rPr>
              <a:t>Değerlendirmede Oyunun Önemi</a:t>
            </a:r>
            <a:r>
              <a:rPr lang="tr-TR" dirty="0">
                <a:effectLst/>
              </a:rPr>
              <a:t/>
            </a:r>
            <a:br>
              <a:rPr lang="tr-TR" dirty="0">
                <a:effectLst/>
              </a:rPr>
            </a:br>
            <a:endParaRPr lang="en-US" dirty="0"/>
          </a:p>
        </p:txBody>
      </p:sp>
      <p:sp>
        <p:nvSpPr>
          <p:cNvPr id="5" name="Content Placeholder 4"/>
          <p:cNvSpPr>
            <a:spLocks noGrp="1"/>
          </p:cNvSpPr>
          <p:nvPr>
            <p:ph idx="1"/>
          </p:nvPr>
        </p:nvSpPr>
        <p:spPr>
          <a:xfrm>
            <a:off x="0" y="2546676"/>
            <a:ext cx="9144000" cy="4311324"/>
          </a:xfrm>
        </p:spPr>
        <p:txBody>
          <a:bodyPr>
            <a:normAutofit/>
          </a:bodyPr>
          <a:lstStyle/>
          <a:p>
            <a:pPr marL="0" indent="0" algn="ctr">
              <a:buNone/>
            </a:pPr>
            <a:r>
              <a:rPr lang="tr-TR" dirty="0">
                <a:solidFill>
                  <a:srgbClr val="00B0F0"/>
                </a:solidFill>
              </a:rPr>
              <a:t>Oyunun çocukların gelişimini desteklemeyi sağlayan özellikleri</a:t>
            </a:r>
          </a:p>
          <a:p>
            <a:pPr lvl="0"/>
            <a:r>
              <a:rPr lang="tr-TR" dirty="0">
                <a:solidFill>
                  <a:schemeClr val="tx1"/>
                </a:solidFill>
                <a:latin typeface="Book Antiqua" panose="02040602050305030304" pitchFamily="18" charset="0"/>
                <a:cs typeface="Times New Roman" panose="02020603050405020304" pitchFamily="18" charset="0"/>
              </a:rPr>
              <a:t>İçsel güdülenme</a:t>
            </a:r>
          </a:p>
          <a:p>
            <a:pPr lvl="0"/>
            <a:r>
              <a:rPr lang="tr-TR" dirty="0">
                <a:solidFill>
                  <a:schemeClr val="tx1"/>
                </a:solidFill>
                <a:latin typeface="Book Antiqua" panose="02040602050305030304" pitchFamily="18" charset="0"/>
                <a:cs typeface="Times New Roman" panose="02020603050405020304" pitchFamily="18" charset="0"/>
              </a:rPr>
              <a:t>Aktif katılım</a:t>
            </a:r>
          </a:p>
          <a:p>
            <a:pPr lvl="0"/>
            <a:r>
              <a:rPr lang="tr-TR" dirty="0">
                <a:solidFill>
                  <a:schemeClr val="tx1"/>
                </a:solidFill>
                <a:latin typeface="Book Antiqua" panose="02040602050305030304" pitchFamily="18" charset="0"/>
                <a:cs typeface="Times New Roman" panose="02020603050405020304" pitchFamily="18" charset="0"/>
              </a:rPr>
              <a:t>Sonuçtan çok sürece önem verilmesi</a:t>
            </a:r>
          </a:p>
          <a:p>
            <a:pPr lvl="0"/>
            <a:r>
              <a:rPr lang="tr-TR" dirty="0">
                <a:solidFill>
                  <a:schemeClr val="tx1"/>
                </a:solidFill>
                <a:latin typeface="Book Antiqua" panose="02040602050305030304" pitchFamily="18" charset="0"/>
                <a:cs typeface="Times New Roman" panose="02020603050405020304" pitchFamily="18" charset="0"/>
              </a:rPr>
              <a:t>Hayali davranışlar</a:t>
            </a:r>
          </a:p>
          <a:p>
            <a:pPr lvl="0"/>
            <a:r>
              <a:rPr lang="tr-TR" dirty="0">
                <a:solidFill>
                  <a:schemeClr val="tx1"/>
                </a:solidFill>
                <a:latin typeface="Book Antiqua" panose="02040602050305030304" pitchFamily="18" charset="0"/>
                <a:cs typeface="Times New Roman" panose="02020603050405020304" pitchFamily="18" charset="0"/>
              </a:rPr>
              <a:t>Dış kurallardan uzak </a:t>
            </a:r>
            <a:r>
              <a:rPr lang="tr-TR" dirty="0" smtClean="0">
                <a:solidFill>
                  <a:schemeClr val="tx1"/>
                </a:solidFill>
                <a:latin typeface="Book Antiqua" panose="02040602050305030304" pitchFamily="18" charset="0"/>
                <a:cs typeface="Times New Roman" panose="02020603050405020304" pitchFamily="18" charset="0"/>
              </a:rPr>
              <a:t>olması</a:t>
            </a:r>
          </a:p>
          <a:p>
            <a:pPr marL="0" lvl="0" indent="0">
              <a:buNone/>
            </a:pPr>
            <a:endParaRPr lang="tr-TR" dirty="0" smtClean="0">
              <a:solidFill>
                <a:schemeClr val="tx1"/>
              </a:solidFill>
              <a:latin typeface="Book Antiqua" panose="02040602050305030304" pitchFamily="18" charset="0"/>
              <a:cs typeface="Times New Roman" panose="02020603050405020304" pitchFamily="18" charset="0"/>
            </a:endParaRPr>
          </a:p>
          <a:p>
            <a:pPr marL="0" indent="0">
              <a:buNone/>
            </a:pPr>
            <a:r>
              <a:rPr lang="tr-TR" dirty="0">
                <a:solidFill>
                  <a:schemeClr val="tx1"/>
                </a:solidFill>
                <a:latin typeface="Book Antiqua" panose="02040602050305030304" pitchFamily="18" charset="0"/>
                <a:cs typeface="Times New Roman" panose="02020603050405020304" pitchFamily="18" charset="0"/>
              </a:rPr>
              <a:t>Çocuklar oynamaktan </a:t>
            </a:r>
            <a:r>
              <a:rPr lang="tr-TR" dirty="0">
                <a:solidFill>
                  <a:srgbClr val="FF0000"/>
                </a:solidFill>
                <a:latin typeface="Book Antiqua" panose="02040602050305030304" pitchFamily="18" charset="0"/>
                <a:cs typeface="Times New Roman" panose="02020603050405020304" pitchFamily="18" charset="0"/>
              </a:rPr>
              <a:t>zevk aldıkları</a:t>
            </a:r>
            <a:r>
              <a:rPr lang="tr-TR" dirty="0">
                <a:solidFill>
                  <a:schemeClr val="tx1"/>
                </a:solidFill>
                <a:latin typeface="Book Antiqua" panose="02040602050305030304" pitchFamily="18" charset="0"/>
                <a:cs typeface="Times New Roman" panose="02020603050405020304" pitchFamily="18" charset="0"/>
              </a:rPr>
              <a:t> için oynarlar ve oyuna aktif olarak katılırlar.</a:t>
            </a:r>
          </a:p>
          <a:p>
            <a:pPr marL="0" lvl="0" indent="0">
              <a:buNone/>
            </a:pPr>
            <a:endParaRPr lang="tr-TR" dirty="0">
              <a:solidFill>
                <a:schemeClr val="tx1"/>
              </a:solidFill>
            </a:endParaRPr>
          </a:p>
          <a:p>
            <a:pPr marL="0" indent="0">
              <a:buNone/>
            </a:pPr>
            <a:endParaRPr lang="en-US" dirty="0" smtClean="0"/>
          </a:p>
        </p:txBody>
      </p:sp>
    </p:spTree>
    <p:extLst>
      <p:ext uri="{BB962C8B-B14F-4D97-AF65-F5344CB8AC3E}">
        <p14:creationId xmlns:p14="http://schemas.microsoft.com/office/powerpoint/2010/main" val="2330913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95400"/>
            <a:ext cx="9149184" cy="1143000"/>
          </a:xfrm>
        </p:spPr>
        <p:txBody>
          <a:bodyPr>
            <a:normAutofit fontScale="90000"/>
          </a:bodyPr>
          <a:lstStyle/>
          <a:p>
            <a:pPr algn="ctr"/>
            <a:r>
              <a:rPr lang="tr-TR" dirty="0" smtClean="0">
                <a:effectLst/>
              </a:rPr>
              <a:t/>
            </a:r>
            <a:br>
              <a:rPr lang="tr-TR" dirty="0" smtClean="0">
                <a:effectLst/>
              </a:rPr>
            </a:br>
            <a:r>
              <a:rPr lang="tr-TR" dirty="0" smtClean="0">
                <a:solidFill>
                  <a:schemeClr val="tx1"/>
                </a:solidFill>
                <a:effectLst/>
              </a:rPr>
              <a:t>Çocukları </a:t>
            </a:r>
            <a:r>
              <a:rPr lang="tr-TR" dirty="0">
                <a:solidFill>
                  <a:schemeClr val="tx1"/>
                </a:solidFill>
                <a:effectLst/>
              </a:rPr>
              <a:t>Değerlendirmede Oyunun Önemi</a:t>
            </a:r>
            <a:r>
              <a:rPr lang="tr-TR" dirty="0">
                <a:effectLst/>
              </a:rPr>
              <a:t/>
            </a:r>
            <a:br>
              <a:rPr lang="tr-TR" dirty="0">
                <a:effectLst/>
              </a:rPr>
            </a:br>
            <a:endParaRPr lang="en-US" dirty="0"/>
          </a:p>
        </p:txBody>
      </p:sp>
      <p:sp>
        <p:nvSpPr>
          <p:cNvPr id="5" name="Content Placeholder 4"/>
          <p:cNvSpPr>
            <a:spLocks noGrp="1"/>
          </p:cNvSpPr>
          <p:nvPr>
            <p:ph idx="1"/>
          </p:nvPr>
        </p:nvSpPr>
        <p:spPr>
          <a:xfrm>
            <a:off x="0" y="2546676"/>
            <a:ext cx="9144000" cy="4311324"/>
          </a:xfrm>
        </p:spPr>
        <p:txBody>
          <a:bodyPr>
            <a:normAutofit/>
          </a:bodyPr>
          <a:lstStyle/>
          <a:p>
            <a:pPr marL="0" indent="0">
              <a:buNone/>
            </a:pPr>
            <a:r>
              <a:rPr lang="tr-TR" dirty="0" smtClean="0">
                <a:solidFill>
                  <a:srgbClr val="00B0F0"/>
                </a:solidFill>
                <a:latin typeface="Book Antiqua" panose="02040602050305030304" pitchFamily="18" charset="0"/>
              </a:rPr>
              <a:t>Oyun </a:t>
            </a:r>
            <a:r>
              <a:rPr lang="tr-TR" dirty="0">
                <a:solidFill>
                  <a:srgbClr val="00B0F0"/>
                </a:solidFill>
                <a:latin typeface="Book Antiqua" panose="02040602050305030304" pitchFamily="18" charset="0"/>
              </a:rPr>
              <a:t>çocuğu değerlendirmede önemlidir çünkü</a:t>
            </a:r>
            <a:r>
              <a:rPr lang="tr-TR" dirty="0" smtClean="0">
                <a:solidFill>
                  <a:srgbClr val="00B0F0"/>
                </a:solidFill>
                <a:latin typeface="Book Antiqua" panose="02040602050305030304" pitchFamily="18" charset="0"/>
              </a:rPr>
              <a:t>;</a:t>
            </a:r>
          </a:p>
          <a:p>
            <a:pPr marL="0" indent="0">
              <a:buNone/>
            </a:pPr>
            <a:endParaRPr lang="tr-TR" dirty="0">
              <a:latin typeface="Book Antiqua" panose="02040602050305030304" pitchFamily="18" charset="0"/>
            </a:endParaRPr>
          </a:p>
          <a:p>
            <a:pPr lvl="0" algn="just"/>
            <a:r>
              <a:rPr lang="tr-TR" dirty="0">
                <a:solidFill>
                  <a:schemeClr val="tx1"/>
                </a:solidFill>
                <a:latin typeface="Book Antiqua" panose="02040602050305030304" pitchFamily="18" charset="0"/>
              </a:rPr>
              <a:t>Oyun, değerlendirmenin </a:t>
            </a:r>
            <a:r>
              <a:rPr lang="tr-TR" dirty="0">
                <a:solidFill>
                  <a:srgbClr val="FF0000"/>
                </a:solidFill>
                <a:latin typeface="Book Antiqua" panose="02040602050305030304" pitchFamily="18" charset="0"/>
              </a:rPr>
              <a:t>geçerliliğini</a:t>
            </a:r>
            <a:r>
              <a:rPr lang="tr-TR" dirty="0">
                <a:latin typeface="Book Antiqua" panose="02040602050305030304" pitchFamily="18" charset="0"/>
              </a:rPr>
              <a:t> ve </a:t>
            </a:r>
            <a:r>
              <a:rPr lang="tr-TR" dirty="0">
                <a:solidFill>
                  <a:srgbClr val="FF0000"/>
                </a:solidFill>
                <a:latin typeface="Book Antiqua" panose="02040602050305030304" pitchFamily="18" charset="0"/>
              </a:rPr>
              <a:t>güvenirliliğini</a:t>
            </a:r>
            <a:r>
              <a:rPr lang="tr-TR" dirty="0">
                <a:latin typeface="Book Antiqua" panose="02040602050305030304" pitchFamily="18" charset="0"/>
              </a:rPr>
              <a:t> </a:t>
            </a:r>
            <a:r>
              <a:rPr lang="tr-TR" dirty="0">
                <a:solidFill>
                  <a:schemeClr val="tx1"/>
                </a:solidFill>
                <a:latin typeface="Book Antiqua" panose="02040602050305030304" pitchFamily="18" charset="0"/>
              </a:rPr>
              <a:t>artırır.</a:t>
            </a:r>
          </a:p>
          <a:p>
            <a:pPr lvl="0" algn="just"/>
            <a:r>
              <a:rPr lang="tr-TR" dirty="0">
                <a:solidFill>
                  <a:schemeClr val="tx1"/>
                </a:solidFill>
                <a:latin typeface="Book Antiqua" panose="02040602050305030304" pitchFamily="18" charset="0"/>
              </a:rPr>
              <a:t>Oyun çocuğun gelişimini </a:t>
            </a:r>
            <a:r>
              <a:rPr lang="tr-TR" dirty="0">
                <a:solidFill>
                  <a:srgbClr val="FF0000"/>
                </a:solidFill>
                <a:latin typeface="Book Antiqua" panose="02040602050305030304" pitchFamily="18" charset="0"/>
              </a:rPr>
              <a:t>tüm yönleriyle</a:t>
            </a:r>
            <a:r>
              <a:rPr lang="tr-TR" dirty="0">
                <a:solidFill>
                  <a:schemeClr val="tx1"/>
                </a:solidFill>
                <a:latin typeface="Book Antiqua" panose="02040602050305030304" pitchFamily="18" charset="0"/>
              </a:rPr>
              <a:t>, kavram, beceri, tutum, ve duyguların gelişimi de dahil olmak üzere gözlemek için ideal bir ortam sunar.</a:t>
            </a:r>
          </a:p>
          <a:p>
            <a:pPr lvl="0" algn="just"/>
            <a:r>
              <a:rPr lang="tr-TR" dirty="0">
                <a:solidFill>
                  <a:schemeClr val="tx1"/>
                </a:solidFill>
                <a:latin typeface="Book Antiqua" panose="02040602050305030304" pitchFamily="18" charset="0"/>
              </a:rPr>
              <a:t>Oyun, çocukların öğrendiklerine karşı geliştirdikleri tutumlarını gözleme fırsatı sunar.</a:t>
            </a:r>
          </a:p>
          <a:p>
            <a:pPr lvl="0" algn="just"/>
            <a:r>
              <a:rPr lang="tr-TR" dirty="0">
                <a:solidFill>
                  <a:schemeClr val="tx1"/>
                </a:solidFill>
                <a:latin typeface="Book Antiqua" panose="02040602050305030304" pitchFamily="18" charset="0"/>
              </a:rPr>
              <a:t>Oyun, çocuklar için hem rahat hem zorlayıcı ve geliştirici bir ortam sunar.</a:t>
            </a:r>
          </a:p>
          <a:p>
            <a:pPr lvl="0" algn="just"/>
            <a:r>
              <a:rPr lang="tr-TR" dirty="0">
                <a:solidFill>
                  <a:schemeClr val="tx1"/>
                </a:solidFill>
                <a:latin typeface="Book Antiqua" panose="02040602050305030304" pitchFamily="18" charset="0"/>
              </a:rPr>
              <a:t>Oyun temelli değerlendirme çocukların </a:t>
            </a:r>
            <a:r>
              <a:rPr lang="tr-TR" dirty="0">
                <a:solidFill>
                  <a:srgbClr val="FF0000"/>
                </a:solidFill>
                <a:latin typeface="Book Antiqua" panose="02040602050305030304" pitchFamily="18" charset="0"/>
              </a:rPr>
              <a:t>kendi öğrenmelerinin sorumluluğunu almalarını</a:t>
            </a:r>
            <a:r>
              <a:rPr lang="tr-TR" dirty="0">
                <a:latin typeface="Book Antiqua" panose="02040602050305030304" pitchFamily="18" charset="0"/>
              </a:rPr>
              <a:t> </a:t>
            </a:r>
            <a:r>
              <a:rPr lang="tr-TR" dirty="0">
                <a:solidFill>
                  <a:schemeClr val="tx1"/>
                </a:solidFill>
                <a:latin typeface="Book Antiqua" panose="02040602050305030304" pitchFamily="18" charset="0"/>
              </a:rPr>
              <a:t>ve öğrendiklerini değerlendirmelerini sağlar.</a:t>
            </a:r>
          </a:p>
          <a:p>
            <a:pPr marL="0" indent="0">
              <a:buNone/>
            </a:pPr>
            <a:endParaRPr lang="en-US" dirty="0" smtClean="0"/>
          </a:p>
        </p:txBody>
      </p:sp>
    </p:spTree>
    <p:extLst>
      <p:ext uri="{BB962C8B-B14F-4D97-AF65-F5344CB8AC3E}">
        <p14:creationId xmlns:p14="http://schemas.microsoft.com/office/powerpoint/2010/main" val="1467566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817" y="2276872"/>
            <a:ext cx="9149184" cy="1143000"/>
          </a:xfrm>
        </p:spPr>
        <p:txBody>
          <a:bodyPr>
            <a:normAutofit fontScale="90000"/>
          </a:bodyPr>
          <a:lstStyle/>
          <a:p>
            <a:pPr algn="ctr"/>
            <a:r>
              <a:rPr lang="tr-TR" dirty="0" smtClean="0">
                <a:effectLst/>
              </a:rPr>
              <a:t/>
            </a:r>
            <a:br>
              <a:rPr lang="tr-TR" dirty="0" smtClean="0">
                <a:effectLst/>
              </a:rPr>
            </a:br>
            <a:r>
              <a:rPr lang="tr-TR" dirty="0" smtClean="0">
                <a:effectLst/>
              </a:rPr>
              <a:t/>
            </a:r>
            <a:br>
              <a:rPr lang="tr-TR" dirty="0" smtClean="0">
                <a:effectLst/>
              </a:rPr>
            </a:br>
            <a:r>
              <a:rPr lang="tr-TR" dirty="0" smtClean="0">
                <a:solidFill>
                  <a:schemeClr val="tx1"/>
                </a:solidFill>
                <a:effectLst/>
              </a:rPr>
              <a:t>Oyun </a:t>
            </a:r>
            <a:r>
              <a:rPr lang="tr-TR" dirty="0">
                <a:solidFill>
                  <a:schemeClr val="tx1"/>
                </a:solidFill>
                <a:effectLst/>
              </a:rPr>
              <a:t>Sürecinde Değerlendirme</a:t>
            </a:r>
            <a:br>
              <a:rPr lang="tr-TR" dirty="0">
                <a:solidFill>
                  <a:schemeClr val="tx1"/>
                </a:solidFill>
                <a:effectLst/>
              </a:rPr>
            </a:br>
            <a:r>
              <a:rPr lang="tr-TR" dirty="0">
                <a:solidFill>
                  <a:schemeClr val="tx1"/>
                </a:solidFill>
                <a:effectLst/>
              </a:rPr>
              <a:t/>
            </a:r>
            <a:br>
              <a:rPr lang="tr-TR" dirty="0">
                <a:solidFill>
                  <a:schemeClr val="tx1"/>
                </a:solidFill>
                <a:effectLst/>
              </a:rPr>
            </a:br>
            <a:endParaRPr lang="en-US" dirty="0">
              <a:solidFill>
                <a:schemeClr val="tx1"/>
              </a:solidFill>
            </a:endParaRPr>
          </a:p>
        </p:txBody>
      </p:sp>
      <p:sp>
        <p:nvSpPr>
          <p:cNvPr id="5" name="Content Placeholder 4"/>
          <p:cNvSpPr>
            <a:spLocks noGrp="1"/>
          </p:cNvSpPr>
          <p:nvPr>
            <p:ph idx="1"/>
          </p:nvPr>
        </p:nvSpPr>
        <p:spPr>
          <a:xfrm>
            <a:off x="82817" y="3645023"/>
            <a:ext cx="9144000" cy="3198453"/>
          </a:xfrm>
        </p:spPr>
        <p:txBody>
          <a:bodyPr>
            <a:normAutofit/>
          </a:bodyPr>
          <a:lstStyle/>
          <a:p>
            <a:pPr lvl="0"/>
            <a:endParaRPr lang="tr-TR" dirty="0" smtClean="0">
              <a:solidFill>
                <a:schemeClr val="tx1"/>
              </a:solidFill>
            </a:endParaRPr>
          </a:p>
          <a:p>
            <a:pPr lvl="0"/>
            <a:r>
              <a:rPr lang="tr-TR" sz="2400" dirty="0" smtClean="0">
                <a:solidFill>
                  <a:schemeClr val="tx1"/>
                </a:solidFill>
                <a:latin typeface="Book Antiqua" panose="02040602050305030304" pitchFamily="18" charset="0"/>
              </a:rPr>
              <a:t>Çocuğun </a:t>
            </a:r>
            <a:r>
              <a:rPr lang="tr-TR" sz="2400" dirty="0">
                <a:solidFill>
                  <a:schemeClr val="tx1"/>
                </a:solidFill>
                <a:latin typeface="Book Antiqua" panose="02040602050305030304" pitchFamily="18" charset="0"/>
              </a:rPr>
              <a:t>gelişimin </a:t>
            </a:r>
            <a:r>
              <a:rPr lang="tr-TR" sz="2400" dirty="0" smtClean="0">
                <a:solidFill>
                  <a:schemeClr val="tx1"/>
                </a:solidFill>
                <a:latin typeface="Book Antiqua" panose="02040602050305030304" pitchFamily="18" charset="0"/>
              </a:rPr>
              <a:t>değerlendirmesi</a:t>
            </a:r>
          </a:p>
          <a:p>
            <a:pPr marL="0" lvl="0" indent="0">
              <a:buNone/>
            </a:pPr>
            <a:endParaRPr lang="tr-TR" sz="2400" dirty="0">
              <a:solidFill>
                <a:schemeClr val="tx1"/>
              </a:solidFill>
              <a:latin typeface="Book Antiqua" panose="02040602050305030304" pitchFamily="18" charset="0"/>
            </a:endParaRPr>
          </a:p>
          <a:p>
            <a:pPr lvl="0"/>
            <a:r>
              <a:rPr lang="tr-TR" sz="2400" dirty="0">
                <a:solidFill>
                  <a:schemeClr val="tx1"/>
                </a:solidFill>
                <a:latin typeface="Book Antiqua" panose="02040602050305030304" pitchFamily="18" charset="0"/>
              </a:rPr>
              <a:t>Oyunun oyun olarak değerlendirilmesi ( oyun ortamı, kullanılan materyal, oyun türü, oyun davranışları, gelişimsel düzeyler)</a:t>
            </a:r>
          </a:p>
          <a:p>
            <a:pPr marL="0" indent="0">
              <a:buNone/>
            </a:pPr>
            <a:endParaRPr lang="en-US" sz="2400" dirty="0" smtClean="0"/>
          </a:p>
        </p:txBody>
      </p:sp>
    </p:spTree>
    <p:extLst>
      <p:ext uri="{BB962C8B-B14F-4D97-AF65-F5344CB8AC3E}">
        <p14:creationId xmlns:p14="http://schemas.microsoft.com/office/powerpoint/2010/main" val="1025078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21" y="908720"/>
            <a:ext cx="9149184" cy="1440160"/>
          </a:xfrm>
          <a:solidFill>
            <a:schemeClr val="bg1"/>
          </a:solidFill>
        </p:spPr>
        <p:txBody>
          <a:bodyPr>
            <a:normAutofit fontScale="90000"/>
          </a:bodyPr>
          <a:lstStyle/>
          <a:p>
            <a:r>
              <a:rPr lang="tr-TR" dirty="0" smtClean="0">
                <a:effectLst/>
              </a:rPr>
              <a:t/>
            </a:r>
            <a:br>
              <a:rPr lang="tr-TR" dirty="0" smtClean="0">
                <a:effectLst/>
              </a:rPr>
            </a:br>
            <a:r>
              <a:rPr lang="tr-TR" dirty="0" smtClean="0">
                <a:effectLst/>
              </a:rPr>
              <a:t/>
            </a:r>
            <a:br>
              <a:rPr lang="tr-TR" dirty="0" smtClean="0">
                <a:effectLst/>
              </a:rPr>
            </a:br>
            <a:r>
              <a:rPr lang="tr-TR" dirty="0">
                <a:effectLst/>
              </a:rPr>
              <a:t> </a:t>
            </a:r>
            <a:br>
              <a:rPr lang="tr-TR" dirty="0">
                <a:effectLst/>
              </a:rPr>
            </a:br>
            <a:r>
              <a:rPr lang="tr-TR" dirty="0" smtClean="0">
                <a:effectLst/>
              </a:rPr>
              <a:t/>
            </a:r>
            <a:br>
              <a:rPr lang="tr-TR" dirty="0" smtClean="0">
                <a:effectLst/>
              </a:rPr>
            </a:br>
            <a:r>
              <a:rPr lang="tr-TR" dirty="0">
                <a:effectLst/>
              </a:rPr>
              <a:t/>
            </a:r>
            <a:br>
              <a:rPr lang="tr-TR" dirty="0">
                <a:effectLst/>
              </a:rPr>
            </a:br>
            <a:r>
              <a:rPr lang="tr-TR" sz="2700" dirty="0" smtClean="0">
                <a:solidFill>
                  <a:srgbClr val="0070C0"/>
                </a:solidFill>
                <a:effectLst/>
                <a:latin typeface="Book Antiqua" panose="02040602050305030304" pitchFamily="18" charset="0"/>
              </a:rPr>
              <a:t>Oyun </a:t>
            </a:r>
            <a:r>
              <a:rPr lang="tr-TR" sz="2700" dirty="0">
                <a:solidFill>
                  <a:srgbClr val="0070C0"/>
                </a:solidFill>
                <a:effectLst/>
                <a:latin typeface="Book Antiqua" panose="02040602050305030304" pitchFamily="18" charset="0"/>
              </a:rPr>
              <a:t>değerlendirmesinde şu sorulara cevap aranmalıdır.</a:t>
            </a:r>
            <a:br>
              <a:rPr lang="tr-TR" sz="2700" dirty="0">
                <a:solidFill>
                  <a:srgbClr val="0070C0"/>
                </a:solidFill>
                <a:effectLst/>
                <a:latin typeface="Book Antiqua" panose="02040602050305030304" pitchFamily="18" charset="0"/>
              </a:rPr>
            </a:br>
            <a:r>
              <a:rPr lang="tr-TR" dirty="0" smtClean="0">
                <a:effectLst/>
              </a:rPr>
              <a:t/>
            </a:r>
            <a:br>
              <a:rPr lang="tr-TR" dirty="0" smtClean="0">
                <a:effectLst/>
              </a:rPr>
            </a:br>
            <a:r>
              <a:rPr lang="tr-TR" dirty="0">
                <a:effectLst/>
              </a:rPr>
              <a:t/>
            </a:r>
            <a:br>
              <a:rPr lang="tr-TR" dirty="0">
                <a:effectLst/>
              </a:rPr>
            </a:br>
            <a:r>
              <a:rPr lang="tr-TR" dirty="0">
                <a:effectLst/>
              </a:rPr>
              <a:t/>
            </a:r>
            <a:br>
              <a:rPr lang="tr-TR" dirty="0">
                <a:effectLst/>
              </a:rPr>
            </a:br>
            <a:r>
              <a:rPr lang="tr-TR" dirty="0">
                <a:effectLst/>
              </a:rPr>
              <a:t/>
            </a:r>
            <a:br>
              <a:rPr lang="tr-TR" dirty="0">
                <a:effectLst/>
              </a:rPr>
            </a:br>
            <a:endParaRPr lang="en-US" dirty="0"/>
          </a:p>
        </p:txBody>
      </p:sp>
      <p:sp>
        <p:nvSpPr>
          <p:cNvPr id="5" name="Content Placeholder 4"/>
          <p:cNvSpPr>
            <a:spLocks noGrp="1"/>
          </p:cNvSpPr>
          <p:nvPr>
            <p:ph idx="1"/>
          </p:nvPr>
        </p:nvSpPr>
        <p:spPr>
          <a:xfrm>
            <a:off x="7022" y="908720"/>
            <a:ext cx="9149184" cy="5949280"/>
          </a:xfrm>
        </p:spPr>
        <p:txBody>
          <a:bodyPr>
            <a:normAutofit fontScale="55000" lnSpcReduction="20000"/>
          </a:bodyPr>
          <a:lstStyle/>
          <a:p>
            <a:endParaRPr lang="tr-TR" dirty="0"/>
          </a:p>
          <a:p>
            <a:pPr marL="0" indent="0">
              <a:buNone/>
            </a:pPr>
            <a:endParaRPr lang="tr-TR" dirty="0" smtClean="0"/>
          </a:p>
          <a:p>
            <a:pPr marL="0" indent="0">
              <a:buNone/>
            </a:pPr>
            <a:endParaRPr lang="tr-TR" dirty="0"/>
          </a:p>
          <a:p>
            <a:pPr marL="0" indent="0">
              <a:buNone/>
            </a:pPr>
            <a:endParaRPr lang="tr-TR" sz="3600" dirty="0">
              <a:latin typeface="Book Antiqua" panose="02040602050305030304" pitchFamily="18" charset="0"/>
            </a:endParaRPr>
          </a:p>
          <a:p>
            <a:pPr lvl="0"/>
            <a:r>
              <a:rPr lang="tr-TR" sz="3600" dirty="0">
                <a:solidFill>
                  <a:schemeClr val="tx1"/>
                </a:solidFill>
                <a:latin typeface="Book Antiqua" panose="02040602050305030304" pitchFamily="18" charset="0"/>
              </a:rPr>
              <a:t>Çocuk sınıfta amaçsızca vakit mi </a:t>
            </a:r>
            <a:r>
              <a:rPr lang="tr-TR" sz="3600" dirty="0" smtClean="0">
                <a:solidFill>
                  <a:schemeClr val="tx1"/>
                </a:solidFill>
                <a:latin typeface="Book Antiqua" panose="02040602050305030304" pitchFamily="18" charset="0"/>
              </a:rPr>
              <a:t>geçiriyor? </a:t>
            </a:r>
            <a:r>
              <a:rPr lang="tr-TR" sz="3600" dirty="0">
                <a:solidFill>
                  <a:schemeClr val="tx1"/>
                </a:solidFill>
                <a:latin typeface="Book Antiqua" panose="02040602050305030304" pitchFamily="18" charset="0"/>
              </a:rPr>
              <a:t>yoksa bir merkezde oynuyor </a:t>
            </a:r>
            <a:r>
              <a:rPr lang="tr-TR" sz="3600" dirty="0" smtClean="0">
                <a:solidFill>
                  <a:schemeClr val="tx1"/>
                </a:solidFill>
                <a:latin typeface="Book Antiqua" panose="02040602050305030304" pitchFamily="18" charset="0"/>
              </a:rPr>
              <a:t>mu?</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Yetişkin </a:t>
            </a:r>
            <a:r>
              <a:rPr lang="tr-TR" sz="3600" dirty="0" smtClean="0">
                <a:solidFill>
                  <a:schemeClr val="tx1"/>
                </a:solidFill>
                <a:latin typeface="Book Antiqua" panose="02040602050305030304" pitchFamily="18" charset="0"/>
              </a:rPr>
              <a:t>desteği var mı?</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Başka çocuklarla </a:t>
            </a:r>
            <a:r>
              <a:rPr lang="tr-TR" sz="3600" dirty="0" smtClean="0">
                <a:solidFill>
                  <a:schemeClr val="tx1"/>
                </a:solidFill>
                <a:latin typeface="Book Antiqua" panose="02040602050305030304" pitchFamily="18" charset="0"/>
              </a:rPr>
              <a:t>mı yalnız mı oynuyor?</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Devam eden oyuna </a:t>
            </a:r>
            <a:r>
              <a:rPr lang="tr-TR" sz="3600" dirty="0" smtClean="0">
                <a:solidFill>
                  <a:schemeClr val="tx1"/>
                </a:solidFill>
                <a:latin typeface="Book Antiqua" panose="02040602050305030304" pitchFamily="18" charset="0"/>
              </a:rPr>
              <a:t>katılım sağlıyor mu?</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Oyuna katılmak için yetişkin </a:t>
            </a:r>
            <a:r>
              <a:rPr lang="tr-TR" sz="3600" dirty="0" smtClean="0">
                <a:solidFill>
                  <a:schemeClr val="tx1"/>
                </a:solidFill>
                <a:latin typeface="Book Antiqua" panose="02040602050305030304" pitchFamily="18" charset="0"/>
              </a:rPr>
              <a:t>desteği alıyor mu?</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Oyun sırasında </a:t>
            </a:r>
            <a:r>
              <a:rPr lang="tr-TR" sz="3600" dirty="0" smtClean="0">
                <a:solidFill>
                  <a:schemeClr val="tx1"/>
                </a:solidFill>
                <a:latin typeface="Book Antiqua" panose="02040602050305030304" pitchFamily="18" charset="0"/>
              </a:rPr>
              <a:t>arkadaşlarıyla iletişim kuruyor mu?</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Sıklıkla beraber oynadığı </a:t>
            </a:r>
            <a:r>
              <a:rPr lang="tr-TR" sz="3600" dirty="0" smtClean="0">
                <a:solidFill>
                  <a:schemeClr val="tx1"/>
                </a:solidFill>
                <a:latin typeface="Book Antiqua" panose="02040602050305030304" pitchFamily="18" charset="0"/>
              </a:rPr>
              <a:t>arkadaşları var mı?</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Etkinlik ya da oyunu devam </a:t>
            </a:r>
            <a:r>
              <a:rPr lang="tr-TR" sz="3600" dirty="0" smtClean="0">
                <a:solidFill>
                  <a:schemeClr val="tx1"/>
                </a:solidFill>
                <a:latin typeface="Book Antiqua" panose="02040602050305030304" pitchFamily="18" charset="0"/>
              </a:rPr>
              <a:t>ettirebiliyor mu?</a:t>
            </a:r>
            <a:endParaRPr lang="tr-TR" sz="3600" dirty="0">
              <a:solidFill>
                <a:schemeClr val="tx1"/>
              </a:solidFill>
              <a:latin typeface="Book Antiqua" panose="02040602050305030304" pitchFamily="18" charset="0"/>
            </a:endParaRPr>
          </a:p>
          <a:p>
            <a:pPr lvl="0"/>
            <a:r>
              <a:rPr lang="tr-TR" sz="3600" dirty="0" smtClean="0">
                <a:solidFill>
                  <a:schemeClr val="tx1"/>
                </a:solidFill>
                <a:latin typeface="Book Antiqua" panose="02040602050305030304" pitchFamily="18" charset="0"/>
              </a:rPr>
              <a:t>Materyalleri </a:t>
            </a:r>
            <a:r>
              <a:rPr lang="tr-TR" sz="3600" dirty="0">
                <a:solidFill>
                  <a:schemeClr val="tx1"/>
                </a:solidFill>
                <a:latin typeface="Book Antiqua" panose="02040602050305030304" pitchFamily="18" charset="0"/>
              </a:rPr>
              <a:t>amacına uygun ve yaratıcı </a:t>
            </a:r>
            <a:r>
              <a:rPr lang="tr-TR" sz="3600" dirty="0" smtClean="0">
                <a:solidFill>
                  <a:schemeClr val="tx1"/>
                </a:solidFill>
                <a:latin typeface="Book Antiqua" panose="02040602050305030304" pitchFamily="18" charset="0"/>
              </a:rPr>
              <a:t>kullanıyor mu?</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Hangi oyuncaklarla </a:t>
            </a:r>
            <a:r>
              <a:rPr lang="tr-TR" sz="3600" dirty="0" smtClean="0">
                <a:solidFill>
                  <a:schemeClr val="tx1"/>
                </a:solidFill>
                <a:latin typeface="Book Antiqua" panose="02040602050305030304" pitchFamily="18" charset="0"/>
              </a:rPr>
              <a:t>oynuyor?</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Daha çok hangi merkezde </a:t>
            </a:r>
            <a:r>
              <a:rPr lang="tr-TR" sz="3600" dirty="0" smtClean="0">
                <a:solidFill>
                  <a:schemeClr val="tx1"/>
                </a:solidFill>
                <a:latin typeface="Book Antiqua" panose="02040602050305030304" pitchFamily="18" charset="0"/>
              </a:rPr>
              <a:t>oynuyor?</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Tüm merkezlerde oynuyor </a:t>
            </a:r>
            <a:r>
              <a:rPr lang="tr-TR" sz="3600" dirty="0" smtClean="0">
                <a:solidFill>
                  <a:schemeClr val="tx1"/>
                </a:solidFill>
                <a:latin typeface="Book Antiqua" panose="02040602050305030304" pitchFamily="18" charset="0"/>
              </a:rPr>
              <a:t>mu?</a:t>
            </a:r>
            <a:endParaRPr lang="tr-TR" sz="3600" dirty="0">
              <a:solidFill>
                <a:schemeClr val="tx1"/>
              </a:solidFill>
              <a:latin typeface="Book Antiqua" panose="02040602050305030304" pitchFamily="18" charset="0"/>
            </a:endParaRPr>
          </a:p>
          <a:p>
            <a:pPr lvl="0"/>
            <a:r>
              <a:rPr lang="tr-TR" sz="3600" dirty="0">
                <a:solidFill>
                  <a:schemeClr val="tx1"/>
                </a:solidFill>
                <a:latin typeface="Book Antiqua" panose="02040602050305030304" pitchFamily="18" charset="0"/>
              </a:rPr>
              <a:t>Problem çözme de hangi </a:t>
            </a:r>
            <a:r>
              <a:rPr lang="tr-TR" sz="3600" dirty="0" smtClean="0">
                <a:solidFill>
                  <a:schemeClr val="tx1"/>
                </a:solidFill>
                <a:latin typeface="Book Antiqua" panose="02040602050305030304" pitchFamily="18" charset="0"/>
              </a:rPr>
              <a:t>stratejileri kullanıyor? </a:t>
            </a:r>
            <a:r>
              <a:rPr lang="tr-TR" sz="3600" dirty="0">
                <a:solidFill>
                  <a:schemeClr val="tx1"/>
                </a:solidFill>
                <a:latin typeface="Book Antiqua" panose="02040602050305030304" pitchFamily="18" charset="0"/>
              </a:rPr>
              <a:t>ne kadar süre </a:t>
            </a:r>
            <a:r>
              <a:rPr lang="tr-TR" sz="3600" dirty="0" smtClean="0">
                <a:solidFill>
                  <a:schemeClr val="tx1"/>
                </a:solidFill>
                <a:latin typeface="Book Antiqua" panose="02040602050305030304" pitchFamily="18" charset="0"/>
              </a:rPr>
              <a:t>uğraşıyor?</a:t>
            </a:r>
            <a:endParaRPr lang="tr-TR" sz="3600" dirty="0">
              <a:solidFill>
                <a:schemeClr val="tx1"/>
              </a:solidFill>
              <a:latin typeface="Book Antiqua" panose="02040602050305030304" pitchFamily="18" charset="0"/>
            </a:endParaRPr>
          </a:p>
          <a:p>
            <a:pPr marL="0" indent="0">
              <a:buNone/>
            </a:pPr>
            <a:r>
              <a:rPr lang="tr-TR" dirty="0"/>
              <a:t> </a:t>
            </a:r>
          </a:p>
          <a:p>
            <a:pPr marL="0" indent="0">
              <a:buNone/>
            </a:pPr>
            <a:endParaRPr lang="en-US" dirty="0" smtClean="0"/>
          </a:p>
        </p:txBody>
      </p:sp>
    </p:spTree>
    <p:extLst>
      <p:ext uri="{BB962C8B-B14F-4D97-AF65-F5344CB8AC3E}">
        <p14:creationId xmlns:p14="http://schemas.microsoft.com/office/powerpoint/2010/main" val="1421212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4" y="2564904"/>
            <a:ext cx="9149184" cy="1143000"/>
          </a:xfrm>
          <a:solidFill>
            <a:schemeClr val="bg1"/>
          </a:solidFill>
        </p:spPr>
        <p:txBody>
          <a:bodyPr>
            <a:normAutofit/>
          </a:bodyPr>
          <a:lstStyle/>
          <a:p>
            <a:pPr algn="ctr"/>
            <a:r>
              <a:rPr lang="tr-TR" sz="2700" dirty="0">
                <a:solidFill>
                  <a:srgbClr val="0070C0"/>
                </a:solidFill>
                <a:effectLst/>
                <a:latin typeface="Book Antiqua" panose="02040602050305030304" pitchFamily="18" charset="0"/>
              </a:rPr>
              <a:t>Öğretmenin desteklemek amaçlı vermesi gerekli kararlar</a:t>
            </a:r>
            <a:r>
              <a:rPr lang="tr-TR" dirty="0">
                <a:effectLst/>
              </a:rPr>
              <a:t/>
            </a:r>
            <a:br>
              <a:rPr lang="tr-TR" dirty="0">
                <a:effectLst/>
              </a:rPr>
            </a:br>
            <a:endParaRPr lang="en-US" dirty="0"/>
          </a:p>
        </p:txBody>
      </p:sp>
      <p:sp>
        <p:nvSpPr>
          <p:cNvPr id="5" name="Content Placeholder 4"/>
          <p:cNvSpPr>
            <a:spLocks noGrp="1"/>
          </p:cNvSpPr>
          <p:nvPr>
            <p:ph idx="1"/>
          </p:nvPr>
        </p:nvSpPr>
        <p:spPr>
          <a:xfrm>
            <a:off x="-2592" y="3147470"/>
            <a:ext cx="9144000" cy="3710529"/>
          </a:xfrm>
        </p:spPr>
        <p:txBody>
          <a:bodyPr>
            <a:normAutofit/>
          </a:bodyPr>
          <a:lstStyle/>
          <a:p>
            <a:pPr lvl="0"/>
            <a:endParaRPr lang="tr-TR" dirty="0" smtClean="0"/>
          </a:p>
          <a:p>
            <a:pPr lvl="0"/>
            <a:endParaRPr lang="tr-TR" dirty="0"/>
          </a:p>
          <a:p>
            <a:pPr lvl="0"/>
            <a:r>
              <a:rPr lang="tr-TR" sz="2000" dirty="0" smtClean="0">
                <a:solidFill>
                  <a:schemeClr val="tx1"/>
                </a:solidFill>
                <a:latin typeface="Book Antiqua" panose="02040602050305030304" pitchFamily="18" charset="0"/>
              </a:rPr>
              <a:t>Oyunu </a:t>
            </a:r>
            <a:r>
              <a:rPr lang="tr-TR" sz="2000" dirty="0">
                <a:solidFill>
                  <a:schemeClr val="tx1"/>
                </a:solidFill>
                <a:latin typeface="Book Antiqua" panose="02040602050305030304" pitchFamily="18" charset="0"/>
              </a:rPr>
              <a:t>geliştirmek için </a:t>
            </a:r>
            <a:r>
              <a:rPr lang="tr-TR" sz="2000" dirty="0">
                <a:solidFill>
                  <a:srgbClr val="FF0000"/>
                </a:solidFill>
                <a:latin typeface="Book Antiqua" panose="02040602050305030304" pitchFamily="18" charset="0"/>
              </a:rPr>
              <a:t>ne tür materyaller</a:t>
            </a:r>
            <a:r>
              <a:rPr lang="tr-TR" sz="2000" dirty="0">
                <a:solidFill>
                  <a:schemeClr val="tx1"/>
                </a:solidFill>
                <a:latin typeface="Book Antiqua" panose="02040602050305030304" pitchFamily="18" charset="0"/>
              </a:rPr>
              <a:t> ekleyebilirim</a:t>
            </a:r>
            <a:r>
              <a:rPr lang="tr-TR" sz="2000" dirty="0" smtClean="0">
                <a:solidFill>
                  <a:schemeClr val="tx1"/>
                </a:solidFill>
                <a:latin typeface="Book Antiqua" panose="02040602050305030304" pitchFamily="18" charset="0"/>
              </a:rPr>
              <a:t>?</a:t>
            </a:r>
          </a:p>
          <a:p>
            <a:pPr marL="0" lvl="0" indent="0">
              <a:buNone/>
            </a:pPr>
            <a:endParaRPr lang="tr-TR" sz="2000" dirty="0">
              <a:solidFill>
                <a:schemeClr val="tx1"/>
              </a:solidFill>
              <a:latin typeface="Book Antiqua" panose="02040602050305030304" pitchFamily="18" charset="0"/>
            </a:endParaRPr>
          </a:p>
          <a:p>
            <a:pPr lvl="0"/>
            <a:r>
              <a:rPr lang="tr-TR" sz="2000" dirty="0">
                <a:solidFill>
                  <a:schemeClr val="tx1"/>
                </a:solidFill>
                <a:latin typeface="Book Antiqua" panose="02040602050305030304" pitchFamily="18" charset="0"/>
              </a:rPr>
              <a:t>Oyunu geliştirmek için </a:t>
            </a:r>
            <a:r>
              <a:rPr lang="tr-TR" sz="2000" dirty="0">
                <a:solidFill>
                  <a:srgbClr val="FF0000"/>
                </a:solidFill>
                <a:latin typeface="Book Antiqua" panose="02040602050305030304" pitchFamily="18" charset="0"/>
              </a:rPr>
              <a:t>ne tür ipuçları </a:t>
            </a:r>
            <a:r>
              <a:rPr lang="tr-TR" sz="2000" dirty="0" smtClean="0">
                <a:solidFill>
                  <a:schemeClr val="tx1"/>
                </a:solidFill>
                <a:latin typeface="Book Antiqua" panose="02040602050305030304" pitchFamily="18" charset="0"/>
              </a:rPr>
              <a:t>verebilir?</a:t>
            </a:r>
          </a:p>
          <a:p>
            <a:pPr marL="0" lvl="0" indent="0">
              <a:buNone/>
            </a:pPr>
            <a:endParaRPr lang="tr-TR" sz="2000" dirty="0">
              <a:solidFill>
                <a:schemeClr val="tx1"/>
              </a:solidFill>
              <a:latin typeface="Book Antiqua" panose="02040602050305030304" pitchFamily="18" charset="0"/>
            </a:endParaRPr>
          </a:p>
          <a:p>
            <a:pPr lvl="0"/>
            <a:r>
              <a:rPr lang="tr-TR" sz="2000" dirty="0">
                <a:solidFill>
                  <a:schemeClr val="tx1"/>
                </a:solidFill>
                <a:latin typeface="Book Antiqua" panose="02040602050305030304" pitchFamily="18" charset="0"/>
              </a:rPr>
              <a:t>Oyuna </a:t>
            </a:r>
            <a:r>
              <a:rPr lang="tr-TR" sz="2000" dirty="0">
                <a:solidFill>
                  <a:srgbClr val="FF0000"/>
                </a:solidFill>
                <a:latin typeface="Book Antiqua" panose="02040602050305030304" pitchFamily="18" charset="0"/>
              </a:rPr>
              <a:t>ne </a:t>
            </a:r>
            <a:r>
              <a:rPr lang="tr-TR" sz="2000" dirty="0" smtClean="0">
                <a:solidFill>
                  <a:srgbClr val="FF0000"/>
                </a:solidFill>
                <a:latin typeface="Book Antiqua" panose="02040602050305030304" pitchFamily="18" charset="0"/>
              </a:rPr>
              <a:t>zaman, </a:t>
            </a:r>
            <a:r>
              <a:rPr lang="tr-TR" sz="2000" dirty="0">
                <a:solidFill>
                  <a:srgbClr val="FF0000"/>
                </a:solidFill>
                <a:latin typeface="Book Antiqua" panose="02040602050305030304" pitchFamily="18" charset="0"/>
              </a:rPr>
              <a:t>ne kadar süre </a:t>
            </a:r>
            <a:r>
              <a:rPr lang="tr-TR" sz="2000" dirty="0">
                <a:solidFill>
                  <a:schemeClr val="tx1"/>
                </a:solidFill>
                <a:latin typeface="Book Antiqua" panose="02040602050305030304" pitchFamily="18" charset="0"/>
              </a:rPr>
              <a:t>ve </a:t>
            </a:r>
            <a:r>
              <a:rPr lang="tr-TR" sz="2000" dirty="0">
                <a:solidFill>
                  <a:srgbClr val="FF0000"/>
                </a:solidFill>
                <a:latin typeface="Book Antiqua" panose="02040602050305030304" pitchFamily="18" charset="0"/>
              </a:rPr>
              <a:t>nasıl</a:t>
            </a:r>
            <a:r>
              <a:rPr lang="tr-TR" sz="2000" dirty="0">
                <a:solidFill>
                  <a:schemeClr val="tx1"/>
                </a:solidFill>
                <a:latin typeface="Book Antiqua" panose="02040602050305030304" pitchFamily="18" charset="0"/>
              </a:rPr>
              <a:t> müdahale etmeli</a:t>
            </a:r>
            <a:r>
              <a:rPr lang="tr-TR" sz="2000" dirty="0" smtClean="0">
                <a:solidFill>
                  <a:schemeClr val="tx1"/>
                </a:solidFill>
                <a:latin typeface="Book Antiqua" panose="02040602050305030304" pitchFamily="18" charset="0"/>
              </a:rPr>
              <a:t>?</a:t>
            </a:r>
          </a:p>
          <a:p>
            <a:pPr marL="0" lvl="0" indent="0">
              <a:buNone/>
            </a:pPr>
            <a:endParaRPr lang="tr-TR" sz="2000" dirty="0">
              <a:solidFill>
                <a:schemeClr val="tx1"/>
              </a:solidFill>
              <a:latin typeface="Book Antiqua" panose="02040602050305030304" pitchFamily="18" charset="0"/>
            </a:endParaRPr>
          </a:p>
          <a:p>
            <a:pPr lvl="0"/>
            <a:r>
              <a:rPr lang="tr-TR" sz="2000" dirty="0">
                <a:solidFill>
                  <a:srgbClr val="FF0000"/>
                </a:solidFill>
                <a:latin typeface="Book Antiqua" panose="02040602050305030304" pitchFamily="18" charset="0"/>
              </a:rPr>
              <a:t>Ne zaman </a:t>
            </a:r>
            <a:r>
              <a:rPr lang="tr-TR" sz="2000" dirty="0">
                <a:solidFill>
                  <a:schemeClr val="tx1"/>
                </a:solidFill>
                <a:latin typeface="Book Antiqua" panose="02040602050305030304" pitchFamily="18" charset="0"/>
              </a:rPr>
              <a:t>oyuna aktif olarak dahil olmalı?</a:t>
            </a:r>
          </a:p>
          <a:p>
            <a:pPr marL="0" lvl="0" indent="0">
              <a:buNone/>
            </a:pPr>
            <a:endParaRPr lang="tr-TR" dirty="0" smtClean="0">
              <a:solidFill>
                <a:schemeClr val="tx1"/>
              </a:solidFill>
            </a:endParaRPr>
          </a:p>
          <a:p>
            <a:pPr marL="0" indent="0">
              <a:buNone/>
            </a:pPr>
            <a:endParaRPr lang="tr-TR" dirty="0"/>
          </a:p>
          <a:p>
            <a:pPr marL="0" indent="0">
              <a:buNone/>
            </a:pPr>
            <a:endParaRPr lang="en-US" dirty="0" smtClean="0"/>
          </a:p>
        </p:txBody>
      </p:sp>
    </p:spTree>
    <p:extLst>
      <p:ext uri="{BB962C8B-B14F-4D97-AF65-F5344CB8AC3E}">
        <p14:creationId xmlns:p14="http://schemas.microsoft.com/office/powerpoint/2010/main" val="3877281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76672"/>
            <a:ext cx="9149184" cy="936104"/>
          </a:xfrm>
          <a:solidFill>
            <a:schemeClr val="bg1"/>
          </a:solidFill>
        </p:spPr>
        <p:txBody>
          <a:bodyPr>
            <a:noAutofit/>
          </a:bodyPr>
          <a:lstStyle/>
          <a:p>
            <a:pPr algn="ctr"/>
            <a:r>
              <a:rPr lang="tr-TR" sz="2400" b="0" dirty="0" smtClean="0">
                <a:solidFill>
                  <a:srgbClr val="00B0F0"/>
                </a:solidFill>
                <a:effectLst/>
                <a:latin typeface="Book Antiqua" panose="02040602050305030304" pitchFamily="18" charset="0"/>
              </a:rPr>
              <a:t/>
            </a:r>
            <a:br>
              <a:rPr lang="tr-TR" sz="2400" b="0" dirty="0" smtClean="0">
                <a:solidFill>
                  <a:srgbClr val="00B0F0"/>
                </a:solidFill>
                <a:effectLst/>
                <a:latin typeface="Book Antiqua" panose="02040602050305030304" pitchFamily="18" charset="0"/>
              </a:rPr>
            </a:br>
            <a:r>
              <a:rPr lang="tr-TR" sz="2400" b="0" dirty="0">
                <a:solidFill>
                  <a:srgbClr val="00B0F0"/>
                </a:solidFill>
                <a:effectLst/>
                <a:latin typeface="Book Antiqua" panose="02040602050305030304" pitchFamily="18" charset="0"/>
              </a:rPr>
              <a:t/>
            </a:r>
            <a:br>
              <a:rPr lang="tr-TR" sz="2400" b="0" dirty="0">
                <a:solidFill>
                  <a:srgbClr val="00B0F0"/>
                </a:solidFill>
                <a:effectLst/>
                <a:latin typeface="Book Antiqua" panose="02040602050305030304" pitchFamily="18" charset="0"/>
              </a:rPr>
            </a:br>
            <a:r>
              <a:rPr lang="tr-TR" sz="2400" b="0" dirty="0" smtClean="0">
                <a:solidFill>
                  <a:srgbClr val="00B0F0"/>
                </a:solidFill>
                <a:effectLst/>
                <a:latin typeface="Book Antiqua" panose="02040602050305030304" pitchFamily="18" charset="0"/>
              </a:rPr>
              <a:t>Dikkat </a:t>
            </a:r>
            <a:r>
              <a:rPr lang="tr-TR" sz="2400" b="0" dirty="0">
                <a:solidFill>
                  <a:srgbClr val="00B0F0"/>
                </a:solidFill>
                <a:effectLst/>
                <a:latin typeface="Book Antiqua" panose="02040602050305030304" pitchFamily="18" charset="0"/>
              </a:rPr>
              <a:t>edilmesi Gereken Detaylar</a:t>
            </a:r>
            <a:br>
              <a:rPr lang="tr-TR" sz="2400" b="0" dirty="0">
                <a:solidFill>
                  <a:srgbClr val="00B0F0"/>
                </a:solidFill>
                <a:effectLst/>
                <a:latin typeface="Book Antiqua" panose="02040602050305030304" pitchFamily="18" charset="0"/>
              </a:rPr>
            </a:br>
            <a:r>
              <a:rPr lang="tr-TR" sz="2400" b="0" dirty="0">
                <a:solidFill>
                  <a:srgbClr val="00B0F0"/>
                </a:solidFill>
                <a:effectLst/>
                <a:latin typeface="Book Antiqua" panose="02040602050305030304" pitchFamily="18" charset="0"/>
              </a:rPr>
              <a:t> </a:t>
            </a:r>
            <a:br>
              <a:rPr lang="tr-TR" sz="2400" b="0" dirty="0">
                <a:solidFill>
                  <a:srgbClr val="00B0F0"/>
                </a:solidFill>
                <a:effectLst/>
                <a:latin typeface="Book Antiqua" panose="02040602050305030304" pitchFamily="18" charset="0"/>
              </a:rPr>
            </a:br>
            <a:endParaRPr lang="en-US" sz="2400" b="0" dirty="0">
              <a:solidFill>
                <a:srgbClr val="00B0F0"/>
              </a:solidFill>
              <a:latin typeface="Book Antiqua" panose="02040602050305030304" pitchFamily="18" charset="0"/>
            </a:endParaRPr>
          </a:p>
        </p:txBody>
      </p:sp>
      <p:sp>
        <p:nvSpPr>
          <p:cNvPr id="5" name="Content Placeholder 4"/>
          <p:cNvSpPr>
            <a:spLocks noGrp="1"/>
          </p:cNvSpPr>
          <p:nvPr>
            <p:ph idx="1"/>
          </p:nvPr>
        </p:nvSpPr>
        <p:spPr>
          <a:xfrm>
            <a:off x="0" y="1412776"/>
            <a:ext cx="9144000" cy="5445224"/>
          </a:xfrm>
          <a:solidFill>
            <a:schemeClr val="bg1"/>
          </a:solidFill>
        </p:spPr>
        <p:txBody>
          <a:bodyPr>
            <a:normAutofit fontScale="92500"/>
          </a:bodyPr>
          <a:lstStyle/>
          <a:p>
            <a:pPr lvl="0"/>
            <a:endParaRPr lang="tr-TR" sz="2000" dirty="0" smtClean="0">
              <a:solidFill>
                <a:schemeClr val="tx1"/>
              </a:solidFill>
              <a:latin typeface="Book Antiqua" panose="02040602050305030304" pitchFamily="18" charset="0"/>
            </a:endParaRPr>
          </a:p>
          <a:p>
            <a:pPr lvl="0"/>
            <a:r>
              <a:rPr lang="tr-TR" sz="2400" dirty="0" smtClean="0">
                <a:solidFill>
                  <a:schemeClr val="tx1"/>
                </a:solidFill>
                <a:latin typeface="Book Antiqua" panose="02040602050305030304" pitchFamily="18" charset="0"/>
              </a:rPr>
              <a:t>Çocuk </a:t>
            </a:r>
            <a:r>
              <a:rPr lang="tr-TR" sz="2400" dirty="0">
                <a:solidFill>
                  <a:srgbClr val="FF0000"/>
                </a:solidFill>
                <a:latin typeface="Book Antiqua" panose="02040602050305030304" pitchFamily="18" charset="0"/>
              </a:rPr>
              <a:t>yalnız</a:t>
            </a:r>
            <a:r>
              <a:rPr lang="tr-TR" sz="2400" dirty="0">
                <a:solidFill>
                  <a:schemeClr val="tx1"/>
                </a:solidFill>
                <a:latin typeface="Book Antiqua" panose="02040602050305030304" pitchFamily="18" charset="0"/>
              </a:rPr>
              <a:t> mı yoksa başka </a:t>
            </a:r>
            <a:r>
              <a:rPr lang="tr-TR" sz="2400" dirty="0">
                <a:solidFill>
                  <a:srgbClr val="FF0000"/>
                </a:solidFill>
                <a:latin typeface="Book Antiqua" panose="02040602050305030304" pitchFamily="18" charset="0"/>
              </a:rPr>
              <a:t>çocuklarla birlikte </a:t>
            </a:r>
            <a:r>
              <a:rPr lang="tr-TR" sz="2400" dirty="0">
                <a:solidFill>
                  <a:schemeClr val="tx1"/>
                </a:solidFill>
                <a:latin typeface="Book Antiqua" panose="02040602050305030304" pitchFamily="18" charset="0"/>
              </a:rPr>
              <a:t>mi oynuyor?</a:t>
            </a:r>
          </a:p>
          <a:p>
            <a:pPr lvl="0"/>
            <a:r>
              <a:rPr lang="tr-TR" sz="2400" dirty="0">
                <a:solidFill>
                  <a:schemeClr val="tx1"/>
                </a:solidFill>
                <a:latin typeface="Book Antiqua" panose="02040602050305030304" pitchFamily="18" charset="0"/>
              </a:rPr>
              <a:t>Oyun </a:t>
            </a:r>
            <a:r>
              <a:rPr lang="tr-TR" sz="2400" dirty="0">
                <a:solidFill>
                  <a:srgbClr val="FF0000"/>
                </a:solidFill>
                <a:latin typeface="Book Antiqua" panose="02040602050305030304" pitchFamily="18" charset="0"/>
              </a:rPr>
              <a:t>hangi merkez</a:t>
            </a:r>
            <a:r>
              <a:rPr lang="tr-TR" sz="2400" dirty="0">
                <a:solidFill>
                  <a:schemeClr val="tx1"/>
                </a:solidFill>
                <a:latin typeface="Book Antiqua" panose="02040602050305030304" pitchFamily="18" charset="0"/>
              </a:rPr>
              <a:t>de oynanmaktadır?</a:t>
            </a:r>
          </a:p>
          <a:p>
            <a:pPr lvl="0"/>
            <a:r>
              <a:rPr lang="tr-TR" sz="2400" dirty="0">
                <a:solidFill>
                  <a:schemeClr val="tx1"/>
                </a:solidFill>
                <a:latin typeface="Book Antiqua" panose="02040602050305030304" pitchFamily="18" charset="0"/>
              </a:rPr>
              <a:t>Oyunu </a:t>
            </a:r>
            <a:r>
              <a:rPr lang="tr-TR" sz="2400" dirty="0">
                <a:solidFill>
                  <a:srgbClr val="FF0000"/>
                </a:solidFill>
                <a:latin typeface="Book Antiqua" panose="02040602050305030304" pitchFamily="18" charset="0"/>
              </a:rPr>
              <a:t>kim </a:t>
            </a:r>
            <a:r>
              <a:rPr lang="tr-TR" sz="2400" dirty="0">
                <a:solidFill>
                  <a:schemeClr val="tx1"/>
                </a:solidFill>
                <a:latin typeface="Book Antiqua" panose="02040602050305030304" pitchFamily="18" charset="0"/>
              </a:rPr>
              <a:t>başlattı? Çocuk var olan oyuna dahil olduysa, </a:t>
            </a:r>
            <a:r>
              <a:rPr lang="tr-TR" sz="2400" dirty="0">
                <a:solidFill>
                  <a:srgbClr val="FF0000"/>
                </a:solidFill>
                <a:latin typeface="Book Antiqua" panose="02040602050305030304" pitchFamily="18" charset="0"/>
              </a:rPr>
              <a:t>oyuna dahil olmak</a:t>
            </a:r>
            <a:r>
              <a:rPr lang="tr-TR" sz="2400" dirty="0">
                <a:solidFill>
                  <a:schemeClr val="tx1"/>
                </a:solidFill>
                <a:latin typeface="Book Antiqua" panose="02040602050305030304" pitchFamily="18" charset="0"/>
              </a:rPr>
              <a:t> için neler yaptı?</a:t>
            </a:r>
          </a:p>
          <a:p>
            <a:pPr lvl="0"/>
            <a:r>
              <a:rPr lang="tr-TR" sz="2400" dirty="0">
                <a:solidFill>
                  <a:schemeClr val="tx1"/>
                </a:solidFill>
                <a:latin typeface="Book Antiqua" panose="02040602050305030304" pitchFamily="18" charset="0"/>
              </a:rPr>
              <a:t>Çocuk </a:t>
            </a:r>
            <a:r>
              <a:rPr lang="tr-TR" sz="2400" dirty="0">
                <a:solidFill>
                  <a:srgbClr val="FF0000"/>
                </a:solidFill>
                <a:latin typeface="Book Antiqua" panose="02040602050305030304" pitchFamily="18" charset="0"/>
              </a:rPr>
              <a:t>kimlerle</a:t>
            </a:r>
            <a:r>
              <a:rPr lang="tr-TR" sz="2400" dirty="0">
                <a:solidFill>
                  <a:schemeClr val="tx1"/>
                </a:solidFill>
                <a:latin typeface="Book Antiqua" panose="02040602050305030304" pitchFamily="18" charset="0"/>
              </a:rPr>
              <a:t> oynamaktadır?</a:t>
            </a:r>
          </a:p>
          <a:p>
            <a:pPr lvl="0"/>
            <a:r>
              <a:rPr lang="tr-TR" sz="2400" dirty="0">
                <a:solidFill>
                  <a:schemeClr val="tx1"/>
                </a:solidFill>
                <a:latin typeface="Book Antiqua" panose="02040602050305030304" pitchFamily="18" charset="0"/>
              </a:rPr>
              <a:t>Çocuğun oyundaki </a:t>
            </a:r>
            <a:r>
              <a:rPr lang="tr-TR" sz="2400" dirty="0">
                <a:solidFill>
                  <a:srgbClr val="FF0000"/>
                </a:solidFill>
                <a:latin typeface="Book Antiqua" panose="02040602050305030304" pitchFamily="18" charset="0"/>
              </a:rPr>
              <a:t>rolü</a:t>
            </a:r>
            <a:r>
              <a:rPr lang="tr-TR" sz="2400" dirty="0">
                <a:solidFill>
                  <a:schemeClr val="tx1"/>
                </a:solidFill>
                <a:latin typeface="Book Antiqua" panose="02040602050305030304" pitchFamily="18" charset="0"/>
              </a:rPr>
              <a:t> nedir?</a:t>
            </a:r>
          </a:p>
          <a:p>
            <a:pPr lvl="0"/>
            <a:r>
              <a:rPr lang="tr-TR" sz="2400" dirty="0">
                <a:solidFill>
                  <a:schemeClr val="tx1"/>
                </a:solidFill>
                <a:latin typeface="Book Antiqua" panose="02040602050305030304" pitchFamily="18" charset="0"/>
              </a:rPr>
              <a:t>Oyunda </a:t>
            </a:r>
            <a:r>
              <a:rPr lang="tr-TR" sz="2400" dirty="0">
                <a:solidFill>
                  <a:srgbClr val="FF0000"/>
                </a:solidFill>
                <a:latin typeface="Book Antiqua" panose="02040602050305030304" pitchFamily="18" charset="0"/>
              </a:rPr>
              <a:t>geçen olaylar, davranışlar, mimikler </a:t>
            </a:r>
            <a:r>
              <a:rPr lang="tr-TR" sz="2400" dirty="0">
                <a:solidFill>
                  <a:schemeClr val="tx1"/>
                </a:solidFill>
                <a:latin typeface="Book Antiqua" panose="02040602050305030304" pitchFamily="18" charset="0"/>
              </a:rPr>
              <a:t>nelerdir?</a:t>
            </a:r>
          </a:p>
          <a:p>
            <a:pPr lvl="0"/>
            <a:r>
              <a:rPr lang="tr-TR" sz="2400" dirty="0">
                <a:solidFill>
                  <a:schemeClr val="tx1"/>
                </a:solidFill>
                <a:latin typeface="Book Antiqua" panose="02040602050305030304" pitchFamily="18" charset="0"/>
              </a:rPr>
              <a:t>Çocuk </a:t>
            </a:r>
            <a:r>
              <a:rPr lang="tr-TR" sz="2400" dirty="0">
                <a:solidFill>
                  <a:srgbClr val="FF0000"/>
                </a:solidFill>
                <a:latin typeface="Book Antiqua" panose="02040602050305030304" pitchFamily="18" charset="0"/>
              </a:rPr>
              <a:t>hangi nesneleri</a:t>
            </a:r>
            <a:r>
              <a:rPr lang="tr-TR" sz="2400" dirty="0">
                <a:solidFill>
                  <a:schemeClr val="tx1"/>
                </a:solidFill>
                <a:latin typeface="Book Antiqua" panose="02040602050305030304" pitchFamily="18" charset="0"/>
              </a:rPr>
              <a:t> ve nasıl </a:t>
            </a:r>
            <a:r>
              <a:rPr lang="tr-TR" sz="2400" dirty="0">
                <a:solidFill>
                  <a:srgbClr val="FF0000"/>
                </a:solidFill>
                <a:latin typeface="Book Antiqua" panose="02040602050305030304" pitchFamily="18" charset="0"/>
              </a:rPr>
              <a:t>kullanmaktadır</a:t>
            </a:r>
            <a:r>
              <a:rPr lang="tr-TR" sz="2400" dirty="0">
                <a:solidFill>
                  <a:schemeClr val="tx1"/>
                </a:solidFill>
                <a:latin typeface="Book Antiqua" panose="02040602050305030304" pitchFamily="18" charset="0"/>
              </a:rPr>
              <a:t>?</a:t>
            </a:r>
          </a:p>
          <a:p>
            <a:pPr lvl="0"/>
            <a:r>
              <a:rPr lang="tr-TR" sz="2400" dirty="0">
                <a:solidFill>
                  <a:schemeClr val="tx1"/>
                </a:solidFill>
                <a:latin typeface="Book Antiqua" panose="02040602050305030304" pitchFamily="18" charset="0"/>
              </a:rPr>
              <a:t>Çocuk </a:t>
            </a:r>
            <a:r>
              <a:rPr lang="tr-TR" sz="2400" dirty="0">
                <a:solidFill>
                  <a:srgbClr val="FF0000"/>
                </a:solidFill>
                <a:latin typeface="Book Antiqua" panose="02040602050305030304" pitchFamily="18" charset="0"/>
              </a:rPr>
              <a:t>nesneleri sembolik olarak kullanabiliyor </a:t>
            </a:r>
            <a:r>
              <a:rPr lang="tr-TR" sz="2400" dirty="0">
                <a:solidFill>
                  <a:schemeClr val="tx1"/>
                </a:solidFill>
                <a:latin typeface="Book Antiqua" panose="02040602050305030304" pitchFamily="18" charset="0"/>
              </a:rPr>
              <a:t>mu?</a:t>
            </a:r>
          </a:p>
          <a:p>
            <a:pPr lvl="0"/>
            <a:r>
              <a:rPr lang="tr-TR" sz="2400" dirty="0">
                <a:solidFill>
                  <a:schemeClr val="tx1"/>
                </a:solidFill>
                <a:latin typeface="Book Antiqua" panose="02040602050305030304" pitchFamily="18" charset="0"/>
              </a:rPr>
              <a:t>Çocuğun oyun sürecinde arkadaşlarına karşı </a:t>
            </a:r>
            <a:r>
              <a:rPr lang="tr-TR" sz="2400" dirty="0">
                <a:solidFill>
                  <a:srgbClr val="FF0000"/>
                </a:solidFill>
                <a:latin typeface="Book Antiqua" panose="02040602050305030304" pitchFamily="18" charset="0"/>
              </a:rPr>
              <a:t>tutumu</a:t>
            </a:r>
            <a:r>
              <a:rPr lang="tr-TR" sz="2400" dirty="0">
                <a:solidFill>
                  <a:schemeClr val="tx1"/>
                </a:solidFill>
                <a:latin typeface="Book Antiqua" panose="02040602050305030304" pitchFamily="18" charset="0"/>
              </a:rPr>
              <a:t> ve </a:t>
            </a:r>
            <a:r>
              <a:rPr lang="tr-TR" sz="2400" dirty="0">
                <a:solidFill>
                  <a:srgbClr val="FF0000"/>
                </a:solidFill>
                <a:latin typeface="Book Antiqua" panose="02040602050305030304" pitchFamily="18" charset="0"/>
              </a:rPr>
              <a:t>ses tonu </a:t>
            </a:r>
            <a:r>
              <a:rPr lang="tr-TR" sz="2400" dirty="0">
                <a:solidFill>
                  <a:schemeClr val="tx1"/>
                </a:solidFill>
                <a:latin typeface="Book Antiqua" panose="02040602050305030304" pitchFamily="18" charset="0"/>
              </a:rPr>
              <a:t>nasıl?</a:t>
            </a:r>
          </a:p>
          <a:p>
            <a:pPr lvl="0"/>
            <a:r>
              <a:rPr lang="tr-TR" sz="2400" dirty="0">
                <a:solidFill>
                  <a:schemeClr val="tx1"/>
                </a:solidFill>
                <a:latin typeface="Book Antiqua" panose="02040602050305030304" pitchFamily="18" charset="0"/>
              </a:rPr>
              <a:t>Çocuk oyunda </a:t>
            </a:r>
            <a:r>
              <a:rPr lang="tr-TR" sz="2400" dirty="0">
                <a:solidFill>
                  <a:srgbClr val="FF0000"/>
                </a:solidFill>
                <a:latin typeface="Book Antiqua" panose="02040602050305030304" pitchFamily="18" charset="0"/>
              </a:rPr>
              <a:t>ne kadar süre </a:t>
            </a:r>
            <a:r>
              <a:rPr lang="tr-TR" sz="2400" dirty="0">
                <a:solidFill>
                  <a:schemeClr val="tx1"/>
                </a:solidFill>
                <a:latin typeface="Book Antiqua" panose="02040602050305030304" pitchFamily="18" charset="0"/>
              </a:rPr>
              <a:t>kaldı?</a:t>
            </a:r>
          </a:p>
          <a:p>
            <a:pPr lvl="0"/>
            <a:r>
              <a:rPr lang="tr-TR" sz="2400" dirty="0">
                <a:solidFill>
                  <a:schemeClr val="tx1"/>
                </a:solidFill>
                <a:latin typeface="Book Antiqua" panose="02040602050305030304" pitchFamily="18" charset="0"/>
              </a:rPr>
              <a:t>Oyun </a:t>
            </a:r>
            <a:r>
              <a:rPr lang="tr-TR" sz="2400" dirty="0">
                <a:solidFill>
                  <a:srgbClr val="FF0000"/>
                </a:solidFill>
                <a:latin typeface="Book Antiqua" panose="02040602050305030304" pitchFamily="18" charset="0"/>
              </a:rPr>
              <a:t>nasıl sonlandı</a:t>
            </a:r>
            <a:r>
              <a:rPr lang="tr-TR" sz="2400" dirty="0">
                <a:solidFill>
                  <a:schemeClr val="tx1"/>
                </a:solidFill>
                <a:latin typeface="Book Antiqua" panose="02040602050305030304" pitchFamily="18" charset="0"/>
              </a:rPr>
              <a:t>? Çocuk oyun bitmeden ayrıldıysa nasıl ayrıldı?</a:t>
            </a:r>
          </a:p>
          <a:p>
            <a:pPr lvl="0"/>
            <a:endParaRPr lang="tr-TR" sz="2000" dirty="0" smtClean="0">
              <a:solidFill>
                <a:schemeClr val="tx1"/>
              </a:solidFill>
              <a:latin typeface="Book Antiqua" panose="02040602050305030304" pitchFamily="18" charset="0"/>
            </a:endParaRPr>
          </a:p>
        </p:txBody>
      </p:sp>
    </p:spTree>
    <p:extLst>
      <p:ext uri="{BB962C8B-B14F-4D97-AF65-F5344CB8AC3E}">
        <p14:creationId xmlns:p14="http://schemas.microsoft.com/office/powerpoint/2010/main" val="499970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988840"/>
            <a:ext cx="8208912" cy="1692771"/>
          </a:xfrm>
          <a:prstGeom prst="rect">
            <a:avLst/>
          </a:prstGeom>
        </p:spPr>
        <p:txBody>
          <a:bodyPr wrap="square">
            <a:spAutoFit/>
          </a:bodyPr>
          <a:lstStyle/>
          <a:p>
            <a:pPr algn="just"/>
            <a:r>
              <a:rPr lang="tr-TR" sz="2600" b="1" dirty="0" smtClean="0">
                <a:solidFill>
                  <a:srgbClr val="00B050"/>
                </a:solidFill>
                <a:latin typeface="Calibri" panose="020F0502020204030204" pitchFamily="34" charset="0"/>
              </a:rPr>
              <a:t>Oyun </a:t>
            </a:r>
            <a:r>
              <a:rPr lang="tr-TR" sz="2600" b="1" dirty="0">
                <a:solidFill>
                  <a:srgbClr val="00B050"/>
                </a:solidFill>
                <a:latin typeface="Calibri" panose="020F0502020204030204" pitchFamily="34" charset="0"/>
              </a:rPr>
              <a:t>temelli </a:t>
            </a:r>
            <a:r>
              <a:rPr lang="tr-TR" sz="2600" b="1" dirty="0" smtClean="0">
                <a:solidFill>
                  <a:srgbClr val="00B050"/>
                </a:solidFill>
                <a:latin typeface="Calibri" panose="020F0502020204030204" pitchFamily="34" charset="0"/>
              </a:rPr>
              <a:t>değerlendirme, </a:t>
            </a:r>
            <a:r>
              <a:rPr lang="tr-TR" sz="2600" dirty="0" smtClean="0">
                <a:latin typeface="Calibri" panose="020F0502020204030204" pitchFamily="34" charset="0"/>
              </a:rPr>
              <a:t>çocuğun </a:t>
            </a:r>
            <a:r>
              <a:rPr lang="tr-TR" sz="2600" dirty="0">
                <a:latin typeface="Calibri" panose="020F0502020204030204" pitchFamily="34" charset="0"/>
              </a:rPr>
              <a:t>tek başına, akranlarıyla, ebeveynleriyle ya da diğer bakıcılarla serbest veya özel oyunlarda nasıl oynadığının gözlenmesine dayalı alternatif gelişim değerlendirmesidir. </a:t>
            </a:r>
            <a:endParaRPr lang="tr-TR" sz="2600" dirty="0" smtClean="0">
              <a:latin typeface="Calibri" panose="020F0502020204030204" pitchFamily="34" charset="0"/>
            </a:endParaRPr>
          </a:p>
        </p:txBody>
      </p:sp>
    </p:spTree>
    <p:extLst>
      <p:ext uri="{BB962C8B-B14F-4D97-AF65-F5344CB8AC3E}">
        <p14:creationId xmlns:p14="http://schemas.microsoft.com/office/powerpoint/2010/main" val="3488320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908720"/>
            <a:ext cx="8568952" cy="4585871"/>
          </a:xfrm>
          <a:prstGeom prst="rect">
            <a:avLst/>
          </a:prstGeom>
        </p:spPr>
        <p:txBody>
          <a:bodyPr wrap="square">
            <a:spAutoFit/>
          </a:bodyPr>
          <a:lstStyle/>
          <a:p>
            <a:r>
              <a:rPr lang="tr-TR" sz="2400" dirty="0" smtClean="0">
                <a:latin typeface="Calibri" panose="020F0502020204030204" pitchFamily="34" charset="0"/>
              </a:rPr>
              <a:t>Oyuna </a:t>
            </a:r>
            <a:r>
              <a:rPr lang="tr-TR" sz="2400" dirty="0">
                <a:latin typeface="Calibri" panose="020F0502020204030204" pitchFamily="34" charset="0"/>
              </a:rPr>
              <a:t>temelli değerlendirmenin tarihsel </a:t>
            </a:r>
            <a:r>
              <a:rPr lang="tr-TR" sz="2400" dirty="0" smtClean="0">
                <a:latin typeface="Calibri" panose="020F0502020204030204" pitchFamily="34" charset="0"/>
              </a:rPr>
              <a:t>geçmişi; </a:t>
            </a:r>
          </a:p>
          <a:p>
            <a:endParaRPr lang="tr-TR" sz="2400" dirty="0">
              <a:latin typeface="Calibri" panose="020F0502020204030204" pitchFamily="34" charset="0"/>
            </a:endParaRPr>
          </a:p>
          <a:p>
            <a:pPr marL="457200" indent="-457200">
              <a:buClr>
                <a:srgbClr val="002060"/>
              </a:buClr>
              <a:buSzPct val="130000"/>
              <a:buFont typeface="Courier New" panose="02070309020205020404" pitchFamily="49" charset="0"/>
              <a:buChar char="o"/>
            </a:pPr>
            <a:r>
              <a:rPr lang="tr-TR" sz="2400" dirty="0" smtClean="0">
                <a:latin typeface="Calibri" panose="020F0502020204030204" pitchFamily="34" charset="0"/>
              </a:rPr>
              <a:t>19.yy’da </a:t>
            </a:r>
            <a:r>
              <a:rPr lang="tr-TR" sz="2400" dirty="0" err="1">
                <a:latin typeface="Calibri" panose="020F0502020204030204" pitchFamily="34" charset="0"/>
              </a:rPr>
              <a:t>Frobel’in</a:t>
            </a:r>
            <a:r>
              <a:rPr lang="tr-TR" sz="2400" dirty="0">
                <a:latin typeface="Calibri" panose="020F0502020204030204" pitchFamily="34" charset="0"/>
              </a:rPr>
              <a:t> oyun sırasında anneleri ve çocukları gözlemlemiş ve bunları “</a:t>
            </a:r>
            <a:r>
              <a:rPr lang="tr-TR" sz="2400" dirty="0" err="1">
                <a:latin typeface="Calibri" panose="020F0502020204030204" pitchFamily="34" charset="0"/>
              </a:rPr>
              <a:t>Mutter</a:t>
            </a:r>
            <a:r>
              <a:rPr lang="tr-TR" sz="2400" dirty="0">
                <a:latin typeface="Calibri" panose="020F0502020204030204" pitchFamily="34" charset="0"/>
              </a:rPr>
              <a:t> </a:t>
            </a:r>
            <a:r>
              <a:rPr lang="tr-TR" sz="2400" dirty="0" err="1">
                <a:latin typeface="Calibri" panose="020F0502020204030204" pitchFamily="34" charset="0"/>
              </a:rPr>
              <a:t>und</a:t>
            </a:r>
            <a:r>
              <a:rPr lang="tr-TR" sz="2400" dirty="0">
                <a:latin typeface="Calibri" panose="020F0502020204030204" pitchFamily="34" charset="0"/>
              </a:rPr>
              <a:t> </a:t>
            </a:r>
            <a:r>
              <a:rPr lang="tr-TR" sz="2400" dirty="0" err="1">
                <a:latin typeface="Calibri" panose="020F0502020204030204" pitchFamily="34" charset="0"/>
              </a:rPr>
              <a:t>Kose-Lieder</a:t>
            </a:r>
            <a:r>
              <a:rPr lang="tr-TR" sz="2400" dirty="0">
                <a:latin typeface="Calibri" panose="020F0502020204030204" pitchFamily="34" charset="0"/>
              </a:rPr>
              <a:t> (1895)” adlı eserinde yazmıştır. </a:t>
            </a:r>
            <a:endParaRPr lang="tr-TR" sz="2400" dirty="0" smtClean="0">
              <a:latin typeface="Calibri" panose="020F0502020204030204" pitchFamily="34" charset="0"/>
            </a:endParaRPr>
          </a:p>
          <a:p>
            <a:pPr marL="457200" indent="-457200">
              <a:buClr>
                <a:srgbClr val="002060"/>
              </a:buClr>
              <a:buSzPct val="130000"/>
              <a:buFont typeface="Courier New" panose="02070309020205020404" pitchFamily="49" charset="0"/>
              <a:buChar char="o"/>
            </a:pPr>
            <a:endParaRPr lang="tr-TR" sz="2400" dirty="0">
              <a:latin typeface="Calibri" panose="020F0502020204030204" pitchFamily="34" charset="0"/>
            </a:endParaRPr>
          </a:p>
          <a:p>
            <a:pPr marL="457200" indent="-457200">
              <a:buClr>
                <a:srgbClr val="002060"/>
              </a:buClr>
              <a:buSzPct val="130000"/>
              <a:buFont typeface="Courier New" panose="02070309020205020404" pitchFamily="49" charset="0"/>
              <a:buChar char="o"/>
            </a:pPr>
            <a:r>
              <a:rPr lang="tr-TR" sz="2400" dirty="0" smtClean="0">
                <a:latin typeface="Calibri" panose="020F0502020204030204" pitchFamily="34" charset="0"/>
              </a:rPr>
              <a:t>Darwin </a:t>
            </a:r>
            <a:r>
              <a:rPr lang="tr-TR" sz="2400" dirty="0" err="1" smtClean="0">
                <a:latin typeface="Calibri" panose="020F0502020204030204" pitchFamily="34" charset="0"/>
              </a:rPr>
              <a:t>Frobel’in</a:t>
            </a:r>
            <a:r>
              <a:rPr lang="tr-TR" sz="2400" dirty="0" smtClean="0">
                <a:latin typeface="Calibri" panose="020F0502020204030204" pitchFamily="34" charset="0"/>
              </a:rPr>
              <a:t> gözlemlerini </a:t>
            </a:r>
            <a:r>
              <a:rPr lang="tr-TR" sz="2400" dirty="0">
                <a:latin typeface="Calibri" panose="020F0502020204030204" pitchFamily="34" charset="0"/>
              </a:rPr>
              <a:t>daha bilimsel </a:t>
            </a:r>
            <a:r>
              <a:rPr lang="tr-TR" sz="2400" dirty="0" err="1">
                <a:latin typeface="Calibri" panose="020F0502020204030204" pitchFamily="34" charset="0"/>
              </a:rPr>
              <a:t>method</a:t>
            </a:r>
            <a:r>
              <a:rPr lang="tr-TR" sz="2400" dirty="0">
                <a:latin typeface="Calibri" panose="020F0502020204030204" pitchFamily="34" charset="0"/>
              </a:rPr>
              <a:t> haline getirerek kullanmıştır.  </a:t>
            </a:r>
            <a:endParaRPr lang="tr-TR" sz="2400" dirty="0" smtClean="0">
              <a:latin typeface="Calibri" panose="020F0502020204030204" pitchFamily="34" charset="0"/>
            </a:endParaRPr>
          </a:p>
          <a:p>
            <a:pPr marL="457200" indent="-457200">
              <a:buClr>
                <a:srgbClr val="002060"/>
              </a:buClr>
              <a:buSzPct val="130000"/>
              <a:buFont typeface="Courier New" panose="02070309020205020404" pitchFamily="49" charset="0"/>
              <a:buChar char="o"/>
            </a:pPr>
            <a:endParaRPr lang="tr-TR" sz="2400" dirty="0">
              <a:latin typeface="Calibri" panose="020F0502020204030204" pitchFamily="34" charset="0"/>
            </a:endParaRPr>
          </a:p>
          <a:p>
            <a:pPr marL="457200" indent="-457200">
              <a:buClr>
                <a:srgbClr val="002060"/>
              </a:buClr>
              <a:buSzPct val="130000"/>
              <a:buFont typeface="Courier New" panose="02070309020205020404" pitchFamily="49" charset="0"/>
              <a:buChar char="o"/>
            </a:pPr>
            <a:r>
              <a:rPr lang="tr-TR" sz="2400" dirty="0" err="1" smtClean="0">
                <a:latin typeface="Calibri" panose="020F0502020204030204" pitchFamily="34" charset="0"/>
              </a:rPr>
              <a:t>Montessori</a:t>
            </a:r>
            <a:r>
              <a:rPr lang="tr-TR" sz="2400" dirty="0" smtClean="0">
                <a:latin typeface="Calibri" panose="020F0502020204030204" pitchFamily="34" charset="0"/>
              </a:rPr>
              <a:t> gözlem </a:t>
            </a:r>
            <a:r>
              <a:rPr lang="tr-TR" sz="2400" dirty="0">
                <a:latin typeface="Calibri" panose="020F0502020204030204" pitchFamily="34" charset="0"/>
              </a:rPr>
              <a:t>tekniğine benzer yaptığı ayrıntılı gözlemeleri kendi modelini ve materyallerini geliştirmek için </a:t>
            </a:r>
            <a:r>
              <a:rPr lang="tr-TR" sz="2400" dirty="0" smtClean="0">
                <a:latin typeface="Calibri" panose="020F0502020204030204" pitchFamily="34" charset="0"/>
              </a:rPr>
              <a:t>kullanmıştır.</a:t>
            </a:r>
          </a:p>
          <a:p>
            <a:endParaRPr lang="tr-TR" sz="2800" dirty="0">
              <a:latin typeface="Calibri" panose="020F0502020204030204" pitchFamily="34" charset="0"/>
            </a:endParaRPr>
          </a:p>
        </p:txBody>
      </p:sp>
    </p:spTree>
    <p:extLst>
      <p:ext uri="{BB962C8B-B14F-4D97-AF65-F5344CB8AC3E}">
        <p14:creationId xmlns:p14="http://schemas.microsoft.com/office/powerpoint/2010/main" val="3289897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340768"/>
            <a:ext cx="8352928" cy="4216539"/>
          </a:xfrm>
          <a:prstGeom prst="rect">
            <a:avLst/>
          </a:prstGeom>
        </p:spPr>
        <p:txBody>
          <a:bodyPr wrap="square">
            <a:spAutoFit/>
          </a:bodyPr>
          <a:lstStyle/>
          <a:p>
            <a:pPr marL="457200" indent="-457200">
              <a:buClr>
                <a:srgbClr val="002060"/>
              </a:buClr>
              <a:buSzPct val="130000"/>
              <a:buFont typeface="Courier New" panose="02070309020205020404" pitchFamily="49" charset="0"/>
              <a:buChar char="o"/>
            </a:pPr>
            <a:r>
              <a:rPr lang="tr-TR" sz="2400" dirty="0">
                <a:latin typeface="Calibri" panose="020F0502020204030204" pitchFamily="34" charset="0"/>
              </a:rPr>
              <a:t>1920 ve 1930’ların bilimsel hareketleri oyunun değerlendirilmesi için çok sayıda ölçek ve sınıflandırmaların geliştirilmesine katkıda bulunmuştur. </a:t>
            </a:r>
          </a:p>
          <a:p>
            <a:pPr marL="457200" indent="-457200">
              <a:buClr>
                <a:srgbClr val="002060"/>
              </a:buClr>
              <a:buSzPct val="130000"/>
              <a:buFont typeface="Courier New" panose="02070309020205020404" pitchFamily="49" charset="0"/>
              <a:buChar char="o"/>
            </a:pPr>
            <a:endParaRPr lang="tr-TR" sz="2400" dirty="0">
              <a:latin typeface="Calibri" panose="020F0502020204030204" pitchFamily="34" charset="0"/>
            </a:endParaRPr>
          </a:p>
          <a:p>
            <a:pPr marL="457200" indent="-457200">
              <a:buClr>
                <a:srgbClr val="002060"/>
              </a:buClr>
              <a:buSzPct val="130000"/>
              <a:buFont typeface="Courier New" panose="02070309020205020404" pitchFamily="49" charset="0"/>
              <a:buChar char="o"/>
            </a:pPr>
            <a:r>
              <a:rPr lang="tr-TR" sz="2400" dirty="0" err="1" smtClean="0">
                <a:latin typeface="Calibri" panose="020F0502020204030204" pitchFamily="34" charset="0"/>
              </a:rPr>
              <a:t>Piaget’in</a:t>
            </a:r>
            <a:r>
              <a:rPr lang="tr-TR" sz="2400" dirty="0" smtClean="0">
                <a:latin typeface="Calibri" panose="020F0502020204030204" pitchFamily="34" charset="0"/>
              </a:rPr>
              <a:t> </a:t>
            </a:r>
            <a:r>
              <a:rPr lang="tr-TR" sz="2400" dirty="0">
                <a:latin typeface="Calibri" panose="020F0502020204030204" pitchFamily="34" charset="0"/>
              </a:rPr>
              <a:t>oyun gözlemleri   “Play, </a:t>
            </a:r>
            <a:r>
              <a:rPr lang="tr-TR" sz="2400" dirty="0" err="1">
                <a:latin typeface="Calibri" panose="020F0502020204030204" pitchFamily="34" charset="0"/>
              </a:rPr>
              <a:t>Dreams</a:t>
            </a:r>
            <a:r>
              <a:rPr lang="tr-TR" sz="2400" dirty="0">
                <a:latin typeface="Calibri" panose="020F0502020204030204" pitchFamily="34" charset="0"/>
              </a:rPr>
              <a:t>, </a:t>
            </a:r>
            <a:r>
              <a:rPr lang="tr-TR" sz="2400" dirty="0" err="1">
                <a:latin typeface="Calibri" panose="020F0502020204030204" pitchFamily="34" charset="0"/>
              </a:rPr>
              <a:t>and</a:t>
            </a:r>
            <a:r>
              <a:rPr lang="tr-TR" sz="2400" dirty="0">
                <a:latin typeface="Calibri" panose="020F0502020204030204" pitchFamily="34" charset="0"/>
              </a:rPr>
              <a:t> </a:t>
            </a:r>
            <a:r>
              <a:rPr lang="tr-TR" sz="2400" dirty="0" err="1">
                <a:latin typeface="Calibri" panose="020F0502020204030204" pitchFamily="34" charset="0"/>
              </a:rPr>
              <a:t>Imitation</a:t>
            </a:r>
            <a:r>
              <a:rPr lang="tr-TR" sz="2400" dirty="0">
                <a:latin typeface="Calibri" panose="020F0502020204030204" pitchFamily="34" charset="0"/>
              </a:rPr>
              <a:t> in </a:t>
            </a:r>
            <a:r>
              <a:rPr lang="tr-TR" sz="2400" dirty="0" err="1">
                <a:latin typeface="Calibri" panose="020F0502020204030204" pitchFamily="34" charset="0"/>
              </a:rPr>
              <a:t>Childhood</a:t>
            </a:r>
            <a:r>
              <a:rPr lang="tr-TR" sz="2400" dirty="0">
                <a:latin typeface="Calibri" panose="020F0502020204030204" pitchFamily="34" charset="0"/>
              </a:rPr>
              <a:t> (1962)” adlı eserinde yaygın bir şekilde yer almaktadır. Bu eseri oluşturan gözlemler “</a:t>
            </a:r>
            <a:r>
              <a:rPr lang="tr-TR" sz="2400" dirty="0" err="1">
                <a:latin typeface="Calibri" panose="020F0502020204030204" pitchFamily="34" charset="0"/>
              </a:rPr>
              <a:t>Piaget-Parten</a:t>
            </a:r>
            <a:r>
              <a:rPr lang="tr-TR" sz="2400" dirty="0">
                <a:latin typeface="Calibri" panose="020F0502020204030204" pitchFamily="34" charset="0"/>
              </a:rPr>
              <a:t> Oyun Gözlem Ölçeği (POS)” için kısmen temel oluşturmuş </a:t>
            </a:r>
            <a:endParaRPr lang="tr-TR" sz="2400" dirty="0" smtClean="0">
              <a:latin typeface="Calibri" panose="020F0502020204030204" pitchFamily="34" charset="0"/>
            </a:endParaRPr>
          </a:p>
          <a:p>
            <a:pPr marL="457200" indent="-457200">
              <a:buClr>
                <a:srgbClr val="002060"/>
              </a:buClr>
              <a:buSzPct val="130000"/>
              <a:buFont typeface="Courier New" panose="02070309020205020404" pitchFamily="49" charset="0"/>
              <a:buChar char="o"/>
            </a:pPr>
            <a:endParaRPr lang="tr-TR" sz="2400" dirty="0">
              <a:latin typeface="Calibri" panose="020F0502020204030204" pitchFamily="34" charset="0"/>
            </a:endParaRPr>
          </a:p>
          <a:p>
            <a:pPr marL="457200" indent="-457200">
              <a:buClr>
                <a:srgbClr val="002060"/>
              </a:buClr>
              <a:buSzPct val="130000"/>
              <a:buFont typeface="Courier New" panose="02070309020205020404" pitchFamily="49" charset="0"/>
              <a:buChar char="o"/>
            </a:pPr>
            <a:r>
              <a:rPr lang="tr-TR" sz="2400" dirty="0" err="1" smtClean="0">
                <a:latin typeface="Calibri" panose="020F0502020204030204" pitchFamily="34" charset="0"/>
              </a:rPr>
              <a:t>Kenneth</a:t>
            </a:r>
            <a:r>
              <a:rPr lang="tr-TR" sz="2400" dirty="0" smtClean="0">
                <a:latin typeface="Calibri" panose="020F0502020204030204" pitchFamily="34" charset="0"/>
              </a:rPr>
              <a:t> </a:t>
            </a:r>
            <a:r>
              <a:rPr lang="tr-TR" sz="2400" dirty="0" err="1">
                <a:latin typeface="Calibri" panose="020F0502020204030204" pitchFamily="34" charset="0"/>
              </a:rPr>
              <a:t>Rubin</a:t>
            </a:r>
            <a:r>
              <a:rPr lang="tr-TR" sz="2400" dirty="0">
                <a:latin typeface="Calibri" panose="020F0502020204030204" pitchFamily="34" charset="0"/>
              </a:rPr>
              <a:t> tarafından yapılan çalışmalarla 1985 yılında “</a:t>
            </a:r>
            <a:r>
              <a:rPr lang="tr-TR" sz="2400" dirty="0" err="1">
                <a:latin typeface="Calibri" panose="020F0502020204030204" pitchFamily="34" charset="0"/>
              </a:rPr>
              <a:t>Rubin</a:t>
            </a:r>
            <a:r>
              <a:rPr lang="tr-TR" sz="2400" dirty="0">
                <a:latin typeface="Calibri" panose="020F0502020204030204" pitchFamily="34" charset="0"/>
              </a:rPr>
              <a:t> POS” geliştirilmiştir</a:t>
            </a:r>
            <a:r>
              <a:rPr lang="tr-TR" sz="2800" dirty="0">
                <a:latin typeface="Calibri" panose="020F0502020204030204" pitchFamily="34" charset="0"/>
              </a:rPr>
              <a:t>.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1278598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196752"/>
            <a:ext cx="8208912" cy="1692771"/>
          </a:xfrm>
          <a:prstGeom prst="rect">
            <a:avLst/>
          </a:prstGeom>
        </p:spPr>
        <p:txBody>
          <a:bodyPr wrap="square">
            <a:spAutoFit/>
          </a:bodyPr>
          <a:lstStyle/>
          <a:p>
            <a:pPr algn="just"/>
            <a:r>
              <a:rPr lang="tr-TR" sz="2600" dirty="0" smtClean="0">
                <a:latin typeface="Calibri" panose="020F0502020204030204" pitchFamily="34" charset="0"/>
              </a:rPr>
              <a:t>21</a:t>
            </a:r>
            <a:r>
              <a:rPr lang="tr-TR" sz="2600" dirty="0">
                <a:latin typeface="Calibri" panose="020F0502020204030204" pitchFamily="34" charset="0"/>
              </a:rPr>
              <a:t>. yy başlarında oyun temelli </a:t>
            </a:r>
            <a:r>
              <a:rPr lang="tr-TR" sz="2600" dirty="0" smtClean="0">
                <a:latin typeface="Calibri" panose="020F0502020204030204" pitchFamily="34" charset="0"/>
              </a:rPr>
              <a:t>değerlendirmeler de, dijital </a:t>
            </a:r>
            <a:r>
              <a:rPr lang="tr-TR" sz="2600" dirty="0">
                <a:latin typeface="Calibri" panose="020F0502020204030204" pitchFamily="34" charset="0"/>
              </a:rPr>
              <a:t>ekipmanlar, araştırmacıların ve öğretmenlerin oyunun özünü video ve </a:t>
            </a:r>
            <a:r>
              <a:rPr lang="tr-TR" sz="2600" dirty="0" err="1">
                <a:latin typeface="Calibri" panose="020F0502020204030204" pitchFamily="34" charset="0"/>
              </a:rPr>
              <a:t>fotografik</a:t>
            </a:r>
            <a:r>
              <a:rPr lang="tr-TR" sz="2600" dirty="0">
                <a:latin typeface="Calibri" panose="020F0502020204030204" pitchFamily="34" charset="0"/>
              </a:rPr>
              <a:t> belgeler yoluyla gözlemlemelerine ve yakalamalarına olanak tanımaktadır. </a:t>
            </a:r>
            <a:endParaRPr lang="tr-TR" sz="2600" dirty="0" smtClean="0">
              <a:latin typeface="Calibri" panose="020F0502020204030204" pitchFamily="34" charset="0"/>
            </a:endParaRPr>
          </a:p>
        </p:txBody>
      </p:sp>
    </p:spTree>
    <p:extLst>
      <p:ext uri="{BB962C8B-B14F-4D97-AF65-F5344CB8AC3E}">
        <p14:creationId xmlns:p14="http://schemas.microsoft.com/office/powerpoint/2010/main" val="2477914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88640"/>
            <a:ext cx="8496944" cy="5847755"/>
          </a:xfrm>
          <a:prstGeom prst="rect">
            <a:avLst/>
          </a:prstGeom>
        </p:spPr>
        <p:txBody>
          <a:bodyPr wrap="square">
            <a:spAutoFit/>
          </a:bodyPr>
          <a:lstStyle/>
          <a:p>
            <a:r>
              <a:rPr lang="tr-TR" sz="2200" b="1" dirty="0" err="1" smtClean="0">
                <a:latin typeface="Calibri" panose="020F0502020204030204" pitchFamily="34" charset="0"/>
              </a:rPr>
              <a:t>Fewell</a:t>
            </a:r>
            <a:r>
              <a:rPr lang="tr-TR" sz="2200" b="1" dirty="0" smtClean="0">
                <a:latin typeface="Calibri" panose="020F0502020204030204" pitchFamily="34" charset="0"/>
              </a:rPr>
              <a:t> </a:t>
            </a:r>
            <a:r>
              <a:rPr lang="tr-TR" sz="2200" b="1" dirty="0">
                <a:latin typeface="Calibri" panose="020F0502020204030204" pitchFamily="34" charset="0"/>
              </a:rPr>
              <a:t>ve </a:t>
            </a:r>
            <a:r>
              <a:rPr lang="tr-TR" sz="2200" b="1" dirty="0" err="1">
                <a:latin typeface="Calibri" panose="020F0502020204030204" pitchFamily="34" charset="0"/>
              </a:rPr>
              <a:t>Rich</a:t>
            </a:r>
            <a:r>
              <a:rPr lang="tr-TR" sz="2200" b="1" dirty="0">
                <a:latin typeface="Calibri" panose="020F0502020204030204" pitchFamily="34" charset="0"/>
              </a:rPr>
              <a:t> (1987</a:t>
            </a:r>
            <a:r>
              <a:rPr lang="tr-TR" sz="2200" b="1" dirty="0" smtClean="0">
                <a:latin typeface="Calibri" panose="020F0502020204030204" pitchFamily="34" charset="0"/>
              </a:rPr>
              <a:t>)’ e göre </a:t>
            </a:r>
            <a:r>
              <a:rPr lang="tr-TR" sz="2200" b="1" dirty="0">
                <a:latin typeface="Calibri" panose="020F0502020204030204" pitchFamily="34" charset="0"/>
              </a:rPr>
              <a:t>oyun temelli değerlendirme yönteminin </a:t>
            </a:r>
            <a:r>
              <a:rPr lang="tr-TR" sz="2200" b="1" dirty="0" smtClean="0">
                <a:latin typeface="Calibri" panose="020F0502020204030204" pitchFamily="34" charset="0"/>
              </a:rPr>
              <a:t>avantajları</a:t>
            </a:r>
            <a:r>
              <a:rPr lang="tr-TR" sz="2200" dirty="0" smtClean="0">
                <a:latin typeface="Calibri" panose="020F0502020204030204" pitchFamily="34" charset="0"/>
              </a:rPr>
              <a:t>: </a:t>
            </a:r>
          </a:p>
          <a:p>
            <a:endParaRPr lang="tr-TR" sz="2200" dirty="0" smtClean="0">
              <a:latin typeface="Calibri" panose="020F0502020204030204" pitchFamily="34" charset="0"/>
            </a:endParaRPr>
          </a:p>
          <a:p>
            <a:pPr marL="514350" indent="-514350">
              <a:buClr>
                <a:srgbClr val="C00000"/>
              </a:buClr>
              <a:buSzPct val="109000"/>
              <a:buFont typeface="+mj-lt"/>
              <a:buAutoNum type="arabicPeriod"/>
            </a:pPr>
            <a:r>
              <a:rPr lang="tr-TR" sz="2200" dirty="0" smtClean="0">
                <a:latin typeface="Calibri" panose="020F0502020204030204" pitchFamily="34" charset="0"/>
              </a:rPr>
              <a:t>Test </a:t>
            </a:r>
            <a:r>
              <a:rPr lang="tr-TR" sz="2200" dirty="0">
                <a:latin typeface="Calibri" panose="020F0502020204030204" pitchFamily="34" charset="0"/>
              </a:rPr>
              <a:t>ortamı tehdit edici olmadığı için çocuklar işbirliğine daha açıktır. </a:t>
            </a:r>
            <a:endParaRPr lang="tr-TR" sz="2200" dirty="0" smtClean="0">
              <a:latin typeface="Calibri" panose="020F0502020204030204" pitchFamily="34" charset="0"/>
            </a:endParaRPr>
          </a:p>
          <a:p>
            <a:pPr marL="514350" indent="-514350">
              <a:buClr>
                <a:srgbClr val="C00000"/>
              </a:buClr>
              <a:buSzPct val="109000"/>
              <a:buFont typeface="+mj-lt"/>
              <a:buAutoNum type="arabicPeriod"/>
            </a:pPr>
            <a:endParaRPr lang="tr-TR" sz="2200" dirty="0" smtClean="0">
              <a:latin typeface="Calibri" panose="020F0502020204030204" pitchFamily="34" charset="0"/>
            </a:endParaRPr>
          </a:p>
          <a:p>
            <a:pPr marL="514350" indent="-514350">
              <a:buClr>
                <a:srgbClr val="C00000"/>
              </a:buClr>
              <a:buSzPct val="109000"/>
              <a:buFont typeface="+mj-lt"/>
              <a:buAutoNum type="arabicPeriod"/>
            </a:pPr>
            <a:r>
              <a:rPr lang="tr-TR" sz="2200" dirty="0" smtClean="0">
                <a:latin typeface="Calibri" panose="020F0502020204030204" pitchFamily="34" charset="0"/>
              </a:rPr>
              <a:t>Uygulama </a:t>
            </a:r>
            <a:r>
              <a:rPr lang="tr-TR" sz="2200" dirty="0">
                <a:latin typeface="Calibri" panose="020F0502020204030204" pitchFamily="34" charset="0"/>
              </a:rPr>
              <a:t>süreci çocuğa daha çekici gelebilecek oyuncak değişikliklerine izin verecek düzeyde esnektir. </a:t>
            </a:r>
            <a:endParaRPr lang="tr-TR" sz="2200" dirty="0" smtClean="0">
              <a:latin typeface="Calibri" panose="020F0502020204030204" pitchFamily="34" charset="0"/>
            </a:endParaRPr>
          </a:p>
          <a:p>
            <a:pPr marL="514350" indent="-514350">
              <a:buClr>
                <a:srgbClr val="C00000"/>
              </a:buClr>
              <a:buSzPct val="109000"/>
              <a:buFont typeface="+mj-lt"/>
              <a:buAutoNum type="arabicPeriod"/>
            </a:pPr>
            <a:endParaRPr lang="tr-TR" sz="2200" dirty="0" smtClean="0">
              <a:latin typeface="Calibri" panose="020F0502020204030204" pitchFamily="34" charset="0"/>
            </a:endParaRPr>
          </a:p>
          <a:p>
            <a:pPr marL="514350" indent="-514350">
              <a:buClr>
                <a:srgbClr val="C00000"/>
              </a:buClr>
              <a:buSzPct val="109000"/>
              <a:buFont typeface="+mj-lt"/>
              <a:buAutoNum type="arabicPeriod"/>
            </a:pPr>
            <a:r>
              <a:rPr lang="tr-TR" sz="2200" dirty="0" smtClean="0">
                <a:latin typeface="Calibri" panose="020F0502020204030204" pitchFamily="34" charset="0"/>
              </a:rPr>
              <a:t>Uygulama </a:t>
            </a:r>
            <a:r>
              <a:rPr lang="tr-TR" sz="2200" dirty="0">
                <a:latin typeface="Calibri" panose="020F0502020204030204" pitchFamily="34" charset="0"/>
              </a:rPr>
              <a:t>süreci zaman kısıtlaması ya da ölçek maddelerinin sıralı takip edilmesine gerek duyulmadan az sayıda yönergeyle tamamlaya uygundur. </a:t>
            </a:r>
            <a:endParaRPr lang="tr-TR" sz="2200" dirty="0" smtClean="0">
              <a:latin typeface="Calibri" panose="020F0502020204030204" pitchFamily="34" charset="0"/>
            </a:endParaRPr>
          </a:p>
          <a:p>
            <a:pPr marL="514350" indent="-514350">
              <a:buClr>
                <a:srgbClr val="C00000"/>
              </a:buClr>
              <a:buSzPct val="109000"/>
              <a:buFont typeface="+mj-lt"/>
              <a:buAutoNum type="arabicPeriod"/>
            </a:pPr>
            <a:endParaRPr lang="tr-TR" sz="2200" dirty="0" smtClean="0">
              <a:latin typeface="Calibri" panose="020F0502020204030204" pitchFamily="34" charset="0"/>
            </a:endParaRPr>
          </a:p>
          <a:p>
            <a:pPr marL="514350" indent="-514350">
              <a:buClr>
                <a:srgbClr val="C00000"/>
              </a:buClr>
              <a:buSzPct val="109000"/>
              <a:buFont typeface="+mj-lt"/>
              <a:buAutoNum type="arabicPeriod"/>
            </a:pPr>
            <a:r>
              <a:rPr lang="tr-TR" sz="2200" dirty="0" smtClean="0">
                <a:latin typeface="Calibri" panose="020F0502020204030204" pitchFamily="34" charset="0"/>
              </a:rPr>
              <a:t>Uygulayıcıya </a:t>
            </a:r>
            <a:r>
              <a:rPr lang="tr-TR" sz="2200" dirty="0">
                <a:latin typeface="Calibri" panose="020F0502020204030204" pitchFamily="34" charset="0"/>
              </a:rPr>
              <a:t>çocuğun oyuncak tercihlerini ve tercih ettiği öğrenme stratejilerini gözlemleme fırsatı sunar. </a:t>
            </a:r>
            <a:endParaRPr lang="tr-TR" sz="2200" dirty="0" smtClean="0">
              <a:latin typeface="Calibri" panose="020F0502020204030204" pitchFamily="34" charset="0"/>
            </a:endParaRPr>
          </a:p>
          <a:p>
            <a:pPr marL="514350" indent="-514350">
              <a:buClr>
                <a:srgbClr val="C00000"/>
              </a:buClr>
              <a:buSzPct val="109000"/>
              <a:buFont typeface="+mj-lt"/>
              <a:buAutoNum type="arabicPeriod"/>
            </a:pPr>
            <a:endParaRPr lang="tr-TR" sz="2200" dirty="0" smtClean="0">
              <a:latin typeface="Calibri" panose="020F0502020204030204" pitchFamily="34" charset="0"/>
            </a:endParaRPr>
          </a:p>
          <a:p>
            <a:pPr marL="514350" indent="-514350">
              <a:buClr>
                <a:srgbClr val="C00000"/>
              </a:buClr>
              <a:buSzPct val="109000"/>
              <a:buFont typeface="+mj-lt"/>
              <a:buAutoNum type="arabicPeriod"/>
            </a:pPr>
            <a:r>
              <a:rPr lang="tr-TR" sz="2200" dirty="0" smtClean="0">
                <a:latin typeface="Calibri" panose="020F0502020204030204" pitchFamily="34" charset="0"/>
              </a:rPr>
              <a:t>Çocuğun </a:t>
            </a:r>
            <a:r>
              <a:rPr lang="tr-TR" sz="2200" dirty="0">
                <a:latin typeface="Calibri" panose="020F0502020204030204" pitchFamily="34" charset="0"/>
              </a:rPr>
              <a:t>hem başarılı hem de gelişmekte olan becerileri kaydedilmesine fırsat verir.</a:t>
            </a:r>
          </a:p>
        </p:txBody>
      </p:sp>
    </p:spTree>
    <p:extLst>
      <p:ext uri="{BB962C8B-B14F-4D97-AF65-F5344CB8AC3E}">
        <p14:creationId xmlns:p14="http://schemas.microsoft.com/office/powerpoint/2010/main" val="2344810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548680"/>
            <a:ext cx="8208912" cy="4524315"/>
          </a:xfrm>
          <a:prstGeom prst="rect">
            <a:avLst/>
          </a:prstGeom>
        </p:spPr>
        <p:txBody>
          <a:bodyPr wrap="square">
            <a:spAutoFit/>
          </a:bodyPr>
          <a:lstStyle/>
          <a:p>
            <a:r>
              <a:rPr lang="tr-TR" sz="2400" b="1" dirty="0" smtClean="0">
                <a:solidFill>
                  <a:srgbClr val="0070C0"/>
                </a:solidFill>
                <a:latin typeface="Calibri" panose="020F0502020204030204" pitchFamily="34" charset="0"/>
              </a:rPr>
              <a:t>Oyun Temelli Değerlendirme Yöntemleri </a:t>
            </a:r>
          </a:p>
          <a:p>
            <a:endParaRPr lang="tr-TR" sz="2400" dirty="0" smtClean="0">
              <a:latin typeface="Calibri" panose="020F0502020204030204" pitchFamily="34" charset="0"/>
            </a:endParaRPr>
          </a:p>
          <a:p>
            <a:r>
              <a:rPr lang="tr-TR" sz="2400" dirty="0" smtClean="0">
                <a:latin typeface="Calibri" panose="020F0502020204030204" pitchFamily="34" charset="0"/>
              </a:rPr>
              <a:t>Oyunun gözlenmesi kısmen kolaydır, ancak değerlendirmesi oldukça zordur. </a:t>
            </a:r>
          </a:p>
          <a:p>
            <a:endParaRPr lang="tr-TR" sz="2400" dirty="0" smtClean="0">
              <a:latin typeface="Calibri" panose="020F0502020204030204" pitchFamily="34" charset="0"/>
            </a:endParaRPr>
          </a:p>
          <a:p>
            <a:r>
              <a:rPr lang="tr-TR" sz="2400" b="1" dirty="0" smtClean="0">
                <a:latin typeface="Calibri" panose="020F0502020204030204" pitchFamily="34" charset="0"/>
              </a:rPr>
              <a:t>Literatürde oyun değerlendirilmesi iki yaklaşımla açıklanmaktadır: </a:t>
            </a:r>
          </a:p>
          <a:p>
            <a:endParaRPr lang="tr-TR" sz="2400" dirty="0" smtClean="0">
              <a:latin typeface="Calibri" panose="020F0502020204030204" pitchFamily="34" charset="0"/>
            </a:endParaRPr>
          </a:p>
          <a:p>
            <a:r>
              <a:rPr lang="tr-TR" sz="2400" dirty="0" smtClean="0">
                <a:latin typeface="Calibri" panose="020F0502020204030204" pitchFamily="34" charset="0"/>
              </a:rPr>
              <a:t>a- Oyunun oyun olarak değerlendirilmesi </a:t>
            </a:r>
          </a:p>
          <a:p>
            <a:endParaRPr lang="tr-TR" sz="2400" dirty="0" smtClean="0">
              <a:latin typeface="Calibri" panose="020F0502020204030204" pitchFamily="34" charset="0"/>
            </a:endParaRPr>
          </a:p>
          <a:p>
            <a:r>
              <a:rPr lang="tr-TR" sz="2400" dirty="0" smtClean="0">
                <a:latin typeface="Calibri" panose="020F0502020204030204" pitchFamily="34" charset="0"/>
              </a:rPr>
              <a:t>b- Çocuğun oyun yoluyla gelişiminin değerlendirilmesi (</a:t>
            </a:r>
            <a:r>
              <a:rPr lang="tr-TR" sz="2400" dirty="0" err="1" smtClean="0">
                <a:latin typeface="Calibri" panose="020F0502020204030204" pitchFamily="34" charset="0"/>
              </a:rPr>
              <a:t>Gross</a:t>
            </a:r>
            <a:r>
              <a:rPr lang="tr-TR" sz="2400" dirty="0" smtClean="0">
                <a:latin typeface="Calibri" panose="020F0502020204030204" pitchFamily="34" charset="0"/>
              </a:rPr>
              <a:t>, 2006). </a:t>
            </a:r>
            <a:endParaRPr lang="tr-TR" sz="2400" dirty="0">
              <a:latin typeface="Calibri" panose="020F0502020204030204" pitchFamily="34" charset="0"/>
            </a:endParaRPr>
          </a:p>
        </p:txBody>
      </p:sp>
    </p:spTree>
    <p:extLst>
      <p:ext uri="{BB962C8B-B14F-4D97-AF65-F5344CB8AC3E}">
        <p14:creationId xmlns:p14="http://schemas.microsoft.com/office/powerpoint/2010/main" val="2344810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908720"/>
            <a:ext cx="8352928" cy="3847207"/>
          </a:xfrm>
          <a:prstGeom prst="rect">
            <a:avLst/>
          </a:prstGeom>
        </p:spPr>
        <p:txBody>
          <a:bodyPr wrap="square">
            <a:spAutoFit/>
          </a:bodyPr>
          <a:lstStyle/>
          <a:p>
            <a:r>
              <a:rPr lang="tr-TR" sz="2400" b="1" dirty="0" smtClean="0">
                <a:solidFill>
                  <a:srgbClr val="00B050"/>
                </a:solidFill>
                <a:latin typeface="Calibri" panose="020F0502020204030204" pitchFamily="34" charset="0"/>
              </a:rPr>
              <a:t>a- Oyunun </a:t>
            </a:r>
            <a:r>
              <a:rPr lang="tr-TR" sz="2400" b="1" dirty="0">
                <a:solidFill>
                  <a:srgbClr val="00B050"/>
                </a:solidFill>
                <a:latin typeface="Calibri" panose="020F0502020204030204" pitchFamily="34" charset="0"/>
              </a:rPr>
              <a:t>oyun olarak değerlendirilmesi </a:t>
            </a:r>
            <a:endParaRPr lang="tr-TR" sz="2400" b="1" dirty="0" smtClean="0">
              <a:solidFill>
                <a:srgbClr val="00B050"/>
              </a:solidFill>
              <a:latin typeface="Calibri" panose="020F0502020204030204" pitchFamily="34" charset="0"/>
            </a:endParaRPr>
          </a:p>
          <a:p>
            <a:r>
              <a:rPr lang="tr-TR" sz="2400" dirty="0" smtClean="0">
                <a:latin typeface="Calibri" panose="020F0502020204030204" pitchFamily="34" charset="0"/>
              </a:rPr>
              <a:t>Birçok </a:t>
            </a:r>
            <a:r>
              <a:rPr lang="tr-TR" sz="2400" dirty="0">
                <a:latin typeface="Calibri" panose="020F0502020204030204" pitchFamily="34" charset="0"/>
              </a:rPr>
              <a:t>teorisyen ya da araştırmacı oyunun aşamalarını farklı biçimlerde sınıflandırmışlardır. </a:t>
            </a:r>
            <a:endParaRPr lang="tr-TR" sz="2400" dirty="0" smtClean="0">
              <a:latin typeface="Calibri" panose="020F0502020204030204" pitchFamily="34" charset="0"/>
            </a:endParaRPr>
          </a:p>
          <a:p>
            <a:endParaRPr lang="tr-TR" sz="2400" dirty="0">
              <a:latin typeface="Calibri" panose="020F0502020204030204" pitchFamily="34" charset="0"/>
            </a:endParaRPr>
          </a:p>
          <a:p>
            <a:r>
              <a:rPr lang="tr-TR" sz="2400" b="1" i="1" dirty="0" err="1" smtClean="0">
                <a:latin typeface="Calibri" panose="020F0502020204030204" pitchFamily="34" charset="0"/>
              </a:rPr>
              <a:t>Piaget</a:t>
            </a:r>
            <a:r>
              <a:rPr lang="tr-TR" sz="2400" b="1" i="1" dirty="0" smtClean="0">
                <a:latin typeface="Calibri" panose="020F0502020204030204" pitchFamily="34" charset="0"/>
              </a:rPr>
              <a:t> </a:t>
            </a:r>
            <a:r>
              <a:rPr lang="tr-TR" sz="2400" b="1" i="1" dirty="0">
                <a:latin typeface="Calibri" panose="020F0502020204030204" pitchFamily="34" charset="0"/>
              </a:rPr>
              <a:t>oyun gelişimini üç aşamada açıklar: </a:t>
            </a:r>
            <a:endParaRPr lang="tr-TR" sz="2400" b="1" i="1" dirty="0" smtClean="0">
              <a:latin typeface="Calibri" panose="020F0502020204030204" pitchFamily="34" charset="0"/>
            </a:endParaRPr>
          </a:p>
          <a:p>
            <a:endParaRPr lang="tr-TR" sz="2400" dirty="0">
              <a:latin typeface="Calibri" panose="020F0502020204030204" pitchFamily="34" charset="0"/>
            </a:endParaRPr>
          </a:p>
          <a:p>
            <a:pPr marL="514350" indent="-514350">
              <a:buClr>
                <a:srgbClr val="00B050"/>
              </a:buClr>
              <a:buSzPct val="109000"/>
              <a:buFont typeface="+mj-lt"/>
              <a:buAutoNum type="arabicPeriod"/>
            </a:pPr>
            <a:r>
              <a:rPr lang="tr-TR" sz="2400" dirty="0" smtClean="0">
                <a:latin typeface="Calibri" panose="020F0502020204030204" pitchFamily="34" charset="0"/>
              </a:rPr>
              <a:t>Duyu-motor</a:t>
            </a:r>
            <a:r>
              <a:rPr lang="tr-TR" sz="2400" dirty="0">
                <a:latin typeface="Calibri" panose="020F0502020204030204" pitchFamily="34" charset="0"/>
              </a:rPr>
              <a:t>, </a:t>
            </a:r>
            <a:endParaRPr lang="tr-TR" sz="2400" dirty="0" smtClean="0">
              <a:latin typeface="Calibri" panose="020F0502020204030204" pitchFamily="34" charset="0"/>
            </a:endParaRPr>
          </a:p>
          <a:p>
            <a:pPr marL="514350" indent="-514350">
              <a:buClr>
                <a:srgbClr val="00B050"/>
              </a:buClr>
              <a:buSzPct val="109000"/>
              <a:buFont typeface="+mj-lt"/>
              <a:buAutoNum type="arabicPeriod"/>
            </a:pPr>
            <a:r>
              <a:rPr lang="tr-TR" sz="2400" dirty="0" smtClean="0">
                <a:latin typeface="Calibri" panose="020F0502020204030204" pitchFamily="34" charset="0"/>
              </a:rPr>
              <a:t>Sembolik </a:t>
            </a:r>
            <a:r>
              <a:rPr lang="tr-TR" sz="2400" dirty="0">
                <a:latin typeface="Calibri" panose="020F0502020204030204" pitchFamily="34" charset="0"/>
              </a:rPr>
              <a:t>ya da –</a:t>
            </a:r>
            <a:r>
              <a:rPr lang="tr-TR" sz="2400" dirty="0" err="1">
                <a:latin typeface="Calibri" panose="020F0502020204030204" pitchFamily="34" charset="0"/>
              </a:rPr>
              <a:t>mış</a:t>
            </a:r>
            <a:r>
              <a:rPr lang="tr-TR" sz="2400" dirty="0">
                <a:latin typeface="Calibri" panose="020F0502020204030204" pitchFamily="34" charset="0"/>
              </a:rPr>
              <a:t> gibi oyun, </a:t>
            </a:r>
            <a:endParaRPr lang="tr-TR" sz="2400" dirty="0" smtClean="0">
              <a:latin typeface="Calibri" panose="020F0502020204030204" pitchFamily="34" charset="0"/>
            </a:endParaRPr>
          </a:p>
          <a:p>
            <a:pPr marL="514350" indent="-514350">
              <a:buClr>
                <a:srgbClr val="00B050"/>
              </a:buClr>
              <a:buSzPct val="109000"/>
              <a:buFont typeface="+mj-lt"/>
              <a:buAutoNum type="arabicPeriod"/>
            </a:pPr>
            <a:r>
              <a:rPr lang="tr-TR" sz="2400" dirty="0" smtClean="0">
                <a:latin typeface="Calibri" panose="020F0502020204030204" pitchFamily="34" charset="0"/>
              </a:rPr>
              <a:t>Kurallı </a:t>
            </a:r>
            <a:r>
              <a:rPr lang="tr-TR" sz="2400" dirty="0">
                <a:latin typeface="Calibri" panose="020F0502020204030204" pitchFamily="34" charset="0"/>
              </a:rPr>
              <a:t>oyun. </a:t>
            </a:r>
            <a:endParaRPr lang="tr-TR" sz="24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1856754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0"/>
            <a:ext cx="8352928" cy="3385542"/>
          </a:xfrm>
          <a:prstGeom prst="rect">
            <a:avLst/>
          </a:prstGeom>
        </p:spPr>
        <p:txBody>
          <a:bodyPr wrap="square">
            <a:spAutoFit/>
          </a:bodyPr>
          <a:lstStyle/>
          <a:p>
            <a:r>
              <a:rPr lang="tr-TR" sz="2600" b="1" dirty="0" err="1" smtClean="0">
                <a:latin typeface="Calibri" panose="020F0502020204030204" pitchFamily="34" charset="0"/>
              </a:rPr>
              <a:t>Parten’a</a:t>
            </a:r>
            <a:r>
              <a:rPr lang="tr-TR" sz="2600" b="1" dirty="0" smtClean="0">
                <a:latin typeface="Calibri" panose="020F0502020204030204" pitchFamily="34" charset="0"/>
              </a:rPr>
              <a:t> </a:t>
            </a:r>
            <a:r>
              <a:rPr lang="tr-TR" sz="2600" b="1" dirty="0">
                <a:latin typeface="Calibri" panose="020F0502020204030204" pitchFamily="34" charset="0"/>
              </a:rPr>
              <a:t>göre </a:t>
            </a:r>
            <a:r>
              <a:rPr lang="tr-TR" sz="2600" b="1" dirty="0" smtClean="0">
                <a:latin typeface="Calibri" panose="020F0502020204030204" pitchFamily="34" charset="0"/>
              </a:rPr>
              <a:t>oyun </a:t>
            </a:r>
            <a:r>
              <a:rPr lang="tr-TR" sz="2600" b="1" dirty="0">
                <a:latin typeface="Calibri" panose="020F0502020204030204" pitchFamily="34" charset="0"/>
              </a:rPr>
              <a:t>altı aşamada gelişmektedir: </a:t>
            </a:r>
            <a:endParaRPr lang="tr-TR" sz="2600" b="1" dirty="0" smtClean="0">
              <a:latin typeface="Calibri" panose="020F0502020204030204" pitchFamily="34" charset="0"/>
            </a:endParaRPr>
          </a:p>
          <a:p>
            <a:endParaRPr lang="tr-TR" sz="2600" dirty="0">
              <a:latin typeface="Calibri" panose="020F0502020204030204" pitchFamily="34" charset="0"/>
            </a:endParaRPr>
          </a:p>
          <a:p>
            <a:pPr marL="1528763" indent="-628650">
              <a:buClr>
                <a:srgbClr val="00B050"/>
              </a:buClr>
              <a:buSzPct val="109000"/>
              <a:buFont typeface="+mj-lt"/>
              <a:buAutoNum type="arabicPeriod"/>
            </a:pPr>
            <a:r>
              <a:rPr lang="tr-TR" sz="2600" dirty="0" smtClean="0">
                <a:latin typeface="Calibri" panose="020F0502020204030204" pitchFamily="34" charset="0"/>
              </a:rPr>
              <a:t>Uğraşsız </a:t>
            </a:r>
            <a:r>
              <a:rPr lang="tr-TR" sz="2600" dirty="0">
                <a:latin typeface="Calibri" panose="020F0502020204030204" pitchFamily="34" charset="0"/>
              </a:rPr>
              <a:t>oyun, </a:t>
            </a:r>
            <a:endParaRPr lang="tr-TR" sz="2600" dirty="0" smtClean="0">
              <a:latin typeface="Calibri" panose="020F0502020204030204" pitchFamily="34" charset="0"/>
            </a:endParaRPr>
          </a:p>
          <a:p>
            <a:pPr marL="1528763" indent="-628650">
              <a:buClr>
                <a:srgbClr val="00B050"/>
              </a:buClr>
              <a:buSzPct val="109000"/>
              <a:buFont typeface="+mj-lt"/>
              <a:buAutoNum type="arabicPeriod"/>
            </a:pPr>
            <a:r>
              <a:rPr lang="tr-TR" sz="2600" dirty="0" smtClean="0">
                <a:latin typeface="Calibri" panose="020F0502020204030204" pitchFamily="34" charset="0"/>
              </a:rPr>
              <a:t>Yalnız </a:t>
            </a:r>
            <a:r>
              <a:rPr lang="tr-TR" sz="2600" dirty="0">
                <a:latin typeface="Calibri" panose="020F0502020204030204" pitchFamily="34" charset="0"/>
              </a:rPr>
              <a:t>oyun, </a:t>
            </a:r>
            <a:endParaRPr lang="tr-TR" sz="2600" dirty="0" smtClean="0">
              <a:latin typeface="Calibri" panose="020F0502020204030204" pitchFamily="34" charset="0"/>
            </a:endParaRPr>
          </a:p>
          <a:p>
            <a:pPr marL="1528763" indent="-628650">
              <a:buClr>
                <a:srgbClr val="00B050"/>
              </a:buClr>
              <a:buSzPct val="109000"/>
              <a:buFont typeface="+mj-lt"/>
              <a:buAutoNum type="arabicPeriod"/>
            </a:pPr>
            <a:r>
              <a:rPr lang="tr-TR" sz="2600" dirty="0" smtClean="0">
                <a:latin typeface="Calibri" panose="020F0502020204030204" pitchFamily="34" charset="0"/>
              </a:rPr>
              <a:t>İzleyici</a:t>
            </a:r>
            <a:r>
              <a:rPr lang="tr-TR" sz="2600" dirty="0">
                <a:latin typeface="Calibri" panose="020F0502020204030204" pitchFamily="34" charset="0"/>
              </a:rPr>
              <a:t>, </a:t>
            </a:r>
            <a:endParaRPr lang="tr-TR" sz="2600" dirty="0" smtClean="0">
              <a:latin typeface="Calibri" panose="020F0502020204030204" pitchFamily="34" charset="0"/>
            </a:endParaRPr>
          </a:p>
          <a:p>
            <a:pPr marL="1528763" indent="-628650">
              <a:buClr>
                <a:srgbClr val="00B050"/>
              </a:buClr>
              <a:buSzPct val="109000"/>
              <a:buFont typeface="+mj-lt"/>
              <a:buAutoNum type="arabicPeriod"/>
            </a:pPr>
            <a:r>
              <a:rPr lang="tr-TR" sz="2600" dirty="0" smtClean="0">
                <a:latin typeface="Calibri" panose="020F0502020204030204" pitchFamily="34" charset="0"/>
              </a:rPr>
              <a:t>Paralel </a:t>
            </a:r>
            <a:r>
              <a:rPr lang="tr-TR" sz="2600" dirty="0">
                <a:latin typeface="Calibri" panose="020F0502020204030204" pitchFamily="34" charset="0"/>
              </a:rPr>
              <a:t>oyun,  </a:t>
            </a:r>
            <a:endParaRPr lang="tr-TR" sz="2600" dirty="0" smtClean="0">
              <a:latin typeface="Calibri" panose="020F0502020204030204" pitchFamily="34" charset="0"/>
            </a:endParaRPr>
          </a:p>
          <a:p>
            <a:pPr marL="1528763" indent="-628650">
              <a:buClr>
                <a:srgbClr val="00B050"/>
              </a:buClr>
              <a:buSzPct val="109000"/>
              <a:buFont typeface="+mj-lt"/>
              <a:buAutoNum type="arabicPeriod"/>
            </a:pPr>
            <a:r>
              <a:rPr lang="tr-TR" sz="2600" dirty="0" smtClean="0">
                <a:latin typeface="Calibri" panose="020F0502020204030204" pitchFamily="34" charset="0"/>
              </a:rPr>
              <a:t>Birlikte </a:t>
            </a:r>
            <a:r>
              <a:rPr lang="tr-TR" sz="2600" dirty="0">
                <a:latin typeface="Calibri" panose="020F0502020204030204" pitchFamily="34" charset="0"/>
              </a:rPr>
              <a:t>oyun ve  </a:t>
            </a:r>
            <a:endParaRPr lang="tr-TR" sz="2600" dirty="0" smtClean="0">
              <a:latin typeface="Calibri" panose="020F0502020204030204" pitchFamily="34" charset="0"/>
            </a:endParaRPr>
          </a:p>
          <a:p>
            <a:pPr marL="1528763" indent="-628650">
              <a:buClr>
                <a:srgbClr val="00B050"/>
              </a:buClr>
              <a:buSzPct val="109000"/>
              <a:buFont typeface="+mj-lt"/>
              <a:buAutoNum type="arabicPeriod"/>
            </a:pPr>
            <a:r>
              <a:rPr lang="tr-TR" sz="2600" dirty="0" smtClean="0">
                <a:latin typeface="Calibri" panose="020F0502020204030204" pitchFamily="34" charset="0"/>
              </a:rPr>
              <a:t>İşbirlikçi </a:t>
            </a:r>
            <a:r>
              <a:rPr lang="tr-TR" sz="2600" dirty="0">
                <a:latin typeface="Calibri" panose="020F0502020204030204" pitchFamily="34" charset="0"/>
              </a:rPr>
              <a:t>oyun. </a:t>
            </a:r>
            <a:endParaRPr lang="tr-TR" sz="2600" dirty="0" smtClean="0">
              <a:latin typeface="Calibri" panose="020F0502020204030204" pitchFamily="34" charset="0"/>
            </a:endParaRPr>
          </a:p>
        </p:txBody>
      </p:sp>
      <p:sp>
        <p:nvSpPr>
          <p:cNvPr id="3" name="Dikdörtgen 2"/>
          <p:cNvSpPr/>
          <p:nvPr/>
        </p:nvSpPr>
        <p:spPr>
          <a:xfrm>
            <a:off x="539552" y="3861048"/>
            <a:ext cx="8496944" cy="2554545"/>
          </a:xfrm>
          <a:prstGeom prst="rect">
            <a:avLst/>
          </a:prstGeom>
        </p:spPr>
        <p:txBody>
          <a:bodyPr wrap="square">
            <a:spAutoFit/>
          </a:bodyPr>
          <a:lstStyle/>
          <a:p>
            <a:r>
              <a:rPr lang="tr-TR" sz="2600" b="1" dirty="0" err="1" smtClean="0">
                <a:latin typeface="Calibri" panose="020F0502020204030204" pitchFamily="34" charset="0"/>
              </a:rPr>
              <a:t>Smilansky</a:t>
            </a:r>
            <a:r>
              <a:rPr lang="tr-TR" sz="2600" dirty="0" smtClean="0">
                <a:latin typeface="Calibri" panose="020F0502020204030204" pitchFamily="34" charset="0"/>
              </a:rPr>
              <a:t> </a:t>
            </a:r>
            <a:r>
              <a:rPr lang="tr-TR" sz="2600" b="1" dirty="0" smtClean="0">
                <a:latin typeface="Calibri" panose="020F0502020204030204" pitchFamily="34" charset="0"/>
              </a:rPr>
              <a:t>oyunu dört grupta sınıflandırmıştır.</a:t>
            </a:r>
          </a:p>
          <a:p>
            <a:endParaRPr lang="tr-TR" sz="2600" dirty="0">
              <a:latin typeface="Calibri" panose="020F0502020204030204" pitchFamily="34" charset="0"/>
            </a:endParaRPr>
          </a:p>
          <a:p>
            <a:pPr marL="900113"/>
            <a:r>
              <a:rPr lang="tr-TR" sz="2600" b="1" dirty="0" smtClean="0">
                <a:solidFill>
                  <a:srgbClr val="00B050"/>
                </a:solidFill>
                <a:latin typeface="Calibri" panose="020F0502020204030204" pitchFamily="34" charset="0"/>
              </a:rPr>
              <a:t>1. </a:t>
            </a:r>
            <a:r>
              <a:rPr lang="tr-TR" sz="2600" dirty="0" err="1" smtClean="0">
                <a:latin typeface="Calibri" panose="020F0502020204030204" pitchFamily="34" charset="0"/>
              </a:rPr>
              <a:t>İşlevesel</a:t>
            </a:r>
            <a:r>
              <a:rPr lang="tr-TR" sz="2600" dirty="0" smtClean="0">
                <a:latin typeface="Calibri" panose="020F0502020204030204" pitchFamily="34" charset="0"/>
              </a:rPr>
              <a:t> </a:t>
            </a:r>
            <a:r>
              <a:rPr lang="tr-TR" sz="2600" dirty="0">
                <a:latin typeface="Calibri" panose="020F0502020204030204" pitchFamily="34" charset="0"/>
              </a:rPr>
              <a:t>oyun, </a:t>
            </a:r>
            <a:endParaRPr lang="tr-TR" sz="2600" dirty="0" smtClean="0">
              <a:latin typeface="Calibri" panose="020F0502020204030204" pitchFamily="34" charset="0"/>
            </a:endParaRPr>
          </a:p>
          <a:p>
            <a:pPr marL="900113"/>
            <a:r>
              <a:rPr lang="tr-TR" sz="2600" b="1" dirty="0" smtClean="0">
                <a:solidFill>
                  <a:srgbClr val="00B050"/>
                </a:solidFill>
                <a:latin typeface="Calibri" panose="020F0502020204030204" pitchFamily="34" charset="0"/>
              </a:rPr>
              <a:t>2. </a:t>
            </a:r>
            <a:r>
              <a:rPr lang="tr-TR" sz="2600" dirty="0" smtClean="0">
                <a:latin typeface="Calibri" panose="020F0502020204030204" pitchFamily="34" charset="0"/>
              </a:rPr>
              <a:t>Yapı-inşa oyunu, </a:t>
            </a:r>
          </a:p>
          <a:p>
            <a:pPr marL="900113"/>
            <a:r>
              <a:rPr lang="tr-TR" sz="2600" b="1" dirty="0" smtClean="0">
                <a:solidFill>
                  <a:srgbClr val="00B050"/>
                </a:solidFill>
                <a:latin typeface="Calibri" panose="020F0502020204030204" pitchFamily="34" charset="0"/>
              </a:rPr>
              <a:t>3. </a:t>
            </a:r>
            <a:r>
              <a:rPr lang="tr-TR" sz="2600" dirty="0" smtClean="0">
                <a:latin typeface="Calibri" panose="020F0502020204030204" pitchFamily="34" charset="0"/>
              </a:rPr>
              <a:t>Dramatik </a:t>
            </a:r>
            <a:r>
              <a:rPr lang="tr-TR" sz="2600" dirty="0">
                <a:latin typeface="Calibri" panose="020F0502020204030204" pitchFamily="34" charset="0"/>
              </a:rPr>
              <a:t>oyun </a:t>
            </a:r>
            <a:endParaRPr lang="tr-TR" sz="2600" dirty="0" smtClean="0">
              <a:latin typeface="Calibri" panose="020F0502020204030204" pitchFamily="34" charset="0"/>
            </a:endParaRPr>
          </a:p>
          <a:p>
            <a:pPr marL="900113"/>
            <a:r>
              <a:rPr lang="tr-TR" sz="2600" b="1" dirty="0" smtClean="0">
                <a:solidFill>
                  <a:srgbClr val="00B050"/>
                </a:solidFill>
                <a:latin typeface="Calibri" panose="020F0502020204030204" pitchFamily="34" charset="0"/>
              </a:rPr>
              <a:t>4. </a:t>
            </a:r>
            <a:r>
              <a:rPr lang="tr-TR" sz="2600" dirty="0" smtClean="0">
                <a:latin typeface="Calibri" panose="020F0502020204030204" pitchFamily="34" charset="0"/>
              </a:rPr>
              <a:t>Kurallı oyun</a:t>
            </a:r>
          </a:p>
        </p:txBody>
      </p:sp>
    </p:spTree>
    <p:extLst>
      <p:ext uri="{BB962C8B-B14F-4D97-AF65-F5344CB8AC3E}">
        <p14:creationId xmlns:p14="http://schemas.microsoft.com/office/powerpoint/2010/main" val="723676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764704"/>
            <a:ext cx="8352928" cy="4093428"/>
          </a:xfrm>
          <a:prstGeom prst="rect">
            <a:avLst/>
          </a:prstGeom>
        </p:spPr>
        <p:txBody>
          <a:bodyPr wrap="square">
            <a:spAutoFit/>
          </a:bodyPr>
          <a:lstStyle/>
          <a:p>
            <a:pPr algn="just"/>
            <a:r>
              <a:rPr lang="tr-TR" sz="2600" dirty="0" smtClean="0">
                <a:latin typeface="Calibri" panose="020F0502020204030204" pitchFamily="34" charset="0"/>
              </a:rPr>
              <a:t>Oyun </a:t>
            </a:r>
            <a:r>
              <a:rPr lang="tr-TR" sz="2600" dirty="0">
                <a:latin typeface="Calibri" panose="020F0502020204030204" pitchFamily="34" charset="0"/>
              </a:rPr>
              <a:t>temeli değerlendirmenin hedefi çocuğun oyun yeteneklerini ve gelişimini desteklemek amacıyla çocuğun oyun seviyesini anlamaksa, çocuğun seviyesini sınamak önemlidir. </a:t>
            </a:r>
            <a:endParaRPr lang="tr-TR" sz="2600" dirty="0" smtClean="0">
              <a:latin typeface="Calibri" panose="020F0502020204030204" pitchFamily="34" charset="0"/>
            </a:endParaRPr>
          </a:p>
          <a:p>
            <a:pPr algn="just"/>
            <a:endParaRPr lang="tr-TR" sz="2600" dirty="0" smtClean="0">
              <a:latin typeface="Calibri" panose="020F0502020204030204" pitchFamily="34" charset="0"/>
            </a:endParaRPr>
          </a:p>
          <a:p>
            <a:pPr algn="just"/>
            <a:r>
              <a:rPr lang="tr-TR" sz="2600" dirty="0" smtClean="0">
                <a:latin typeface="Calibri" panose="020F0502020204030204" pitchFamily="34" charset="0"/>
              </a:rPr>
              <a:t>Bunun </a:t>
            </a:r>
            <a:r>
              <a:rPr lang="tr-TR" sz="2600" dirty="0">
                <a:latin typeface="Calibri" panose="020F0502020204030204" pitchFamily="34" charset="0"/>
              </a:rPr>
              <a:t>başarılı olan yolu özel alanlarda çocuğun oyunlarının değerlendirilmesidir.  </a:t>
            </a:r>
            <a:endParaRPr lang="tr-TR" sz="2600" dirty="0" smtClean="0">
              <a:latin typeface="Calibri" panose="020F0502020204030204" pitchFamily="34" charset="0"/>
            </a:endParaRPr>
          </a:p>
          <a:p>
            <a:pPr algn="just"/>
            <a:endParaRPr lang="tr-TR" sz="2600" dirty="0">
              <a:latin typeface="Calibri" panose="020F0502020204030204" pitchFamily="34" charset="0"/>
            </a:endParaRPr>
          </a:p>
          <a:p>
            <a:pPr algn="just"/>
            <a:r>
              <a:rPr lang="tr-TR" sz="2600" dirty="0" smtClean="0">
                <a:latin typeface="Calibri" panose="020F0502020204030204" pitchFamily="34" charset="0"/>
              </a:rPr>
              <a:t>Bu </a:t>
            </a:r>
            <a:r>
              <a:rPr lang="tr-TR" sz="2600" dirty="0">
                <a:latin typeface="Calibri" panose="020F0502020204030204" pitchFamily="34" charset="0"/>
              </a:rPr>
              <a:t>değerlendirmeye bir örnek de “Blok Oyunun Değerlendirilmesi” ölçeğidir (Tablo2). </a:t>
            </a:r>
          </a:p>
        </p:txBody>
      </p:sp>
    </p:spTree>
    <p:extLst>
      <p:ext uri="{BB962C8B-B14F-4D97-AF65-F5344CB8AC3E}">
        <p14:creationId xmlns:p14="http://schemas.microsoft.com/office/powerpoint/2010/main" val="2344810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292245" y="34330"/>
            <a:ext cx="3836178" cy="369332"/>
          </a:xfrm>
          <a:prstGeom prst="rect">
            <a:avLst/>
          </a:prstGeom>
        </p:spPr>
        <p:txBody>
          <a:bodyPr wrap="none">
            <a:spAutoFit/>
          </a:bodyPr>
          <a:lstStyle/>
          <a:p>
            <a:r>
              <a:rPr lang="tr-TR" b="1" dirty="0">
                <a:latin typeface="Calibri" panose="020F0502020204030204" pitchFamily="34" charset="0"/>
              </a:rPr>
              <a:t>Tablo2. </a:t>
            </a:r>
            <a:r>
              <a:rPr lang="tr-TR" dirty="0">
                <a:latin typeface="Calibri" panose="020F0502020204030204" pitchFamily="34" charset="0"/>
              </a:rPr>
              <a:t>Blok Oyunun Değerlendirilmesi</a:t>
            </a:r>
          </a:p>
        </p:txBody>
      </p:sp>
      <p:graphicFrame>
        <p:nvGraphicFramePr>
          <p:cNvPr id="4" name="Tablo 3"/>
          <p:cNvGraphicFramePr>
            <a:graphicFrameLocks noGrp="1"/>
          </p:cNvGraphicFramePr>
          <p:nvPr>
            <p:extLst>
              <p:ext uri="{D42A27DB-BD31-4B8C-83A1-F6EECF244321}">
                <p14:modId xmlns:p14="http://schemas.microsoft.com/office/powerpoint/2010/main" val="1595143816"/>
              </p:ext>
            </p:extLst>
          </p:nvPr>
        </p:nvGraphicFramePr>
        <p:xfrm>
          <a:off x="467543" y="430550"/>
          <a:ext cx="8208915" cy="6273273"/>
        </p:xfrm>
        <a:graphic>
          <a:graphicData uri="http://schemas.openxmlformats.org/drawingml/2006/table">
            <a:tbl>
              <a:tblPr firstRow="1" bandRow="1">
                <a:tableStyleId>{616DA210-FB5B-4158-B5E0-FEB733F419BA}</a:tableStyleId>
              </a:tblPr>
              <a:tblGrid>
                <a:gridCol w="3528393">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720081">
                  <a:extLst>
                    <a:ext uri="{9D8B030D-6E8A-4147-A177-3AD203B41FA5}">
                      <a16:colId xmlns:a16="http://schemas.microsoft.com/office/drawing/2014/main" val="20003"/>
                    </a:ext>
                  </a:extLst>
                </a:gridCol>
                <a:gridCol w="792089">
                  <a:extLst>
                    <a:ext uri="{9D8B030D-6E8A-4147-A177-3AD203B41FA5}">
                      <a16:colId xmlns:a16="http://schemas.microsoft.com/office/drawing/2014/main" val="20004"/>
                    </a:ext>
                  </a:extLst>
                </a:gridCol>
                <a:gridCol w="792089">
                  <a:extLst>
                    <a:ext uri="{9D8B030D-6E8A-4147-A177-3AD203B41FA5}">
                      <a16:colId xmlns:a16="http://schemas.microsoft.com/office/drawing/2014/main" val="20005"/>
                    </a:ext>
                  </a:extLst>
                </a:gridCol>
                <a:gridCol w="792087">
                  <a:extLst>
                    <a:ext uri="{9D8B030D-6E8A-4147-A177-3AD203B41FA5}">
                      <a16:colId xmlns:a16="http://schemas.microsoft.com/office/drawing/2014/main" val="20006"/>
                    </a:ext>
                  </a:extLst>
                </a:gridCol>
              </a:tblGrid>
              <a:tr h="76747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600" dirty="0" smtClean="0">
                          <a:latin typeface="Calibri" panose="020F0502020204030204" pitchFamily="34" charset="0"/>
                        </a:rPr>
                        <a:t>Oyunun Seviyesi</a:t>
                      </a:r>
                      <a:endParaRPr lang="tr-TR" sz="16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200" dirty="0" smtClean="0">
                          <a:latin typeface="Calibri" panose="020F0502020204030204" pitchFamily="34" charset="0"/>
                        </a:rPr>
                        <a:t>1. gün</a:t>
                      </a:r>
                    </a:p>
                    <a:p>
                      <a:endParaRPr lang="tr-TR" sz="12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200" dirty="0" smtClean="0">
                          <a:latin typeface="Calibri" panose="020F0502020204030204" pitchFamily="34" charset="0"/>
                        </a:rPr>
                        <a:t>2. gün</a:t>
                      </a:r>
                    </a:p>
                    <a:p>
                      <a:endParaRPr lang="tr-TR" sz="12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200" dirty="0" smtClean="0">
                          <a:latin typeface="Calibri" panose="020F0502020204030204" pitchFamily="34" charset="0"/>
                        </a:rPr>
                        <a:t>3. gün</a:t>
                      </a:r>
                    </a:p>
                    <a:p>
                      <a:endParaRPr lang="tr-TR" sz="12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200" dirty="0" smtClean="0">
                          <a:latin typeface="Calibri" panose="020F0502020204030204" pitchFamily="34" charset="0"/>
                        </a:rPr>
                        <a:t>4. gün</a:t>
                      </a:r>
                    </a:p>
                    <a:p>
                      <a:endParaRPr lang="tr-TR" sz="12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200" dirty="0" smtClean="0">
                          <a:latin typeface="Calibri" panose="020F0502020204030204" pitchFamily="34" charset="0"/>
                        </a:rPr>
                        <a:t>5. gün</a:t>
                      </a:r>
                    </a:p>
                    <a:p>
                      <a:endParaRPr lang="tr-TR" sz="12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200" dirty="0" smtClean="0">
                          <a:latin typeface="Calibri" panose="020F0502020204030204" pitchFamily="34" charset="0"/>
                        </a:rPr>
                        <a:t>Toplam</a:t>
                      </a:r>
                    </a:p>
                    <a:p>
                      <a:endParaRPr lang="tr-TR" sz="1200" dirty="0">
                        <a:latin typeface="Calibri" panose="020F0502020204030204" pitchFamily="34" charset="0"/>
                      </a:endParaRPr>
                    </a:p>
                  </a:txBody>
                  <a:tcPr anchor="ctr"/>
                </a:tc>
                <a:extLst>
                  <a:ext uri="{0D108BD9-81ED-4DB2-BD59-A6C34878D82A}">
                    <a16:rowId xmlns:a16="http://schemas.microsoft.com/office/drawing/2014/main" val="10000"/>
                  </a:ext>
                </a:extLst>
              </a:tr>
              <a:tr h="544658">
                <a:tc>
                  <a:txBody>
                    <a:bodyPr/>
                    <a:lstStyle/>
                    <a:p>
                      <a:r>
                        <a:rPr lang="tr-TR" sz="1600" dirty="0" smtClean="0">
                          <a:latin typeface="Calibri" panose="020F0502020204030204" pitchFamily="34" charset="0"/>
                        </a:rPr>
                        <a:t>1. Aşama: Çocuklar blokları taşır. </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1"/>
                  </a:ext>
                </a:extLst>
              </a:tr>
              <a:tr h="767473">
                <a:tc>
                  <a:txBody>
                    <a:bodyPr/>
                    <a:lstStyle/>
                    <a:p>
                      <a:r>
                        <a:rPr lang="tr-TR" sz="1600" dirty="0" smtClean="0">
                          <a:latin typeface="Calibri" panose="020F0502020204030204" pitchFamily="34" charset="0"/>
                        </a:rPr>
                        <a:t>2. Aşama: Çocuk blokları dikey ya da yatay inşa eder. </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2"/>
                  </a:ext>
                </a:extLst>
              </a:tr>
              <a:tr h="767473">
                <a:tc>
                  <a:txBody>
                    <a:bodyPr/>
                    <a:lstStyle/>
                    <a:p>
                      <a:r>
                        <a:rPr lang="tr-TR" sz="1600" dirty="0" smtClean="0">
                          <a:latin typeface="Calibri" panose="020F0502020204030204" pitchFamily="34" charset="0"/>
                        </a:rPr>
                        <a:t>3. Aşama: Blokları diğer bloklarla birleştirmeye başlar. </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3"/>
                  </a:ext>
                </a:extLst>
              </a:tr>
              <a:tr h="767473">
                <a:tc>
                  <a:txBody>
                    <a:bodyPr/>
                    <a:lstStyle/>
                    <a:p>
                      <a:r>
                        <a:rPr lang="tr-TR" sz="1600" dirty="0" smtClean="0">
                          <a:latin typeface="Calibri" panose="020F0502020204030204" pitchFamily="34" charset="0"/>
                        </a:rPr>
                        <a:t>4. Aşama: Çocuklar bütün bir şekil yapmak için blokları birleştirir. </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4"/>
                  </a:ext>
                </a:extLst>
              </a:tr>
              <a:tr h="990287">
                <a:tc>
                  <a:txBody>
                    <a:bodyPr/>
                    <a:lstStyle/>
                    <a:p>
                      <a:r>
                        <a:rPr lang="tr-TR" sz="1600" dirty="0" smtClean="0">
                          <a:latin typeface="Calibri" panose="020F0502020204030204" pitchFamily="34" charset="0"/>
                        </a:rPr>
                        <a:t>5. Aşama: Birleştirilmiş bloklara ekler yapılır. Büyük-küçük, simetrik yapılar. </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5"/>
                  </a:ext>
                </a:extLst>
              </a:tr>
              <a:tr h="544658">
                <a:tc>
                  <a:txBody>
                    <a:bodyPr/>
                    <a:lstStyle/>
                    <a:p>
                      <a:r>
                        <a:rPr lang="tr-TR" sz="1600" dirty="0" smtClean="0">
                          <a:latin typeface="Calibri" panose="020F0502020204030204" pitchFamily="34" charset="0"/>
                        </a:rPr>
                        <a:t>6. Aşama: Çocuklar yapıları isimlendirir. </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6"/>
                  </a:ext>
                </a:extLst>
              </a:tr>
              <a:tr h="544658">
                <a:tc>
                  <a:txBody>
                    <a:bodyPr/>
                    <a:lstStyle/>
                    <a:p>
                      <a:r>
                        <a:rPr lang="tr-TR" sz="1600" dirty="0" smtClean="0">
                          <a:latin typeface="Calibri" panose="020F0502020204030204" pitchFamily="34" charset="0"/>
                        </a:rPr>
                        <a:t>7. Aşama: Dramatik oyun için bu yapıları kullanırlar</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7"/>
                  </a:ext>
                </a:extLst>
              </a:tr>
              <a:tr h="5446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600" dirty="0" smtClean="0">
                          <a:latin typeface="Calibri" panose="020F0502020204030204" pitchFamily="34" charset="0"/>
                        </a:rPr>
                        <a:t>Ek Notlar</a:t>
                      </a:r>
                      <a:endParaRPr lang="tr-TR" sz="16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tc>
                  <a:txBody>
                    <a:bodyPr/>
                    <a:lstStyle/>
                    <a:p>
                      <a:endParaRPr lang="tr-TR" sz="1400" dirty="0">
                        <a:latin typeface="Calibri" panose="020F0502020204030204" pitchFamily="34"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348848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92696"/>
            <a:ext cx="8496944" cy="4093428"/>
          </a:xfrm>
          <a:prstGeom prst="rect">
            <a:avLst/>
          </a:prstGeom>
        </p:spPr>
        <p:txBody>
          <a:bodyPr wrap="square">
            <a:spAutoFit/>
          </a:bodyPr>
          <a:lstStyle/>
          <a:p>
            <a:pPr algn="just"/>
            <a:r>
              <a:rPr lang="tr-TR" sz="2600" b="1" dirty="0" smtClean="0">
                <a:solidFill>
                  <a:srgbClr val="00B050"/>
                </a:solidFill>
                <a:latin typeface="Calibri" panose="020F0502020204030204" pitchFamily="34" charset="0"/>
              </a:rPr>
              <a:t>b. </a:t>
            </a:r>
            <a:r>
              <a:rPr lang="tr-TR" sz="2600" b="1" dirty="0">
                <a:solidFill>
                  <a:srgbClr val="00B050"/>
                </a:solidFill>
                <a:latin typeface="Calibri" panose="020F0502020204030204" pitchFamily="34" charset="0"/>
              </a:rPr>
              <a:t>Çocuğun gelişim alanlarına göre değerlendirilmesi </a:t>
            </a:r>
            <a:endParaRPr lang="tr-TR" sz="2600" b="1" dirty="0" smtClean="0">
              <a:solidFill>
                <a:srgbClr val="00B050"/>
              </a:solidFill>
              <a:latin typeface="Calibri" panose="020F0502020204030204" pitchFamily="34" charset="0"/>
            </a:endParaRPr>
          </a:p>
          <a:p>
            <a:pPr algn="just"/>
            <a:endParaRPr lang="tr-TR" sz="2600" b="1" dirty="0" smtClean="0">
              <a:solidFill>
                <a:srgbClr val="00B050"/>
              </a:solidFill>
              <a:latin typeface="Calibri" panose="020F0502020204030204" pitchFamily="34" charset="0"/>
            </a:endParaRPr>
          </a:p>
          <a:p>
            <a:pPr algn="just"/>
            <a:r>
              <a:rPr lang="tr-TR" sz="2600" dirty="0" smtClean="0">
                <a:latin typeface="Calibri" panose="020F0502020204030204" pitchFamily="34" charset="0"/>
              </a:rPr>
              <a:t>Oyun </a:t>
            </a:r>
            <a:r>
              <a:rPr lang="tr-TR" sz="2600" dirty="0">
                <a:latin typeface="Calibri" panose="020F0502020204030204" pitchFamily="34" charset="0"/>
              </a:rPr>
              <a:t>yoluyla uzman çocuğun zihinsel olgunluğunu gözleyebildiği gibi motor ve dil gelişim aşamalarındaki değişiklikleri de gözlemleyebilir (</a:t>
            </a:r>
            <a:r>
              <a:rPr lang="tr-TR" sz="2600" dirty="0" err="1">
                <a:latin typeface="Calibri" panose="020F0502020204030204" pitchFamily="34" charset="0"/>
              </a:rPr>
              <a:t>Gross</a:t>
            </a:r>
            <a:r>
              <a:rPr lang="tr-TR" sz="2600" dirty="0">
                <a:latin typeface="Calibri" panose="020F0502020204030204" pitchFamily="34" charset="0"/>
              </a:rPr>
              <a:t>, 2006; Van </a:t>
            </a:r>
            <a:r>
              <a:rPr lang="tr-TR" sz="2600" dirty="0" err="1">
                <a:latin typeface="Calibri" panose="020F0502020204030204" pitchFamily="34" charset="0"/>
              </a:rPr>
              <a:t>Hoom</a:t>
            </a:r>
            <a:r>
              <a:rPr lang="tr-TR" sz="2600" dirty="0">
                <a:latin typeface="Calibri" panose="020F0502020204030204" pitchFamily="34" charset="0"/>
              </a:rPr>
              <a:t> vd., 2007). </a:t>
            </a:r>
            <a:endParaRPr lang="tr-TR" sz="2600" dirty="0" smtClean="0">
              <a:latin typeface="Calibri" panose="020F0502020204030204" pitchFamily="34" charset="0"/>
            </a:endParaRPr>
          </a:p>
          <a:p>
            <a:pPr algn="just"/>
            <a:endParaRPr lang="tr-TR" sz="2600" dirty="0">
              <a:latin typeface="Calibri" panose="020F0502020204030204" pitchFamily="34" charset="0"/>
            </a:endParaRPr>
          </a:p>
          <a:p>
            <a:pPr algn="just"/>
            <a:r>
              <a:rPr lang="tr-TR" sz="2600" dirty="0" smtClean="0">
                <a:latin typeface="Calibri" panose="020F0502020204030204" pitchFamily="34" charset="0"/>
              </a:rPr>
              <a:t>Oyun </a:t>
            </a:r>
            <a:r>
              <a:rPr lang="tr-TR" sz="2600" dirty="0">
                <a:latin typeface="Calibri" panose="020F0502020204030204" pitchFamily="34" charset="0"/>
              </a:rPr>
              <a:t>sırasında çocukları izlemek, öğretmenlere her yaş grubundan çocuğun gelişimsel yeterlilikleri hakkında bilgi toplayabilmesine olanak sağlar. </a:t>
            </a:r>
            <a:endParaRPr lang="tr-TR" sz="2600" dirty="0" smtClean="0">
              <a:latin typeface="Calibri" panose="020F0502020204030204" pitchFamily="34" charset="0"/>
            </a:endParaRPr>
          </a:p>
        </p:txBody>
      </p:sp>
    </p:spTree>
    <p:extLst>
      <p:ext uri="{BB962C8B-B14F-4D97-AF65-F5344CB8AC3E}">
        <p14:creationId xmlns:p14="http://schemas.microsoft.com/office/powerpoint/2010/main" val="948375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2656"/>
            <a:ext cx="8496944" cy="4893647"/>
          </a:xfrm>
          <a:prstGeom prst="rect">
            <a:avLst/>
          </a:prstGeom>
        </p:spPr>
        <p:txBody>
          <a:bodyPr wrap="square">
            <a:spAutoFit/>
          </a:bodyPr>
          <a:lstStyle/>
          <a:p>
            <a:pPr algn="just"/>
            <a:r>
              <a:rPr lang="tr-TR" sz="2600" dirty="0" smtClean="0">
                <a:latin typeface="Calibri" panose="020F0502020204030204" pitchFamily="34" charset="0"/>
              </a:rPr>
              <a:t>Oyun </a:t>
            </a:r>
            <a:r>
              <a:rPr lang="tr-TR" sz="2600" dirty="0">
                <a:latin typeface="Calibri" panose="020F0502020204030204" pitchFamily="34" charset="0"/>
              </a:rPr>
              <a:t>sistematik olarak gelişim ve öğrenme alanlarıyla ilişkilidir (</a:t>
            </a:r>
            <a:r>
              <a:rPr lang="tr-TR" sz="2600" dirty="0" err="1">
                <a:latin typeface="Calibri" panose="020F0502020204030204" pitchFamily="34" charset="0"/>
              </a:rPr>
              <a:t>Linder</a:t>
            </a:r>
            <a:r>
              <a:rPr lang="tr-TR" sz="2600" dirty="0">
                <a:latin typeface="Calibri" panose="020F0502020204030204" pitchFamily="34" charset="0"/>
              </a:rPr>
              <a:t>, 1993).  </a:t>
            </a:r>
            <a:endParaRPr lang="tr-TR" sz="2600" dirty="0" smtClean="0">
              <a:latin typeface="Calibri" panose="020F0502020204030204" pitchFamily="34" charset="0"/>
            </a:endParaRPr>
          </a:p>
          <a:p>
            <a:pPr algn="just"/>
            <a:endParaRPr lang="tr-TR" sz="2600" dirty="0">
              <a:latin typeface="Calibri" panose="020F0502020204030204" pitchFamily="34" charset="0"/>
            </a:endParaRPr>
          </a:p>
          <a:p>
            <a:pPr algn="just"/>
            <a:r>
              <a:rPr lang="tr-TR" sz="2600" dirty="0" smtClean="0">
                <a:latin typeface="Calibri" panose="020F0502020204030204" pitchFamily="34" charset="0"/>
              </a:rPr>
              <a:t>Her </a:t>
            </a:r>
            <a:r>
              <a:rPr lang="tr-TR" sz="2600" dirty="0">
                <a:latin typeface="Calibri" panose="020F0502020204030204" pitchFamily="34" charset="0"/>
              </a:rPr>
              <a:t>bir gelişim alanında çocukların hangi davranışları sergileyebileceklerini bilmek ve bir aşamadan diğer aşamaya geçip geçmediklerini </a:t>
            </a:r>
            <a:r>
              <a:rPr lang="tr-TR" sz="2600" dirty="0" err="1">
                <a:latin typeface="Calibri" panose="020F0502020204030204" pitchFamily="34" charset="0"/>
              </a:rPr>
              <a:t>yordayabilmek</a:t>
            </a:r>
            <a:r>
              <a:rPr lang="tr-TR" sz="2600" dirty="0">
                <a:latin typeface="Calibri" panose="020F0502020204030204" pitchFamily="34" charset="0"/>
              </a:rPr>
              <a:t>, onların oyunlarında neler beklememiz ya da neler gözlemlememiz gerektiğini bize işaret eden ipuçlarıdır.  </a:t>
            </a:r>
            <a:endParaRPr lang="tr-TR" sz="2600" dirty="0" smtClean="0">
              <a:latin typeface="Calibri" panose="020F0502020204030204" pitchFamily="34" charset="0"/>
            </a:endParaRPr>
          </a:p>
          <a:p>
            <a:pPr algn="just"/>
            <a:endParaRPr lang="tr-TR" sz="2600" dirty="0">
              <a:latin typeface="Calibri" panose="020F0502020204030204" pitchFamily="34" charset="0"/>
            </a:endParaRPr>
          </a:p>
          <a:p>
            <a:pPr algn="just"/>
            <a:r>
              <a:rPr lang="tr-TR" sz="2600" dirty="0" smtClean="0">
                <a:latin typeface="Calibri" panose="020F0502020204030204" pitchFamily="34" charset="0"/>
              </a:rPr>
              <a:t>Bu </a:t>
            </a:r>
            <a:r>
              <a:rPr lang="tr-TR" sz="2600" dirty="0">
                <a:latin typeface="Calibri" panose="020F0502020204030204" pitchFamily="34" charset="0"/>
              </a:rPr>
              <a:t>nedenle gelişimsel ve akademik değişkenlere göre gözlenebilecek oyun becerileri için Tablo3 kullanabilir (</a:t>
            </a:r>
            <a:r>
              <a:rPr lang="tr-TR" sz="2600" dirty="0" err="1">
                <a:latin typeface="Calibri" panose="020F0502020204030204" pitchFamily="34" charset="0"/>
              </a:rPr>
              <a:t>Mindes</a:t>
            </a:r>
            <a:r>
              <a:rPr lang="tr-TR" sz="2600" dirty="0">
                <a:latin typeface="Calibri" panose="020F0502020204030204" pitchFamily="34" charset="0"/>
              </a:rPr>
              <a:t>, 2007). </a:t>
            </a:r>
          </a:p>
        </p:txBody>
      </p:sp>
    </p:spTree>
    <p:extLst>
      <p:ext uri="{BB962C8B-B14F-4D97-AF65-F5344CB8AC3E}">
        <p14:creationId xmlns:p14="http://schemas.microsoft.com/office/powerpoint/2010/main" val="2344810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20588"/>
            <a:ext cx="9144000" cy="369332"/>
          </a:xfrm>
          <a:prstGeom prst="rect">
            <a:avLst/>
          </a:prstGeom>
        </p:spPr>
        <p:txBody>
          <a:bodyPr wrap="square">
            <a:spAutoFit/>
          </a:bodyPr>
          <a:lstStyle/>
          <a:p>
            <a:pPr algn="ctr"/>
            <a:r>
              <a:rPr lang="tr-TR" b="1" dirty="0">
                <a:latin typeface="Calibri" panose="020F0502020204030204" pitchFamily="34" charset="0"/>
              </a:rPr>
              <a:t>Tablo3. </a:t>
            </a:r>
            <a:r>
              <a:rPr lang="tr-TR" dirty="0">
                <a:latin typeface="Calibri" panose="020F0502020204030204" pitchFamily="34" charset="0"/>
              </a:rPr>
              <a:t>Gelişimsel ve akademik değişkenlere göre gözlenebilecek oyun becerileri</a:t>
            </a:r>
          </a:p>
        </p:txBody>
      </p:sp>
      <p:graphicFrame>
        <p:nvGraphicFramePr>
          <p:cNvPr id="4" name="Tablo 3"/>
          <p:cNvGraphicFramePr>
            <a:graphicFrameLocks noGrp="1"/>
          </p:cNvGraphicFramePr>
          <p:nvPr>
            <p:extLst>
              <p:ext uri="{D42A27DB-BD31-4B8C-83A1-F6EECF244321}">
                <p14:modId xmlns:p14="http://schemas.microsoft.com/office/powerpoint/2010/main" val="3220087816"/>
              </p:ext>
            </p:extLst>
          </p:nvPr>
        </p:nvGraphicFramePr>
        <p:xfrm>
          <a:off x="251011" y="389920"/>
          <a:ext cx="8713480" cy="6005200"/>
        </p:xfrm>
        <a:graphic>
          <a:graphicData uri="http://schemas.openxmlformats.org/drawingml/2006/table">
            <a:tbl>
              <a:tblPr firstRow="1" bandRow="1">
                <a:tableStyleId>{616DA210-FB5B-4158-B5E0-FEB733F419BA}</a:tableStyleId>
              </a:tblPr>
              <a:tblGrid>
                <a:gridCol w="1368661">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5256587">
                  <a:extLst>
                    <a:ext uri="{9D8B030D-6E8A-4147-A177-3AD203B41FA5}">
                      <a16:colId xmlns:a16="http://schemas.microsoft.com/office/drawing/2014/main" val="20002"/>
                    </a:ext>
                  </a:extLst>
                </a:gridCol>
              </a:tblGrid>
              <a:tr h="5188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Gelişim Alanı</a:t>
                      </a:r>
                    </a:p>
                    <a:p>
                      <a:pPr algn="ctr"/>
                      <a:endParaRPr lang="tr-TR" sz="1400" dirty="0">
                        <a:latin typeface="Calibri" panose="020F0502020204030204" pitchFamily="34" charset="0"/>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İletişim Kuralları</a:t>
                      </a:r>
                    </a:p>
                    <a:p>
                      <a:pPr algn="ctr"/>
                      <a:endParaRPr lang="tr-TR" sz="1400" dirty="0">
                        <a:latin typeface="Calibri" panose="020F0502020204030204" pitchFamily="34" charset="0"/>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Potansiyel</a:t>
                      </a:r>
                    </a:p>
                    <a:p>
                      <a:pPr algn="ctr"/>
                      <a:endParaRPr lang="tr-TR" sz="1400" dirty="0">
                        <a:latin typeface="Calibri" panose="020F0502020204030204" pitchFamily="34" charset="0"/>
                      </a:endParaRPr>
                    </a:p>
                  </a:txBody>
                  <a:tcPr anchor="ctr"/>
                </a:tc>
                <a:extLst>
                  <a:ext uri="{0D108BD9-81ED-4DB2-BD59-A6C34878D82A}">
                    <a16:rowId xmlns:a16="http://schemas.microsoft.com/office/drawing/2014/main" val="100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Sosyal</a:t>
                      </a:r>
                    </a:p>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Anne-baba Kardeşler </a:t>
                      </a:r>
                    </a:p>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Sınıf arkadaşları Sınırlama</a:t>
                      </a:r>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Uyumlu, karşılıklı ilişkiler </a:t>
                      </a:r>
                      <a:r>
                        <a:rPr lang="tr-TR" sz="1400" dirty="0" err="1" smtClean="0">
                          <a:latin typeface="Calibri" panose="020F0502020204030204" pitchFamily="34" charset="0"/>
                        </a:rPr>
                        <a:t>Işbirliği</a:t>
                      </a:r>
                      <a:r>
                        <a:rPr lang="tr-TR" sz="1400" dirty="0" smtClean="0">
                          <a:latin typeface="Calibri" panose="020F0502020204030204" pitchFamily="34" charset="0"/>
                        </a:rPr>
                        <a:t>- yaş uygunluğu Lider, takipçi, ortak, ürkek</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Bilişsel</a:t>
                      </a:r>
                    </a:p>
                    <a:p>
                      <a:endParaRPr lang="tr-TR" sz="14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Problem çözme Zorluklarla yüz yüze gelme </a:t>
                      </a:r>
                      <a:r>
                        <a:rPr lang="tr-TR" sz="1400" dirty="0" err="1" smtClean="0">
                          <a:latin typeface="Calibri" panose="020F0502020204030204" pitchFamily="34" charset="0"/>
                        </a:rPr>
                        <a:t>Ilişkilendirme</a:t>
                      </a:r>
                      <a:r>
                        <a:rPr lang="tr-TR" sz="1400" dirty="0" smtClean="0">
                          <a:latin typeface="Calibri" panose="020F0502020204030204" pitchFamily="34" charset="0"/>
                        </a:rPr>
                        <a:t> ve odaklanma Sınıflamalar, organizasyonlar Zincirler</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Yaratıcılık</a:t>
                      </a:r>
                    </a:p>
                    <a:p>
                      <a:endParaRPr lang="tr-TR" sz="14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Müzik ve sanat başarıları Düşünce akışı</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Dil</a:t>
                      </a:r>
                    </a:p>
                    <a:p>
                      <a:endParaRPr lang="tr-TR" sz="14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Göz kontağı kurma Jestleri kullanma Kelime ve dilbilgisi kurallarını kullanma</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4"/>
                  </a:ext>
                </a:extLst>
              </a:tr>
              <a:tr h="35433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Motor</a:t>
                      </a:r>
                    </a:p>
                    <a:p>
                      <a:endParaRPr lang="tr-TR" sz="14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Kıskaç hareketi Boya kullanımı Makas, çekiç, zımba kullanma kapasitesi Tırmanma, koşma, zıplama ve denge Topu atma ve tutma</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5"/>
                  </a:ext>
                </a:extLst>
              </a:tr>
              <a:tr h="125730">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Akademik</a:t>
                      </a:r>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err="1" smtClean="0">
                          <a:latin typeface="Calibri" panose="020F0502020204030204" pitchFamily="34" charset="0"/>
                        </a:rPr>
                        <a:t>Ilgi</a:t>
                      </a:r>
                      <a:r>
                        <a:rPr lang="tr-TR" sz="1400" dirty="0" smtClean="0">
                          <a:latin typeface="Calibri" panose="020F0502020204030204" pitchFamily="34" charset="0"/>
                        </a:rPr>
                        <a:t> alanları</a:t>
                      </a:r>
                    </a:p>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err="1" smtClean="0">
                          <a:latin typeface="Calibri" panose="020F0502020204030204" pitchFamily="34" charset="0"/>
                        </a:rPr>
                        <a:t>MerakYazı</a:t>
                      </a:r>
                      <a:r>
                        <a:rPr lang="tr-TR" sz="1400" dirty="0" smtClean="0">
                          <a:latin typeface="Calibri" panose="020F0502020204030204" pitchFamily="34" charset="0"/>
                        </a:rPr>
                        <a:t> ve çizim, etiketleme Kelime, hikaye ve kitaplar Numaralar Birebir benzeşme </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6"/>
                  </a:ext>
                </a:extLst>
              </a:tr>
              <a:tr h="377190">
                <a:tc vMerge="1">
                  <a:txBody>
                    <a:bodyPr/>
                    <a:lstStyle/>
                    <a:p>
                      <a:endParaRPr lang="tr-TR" dirty="0"/>
                    </a:p>
                  </a:txBody>
                  <a:tcPr/>
                </a:tc>
                <a:tc>
                  <a:txBody>
                    <a:bodyPr/>
                    <a:lstStyle/>
                    <a:p>
                      <a:r>
                        <a:rPr lang="tr-TR" sz="1400" dirty="0" smtClean="0">
                          <a:latin typeface="Calibri" panose="020F0502020204030204" pitchFamily="34" charset="0"/>
                        </a:rPr>
                        <a:t>Farkındalık </a:t>
                      </a:r>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Geometrik figürler ve üç boyutlu kavramlar Hayvanların ve bitkilerin dünyası Materyalleri amacına uygun kullanımı</a:t>
                      </a:r>
                    </a:p>
                    <a:p>
                      <a:endParaRPr lang="tr-TR" sz="1400" dirty="0">
                        <a:latin typeface="Calibri" panose="020F0502020204030204" pitchFamily="34" charset="0"/>
                      </a:endParaRPr>
                    </a:p>
                  </a:txBody>
                  <a:tcPr anchor="ctr"/>
                </a:tc>
                <a:extLst>
                  <a:ext uri="{0D108BD9-81ED-4DB2-BD59-A6C34878D82A}">
                    <a16:rowId xmlns:a16="http://schemas.microsoft.com/office/drawing/2014/main" val="10007"/>
                  </a:ext>
                </a:extLst>
              </a:tr>
              <a:tr h="3771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dirty="0" smtClean="0">
                          <a:latin typeface="Calibri" panose="020F0502020204030204" pitchFamily="34" charset="0"/>
                        </a:rPr>
                        <a:t>Duygusal</a:t>
                      </a:r>
                    </a:p>
                    <a:p>
                      <a:endParaRPr lang="tr-TR" sz="1400" dirty="0">
                        <a:latin typeface="Calibri" panose="020F0502020204030204" pitchFamily="34" charset="0"/>
                      </a:endParaRPr>
                    </a:p>
                  </a:txBody>
                  <a:tcPr anchor="ctr"/>
                </a:tc>
                <a:tc>
                  <a:txBody>
                    <a:bodyPr/>
                    <a:lstStyle/>
                    <a:p>
                      <a:endParaRPr lang="tr-TR" sz="1400" dirty="0">
                        <a:latin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600" dirty="0" smtClean="0">
                          <a:latin typeface="Calibri" panose="020F0502020204030204" pitchFamily="34" charset="0"/>
                        </a:rPr>
                        <a:t>Kendini motive etme Olaylar için uygun tepkiler Sorumluluk sahibi olma Yılmazlık Düşünceli</a:t>
                      </a:r>
                      <a:endParaRPr lang="tr-TR" sz="1600" dirty="0">
                        <a:latin typeface="Calibri" panose="020F0502020204030204" pitchFamily="34" charset="0"/>
                      </a:endParaRPr>
                    </a:p>
                  </a:txBody>
                  <a:tcPr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62414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052736"/>
            <a:ext cx="8424936" cy="3323987"/>
          </a:xfrm>
          <a:prstGeom prst="rect">
            <a:avLst/>
          </a:prstGeom>
        </p:spPr>
        <p:txBody>
          <a:bodyPr wrap="square">
            <a:spAutoFit/>
          </a:bodyPr>
          <a:lstStyle/>
          <a:p>
            <a:r>
              <a:rPr lang="tr-TR" sz="2600" dirty="0" smtClean="0">
                <a:latin typeface="Calibri" panose="020F0502020204030204" pitchFamily="34" charset="0"/>
              </a:rPr>
              <a:t>Oyun </a:t>
            </a:r>
            <a:r>
              <a:rPr lang="tr-TR" sz="2600" dirty="0">
                <a:latin typeface="Calibri" panose="020F0502020204030204" pitchFamily="34" charset="0"/>
              </a:rPr>
              <a:t>temelli değerlendirme yöntemlerinde </a:t>
            </a:r>
            <a:r>
              <a:rPr lang="tr-TR" sz="2600" b="1" dirty="0">
                <a:solidFill>
                  <a:srgbClr val="00B050"/>
                </a:solidFill>
                <a:latin typeface="Calibri" panose="020F0502020204030204" pitchFamily="34" charset="0"/>
              </a:rPr>
              <a:t>standart </a:t>
            </a:r>
            <a:r>
              <a:rPr lang="tr-TR" sz="2600" dirty="0">
                <a:latin typeface="Calibri" panose="020F0502020204030204" pitchFamily="34" charset="0"/>
              </a:rPr>
              <a:t>ve </a:t>
            </a:r>
            <a:r>
              <a:rPr lang="tr-TR" sz="2600" b="1" dirty="0">
                <a:solidFill>
                  <a:srgbClr val="00B050"/>
                </a:solidFill>
                <a:latin typeface="Calibri" panose="020F0502020204030204" pitchFamily="34" charset="0"/>
              </a:rPr>
              <a:t>standart olmayan </a:t>
            </a:r>
            <a:r>
              <a:rPr lang="tr-TR" sz="2600" dirty="0">
                <a:latin typeface="Calibri" panose="020F0502020204030204" pitchFamily="34" charset="0"/>
              </a:rPr>
              <a:t>araçlar olmak üzere iki tür araç kullanılmaktadır. </a:t>
            </a:r>
            <a:endParaRPr lang="tr-TR" sz="2600" dirty="0" smtClean="0">
              <a:latin typeface="Calibri" panose="020F0502020204030204" pitchFamily="34" charset="0"/>
            </a:endParaRPr>
          </a:p>
          <a:p>
            <a:endParaRPr lang="tr-TR" sz="2600" dirty="0">
              <a:latin typeface="Calibri" panose="020F0502020204030204" pitchFamily="34" charset="0"/>
            </a:endParaRPr>
          </a:p>
          <a:p>
            <a:r>
              <a:rPr lang="tr-TR" sz="2600" dirty="0" smtClean="0">
                <a:latin typeface="Calibri" panose="020F0502020204030204" pitchFamily="34" charset="0"/>
              </a:rPr>
              <a:t>Okul </a:t>
            </a:r>
            <a:r>
              <a:rPr lang="tr-TR" sz="2600" dirty="0">
                <a:latin typeface="Calibri" panose="020F0502020204030204" pitchFamily="34" charset="0"/>
              </a:rPr>
              <a:t>öncesi eğitimciler için en iyi yaklaşım ise yaş sınırı ve normal kullanımlar için standart olmayan araçlar kullanılarak yapılan oyun değerlendirmeleridir. </a:t>
            </a:r>
            <a:endParaRPr lang="tr-TR" sz="26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18513774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76672"/>
            <a:ext cx="8424936" cy="4493538"/>
          </a:xfrm>
          <a:prstGeom prst="rect">
            <a:avLst/>
          </a:prstGeom>
        </p:spPr>
        <p:txBody>
          <a:bodyPr wrap="square">
            <a:spAutoFit/>
          </a:bodyPr>
          <a:lstStyle/>
          <a:p>
            <a:pPr algn="just"/>
            <a:r>
              <a:rPr lang="tr-TR" sz="2600" dirty="0" smtClean="0">
                <a:latin typeface="Calibri" panose="020F0502020204030204" pitchFamily="34" charset="0"/>
              </a:rPr>
              <a:t>Van </a:t>
            </a:r>
            <a:r>
              <a:rPr lang="tr-TR" sz="2600" dirty="0" err="1">
                <a:latin typeface="Calibri" panose="020F0502020204030204" pitchFamily="34" charset="0"/>
              </a:rPr>
              <a:t>Hoorn</a:t>
            </a:r>
            <a:r>
              <a:rPr lang="tr-TR" sz="2600" dirty="0">
                <a:latin typeface="Calibri" panose="020F0502020204030204" pitchFamily="34" charset="0"/>
              </a:rPr>
              <a:t>, </a:t>
            </a:r>
            <a:r>
              <a:rPr lang="tr-TR" sz="2600" dirty="0" err="1">
                <a:latin typeface="Calibri" panose="020F0502020204030204" pitchFamily="34" charset="0"/>
              </a:rPr>
              <a:t>Novrot</a:t>
            </a:r>
            <a:r>
              <a:rPr lang="tr-TR" sz="2600" dirty="0">
                <a:latin typeface="Calibri" panose="020F0502020204030204" pitchFamily="34" charset="0"/>
              </a:rPr>
              <a:t>, </a:t>
            </a:r>
            <a:r>
              <a:rPr lang="tr-TR" sz="2600" dirty="0" err="1">
                <a:latin typeface="Calibri" panose="020F0502020204030204" pitchFamily="34" charset="0"/>
              </a:rPr>
              <a:t>Scales</a:t>
            </a:r>
            <a:r>
              <a:rPr lang="tr-TR" sz="2600" dirty="0">
                <a:latin typeface="Calibri" panose="020F0502020204030204" pitchFamily="34" charset="0"/>
              </a:rPr>
              <a:t> ve </a:t>
            </a:r>
            <a:r>
              <a:rPr lang="tr-TR" sz="2600" dirty="0" err="1">
                <a:latin typeface="Calibri" panose="020F0502020204030204" pitchFamily="34" charset="0"/>
              </a:rPr>
              <a:t>Alward</a:t>
            </a:r>
            <a:r>
              <a:rPr lang="tr-TR" sz="2600" dirty="0">
                <a:latin typeface="Calibri" panose="020F0502020204030204" pitchFamily="34" charset="0"/>
              </a:rPr>
              <a:t> (2003) kritik beceriler listesi ile bunlarla uyumlu eğitim planlarının oyun davranışını değerlendirmek için en kolay yol olacağını savunmuşlardır. Bu uyumla ilgili şu örnekleri sunmuşlardır: </a:t>
            </a:r>
            <a:endParaRPr lang="tr-TR" sz="2600" dirty="0" smtClean="0">
              <a:latin typeface="Calibri" panose="020F0502020204030204" pitchFamily="34" charset="0"/>
            </a:endParaRPr>
          </a:p>
          <a:p>
            <a:pPr algn="just"/>
            <a:endParaRPr lang="tr-TR" sz="2600" dirty="0">
              <a:latin typeface="Calibri" panose="020F0502020204030204" pitchFamily="34" charset="0"/>
            </a:endParaRPr>
          </a:p>
          <a:p>
            <a:pPr algn="just"/>
            <a:r>
              <a:rPr lang="tr-TR" sz="2600" dirty="0" smtClean="0">
                <a:latin typeface="Calibri" panose="020F0502020204030204" pitchFamily="34" charset="0"/>
              </a:rPr>
              <a:t>1</a:t>
            </a:r>
            <a:r>
              <a:rPr lang="tr-TR" sz="2600" dirty="0">
                <a:latin typeface="Calibri" panose="020F0502020204030204" pitchFamily="34" charset="0"/>
              </a:rPr>
              <a:t>. Oyun günlükleri tutmak öğrenme ve sosyal içerikler için anahtar olabilir. Bu tarz günlükler şu sorulara cevaplar bulmamıza ve bunlara göre çocukları analiz etmemize yardımcı olur: Çocuk sınıfta özellikle nerelerde oyun oynar?  Çocuğun oynadığı her bir alanda yalnız mı ya da bir arkadaşıyla mı oynuyor? </a:t>
            </a:r>
            <a:endParaRPr lang="tr-TR" sz="2600" dirty="0" smtClean="0">
              <a:latin typeface="Calibri" panose="020F0502020204030204" pitchFamily="34" charset="0"/>
            </a:endParaRPr>
          </a:p>
        </p:txBody>
      </p:sp>
    </p:spTree>
    <p:extLst>
      <p:ext uri="{BB962C8B-B14F-4D97-AF65-F5344CB8AC3E}">
        <p14:creationId xmlns:p14="http://schemas.microsoft.com/office/powerpoint/2010/main" val="23448105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764704"/>
            <a:ext cx="8424936" cy="3293209"/>
          </a:xfrm>
          <a:prstGeom prst="rect">
            <a:avLst/>
          </a:prstGeom>
        </p:spPr>
        <p:txBody>
          <a:bodyPr wrap="square">
            <a:spAutoFit/>
          </a:bodyPr>
          <a:lstStyle/>
          <a:p>
            <a:r>
              <a:rPr lang="tr-TR" sz="2600" dirty="0" smtClean="0">
                <a:latin typeface="Calibri" panose="020F0502020204030204" pitchFamily="34" charset="0"/>
              </a:rPr>
              <a:t>2</a:t>
            </a:r>
            <a:r>
              <a:rPr lang="tr-TR" sz="2600" dirty="0">
                <a:latin typeface="Calibri" panose="020F0502020204030204" pitchFamily="34" charset="0"/>
              </a:rPr>
              <a:t>. Blok oyun aşamalarını listeleyerek tabloya her bir çocuğun adını yazarak çocukları takip edin (Tablo2 bu uygulamaya uyarlanabilir). Her bir çocuğun kritik ya da uzman oldukları seviyeler takip edilebilir. </a:t>
            </a:r>
            <a:endParaRPr lang="tr-TR" sz="2600" dirty="0" smtClean="0">
              <a:latin typeface="Calibri" panose="020F0502020204030204" pitchFamily="34" charset="0"/>
            </a:endParaRPr>
          </a:p>
          <a:p>
            <a:endParaRPr lang="tr-TR" sz="2600" dirty="0">
              <a:latin typeface="Calibri" panose="020F0502020204030204" pitchFamily="34" charset="0"/>
            </a:endParaRPr>
          </a:p>
          <a:p>
            <a:r>
              <a:rPr lang="tr-TR" sz="2600" dirty="0" smtClean="0">
                <a:latin typeface="Calibri" panose="020F0502020204030204" pitchFamily="34" charset="0"/>
              </a:rPr>
              <a:t>3</a:t>
            </a:r>
            <a:r>
              <a:rPr lang="tr-TR" sz="2600" dirty="0">
                <a:latin typeface="Calibri" panose="020F0502020204030204" pitchFamily="34" charset="0"/>
              </a:rPr>
              <a:t>. Drama etkinliklerinde, gerçekçi kullanım, inandırıcılık, etkileşim ve sözel iletişim açısından çocuğun gelişimsel ilerlemesi takip edilir. </a:t>
            </a:r>
            <a:endParaRPr lang="tr-TR" sz="2600" dirty="0" smtClean="0">
              <a:latin typeface="Calibri" panose="020F0502020204030204" pitchFamily="34" charset="0"/>
            </a:endParaRPr>
          </a:p>
        </p:txBody>
      </p:sp>
    </p:spTree>
    <p:extLst>
      <p:ext uri="{BB962C8B-B14F-4D97-AF65-F5344CB8AC3E}">
        <p14:creationId xmlns:p14="http://schemas.microsoft.com/office/powerpoint/2010/main" val="862905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0" y="32618"/>
            <a:ext cx="9144000" cy="400110"/>
          </a:xfrm>
          <a:prstGeom prst="rect">
            <a:avLst/>
          </a:prstGeom>
        </p:spPr>
        <p:txBody>
          <a:bodyPr wrap="square">
            <a:spAutoFit/>
          </a:bodyPr>
          <a:lstStyle/>
          <a:p>
            <a:pPr algn="ctr"/>
            <a:r>
              <a:rPr lang="tr-TR" sz="2000" b="1" dirty="0">
                <a:latin typeface="Calibri" panose="020F0502020204030204" pitchFamily="34" charset="0"/>
              </a:rPr>
              <a:t>Tablo 4. </a:t>
            </a:r>
            <a:r>
              <a:rPr lang="tr-TR" sz="2000" dirty="0">
                <a:latin typeface="Calibri" panose="020F0502020204030204" pitchFamily="34" charset="0"/>
              </a:rPr>
              <a:t>Dramatik Oyun Kontrol Listesi</a:t>
            </a:r>
          </a:p>
        </p:txBody>
      </p:sp>
      <p:graphicFrame>
        <p:nvGraphicFramePr>
          <p:cNvPr id="4" name="Tablo 3"/>
          <p:cNvGraphicFramePr>
            <a:graphicFrameLocks noGrp="1"/>
          </p:cNvGraphicFramePr>
          <p:nvPr>
            <p:extLst>
              <p:ext uri="{D42A27DB-BD31-4B8C-83A1-F6EECF244321}">
                <p14:modId xmlns:p14="http://schemas.microsoft.com/office/powerpoint/2010/main" val="1424599559"/>
              </p:ext>
            </p:extLst>
          </p:nvPr>
        </p:nvGraphicFramePr>
        <p:xfrm>
          <a:off x="287522" y="699904"/>
          <a:ext cx="8568956" cy="5826760"/>
        </p:xfrm>
        <a:graphic>
          <a:graphicData uri="http://schemas.openxmlformats.org/drawingml/2006/table">
            <a:tbl>
              <a:tblPr firstRow="1" bandRow="1">
                <a:tableStyleId>{616DA210-FB5B-4158-B5E0-FEB733F419BA}</a:tableStyleId>
              </a:tblPr>
              <a:tblGrid>
                <a:gridCol w="583264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008113">
                  <a:extLst>
                    <a:ext uri="{9D8B030D-6E8A-4147-A177-3AD203B41FA5}">
                      <a16:colId xmlns:a16="http://schemas.microsoft.com/office/drawing/2014/main" val="20002"/>
                    </a:ext>
                  </a:extLst>
                </a:gridCol>
                <a:gridCol w="720083">
                  <a:extLst>
                    <a:ext uri="{9D8B030D-6E8A-4147-A177-3AD203B41FA5}">
                      <a16:colId xmlns:a16="http://schemas.microsoft.com/office/drawing/2014/main" val="20003"/>
                    </a:ext>
                  </a:extLst>
                </a:gridCol>
              </a:tblGrid>
              <a:tr h="370840">
                <a:tc>
                  <a:txBody>
                    <a:bodyPr/>
                    <a:lstStyle/>
                    <a:p>
                      <a:r>
                        <a:rPr lang="tr-TR" sz="1800" dirty="0" smtClean="0">
                          <a:latin typeface="Calibri" panose="020F0502020204030204" pitchFamily="34" charset="0"/>
                        </a:rPr>
                        <a:t>Dramatik Oyun Kontrol Listesi</a:t>
                      </a:r>
                      <a:endParaRPr lang="tr-TR" sz="1800" dirty="0">
                        <a:latin typeface="Calibri" panose="020F0502020204030204" pitchFamily="34" charset="0"/>
                      </a:endParaRPr>
                    </a:p>
                  </a:txBody>
                  <a:tcPr/>
                </a:tc>
                <a:tc>
                  <a:txBody>
                    <a:bodyPr/>
                    <a:lstStyle/>
                    <a:p>
                      <a:r>
                        <a:rPr lang="tr-TR" sz="1800" dirty="0" smtClean="0">
                          <a:latin typeface="Calibri" panose="020F0502020204030204" pitchFamily="34" charset="0"/>
                        </a:rPr>
                        <a:t>Sıklık </a:t>
                      </a:r>
                      <a:endParaRPr lang="tr-TR" sz="1800" dirty="0">
                        <a:latin typeface="Calibri" panose="020F0502020204030204" pitchFamily="34" charset="0"/>
                      </a:endParaRPr>
                    </a:p>
                  </a:txBody>
                  <a:tcPr/>
                </a:tc>
                <a:tc>
                  <a:txBody>
                    <a:bodyPr/>
                    <a:lstStyle/>
                    <a:p>
                      <a:endParaRPr lang="tr-TR" sz="1800" dirty="0">
                        <a:latin typeface="Calibri" panose="020F0502020204030204" pitchFamily="34" charset="0"/>
                      </a:endParaRPr>
                    </a:p>
                  </a:txBody>
                  <a:tcPr/>
                </a:tc>
                <a:tc>
                  <a:txBody>
                    <a:bodyPr/>
                    <a:lstStyle/>
                    <a:p>
                      <a:endParaRPr lang="tr-TR" sz="1800" dirty="0">
                        <a:latin typeface="Calibri" panose="020F0502020204030204" pitchFamily="34" charset="0"/>
                      </a:endParaRPr>
                    </a:p>
                  </a:txBody>
                  <a:tcPr/>
                </a:tc>
                <a:extLst>
                  <a:ext uri="{0D108BD9-81ED-4DB2-BD59-A6C34878D82A}">
                    <a16:rowId xmlns:a16="http://schemas.microsoft.com/office/drawing/2014/main" val="10000"/>
                  </a:ext>
                </a:extLst>
              </a:tr>
              <a:tr h="370840">
                <a:tc>
                  <a:txBody>
                    <a:bodyPr/>
                    <a:lstStyle/>
                    <a:p>
                      <a:r>
                        <a:rPr lang="tr-TR" sz="1800" dirty="0" smtClean="0">
                          <a:latin typeface="Calibri" panose="020F0502020204030204" pitchFamily="34" charset="0"/>
                        </a:rPr>
                        <a:t>Oyun malzemeleri temel amacıyla kullanır (örneğini elma elmadır, araba arabadır, blok bloktur)</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1"/>
                  </a:ext>
                </a:extLst>
              </a:tr>
              <a:tr h="370840">
                <a:tc>
                  <a:txBody>
                    <a:bodyPr/>
                    <a:lstStyle/>
                    <a:p>
                      <a:r>
                        <a:rPr lang="tr-TR" sz="1800" dirty="0" smtClean="0">
                          <a:latin typeface="Calibri" panose="020F0502020204030204" pitchFamily="34" charset="0"/>
                        </a:rPr>
                        <a:t>Oyun malzemelerini yaratıcı yolla kullanır (örneğin, bloklar hamburger, eşarp bir pelerin)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2"/>
                  </a:ext>
                </a:extLst>
              </a:tr>
              <a:tr h="370840">
                <a:tc>
                  <a:txBody>
                    <a:bodyPr/>
                    <a:lstStyle/>
                    <a:p>
                      <a:r>
                        <a:rPr lang="tr-TR" sz="1800" dirty="0" smtClean="0">
                          <a:latin typeface="Calibri" panose="020F0502020204030204" pitchFamily="34" charset="0"/>
                        </a:rPr>
                        <a:t>Bir hikaye ya da aile yaşantısını taklit eden oyunlar oynar (Evdeki akşam yemeği, Karga ile Tilki)</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3"/>
                  </a:ext>
                </a:extLst>
              </a:tr>
              <a:tr h="370840">
                <a:tc>
                  <a:txBody>
                    <a:bodyPr/>
                    <a:lstStyle/>
                    <a:p>
                      <a:r>
                        <a:rPr lang="tr-TR" sz="1800" dirty="0" smtClean="0">
                          <a:latin typeface="Calibri" panose="020F0502020204030204" pitchFamily="34" charset="0"/>
                        </a:rPr>
                        <a:t>Taklit oyunlarında yaratıcılığını kullanır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4"/>
                  </a:ext>
                </a:extLst>
              </a:tr>
              <a:tr h="123613">
                <a:tc>
                  <a:txBody>
                    <a:bodyPr/>
                    <a:lstStyle/>
                    <a:p>
                      <a:r>
                        <a:rPr lang="tr-TR" sz="1800" dirty="0" smtClean="0">
                          <a:latin typeface="Calibri" panose="020F0502020204030204" pitchFamily="34" charset="0"/>
                        </a:rPr>
                        <a:t>Yalnız başına oynar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5"/>
                  </a:ext>
                </a:extLst>
              </a:tr>
              <a:tr h="173567">
                <a:tc>
                  <a:txBody>
                    <a:bodyPr/>
                    <a:lstStyle/>
                    <a:p>
                      <a:r>
                        <a:rPr lang="tr-TR" sz="1800" dirty="0" smtClean="0">
                          <a:latin typeface="Calibri" panose="020F0502020204030204" pitchFamily="34" charset="0"/>
                        </a:rPr>
                        <a:t>Diğerlerine, taklit oyunlarında rol verir ve rol alır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6"/>
                  </a:ext>
                </a:extLst>
              </a:tr>
              <a:tr h="0">
                <a:tc>
                  <a:txBody>
                    <a:bodyPr/>
                    <a:lstStyle/>
                    <a:p>
                      <a:r>
                        <a:rPr lang="tr-TR" sz="1800" dirty="0" err="1" smtClean="0">
                          <a:latin typeface="Calibri" panose="020F0502020204030204" pitchFamily="34" charset="0"/>
                        </a:rPr>
                        <a:t>Iletişimde</a:t>
                      </a:r>
                      <a:r>
                        <a:rPr lang="tr-TR" sz="1800" dirty="0" smtClean="0">
                          <a:latin typeface="Calibri" panose="020F0502020204030204" pitchFamily="34" charset="0"/>
                        </a:rPr>
                        <a:t> mimiklerini kullanır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7"/>
                  </a:ext>
                </a:extLst>
              </a:tr>
              <a:tr h="198120">
                <a:tc>
                  <a:txBody>
                    <a:bodyPr/>
                    <a:lstStyle/>
                    <a:p>
                      <a:r>
                        <a:rPr lang="tr-TR" sz="1800" dirty="0" smtClean="0">
                          <a:latin typeface="Calibri" panose="020F0502020204030204" pitchFamily="34" charset="0"/>
                        </a:rPr>
                        <a:t>Oyun boyunca sadece birkaç kelime kullanır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8"/>
                  </a:ext>
                </a:extLst>
              </a:tr>
              <a:tr h="0">
                <a:tc>
                  <a:txBody>
                    <a:bodyPr/>
                    <a:lstStyle/>
                    <a:p>
                      <a:r>
                        <a:rPr lang="tr-TR" sz="1800" dirty="0" smtClean="0">
                          <a:latin typeface="Calibri" panose="020F0502020204030204" pitchFamily="34" charset="0"/>
                        </a:rPr>
                        <a:t>Oyuna uygun kelimelerle iletişim kurmak için 4-5 kelimelik cümleler kullanır </a:t>
                      </a:r>
                      <a:endParaRPr lang="tr-TR" sz="18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Bazen</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Her zaman </a:t>
                      </a:r>
                      <a:endParaRPr lang="tr-TR" sz="1600" dirty="0">
                        <a:latin typeface="Calibri" panose="020F0502020204030204" pitchFamily="34" charset="0"/>
                      </a:endParaRPr>
                    </a:p>
                  </a:txBody>
                  <a:tcPr anchor="ctr"/>
                </a:tc>
                <a:tc>
                  <a:txBody>
                    <a:bodyPr/>
                    <a:lstStyle/>
                    <a:p>
                      <a:pPr algn="ctr"/>
                      <a:r>
                        <a:rPr lang="tr-TR" sz="1600" dirty="0" smtClean="0">
                          <a:latin typeface="Calibri" panose="020F0502020204030204" pitchFamily="34" charset="0"/>
                        </a:rPr>
                        <a:t>Asla </a:t>
                      </a:r>
                      <a:endParaRPr lang="tr-TR" sz="1600" dirty="0">
                        <a:latin typeface="Calibri" panose="020F0502020204030204" pitchFamily="34" charset="0"/>
                      </a:endParaRPr>
                    </a:p>
                  </a:txBody>
                  <a:tcPr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793749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404664"/>
            <a:ext cx="8352928" cy="5262979"/>
          </a:xfrm>
          <a:prstGeom prst="rect">
            <a:avLst/>
          </a:prstGeom>
        </p:spPr>
        <p:txBody>
          <a:bodyPr wrap="square">
            <a:spAutoFit/>
          </a:bodyPr>
          <a:lstStyle/>
          <a:p>
            <a:r>
              <a:rPr lang="tr-TR" sz="2800" dirty="0" smtClean="0">
                <a:latin typeface="Calibri" panose="020F0502020204030204" pitchFamily="34" charset="0"/>
              </a:rPr>
              <a:t>Standart </a:t>
            </a:r>
            <a:r>
              <a:rPr lang="tr-TR" sz="2800" dirty="0">
                <a:latin typeface="Calibri" panose="020F0502020204030204" pitchFamily="34" charset="0"/>
              </a:rPr>
              <a:t>değerlendirme araçları ise çocukların bilişsel ve sosyal gelişimlerini değerlendirmek amacıyla hazırlanmışlardır.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ölçeklerden bir tanesi </a:t>
            </a:r>
            <a:r>
              <a:rPr lang="tr-TR" sz="2800" dirty="0" err="1">
                <a:latin typeface="Calibri" panose="020F0502020204030204" pitchFamily="34" charset="0"/>
              </a:rPr>
              <a:t>Piaget’in</a:t>
            </a:r>
            <a:r>
              <a:rPr lang="tr-TR" sz="2800" dirty="0">
                <a:latin typeface="Calibri" panose="020F0502020204030204" pitchFamily="34" charset="0"/>
              </a:rPr>
              <a:t> oluşturup </a:t>
            </a:r>
            <a:r>
              <a:rPr lang="tr-TR" sz="2800" dirty="0" err="1">
                <a:latin typeface="Calibri" panose="020F0502020204030204" pitchFamily="34" charset="0"/>
              </a:rPr>
              <a:t>Parten’ın</a:t>
            </a:r>
            <a:r>
              <a:rPr lang="tr-TR" sz="2800" dirty="0">
                <a:latin typeface="Calibri" panose="020F0502020204030204" pitchFamily="34" charset="0"/>
              </a:rPr>
              <a:t> geliştirdiği Oyun Gözlem Ölçeği (Play </a:t>
            </a:r>
            <a:r>
              <a:rPr lang="tr-TR" sz="2800" dirty="0" err="1">
                <a:latin typeface="Calibri" panose="020F0502020204030204" pitchFamily="34" charset="0"/>
              </a:rPr>
              <a:t>Observation</a:t>
            </a:r>
            <a:r>
              <a:rPr lang="tr-TR" sz="2800" dirty="0">
                <a:latin typeface="Calibri" panose="020F0502020204030204" pitchFamily="34" charset="0"/>
              </a:rPr>
              <a:t> </a:t>
            </a:r>
            <a:r>
              <a:rPr lang="tr-TR" sz="2800" dirty="0" err="1">
                <a:latin typeface="Calibri" panose="020F0502020204030204" pitchFamily="34" charset="0"/>
              </a:rPr>
              <a:t>Scale</a:t>
            </a:r>
            <a:r>
              <a:rPr lang="tr-TR" sz="2800" dirty="0">
                <a:latin typeface="Calibri" panose="020F0502020204030204" pitchFamily="34" charset="0"/>
              </a:rPr>
              <a:t>)’</a:t>
            </a:r>
            <a:r>
              <a:rPr lang="tr-TR" sz="2800" dirty="0" err="1">
                <a:latin typeface="Calibri" panose="020F0502020204030204" pitchFamily="34" charset="0"/>
              </a:rPr>
              <a:t>dir</a:t>
            </a:r>
            <a:r>
              <a:rPr lang="tr-TR" sz="2800" dirty="0">
                <a:latin typeface="Calibri" panose="020F0502020204030204" pitchFamily="34" charset="0"/>
              </a:rPr>
              <a:t>. Bu ölçek Tablo 5’te yer almaktadır.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ölçek çocuğun hareketlerinin profilini oluşturmayı sağlar. Bu ölçek özel oyun zamanlarının başında ve sonunda çocuğun oyunun resmini oluşturmak için kullanılabilir. </a:t>
            </a:r>
          </a:p>
        </p:txBody>
      </p:sp>
    </p:spTree>
    <p:extLst>
      <p:ext uri="{BB962C8B-B14F-4D97-AF65-F5344CB8AC3E}">
        <p14:creationId xmlns:p14="http://schemas.microsoft.com/office/powerpoint/2010/main" val="30623588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237312"/>
            <a:ext cx="7488832" cy="400110"/>
          </a:xfrm>
          <a:prstGeom prst="rect">
            <a:avLst/>
          </a:prstGeom>
        </p:spPr>
        <p:txBody>
          <a:bodyPr wrap="square">
            <a:spAutoFit/>
          </a:bodyPr>
          <a:lstStyle/>
          <a:p>
            <a:r>
              <a:rPr lang="tr-TR" sz="2000" dirty="0" smtClean="0">
                <a:latin typeface="Calibri" panose="020F0502020204030204" pitchFamily="34" charset="0"/>
              </a:rPr>
              <a:t>Hikaye</a:t>
            </a:r>
            <a:r>
              <a:rPr lang="tr-TR" sz="2000" dirty="0">
                <a:latin typeface="Calibri" panose="020F0502020204030204" pitchFamily="34" charset="0"/>
              </a:rPr>
              <a:t>:.......................................</a:t>
            </a:r>
          </a:p>
        </p:txBody>
      </p:sp>
      <p:sp>
        <p:nvSpPr>
          <p:cNvPr id="3" name="Dikdörtgen 2"/>
          <p:cNvSpPr/>
          <p:nvPr/>
        </p:nvSpPr>
        <p:spPr>
          <a:xfrm>
            <a:off x="0" y="0"/>
            <a:ext cx="9144000" cy="461665"/>
          </a:xfrm>
          <a:prstGeom prst="rect">
            <a:avLst/>
          </a:prstGeom>
        </p:spPr>
        <p:txBody>
          <a:bodyPr wrap="square">
            <a:spAutoFit/>
          </a:bodyPr>
          <a:lstStyle/>
          <a:p>
            <a:pPr algn="ctr"/>
            <a:r>
              <a:rPr lang="tr-TR" sz="2400" dirty="0">
                <a:latin typeface="Calibri" panose="020F0502020204030204" pitchFamily="34" charset="0"/>
              </a:rPr>
              <a:t>Tablo 5. </a:t>
            </a:r>
            <a:r>
              <a:rPr lang="tr-TR" sz="2400" dirty="0" err="1">
                <a:latin typeface="Calibri" panose="020F0502020204030204" pitchFamily="34" charset="0"/>
              </a:rPr>
              <a:t>Piaget’in</a:t>
            </a:r>
            <a:r>
              <a:rPr lang="tr-TR" sz="2400" dirty="0">
                <a:latin typeface="Calibri" panose="020F0502020204030204" pitchFamily="34" charset="0"/>
              </a:rPr>
              <a:t> Oyun Gözlem Ölçeği (Play </a:t>
            </a:r>
            <a:r>
              <a:rPr lang="tr-TR" sz="2400" dirty="0" err="1">
                <a:latin typeface="Calibri" panose="020F0502020204030204" pitchFamily="34" charset="0"/>
              </a:rPr>
              <a:t>Observation</a:t>
            </a:r>
            <a:r>
              <a:rPr lang="tr-TR" sz="2400" dirty="0">
                <a:latin typeface="Calibri" panose="020F0502020204030204" pitchFamily="34" charset="0"/>
              </a:rPr>
              <a:t> </a:t>
            </a:r>
            <a:r>
              <a:rPr lang="tr-TR" sz="2400" dirty="0" err="1">
                <a:latin typeface="Calibri" panose="020F0502020204030204" pitchFamily="34" charset="0"/>
              </a:rPr>
              <a:t>Scale</a:t>
            </a:r>
            <a:r>
              <a:rPr lang="tr-TR" sz="2400" dirty="0">
                <a:latin typeface="Calibri" panose="020F0502020204030204" pitchFamily="34" charset="0"/>
              </a:rPr>
              <a:t>)</a:t>
            </a:r>
          </a:p>
        </p:txBody>
      </p:sp>
      <p:graphicFrame>
        <p:nvGraphicFramePr>
          <p:cNvPr id="4" name="Tablo 3"/>
          <p:cNvGraphicFramePr>
            <a:graphicFrameLocks noGrp="1"/>
          </p:cNvGraphicFramePr>
          <p:nvPr>
            <p:extLst>
              <p:ext uri="{D42A27DB-BD31-4B8C-83A1-F6EECF244321}">
                <p14:modId xmlns:p14="http://schemas.microsoft.com/office/powerpoint/2010/main" val="122248688"/>
              </p:ext>
            </p:extLst>
          </p:nvPr>
        </p:nvGraphicFramePr>
        <p:xfrm>
          <a:off x="251520" y="620688"/>
          <a:ext cx="8640964" cy="4876800"/>
        </p:xfrm>
        <a:graphic>
          <a:graphicData uri="http://schemas.openxmlformats.org/drawingml/2006/table">
            <a:tbl>
              <a:tblPr firstRow="1" bandRow="1">
                <a:tableStyleId>{5DA37D80-6434-44D0-A028-1B22A696006F}</a:tableStyleId>
              </a:tblPr>
              <a:tblGrid>
                <a:gridCol w="4392488">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440164">
                  <a:extLst>
                    <a:ext uri="{9D8B030D-6E8A-4147-A177-3AD203B41FA5}">
                      <a16:colId xmlns:a16="http://schemas.microsoft.com/office/drawing/2014/main" val="20003"/>
                    </a:ext>
                  </a:extLst>
                </a:gridCol>
              </a:tblGrid>
              <a:tr h="370840">
                <a:tc>
                  <a:txBody>
                    <a:bodyPr/>
                    <a:lstStyle/>
                    <a:p>
                      <a:r>
                        <a:rPr lang="tr-TR" sz="2000" dirty="0" smtClean="0">
                          <a:latin typeface="Calibri" panose="020F0502020204030204" pitchFamily="34" charset="0"/>
                        </a:rPr>
                        <a:t>Gözlemler</a:t>
                      </a:r>
                      <a:endParaRPr lang="tr-TR" sz="2000" dirty="0">
                        <a:latin typeface="Calibri" panose="020F0502020204030204" pitchFamily="34" charset="0"/>
                      </a:endParaRPr>
                    </a:p>
                  </a:txBody>
                  <a:tcPr anchor="ctr"/>
                </a:tc>
                <a:tc>
                  <a:txBody>
                    <a:bodyPr/>
                    <a:lstStyle/>
                    <a:p>
                      <a:pPr algn="ctr"/>
                      <a:r>
                        <a:rPr lang="tr-TR" sz="2000" b="0" dirty="0" smtClean="0">
                          <a:latin typeface="Calibri" panose="020F0502020204030204" pitchFamily="34" charset="0"/>
                        </a:rPr>
                        <a:t>1. Gözlem </a:t>
                      </a:r>
                      <a:endParaRPr lang="tr-TR" sz="2000" b="0" dirty="0">
                        <a:latin typeface="Calibri" panose="020F0502020204030204" pitchFamily="34" charset="0"/>
                      </a:endParaRPr>
                    </a:p>
                  </a:txBody>
                  <a:tcPr anchor="ctr"/>
                </a:tc>
                <a:tc>
                  <a:txBody>
                    <a:bodyPr/>
                    <a:lstStyle/>
                    <a:p>
                      <a:pPr algn="ctr"/>
                      <a:r>
                        <a:rPr lang="tr-TR" sz="2000" b="0" dirty="0" smtClean="0">
                          <a:latin typeface="Calibri" panose="020F0502020204030204" pitchFamily="34" charset="0"/>
                        </a:rPr>
                        <a:t>2.  Gözlem </a:t>
                      </a:r>
                      <a:endParaRPr lang="tr-TR" sz="2000" b="0" dirty="0">
                        <a:latin typeface="Calibri" panose="020F0502020204030204" pitchFamily="34" charset="0"/>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sz="2000" b="0" dirty="0" smtClean="0">
                          <a:latin typeface="Calibri" panose="020F0502020204030204" pitchFamily="34" charset="0"/>
                        </a:rPr>
                        <a:t>3. Gözlem</a:t>
                      </a:r>
                      <a:endParaRPr lang="tr-TR" sz="2000" b="0" dirty="0">
                        <a:latin typeface="Calibri" panose="020F0502020204030204" pitchFamily="34" charset="0"/>
                      </a:endParaRPr>
                    </a:p>
                  </a:txBody>
                  <a:tcPr anchor="ctr"/>
                </a:tc>
                <a:extLst>
                  <a:ext uri="{0D108BD9-81ED-4DB2-BD59-A6C34878D82A}">
                    <a16:rowId xmlns:a16="http://schemas.microsoft.com/office/drawing/2014/main" val="100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2400" dirty="0" smtClean="0">
                          <a:latin typeface="Calibri" panose="020F0502020204030204" pitchFamily="34" charset="0"/>
                        </a:rPr>
                        <a:t>Alıştırmalı Oyun: Aynı oyunu defalarca tekrarlıyor.</a:t>
                      </a:r>
                    </a:p>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1"/>
                  </a:ext>
                </a:extLst>
              </a:tr>
              <a:tr h="370840">
                <a:tc>
                  <a:txBody>
                    <a:bodyPr/>
                    <a:lstStyle/>
                    <a:p>
                      <a:r>
                        <a:rPr lang="tr-TR" sz="2400" dirty="0" smtClean="0">
                          <a:latin typeface="Calibri" panose="020F0502020204030204" pitchFamily="34" charset="0"/>
                        </a:rPr>
                        <a:t>Sembolik Oyun: Yapısalcı Bir şeyler yapıyor. </a:t>
                      </a:r>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2"/>
                  </a:ext>
                </a:extLst>
              </a:tr>
              <a:tr h="370840">
                <a:tc>
                  <a:txBody>
                    <a:bodyPr/>
                    <a:lstStyle/>
                    <a:p>
                      <a:r>
                        <a:rPr lang="tr-TR" sz="2400" dirty="0" smtClean="0">
                          <a:latin typeface="Calibri" panose="020F0502020204030204" pitchFamily="34" charset="0"/>
                        </a:rPr>
                        <a:t>Sembolik Oyun: Drama -</a:t>
                      </a:r>
                      <a:r>
                        <a:rPr lang="tr-TR" sz="2400" dirty="0" err="1" smtClean="0">
                          <a:latin typeface="Calibri" panose="020F0502020204030204" pitchFamily="34" charset="0"/>
                        </a:rPr>
                        <a:t>mış</a:t>
                      </a:r>
                      <a:r>
                        <a:rPr lang="tr-TR" sz="2400" dirty="0" smtClean="0">
                          <a:latin typeface="Calibri" panose="020F0502020204030204" pitchFamily="34" charset="0"/>
                        </a:rPr>
                        <a:t> gibi yapıyor </a:t>
                      </a:r>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3"/>
                  </a:ext>
                </a:extLst>
              </a:tr>
              <a:tr h="354330">
                <a:tc>
                  <a:txBody>
                    <a:bodyPr/>
                    <a:lstStyle/>
                    <a:p>
                      <a:r>
                        <a:rPr lang="tr-TR" sz="2400" dirty="0" smtClean="0">
                          <a:latin typeface="Calibri" panose="020F0502020204030204" pitchFamily="34" charset="0"/>
                        </a:rPr>
                        <a:t>Sembolik Oyun: Sosyal Drama Grup halinde –</a:t>
                      </a:r>
                      <a:r>
                        <a:rPr lang="tr-TR" sz="2400" dirty="0" err="1" smtClean="0">
                          <a:latin typeface="Calibri" panose="020F0502020204030204" pitchFamily="34" charset="0"/>
                        </a:rPr>
                        <a:t>mış</a:t>
                      </a:r>
                      <a:r>
                        <a:rPr lang="tr-TR" sz="2400" dirty="0" smtClean="0">
                          <a:latin typeface="Calibri" panose="020F0502020204030204" pitchFamily="34" charset="0"/>
                        </a:rPr>
                        <a:t> gibi yapıyorlar. </a:t>
                      </a:r>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4"/>
                  </a:ext>
                </a:extLst>
              </a:tr>
              <a:tr h="35433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2400" dirty="0" smtClean="0">
                          <a:latin typeface="Calibri" panose="020F0502020204030204" pitchFamily="34" charset="0"/>
                        </a:rPr>
                        <a:t>Kurallı Oyun: Kurallı oyunlar oynuyorlar.</a:t>
                      </a: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43109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424936" cy="5693866"/>
          </a:xfrm>
          <a:prstGeom prst="rect">
            <a:avLst/>
          </a:prstGeom>
        </p:spPr>
        <p:txBody>
          <a:bodyPr wrap="square">
            <a:spAutoFit/>
          </a:bodyPr>
          <a:lstStyle/>
          <a:p>
            <a:r>
              <a:rPr lang="tr-TR" sz="2800" dirty="0">
                <a:latin typeface="Calibri" panose="020F0502020204030204" pitchFamily="34" charset="0"/>
              </a:rPr>
              <a:t>Sosyal oyunlar esnasında çocuğun gözlenmesi için hazırlanmış olan tablo, değerlendirme seanslarında kullanılabilecek bir diğer ölçektir.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ölçek </a:t>
            </a:r>
            <a:r>
              <a:rPr lang="tr-TR" sz="2800" dirty="0" smtClean="0">
                <a:latin typeface="Calibri" panose="020F0502020204030204" pitchFamily="34" charset="0"/>
              </a:rPr>
              <a:t>Tablo 6’da </a:t>
            </a:r>
            <a:r>
              <a:rPr lang="tr-TR" sz="2800" dirty="0">
                <a:latin typeface="Calibri" panose="020F0502020204030204" pitchFamily="34" charset="0"/>
              </a:rPr>
              <a:t>yer almaktadır. Bu ölçekte çocuktaki sosyal oyun gelişim aşamalarına göre dizayn edilmiştir.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ölçeği dolduran kişinin dikkat etmesi gereken en önemli nokta ise çocuğun yaşına uygun oyun davranışlarını gösterip göstermemesidir.  Eğer çocuk oyunlarında yaşından beklenenin altında davranışlar gösteriyorsa desteğe ihtiyaç duyduğu sonucu elde edilmiştir. </a:t>
            </a:r>
          </a:p>
        </p:txBody>
      </p:sp>
    </p:spTree>
    <p:extLst>
      <p:ext uri="{BB962C8B-B14F-4D97-AF65-F5344CB8AC3E}">
        <p14:creationId xmlns:p14="http://schemas.microsoft.com/office/powerpoint/2010/main" val="23448105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237312"/>
            <a:ext cx="7488832" cy="400110"/>
          </a:xfrm>
          <a:prstGeom prst="rect">
            <a:avLst/>
          </a:prstGeom>
        </p:spPr>
        <p:txBody>
          <a:bodyPr wrap="square">
            <a:spAutoFit/>
          </a:bodyPr>
          <a:lstStyle/>
          <a:p>
            <a:r>
              <a:rPr lang="tr-TR" sz="2000" dirty="0" smtClean="0">
                <a:latin typeface="Calibri" panose="020F0502020204030204" pitchFamily="34" charset="0"/>
              </a:rPr>
              <a:t>Hikaye</a:t>
            </a:r>
            <a:r>
              <a:rPr lang="tr-TR" sz="2000" dirty="0">
                <a:latin typeface="Calibri" panose="020F0502020204030204" pitchFamily="34" charset="0"/>
              </a:rPr>
              <a:t>:.......................................</a:t>
            </a:r>
          </a:p>
        </p:txBody>
      </p:sp>
      <p:sp>
        <p:nvSpPr>
          <p:cNvPr id="3" name="Dikdörtgen 2"/>
          <p:cNvSpPr/>
          <p:nvPr/>
        </p:nvSpPr>
        <p:spPr>
          <a:xfrm>
            <a:off x="0" y="0"/>
            <a:ext cx="9144000" cy="461665"/>
          </a:xfrm>
          <a:prstGeom prst="rect">
            <a:avLst/>
          </a:prstGeom>
        </p:spPr>
        <p:txBody>
          <a:bodyPr wrap="square">
            <a:spAutoFit/>
          </a:bodyPr>
          <a:lstStyle/>
          <a:p>
            <a:pPr algn="ctr"/>
            <a:r>
              <a:rPr lang="tr-TR" sz="2400" dirty="0">
                <a:latin typeface="Calibri" panose="020F0502020204030204" pitchFamily="34" charset="0"/>
              </a:rPr>
              <a:t>Tablo 5. </a:t>
            </a:r>
            <a:r>
              <a:rPr lang="tr-TR" sz="2400" dirty="0" err="1">
                <a:latin typeface="Calibri" panose="020F0502020204030204" pitchFamily="34" charset="0"/>
              </a:rPr>
              <a:t>Piaget’in</a:t>
            </a:r>
            <a:r>
              <a:rPr lang="tr-TR" sz="2400" dirty="0">
                <a:latin typeface="Calibri" panose="020F0502020204030204" pitchFamily="34" charset="0"/>
              </a:rPr>
              <a:t> Oyun Gözlem Ölçeği (Play </a:t>
            </a:r>
            <a:r>
              <a:rPr lang="tr-TR" sz="2400" dirty="0" err="1">
                <a:latin typeface="Calibri" panose="020F0502020204030204" pitchFamily="34" charset="0"/>
              </a:rPr>
              <a:t>Observation</a:t>
            </a:r>
            <a:r>
              <a:rPr lang="tr-TR" sz="2400" dirty="0">
                <a:latin typeface="Calibri" panose="020F0502020204030204" pitchFamily="34" charset="0"/>
              </a:rPr>
              <a:t> </a:t>
            </a:r>
            <a:r>
              <a:rPr lang="tr-TR" sz="2400" dirty="0" err="1">
                <a:latin typeface="Calibri" panose="020F0502020204030204" pitchFamily="34" charset="0"/>
              </a:rPr>
              <a:t>Scale</a:t>
            </a:r>
            <a:r>
              <a:rPr lang="tr-TR" sz="2400" dirty="0">
                <a:latin typeface="Calibri" panose="020F0502020204030204" pitchFamily="34" charset="0"/>
              </a:rPr>
              <a:t>)</a:t>
            </a:r>
          </a:p>
        </p:txBody>
      </p:sp>
      <p:graphicFrame>
        <p:nvGraphicFramePr>
          <p:cNvPr id="4" name="Tablo 3"/>
          <p:cNvGraphicFramePr>
            <a:graphicFrameLocks noGrp="1"/>
          </p:cNvGraphicFramePr>
          <p:nvPr>
            <p:extLst>
              <p:ext uri="{D42A27DB-BD31-4B8C-83A1-F6EECF244321}">
                <p14:modId xmlns:p14="http://schemas.microsoft.com/office/powerpoint/2010/main" val="3580722721"/>
              </p:ext>
            </p:extLst>
          </p:nvPr>
        </p:nvGraphicFramePr>
        <p:xfrm>
          <a:off x="251520" y="620688"/>
          <a:ext cx="8640964" cy="5391904"/>
        </p:xfrm>
        <a:graphic>
          <a:graphicData uri="http://schemas.openxmlformats.org/drawingml/2006/table">
            <a:tbl>
              <a:tblPr firstRow="1" bandRow="1">
                <a:tableStyleId>{5DA37D80-6434-44D0-A028-1B22A696006F}</a:tableStyleId>
              </a:tblPr>
              <a:tblGrid>
                <a:gridCol w="4392488">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440164">
                  <a:extLst>
                    <a:ext uri="{9D8B030D-6E8A-4147-A177-3AD203B41FA5}">
                      <a16:colId xmlns:a16="http://schemas.microsoft.com/office/drawing/2014/main" val="20003"/>
                    </a:ext>
                  </a:extLst>
                </a:gridCol>
              </a:tblGrid>
              <a:tr h="576064">
                <a:tc>
                  <a:txBody>
                    <a:bodyPr/>
                    <a:lstStyle/>
                    <a:p>
                      <a:r>
                        <a:rPr lang="tr-TR" sz="2000" dirty="0" smtClean="0">
                          <a:latin typeface="Calibri" panose="020F0502020204030204" pitchFamily="34" charset="0"/>
                        </a:rPr>
                        <a:t>Gözlemler</a:t>
                      </a:r>
                      <a:endParaRPr lang="tr-TR" sz="2000" dirty="0">
                        <a:latin typeface="Calibri" panose="020F0502020204030204" pitchFamily="34" charset="0"/>
                      </a:endParaRPr>
                    </a:p>
                  </a:txBody>
                  <a:tcPr anchor="ctr"/>
                </a:tc>
                <a:tc>
                  <a:txBody>
                    <a:bodyPr/>
                    <a:lstStyle/>
                    <a:p>
                      <a:pPr algn="ctr"/>
                      <a:r>
                        <a:rPr lang="tr-TR" sz="2000" b="0" dirty="0" smtClean="0">
                          <a:latin typeface="Calibri" panose="020F0502020204030204" pitchFamily="34" charset="0"/>
                        </a:rPr>
                        <a:t>1. Gözlem </a:t>
                      </a:r>
                      <a:endParaRPr lang="tr-TR" sz="2000" b="0" dirty="0">
                        <a:latin typeface="Calibri" panose="020F0502020204030204" pitchFamily="34" charset="0"/>
                      </a:endParaRPr>
                    </a:p>
                  </a:txBody>
                  <a:tcPr anchor="ctr"/>
                </a:tc>
                <a:tc>
                  <a:txBody>
                    <a:bodyPr/>
                    <a:lstStyle/>
                    <a:p>
                      <a:pPr algn="ctr"/>
                      <a:r>
                        <a:rPr lang="tr-TR" sz="2000" b="0" dirty="0" smtClean="0">
                          <a:latin typeface="Calibri" panose="020F0502020204030204" pitchFamily="34" charset="0"/>
                        </a:rPr>
                        <a:t>2.  Gözlem </a:t>
                      </a:r>
                      <a:endParaRPr lang="tr-TR" sz="2000" b="0" dirty="0">
                        <a:latin typeface="Calibri" panose="020F0502020204030204" pitchFamily="34" charset="0"/>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tr-TR" sz="2000" b="0" dirty="0" smtClean="0">
                          <a:latin typeface="Calibri" panose="020F0502020204030204" pitchFamily="34" charset="0"/>
                        </a:rPr>
                        <a:t>3. Gözlem</a:t>
                      </a:r>
                      <a:endParaRPr lang="tr-TR" sz="2000" b="0" dirty="0">
                        <a:latin typeface="Calibri" panose="020F0502020204030204" pitchFamily="34" charset="0"/>
                      </a:endParaRPr>
                    </a:p>
                  </a:txBody>
                  <a:tcPr anchor="ctr"/>
                </a:tc>
                <a:extLst>
                  <a:ext uri="{0D108BD9-81ED-4DB2-BD59-A6C34878D82A}">
                    <a16:rowId xmlns:a16="http://schemas.microsoft.com/office/drawing/2014/main" val="10000"/>
                  </a:ext>
                </a:extLst>
              </a:tr>
              <a:tr h="370840">
                <a:tc>
                  <a:txBody>
                    <a:bodyPr/>
                    <a:lstStyle/>
                    <a:p>
                      <a:r>
                        <a:rPr lang="tr-TR" sz="2000" b="1" dirty="0" smtClean="0">
                          <a:latin typeface="Calibri" panose="020F0502020204030204" pitchFamily="34" charset="0"/>
                        </a:rPr>
                        <a:t>Katılımsız(uğraşsız) Hareketler: </a:t>
                      </a:r>
                    </a:p>
                    <a:p>
                      <a:r>
                        <a:rPr lang="tr-TR" sz="2000" dirty="0" smtClean="0">
                          <a:latin typeface="Calibri" panose="020F0502020204030204" pitchFamily="34" charset="0"/>
                        </a:rPr>
                        <a:t>Çocuk oyunlara dahil olmuyor, odanın etrafında geziniyor. </a:t>
                      </a:r>
                      <a:endParaRPr lang="tr-TR" sz="20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1"/>
                  </a:ext>
                </a:extLst>
              </a:tr>
              <a:tr h="370840">
                <a:tc>
                  <a:txBody>
                    <a:bodyPr/>
                    <a:lstStyle/>
                    <a:p>
                      <a:r>
                        <a:rPr lang="tr-TR" sz="2000" b="1" dirty="0" smtClean="0">
                          <a:latin typeface="Calibri" panose="020F0502020204030204" pitchFamily="34" charset="0"/>
                        </a:rPr>
                        <a:t>Seyirci Hareketleri: </a:t>
                      </a:r>
                    </a:p>
                    <a:p>
                      <a:r>
                        <a:rPr lang="tr-TR" sz="2000" dirty="0" smtClean="0">
                          <a:latin typeface="Calibri" panose="020F0502020204030204" pitchFamily="34" charset="0"/>
                        </a:rPr>
                        <a:t>Çocuk oynamadan sadece izliyor, gözlem yapıyor. </a:t>
                      </a:r>
                      <a:endParaRPr lang="tr-TR" sz="20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2"/>
                  </a:ext>
                </a:extLst>
              </a:tr>
              <a:tr h="502920">
                <a:tc>
                  <a:txBody>
                    <a:bodyPr/>
                    <a:lstStyle/>
                    <a:p>
                      <a:r>
                        <a:rPr lang="tr-TR" sz="2000" b="1" dirty="0" smtClean="0">
                          <a:latin typeface="Calibri" panose="020F0502020204030204" pitchFamily="34" charset="0"/>
                        </a:rPr>
                        <a:t>Yalnız(Bireysel) Oyun: </a:t>
                      </a:r>
                    </a:p>
                    <a:p>
                      <a:r>
                        <a:rPr lang="tr-TR" sz="2000" dirty="0" smtClean="0">
                          <a:latin typeface="Calibri" panose="020F0502020204030204" pitchFamily="34" charset="0"/>
                        </a:rPr>
                        <a:t>Tek başına oynuyor</a:t>
                      </a:r>
                      <a:endParaRPr lang="tr-TR" sz="20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3"/>
                  </a:ext>
                </a:extLst>
              </a:tr>
              <a:tr h="502920">
                <a:tc>
                  <a:txBody>
                    <a:bodyPr/>
                    <a:lstStyle/>
                    <a:p>
                      <a:r>
                        <a:rPr lang="tr-TR" sz="2000" b="1" dirty="0" smtClean="0">
                          <a:latin typeface="Calibri" panose="020F0502020204030204" pitchFamily="34" charset="0"/>
                        </a:rPr>
                        <a:t>Paralel Oyun: </a:t>
                      </a:r>
                    </a:p>
                    <a:p>
                      <a:r>
                        <a:rPr lang="tr-TR" sz="2000" dirty="0" smtClean="0">
                          <a:latin typeface="Calibri" panose="020F0502020204030204" pitchFamily="34" charset="0"/>
                        </a:rPr>
                        <a:t>Diğer çocukların yanında oynuyor.</a:t>
                      </a:r>
                      <a:endParaRPr lang="tr-TR" sz="20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4"/>
                  </a:ext>
                </a:extLst>
              </a:tr>
              <a:tr h="354330">
                <a:tc>
                  <a:txBody>
                    <a:bodyPr/>
                    <a:lstStyle/>
                    <a:p>
                      <a:r>
                        <a:rPr lang="tr-TR" sz="2000" b="1" dirty="0" smtClean="0">
                          <a:latin typeface="Calibri" panose="020F0502020204030204" pitchFamily="34" charset="0"/>
                        </a:rPr>
                        <a:t>Birlikte Oyun: </a:t>
                      </a:r>
                    </a:p>
                    <a:p>
                      <a:r>
                        <a:rPr lang="tr-TR" sz="2000" dirty="0" smtClean="0">
                          <a:latin typeface="Calibri" panose="020F0502020204030204" pitchFamily="34" charset="0"/>
                        </a:rPr>
                        <a:t>Diğer çocuklarla beraber oynuyor. </a:t>
                      </a:r>
                      <a:endParaRPr lang="tr-TR" sz="20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5"/>
                  </a:ext>
                </a:extLst>
              </a:tr>
              <a:tr h="35433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2000" b="1" dirty="0" smtClean="0">
                          <a:latin typeface="Calibri" panose="020F0502020204030204" pitchFamily="34" charset="0"/>
                        </a:rPr>
                        <a:t>İşbirliğine Dayalı Oyun: </a:t>
                      </a:r>
                    </a:p>
                    <a:p>
                      <a:pPr marL="0" marR="0" lvl="0" indent="0" algn="l" defTabSz="685800" rtl="0" eaLnBrk="1" fontAlgn="auto" latinLnBrk="0" hangingPunct="1">
                        <a:lnSpc>
                          <a:spcPct val="100000"/>
                        </a:lnSpc>
                        <a:spcBef>
                          <a:spcPts val="0"/>
                        </a:spcBef>
                        <a:spcAft>
                          <a:spcPts val="0"/>
                        </a:spcAft>
                        <a:buClrTx/>
                        <a:buSzTx/>
                        <a:buFontTx/>
                        <a:buNone/>
                        <a:tabLst/>
                        <a:defRPr/>
                      </a:pPr>
                      <a:r>
                        <a:rPr lang="tr-TR" sz="2000" dirty="0" smtClean="0">
                          <a:latin typeface="Calibri" panose="020F0502020204030204" pitchFamily="34" charset="0"/>
                        </a:rPr>
                        <a:t>Beraber grup olarak oynuyorlar.</a:t>
                      </a:r>
                      <a:endParaRPr lang="tr-TR" sz="20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tc>
                  <a:txBody>
                    <a:bodyPr/>
                    <a:lstStyle/>
                    <a:p>
                      <a:endParaRPr lang="tr-TR" sz="2400" dirty="0">
                        <a:latin typeface="Calibri" panose="020F0502020204030204" pitchFamily="34" charset="0"/>
                      </a:endParaRP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163487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280920" cy="5693866"/>
          </a:xfrm>
          <a:prstGeom prst="rect">
            <a:avLst/>
          </a:prstGeom>
        </p:spPr>
        <p:txBody>
          <a:bodyPr wrap="square">
            <a:spAutoFit/>
          </a:bodyPr>
          <a:lstStyle/>
          <a:p>
            <a:r>
              <a:rPr lang="tr-TR" sz="2800" dirty="0">
                <a:solidFill>
                  <a:srgbClr val="FF0000"/>
                </a:solidFill>
                <a:latin typeface="Calibri" panose="020F0502020204030204" pitchFamily="34" charset="0"/>
              </a:rPr>
              <a:t>Oyun Temelli Değerlendirmede Çevre </a:t>
            </a:r>
            <a:endParaRPr lang="tr-TR" sz="2800" dirty="0" smtClean="0">
              <a:solidFill>
                <a:srgbClr val="FF0000"/>
              </a:solidFill>
              <a:latin typeface="Calibri" panose="020F0502020204030204" pitchFamily="34" charset="0"/>
            </a:endParaRPr>
          </a:p>
          <a:p>
            <a:endParaRPr lang="tr-TR" sz="2800" dirty="0">
              <a:solidFill>
                <a:srgbClr val="FF0000"/>
              </a:solidFill>
              <a:latin typeface="Calibri" panose="020F0502020204030204" pitchFamily="34" charset="0"/>
            </a:endParaRPr>
          </a:p>
          <a:p>
            <a:r>
              <a:rPr lang="tr-TR" sz="2800" dirty="0" smtClean="0">
                <a:latin typeface="Calibri" panose="020F0502020204030204" pitchFamily="34" charset="0"/>
              </a:rPr>
              <a:t>Oyun </a:t>
            </a:r>
            <a:r>
              <a:rPr lang="tr-TR" sz="2800" dirty="0">
                <a:latin typeface="Calibri" panose="020F0502020204030204" pitchFamily="34" charset="0"/>
              </a:rPr>
              <a:t>alanında temalar, cinsiyete göre seçimler ve bilişsel seviyelerin farklılıklarının sergilenebileceği çok çeşitli oyuncaklar olmalıdır. Örnek vermek gerekirse 18 ayın altındaki çocuklar neden-sonuç ilişkisi kurabilecekleri ve ellerini kullandıkları çeşitli oyunlara gereksinim duyarlar.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Sembolik </a:t>
            </a:r>
            <a:r>
              <a:rPr lang="tr-TR" sz="2800" dirty="0">
                <a:latin typeface="Calibri" panose="020F0502020204030204" pitchFamily="34" charset="0"/>
              </a:rPr>
              <a:t>oyun dönemindeki çocuğun değerlendirilmesi esnasında çevrede çocuğun tanıdığı ve tanımadığı oyuncakların olması doğru değerlendirme yapılması için oldukça önemlidir (Westby,2000).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571632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88640"/>
            <a:ext cx="8280920" cy="4401205"/>
          </a:xfrm>
          <a:prstGeom prst="rect">
            <a:avLst/>
          </a:prstGeom>
        </p:spPr>
        <p:txBody>
          <a:bodyPr wrap="square">
            <a:spAutoFit/>
          </a:bodyPr>
          <a:lstStyle/>
          <a:p>
            <a:endParaRPr lang="tr-TR" sz="2800" dirty="0">
              <a:solidFill>
                <a:srgbClr val="FF0000"/>
              </a:solidFill>
              <a:latin typeface="Calibri" panose="020F0502020204030204" pitchFamily="34" charset="0"/>
            </a:endParaRPr>
          </a:p>
          <a:p>
            <a:r>
              <a:rPr lang="tr-TR" sz="2800" dirty="0" smtClean="0">
                <a:latin typeface="Calibri" panose="020F0502020204030204" pitchFamily="34" charset="0"/>
              </a:rPr>
              <a:t>Her </a:t>
            </a:r>
            <a:r>
              <a:rPr lang="tr-TR" sz="2800" dirty="0">
                <a:latin typeface="Calibri" panose="020F0502020204030204" pitchFamily="34" charset="0"/>
              </a:rPr>
              <a:t>yaş grubunda değerlendirmenin yapılacağı sınıflarda oyuncakların çeşitleri yaşlara uygun ve çok çeşitli olmalıdır.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Ayrıca </a:t>
            </a:r>
            <a:r>
              <a:rPr lang="tr-TR" sz="2800" dirty="0">
                <a:latin typeface="Calibri" panose="020F0502020204030204" pitchFamily="34" charset="0"/>
              </a:rPr>
              <a:t>değerlendiriciler çocukların oyunu, kültürel inanç ve anlayışların temelini oluşturduğu için çocukların oyuncaklara yükledikleri anlamlar hakkında bilgi sahibi ve hassas olmalıdır. </a:t>
            </a:r>
            <a:endParaRPr lang="tr-TR" sz="28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34658046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836712"/>
            <a:ext cx="8280920" cy="4585871"/>
          </a:xfrm>
          <a:prstGeom prst="rect">
            <a:avLst/>
          </a:prstGeom>
        </p:spPr>
        <p:txBody>
          <a:bodyPr wrap="square">
            <a:spAutoFit/>
          </a:bodyPr>
          <a:lstStyle/>
          <a:p>
            <a:r>
              <a:rPr lang="tr-TR" sz="2400" dirty="0" smtClean="0">
                <a:latin typeface="Calibri" panose="020F0502020204030204" pitchFamily="34" charset="0"/>
              </a:rPr>
              <a:t>Oyuncaklar </a:t>
            </a:r>
            <a:r>
              <a:rPr lang="tr-TR" sz="2400" dirty="0">
                <a:latin typeface="Calibri" panose="020F0502020204030204" pitchFamily="34" charset="0"/>
              </a:rPr>
              <a:t>çocukların gelişimsel düzeylerine göre gruplandırılmalıdır. Bu odalarda oyun alanları arasında çocuğun geçişleri kolay olmalı ve alanlar oyuncaklarına göre gözle görülür bir farkla ayrılmalıdır (Westby,2000). </a:t>
            </a:r>
            <a:endParaRPr lang="tr-TR" sz="2400" dirty="0" smtClean="0">
              <a:latin typeface="Calibri" panose="020F0502020204030204" pitchFamily="34" charset="0"/>
            </a:endParaRPr>
          </a:p>
          <a:p>
            <a:endParaRPr lang="tr-TR" sz="2400" dirty="0">
              <a:latin typeface="Calibri" panose="020F0502020204030204" pitchFamily="34" charset="0"/>
            </a:endParaRPr>
          </a:p>
          <a:p>
            <a:r>
              <a:rPr lang="tr-TR" sz="2400" dirty="0" smtClean="0">
                <a:latin typeface="Calibri" panose="020F0502020204030204" pitchFamily="34" charset="0"/>
              </a:rPr>
              <a:t>Odalar </a:t>
            </a:r>
            <a:r>
              <a:rPr lang="tr-TR" sz="2400" dirty="0">
                <a:latin typeface="Calibri" panose="020F0502020204030204" pitchFamily="34" charset="0"/>
              </a:rPr>
              <a:t>iki alana ayrılmıştır: </a:t>
            </a:r>
            <a:endParaRPr lang="tr-TR" sz="2400" dirty="0" smtClean="0">
              <a:latin typeface="Calibri" panose="020F0502020204030204" pitchFamily="34" charset="0"/>
            </a:endParaRPr>
          </a:p>
          <a:p>
            <a:endParaRPr lang="tr-TR" sz="2400" dirty="0" smtClean="0">
              <a:latin typeface="Calibri" panose="020F0502020204030204" pitchFamily="34" charset="0"/>
            </a:endParaRPr>
          </a:p>
          <a:p>
            <a:pPr marL="342900" indent="-342900">
              <a:buAutoNum type="alphaLcPeriod"/>
            </a:pPr>
            <a:r>
              <a:rPr lang="tr-TR" sz="2400" dirty="0" smtClean="0">
                <a:solidFill>
                  <a:srgbClr val="0070C0"/>
                </a:solidFill>
                <a:latin typeface="Calibri" panose="020F0502020204030204" pitchFamily="34" charset="0"/>
              </a:rPr>
              <a:t>Sembolik </a:t>
            </a:r>
            <a:r>
              <a:rPr lang="tr-TR" sz="2400" dirty="0">
                <a:solidFill>
                  <a:srgbClr val="0070C0"/>
                </a:solidFill>
                <a:latin typeface="Calibri" panose="020F0502020204030204" pitchFamily="34" charset="0"/>
              </a:rPr>
              <a:t>Öncesi Alan: </a:t>
            </a:r>
            <a:r>
              <a:rPr lang="tr-TR" sz="2400" dirty="0">
                <a:latin typeface="Calibri" panose="020F0502020204030204" pitchFamily="34" charset="0"/>
              </a:rPr>
              <a:t>17 ay ve altındaki bebekler için ayrılan alandır. Bu bebekler </a:t>
            </a:r>
            <a:r>
              <a:rPr lang="tr-TR" sz="2400" dirty="0" smtClean="0">
                <a:latin typeface="Calibri" panose="020F0502020204030204" pitchFamily="34" charset="0"/>
              </a:rPr>
              <a:t>henüz –</a:t>
            </a:r>
            <a:r>
              <a:rPr lang="tr-TR" sz="2400" dirty="0" err="1">
                <a:latin typeface="Calibri" panose="020F0502020204030204" pitchFamily="34" charset="0"/>
              </a:rPr>
              <a:t>mış</a:t>
            </a:r>
            <a:r>
              <a:rPr lang="tr-TR" sz="2400" dirty="0">
                <a:latin typeface="Calibri" panose="020F0502020204030204" pitchFamily="34" charset="0"/>
              </a:rPr>
              <a:t> gibi hayal oyunlarıyla ilgilenmedikleri için bu alanda, çıngıraklar, konuşan oyuncaklar, şekil kovaları, müzikli oyuncaklar, vurmalı oyuncaklar ve yumuşak hayvanlar olmalıdır</a:t>
            </a:r>
            <a:r>
              <a:rPr lang="tr-TR" sz="2800" dirty="0">
                <a:latin typeface="Calibri" panose="020F0502020204030204" pitchFamily="34" charset="0"/>
              </a:rPr>
              <a:t>.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3546768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980728"/>
            <a:ext cx="8280920" cy="4524315"/>
          </a:xfrm>
          <a:prstGeom prst="rect">
            <a:avLst/>
          </a:prstGeom>
        </p:spPr>
        <p:txBody>
          <a:bodyPr wrap="square">
            <a:spAutoFit/>
          </a:bodyPr>
          <a:lstStyle/>
          <a:p>
            <a:pPr marL="514350" indent="-514350">
              <a:buFont typeface="+mj-lt"/>
              <a:buAutoNum type="alphaLcPeriod" startAt="2"/>
            </a:pPr>
            <a:r>
              <a:rPr lang="tr-TR" sz="2400" b="1" dirty="0" smtClean="0">
                <a:solidFill>
                  <a:srgbClr val="0070C0"/>
                </a:solidFill>
                <a:latin typeface="Calibri" panose="020F0502020204030204" pitchFamily="34" charset="0"/>
              </a:rPr>
              <a:t>Tanıdık </a:t>
            </a:r>
            <a:r>
              <a:rPr lang="tr-TR" sz="2400" b="1" dirty="0">
                <a:solidFill>
                  <a:srgbClr val="0070C0"/>
                </a:solidFill>
                <a:latin typeface="Calibri" panose="020F0502020204030204" pitchFamily="34" charset="0"/>
              </a:rPr>
              <a:t>Gerçekçi Oyun Alanı: </a:t>
            </a:r>
            <a:r>
              <a:rPr lang="tr-TR" sz="2400" dirty="0">
                <a:latin typeface="Calibri" panose="020F0502020204030204" pitchFamily="34" charset="0"/>
              </a:rPr>
              <a:t>18 ay ve daha büyük yaşlardaki çocukları kapsar. Bu alandaki oyuncaklar çok gerçekçi unsurlara sahip materyaller olmalıdır. </a:t>
            </a:r>
            <a:endParaRPr lang="tr-TR" sz="2400" dirty="0" smtClean="0">
              <a:latin typeface="Calibri" panose="020F0502020204030204" pitchFamily="34" charset="0"/>
            </a:endParaRPr>
          </a:p>
          <a:p>
            <a:pPr marL="514350" indent="-514350">
              <a:buFont typeface="+mj-lt"/>
              <a:buAutoNum type="alphaLcPeriod" startAt="2"/>
            </a:pPr>
            <a:endParaRPr lang="tr-TR" sz="2400" dirty="0">
              <a:latin typeface="Calibri" panose="020F0502020204030204" pitchFamily="34" charset="0"/>
            </a:endParaRPr>
          </a:p>
          <a:p>
            <a:pPr marL="542925"/>
            <a:r>
              <a:rPr lang="tr-TR" sz="2400" dirty="0" smtClean="0">
                <a:latin typeface="Calibri" panose="020F0502020204030204" pitchFamily="34" charset="0"/>
              </a:rPr>
              <a:t>Bu </a:t>
            </a:r>
            <a:r>
              <a:rPr lang="tr-TR" sz="2400" dirty="0">
                <a:latin typeface="Calibri" panose="020F0502020204030204" pitchFamily="34" charset="0"/>
              </a:rPr>
              <a:t>alanda en az şu oyuncaklar yer almalıdır. </a:t>
            </a:r>
            <a:endParaRPr lang="tr-TR" sz="2400" dirty="0" smtClean="0">
              <a:latin typeface="Calibri" panose="020F0502020204030204" pitchFamily="34" charset="0"/>
            </a:endParaRPr>
          </a:p>
          <a:p>
            <a:pPr marL="542925"/>
            <a:endParaRPr lang="tr-TR" sz="2400" dirty="0">
              <a:latin typeface="Calibri" panose="020F0502020204030204" pitchFamily="34" charset="0"/>
            </a:endParaRPr>
          </a:p>
          <a:p>
            <a:pPr marL="542925"/>
            <a:r>
              <a:rPr lang="tr-TR" sz="2400" dirty="0" smtClean="0">
                <a:latin typeface="Calibri" panose="020F0502020204030204" pitchFamily="34" charset="0"/>
              </a:rPr>
              <a:t>Gerçek hayatı dramatize etmeye dayalı oyuncaklar (evcilik, alış-veriş, doktorculuk oyunları için gerekli malzemeler) </a:t>
            </a:r>
          </a:p>
          <a:p>
            <a:pPr marL="542925"/>
            <a:endParaRPr lang="tr-TR" sz="2400" dirty="0">
              <a:latin typeface="Calibri" panose="020F0502020204030204" pitchFamily="34" charset="0"/>
            </a:endParaRPr>
          </a:p>
          <a:p>
            <a:pPr marL="542925"/>
            <a:r>
              <a:rPr lang="tr-TR" sz="2400" dirty="0" smtClean="0">
                <a:latin typeface="Calibri" panose="020F0502020204030204" pitchFamily="34" charset="0"/>
              </a:rPr>
              <a:t>Daha az gerçekçi ve minyatür oyuncaklar (X-men, Batman materyalleri, büyük bebek evi, kum havuzları, </a:t>
            </a:r>
            <a:r>
              <a:rPr lang="tr-TR" sz="2400" dirty="0" err="1" smtClean="0">
                <a:latin typeface="Calibri" panose="020F0502020204030204" pitchFamily="34" charset="0"/>
              </a:rPr>
              <a:t>lego</a:t>
            </a:r>
            <a:r>
              <a:rPr lang="tr-TR" sz="2400" dirty="0" smtClean="0">
                <a:latin typeface="Calibri" panose="020F0502020204030204" pitchFamily="34" charset="0"/>
              </a:rPr>
              <a:t> setleri, kuklalar, blok ve yapı-inşa setleri </a:t>
            </a:r>
            <a:r>
              <a:rPr lang="tr-TR" sz="2400" dirty="0" err="1" smtClean="0">
                <a:latin typeface="Calibri" panose="020F0502020204030204" pitchFamily="34" charset="0"/>
              </a:rPr>
              <a:t>vb</a:t>
            </a:r>
            <a:r>
              <a:rPr lang="tr-TR" sz="2400" dirty="0" smtClean="0">
                <a:latin typeface="Calibri" panose="020F0502020204030204" pitchFamily="34" charset="0"/>
              </a:rPr>
              <a:t>) </a:t>
            </a:r>
          </a:p>
        </p:txBody>
      </p:sp>
    </p:spTree>
    <p:extLst>
      <p:ext uri="{BB962C8B-B14F-4D97-AF65-F5344CB8AC3E}">
        <p14:creationId xmlns:p14="http://schemas.microsoft.com/office/powerpoint/2010/main" val="1957188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620688"/>
            <a:ext cx="8280920" cy="2677656"/>
          </a:xfrm>
          <a:prstGeom prst="rect">
            <a:avLst/>
          </a:prstGeom>
        </p:spPr>
        <p:txBody>
          <a:bodyPr wrap="square">
            <a:spAutoFit/>
          </a:bodyPr>
          <a:lstStyle/>
          <a:p>
            <a:pPr marL="542925"/>
            <a:r>
              <a:rPr lang="tr-TR" sz="2800" dirty="0" smtClean="0">
                <a:latin typeface="Calibri" panose="020F0502020204030204" pitchFamily="34" charset="0"/>
              </a:rPr>
              <a:t>Alan uygunsa büyük motor becerin desteklendiği oyun alanı (basamaklar, kaydırak, tünel, salıncak, kaykay, sallanan at, vb.) </a:t>
            </a:r>
          </a:p>
          <a:p>
            <a:pPr marL="542925"/>
            <a:endParaRPr lang="tr-TR" sz="2800" dirty="0">
              <a:latin typeface="Calibri" panose="020F0502020204030204" pitchFamily="34" charset="0"/>
            </a:endParaRPr>
          </a:p>
          <a:p>
            <a:pPr marL="542925"/>
            <a:r>
              <a:rPr lang="tr-TR" sz="2800" dirty="0" smtClean="0">
                <a:latin typeface="Calibri" panose="020F0502020204030204" pitchFamily="34" charset="0"/>
              </a:rPr>
              <a:t>Tematik oyun alanları (doktor ofisi, fırın, ayakkabıcı, havaalanı, lokanta, </a:t>
            </a:r>
            <a:r>
              <a:rPr lang="tr-TR" sz="2800" dirty="0" err="1" smtClean="0">
                <a:latin typeface="Calibri" panose="020F0502020204030204" pitchFamily="34" charset="0"/>
              </a:rPr>
              <a:t>vb</a:t>
            </a:r>
            <a:r>
              <a:rPr lang="tr-TR" sz="2800" dirty="0" smtClean="0">
                <a:latin typeface="Calibri" panose="020F0502020204030204" pitchFamily="34" charset="0"/>
              </a:rPr>
              <a:t>)</a:t>
            </a:r>
          </a:p>
        </p:txBody>
      </p:sp>
    </p:spTree>
    <p:extLst>
      <p:ext uri="{BB962C8B-B14F-4D97-AF65-F5344CB8AC3E}">
        <p14:creationId xmlns:p14="http://schemas.microsoft.com/office/powerpoint/2010/main" val="1977550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268760"/>
            <a:ext cx="8280920" cy="3539430"/>
          </a:xfrm>
          <a:prstGeom prst="rect">
            <a:avLst/>
          </a:prstGeom>
        </p:spPr>
        <p:txBody>
          <a:bodyPr wrap="square">
            <a:spAutoFit/>
          </a:bodyPr>
          <a:lstStyle/>
          <a:p>
            <a:pPr algn="just"/>
            <a:r>
              <a:rPr lang="tr-TR" sz="2800" dirty="0" smtClean="0">
                <a:latin typeface="Calibri" panose="020F0502020204030204" pitchFamily="34" charset="0"/>
              </a:rPr>
              <a:t>En </a:t>
            </a:r>
            <a:r>
              <a:rPr lang="tr-TR" sz="2800" dirty="0">
                <a:latin typeface="Calibri" panose="020F0502020204030204" pitchFamily="34" charset="0"/>
              </a:rPr>
              <a:t>iyi değerlendirme için oyun alanının yerleşimi çok önemli olmasına rağmen eksik bir materyal olması çocuğun o oyun için diğer oyuncaklar arasında doğru seçimler yapabilmesi açısından önemlidir. </a:t>
            </a:r>
            <a:endParaRPr lang="tr-TR" sz="2800" dirty="0" smtClean="0">
              <a:latin typeface="Calibri" panose="020F0502020204030204" pitchFamily="34" charset="0"/>
            </a:endParaRPr>
          </a:p>
          <a:p>
            <a:pPr algn="just"/>
            <a:endParaRPr lang="tr-TR" sz="2800" dirty="0">
              <a:latin typeface="Calibri" panose="020F0502020204030204" pitchFamily="34" charset="0"/>
            </a:endParaRPr>
          </a:p>
          <a:p>
            <a:pPr algn="just"/>
            <a:r>
              <a:rPr lang="tr-TR" sz="2800" dirty="0" smtClean="0">
                <a:latin typeface="Calibri" panose="020F0502020204030204" pitchFamily="34" charset="0"/>
              </a:rPr>
              <a:t>Bu </a:t>
            </a:r>
            <a:r>
              <a:rPr lang="tr-TR" sz="2800" dirty="0">
                <a:latin typeface="Calibri" panose="020F0502020204030204" pitchFamily="34" charset="0"/>
              </a:rPr>
              <a:t>durumlarda değerlendirme çok dikkatli yapılmalı ve çocuğun seçimleri göz ardı edilmemelidir (</a:t>
            </a:r>
            <a:r>
              <a:rPr lang="tr-TR" sz="2800" dirty="0" err="1">
                <a:latin typeface="Calibri" panose="020F0502020204030204" pitchFamily="34" charset="0"/>
              </a:rPr>
              <a:t>Metheny</a:t>
            </a:r>
            <a:r>
              <a:rPr lang="tr-TR" sz="2800" dirty="0">
                <a:latin typeface="Calibri" panose="020F0502020204030204" pitchFamily="34" charset="0"/>
              </a:rPr>
              <a:t>, 2000). </a:t>
            </a:r>
          </a:p>
        </p:txBody>
      </p:sp>
    </p:spTree>
    <p:extLst>
      <p:ext uri="{BB962C8B-B14F-4D97-AF65-F5344CB8AC3E}">
        <p14:creationId xmlns:p14="http://schemas.microsoft.com/office/powerpoint/2010/main" val="23448105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908720"/>
            <a:ext cx="8280920" cy="3046988"/>
          </a:xfrm>
          <a:prstGeom prst="rect">
            <a:avLst/>
          </a:prstGeom>
        </p:spPr>
        <p:txBody>
          <a:bodyPr wrap="square">
            <a:spAutoFit/>
          </a:bodyPr>
          <a:lstStyle/>
          <a:p>
            <a:r>
              <a:rPr lang="tr-TR" sz="2400" b="1" dirty="0">
                <a:solidFill>
                  <a:srgbClr val="FF0000"/>
                </a:solidFill>
                <a:latin typeface="Calibri" panose="020F0502020204030204" pitchFamily="34" charset="0"/>
              </a:rPr>
              <a:t>Oyun Temelli Değerlendirme Setleri </a:t>
            </a:r>
            <a:endParaRPr lang="tr-TR" sz="2400" b="1" dirty="0" smtClean="0">
              <a:solidFill>
                <a:srgbClr val="FF0000"/>
              </a:solidFill>
              <a:latin typeface="Calibri" panose="020F0502020204030204" pitchFamily="34" charset="0"/>
            </a:endParaRPr>
          </a:p>
          <a:p>
            <a:endParaRPr lang="tr-TR" sz="2400" b="1" dirty="0">
              <a:solidFill>
                <a:srgbClr val="FF0000"/>
              </a:solidFill>
              <a:latin typeface="Calibri" panose="020F0502020204030204" pitchFamily="34" charset="0"/>
            </a:endParaRPr>
          </a:p>
          <a:p>
            <a:pPr marL="514350" indent="-514350">
              <a:buClr>
                <a:srgbClr val="0070C0"/>
              </a:buClr>
              <a:buFont typeface="+mj-lt"/>
              <a:buAutoNum type="alphaLcPeriod"/>
            </a:pPr>
            <a:r>
              <a:rPr lang="tr-TR" sz="2400" dirty="0" err="1" smtClean="0">
                <a:latin typeface="Calibri" panose="020F0502020204030204" pitchFamily="34" charset="0"/>
              </a:rPr>
              <a:t>Disiplinlerarası</a:t>
            </a:r>
            <a:r>
              <a:rPr lang="tr-TR" sz="2400" dirty="0" smtClean="0">
                <a:latin typeface="Calibri" panose="020F0502020204030204" pitchFamily="34" charset="0"/>
              </a:rPr>
              <a:t> </a:t>
            </a:r>
            <a:r>
              <a:rPr lang="tr-TR" sz="2400" dirty="0">
                <a:latin typeface="Calibri" panose="020F0502020204030204" pitchFamily="34" charset="0"/>
              </a:rPr>
              <a:t>Oyun Temelli Değerlendirme (</a:t>
            </a:r>
            <a:r>
              <a:rPr lang="tr-TR" sz="2400" dirty="0" err="1">
                <a:latin typeface="Calibri" panose="020F0502020204030204" pitchFamily="34" charset="0"/>
              </a:rPr>
              <a:t>Transdisciplinary</a:t>
            </a:r>
            <a:r>
              <a:rPr lang="tr-TR" sz="2400" dirty="0">
                <a:latin typeface="Calibri" panose="020F0502020204030204" pitchFamily="34" charset="0"/>
              </a:rPr>
              <a:t> Play-</a:t>
            </a:r>
            <a:r>
              <a:rPr lang="tr-TR" sz="2400" dirty="0" err="1">
                <a:latin typeface="Calibri" panose="020F0502020204030204" pitchFamily="34" charset="0"/>
              </a:rPr>
              <a:t>Based</a:t>
            </a:r>
            <a:r>
              <a:rPr lang="tr-TR" sz="2400" dirty="0">
                <a:latin typeface="Calibri" panose="020F0502020204030204" pitchFamily="34" charset="0"/>
              </a:rPr>
              <a:t> </a:t>
            </a:r>
            <a:r>
              <a:rPr lang="tr-TR" sz="2400" dirty="0" err="1">
                <a:latin typeface="Calibri" panose="020F0502020204030204" pitchFamily="34" charset="0"/>
              </a:rPr>
              <a:t>Assessment</a:t>
            </a:r>
            <a:r>
              <a:rPr lang="tr-TR" sz="2400" dirty="0">
                <a:latin typeface="Calibri" panose="020F0502020204030204" pitchFamily="34" charset="0"/>
              </a:rPr>
              <a:t>-TPBA</a:t>
            </a:r>
            <a:r>
              <a:rPr lang="tr-TR" sz="2400" dirty="0" smtClean="0">
                <a:latin typeface="Calibri" panose="020F0502020204030204" pitchFamily="34" charset="0"/>
              </a:rPr>
              <a:t>)</a:t>
            </a:r>
          </a:p>
          <a:p>
            <a:pPr marL="514350" indent="-514350">
              <a:buClr>
                <a:srgbClr val="0070C0"/>
              </a:buClr>
              <a:buFont typeface="+mj-lt"/>
              <a:buAutoNum type="alphaLcPeriod"/>
            </a:pPr>
            <a:endParaRPr lang="tr-TR" sz="2400" dirty="0">
              <a:latin typeface="Calibri" panose="020F0502020204030204" pitchFamily="34" charset="0"/>
            </a:endParaRPr>
          </a:p>
          <a:p>
            <a:pPr marL="514350" indent="-514350">
              <a:buClr>
                <a:srgbClr val="0070C0"/>
              </a:buClr>
              <a:buFont typeface="+mj-lt"/>
              <a:buAutoNum type="alphaLcPeriod"/>
            </a:pPr>
            <a:r>
              <a:rPr lang="tr-TR" sz="2400" dirty="0" smtClean="0">
                <a:latin typeface="Calibri" panose="020F0502020204030204" pitchFamily="34" charset="0"/>
              </a:rPr>
              <a:t>Oyun </a:t>
            </a:r>
            <a:r>
              <a:rPr lang="tr-TR" sz="2400" dirty="0">
                <a:latin typeface="Calibri" panose="020F0502020204030204" pitchFamily="34" charset="0"/>
              </a:rPr>
              <a:t>Gözlem Seti (Play </a:t>
            </a:r>
            <a:r>
              <a:rPr lang="tr-TR" sz="2400" dirty="0" err="1">
                <a:latin typeface="Calibri" panose="020F0502020204030204" pitchFamily="34" charset="0"/>
              </a:rPr>
              <a:t>Observation</a:t>
            </a:r>
            <a:r>
              <a:rPr lang="tr-TR" sz="2400" dirty="0">
                <a:latin typeface="Calibri" panose="020F0502020204030204" pitchFamily="34" charset="0"/>
              </a:rPr>
              <a:t> Kit-POKIT</a:t>
            </a:r>
            <a:r>
              <a:rPr lang="tr-TR" sz="2400" dirty="0" smtClean="0">
                <a:latin typeface="Calibri" panose="020F0502020204030204" pitchFamily="34" charset="0"/>
              </a:rPr>
              <a:t>) </a:t>
            </a:r>
          </a:p>
          <a:p>
            <a:pPr marL="514350" indent="-514350">
              <a:buClr>
                <a:srgbClr val="0070C0"/>
              </a:buClr>
              <a:buFont typeface="+mj-lt"/>
              <a:buAutoNum type="alphaLcPeriod"/>
            </a:pPr>
            <a:endParaRPr lang="tr-TR" sz="2400" dirty="0">
              <a:latin typeface="Calibri" panose="020F0502020204030204" pitchFamily="34" charset="0"/>
            </a:endParaRPr>
          </a:p>
          <a:p>
            <a:pPr marL="514350" indent="-514350">
              <a:buClr>
                <a:srgbClr val="0070C0"/>
              </a:buClr>
              <a:buFont typeface="+mj-lt"/>
              <a:buAutoNum type="alphaLcPeriod"/>
            </a:pPr>
            <a:r>
              <a:rPr lang="tr-TR" sz="2400" dirty="0" err="1" smtClean="0">
                <a:latin typeface="Calibri" panose="020F0502020204030204" pitchFamily="34" charset="0"/>
              </a:rPr>
              <a:t>Ounce</a:t>
            </a:r>
            <a:r>
              <a:rPr lang="tr-TR" sz="2400" dirty="0" smtClean="0">
                <a:latin typeface="Calibri" panose="020F0502020204030204" pitchFamily="34" charset="0"/>
              </a:rPr>
              <a:t> </a:t>
            </a:r>
            <a:r>
              <a:rPr lang="tr-TR" sz="2400" dirty="0">
                <a:latin typeface="Calibri" panose="020F0502020204030204" pitchFamily="34" charset="0"/>
              </a:rPr>
              <a:t>Değerlendirme </a:t>
            </a:r>
            <a:r>
              <a:rPr lang="tr-TR" sz="2400" dirty="0" smtClean="0">
                <a:latin typeface="Calibri" panose="020F0502020204030204" pitchFamily="34" charset="0"/>
              </a:rPr>
              <a:t>Ölçeği</a:t>
            </a:r>
            <a:endParaRPr lang="tr-TR" sz="2400" dirty="0">
              <a:latin typeface="Calibri" panose="020F0502020204030204" pitchFamily="34" charset="0"/>
            </a:endParaRPr>
          </a:p>
        </p:txBody>
      </p:sp>
    </p:spTree>
    <p:extLst>
      <p:ext uri="{BB962C8B-B14F-4D97-AF65-F5344CB8AC3E}">
        <p14:creationId xmlns:p14="http://schemas.microsoft.com/office/powerpoint/2010/main" val="16550901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1789" y="1268760"/>
            <a:ext cx="8052659" cy="4693593"/>
          </a:xfrm>
          <a:prstGeom prst="rect">
            <a:avLst/>
          </a:prstGeom>
        </p:spPr>
        <p:txBody>
          <a:bodyPr wrap="square">
            <a:spAutoFit/>
          </a:bodyPr>
          <a:lstStyle/>
          <a:p>
            <a:r>
              <a:rPr lang="tr-TR" sz="2300" b="1" dirty="0" smtClean="0">
                <a:solidFill>
                  <a:srgbClr val="0070C0"/>
                </a:solidFill>
                <a:latin typeface="Calibri" panose="020F0502020204030204" pitchFamily="34" charset="0"/>
              </a:rPr>
              <a:t>a- </a:t>
            </a:r>
            <a:r>
              <a:rPr lang="tr-TR" sz="2300" b="1" dirty="0" err="1" smtClean="0">
                <a:solidFill>
                  <a:srgbClr val="0070C0"/>
                </a:solidFill>
                <a:latin typeface="Calibri" panose="020F0502020204030204" pitchFamily="34" charset="0"/>
              </a:rPr>
              <a:t>Disiplinlerarası</a:t>
            </a:r>
            <a:r>
              <a:rPr lang="tr-TR" sz="2300" b="1" dirty="0" smtClean="0">
                <a:solidFill>
                  <a:srgbClr val="0070C0"/>
                </a:solidFill>
                <a:latin typeface="Calibri" panose="020F0502020204030204" pitchFamily="34" charset="0"/>
              </a:rPr>
              <a:t> </a:t>
            </a:r>
            <a:r>
              <a:rPr lang="tr-TR" sz="2300" b="1" dirty="0">
                <a:solidFill>
                  <a:srgbClr val="0070C0"/>
                </a:solidFill>
                <a:latin typeface="Calibri" panose="020F0502020204030204" pitchFamily="34" charset="0"/>
              </a:rPr>
              <a:t>Oyun Temelli Değerlendirme (</a:t>
            </a:r>
            <a:r>
              <a:rPr lang="tr-TR" sz="2300" b="1" dirty="0" err="1">
                <a:solidFill>
                  <a:srgbClr val="0070C0"/>
                </a:solidFill>
                <a:latin typeface="Calibri" panose="020F0502020204030204" pitchFamily="34" charset="0"/>
              </a:rPr>
              <a:t>Transdisciplinary</a:t>
            </a:r>
            <a:r>
              <a:rPr lang="tr-TR" sz="2300" b="1" dirty="0">
                <a:solidFill>
                  <a:srgbClr val="0070C0"/>
                </a:solidFill>
                <a:latin typeface="Calibri" panose="020F0502020204030204" pitchFamily="34" charset="0"/>
              </a:rPr>
              <a:t> </a:t>
            </a:r>
            <a:r>
              <a:rPr lang="tr-TR" sz="2300" b="1" dirty="0" err="1">
                <a:solidFill>
                  <a:srgbClr val="0070C0"/>
                </a:solidFill>
                <a:latin typeface="Calibri" panose="020F0502020204030204" pitchFamily="34" charset="0"/>
              </a:rPr>
              <a:t>PlayBased</a:t>
            </a:r>
            <a:r>
              <a:rPr lang="tr-TR" sz="2300" b="1" dirty="0">
                <a:solidFill>
                  <a:srgbClr val="0070C0"/>
                </a:solidFill>
                <a:latin typeface="Calibri" panose="020F0502020204030204" pitchFamily="34" charset="0"/>
              </a:rPr>
              <a:t> </a:t>
            </a:r>
            <a:r>
              <a:rPr lang="tr-TR" sz="2300" b="1" dirty="0" err="1">
                <a:solidFill>
                  <a:srgbClr val="0070C0"/>
                </a:solidFill>
                <a:latin typeface="Calibri" panose="020F0502020204030204" pitchFamily="34" charset="0"/>
              </a:rPr>
              <a:t>Assessment</a:t>
            </a:r>
            <a:r>
              <a:rPr lang="tr-TR" sz="2300" b="1" dirty="0">
                <a:solidFill>
                  <a:srgbClr val="0070C0"/>
                </a:solidFill>
                <a:latin typeface="Calibri" panose="020F0502020204030204" pitchFamily="34" charset="0"/>
              </a:rPr>
              <a:t>-TPBA): </a:t>
            </a:r>
            <a:endParaRPr lang="tr-TR" sz="2300" b="1" dirty="0" smtClean="0">
              <a:solidFill>
                <a:srgbClr val="0070C0"/>
              </a:solidFill>
              <a:latin typeface="Calibri" panose="020F0502020204030204" pitchFamily="34" charset="0"/>
            </a:endParaRPr>
          </a:p>
          <a:p>
            <a:endParaRPr lang="tr-TR" sz="2300" b="1" dirty="0">
              <a:solidFill>
                <a:srgbClr val="0070C0"/>
              </a:solidFill>
              <a:latin typeface="Calibri" panose="020F0502020204030204" pitchFamily="34" charset="0"/>
            </a:endParaRPr>
          </a:p>
          <a:p>
            <a:r>
              <a:rPr lang="tr-TR" sz="2300" dirty="0" smtClean="0">
                <a:latin typeface="Calibri" panose="020F0502020204030204" pitchFamily="34" charset="0"/>
              </a:rPr>
              <a:t>Normal </a:t>
            </a:r>
            <a:r>
              <a:rPr lang="tr-TR" sz="2300" dirty="0">
                <a:latin typeface="Calibri" panose="020F0502020204030204" pitchFamily="34" charset="0"/>
              </a:rPr>
              <a:t>gelişim gösteren ya da özel </a:t>
            </a:r>
            <a:r>
              <a:rPr lang="tr-TR" sz="2300" dirty="0" err="1">
                <a:latin typeface="Calibri" panose="020F0502020204030204" pitchFamily="34" charset="0"/>
              </a:rPr>
              <a:t>gereksinimli</a:t>
            </a:r>
            <a:r>
              <a:rPr lang="tr-TR" sz="2300" dirty="0">
                <a:latin typeface="Calibri" panose="020F0502020204030204" pitchFamily="34" charset="0"/>
              </a:rPr>
              <a:t> çocukların gelişimlerine, yeteneklerine, öğrenme stillerine ve iletişim düzeylerine karar verebilmek için çok fonksiyonel bir yapıda geliştirilmiş değerlendirme setidir. </a:t>
            </a:r>
            <a:endParaRPr lang="tr-TR" sz="2300" dirty="0" smtClean="0">
              <a:latin typeface="Calibri" panose="020F0502020204030204" pitchFamily="34" charset="0"/>
            </a:endParaRPr>
          </a:p>
          <a:p>
            <a:endParaRPr lang="tr-TR" sz="2300" dirty="0">
              <a:latin typeface="Calibri" panose="020F0502020204030204" pitchFamily="34" charset="0"/>
            </a:endParaRPr>
          </a:p>
          <a:p>
            <a:r>
              <a:rPr lang="tr-TR" sz="2300" dirty="0" smtClean="0">
                <a:latin typeface="Calibri" panose="020F0502020204030204" pitchFamily="34" charset="0"/>
              </a:rPr>
              <a:t>Bu </a:t>
            </a:r>
            <a:r>
              <a:rPr lang="tr-TR" sz="2300" dirty="0">
                <a:latin typeface="Calibri" panose="020F0502020204030204" pitchFamily="34" charset="0"/>
              </a:rPr>
              <a:t>ölçme aracı 5 yaşa kadar olan çocuklarla kullanılmak üzere dizayn edilmiştir </a:t>
            </a:r>
          </a:p>
          <a:p>
            <a:endParaRPr lang="tr-TR" sz="2300" dirty="0" smtClean="0">
              <a:latin typeface="Calibri" panose="020F0502020204030204" pitchFamily="34" charset="0"/>
            </a:endParaRPr>
          </a:p>
          <a:p>
            <a:r>
              <a:rPr lang="tr-TR" sz="2300" dirty="0" smtClean="0">
                <a:latin typeface="Calibri" panose="020F0502020204030204" pitchFamily="34" charset="0"/>
              </a:rPr>
              <a:t>TPBA çocuğun en iyi ya da en güçlü olduğu yeteneklerine ve gelişim alanlarına kara vermede etkilidir. </a:t>
            </a:r>
          </a:p>
        </p:txBody>
      </p:sp>
    </p:spTree>
    <p:extLst>
      <p:ext uri="{BB962C8B-B14F-4D97-AF65-F5344CB8AC3E}">
        <p14:creationId xmlns:p14="http://schemas.microsoft.com/office/powerpoint/2010/main" val="17764036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2656"/>
            <a:ext cx="8208912" cy="4832092"/>
          </a:xfrm>
          <a:prstGeom prst="rect">
            <a:avLst/>
          </a:prstGeom>
        </p:spPr>
        <p:txBody>
          <a:bodyPr wrap="square">
            <a:spAutoFit/>
          </a:bodyPr>
          <a:lstStyle/>
          <a:p>
            <a:r>
              <a:rPr lang="tr-TR" sz="2800" dirty="0" smtClean="0">
                <a:latin typeface="Calibri" panose="020F0502020204030204" pitchFamily="34" charset="0"/>
              </a:rPr>
              <a:t>Çocuk </a:t>
            </a:r>
            <a:r>
              <a:rPr lang="tr-TR" sz="2800" dirty="0">
                <a:latin typeface="Calibri" panose="020F0502020204030204" pitchFamily="34" charset="0"/>
              </a:rPr>
              <a:t>yalnız başına, oyunu kuran kişiyle, akranıyla ya da anne babasıyla oynarken gözlemlenir.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değerlendirme tekniğinin en önemli özelliği de çocuğun ailesinin de gözlem esnasında yanında olmasına izin vermesidir. Bu sayede çocuğun kendini daha güvende hissedeceği ve performansını en iyi şekilde sergileyeceği görüşü hakimdir.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Gözlem </a:t>
            </a:r>
            <a:r>
              <a:rPr lang="tr-TR" sz="2800" dirty="0">
                <a:latin typeface="Calibri" panose="020F0502020204030204" pitchFamily="34" charset="0"/>
              </a:rPr>
              <a:t>süreci uzman ya da ailenin isteğine göre video ile kayıt edilebilmektedir.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40428078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88640"/>
            <a:ext cx="8208912" cy="6124754"/>
          </a:xfrm>
          <a:prstGeom prst="rect">
            <a:avLst/>
          </a:prstGeom>
        </p:spPr>
        <p:txBody>
          <a:bodyPr wrap="square">
            <a:spAutoFit/>
          </a:bodyPr>
          <a:lstStyle/>
          <a:p>
            <a:r>
              <a:rPr lang="tr-TR" sz="2800" dirty="0" smtClean="0">
                <a:latin typeface="Calibri" panose="020F0502020204030204" pitchFamily="34" charset="0"/>
              </a:rPr>
              <a:t>Gözlem </a:t>
            </a:r>
            <a:r>
              <a:rPr lang="tr-TR" sz="2800" dirty="0">
                <a:latin typeface="Calibri" panose="020F0502020204030204" pitchFamily="34" charset="0"/>
              </a:rPr>
              <a:t>süreleri 45 dakika bir saat arasında değişmektedir ve bu sürede oyunu düzenleyen ya da kayıt yapan kişi dışındakiler not alabilir.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Gözlem </a:t>
            </a:r>
            <a:r>
              <a:rPr lang="tr-TR" sz="2800" dirty="0">
                <a:latin typeface="Calibri" panose="020F0502020204030204" pitchFamily="34" charset="0"/>
              </a:rPr>
              <a:t>sonuçları bilişsel gelişim, sosyal/ duygusal gelişim, iletişim ve dil gelişimi ve duyu-motor gelişim kategorilerinde yer alan soruları cevaplamak için kullanılır.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kategorilerde yer alan sorular sadece hangi yeteneklerin ve davranışların sergilendiğiyle ilgili değil, hangi koşullar altında özel davranışları nasıl sergiledikleriyle de ilişkilidir (Linder,2000) . </a:t>
            </a:r>
            <a:endParaRPr lang="tr-TR" sz="28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36466649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16632"/>
            <a:ext cx="8568952" cy="5693866"/>
          </a:xfrm>
          <a:prstGeom prst="rect">
            <a:avLst/>
          </a:prstGeom>
        </p:spPr>
        <p:txBody>
          <a:bodyPr wrap="square">
            <a:spAutoFit/>
          </a:bodyPr>
          <a:lstStyle/>
          <a:p>
            <a:r>
              <a:rPr lang="tr-TR" sz="2800" b="1" dirty="0" smtClean="0">
                <a:solidFill>
                  <a:srgbClr val="0070C0"/>
                </a:solidFill>
                <a:latin typeface="Calibri" panose="020F0502020204030204" pitchFamily="34" charset="0"/>
              </a:rPr>
              <a:t>b- Oyun </a:t>
            </a:r>
            <a:r>
              <a:rPr lang="tr-TR" sz="2800" b="1" dirty="0">
                <a:solidFill>
                  <a:srgbClr val="0070C0"/>
                </a:solidFill>
                <a:latin typeface="Calibri" panose="020F0502020204030204" pitchFamily="34" charset="0"/>
              </a:rPr>
              <a:t>Gözlem Seti (Play </a:t>
            </a:r>
            <a:r>
              <a:rPr lang="tr-TR" sz="2800" b="1" dirty="0" err="1">
                <a:solidFill>
                  <a:srgbClr val="0070C0"/>
                </a:solidFill>
                <a:latin typeface="Calibri" panose="020F0502020204030204" pitchFamily="34" charset="0"/>
              </a:rPr>
              <a:t>Observation</a:t>
            </a:r>
            <a:r>
              <a:rPr lang="tr-TR" sz="2800" b="1" dirty="0">
                <a:solidFill>
                  <a:srgbClr val="0070C0"/>
                </a:solidFill>
                <a:latin typeface="Calibri" panose="020F0502020204030204" pitchFamily="34" charset="0"/>
              </a:rPr>
              <a:t> Kit-POKIT): </a:t>
            </a:r>
            <a:endParaRPr lang="tr-TR" sz="2800" b="1" dirty="0" smtClean="0">
              <a:solidFill>
                <a:srgbClr val="0070C0"/>
              </a:solidFill>
              <a:latin typeface="Calibri" panose="020F0502020204030204" pitchFamily="34" charset="0"/>
            </a:endParaRPr>
          </a:p>
          <a:p>
            <a:r>
              <a:rPr lang="tr-TR" sz="2800" dirty="0" smtClean="0">
                <a:latin typeface="Calibri" panose="020F0502020204030204" pitchFamily="34" charset="0"/>
              </a:rPr>
              <a:t>Normal </a:t>
            </a:r>
            <a:r>
              <a:rPr lang="tr-TR" sz="2800" dirty="0">
                <a:latin typeface="Calibri" panose="020F0502020204030204" pitchFamily="34" charset="0"/>
              </a:rPr>
              <a:t>gelişim gösteren ve özel </a:t>
            </a:r>
            <a:r>
              <a:rPr lang="tr-TR" sz="2800" dirty="0" err="1">
                <a:latin typeface="Calibri" panose="020F0502020204030204" pitchFamily="34" charset="0"/>
              </a:rPr>
              <a:t>gereksinimli</a:t>
            </a:r>
            <a:r>
              <a:rPr lang="tr-TR" sz="2800" dirty="0">
                <a:latin typeface="Calibri" panose="020F0502020204030204" pitchFamily="34" charset="0"/>
              </a:rPr>
              <a:t> çocuklar (özellikle otistikler) için klinik ortamlarda kullanılmak üzere geliştirilmiştir.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12-48 </a:t>
            </a:r>
            <a:r>
              <a:rPr lang="tr-TR" sz="2800" dirty="0">
                <a:latin typeface="Calibri" panose="020F0502020204030204" pitchFamily="34" charset="0"/>
              </a:rPr>
              <a:t>aylık çocukların özel hazırlanmış oyun alanlarında ve standart oyuncaklarla oyunları sırasında doldurulan, 470 davranışın gözlemlendiği bir araçtır.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POKIT </a:t>
            </a:r>
            <a:r>
              <a:rPr lang="tr-TR" sz="2800" dirty="0">
                <a:latin typeface="Calibri" panose="020F0502020204030204" pitchFamily="34" charset="0"/>
              </a:rPr>
              <a:t>kullanım kılavuzu, gözlem kontrol listeleri seti, oyun soru ölçekleri ve sonuç değerlendirmelerinden oluşan bir değerlendirme setidir. (</a:t>
            </a:r>
            <a:r>
              <a:rPr lang="tr-TR" sz="2800" dirty="0" err="1">
                <a:latin typeface="Calibri" panose="020F0502020204030204" pitchFamily="34" charset="0"/>
              </a:rPr>
              <a:t>Weiner</a:t>
            </a:r>
            <a:r>
              <a:rPr lang="tr-TR" sz="2800" dirty="0">
                <a:latin typeface="Calibri" panose="020F0502020204030204" pitchFamily="34" charset="0"/>
              </a:rPr>
              <a:t>, </a:t>
            </a:r>
            <a:r>
              <a:rPr lang="tr-TR" sz="2800" dirty="0" err="1">
                <a:latin typeface="Calibri" panose="020F0502020204030204" pitchFamily="34" charset="0"/>
              </a:rPr>
              <a:t>Sandgrund</a:t>
            </a:r>
            <a:r>
              <a:rPr lang="tr-TR" sz="2800" dirty="0">
                <a:latin typeface="Calibri" panose="020F0502020204030204" pitchFamily="34" charset="0"/>
              </a:rPr>
              <a:t>, ve Schaefer,2000)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33044590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0"/>
            <a:ext cx="8424936" cy="6124754"/>
          </a:xfrm>
          <a:prstGeom prst="rect">
            <a:avLst/>
          </a:prstGeom>
        </p:spPr>
        <p:txBody>
          <a:bodyPr wrap="square">
            <a:spAutoFit/>
          </a:bodyPr>
          <a:lstStyle/>
          <a:p>
            <a:r>
              <a:rPr lang="tr-TR" sz="2800" dirty="0" smtClean="0">
                <a:latin typeface="Calibri" panose="020F0502020204030204" pitchFamily="34" charset="0"/>
              </a:rPr>
              <a:t>POKIT standart oyuncaklar kullanılarak uygulanmaktadır. </a:t>
            </a:r>
          </a:p>
          <a:p>
            <a:endParaRPr lang="tr-TR" sz="2800" dirty="0">
              <a:latin typeface="Calibri" panose="020F0502020204030204" pitchFamily="34" charset="0"/>
            </a:endParaRPr>
          </a:p>
          <a:p>
            <a:r>
              <a:rPr lang="tr-TR" sz="2800" dirty="0" smtClean="0">
                <a:latin typeface="Calibri" panose="020F0502020204030204" pitchFamily="34" charset="0"/>
              </a:rPr>
              <a:t>Bu gözlem setinde kullanılan standart oyuncaklar:</a:t>
            </a:r>
          </a:p>
          <a:p>
            <a:endParaRPr lang="tr-TR" sz="2800" dirty="0">
              <a:latin typeface="Calibri" panose="020F0502020204030204" pitchFamily="34" charset="0"/>
            </a:endParaRPr>
          </a:p>
          <a:p>
            <a:pPr marL="514350" indent="-514350">
              <a:buClr>
                <a:srgbClr val="0070C0"/>
              </a:buClr>
              <a:buFont typeface="Wingdings" panose="05000000000000000000" pitchFamily="2" charset="2"/>
              <a:buChar char="q"/>
            </a:pPr>
            <a:r>
              <a:rPr lang="tr-TR" sz="2800" dirty="0" smtClean="0">
                <a:latin typeface="Calibri" panose="020F0502020204030204" pitchFamily="34" charset="0"/>
              </a:rPr>
              <a:t> İç </a:t>
            </a:r>
            <a:r>
              <a:rPr lang="tr-TR" sz="2800" dirty="0">
                <a:latin typeface="Calibri" panose="020F0502020204030204" pitchFamily="34" charset="0"/>
              </a:rPr>
              <a:t>içe geçmiş kovalar ve salla baş </a:t>
            </a:r>
          </a:p>
          <a:p>
            <a:pPr marL="514350" indent="-514350">
              <a:buClr>
                <a:srgbClr val="0070C0"/>
              </a:buClr>
              <a:buFont typeface="Wingdings" panose="05000000000000000000" pitchFamily="2" charset="2"/>
              <a:buChar char="q"/>
            </a:pPr>
            <a:endParaRPr lang="tr-TR" sz="2800" dirty="0">
              <a:latin typeface="Calibri" panose="020F0502020204030204" pitchFamily="34" charset="0"/>
            </a:endParaRPr>
          </a:p>
          <a:p>
            <a:pPr marL="514350" indent="-514350">
              <a:buClr>
                <a:srgbClr val="0070C0"/>
              </a:buClr>
              <a:buFont typeface="Wingdings" panose="05000000000000000000" pitchFamily="2" charset="2"/>
              <a:buChar char="q"/>
            </a:pPr>
            <a:r>
              <a:rPr lang="tr-TR" sz="2800" dirty="0" smtClean="0">
                <a:latin typeface="Calibri" panose="020F0502020204030204" pitchFamily="34" charset="0"/>
              </a:rPr>
              <a:t>Fırlamalı </a:t>
            </a:r>
            <a:r>
              <a:rPr lang="tr-TR" sz="2800" dirty="0">
                <a:latin typeface="Calibri" panose="020F0502020204030204" pitchFamily="34" charset="0"/>
              </a:rPr>
              <a:t>(pop </a:t>
            </a:r>
            <a:r>
              <a:rPr lang="tr-TR" sz="2800" dirty="0" err="1">
                <a:latin typeface="Calibri" panose="020F0502020204030204" pitchFamily="34" charset="0"/>
              </a:rPr>
              <a:t>up</a:t>
            </a:r>
            <a:r>
              <a:rPr lang="tr-TR" sz="2800" dirty="0">
                <a:latin typeface="Calibri" panose="020F0502020204030204" pitchFamily="34" charset="0"/>
              </a:rPr>
              <a:t>) oyuncakları </a:t>
            </a:r>
            <a:endParaRPr lang="tr-TR" sz="2800" dirty="0" smtClean="0">
              <a:latin typeface="Calibri" panose="020F0502020204030204" pitchFamily="34" charset="0"/>
            </a:endParaRPr>
          </a:p>
          <a:p>
            <a:pPr marL="514350" indent="-514350">
              <a:buClr>
                <a:srgbClr val="0070C0"/>
              </a:buClr>
              <a:buFont typeface="Wingdings" panose="05000000000000000000" pitchFamily="2" charset="2"/>
              <a:buChar char="q"/>
            </a:pPr>
            <a:endParaRPr lang="tr-TR" sz="2800" dirty="0">
              <a:latin typeface="Calibri" panose="020F0502020204030204" pitchFamily="34" charset="0"/>
            </a:endParaRPr>
          </a:p>
          <a:p>
            <a:pPr marL="514350" indent="-514350">
              <a:buClr>
                <a:srgbClr val="0070C0"/>
              </a:buClr>
              <a:buFont typeface="Wingdings" panose="05000000000000000000" pitchFamily="2" charset="2"/>
              <a:buChar char="q"/>
            </a:pPr>
            <a:r>
              <a:rPr lang="tr-TR" sz="2800" dirty="0" smtClean="0">
                <a:latin typeface="Calibri" panose="020F0502020204030204" pitchFamily="34" charset="0"/>
              </a:rPr>
              <a:t>Atlıkarınca</a:t>
            </a:r>
            <a:endParaRPr lang="tr-TR" sz="2800" dirty="0">
              <a:latin typeface="Calibri" panose="020F0502020204030204" pitchFamily="34" charset="0"/>
            </a:endParaRPr>
          </a:p>
          <a:p>
            <a:pPr marL="514350" indent="-514350">
              <a:buClr>
                <a:srgbClr val="0070C0"/>
              </a:buClr>
              <a:buFont typeface="Wingdings" panose="05000000000000000000" pitchFamily="2" charset="2"/>
              <a:buChar char="q"/>
            </a:pPr>
            <a:endParaRPr lang="tr-TR" sz="2800" dirty="0" smtClean="0">
              <a:latin typeface="Calibri" panose="020F0502020204030204" pitchFamily="34" charset="0"/>
            </a:endParaRPr>
          </a:p>
          <a:p>
            <a:pPr marL="514350" indent="-514350">
              <a:buClr>
                <a:srgbClr val="0070C0"/>
              </a:buClr>
              <a:buFont typeface="Wingdings" panose="05000000000000000000" pitchFamily="2" charset="2"/>
              <a:buChar char="q"/>
            </a:pPr>
            <a:r>
              <a:rPr lang="tr-TR" sz="2800" dirty="0" smtClean="0">
                <a:latin typeface="Calibri" panose="020F0502020204030204" pitchFamily="34" charset="0"/>
              </a:rPr>
              <a:t>Resim </a:t>
            </a:r>
            <a:r>
              <a:rPr lang="tr-TR" sz="2800" dirty="0">
                <a:latin typeface="Calibri" panose="020F0502020204030204" pitchFamily="34" charset="0"/>
              </a:rPr>
              <a:t>ve hikaye kitabı setleri </a:t>
            </a:r>
            <a:endParaRPr lang="tr-TR" sz="2800" dirty="0" smtClean="0">
              <a:latin typeface="Calibri" panose="020F0502020204030204" pitchFamily="34" charset="0"/>
            </a:endParaRPr>
          </a:p>
          <a:p>
            <a:pPr marL="514350" indent="-514350">
              <a:buClr>
                <a:srgbClr val="0070C0"/>
              </a:buClr>
              <a:buFont typeface="Wingdings" panose="05000000000000000000" pitchFamily="2" charset="2"/>
              <a:buChar char="q"/>
            </a:pPr>
            <a:endParaRPr lang="tr-TR" sz="2800" dirty="0">
              <a:latin typeface="Calibri" panose="020F0502020204030204" pitchFamily="34" charset="0"/>
            </a:endParaRPr>
          </a:p>
          <a:p>
            <a:pPr marL="514350" indent="-514350">
              <a:buClr>
                <a:srgbClr val="0070C0"/>
              </a:buClr>
              <a:buFont typeface="Wingdings" panose="05000000000000000000" pitchFamily="2" charset="2"/>
              <a:buChar char="q"/>
            </a:pPr>
            <a:r>
              <a:rPr lang="tr-TR" sz="2800" dirty="0" smtClean="0">
                <a:latin typeface="Calibri" panose="020F0502020204030204" pitchFamily="34" charset="0"/>
              </a:rPr>
              <a:t>Hayal </a:t>
            </a:r>
            <a:r>
              <a:rPr lang="tr-TR" sz="2800" dirty="0">
                <a:latin typeface="Calibri" panose="020F0502020204030204" pitchFamily="34" charset="0"/>
              </a:rPr>
              <a:t>oyuncakları setleri (bebek, telefon, çay seti)  </a:t>
            </a:r>
            <a:endParaRPr lang="tr-TR" sz="28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28140247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2656"/>
            <a:ext cx="8424936" cy="5262979"/>
          </a:xfrm>
          <a:prstGeom prst="rect">
            <a:avLst/>
          </a:prstGeom>
        </p:spPr>
        <p:txBody>
          <a:bodyPr wrap="square">
            <a:spAutoFit/>
          </a:bodyPr>
          <a:lstStyle/>
          <a:p>
            <a:r>
              <a:rPr lang="tr-TR" sz="2800" dirty="0" smtClean="0">
                <a:latin typeface="Calibri" panose="020F0502020204030204" pitchFamily="34" charset="0"/>
              </a:rPr>
              <a:t>Çocuk </a:t>
            </a:r>
            <a:r>
              <a:rPr lang="tr-TR" sz="2800" dirty="0">
                <a:latin typeface="Calibri" panose="020F0502020204030204" pitchFamily="34" charset="0"/>
              </a:rPr>
              <a:t>bu oyuncaklarla sırasıyla oynarken, gözlem yapan uzman elinde yer alan kontrol listelerine göre değerlendirmesini yapar. </a:t>
            </a:r>
            <a:endParaRPr lang="tr-TR" sz="2800" dirty="0" smtClean="0">
              <a:latin typeface="Calibri" panose="020F0502020204030204" pitchFamily="34" charset="0"/>
            </a:endParaRPr>
          </a:p>
          <a:p>
            <a:endParaRPr lang="tr-TR" sz="2800" dirty="0" smtClean="0">
              <a:latin typeface="Calibri" panose="020F0502020204030204" pitchFamily="34" charset="0"/>
            </a:endParaRPr>
          </a:p>
          <a:p>
            <a:r>
              <a:rPr lang="tr-TR" sz="2800" dirty="0" smtClean="0">
                <a:latin typeface="Calibri" panose="020F0502020204030204" pitchFamily="34" charset="0"/>
              </a:rPr>
              <a:t>Ayrıca bu </a:t>
            </a:r>
            <a:r>
              <a:rPr lang="tr-TR" sz="2800" dirty="0">
                <a:latin typeface="Calibri" panose="020F0502020204030204" pitchFamily="34" charset="0"/>
              </a:rPr>
              <a:t>listelerde normal gelişim gösteren çocukların kaç aylıkken bu davranışları sergileyebildiklerine dair bilgiler de yer almaktadır.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Aynı </a:t>
            </a:r>
            <a:r>
              <a:rPr lang="tr-TR" sz="2800" dirty="0">
                <a:latin typeface="Calibri" panose="020F0502020204030204" pitchFamily="34" charset="0"/>
              </a:rPr>
              <a:t>zamanda ayların yanında yer alan aşağı ve yana doğru giden ok işaretleriyle o davranışın gelişimsel özelliğe sahip ya da geçiş becerisi davranışı olup olmadığı hakkında da bilgi vermektedir.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39037837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92696"/>
            <a:ext cx="8424936" cy="3108543"/>
          </a:xfrm>
          <a:prstGeom prst="rect">
            <a:avLst/>
          </a:prstGeom>
        </p:spPr>
        <p:txBody>
          <a:bodyPr wrap="square">
            <a:spAutoFit/>
          </a:bodyPr>
          <a:lstStyle/>
          <a:p>
            <a:r>
              <a:rPr lang="tr-TR" sz="2800" dirty="0" smtClean="0">
                <a:latin typeface="Calibri" panose="020F0502020204030204" pitchFamily="34" charset="0"/>
              </a:rPr>
              <a:t>Bu </a:t>
            </a:r>
            <a:r>
              <a:rPr lang="tr-TR" sz="2800" dirty="0">
                <a:latin typeface="Calibri" panose="020F0502020204030204" pitchFamily="34" charset="0"/>
              </a:rPr>
              <a:t>bilgilerin toplandığı sonuç değerlendirme ölçeğiyle uygulayıcının çocuğun durumu hakkında daha rahat görüş sahip olması sağlanmaktadır.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ölçekten elde edilen sonuçlar genel sonuç ölçeği kullanılarak sonuçlandırılmaktadır (</a:t>
            </a:r>
            <a:r>
              <a:rPr lang="tr-TR" sz="2800" dirty="0" err="1">
                <a:latin typeface="Calibri" panose="020F0502020204030204" pitchFamily="34" charset="0"/>
              </a:rPr>
              <a:t>Weiner</a:t>
            </a:r>
            <a:r>
              <a:rPr lang="tr-TR" sz="2800" dirty="0">
                <a:latin typeface="Calibri" panose="020F0502020204030204" pitchFamily="34" charset="0"/>
              </a:rPr>
              <a:t>, </a:t>
            </a:r>
            <a:r>
              <a:rPr lang="tr-TR" sz="2800" dirty="0" err="1">
                <a:latin typeface="Calibri" panose="020F0502020204030204" pitchFamily="34" charset="0"/>
              </a:rPr>
              <a:t>Sandgrund</a:t>
            </a:r>
            <a:r>
              <a:rPr lang="tr-TR" sz="2800" dirty="0">
                <a:latin typeface="Calibri" panose="020F0502020204030204" pitchFamily="34" charset="0"/>
              </a:rPr>
              <a:t>, ve Schaefer,2000).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7775233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352928" cy="4832092"/>
          </a:xfrm>
          <a:prstGeom prst="rect">
            <a:avLst/>
          </a:prstGeom>
        </p:spPr>
        <p:txBody>
          <a:bodyPr wrap="square">
            <a:spAutoFit/>
          </a:bodyPr>
          <a:lstStyle/>
          <a:p>
            <a:r>
              <a:rPr lang="tr-TR" sz="2800" b="1" dirty="0" smtClean="0">
                <a:solidFill>
                  <a:srgbClr val="0070C0"/>
                </a:solidFill>
                <a:latin typeface="Calibri" panose="020F0502020204030204" pitchFamily="34" charset="0"/>
              </a:rPr>
              <a:t>c- </a:t>
            </a:r>
            <a:r>
              <a:rPr lang="tr-TR" sz="2800" b="1" dirty="0" err="1" smtClean="0">
                <a:solidFill>
                  <a:srgbClr val="0070C0"/>
                </a:solidFill>
                <a:latin typeface="Calibri" panose="020F0502020204030204" pitchFamily="34" charset="0"/>
              </a:rPr>
              <a:t>Ounce</a:t>
            </a:r>
            <a:r>
              <a:rPr lang="tr-TR" sz="2800" b="1" dirty="0" smtClean="0">
                <a:solidFill>
                  <a:srgbClr val="0070C0"/>
                </a:solidFill>
                <a:latin typeface="Calibri" panose="020F0502020204030204" pitchFamily="34" charset="0"/>
              </a:rPr>
              <a:t> </a:t>
            </a:r>
            <a:r>
              <a:rPr lang="tr-TR" sz="2800" b="1" dirty="0">
                <a:solidFill>
                  <a:srgbClr val="0070C0"/>
                </a:solidFill>
                <a:latin typeface="Calibri" panose="020F0502020204030204" pitchFamily="34" charset="0"/>
              </a:rPr>
              <a:t>Değerlendirme Ölçeği: </a:t>
            </a:r>
            <a:endParaRPr lang="tr-TR" sz="2800" b="1" dirty="0" smtClean="0">
              <a:solidFill>
                <a:srgbClr val="0070C0"/>
              </a:solidFill>
              <a:latin typeface="Calibri" panose="020F0502020204030204" pitchFamily="34" charset="0"/>
            </a:endParaRPr>
          </a:p>
          <a:p>
            <a:endParaRPr lang="tr-TR" sz="2800" b="1" dirty="0">
              <a:solidFill>
                <a:srgbClr val="0070C0"/>
              </a:solidFill>
              <a:latin typeface="Calibri" panose="020F0502020204030204" pitchFamily="34" charset="0"/>
            </a:endParaRPr>
          </a:p>
          <a:p>
            <a:r>
              <a:rPr lang="tr-TR" sz="2800" dirty="0" smtClean="0">
                <a:latin typeface="Calibri" panose="020F0502020204030204" pitchFamily="34" charset="0"/>
              </a:rPr>
              <a:t>Bebeklerin </a:t>
            </a:r>
            <a:r>
              <a:rPr lang="tr-TR" sz="2800" dirty="0">
                <a:latin typeface="Calibri" panose="020F0502020204030204" pitchFamily="34" charset="0"/>
              </a:rPr>
              <a:t>gelişimlerini oyun yoluyla değerlendirmek için </a:t>
            </a:r>
            <a:r>
              <a:rPr lang="tr-TR" sz="2800" dirty="0" smtClean="0">
                <a:latin typeface="Calibri" panose="020F0502020204030204" pitchFamily="34" charset="0"/>
              </a:rPr>
              <a:t>geliştirilmiştir</a:t>
            </a:r>
            <a:r>
              <a:rPr lang="tr-TR" sz="2800" dirty="0">
                <a:latin typeface="Calibri" panose="020F0502020204030204" pitchFamily="34" charset="0"/>
              </a:rPr>
              <a:t>.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Aileler </a:t>
            </a:r>
            <a:r>
              <a:rPr lang="tr-TR" sz="2800" dirty="0">
                <a:latin typeface="Calibri" panose="020F0502020204030204" pitchFamily="34" charset="0"/>
              </a:rPr>
              <a:t>ve okul öncesi dönem eğitimcilerin çocuğa aynı tutum içinde yaklaşmalarını sağlar.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err="1" smtClean="0">
                <a:latin typeface="Calibri" panose="020F0502020204030204" pitchFamily="34" charset="0"/>
              </a:rPr>
              <a:t>Ounce</a:t>
            </a:r>
            <a:r>
              <a:rPr lang="tr-TR" sz="2800" dirty="0" smtClean="0">
                <a:latin typeface="Calibri" panose="020F0502020204030204" pitchFamily="34" charset="0"/>
              </a:rPr>
              <a:t> </a:t>
            </a:r>
            <a:r>
              <a:rPr lang="tr-TR" sz="2800" dirty="0">
                <a:latin typeface="Calibri" panose="020F0502020204030204" pitchFamily="34" charset="0"/>
              </a:rPr>
              <a:t>ölçeği gözlem temelli bir değerlendirme yöntemidir ve </a:t>
            </a:r>
            <a:r>
              <a:rPr lang="tr-TR" sz="2800" dirty="0" err="1">
                <a:latin typeface="Calibri" panose="020F0502020204030204" pitchFamily="34" charset="0"/>
              </a:rPr>
              <a:t>bebelikten</a:t>
            </a:r>
            <a:r>
              <a:rPr lang="tr-TR" sz="2800" dirty="0">
                <a:latin typeface="Calibri" panose="020F0502020204030204" pitchFamily="34" charset="0"/>
              </a:rPr>
              <a:t> üç buçuk yaşa kadar olan çocuklar için kullanılır (Sluss,2005).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27455506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352928" cy="3970318"/>
          </a:xfrm>
          <a:prstGeom prst="rect">
            <a:avLst/>
          </a:prstGeom>
        </p:spPr>
        <p:txBody>
          <a:bodyPr wrap="square">
            <a:spAutoFit/>
          </a:bodyPr>
          <a:lstStyle/>
          <a:p>
            <a:r>
              <a:rPr lang="tr-TR" sz="2800" dirty="0" smtClean="0">
                <a:latin typeface="Calibri" panose="020F0502020204030204" pitchFamily="34" charset="0"/>
              </a:rPr>
              <a:t>Bu </a:t>
            </a:r>
            <a:r>
              <a:rPr lang="tr-TR" sz="2800" dirty="0">
                <a:latin typeface="Calibri" panose="020F0502020204030204" pitchFamily="34" charset="0"/>
              </a:rPr>
              <a:t>ölçeğin iki amacı vardır: </a:t>
            </a:r>
            <a:endParaRPr lang="tr-TR" sz="2800" dirty="0" smtClean="0">
              <a:latin typeface="Calibri" panose="020F0502020204030204" pitchFamily="34" charset="0"/>
            </a:endParaRPr>
          </a:p>
          <a:p>
            <a:endParaRPr lang="tr-TR" sz="2800" dirty="0">
              <a:latin typeface="Calibri" panose="020F0502020204030204" pitchFamily="34" charset="0"/>
            </a:endParaRPr>
          </a:p>
          <a:p>
            <a:pPr marL="514350" indent="-514350">
              <a:buClr>
                <a:srgbClr val="0070C0"/>
              </a:buClr>
              <a:buAutoNum type="arabicPeriod"/>
            </a:pPr>
            <a:r>
              <a:rPr lang="tr-TR" sz="2800" dirty="0" smtClean="0">
                <a:latin typeface="Calibri" panose="020F0502020204030204" pitchFamily="34" charset="0"/>
              </a:rPr>
              <a:t>Bebeklerin </a:t>
            </a:r>
            <a:r>
              <a:rPr lang="tr-TR" sz="2800" dirty="0">
                <a:latin typeface="Calibri" panose="020F0502020204030204" pitchFamily="34" charset="0"/>
              </a:rPr>
              <a:t>büyüme ve gelişimlerini yorumlamak/gözlemlemek için standartlar ve rehberler oluşturmak </a:t>
            </a:r>
            <a:endParaRPr lang="tr-TR" sz="2800" dirty="0" smtClean="0">
              <a:latin typeface="Calibri" panose="020F0502020204030204" pitchFamily="34" charset="0"/>
            </a:endParaRPr>
          </a:p>
          <a:p>
            <a:pPr marL="514350" indent="-514350">
              <a:buClr>
                <a:srgbClr val="0070C0"/>
              </a:buClr>
              <a:buAutoNum type="arabicPeriod"/>
            </a:pPr>
            <a:endParaRPr lang="tr-TR" sz="2800" dirty="0">
              <a:latin typeface="Calibri" panose="020F0502020204030204" pitchFamily="34" charset="0"/>
            </a:endParaRPr>
          </a:p>
          <a:p>
            <a:pPr marL="514350" indent="-514350">
              <a:buClr>
                <a:srgbClr val="0070C0"/>
              </a:buClr>
              <a:buAutoNum type="arabicPeriod"/>
            </a:pPr>
            <a:r>
              <a:rPr lang="tr-TR" sz="2800" dirty="0" smtClean="0">
                <a:latin typeface="Calibri" panose="020F0502020204030204" pitchFamily="34" charset="0"/>
              </a:rPr>
              <a:t>Aile </a:t>
            </a:r>
            <a:r>
              <a:rPr lang="tr-TR" sz="2800" dirty="0">
                <a:latin typeface="Calibri" panose="020F0502020204030204" pitchFamily="34" charset="0"/>
              </a:rPr>
              <a:t>ve bakıcıların çocuklarıyla günlük iletişimlerinde kullanabilecekleri ortak bilgileri sağlamaktır. </a:t>
            </a:r>
            <a:endParaRPr lang="tr-TR" sz="2800" dirty="0" smtClean="0">
              <a:latin typeface="Calibri" panose="020F0502020204030204" pitchFamily="34" charset="0"/>
            </a:endParaRPr>
          </a:p>
          <a:p>
            <a:pPr marL="514350" indent="-514350">
              <a:buAutoNum type="arabicPeriod"/>
            </a:pPr>
            <a:endParaRPr lang="tr-TR" sz="2800" dirty="0">
              <a:latin typeface="Calibri" panose="020F0502020204030204" pitchFamily="34" charset="0"/>
            </a:endParaRPr>
          </a:p>
        </p:txBody>
      </p:sp>
    </p:spTree>
    <p:extLst>
      <p:ext uri="{BB962C8B-B14F-4D97-AF65-F5344CB8AC3E}">
        <p14:creationId xmlns:p14="http://schemas.microsoft.com/office/powerpoint/2010/main" val="6011612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352928" cy="5262979"/>
          </a:xfrm>
          <a:prstGeom prst="rect">
            <a:avLst/>
          </a:prstGeom>
        </p:spPr>
        <p:txBody>
          <a:bodyPr wrap="square">
            <a:spAutoFit/>
          </a:bodyPr>
          <a:lstStyle/>
          <a:p>
            <a:r>
              <a:rPr lang="tr-TR" sz="2800" dirty="0" err="1" smtClean="0">
                <a:latin typeface="Calibri" panose="020F0502020204030204" pitchFamily="34" charset="0"/>
              </a:rPr>
              <a:t>Ounce</a:t>
            </a:r>
            <a:r>
              <a:rPr lang="tr-TR" sz="2800" dirty="0" smtClean="0">
                <a:latin typeface="Calibri" panose="020F0502020204030204" pitchFamily="34" charset="0"/>
              </a:rPr>
              <a:t> </a:t>
            </a:r>
            <a:r>
              <a:rPr lang="tr-TR" sz="2800" dirty="0">
                <a:latin typeface="Calibri" panose="020F0502020204030204" pitchFamily="34" charset="0"/>
              </a:rPr>
              <a:t>ölçeği kendine ait kullanım kılavuzu ve değerlendirme araçlarının yanı sıra üç önemli unsurdan oluşmaktadır (Sluss,2005). Bunlar: </a:t>
            </a:r>
            <a:endParaRPr lang="tr-TR" sz="2800" dirty="0" smtClean="0">
              <a:latin typeface="Calibri" panose="020F0502020204030204" pitchFamily="34" charset="0"/>
            </a:endParaRPr>
          </a:p>
          <a:p>
            <a:endParaRPr lang="tr-TR" sz="2800" dirty="0">
              <a:latin typeface="Calibri" panose="020F0502020204030204" pitchFamily="34" charset="0"/>
            </a:endParaRPr>
          </a:p>
          <a:p>
            <a:pPr marL="514350" indent="-514350">
              <a:buAutoNum type="arabicPeriod"/>
            </a:pPr>
            <a:r>
              <a:rPr lang="tr-TR" sz="2800" dirty="0" smtClean="0">
                <a:solidFill>
                  <a:srgbClr val="0070C0"/>
                </a:solidFill>
                <a:latin typeface="Calibri" panose="020F0502020204030204" pitchFamily="34" charset="0"/>
              </a:rPr>
              <a:t>Gözlem </a:t>
            </a:r>
            <a:r>
              <a:rPr lang="tr-TR" sz="2800" dirty="0">
                <a:solidFill>
                  <a:srgbClr val="0070C0"/>
                </a:solidFill>
                <a:latin typeface="Calibri" panose="020F0502020204030204" pitchFamily="34" charset="0"/>
              </a:rPr>
              <a:t>Kayıtları: </a:t>
            </a:r>
            <a:r>
              <a:rPr lang="tr-TR" sz="2800" dirty="0">
                <a:latin typeface="Calibri" panose="020F0502020204030204" pitchFamily="34" charset="0"/>
              </a:rPr>
              <a:t>Bu kayıt formları çocuğun günlük hareketlerinin kayıt edilmesi ve gözlenmesi için odaklamayı sağlar. Çocuğun gelişimi hakkında değerlendirme yapabilmek için bilgi sunar. </a:t>
            </a:r>
            <a:endParaRPr lang="tr-TR" sz="2800" dirty="0" smtClean="0">
              <a:latin typeface="Calibri" panose="020F0502020204030204" pitchFamily="34" charset="0"/>
            </a:endParaRPr>
          </a:p>
          <a:p>
            <a:pPr marL="514350" indent="-514350">
              <a:buAutoNum type="arabicPeriod"/>
            </a:pPr>
            <a:endParaRPr lang="tr-TR" sz="2800" dirty="0">
              <a:solidFill>
                <a:srgbClr val="0070C0"/>
              </a:solidFill>
              <a:latin typeface="Calibri" panose="020F0502020204030204" pitchFamily="34" charset="0"/>
            </a:endParaRPr>
          </a:p>
          <a:p>
            <a:pPr marL="514350" indent="-514350">
              <a:buAutoNum type="arabicPeriod"/>
            </a:pPr>
            <a:r>
              <a:rPr lang="tr-TR" sz="2800" dirty="0" smtClean="0">
                <a:solidFill>
                  <a:srgbClr val="0070C0"/>
                </a:solidFill>
                <a:latin typeface="Calibri" panose="020F0502020204030204" pitchFamily="34" charset="0"/>
              </a:rPr>
              <a:t>Aile </a:t>
            </a:r>
            <a:r>
              <a:rPr lang="tr-TR" sz="2800" dirty="0">
                <a:solidFill>
                  <a:srgbClr val="0070C0"/>
                </a:solidFill>
                <a:latin typeface="Calibri" panose="020F0502020204030204" pitchFamily="34" charset="0"/>
              </a:rPr>
              <a:t>Albümleri: </a:t>
            </a:r>
            <a:r>
              <a:rPr lang="tr-TR" sz="2800" dirty="0">
                <a:latin typeface="Calibri" panose="020F0502020204030204" pitchFamily="34" charset="0"/>
              </a:rPr>
              <a:t>Ailelerin çocuklarının gelişimlerini hakkında resim ve yazı kullanarak oluşturmaları için hazırlanmış bir albümdür.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7288052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352928" cy="3108543"/>
          </a:xfrm>
          <a:prstGeom prst="rect">
            <a:avLst/>
          </a:prstGeom>
        </p:spPr>
        <p:txBody>
          <a:bodyPr wrap="square">
            <a:spAutoFit/>
          </a:bodyPr>
          <a:lstStyle/>
          <a:p>
            <a:pPr marL="514350" indent="-514350">
              <a:buAutoNum type="arabicPeriod"/>
            </a:pPr>
            <a:endParaRPr lang="tr-TR" sz="2800" dirty="0">
              <a:solidFill>
                <a:srgbClr val="0070C0"/>
              </a:solidFill>
              <a:latin typeface="Calibri" panose="020F0502020204030204" pitchFamily="34" charset="0"/>
            </a:endParaRPr>
          </a:p>
          <a:p>
            <a:pPr marL="514350" indent="-514350">
              <a:buFont typeface="+mj-lt"/>
              <a:buAutoNum type="arabicPeriod" startAt="3"/>
            </a:pPr>
            <a:r>
              <a:rPr lang="tr-TR" sz="2800" dirty="0" smtClean="0">
                <a:solidFill>
                  <a:srgbClr val="0070C0"/>
                </a:solidFill>
                <a:latin typeface="Calibri" panose="020F0502020204030204" pitchFamily="34" charset="0"/>
              </a:rPr>
              <a:t>Gelişimsel </a:t>
            </a:r>
            <a:r>
              <a:rPr lang="tr-TR" sz="2800" dirty="0">
                <a:solidFill>
                  <a:srgbClr val="0070C0"/>
                </a:solidFill>
                <a:latin typeface="Calibri" panose="020F0502020204030204" pitchFamily="34" charset="0"/>
              </a:rPr>
              <a:t>Profil: </a:t>
            </a:r>
            <a:r>
              <a:rPr lang="tr-TR" sz="2800" dirty="0">
                <a:latin typeface="Calibri" panose="020F0502020204030204" pitchFamily="34" charset="0"/>
              </a:rPr>
              <a:t>Çocuğun gelişiminin ve ilerlemesinin belli aralıklarla aileler ya da bakıcılar tarafından ölçülerek oluşturulmasını sağlayan formlardır. </a:t>
            </a:r>
            <a:r>
              <a:rPr lang="tr-TR" sz="2800" dirty="0" err="1">
                <a:latin typeface="Calibri" panose="020F0502020204030204" pitchFamily="34" charset="0"/>
              </a:rPr>
              <a:t>Ounce</a:t>
            </a:r>
            <a:r>
              <a:rPr lang="tr-TR" sz="2800" dirty="0">
                <a:latin typeface="Calibri" panose="020F0502020204030204" pitchFamily="34" charset="0"/>
              </a:rPr>
              <a:t> Ölçeği altı gelişimsel alanda hazırlanmıştır. Bu alanlar ve alanları kapsayan konular Tablo7’de yer almaktadır.</a:t>
            </a:r>
          </a:p>
        </p:txBody>
      </p:sp>
    </p:spTree>
    <p:extLst>
      <p:ext uri="{BB962C8B-B14F-4D97-AF65-F5344CB8AC3E}">
        <p14:creationId xmlns:p14="http://schemas.microsoft.com/office/powerpoint/2010/main" val="23448105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548680"/>
            <a:ext cx="8424936" cy="3970318"/>
          </a:xfrm>
          <a:prstGeom prst="rect">
            <a:avLst/>
          </a:prstGeom>
        </p:spPr>
        <p:txBody>
          <a:bodyPr wrap="square">
            <a:spAutoFit/>
          </a:bodyPr>
          <a:lstStyle/>
          <a:p>
            <a:r>
              <a:rPr lang="tr-TR" sz="2800" b="1" dirty="0">
                <a:solidFill>
                  <a:srgbClr val="FF0000"/>
                </a:solidFill>
                <a:latin typeface="Calibri" panose="020F0502020204030204" pitchFamily="34" charset="0"/>
              </a:rPr>
              <a:t>Oyun Terapi </a:t>
            </a:r>
            <a:endParaRPr lang="tr-TR" sz="2800" b="1" dirty="0" smtClean="0">
              <a:solidFill>
                <a:srgbClr val="FF0000"/>
              </a:solidFill>
              <a:latin typeface="Calibri" panose="020F0502020204030204" pitchFamily="34" charset="0"/>
            </a:endParaRPr>
          </a:p>
          <a:p>
            <a:endParaRPr lang="tr-TR" sz="2800" dirty="0">
              <a:solidFill>
                <a:srgbClr val="FF0000"/>
              </a:solidFill>
              <a:latin typeface="Calibri" panose="020F0502020204030204" pitchFamily="34" charset="0"/>
            </a:endParaRPr>
          </a:p>
          <a:p>
            <a:r>
              <a:rPr lang="tr-TR" sz="2800" b="1" dirty="0" smtClean="0">
                <a:solidFill>
                  <a:srgbClr val="0070C0"/>
                </a:solidFill>
                <a:latin typeface="Calibri" panose="020F0502020204030204" pitchFamily="34" charset="0"/>
              </a:rPr>
              <a:t>Oyun terapisi:</a:t>
            </a:r>
            <a:r>
              <a:rPr lang="tr-TR" sz="2800" dirty="0" smtClean="0">
                <a:solidFill>
                  <a:srgbClr val="0070C0"/>
                </a:solidFill>
                <a:latin typeface="Calibri" panose="020F0502020204030204" pitchFamily="34" charset="0"/>
              </a:rPr>
              <a:t> </a:t>
            </a:r>
            <a:r>
              <a:rPr lang="tr-TR" sz="2800" dirty="0" smtClean="0">
                <a:latin typeface="Calibri" panose="020F0502020204030204" pitchFamily="34" charset="0"/>
              </a:rPr>
              <a:t>Eğitimli </a:t>
            </a:r>
            <a:r>
              <a:rPr lang="tr-TR" sz="2800" dirty="0">
                <a:latin typeface="Calibri" panose="020F0502020204030204" pitchFamily="34" charset="0"/>
              </a:rPr>
              <a:t>oyun terapistleri tarafından teorik bir modeli sistematik bir şekilde kullanarak kişiler arası bir süreç kurmalarını sağlamak, danışanların </a:t>
            </a:r>
            <a:r>
              <a:rPr lang="tr-TR" sz="2800" dirty="0" err="1">
                <a:latin typeface="Calibri" panose="020F0502020204030204" pitchFamily="34" charset="0"/>
              </a:rPr>
              <a:t>psiko</a:t>
            </a:r>
            <a:r>
              <a:rPr lang="tr-TR" sz="2800" dirty="0">
                <a:latin typeface="Calibri" panose="020F0502020204030204" pitchFamily="34" charset="0"/>
              </a:rPr>
              <a:t>-sosyal güçlüklerle karşılaşmalarını önlemelerine, çözmelerine veya ideal bir şekilde büyümelerine ve gelişimlerine yardımcı olmak için oyunun tedavi edici gücünden yararlanması olarak </a:t>
            </a:r>
            <a:r>
              <a:rPr lang="tr-TR" sz="2800" dirty="0" smtClean="0">
                <a:latin typeface="Calibri" panose="020F0502020204030204" pitchFamily="34" charset="0"/>
              </a:rPr>
              <a:t>tanımlanır.</a:t>
            </a:r>
          </a:p>
        </p:txBody>
      </p:sp>
    </p:spTree>
    <p:extLst>
      <p:ext uri="{BB962C8B-B14F-4D97-AF65-F5344CB8AC3E}">
        <p14:creationId xmlns:p14="http://schemas.microsoft.com/office/powerpoint/2010/main" val="40587469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3970318"/>
          </a:xfrm>
          <a:prstGeom prst="rect">
            <a:avLst/>
          </a:prstGeom>
        </p:spPr>
        <p:txBody>
          <a:bodyPr wrap="square">
            <a:spAutoFit/>
          </a:bodyPr>
          <a:lstStyle/>
          <a:p>
            <a:endParaRPr lang="tr-TR" sz="2800" dirty="0">
              <a:latin typeface="Calibri" panose="020F0502020204030204" pitchFamily="34" charset="0"/>
            </a:endParaRPr>
          </a:p>
          <a:p>
            <a:r>
              <a:rPr lang="tr-TR" sz="2800" dirty="0" smtClean="0">
                <a:latin typeface="Calibri" panose="020F0502020204030204" pitchFamily="34" charset="0"/>
              </a:rPr>
              <a:t>Oyun </a:t>
            </a:r>
            <a:r>
              <a:rPr lang="tr-TR" sz="2800" dirty="0">
                <a:latin typeface="Calibri" panose="020F0502020204030204" pitchFamily="34" charset="0"/>
              </a:rPr>
              <a:t>terapisi sosyal, duygusal ve davranışsal bozukluklar yaşayan çocuklarda uygulanabilmektedir ve bunlardan bazıları travma sonrası stres bozuklukları, </a:t>
            </a:r>
            <a:r>
              <a:rPr lang="tr-TR" sz="2800" dirty="0" err="1">
                <a:latin typeface="Calibri" panose="020F0502020204030204" pitchFamily="34" charset="0"/>
              </a:rPr>
              <a:t>anksiyete</a:t>
            </a:r>
            <a:r>
              <a:rPr lang="tr-TR" sz="2800" dirty="0">
                <a:latin typeface="Calibri" panose="020F0502020204030204" pitchFamily="34" charset="0"/>
              </a:rPr>
              <a:t>, dikkat eksikliği ve </a:t>
            </a:r>
            <a:r>
              <a:rPr lang="tr-TR" sz="2800" dirty="0" err="1">
                <a:latin typeface="Calibri" panose="020F0502020204030204" pitchFamily="34" charset="0"/>
              </a:rPr>
              <a:t>hiperaktivite</a:t>
            </a:r>
            <a:r>
              <a:rPr lang="tr-TR" sz="2800" dirty="0">
                <a:latin typeface="Calibri" panose="020F0502020204030204" pitchFamily="34" charset="0"/>
              </a:rPr>
              <a:t> bozukluğu, sosyal içe kapanıklık, ailede gelişen yeni durumlara uyum sağlama, depresyon, okul sorunları ve fiziksel sebebi olmayan psikosomatik rahatsızlıklar olarak </a:t>
            </a:r>
            <a:r>
              <a:rPr lang="tr-TR" sz="2800" dirty="0" smtClean="0">
                <a:latin typeface="Calibri" panose="020F0502020204030204" pitchFamily="34" charset="0"/>
              </a:rPr>
              <a:t>sıralanabilir.</a:t>
            </a:r>
          </a:p>
        </p:txBody>
      </p:sp>
    </p:spTree>
    <p:extLst>
      <p:ext uri="{BB962C8B-B14F-4D97-AF65-F5344CB8AC3E}">
        <p14:creationId xmlns:p14="http://schemas.microsoft.com/office/powerpoint/2010/main" val="21781159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4832092"/>
          </a:xfrm>
          <a:prstGeom prst="rect">
            <a:avLst/>
          </a:prstGeom>
        </p:spPr>
        <p:txBody>
          <a:bodyPr wrap="square">
            <a:spAutoFit/>
          </a:bodyPr>
          <a:lstStyle/>
          <a:p>
            <a:r>
              <a:rPr lang="tr-TR" sz="2800" dirty="0" smtClean="0">
                <a:latin typeface="Calibri" panose="020F0502020204030204" pitchFamily="34" charset="0"/>
              </a:rPr>
              <a:t>Oyun </a:t>
            </a:r>
            <a:r>
              <a:rPr lang="tr-TR" sz="2800" dirty="0">
                <a:latin typeface="Calibri" panose="020F0502020204030204" pitchFamily="34" charset="0"/>
              </a:rPr>
              <a:t>terapisi çocuklara iç dünyalarını anlatma şansı verdiğinden oyunun sembolik fonksiyonu çok önemlidir.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Çocukların </a:t>
            </a:r>
            <a:r>
              <a:rPr lang="tr-TR" sz="2800" dirty="0">
                <a:latin typeface="Calibri" panose="020F0502020204030204" pitchFamily="34" charset="0"/>
              </a:rPr>
              <a:t>oyunlardaki oyuncakları kullanımlarındaki ve konuşmalarındaki sembolik yansımalar duygusal olarak önemli deneyimleri daha rahat ve güvenilir olarak ifade etmelerini sağlayabilir.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Oyuncakların </a:t>
            </a:r>
            <a:r>
              <a:rPr lang="tr-TR" sz="2800" dirty="0">
                <a:latin typeface="Calibri" panose="020F0502020204030204" pitchFamily="34" charset="0"/>
              </a:rPr>
              <a:t>kullanımı çocuklara kaygılarını, korkularını, suçluluk duygularını ve fantezilerini insanlardan çok objelere transfer etmelerine izin verir. </a:t>
            </a:r>
          </a:p>
        </p:txBody>
      </p:sp>
    </p:spTree>
    <p:extLst>
      <p:ext uri="{BB962C8B-B14F-4D97-AF65-F5344CB8AC3E}">
        <p14:creationId xmlns:p14="http://schemas.microsoft.com/office/powerpoint/2010/main" val="21786945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2656"/>
            <a:ext cx="8424936" cy="4401205"/>
          </a:xfrm>
          <a:prstGeom prst="rect">
            <a:avLst/>
          </a:prstGeom>
        </p:spPr>
        <p:txBody>
          <a:bodyPr wrap="square">
            <a:spAutoFit/>
          </a:bodyPr>
          <a:lstStyle/>
          <a:p>
            <a:r>
              <a:rPr lang="tr-TR" sz="2800" dirty="0" smtClean="0">
                <a:latin typeface="Calibri" panose="020F0502020204030204" pitchFamily="34" charset="0"/>
              </a:rPr>
              <a:t>Oyun</a:t>
            </a:r>
            <a:r>
              <a:rPr lang="tr-TR" sz="2800" dirty="0">
                <a:latin typeface="Calibri" panose="020F0502020204030204" pitchFamily="34" charset="0"/>
              </a:rPr>
              <a:t>, çocukların </a:t>
            </a:r>
            <a:r>
              <a:rPr lang="tr-TR" sz="2800" dirty="0" err="1">
                <a:latin typeface="Calibri" panose="020F0502020204030204" pitchFamily="34" charset="0"/>
              </a:rPr>
              <a:t>travmatik</a:t>
            </a:r>
            <a:r>
              <a:rPr lang="tr-TR" sz="2800" dirty="0">
                <a:latin typeface="Calibri" panose="020F0502020204030204" pitchFamily="34" charset="0"/>
              </a:rPr>
              <a:t> olay ve yaşantılarından uzak kalmalarına yardımcı olduğu için bu sürede çocuklar sergiledikleri duygu ve davranışlarında güven hissi yaşamaktadırlar.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Oyun </a:t>
            </a:r>
            <a:r>
              <a:rPr lang="tr-TR" sz="2800" dirty="0">
                <a:latin typeface="Calibri" panose="020F0502020204030204" pitchFamily="34" charset="0"/>
              </a:rPr>
              <a:t>sırasında çocuk sembolikte olsa </a:t>
            </a:r>
            <a:r>
              <a:rPr lang="tr-TR" sz="2800" dirty="0" err="1">
                <a:latin typeface="Calibri" panose="020F0502020204030204" pitchFamily="34" charset="0"/>
              </a:rPr>
              <a:t>travmatik</a:t>
            </a:r>
            <a:r>
              <a:rPr lang="tr-TR" sz="2800" dirty="0">
                <a:latin typeface="Calibri" panose="020F0502020204030204" pitchFamily="34" charset="0"/>
              </a:rPr>
              <a:t> olayla ilgili bir deneyim ve korku yaşadığında bu probleme çözüm arayışına girecektir. Bu arayış çocuğun problemlerle baş etme ve uyum sağlama becerisi geliştirecektir (</a:t>
            </a:r>
            <a:r>
              <a:rPr lang="tr-TR" sz="2800" dirty="0" err="1">
                <a:latin typeface="Calibri" panose="020F0502020204030204" pitchFamily="34" charset="0"/>
              </a:rPr>
              <a:t>Landreth</a:t>
            </a:r>
            <a:r>
              <a:rPr lang="tr-TR" sz="2800" dirty="0">
                <a:latin typeface="Calibri" panose="020F0502020204030204" pitchFamily="34" charset="0"/>
              </a:rPr>
              <a:t>, 2002).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20343648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4401205"/>
          </a:xfrm>
          <a:prstGeom prst="rect">
            <a:avLst/>
          </a:prstGeom>
        </p:spPr>
        <p:txBody>
          <a:bodyPr wrap="square">
            <a:spAutoFit/>
          </a:bodyPr>
          <a:lstStyle/>
          <a:p>
            <a:r>
              <a:rPr lang="tr-TR" sz="2800" dirty="0" smtClean="0">
                <a:latin typeface="Calibri" panose="020F0502020204030204" pitchFamily="34" charset="0"/>
              </a:rPr>
              <a:t>Tedavi </a:t>
            </a:r>
            <a:r>
              <a:rPr lang="tr-TR" sz="2800" dirty="0">
                <a:latin typeface="Calibri" panose="020F0502020204030204" pitchFamily="34" charset="0"/>
              </a:rPr>
              <a:t>edici olarak oyunun kullanılması fikri ilk olarak Sigmund Freud tarafından Küçük </a:t>
            </a:r>
            <a:r>
              <a:rPr lang="tr-TR" sz="2800" dirty="0" err="1">
                <a:latin typeface="Calibri" panose="020F0502020204030204" pitchFamily="34" charset="0"/>
              </a:rPr>
              <a:t>Hans</a:t>
            </a:r>
            <a:r>
              <a:rPr lang="tr-TR" sz="2800" dirty="0">
                <a:latin typeface="Calibri" panose="020F0502020204030204" pitchFamily="34" charset="0"/>
              </a:rPr>
              <a:t> ile yaptığı çalışmalar sırasında pratikte uygulanmıştır (</a:t>
            </a:r>
            <a:r>
              <a:rPr lang="tr-TR" sz="2800" dirty="0" err="1">
                <a:latin typeface="Calibri" panose="020F0502020204030204" pitchFamily="34" charset="0"/>
              </a:rPr>
              <a:t>Lebo</a:t>
            </a:r>
            <a:r>
              <a:rPr lang="tr-TR" sz="2800" dirty="0">
                <a:latin typeface="Calibri" panose="020F0502020204030204" pitchFamily="34" charset="0"/>
              </a:rPr>
              <a:t>, 1955).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b="1" dirty="0" err="1" smtClean="0">
                <a:latin typeface="Calibri" panose="020F0502020204030204" pitchFamily="34" charset="0"/>
              </a:rPr>
              <a:t>Frued’a</a:t>
            </a:r>
            <a:r>
              <a:rPr lang="tr-TR" sz="2800" b="1" dirty="0" smtClean="0">
                <a:latin typeface="Calibri" panose="020F0502020204030204" pitchFamily="34" charset="0"/>
              </a:rPr>
              <a:t> </a:t>
            </a:r>
            <a:r>
              <a:rPr lang="tr-TR" sz="2800" b="1" dirty="0">
                <a:latin typeface="Calibri" panose="020F0502020204030204" pitchFamily="34" charset="0"/>
              </a:rPr>
              <a:t>göre oyunun üç işlevi vardır: </a:t>
            </a:r>
            <a:endParaRPr lang="tr-TR" sz="2800" b="1" dirty="0" smtClean="0">
              <a:latin typeface="Calibri" panose="020F0502020204030204" pitchFamily="34" charset="0"/>
            </a:endParaRPr>
          </a:p>
          <a:p>
            <a:endParaRPr lang="tr-TR" sz="2800" b="1" dirty="0">
              <a:latin typeface="Calibri" panose="020F0502020204030204" pitchFamily="34" charset="0"/>
            </a:endParaRPr>
          </a:p>
          <a:p>
            <a:pPr marL="514350" indent="-514350">
              <a:buClr>
                <a:srgbClr val="FF0000"/>
              </a:buClr>
              <a:buSzPct val="115000"/>
              <a:buFont typeface="+mj-lt"/>
              <a:buAutoNum type="alphaLcPeriod"/>
            </a:pPr>
            <a:r>
              <a:rPr lang="tr-TR" sz="2800" dirty="0" smtClean="0">
                <a:latin typeface="Calibri" panose="020F0502020204030204" pitchFamily="34" charset="0"/>
              </a:rPr>
              <a:t>Kendini </a:t>
            </a:r>
            <a:r>
              <a:rPr lang="tr-TR" sz="2800" dirty="0">
                <a:latin typeface="Calibri" panose="020F0502020204030204" pitchFamily="34" charset="0"/>
              </a:rPr>
              <a:t>serbestçe ifade etme gücünün yükselmesi, </a:t>
            </a:r>
            <a:endParaRPr lang="tr-TR" sz="2800" dirty="0" smtClean="0">
              <a:latin typeface="Calibri" panose="020F0502020204030204" pitchFamily="34" charset="0"/>
            </a:endParaRPr>
          </a:p>
          <a:p>
            <a:pPr marL="514350" indent="-514350">
              <a:buClr>
                <a:srgbClr val="FF0000"/>
              </a:buClr>
              <a:buSzPct val="115000"/>
              <a:buFont typeface="+mj-lt"/>
              <a:buAutoNum type="alphaLcPeriod"/>
            </a:pPr>
            <a:r>
              <a:rPr lang="tr-TR" sz="2800" dirty="0" smtClean="0">
                <a:latin typeface="Calibri" panose="020F0502020204030204" pitchFamily="34" charset="0"/>
              </a:rPr>
              <a:t>arzuların </a:t>
            </a:r>
            <a:r>
              <a:rPr lang="tr-TR" sz="2800" dirty="0">
                <a:latin typeface="Calibri" panose="020F0502020204030204" pitchFamily="34" charset="0"/>
              </a:rPr>
              <a:t>gerçekleştirilmesi </a:t>
            </a:r>
            <a:endParaRPr lang="tr-TR" sz="2800" dirty="0" smtClean="0">
              <a:latin typeface="Calibri" panose="020F0502020204030204" pitchFamily="34" charset="0"/>
            </a:endParaRPr>
          </a:p>
          <a:p>
            <a:pPr marL="514350" indent="-514350">
              <a:buClr>
                <a:srgbClr val="FF0000"/>
              </a:buClr>
              <a:buSzPct val="115000"/>
              <a:buFont typeface="+mj-lt"/>
              <a:buAutoNum type="alphaLcPeriod"/>
            </a:pPr>
            <a:r>
              <a:rPr lang="tr-TR" sz="2800" dirty="0" smtClean="0">
                <a:latin typeface="Calibri" panose="020F0502020204030204" pitchFamily="34" charset="0"/>
              </a:rPr>
              <a:t>Son </a:t>
            </a:r>
            <a:r>
              <a:rPr lang="tr-TR" sz="2800" dirty="0">
                <a:latin typeface="Calibri" panose="020F0502020204030204" pitchFamily="34" charset="0"/>
              </a:rPr>
              <a:t>olarak </a:t>
            </a:r>
            <a:r>
              <a:rPr lang="tr-TR" sz="2800" dirty="0" err="1">
                <a:latin typeface="Calibri" panose="020F0502020204030204" pitchFamily="34" charset="0"/>
              </a:rPr>
              <a:t>travmatik</a:t>
            </a:r>
            <a:r>
              <a:rPr lang="tr-TR" sz="2800" dirty="0">
                <a:latin typeface="Calibri" panose="020F0502020204030204" pitchFamily="34" charset="0"/>
              </a:rPr>
              <a:t> olayların üstesinden gelinmesidir (</a:t>
            </a:r>
            <a:r>
              <a:rPr lang="tr-TR" sz="2800" dirty="0" err="1">
                <a:latin typeface="Calibri" panose="020F0502020204030204" pitchFamily="34" charset="0"/>
              </a:rPr>
              <a:t>Nash</a:t>
            </a:r>
            <a:r>
              <a:rPr lang="tr-TR" sz="2800" dirty="0">
                <a:latin typeface="Calibri" panose="020F0502020204030204" pitchFamily="34" charset="0"/>
              </a:rPr>
              <a:t> ve </a:t>
            </a:r>
            <a:r>
              <a:rPr lang="tr-TR" sz="2800" dirty="0" err="1">
                <a:latin typeface="Calibri" panose="020F0502020204030204" pitchFamily="34" charset="0"/>
              </a:rPr>
              <a:t>Schaefer</a:t>
            </a:r>
            <a:r>
              <a:rPr lang="tr-TR" sz="2800" dirty="0">
                <a:latin typeface="Calibri" panose="020F0502020204030204" pitchFamily="34" charset="0"/>
              </a:rPr>
              <a:t>, 2013).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23586810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496944" cy="4832092"/>
          </a:xfrm>
          <a:prstGeom prst="rect">
            <a:avLst/>
          </a:prstGeom>
        </p:spPr>
        <p:txBody>
          <a:bodyPr wrap="square">
            <a:spAutoFit/>
          </a:bodyPr>
          <a:lstStyle/>
          <a:p>
            <a:endParaRPr lang="tr-TR" sz="2800" dirty="0">
              <a:latin typeface="Calibri" panose="020F0502020204030204" pitchFamily="34" charset="0"/>
            </a:endParaRPr>
          </a:p>
          <a:p>
            <a:r>
              <a:rPr lang="tr-TR" sz="2800" dirty="0" err="1" smtClean="0">
                <a:latin typeface="Calibri" panose="020F0502020204030204" pitchFamily="34" charset="0"/>
              </a:rPr>
              <a:t>Melanie</a:t>
            </a:r>
            <a:r>
              <a:rPr lang="tr-TR" sz="2800" dirty="0" smtClean="0">
                <a:latin typeface="Calibri" panose="020F0502020204030204" pitchFamily="34" charset="0"/>
              </a:rPr>
              <a:t> </a:t>
            </a:r>
            <a:r>
              <a:rPr lang="tr-TR" sz="2800" dirty="0" err="1">
                <a:latin typeface="Calibri" panose="020F0502020204030204" pitchFamily="34" charset="0"/>
              </a:rPr>
              <a:t>Klein</a:t>
            </a:r>
            <a:r>
              <a:rPr lang="tr-TR" sz="2800" dirty="0">
                <a:latin typeface="Calibri" panose="020F0502020204030204" pitchFamily="34" charset="0"/>
              </a:rPr>
              <a:t> </a:t>
            </a:r>
            <a:r>
              <a:rPr lang="tr-TR" sz="2800" dirty="0" smtClean="0">
                <a:latin typeface="Calibri" panose="020F0502020204030204" pitchFamily="34" charset="0"/>
              </a:rPr>
              <a:t>, Özellikle </a:t>
            </a:r>
            <a:r>
              <a:rPr lang="tr-TR" sz="2800" dirty="0">
                <a:latin typeface="Calibri" panose="020F0502020204030204" pitchFamily="34" charset="0"/>
              </a:rPr>
              <a:t>bilinçdışı durumların oyun ortamında kolaylıkla ortaya çıktığını ve terapistlerin çocuğa kendi sorun ve ihtiyaçlarını anlama ve çatışmalarını yorumlayabilmede yardımcı olabileceğini ileri sürmüştür.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Ayrıca </a:t>
            </a:r>
            <a:r>
              <a:rPr lang="tr-TR" sz="2800" dirty="0" err="1">
                <a:latin typeface="Calibri" panose="020F0502020204030204" pitchFamily="34" charset="0"/>
              </a:rPr>
              <a:t>Klein</a:t>
            </a:r>
            <a:r>
              <a:rPr lang="tr-TR" sz="2800" dirty="0">
                <a:latin typeface="Calibri" panose="020F0502020204030204" pitchFamily="34" charset="0"/>
              </a:rPr>
              <a:t> minyatür oyuncakların oyun terapileri sırasında kullanıldığı tekniği de geliştirmiştir (</a:t>
            </a:r>
            <a:r>
              <a:rPr lang="tr-TR" sz="2800" dirty="0" err="1">
                <a:latin typeface="Calibri" panose="020F0502020204030204" pitchFamily="34" charset="0"/>
              </a:rPr>
              <a:t>McMahon</a:t>
            </a:r>
            <a:r>
              <a:rPr lang="tr-TR" sz="2800" dirty="0">
                <a:latin typeface="Calibri" panose="020F0502020204030204" pitchFamily="34" charset="0"/>
              </a:rPr>
              <a:t>, 1992).</a:t>
            </a:r>
          </a:p>
          <a:p>
            <a:endParaRPr lang="tr-TR" sz="2800" dirty="0" smtClean="0">
              <a:latin typeface="Calibri" panose="020F0502020204030204" pitchFamily="34" charset="0"/>
            </a:endParaRPr>
          </a:p>
        </p:txBody>
      </p:sp>
    </p:spTree>
    <p:extLst>
      <p:ext uri="{BB962C8B-B14F-4D97-AF65-F5344CB8AC3E}">
        <p14:creationId xmlns:p14="http://schemas.microsoft.com/office/powerpoint/2010/main" val="32861834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4401205"/>
          </a:xfrm>
          <a:prstGeom prst="rect">
            <a:avLst/>
          </a:prstGeom>
        </p:spPr>
        <p:txBody>
          <a:bodyPr wrap="square">
            <a:spAutoFit/>
          </a:bodyPr>
          <a:lstStyle/>
          <a:p>
            <a:r>
              <a:rPr lang="tr-TR" sz="2800" dirty="0" err="1" smtClean="0">
                <a:latin typeface="Calibri" panose="020F0502020204030204" pitchFamily="34" charset="0"/>
              </a:rPr>
              <a:t>Margareth</a:t>
            </a:r>
            <a:r>
              <a:rPr lang="tr-TR" sz="2800" dirty="0" smtClean="0">
                <a:latin typeface="Calibri" panose="020F0502020204030204" pitchFamily="34" charset="0"/>
              </a:rPr>
              <a:t> </a:t>
            </a:r>
            <a:r>
              <a:rPr lang="tr-TR" sz="2800" dirty="0" err="1">
                <a:latin typeface="Calibri" panose="020F0502020204030204" pitchFamily="34" charset="0"/>
              </a:rPr>
              <a:t>Lowenfeld</a:t>
            </a:r>
            <a:r>
              <a:rPr lang="tr-TR" sz="2800" dirty="0">
                <a:latin typeface="Calibri" panose="020F0502020204030204" pitchFamily="34" charset="0"/>
              </a:rPr>
              <a:t> ise minyatür oyuncak tekniğini geliştirmiş ve “Dünya </a:t>
            </a:r>
            <a:r>
              <a:rPr lang="tr-TR" sz="2800" dirty="0" err="1">
                <a:latin typeface="Calibri" panose="020F0502020204030204" pitchFamily="34" charset="0"/>
              </a:rPr>
              <a:t>Tekniği’ni</a:t>
            </a:r>
            <a:r>
              <a:rPr lang="tr-TR" sz="2800" dirty="0">
                <a:latin typeface="Calibri" panose="020F0502020204030204" pitchFamily="34" charset="0"/>
              </a:rPr>
              <a:t> (</a:t>
            </a:r>
            <a:r>
              <a:rPr lang="tr-TR" sz="2800" dirty="0" err="1">
                <a:latin typeface="Calibri" panose="020F0502020204030204" pitchFamily="34" charset="0"/>
              </a:rPr>
              <a:t>The</a:t>
            </a:r>
            <a:r>
              <a:rPr lang="tr-TR" sz="2800" dirty="0">
                <a:latin typeface="Calibri" panose="020F0502020204030204" pitchFamily="34" charset="0"/>
              </a:rPr>
              <a:t> World </a:t>
            </a:r>
            <a:r>
              <a:rPr lang="tr-TR" sz="2800" dirty="0" err="1">
                <a:latin typeface="Calibri" panose="020F0502020204030204" pitchFamily="34" charset="0"/>
              </a:rPr>
              <a:t>Technique</a:t>
            </a:r>
            <a:r>
              <a:rPr lang="tr-TR" sz="2800" dirty="0">
                <a:latin typeface="Calibri" panose="020F0502020204030204" pitchFamily="34" charset="0"/>
              </a:rPr>
              <a:t>)” geliştirerek terapiler sırasında kum tepsileri, minyatür oyuncaklar kullanarak bilinçdışı malzemelerin dışa </a:t>
            </a:r>
            <a:r>
              <a:rPr lang="tr-TR" sz="2800" dirty="0" err="1">
                <a:latin typeface="Calibri" panose="020F0502020204030204" pitchFamily="34" charset="0"/>
              </a:rPr>
              <a:t>vurumunu</a:t>
            </a:r>
            <a:r>
              <a:rPr lang="tr-TR" sz="2800" dirty="0">
                <a:latin typeface="Calibri" panose="020F0502020204030204" pitchFamily="34" charset="0"/>
              </a:rPr>
              <a:t> amaçlamıştır.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Takip </a:t>
            </a:r>
            <a:r>
              <a:rPr lang="tr-TR" sz="2800" dirty="0">
                <a:latin typeface="Calibri" panose="020F0502020204030204" pitchFamily="34" charset="0"/>
              </a:rPr>
              <a:t>eden yıllarda sırasıyla </a:t>
            </a:r>
            <a:r>
              <a:rPr lang="tr-TR" sz="2800" dirty="0" err="1">
                <a:latin typeface="Calibri" panose="020F0502020204030204" pitchFamily="34" charset="0"/>
              </a:rPr>
              <a:t>Anna</a:t>
            </a:r>
            <a:r>
              <a:rPr lang="tr-TR" sz="2800" dirty="0">
                <a:latin typeface="Calibri" panose="020F0502020204030204" pitchFamily="34" charset="0"/>
              </a:rPr>
              <a:t> </a:t>
            </a:r>
            <a:r>
              <a:rPr lang="tr-TR" sz="2800" dirty="0" err="1">
                <a:latin typeface="Calibri" panose="020F0502020204030204" pitchFamily="34" charset="0"/>
              </a:rPr>
              <a:t>Frued</a:t>
            </a:r>
            <a:r>
              <a:rPr lang="tr-TR" sz="2800" dirty="0">
                <a:latin typeface="Calibri" panose="020F0502020204030204" pitchFamily="34" charset="0"/>
              </a:rPr>
              <a:t> (1946) ve Virginia </a:t>
            </a:r>
            <a:r>
              <a:rPr lang="tr-TR" sz="2800" dirty="0" err="1">
                <a:latin typeface="Calibri" panose="020F0502020204030204" pitchFamily="34" charset="0"/>
              </a:rPr>
              <a:t>Axline</a:t>
            </a:r>
            <a:r>
              <a:rPr lang="tr-TR" sz="2800" dirty="0">
                <a:latin typeface="Calibri" panose="020F0502020204030204" pitchFamily="34" charset="0"/>
              </a:rPr>
              <a:t> (1947) oyun terapisine farklı bakış açıları getirerek bu alandaki çalışmaları devam ettirmişlerdir (</a:t>
            </a:r>
            <a:r>
              <a:rPr lang="tr-TR" sz="2800" dirty="0" err="1">
                <a:latin typeface="Calibri" panose="020F0502020204030204" pitchFamily="34" charset="0"/>
              </a:rPr>
              <a:t>Nash</a:t>
            </a:r>
            <a:r>
              <a:rPr lang="tr-TR" sz="2800" dirty="0">
                <a:latin typeface="Calibri" panose="020F0502020204030204" pitchFamily="34" charset="0"/>
              </a:rPr>
              <a:t> ve </a:t>
            </a:r>
            <a:r>
              <a:rPr lang="tr-TR" sz="2800" dirty="0" err="1">
                <a:latin typeface="Calibri" panose="020F0502020204030204" pitchFamily="34" charset="0"/>
              </a:rPr>
              <a:t>Schaefer</a:t>
            </a:r>
            <a:r>
              <a:rPr lang="tr-TR" sz="2800" dirty="0">
                <a:latin typeface="Calibri" panose="020F0502020204030204" pitchFamily="34" charset="0"/>
              </a:rPr>
              <a:t>, 2013).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25856503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0"/>
            <a:ext cx="8208912" cy="6124754"/>
          </a:xfrm>
          <a:prstGeom prst="rect">
            <a:avLst/>
          </a:prstGeom>
        </p:spPr>
        <p:txBody>
          <a:bodyPr wrap="square">
            <a:spAutoFit/>
          </a:bodyPr>
          <a:lstStyle/>
          <a:p>
            <a:r>
              <a:rPr lang="tr-TR" sz="2800" dirty="0" smtClean="0">
                <a:latin typeface="Calibri" panose="020F0502020204030204" pitchFamily="34" charset="0"/>
              </a:rPr>
              <a:t>Oyun </a:t>
            </a:r>
            <a:r>
              <a:rPr lang="tr-TR" sz="2800" dirty="0">
                <a:latin typeface="Calibri" panose="020F0502020204030204" pitchFamily="34" charset="0"/>
              </a:rPr>
              <a:t>terapi kuramları </a:t>
            </a:r>
            <a:r>
              <a:rPr lang="tr-TR" sz="2800" dirty="0" err="1">
                <a:latin typeface="Calibri" panose="020F0502020204030204" pitchFamily="34" charset="0"/>
              </a:rPr>
              <a:t>psikodinamik</a:t>
            </a:r>
            <a:r>
              <a:rPr lang="tr-TR" sz="2800" dirty="0">
                <a:latin typeface="Calibri" panose="020F0502020204030204" pitchFamily="34" charset="0"/>
              </a:rPr>
              <a:t> modeller, </a:t>
            </a:r>
            <a:r>
              <a:rPr lang="tr-TR" sz="2800" dirty="0" err="1">
                <a:latin typeface="Calibri" panose="020F0502020204030204" pitchFamily="34" charset="0"/>
              </a:rPr>
              <a:t>hümanistik</a:t>
            </a:r>
            <a:r>
              <a:rPr lang="tr-TR" sz="2800" dirty="0">
                <a:latin typeface="Calibri" panose="020F0502020204030204" pitchFamily="34" charset="0"/>
              </a:rPr>
              <a:t> modeller, sistemik modeller ve gelişmekte olan modeller başlıkları altında toplanabilir (</a:t>
            </a:r>
            <a:r>
              <a:rPr lang="tr-TR" sz="2800" dirty="0" err="1">
                <a:latin typeface="Calibri" panose="020F0502020204030204" pitchFamily="34" charset="0"/>
              </a:rPr>
              <a:t>Schaefer</a:t>
            </a:r>
            <a:r>
              <a:rPr lang="tr-TR" sz="2800" dirty="0">
                <a:latin typeface="Calibri" panose="020F0502020204030204" pitchFamily="34" charset="0"/>
              </a:rPr>
              <a:t> ve </a:t>
            </a:r>
            <a:r>
              <a:rPr lang="tr-TR" sz="2800" dirty="0" err="1">
                <a:latin typeface="Calibri" panose="020F0502020204030204" pitchFamily="34" charset="0"/>
              </a:rPr>
              <a:t>Drewes</a:t>
            </a:r>
            <a:r>
              <a:rPr lang="tr-TR" sz="2800" dirty="0">
                <a:latin typeface="Calibri" panose="020F0502020204030204" pitchFamily="34" charset="0"/>
              </a:rPr>
              <a:t>, 2013).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 </a:t>
            </a:r>
            <a:r>
              <a:rPr lang="tr-TR" sz="2800" dirty="0">
                <a:latin typeface="Calibri" panose="020F0502020204030204" pitchFamily="34" charset="0"/>
              </a:rPr>
              <a:t>kuramlara dayalı geliştirilen ve kullanılan pek çok oyun terapi türü yer almaktadır.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Bunlardan </a:t>
            </a:r>
            <a:r>
              <a:rPr lang="tr-TR" sz="2800" dirty="0">
                <a:latin typeface="Calibri" panose="020F0502020204030204" pitchFamily="34" charset="0"/>
              </a:rPr>
              <a:t>bazıları </a:t>
            </a:r>
            <a:r>
              <a:rPr lang="tr-TR" sz="2800" dirty="0" smtClean="0">
                <a:latin typeface="Calibri" panose="020F0502020204030204" pitchFamily="34" charset="0"/>
              </a:rPr>
              <a:t>«Çocuk </a:t>
            </a:r>
            <a:r>
              <a:rPr lang="tr-TR" sz="2800" dirty="0">
                <a:latin typeface="Calibri" panose="020F0502020204030204" pitchFamily="34" charset="0"/>
              </a:rPr>
              <a:t>Merkezli Oyun Terapisi, Deneyimsel Oyun Terapisi, Gelişimsel Oyun Terapisi, </a:t>
            </a:r>
            <a:r>
              <a:rPr lang="tr-TR" sz="2800" dirty="0" err="1">
                <a:latin typeface="Calibri" panose="020F0502020204030204" pitchFamily="34" charset="0"/>
              </a:rPr>
              <a:t>Theraplay</a:t>
            </a:r>
            <a:r>
              <a:rPr lang="tr-TR" sz="2800" dirty="0">
                <a:latin typeface="Calibri" panose="020F0502020204030204" pitchFamily="34" charset="0"/>
              </a:rPr>
              <a:t>, Kum Terapisi, </a:t>
            </a:r>
            <a:r>
              <a:rPr lang="tr-TR" sz="2800" dirty="0" err="1">
                <a:latin typeface="Calibri" panose="020F0502020204030204" pitchFamily="34" charset="0"/>
              </a:rPr>
              <a:t>Psikanalitik</a:t>
            </a:r>
            <a:r>
              <a:rPr lang="tr-TR" sz="2800" dirty="0">
                <a:latin typeface="Calibri" panose="020F0502020204030204" pitchFamily="34" charset="0"/>
              </a:rPr>
              <a:t> Oyun Terapisi ve Kukla </a:t>
            </a:r>
            <a:r>
              <a:rPr lang="tr-TR" sz="2800" dirty="0" err="1" smtClean="0">
                <a:latin typeface="Calibri" panose="020F0502020204030204" pitchFamily="34" charset="0"/>
              </a:rPr>
              <a:t>Terapisi»dir</a:t>
            </a:r>
            <a:r>
              <a:rPr lang="tr-TR" sz="2800" dirty="0">
                <a:latin typeface="Calibri" panose="020F0502020204030204" pitchFamily="34" charset="0"/>
              </a:rPr>
              <a:t>.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 </a:t>
            </a:r>
            <a:endParaRPr lang="tr-TR" sz="2800" dirty="0">
              <a:latin typeface="Calibri" panose="020F0502020204030204" pitchFamily="34" charset="0"/>
            </a:endParaRPr>
          </a:p>
        </p:txBody>
      </p:sp>
    </p:spTree>
    <p:extLst>
      <p:ext uri="{BB962C8B-B14F-4D97-AF65-F5344CB8AC3E}">
        <p14:creationId xmlns:p14="http://schemas.microsoft.com/office/powerpoint/2010/main" val="30921427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0"/>
            <a:ext cx="8208912" cy="6124754"/>
          </a:xfrm>
          <a:prstGeom prst="rect">
            <a:avLst/>
          </a:prstGeom>
        </p:spPr>
        <p:txBody>
          <a:bodyPr wrap="square">
            <a:spAutoFit/>
          </a:bodyPr>
          <a:lstStyle/>
          <a:p>
            <a:r>
              <a:rPr lang="tr-TR" sz="2800" dirty="0" smtClean="0">
                <a:solidFill>
                  <a:srgbClr val="0070C0"/>
                </a:solidFill>
                <a:latin typeface="Calibri" panose="020F0502020204030204" pitchFamily="34" charset="0"/>
              </a:rPr>
              <a:t>Oyun </a:t>
            </a:r>
            <a:r>
              <a:rPr lang="tr-TR" sz="2800" dirty="0">
                <a:solidFill>
                  <a:srgbClr val="0070C0"/>
                </a:solidFill>
                <a:latin typeface="Calibri" panose="020F0502020204030204" pitchFamily="34" charset="0"/>
              </a:rPr>
              <a:t>terapisi </a:t>
            </a:r>
            <a:r>
              <a:rPr lang="tr-TR" sz="2800" dirty="0">
                <a:latin typeface="Calibri" panose="020F0502020204030204" pitchFamily="34" charset="0"/>
              </a:rPr>
              <a:t>bebekler ya da yürüme çağındaki çocuklardan lise öğrencilerine kadar uygulanabilir.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Yaygın </a:t>
            </a:r>
            <a:r>
              <a:rPr lang="tr-TR" sz="2800" dirty="0">
                <a:latin typeface="Calibri" panose="020F0502020204030204" pitchFamily="34" charset="0"/>
              </a:rPr>
              <a:t>olarak ise 3-12 yaş arasındaki çocuklar için kullanılmaktadır.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Oyun </a:t>
            </a:r>
            <a:r>
              <a:rPr lang="tr-TR" sz="2800" dirty="0">
                <a:latin typeface="Calibri" panose="020F0502020204030204" pitchFamily="34" charset="0"/>
              </a:rPr>
              <a:t>terapisi için seçilecek mekanlarda esneklik yapılabilir.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Oyun </a:t>
            </a:r>
            <a:r>
              <a:rPr lang="tr-TR" sz="2800" dirty="0">
                <a:latin typeface="Calibri" panose="020F0502020204030204" pitchFamily="34" charset="0"/>
              </a:rPr>
              <a:t>terapisi tam donanımlı bir oyun odasında yapılabileceği gibi bir çanta oyun malzemesiyle de istenilen her ortamda (hastane odasında/yatağında,  evde, klinikte, okulda) gerçekleştirilebilir (</a:t>
            </a:r>
            <a:r>
              <a:rPr lang="tr-TR" sz="2800" dirty="0" err="1">
                <a:latin typeface="Calibri" panose="020F0502020204030204" pitchFamily="34" charset="0"/>
              </a:rPr>
              <a:t>McMahon</a:t>
            </a:r>
            <a:r>
              <a:rPr lang="tr-TR" sz="2800" dirty="0">
                <a:latin typeface="Calibri" panose="020F0502020204030204" pitchFamily="34" charset="0"/>
              </a:rPr>
              <a:t>, 1992).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31295762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88640"/>
            <a:ext cx="8208912" cy="3970318"/>
          </a:xfrm>
          <a:prstGeom prst="rect">
            <a:avLst/>
          </a:prstGeom>
        </p:spPr>
        <p:txBody>
          <a:bodyPr wrap="square">
            <a:spAutoFit/>
          </a:bodyPr>
          <a:lstStyle/>
          <a:p>
            <a:r>
              <a:rPr lang="tr-TR" sz="2800" dirty="0" smtClean="0">
                <a:latin typeface="Calibri" panose="020F0502020204030204" pitchFamily="34" charset="0"/>
              </a:rPr>
              <a:t>Kullanılacak </a:t>
            </a:r>
            <a:r>
              <a:rPr lang="tr-TR" sz="2800" dirty="0">
                <a:latin typeface="Calibri" panose="020F0502020204030204" pitchFamily="34" charset="0"/>
              </a:rPr>
              <a:t>oyun malzemelerinin seçimi ise terapistin kuramsal yönelimine, kişisel fikirlerine ve mekanına</a:t>
            </a:r>
            <a:r>
              <a:rPr lang="tr-TR" sz="2800" dirty="0" smtClean="0">
                <a:latin typeface="Calibri" panose="020F0502020204030204" pitchFamily="34" charset="0"/>
              </a:rPr>
              <a:t>, bütçesine </a:t>
            </a:r>
            <a:r>
              <a:rPr lang="tr-TR" sz="2800" dirty="0">
                <a:latin typeface="Calibri" panose="020F0502020204030204" pitchFamily="34" charset="0"/>
              </a:rPr>
              <a:t>göre değişebilmektedir.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Tüm </a:t>
            </a:r>
            <a:r>
              <a:rPr lang="tr-TR" sz="2800" dirty="0">
                <a:latin typeface="Calibri" panose="020F0502020204030204" pitchFamily="34" charset="0"/>
              </a:rPr>
              <a:t>bunların yanında genel bir kural olarak ise oyun odasındaki ya da çantasındaki her malzemenin </a:t>
            </a:r>
            <a:r>
              <a:rPr lang="tr-TR" sz="2800" dirty="0" err="1">
                <a:latin typeface="Calibri" panose="020F0502020204030204" pitchFamily="34" charset="0"/>
              </a:rPr>
              <a:t>terapötik</a:t>
            </a:r>
            <a:r>
              <a:rPr lang="tr-TR" sz="2800" dirty="0">
                <a:latin typeface="Calibri" panose="020F0502020204030204" pitchFamily="34" charset="0"/>
              </a:rPr>
              <a:t> bir amaca hizmet etmesi nedeniyle gelişigüzel seçilmemeli ve dayanıklı oyuncaklardan seçilmelidir (</a:t>
            </a:r>
            <a:r>
              <a:rPr lang="tr-TR" sz="2800" dirty="0" err="1">
                <a:latin typeface="Calibri" panose="020F0502020204030204" pitchFamily="34" charset="0"/>
              </a:rPr>
              <a:t>Nash</a:t>
            </a:r>
            <a:r>
              <a:rPr lang="tr-TR" sz="2800" dirty="0">
                <a:latin typeface="Calibri" panose="020F0502020204030204" pitchFamily="34" charset="0"/>
              </a:rPr>
              <a:t> ve </a:t>
            </a:r>
            <a:r>
              <a:rPr lang="tr-TR" sz="2800" dirty="0" err="1">
                <a:latin typeface="Calibri" panose="020F0502020204030204" pitchFamily="34" charset="0"/>
              </a:rPr>
              <a:t>Schaefer</a:t>
            </a:r>
            <a:r>
              <a:rPr lang="tr-TR" sz="2800" dirty="0">
                <a:latin typeface="Calibri" panose="020F0502020204030204" pitchFamily="34" charset="0"/>
              </a:rPr>
              <a:t>, 2013).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38888809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5262979"/>
          </a:xfrm>
          <a:prstGeom prst="rect">
            <a:avLst/>
          </a:prstGeom>
        </p:spPr>
        <p:txBody>
          <a:bodyPr wrap="square">
            <a:spAutoFit/>
          </a:bodyPr>
          <a:lstStyle/>
          <a:p>
            <a:r>
              <a:rPr lang="tr-TR" sz="2800" dirty="0" smtClean="0">
                <a:latin typeface="Calibri" panose="020F0502020204030204" pitchFamily="34" charset="0"/>
              </a:rPr>
              <a:t>Oyun </a:t>
            </a:r>
            <a:r>
              <a:rPr lang="tr-TR" sz="2800" dirty="0">
                <a:latin typeface="Calibri" panose="020F0502020204030204" pitchFamily="34" charset="0"/>
              </a:rPr>
              <a:t>terapistliği yapabilmek için bu alanda uzun süreli uzman kişilerden eğitim alınması şarttır.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Oyun </a:t>
            </a:r>
            <a:r>
              <a:rPr lang="tr-TR" sz="2800" dirty="0">
                <a:latin typeface="Calibri" panose="020F0502020204030204" pitchFamily="34" charset="0"/>
              </a:rPr>
              <a:t>terapisi eğitimi teorik eğitimlerin yanı sıra pratik eğitimlerin de yoğun olarak alınması gereken bir eğitim sürecini kapsamaktadır.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Yoğun </a:t>
            </a:r>
            <a:r>
              <a:rPr lang="tr-TR" sz="2800" dirty="0">
                <a:latin typeface="Calibri" panose="020F0502020204030204" pitchFamily="34" charset="0"/>
              </a:rPr>
              <a:t>eğitimlerin yanı sıra terapi yapacak uzmanın, gözlem yeteneğine ve aktif dinleme becerilerine yüksek düzeyde sahip olması gerekir (Karataş ve Yavuzer, 2016). </a:t>
            </a:r>
            <a:endParaRPr lang="tr-TR" sz="28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23541186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2246769"/>
          </a:xfrm>
          <a:prstGeom prst="rect">
            <a:avLst/>
          </a:prstGeom>
        </p:spPr>
        <p:txBody>
          <a:bodyPr wrap="square">
            <a:spAutoFit/>
          </a:bodyPr>
          <a:lstStyle/>
          <a:p>
            <a:r>
              <a:rPr lang="tr-TR" sz="2800" dirty="0" smtClean="0">
                <a:latin typeface="Calibri" panose="020F0502020204030204" pitchFamily="34" charset="0"/>
              </a:rPr>
              <a:t>Virginia </a:t>
            </a:r>
            <a:r>
              <a:rPr lang="tr-TR" sz="2800" dirty="0" err="1">
                <a:latin typeface="Calibri" panose="020F0502020204030204" pitchFamily="34" charset="0"/>
              </a:rPr>
              <a:t>Axline</a:t>
            </a:r>
            <a:r>
              <a:rPr lang="tr-TR" sz="2800" dirty="0">
                <a:latin typeface="Calibri" panose="020F0502020204030204" pitchFamily="34" charset="0"/>
              </a:rPr>
              <a:t> (1947), </a:t>
            </a:r>
            <a:r>
              <a:rPr lang="tr-TR" sz="2800" dirty="0" err="1">
                <a:latin typeface="Calibri" panose="020F0502020204030204" pitchFamily="34" charset="0"/>
              </a:rPr>
              <a:t>Roger’in</a:t>
            </a:r>
            <a:r>
              <a:rPr lang="tr-TR" sz="2800" dirty="0">
                <a:latin typeface="Calibri" panose="020F0502020204030204" pitchFamily="34" charset="0"/>
              </a:rPr>
              <a:t> yönlendirmeyen yaklaşımını oyun terapisinde kullanarak çalışmalarında birey merkezli yaklaşımı benimseyerek, oyun terapistlerine rehberlik etmesi amacıyla oyun terapisi için sekiz ilke geliştirmiştir.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3382402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16632"/>
            <a:ext cx="8496944" cy="5693866"/>
          </a:xfrm>
          <a:prstGeom prst="rect">
            <a:avLst/>
          </a:prstGeom>
        </p:spPr>
        <p:txBody>
          <a:bodyPr wrap="square">
            <a:spAutoFit/>
          </a:bodyPr>
          <a:lstStyle/>
          <a:p>
            <a:r>
              <a:rPr lang="tr-TR" sz="2800" dirty="0" smtClean="0">
                <a:latin typeface="Calibri" panose="020F0502020204030204" pitchFamily="34" charset="0"/>
              </a:rPr>
              <a:t>Bunlar:</a:t>
            </a:r>
          </a:p>
          <a:p>
            <a:endParaRPr lang="tr-TR" sz="2800" dirty="0">
              <a:latin typeface="Calibri" panose="020F0502020204030204" pitchFamily="34" charset="0"/>
            </a:endParaRPr>
          </a:p>
          <a:p>
            <a:pPr marL="514350" indent="-514350">
              <a:buClr>
                <a:srgbClr val="0070C0"/>
              </a:buClr>
              <a:buFont typeface="+mj-lt"/>
              <a:buAutoNum type="arabicPeriod"/>
            </a:pPr>
            <a:r>
              <a:rPr lang="tr-TR" sz="2800" dirty="0" smtClean="0">
                <a:latin typeface="Calibri" panose="020F0502020204030204" pitchFamily="34" charset="0"/>
              </a:rPr>
              <a:t> Terapist </a:t>
            </a:r>
            <a:r>
              <a:rPr lang="tr-TR" sz="2800" dirty="0">
                <a:latin typeface="Calibri" panose="020F0502020204030204" pitchFamily="34" charset="0"/>
              </a:rPr>
              <a:t>çocukla sıcak ilişki geliştirmeli ve bunu mümkün olduğu kadar hızlı bir şekilde oluşturmalıdır. </a:t>
            </a:r>
            <a:endParaRPr lang="tr-TR" sz="2800" dirty="0" smtClean="0">
              <a:latin typeface="Calibri" panose="020F0502020204030204" pitchFamily="34" charset="0"/>
            </a:endParaRPr>
          </a:p>
          <a:p>
            <a:pPr marL="514350" indent="-514350">
              <a:buClr>
                <a:srgbClr val="0070C0"/>
              </a:buClr>
              <a:buFont typeface="+mj-lt"/>
              <a:buAutoNum type="arabicPeriod"/>
            </a:pPr>
            <a:endParaRPr lang="tr-TR" sz="2800" dirty="0" smtClean="0">
              <a:latin typeface="Calibri" panose="020F0502020204030204" pitchFamily="34" charset="0"/>
            </a:endParaRPr>
          </a:p>
          <a:p>
            <a:pPr marL="514350" indent="-514350">
              <a:buClr>
                <a:srgbClr val="0070C0"/>
              </a:buClr>
              <a:buFont typeface="+mj-lt"/>
              <a:buAutoNum type="arabicPeriod"/>
            </a:pPr>
            <a:r>
              <a:rPr lang="tr-TR" sz="2800" dirty="0" smtClean="0">
                <a:latin typeface="Calibri" panose="020F0502020204030204" pitchFamily="34" charset="0"/>
              </a:rPr>
              <a:t>Terapist </a:t>
            </a:r>
            <a:r>
              <a:rPr lang="tr-TR" sz="2800" dirty="0">
                <a:latin typeface="Calibri" panose="020F0502020204030204" pitchFamily="34" charset="0"/>
              </a:rPr>
              <a:t>önyargısız çocuğu kabullenmelidir. </a:t>
            </a:r>
            <a:endParaRPr lang="tr-TR" sz="2800" dirty="0" smtClean="0">
              <a:latin typeface="Calibri" panose="020F0502020204030204" pitchFamily="34" charset="0"/>
            </a:endParaRPr>
          </a:p>
          <a:p>
            <a:pPr marL="514350" indent="-514350">
              <a:buClr>
                <a:srgbClr val="0070C0"/>
              </a:buClr>
              <a:buFont typeface="+mj-lt"/>
              <a:buAutoNum type="arabicPeriod"/>
            </a:pPr>
            <a:endParaRPr lang="tr-TR" sz="2800" dirty="0" smtClean="0">
              <a:latin typeface="Calibri" panose="020F0502020204030204" pitchFamily="34" charset="0"/>
            </a:endParaRPr>
          </a:p>
          <a:p>
            <a:pPr marL="514350" indent="-514350">
              <a:buClr>
                <a:srgbClr val="0070C0"/>
              </a:buClr>
              <a:buFont typeface="+mj-lt"/>
              <a:buAutoNum type="arabicPeriod"/>
            </a:pPr>
            <a:r>
              <a:rPr lang="tr-TR" sz="2800" dirty="0" smtClean="0">
                <a:latin typeface="Calibri" panose="020F0502020204030204" pitchFamily="34" charset="0"/>
              </a:rPr>
              <a:t>Terapist </a:t>
            </a:r>
            <a:r>
              <a:rPr lang="tr-TR" sz="2800" dirty="0">
                <a:latin typeface="Calibri" panose="020F0502020204030204" pitchFamily="34" charset="0"/>
              </a:rPr>
              <a:t>çocuğun kendini özgür ifade edebileceği hoşgörülü bir çevre </a:t>
            </a:r>
            <a:r>
              <a:rPr lang="tr-TR" sz="2800" dirty="0" smtClean="0">
                <a:latin typeface="Calibri" panose="020F0502020204030204" pitchFamily="34" charset="0"/>
              </a:rPr>
              <a:t>oluşturmalıdır.</a:t>
            </a:r>
          </a:p>
          <a:p>
            <a:pPr marL="514350" indent="-514350">
              <a:buClr>
                <a:srgbClr val="0070C0"/>
              </a:buClr>
              <a:buFont typeface="+mj-lt"/>
              <a:buAutoNum type="arabicPeriod"/>
            </a:pPr>
            <a:endParaRPr lang="tr-TR" sz="2800" dirty="0" smtClean="0">
              <a:latin typeface="Calibri" panose="020F0502020204030204" pitchFamily="34" charset="0"/>
            </a:endParaRPr>
          </a:p>
          <a:p>
            <a:pPr marL="514350" indent="-514350">
              <a:buClr>
                <a:srgbClr val="0070C0"/>
              </a:buClr>
              <a:buFont typeface="+mj-lt"/>
              <a:buAutoNum type="arabicPeriod"/>
            </a:pPr>
            <a:r>
              <a:rPr lang="tr-TR" sz="2800" dirty="0" smtClean="0">
                <a:latin typeface="Calibri" panose="020F0502020204030204" pitchFamily="34" charset="0"/>
              </a:rPr>
              <a:t>Terapist </a:t>
            </a:r>
            <a:r>
              <a:rPr lang="tr-TR" sz="2800" dirty="0">
                <a:latin typeface="Calibri" panose="020F0502020204030204" pitchFamily="34" charset="0"/>
              </a:rPr>
              <a:t>kendini yöneltme ve problem çözme becerileri için çocuğun doğal yetilerine yoğun biçimde saygı duymalıdır.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1934660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5262979"/>
          </a:xfrm>
          <a:prstGeom prst="rect">
            <a:avLst/>
          </a:prstGeom>
        </p:spPr>
        <p:txBody>
          <a:bodyPr wrap="square">
            <a:spAutoFit/>
          </a:bodyPr>
          <a:lstStyle/>
          <a:p>
            <a:pPr marL="514350" indent="-514350">
              <a:buClr>
                <a:srgbClr val="0070C0"/>
              </a:buClr>
              <a:buFont typeface="+mj-lt"/>
              <a:buAutoNum type="arabicPeriod" startAt="5"/>
            </a:pPr>
            <a:r>
              <a:rPr lang="tr-TR" sz="2800" dirty="0" smtClean="0">
                <a:latin typeface="Calibri" panose="020F0502020204030204" pitchFamily="34" charset="0"/>
              </a:rPr>
              <a:t>Terapist </a:t>
            </a:r>
            <a:r>
              <a:rPr lang="tr-TR" sz="2800" dirty="0">
                <a:latin typeface="Calibri" panose="020F0502020204030204" pitchFamily="34" charset="0"/>
              </a:rPr>
              <a:t>çocuğun davranışlarını ya da söylediklerini kontrol etmez ve çocuğun önderliğini kabul </a:t>
            </a:r>
            <a:r>
              <a:rPr lang="tr-TR" sz="2800" dirty="0" smtClean="0">
                <a:latin typeface="Calibri" panose="020F0502020204030204" pitchFamily="34" charset="0"/>
              </a:rPr>
              <a:t>eder.</a:t>
            </a:r>
          </a:p>
          <a:p>
            <a:pPr marL="514350" indent="-514350">
              <a:buClr>
                <a:srgbClr val="0070C0"/>
              </a:buClr>
              <a:buFont typeface="+mj-lt"/>
              <a:buAutoNum type="arabicPeriod" startAt="5"/>
            </a:pPr>
            <a:endParaRPr lang="tr-TR" sz="2800" dirty="0" smtClean="0">
              <a:latin typeface="Calibri" panose="020F0502020204030204" pitchFamily="34" charset="0"/>
            </a:endParaRPr>
          </a:p>
          <a:p>
            <a:pPr marL="514350" indent="-514350">
              <a:buClr>
                <a:srgbClr val="0070C0"/>
              </a:buClr>
              <a:buFont typeface="+mj-lt"/>
              <a:buAutoNum type="arabicPeriod" startAt="5"/>
            </a:pPr>
            <a:r>
              <a:rPr lang="tr-TR" sz="2800" dirty="0" smtClean="0">
                <a:latin typeface="Calibri" panose="020F0502020204030204" pitchFamily="34" charset="0"/>
              </a:rPr>
              <a:t>Terapist </a:t>
            </a:r>
            <a:r>
              <a:rPr lang="tr-TR" sz="2800" dirty="0">
                <a:latin typeface="Calibri" panose="020F0502020204030204" pitchFamily="34" charset="0"/>
              </a:rPr>
              <a:t>çocuğun davranışlarını içselleştirmesine yardımcı olacak şekilde duygularını tanıtır ve yansıtır. </a:t>
            </a:r>
            <a:endParaRPr lang="tr-TR" sz="2800" dirty="0" smtClean="0">
              <a:latin typeface="Calibri" panose="020F0502020204030204" pitchFamily="34" charset="0"/>
            </a:endParaRPr>
          </a:p>
          <a:p>
            <a:pPr marL="514350" indent="-514350">
              <a:buClr>
                <a:srgbClr val="0070C0"/>
              </a:buClr>
              <a:buFont typeface="+mj-lt"/>
              <a:buAutoNum type="arabicPeriod" startAt="5"/>
            </a:pPr>
            <a:endParaRPr lang="tr-TR" sz="2800" dirty="0" smtClean="0">
              <a:latin typeface="Calibri" panose="020F0502020204030204" pitchFamily="34" charset="0"/>
            </a:endParaRPr>
          </a:p>
          <a:p>
            <a:pPr marL="514350" indent="-514350">
              <a:buClr>
                <a:srgbClr val="0070C0"/>
              </a:buClr>
              <a:buFont typeface="+mj-lt"/>
              <a:buAutoNum type="arabicPeriod" startAt="5"/>
            </a:pPr>
            <a:r>
              <a:rPr lang="tr-TR" sz="2800" dirty="0" smtClean="0">
                <a:latin typeface="Calibri" panose="020F0502020204030204" pitchFamily="34" charset="0"/>
              </a:rPr>
              <a:t>Terapist </a:t>
            </a:r>
            <a:r>
              <a:rPr lang="tr-TR" sz="2800" dirty="0">
                <a:latin typeface="Calibri" panose="020F0502020204030204" pitchFamily="34" charset="0"/>
              </a:rPr>
              <a:t>süreci hızlandırmaz </a:t>
            </a:r>
            <a:endParaRPr lang="tr-TR" sz="2800" dirty="0" smtClean="0">
              <a:latin typeface="Calibri" panose="020F0502020204030204" pitchFamily="34" charset="0"/>
            </a:endParaRPr>
          </a:p>
          <a:p>
            <a:pPr marL="514350" indent="-514350">
              <a:buClr>
                <a:srgbClr val="0070C0"/>
              </a:buClr>
              <a:buFont typeface="+mj-lt"/>
              <a:buAutoNum type="arabicPeriod" startAt="5"/>
            </a:pPr>
            <a:endParaRPr lang="tr-TR" sz="2800" dirty="0" smtClean="0">
              <a:latin typeface="Calibri" panose="020F0502020204030204" pitchFamily="34" charset="0"/>
            </a:endParaRPr>
          </a:p>
          <a:p>
            <a:pPr marL="514350" indent="-514350">
              <a:buClr>
                <a:srgbClr val="0070C0"/>
              </a:buClr>
              <a:buFont typeface="+mj-lt"/>
              <a:buAutoNum type="arabicPeriod" startAt="5"/>
            </a:pPr>
            <a:r>
              <a:rPr lang="tr-TR" sz="2800" dirty="0" smtClean="0">
                <a:latin typeface="Calibri" panose="020F0502020204030204" pitchFamily="34" charset="0"/>
              </a:rPr>
              <a:t>Terapist </a:t>
            </a:r>
            <a:r>
              <a:rPr lang="tr-TR" sz="2800" dirty="0">
                <a:latin typeface="Calibri" panose="020F0502020204030204" pitchFamily="34" charset="0"/>
              </a:rPr>
              <a:t>sadece gerekli gördüğü durumlarda çocuğa sorumluluklarını hatırlatıp terapiyi gerçek dünyaya bağlayarak sınırlama koyar. </a:t>
            </a:r>
            <a:endParaRPr lang="tr-TR" sz="2800" dirty="0" smtClean="0">
              <a:latin typeface="Calibri" panose="020F0502020204030204" pitchFamily="34" charset="0"/>
            </a:endParaRPr>
          </a:p>
        </p:txBody>
      </p:sp>
    </p:spTree>
    <p:extLst>
      <p:ext uri="{BB962C8B-B14F-4D97-AF65-F5344CB8AC3E}">
        <p14:creationId xmlns:p14="http://schemas.microsoft.com/office/powerpoint/2010/main" val="22972539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3539430"/>
          </a:xfrm>
          <a:prstGeom prst="rect">
            <a:avLst/>
          </a:prstGeom>
        </p:spPr>
        <p:txBody>
          <a:bodyPr wrap="square">
            <a:spAutoFit/>
          </a:bodyPr>
          <a:lstStyle/>
          <a:p>
            <a:r>
              <a:rPr lang="tr-TR" sz="2800" dirty="0" smtClean="0">
                <a:latin typeface="Calibri" panose="020F0502020204030204" pitchFamily="34" charset="0"/>
              </a:rPr>
              <a:t>Oyun </a:t>
            </a:r>
            <a:r>
              <a:rPr lang="tr-TR" sz="2800" dirty="0">
                <a:latin typeface="Calibri" panose="020F0502020204030204" pitchFamily="34" charset="0"/>
              </a:rPr>
              <a:t>terapisine başlanılacak ilk seansta çocuğun sadece terapi alanını değil, terapisti de keşfetmesine izin verilir.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Terapist </a:t>
            </a:r>
            <a:r>
              <a:rPr lang="tr-TR" sz="2800" dirty="0">
                <a:latin typeface="Calibri" panose="020F0502020204030204" pitchFamily="34" charset="0"/>
              </a:rPr>
              <a:t>ilk seans sırasında çocuk için samimi, rahat ve güvenli bir ortam yaratarak çocukla arasındaki ilişkiyi geliştirmeye odaklanır. </a:t>
            </a:r>
            <a:endParaRPr lang="tr-TR" sz="2800" dirty="0" smtClean="0">
              <a:latin typeface="Calibri" panose="020F0502020204030204" pitchFamily="34" charset="0"/>
            </a:endParaRPr>
          </a:p>
          <a:p>
            <a:endParaRPr lang="tr-TR" sz="2800" dirty="0">
              <a:latin typeface="Calibri" panose="020F0502020204030204" pitchFamily="34" charset="0"/>
            </a:endParaRPr>
          </a:p>
        </p:txBody>
      </p:sp>
    </p:spTree>
    <p:extLst>
      <p:ext uri="{BB962C8B-B14F-4D97-AF65-F5344CB8AC3E}">
        <p14:creationId xmlns:p14="http://schemas.microsoft.com/office/powerpoint/2010/main" val="25497930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260648"/>
            <a:ext cx="8208912" cy="4832092"/>
          </a:xfrm>
          <a:prstGeom prst="rect">
            <a:avLst/>
          </a:prstGeom>
        </p:spPr>
        <p:txBody>
          <a:bodyPr wrap="square">
            <a:spAutoFit/>
          </a:bodyPr>
          <a:lstStyle/>
          <a:p>
            <a:r>
              <a:rPr lang="tr-TR" sz="2800" dirty="0" smtClean="0">
                <a:latin typeface="Calibri" panose="020F0502020204030204" pitchFamily="34" charset="0"/>
              </a:rPr>
              <a:t>Terapi </a:t>
            </a:r>
            <a:r>
              <a:rPr lang="tr-TR" sz="2800" dirty="0">
                <a:latin typeface="Calibri" panose="020F0502020204030204" pitchFamily="34" charset="0"/>
              </a:rPr>
              <a:t>çocuğun yaşına ve işlev düzeyine bağlı olarak son 5 ya da 10 dakikada verilecek uyarılarla sonlandırılabilir (</a:t>
            </a:r>
            <a:r>
              <a:rPr lang="tr-TR" sz="2800" dirty="0" err="1">
                <a:latin typeface="Calibri" panose="020F0502020204030204" pitchFamily="34" charset="0"/>
              </a:rPr>
              <a:t>Nash</a:t>
            </a:r>
            <a:r>
              <a:rPr lang="tr-TR" sz="2800" dirty="0">
                <a:latin typeface="Calibri" panose="020F0502020204030204" pitchFamily="34" charset="0"/>
              </a:rPr>
              <a:t> ve </a:t>
            </a:r>
            <a:r>
              <a:rPr lang="tr-TR" sz="2800" dirty="0" err="1">
                <a:latin typeface="Calibri" panose="020F0502020204030204" pitchFamily="34" charset="0"/>
              </a:rPr>
              <a:t>Schaefer</a:t>
            </a:r>
            <a:r>
              <a:rPr lang="tr-TR" sz="2800" dirty="0">
                <a:latin typeface="Calibri" panose="020F0502020204030204" pitchFamily="34" charset="0"/>
              </a:rPr>
              <a:t>, 2013).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Her </a:t>
            </a:r>
            <a:r>
              <a:rPr lang="tr-TR" sz="2800" dirty="0">
                <a:latin typeface="Calibri" panose="020F0502020204030204" pitchFamily="34" charset="0"/>
              </a:rPr>
              <a:t>oyun terapisi haftada bir seans ve ortalama 30-50 dakika sürebilir. </a:t>
            </a:r>
            <a:endParaRPr lang="tr-TR" sz="2800" dirty="0" smtClean="0">
              <a:latin typeface="Calibri" panose="020F0502020204030204" pitchFamily="34" charset="0"/>
            </a:endParaRPr>
          </a:p>
          <a:p>
            <a:endParaRPr lang="tr-TR" sz="2800" dirty="0">
              <a:latin typeface="Calibri" panose="020F0502020204030204" pitchFamily="34" charset="0"/>
            </a:endParaRPr>
          </a:p>
          <a:p>
            <a:r>
              <a:rPr lang="tr-TR" sz="2800" dirty="0" smtClean="0">
                <a:latin typeface="Calibri" panose="020F0502020204030204" pitchFamily="34" charset="0"/>
              </a:rPr>
              <a:t>Tedavi </a:t>
            </a:r>
            <a:r>
              <a:rPr lang="tr-TR" sz="2800" dirty="0">
                <a:latin typeface="Calibri" panose="020F0502020204030204" pitchFamily="34" charset="0"/>
              </a:rPr>
              <a:t>için bir çocuğun ortama 20 oyun terapisi seansı alması önerilmekle birlikte çocuğun iyileşebilme düzeyine göre bu süre azaltılabilmekte ya da artırılabilmektedir (</a:t>
            </a:r>
            <a:r>
              <a:rPr lang="tr-TR" sz="2800" dirty="0" err="1">
                <a:latin typeface="Calibri" panose="020F0502020204030204" pitchFamily="34" charset="0"/>
              </a:rPr>
              <a:t>Landreth</a:t>
            </a:r>
            <a:r>
              <a:rPr lang="tr-TR" sz="2800" dirty="0">
                <a:latin typeface="Calibri" panose="020F0502020204030204" pitchFamily="34" charset="0"/>
              </a:rPr>
              <a:t>, 2002). </a:t>
            </a:r>
          </a:p>
        </p:txBody>
      </p:sp>
    </p:spTree>
    <p:extLst>
      <p:ext uri="{BB962C8B-B14F-4D97-AF65-F5344CB8AC3E}">
        <p14:creationId xmlns:p14="http://schemas.microsoft.com/office/powerpoint/2010/main" val="234481056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txBox="1">
            <a:spLocks/>
          </p:cNvSpPr>
          <p:nvPr/>
        </p:nvSpPr>
        <p:spPr>
          <a:xfrm>
            <a:off x="323528" y="548680"/>
            <a:ext cx="8382000" cy="2210862"/>
          </a:xfrm>
          <a:prstGeom prst="rect">
            <a:avLst/>
          </a:prstGeom>
        </p:spPr>
        <p:txBody>
          <a:bodyPr vert="horz" lIns="91440" tIns="45720" rIns="91440" bIns="45720" rtlCol="0" anchor="ctr">
            <a:normAutofit/>
          </a:bodyPr>
          <a:lstStyle>
            <a:defPPr>
              <a:defRPr lang="tr-TR"/>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2400" b="1" dirty="0" smtClean="0">
                <a:solidFill>
                  <a:srgbClr val="0070C0"/>
                </a:solidFill>
                <a:latin typeface="Arial" panose="020B0604020202020204" pitchFamily="34" charset="0"/>
                <a:cs typeface="Arial" panose="020B0604020202020204" pitchFamily="34" charset="0"/>
              </a:rPr>
              <a:t>Kaynakça</a:t>
            </a:r>
          </a:p>
          <a:p>
            <a:endParaRPr lang="tr-TR" sz="2400" b="1" dirty="0" smtClean="0">
              <a:solidFill>
                <a:schemeClr val="tx1"/>
              </a:solidFill>
              <a:latin typeface="Arial" panose="020B0604020202020204" pitchFamily="34" charset="0"/>
              <a:cs typeface="Arial" panose="020B0604020202020204" pitchFamily="34" charset="0"/>
            </a:endParaRPr>
          </a:p>
          <a:p>
            <a:r>
              <a:rPr lang="tr-TR" sz="2400" dirty="0" smtClean="0">
                <a:solidFill>
                  <a:schemeClr val="tx1"/>
                </a:solidFill>
                <a:latin typeface="Arial" panose="020B0604020202020204" pitchFamily="34" charset="0"/>
                <a:cs typeface="Arial" panose="020B0604020202020204" pitchFamily="34" charset="0"/>
              </a:rPr>
              <a:t>USTAOĞLU, A., (2018) </a:t>
            </a:r>
            <a:r>
              <a:rPr lang="tr-TR" sz="2400" b="1" dirty="0" smtClean="0">
                <a:solidFill>
                  <a:schemeClr val="tx1"/>
                </a:solidFill>
                <a:latin typeface="Arial" panose="020B0604020202020204" pitchFamily="34" charset="0"/>
                <a:cs typeface="Arial" panose="020B0604020202020204" pitchFamily="34" charset="0"/>
              </a:rPr>
              <a:t>«Erken Çocuklukta Çocuğu Tanıma ve Değerlendirme</a:t>
            </a:r>
            <a:r>
              <a:rPr lang="tr-TR" sz="2400" b="1" i="1" dirty="0" smtClean="0">
                <a:solidFill>
                  <a:schemeClr val="tx1"/>
                </a:solidFill>
                <a:latin typeface="Arial" panose="020B0604020202020204" pitchFamily="34" charset="0"/>
                <a:cs typeface="Arial" panose="020B0604020202020204" pitchFamily="34" charset="0"/>
              </a:rPr>
              <a:t>: </a:t>
            </a:r>
            <a:r>
              <a:rPr lang="tr-TR" sz="2400" i="1" dirty="0" smtClean="0">
                <a:solidFill>
                  <a:schemeClr val="tx1"/>
                </a:solidFill>
                <a:latin typeface="Arial" panose="020B0604020202020204" pitchFamily="34" charset="0"/>
                <a:cs typeface="Arial" panose="020B0604020202020204" pitchFamily="34" charset="0"/>
              </a:rPr>
              <a:t>Oyu Temelli Değerlendirme ve </a:t>
            </a:r>
            <a:r>
              <a:rPr lang="tr-TR" sz="2400" i="1" smtClean="0">
                <a:solidFill>
                  <a:schemeClr val="tx1"/>
                </a:solidFill>
                <a:latin typeface="Arial" panose="020B0604020202020204" pitchFamily="34" charset="0"/>
                <a:cs typeface="Arial" panose="020B0604020202020204" pitchFamily="34" charset="0"/>
              </a:rPr>
              <a:t>Oyun Terapi</a:t>
            </a:r>
            <a:r>
              <a:rPr lang="tr-TR" sz="2400" b="1" smtClean="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Ankara, Eğiten Kitap</a:t>
            </a:r>
          </a:p>
          <a:p>
            <a:endParaRPr lang="tr-TR" sz="2400" dirty="0"/>
          </a:p>
        </p:txBody>
      </p:sp>
    </p:spTree>
    <p:extLst>
      <p:ext uri="{BB962C8B-B14F-4D97-AF65-F5344CB8AC3E}">
        <p14:creationId xmlns:p14="http://schemas.microsoft.com/office/powerpoint/2010/main" val="16462491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817</TotalTime>
  <Words>4001</Words>
  <Application>Microsoft Office PowerPoint</Application>
  <PresentationFormat>Ekran Gösterisi (4:3)</PresentationFormat>
  <Paragraphs>488</Paragraphs>
  <Slides>68</Slides>
  <Notes>13</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68</vt:i4>
      </vt:variant>
    </vt:vector>
  </HeadingPairs>
  <TitlesOfParts>
    <vt:vector size="75" baseType="lpstr">
      <vt:lpstr>Arial</vt:lpstr>
      <vt:lpstr>Book Antiqua</vt:lpstr>
      <vt:lpstr>Calibri</vt:lpstr>
      <vt:lpstr>Courier New</vt:lpstr>
      <vt:lpstr>Times New Roman</vt:lpstr>
      <vt:lpstr>Wingdings</vt:lpstr>
      <vt:lpstr>Office Teması</vt:lpstr>
      <vt:lpstr>PowerPoint Sunusu</vt:lpstr>
      <vt:lpstr>Oyun </vt:lpstr>
      <vt:lpstr>Duygu Oyunu  </vt:lpstr>
      <vt:lpstr>Duygu Oyunu  </vt:lpstr>
      <vt:lpstr>Duygu Oyunu </vt:lpstr>
      <vt:lpstr>Oyun Temelli Değerlendirme</vt:lpstr>
      <vt:lpstr> Çocukları Değerlendirmede Oyunun Önemi </vt:lpstr>
      <vt:lpstr> Çocukları Değerlendirmede Oyunun Önemi </vt:lpstr>
      <vt:lpstr>  Oyun Sürecinde Değerlendirme  </vt:lpstr>
      <vt:lpstr>      Oyun değerlendirmesinde şu sorulara cevap aranmalıdır.     </vt:lpstr>
      <vt:lpstr>Öğretmenin desteklemek amaçlı vermesi gerekli kararlar </vt:lpstr>
      <vt:lpstr>  Dikkat edilmesi Gereken Detaylar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Lenovoo</dc:creator>
  <cp:lastModifiedBy>Halil İbrahim</cp:lastModifiedBy>
  <cp:revision>46</cp:revision>
  <dcterms:created xsi:type="dcterms:W3CDTF">2019-02-05T09:56:23Z</dcterms:created>
  <dcterms:modified xsi:type="dcterms:W3CDTF">2021-05-27T05:35:05Z</dcterms:modified>
</cp:coreProperties>
</file>