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3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2" r:id="rId14"/>
    <p:sldId id="268" r:id="rId15"/>
    <p:sldId id="269" r:id="rId16"/>
    <p:sldId id="270" r:id="rId17"/>
    <p:sldId id="271" r:id="rId18"/>
    <p:sldId id="272" r:id="rId19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Dikdörtgen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12 Yuvarlatılmış Dikdörtgen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Alt Başlık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28" name="27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AD32C-47E0-4742-9A2B-48D2AFDA5DB3}" type="datetimeFigureOut">
              <a:rPr lang="tr-TR" smtClean="0"/>
              <a:t>2.06.2021</a:t>
            </a:fld>
            <a:endParaRPr lang="tr-TR"/>
          </a:p>
        </p:txBody>
      </p:sp>
      <p:sp>
        <p:nvSpPr>
          <p:cNvPr id="17" name="16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9" name="2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F787CF0A-9E8A-4BCE-89F0-04F6500C3D6D}" type="slidenum">
              <a:rPr lang="tr-TR" smtClean="0"/>
              <a:t>‹#›</a:t>
            </a:fld>
            <a:endParaRPr lang="tr-TR"/>
          </a:p>
        </p:txBody>
      </p:sp>
      <p:sp>
        <p:nvSpPr>
          <p:cNvPr id="7" name="6 Dikdörtgen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Dikdörtgen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Dikdörtgen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Başlık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AD32C-47E0-4742-9A2B-48D2AFDA5DB3}" type="datetimeFigureOut">
              <a:rPr lang="tr-TR" smtClean="0"/>
              <a:t>2.06.2021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7CF0A-9E8A-4BCE-89F0-04F6500C3D6D}" type="slidenum">
              <a:rPr lang="tr-TR" smtClean="0"/>
              <a:t>‹#›</a:t>
            </a:fld>
            <a:endParaRPr lang="tr-TR"/>
          </a:p>
        </p:txBody>
      </p:sp>
      <p:sp>
        <p:nvSpPr>
          <p:cNvPr id="8" name="7 İçerik Yer Tutucusu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Dikdörtgen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9 Yuvarlatılmış Dikdörtgen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AD32C-47E0-4742-9A2B-48D2AFDA5DB3}" type="datetimeFigureOut">
              <a:rPr lang="tr-TR" smtClean="0"/>
              <a:t>2.06.2021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tr-TR"/>
          </a:p>
        </p:txBody>
      </p:sp>
      <p:sp>
        <p:nvSpPr>
          <p:cNvPr id="7" name="6 Dikdörtgen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Dikdörtgen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Dikdörtgen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787CF0A-9E8A-4BCE-89F0-04F6500C3D6D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AD32C-47E0-4742-9A2B-48D2AFDA5DB3}" type="datetimeFigureOut">
              <a:rPr lang="tr-TR" smtClean="0"/>
              <a:t>2.06.2021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7CF0A-9E8A-4BCE-89F0-04F6500C3D6D}" type="slidenum">
              <a:rPr lang="tr-TR" smtClean="0"/>
              <a:t>‹#›</a:t>
            </a:fld>
            <a:endParaRPr lang="tr-TR"/>
          </a:p>
        </p:txBody>
      </p:sp>
      <p:sp>
        <p:nvSpPr>
          <p:cNvPr id="9" name="8 İçerik Yer Tutucusu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1" name="10 İçerik Yer Tutucusu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AD32C-47E0-4742-9A2B-48D2AFDA5DB3}" type="datetimeFigureOut">
              <a:rPr lang="tr-TR" smtClean="0"/>
              <a:t>2.06.2021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7CF0A-9E8A-4BCE-89F0-04F6500C3D6D}" type="slidenum">
              <a:rPr lang="tr-TR" smtClean="0"/>
              <a:t>‹#›</a:t>
            </a:fld>
            <a:endParaRPr lang="tr-TR"/>
          </a:p>
        </p:txBody>
      </p:sp>
      <p:sp>
        <p:nvSpPr>
          <p:cNvPr id="11" name="10 İçerik Yer Tutucusu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3" name="12 İçerik Yer Tutucusu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AD32C-47E0-4742-9A2B-48D2AFDA5DB3}" type="datetimeFigureOut">
              <a:rPr lang="tr-TR" smtClean="0"/>
              <a:t>2.06.2021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7CF0A-9E8A-4BCE-89F0-04F6500C3D6D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AD32C-47E0-4742-9A2B-48D2AFDA5DB3}" type="datetimeFigureOut">
              <a:rPr lang="tr-TR" smtClean="0"/>
              <a:t>2.06.2021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7CF0A-9E8A-4BCE-89F0-04F6500C3D6D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Dikdörtgen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8 Yuvarlatılmış Dikdörtgen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AD32C-47E0-4742-9A2B-48D2AFDA5DB3}" type="datetimeFigureOut">
              <a:rPr lang="tr-TR" smtClean="0"/>
              <a:t>2.06.2021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7CF0A-9E8A-4BCE-89F0-04F6500C3D6D}" type="slidenum">
              <a:rPr lang="tr-TR" smtClean="0"/>
              <a:t>‹#›</a:t>
            </a:fld>
            <a:endParaRPr lang="tr-TR"/>
          </a:p>
        </p:txBody>
      </p:sp>
      <p:sp>
        <p:nvSpPr>
          <p:cNvPr id="11" name="10 İçerik Yer Tutucusu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AD32C-47E0-4742-9A2B-48D2AFDA5DB3}" type="datetimeFigureOut">
              <a:rPr lang="tr-TR" smtClean="0"/>
              <a:t>2.06.2021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787CF0A-9E8A-4BCE-89F0-04F6500C3D6D}" type="slidenum">
              <a:rPr lang="tr-TR" smtClean="0"/>
              <a:t>‹#›</a:t>
            </a:fld>
            <a:endParaRPr lang="tr-TR"/>
          </a:p>
        </p:txBody>
      </p:sp>
      <p:sp>
        <p:nvSpPr>
          <p:cNvPr id="11" name="10 Dikdörtgen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dörtgen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Dikdörtgen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AD32C-47E0-4742-9A2B-48D2AFDA5DB3}" type="datetimeFigureOut">
              <a:rPr lang="tr-TR" smtClean="0"/>
              <a:t>2.06.2021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7CF0A-9E8A-4BCE-89F0-04F6500C3D6D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AD32C-47E0-4742-9A2B-48D2AFDA5DB3}" type="datetimeFigureOut">
              <a:rPr lang="tr-TR" smtClean="0"/>
              <a:t>2.06.2021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7CF0A-9E8A-4BCE-89F0-04F6500C3D6D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Dikdörtgen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7 Yuvarlatılmış Dikdörtgen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21 Başlık Yer Tutucusu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12 Metin Yer Tutucusu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4" name="13 Veri Yer Tutucusu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E9AD32C-47E0-4742-9A2B-48D2AFDA5DB3}" type="datetimeFigureOut">
              <a:rPr lang="tr-TR" smtClean="0"/>
              <a:t>2.06.2021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23" name="22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F787CF0A-9E8A-4BCE-89F0-04F6500C3D6D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2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avsiyeediyorum.com/" TargetMode="External"/><Relationship Id="rId2" Type="http://schemas.openxmlformats.org/officeDocument/2006/relationships/hyperlink" Target="http://www.gelgez.net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lideshare.net/" TargetMode="External"/><Relationship Id="rId5" Type="http://schemas.openxmlformats.org/officeDocument/2006/relationships/hyperlink" Target="http://www.anneysen.com/" TargetMode="External"/><Relationship Id="rId4" Type="http://schemas.openxmlformats.org/officeDocument/2006/relationships/hyperlink" Target="http://www.atif.sobiad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2443178"/>
          </a:xfrm>
        </p:spPr>
        <p:txBody>
          <a:bodyPr/>
          <a:lstStyle/>
          <a:p>
            <a:r>
              <a:rPr lang="tr-TR" b="1" dirty="0" smtClean="0">
                <a:solidFill>
                  <a:schemeClr val="tx1"/>
                </a:solidFill>
              </a:rPr>
              <a:t>SEMİNER ÇALIŞMALARI</a:t>
            </a:r>
          </a:p>
        </p:txBody>
      </p:sp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457200" y="1428736"/>
            <a:ext cx="8229600" cy="1547219"/>
          </a:xfrm>
        </p:spPr>
        <p:txBody>
          <a:bodyPr>
            <a:normAutofit/>
          </a:bodyPr>
          <a:lstStyle/>
          <a:p>
            <a:r>
              <a:rPr lang="tr-TR" sz="2400" dirty="0" smtClean="0"/>
              <a:t>Ünite 14: Okul Öncesi Dönemde Çocuklarda Yemek Yeme Sorunları ve Çözüm Önerileri</a:t>
            </a:r>
            <a:endParaRPr lang="tr-TR" sz="2400" dirty="0"/>
          </a:p>
        </p:txBody>
      </p:sp>
      <p:pic>
        <p:nvPicPr>
          <p:cNvPr id="5" name="Ses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142"/>
    </mc:Choice>
    <mc:Fallback>
      <p:transition spd="slow" advTm="231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82594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İÇİNDEKİLER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914400" y="928670"/>
            <a:ext cx="7772400" cy="5643602"/>
          </a:xfrm>
        </p:spPr>
        <p:txBody>
          <a:bodyPr>
            <a:normAutofit fontScale="92500" lnSpcReduction="10000"/>
          </a:bodyPr>
          <a:lstStyle/>
          <a:p>
            <a:r>
              <a:rPr lang="tr-TR" dirty="0" smtClean="0"/>
              <a:t>OKUL ÖNCESİ DÖNEMİ ÇOCUKLARDA BESLENMENİN ÖNEMİ</a:t>
            </a:r>
          </a:p>
          <a:p>
            <a:r>
              <a:rPr lang="tr-TR" dirty="0" smtClean="0"/>
              <a:t>BU DÖNEMDE UYULMASI GEREKEN KURALLAR</a:t>
            </a:r>
          </a:p>
          <a:p>
            <a:r>
              <a:rPr lang="tr-TR" dirty="0" smtClean="0"/>
              <a:t>OKUL ÖNCESİ DÖNEMDE SIK GÖRÜLEN BESLENME VE SAĞLIK SORUNLARI</a:t>
            </a:r>
          </a:p>
          <a:p>
            <a:r>
              <a:rPr lang="tr-TR" dirty="0" smtClean="0"/>
              <a:t>ÇOCUĞUN YETERLİ VE DENGELİ BESLENMESİNDEKİ AMAÇ </a:t>
            </a:r>
          </a:p>
          <a:p>
            <a:r>
              <a:rPr lang="tr-TR" dirty="0" smtClean="0"/>
              <a:t>ÇOCUKLARDA YEMEK YEME PROBLEMİ YARATAN DAVRANIŞLAR</a:t>
            </a:r>
          </a:p>
          <a:p>
            <a:r>
              <a:rPr lang="tr-TR" dirty="0" smtClean="0"/>
              <a:t>ÇOCUKLARIN YEMEK YEME PROBLEMİ YAŞAMASININ SEBEPLERİ</a:t>
            </a:r>
          </a:p>
          <a:p>
            <a:r>
              <a:rPr lang="tr-TR" dirty="0" smtClean="0"/>
              <a:t>OKUL ÖNCESİNDE BESLENME SORUNLARI</a:t>
            </a:r>
          </a:p>
          <a:p>
            <a:r>
              <a:rPr lang="tr-TR" dirty="0" smtClean="0"/>
              <a:t>OKUL ÖNCESİ ÇOCUKLAR İÇİN BESLENME TAVSİYELERİ</a:t>
            </a:r>
          </a:p>
          <a:p>
            <a:r>
              <a:rPr lang="tr-TR" dirty="0" smtClean="0"/>
              <a:t>KAYNAKÇA</a:t>
            </a:r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  <p:pic>
        <p:nvPicPr>
          <p:cNvPr id="4" name="Ses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095"/>
    </mc:Choice>
    <mc:Fallback>
      <p:transition spd="slow" advTm="350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dirty="0" smtClean="0"/>
              <a:t>OKUL ÖNCESİ DÖNEMDEKİ ÇOCUKLARDA BESLENMENİN ÖNEMİ</a:t>
            </a:r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smtClean="0"/>
              <a:t>Bu döneme “okul öncesi” veya “oyun çocuğu” dönemi denir.</a:t>
            </a:r>
          </a:p>
          <a:p>
            <a:r>
              <a:rPr lang="tr-TR" dirty="0" smtClean="0"/>
              <a:t>Çocuğun yeme alışkanlıkları da doğrudan veya dolaylı olarak aile ile bakıcının beslenme alışkanlıkları uygulamalarından etkilenir.</a:t>
            </a:r>
          </a:p>
          <a:p>
            <a:r>
              <a:rPr lang="tr-TR" dirty="0" smtClean="0"/>
              <a:t>Anne ve babanın çocuğa yemek yedirmek için ısrarlar, ödüllendirme, ceza verme gibi tutumları çocukların yemek yeme alışkanlıklarını olumsuz yönde etkilemektedir.</a:t>
            </a:r>
          </a:p>
        </p:txBody>
      </p:sp>
      <p:pic>
        <p:nvPicPr>
          <p:cNvPr id="6" name="Ses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6546"/>
    </mc:Choice>
    <mc:Fallback>
      <p:transition spd="slow" advTm="465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500034" y="857232"/>
            <a:ext cx="7772400" cy="4572000"/>
          </a:xfrm>
        </p:spPr>
        <p:txBody>
          <a:bodyPr/>
          <a:lstStyle/>
          <a:p>
            <a:r>
              <a:rPr lang="tr-TR" dirty="0" smtClean="0"/>
              <a:t>Bu yaşlarda, yetersiz ve dengesiz beslenme durumunda, fiziksel gelişimin yanı sıra zeka gelişimi ve öğrenme yetenekleri de olumsuz yönde etkilenmektedir.</a:t>
            </a:r>
          </a:p>
          <a:p>
            <a:r>
              <a:rPr lang="tr-TR" dirty="0" smtClean="0"/>
              <a:t>Bu kazanılan davranışların, ileri yaşlardaki beslenme alışkanlıklarının temelini oluşturacağı unutulmamalıdır. </a:t>
            </a:r>
          </a:p>
          <a:p>
            <a:pPr>
              <a:buNone/>
            </a:pPr>
            <a:endParaRPr lang="tr-TR" dirty="0"/>
          </a:p>
        </p:txBody>
      </p:sp>
      <p:pic>
        <p:nvPicPr>
          <p:cNvPr id="2" name="Ses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553"/>
    </mc:Choice>
    <mc:Fallback>
      <p:transition spd="slow" advTm="235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dirty="0" smtClean="0"/>
              <a:t>Bu Dönemde Uyulması Gereken Kurallar</a:t>
            </a:r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smtClean="0"/>
              <a:t>Çocuğun kendi kendine kaşık kullanması desteklenmelidir.</a:t>
            </a:r>
          </a:p>
          <a:p>
            <a:r>
              <a:rPr lang="tr-TR" dirty="0" smtClean="0"/>
              <a:t>Çocuk,dudak ve dilin kullanmayı ve çiğnemeyi öğrenmiş olmalıdır.</a:t>
            </a:r>
          </a:p>
          <a:p>
            <a:r>
              <a:rPr lang="tr-TR" dirty="0" smtClean="0"/>
              <a:t>Yeni lezzet ve yapıdaki besinler, beslenmeye eklenmelidir.</a:t>
            </a:r>
          </a:p>
          <a:p>
            <a:r>
              <a:rPr lang="tr-TR" dirty="0" smtClean="0"/>
              <a:t>Öğün aralıkları belirli olmalı. Tatlılara odaklanmaktan sakınılmalı.</a:t>
            </a:r>
          </a:p>
          <a:p>
            <a:r>
              <a:rPr lang="tr-TR" dirty="0" smtClean="0"/>
              <a:t>Çocuğun tabağına, tüketebileceği miktar kadar yemek konulmalı.</a:t>
            </a:r>
            <a:endParaRPr lang="tr-TR" dirty="0"/>
          </a:p>
        </p:txBody>
      </p:sp>
      <p:pic>
        <p:nvPicPr>
          <p:cNvPr id="4" name="Ses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8640"/>
    </mc:Choice>
    <mc:Fallback>
      <p:transition spd="slow" advTm="486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642910" y="642918"/>
            <a:ext cx="7772400" cy="4572000"/>
          </a:xfrm>
        </p:spPr>
        <p:txBody>
          <a:bodyPr/>
          <a:lstStyle/>
          <a:p>
            <a:r>
              <a:rPr lang="tr-TR" dirty="0" smtClean="0"/>
              <a:t>Çocuğun beslenmesi ek zaman ve dikkat gerektirir.</a:t>
            </a:r>
          </a:p>
          <a:p>
            <a:r>
              <a:rPr lang="tr-TR" dirty="0" smtClean="0"/>
              <a:t>Bu durumda sabırlı davranılmalı, yerken denetlenmelidir.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endParaRPr lang="tr-TR" dirty="0"/>
          </a:p>
        </p:txBody>
      </p:sp>
      <p:pic>
        <p:nvPicPr>
          <p:cNvPr id="1026" name="Picture 2" descr="C:\Users\Casper\Desktop\indir (1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08" y="3429000"/>
            <a:ext cx="3709995" cy="2214578"/>
          </a:xfrm>
          <a:prstGeom prst="rect">
            <a:avLst/>
          </a:prstGeom>
          <a:noFill/>
        </p:spPr>
      </p:pic>
      <p:pic>
        <p:nvPicPr>
          <p:cNvPr id="2" name="Ses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223"/>
    </mc:Choice>
    <mc:Fallback>
      <p:transition spd="slow" advTm="142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dirty="0" smtClean="0"/>
              <a:t>OKUL ÖNCESİ DÖNEMDE SIK GÖRÜLEN BESLENME VE SAĞLIK SORUNLARI</a:t>
            </a:r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smtClean="0"/>
              <a:t>Yeterli ve dengeli beslenmeyen çocuklar sık hastalanır,</a:t>
            </a:r>
          </a:p>
          <a:p>
            <a:r>
              <a:rPr lang="tr-TR" dirty="0" smtClean="0"/>
              <a:t>Hastalıkların iyileşmesi uzun sürer,</a:t>
            </a:r>
          </a:p>
          <a:p>
            <a:r>
              <a:rPr lang="tr-TR" dirty="0" smtClean="0"/>
              <a:t>Ölümcül olabilir,</a:t>
            </a:r>
          </a:p>
          <a:p>
            <a:r>
              <a:rPr lang="tr-TR" dirty="0" smtClean="0"/>
              <a:t>Protein-enerji yetersizliği,</a:t>
            </a:r>
          </a:p>
          <a:p>
            <a:r>
              <a:rPr lang="tr-TR" dirty="0" smtClean="0"/>
              <a:t>Demir eksikliği anemisi,</a:t>
            </a:r>
          </a:p>
          <a:p>
            <a:r>
              <a:rPr lang="tr-TR" dirty="0" smtClean="0"/>
              <a:t>İyot yetersizliğine bağlı hastalıklar,</a:t>
            </a:r>
          </a:p>
          <a:p>
            <a:r>
              <a:rPr lang="tr-TR" dirty="0" smtClean="0"/>
              <a:t>Vitamin ve mineral yetersizlikleri gibi sağlık sorunları sık görülür.</a:t>
            </a:r>
            <a:endParaRPr lang="tr-TR" dirty="0"/>
          </a:p>
        </p:txBody>
      </p:sp>
      <p:pic>
        <p:nvPicPr>
          <p:cNvPr id="4" name="Ses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3121"/>
    </mc:Choice>
    <mc:Fallback>
      <p:transition spd="slow" advTm="531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dirty="0" smtClean="0"/>
              <a:t>ÇOCUĞUN YETERLİ VE DENGELİ BESLENMESİNDE AMAÇ;</a:t>
            </a:r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smtClean="0"/>
              <a:t>Çocuğun gelişim özelliklerine uygun düzeyde enerji,</a:t>
            </a:r>
          </a:p>
          <a:p>
            <a:r>
              <a:rPr lang="tr-TR" dirty="0" smtClean="0"/>
              <a:t>Olumlu </a:t>
            </a:r>
            <a:r>
              <a:rPr lang="tr-TR" dirty="0" smtClean="0"/>
              <a:t>beslenme alışkanlıklarını kazandırmak,</a:t>
            </a:r>
          </a:p>
          <a:p>
            <a:r>
              <a:rPr lang="tr-TR" dirty="0" smtClean="0"/>
              <a:t>Diş sayısına ve sindirim sistemine uygun çeşitli miktar ve kıvamdaki besinleri seçerek çocuğa sunmaktır.</a:t>
            </a:r>
            <a:endParaRPr lang="tr-TR" dirty="0"/>
          </a:p>
        </p:txBody>
      </p:sp>
      <p:pic>
        <p:nvPicPr>
          <p:cNvPr id="5" name="Ses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160"/>
    </mc:Choice>
    <mc:Fallback>
      <p:transition spd="slow" advTm="211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Casper\Desktop\indir (2)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500034" y="1428736"/>
            <a:ext cx="3651250" cy="3643338"/>
          </a:xfrm>
          <a:prstGeom prst="rect">
            <a:avLst/>
          </a:prstGeom>
          <a:noFill/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dirty="0" smtClean="0"/>
              <a:t>ÇOCUKLARDA YEMEK YEME PROBLEMİ YARATAN DAVRANIŞLAR</a:t>
            </a:r>
            <a:endParaRPr lang="tr-TR" sz="2800" dirty="0"/>
          </a:p>
        </p:txBody>
      </p:sp>
      <p:pic>
        <p:nvPicPr>
          <p:cNvPr id="2051" name="Picture 3" descr="C:\Users\Casper\Desktop\yeme-bozuklugu_16_9_1593165935-880x49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14876" y="1571612"/>
            <a:ext cx="3833810" cy="3286115"/>
          </a:xfrm>
          <a:prstGeom prst="rect">
            <a:avLst/>
          </a:prstGeom>
          <a:noFill/>
        </p:spPr>
      </p:pic>
      <p:pic>
        <p:nvPicPr>
          <p:cNvPr id="3" name="Ses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520"/>
    </mc:Choice>
    <mc:Fallback>
      <p:transition spd="slow" advTm="95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914400" y="857232"/>
            <a:ext cx="7772400" cy="5162568"/>
          </a:xfrm>
        </p:spPr>
        <p:txBody>
          <a:bodyPr/>
          <a:lstStyle/>
          <a:p>
            <a:r>
              <a:rPr lang="tr-TR" dirty="0" smtClean="0"/>
              <a:t>Ailenin çocuktan yüksek beklentilerinin çocuk üzerindeki baskısı,</a:t>
            </a:r>
          </a:p>
          <a:p>
            <a:r>
              <a:rPr lang="tr-TR" dirty="0" smtClean="0"/>
              <a:t>Ailenin çocuğa karşı eleştirel tutum ve davranışları,</a:t>
            </a:r>
          </a:p>
          <a:p>
            <a:r>
              <a:rPr lang="tr-TR" dirty="0" smtClean="0"/>
              <a:t>Ebeveynlerin fazla kontrolcü olması,</a:t>
            </a:r>
          </a:p>
          <a:p>
            <a:r>
              <a:rPr lang="tr-TR" dirty="0" smtClean="0"/>
              <a:t>Ebeveynlerin fazla korumacı yada ilgisiz olması,</a:t>
            </a:r>
          </a:p>
          <a:p>
            <a:r>
              <a:rPr lang="tr-TR" dirty="0" smtClean="0"/>
              <a:t>Hayat değişimleri (taşınma, oku değişimi vs.)</a:t>
            </a:r>
            <a:endParaRPr lang="tr-TR" dirty="0"/>
          </a:p>
        </p:txBody>
      </p:sp>
      <p:pic>
        <p:nvPicPr>
          <p:cNvPr id="4" name="Ses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509"/>
    </mc:Choice>
    <mc:Fallback>
      <p:transition spd="slow" advTm="315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714348" y="642918"/>
            <a:ext cx="7772400" cy="5715040"/>
          </a:xfrm>
        </p:spPr>
        <p:txBody>
          <a:bodyPr/>
          <a:lstStyle/>
          <a:p>
            <a:r>
              <a:rPr lang="tr-TR" dirty="0" smtClean="0"/>
              <a:t>Özellikle  okul öncesi dönemde 5-6 yaşlarındaki çocuklarda en çok görülen yeme problemlerinden bir tanesi de yemeği reddetme ve kısıtlı yemedir.</a:t>
            </a:r>
          </a:p>
          <a:p>
            <a:r>
              <a:rPr lang="tr-TR" dirty="0" smtClean="0"/>
              <a:t>Çok kısıtlı yemek yeme veya yemek yemeyi tamamen reddetme problemi kısa sürede çözülmezse çocuğun fizyolojik gelişiminde sıkıntı yaratabileceği için psikolojik destek almayı gerektirebilir.</a:t>
            </a:r>
          </a:p>
          <a:p>
            <a:r>
              <a:rPr lang="tr-TR" dirty="0" smtClean="0"/>
              <a:t>Genellikle </a:t>
            </a:r>
          </a:p>
          <a:p>
            <a:pPr>
              <a:buNone/>
            </a:pPr>
            <a:r>
              <a:rPr lang="tr-TR" dirty="0" smtClean="0"/>
              <a:t>-depresyon                     -korku</a:t>
            </a:r>
          </a:p>
          <a:p>
            <a:pPr>
              <a:buNone/>
            </a:pPr>
            <a:r>
              <a:rPr lang="tr-TR" dirty="0" smtClean="0"/>
              <a:t>-kaygı                             -okula gitmeyi reddetme       </a:t>
            </a:r>
          </a:p>
          <a:p>
            <a:pPr>
              <a:buNone/>
            </a:pPr>
            <a:r>
              <a:rPr lang="tr-TR" dirty="0" smtClean="0"/>
              <a:t>-takıntılı davranışlar  gibi duygu,durum, tutum ve davranışlarla birlikte görülebilir.</a:t>
            </a:r>
          </a:p>
          <a:p>
            <a:endParaRPr lang="tr-TR" dirty="0"/>
          </a:p>
        </p:txBody>
      </p:sp>
      <p:pic>
        <p:nvPicPr>
          <p:cNvPr id="4" name="Ses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559"/>
    </mc:Choice>
    <mc:Fallback>
      <p:transition spd="slow" advTm="195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dirty="0" smtClean="0"/>
              <a:t>ÇOCUKLARIN YEMEK YEME PROBLEMİ YAŞAMASININ SEBEPLERİ</a:t>
            </a:r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smtClean="0"/>
              <a:t>İlgiyi üzerine çekme isteği,</a:t>
            </a:r>
          </a:p>
          <a:p>
            <a:r>
              <a:rPr lang="tr-TR" dirty="0" smtClean="0"/>
              <a:t>Kendi varlığını kanıtlama arzusu,</a:t>
            </a:r>
          </a:p>
          <a:p>
            <a:r>
              <a:rPr lang="tr-TR" dirty="0" smtClean="0"/>
              <a:t>İsteklerinin yerine getirilme arzusu,</a:t>
            </a:r>
          </a:p>
          <a:p>
            <a:r>
              <a:rPr lang="tr-TR" dirty="0" smtClean="0"/>
              <a:t>Herhangi bir sebepten kaynaklanan kaygı, stres, üzüntü ile baş etme yöntemi olarak kullanma sayılabilir.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dirty="0" smtClean="0"/>
              <a:t>OKUL ÖNCESİ DÖNEMDE BESLENME SORUNLARI</a:t>
            </a:r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smtClean="0"/>
              <a:t>İştahsızlık,</a:t>
            </a:r>
          </a:p>
          <a:p>
            <a:r>
              <a:rPr lang="tr-TR" dirty="0" smtClean="0"/>
              <a:t>Yemek seçme,</a:t>
            </a:r>
          </a:p>
          <a:p>
            <a:r>
              <a:rPr lang="tr-TR" dirty="0" smtClean="0"/>
              <a:t>Aşırı yemek yeme sık rastlanan sorunlardandır.</a:t>
            </a:r>
            <a:endParaRPr lang="tr-TR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dirty="0" smtClean="0"/>
              <a:t>OKUL ÖNCESİ ÇOCUKLARI İÇİN BESLENME TAVSİYELERİ;</a:t>
            </a:r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smtClean="0"/>
              <a:t>Çocuklara tüketilebilecekleri düşünülenden az besin verilmelidir. Daha fazla istemeleri onlara bırakılmalıdır.</a:t>
            </a:r>
          </a:p>
          <a:p>
            <a:r>
              <a:rPr lang="tr-TR" dirty="0" smtClean="0"/>
              <a:t>Çocuğa yemek yemenin bir gereksinim olduğu bu yaşta öğretilmelidir.</a:t>
            </a:r>
          </a:p>
          <a:p>
            <a:r>
              <a:rPr lang="tr-TR" dirty="0" smtClean="0"/>
              <a:t>Çocukların açlık belirtilerine kulak verilmelidir.</a:t>
            </a:r>
          </a:p>
          <a:p>
            <a:r>
              <a:rPr lang="tr-TR" dirty="0" smtClean="0"/>
              <a:t>Çocuk doyduğunu söylediğinde ona uyulmalıdır.</a:t>
            </a:r>
          </a:p>
          <a:p>
            <a:r>
              <a:rPr lang="tr-TR" dirty="0" smtClean="0"/>
              <a:t>Her seferinde tabağındakileri yiyebilmesi için olanak sağlanmalıdır.</a:t>
            </a:r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642910" y="714356"/>
            <a:ext cx="7772400" cy="5214974"/>
          </a:xfrm>
        </p:spPr>
        <p:txBody>
          <a:bodyPr/>
          <a:lstStyle/>
          <a:p>
            <a:r>
              <a:rPr lang="tr-TR" dirty="0" smtClean="0"/>
              <a:t>İştahsız çocuğa besinler ve yemekler farklı sunumlarla verilebilir.</a:t>
            </a:r>
          </a:p>
          <a:p>
            <a:r>
              <a:rPr lang="tr-TR" dirty="0" smtClean="0"/>
              <a:t>Yemek seçen çocuğa istemediği besin farklı yemek içinde sunulabilir.</a:t>
            </a:r>
          </a:p>
          <a:p>
            <a:r>
              <a:rPr lang="tr-TR" dirty="0" smtClean="0"/>
              <a:t>Aşırı yemek yiyen çocukların tabağına büyük porsiyonlar servis edilmemeli,öğün aralarında abur cubur ve atıştırmalık yiyecekler verilmemeli.</a:t>
            </a:r>
          </a:p>
          <a:p>
            <a:r>
              <a:rPr lang="tr-TR" dirty="0" smtClean="0"/>
              <a:t>Doyup doymadığının farkında olamayacağı için oyun oynarken ve televizyon seyrederken yiyecek verilmemelidir.</a:t>
            </a:r>
            <a:endParaRPr lang="tr-T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500034" y="571480"/>
            <a:ext cx="7772400" cy="5429288"/>
          </a:xfrm>
        </p:spPr>
        <p:txBody>
          <a:bodyPr/>
          <a:lstStyle/>
          <a:p>
            <a:r>
              <a:rPr lang="tr-TR" dirty="0" smtClean="0"/>
              <a:t>Çocuklarla inatlaşmak kaçınılmalı. Aksi takdirde anne-baba-çocuk ilişkisini olumsuz etkileyebilir.</a:t>
            </a:r>
          </a:p>
          <a:p>
            <a:r>
              <a:rPr lang="tr-TR" dirty="0" smtClean="0"/>
              <a:t>“yeter ki yesin” diye hazırladığınız alternatifler çocuğun kafasını karıştırır, reddetme ve seçme davranışını pekiştirir.</a:t>
            </a:r>
          </a:p>
          <a:p>
            <a:r>
              <a:rPr lang="tr-TR" dirty="0" smtClean="0"/>
              <a:t>Yiyecekler ödül ceza sistemi içerisine katılmamalı. Eğer yemeğini yersen sana çikolata alırım derseniz, yemek yeme çocuk için eziyet; çikolata ise kazanacağı ödül haline gelir.</a:t>
            </a:r>
            <a:endParaRPr lang="tr-TR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Kısacası,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smtClean="0"/>
              <a:t>Çocuğun gelişimi için kendi kendine yemek yeme alışkanlığı kazandırılmalıdır.</a:t>
            </a:r>
          </a:p>
          <a:p>
            <a:r>
              <a:rPr lang="tr-TR" dirty="0" smtClean="0"/>
              <a:t>Sevmediği besinler konusunda ısrar etmeyip aynı gruptaki benzer besinler verilmelidir.</a:t>
            </a:r>
          </a:p>
          <a:p>
            <a:r>
              <a:rPr lang="tr-TR" dirty="0" smtClean="0"/>
              <a:t>Ara öğünlerde şeker,bisküvi,çay,gazoz,kolalı içecekler verilmemelidir.</a:t>
            </a:r>
          </a:p>
          <a:p>
            <a:r>
              <a:rPr lang="tr-TR" dirty="0" smtClean="0"/>
              <a:t>Çocuklar düzenli ve öğün atlamadan beslenmelidir.</a:t>
            </a:r>
            <a:endParaRPr lang="tr-TR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KAYNAKÇA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smtClean="0">
                <a:hlinkClick r:id="rId2"/>
              </a:rPr>
              <a:t>www.</a:t>
            </a:r>
            <a:r>
              <a:rPr lang="tr-TR" dirty="0" err="1" smtClean="0">
                <a:hlinkClick r:id="rId2"/>
              </a:rPr>
              <a:t>gelgez</a:t>
            </a:r>
            <a:r>
              <a:rPr lang="tr-TR" dirty="0" smtClean="0">
                <a:hlinkClick r:id="rId2"/>
              </a:rPr>
              <a:t>.net</a:t>
            </a:r>
            <a:endParaRPr lang="tr-TR" dirty="0" smtClean="0"/>
          </a:p>
          <a:p>
            <a:r>
              <a:rPr lang="tr-TR" dirty="0" smtClean="0">
                <a:hlinkClick r:id="rId3"/>
              </a:rPr>
              <a:t>www.</a:t>
            </a:r>
            <a:r>
              <a:rPr lang="tr-TR" dirty="0" err="1" smtClean="0">
                <a:hlinkClick r:id="rId3"/>
              </a:rPr>
              <a:t>tavsiyeediyorum</a:t>
            </a:r>
            <a:r>
              <a:rPr lang="tr-TR" dirty="0" smtClean="0">
                <a:hlinkClick r:id="rId3"/>
              </a:rPr>
              <a:t>.com</a:t>
            </a:r>
            <a:endParaRPr lang="tr-TR" dirty="0" smtClean="0"/>
          </a:p>
          <a:p>
            <a:r>
              <a:rPr lang="tr-TR" dirty="0" smtClean="0">
                <a:hlinkClick r:id="rId4"/>
              </a:rPr>
              <a:t>www.</a:t>
            </a:r>
            <a:r>
              <a:rPr lang="tr-TR" dirty="0" err="1" smtClean="0">
                <a:hlinkClick r:id="rId4"/>
              </a:rPr>
              <a:t>atif</a:t>
            </a:r>
            <a:r>
              <a:rPr lang="tr-TR" dirty="0" smtClean="0">
                <a:hlinkClick r:id="rId4"/>
              </a:rPr>
              <a:t>.</a:t>
            </a:r>
            <a:r>
              <a:rPr lang="tr-TR" dirty="0" err="1" smtClean="0">
                <a:hlinkClick r:id="rId4"/>
              </a:rPr>
              <a:t>sobiad</a:t>
            </a:r>
            <a:r>
              <a:rPr lang="tr-TR" dirty="0" smtClean="0">
                <a:hlinkClick r:id="rId4"/>
              </a:rPr>
              <a:t>.com</a:t>
            </a:r>
            <a:endParaRPr lang="tr-TR" dirty="0" smtClean="0"/>
          </a:p>
          <a:p>
            <a:r>
              <a:rPr lang="tr-TR" dirty="0" smtClean="0">
                <a:hlinkClick r:id="rId5"/>
              </a:rPr>
              <a:t>www.anneysen.com</a:t>
            </a:r>
            <a:endParaRPr lang="tr-TR" dirty="0" smtClean="0"/>
          </a:p>
          <a:p>
            <a:r>
              <a:rPr lang="tr-TR" dirty="0" smtClean="0">
                <a:hlinkClick r:id="rId6"/>
              </a:rPr>
              <a:t>www.</a:t>
            </a:r>
            <a:r>
              <a:rPr lang="tr-TR" dirty="0" err="1" smtClean="0">
                <a:hlinkClick r:id="rId6"/>
              </a:rPr>
              <a:t>slideshare</a:t>
            </a:r>
            <a:r>
              <a:rPr lang="tr-TR" dirty="0" smtClean="0">
                <a:hlinkClick r:id="rId6"/>
              </a:rPr>
              <a:t>.net</a:t>
            </a:r>
            <a:r>
              <a:rPr lang="tr-TR" dirty="0" smtClean="0"/>
              <a:t> </a:t>
            </a:r>
            <a:endParaRPr lang="tr-TR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isse Senedi">
  <a:themeElements>
    <a:clrScheme name="Hisse Senedi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Hisse Senedi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Hisse Senedi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127</TotalTime>
  <Words>668</Words>
  <Application>Microsoft Office PowerPoint</Application>
  <PresentationFormat>Ekran Gösterisi (4:3)</PresentationFormat>
  <Paragraphs>88</Paragraphs>
  <Slides>18</Slides>
  <Notes>0</Notes>
  <HiddenSlides>0</HiddenSlides>
  <MMClips>11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18</vt:i4>
      </vt:variant>
    </vt:vector>
  </HeadingPairs>
  <TitlesOfParts>
    <vt:vector size="22" baseType="lpstr">
      <vt:lpstr>Franklin Gothic Book</vt:lpstr>
      <vt:lpstr>Perpetua</vt:lpstr>
      <vt:lpstr>Wingdings 2</vt:lpstr>
      <vt:lpstr>Hisse Senedi</vt:lpstr>
      <vt:lpstr>Ünite 14: Okul Öncesi Dönemde Çocuklarda Yemek Yeme Sorunları ve Çözüm Önerileri</vt:lpstr>
      <vt:lpstr>İÇİNDEKİLER</vt:lpstr>
      <vt:lpstr>OKUL ÖNCESİ DÖNEMDEKİ ÇOCUKLARDA BESLENMENİN ÖNEMİ</vt:lpstr>
      <vt:lpstr>PowerPoint Sunusu</vt:lpstr>
      <vt:lpstr>Bu Dönemde Uyulması Gereken Kurallar</vt:lpstr>
      <vt:lpstr>PowerPoint Sunusu</vt:lpstr>
      <vt:lpstr>OKUL ÖNCESİ DÖNEMDE SIK GÖRÜLEN BESLENME VE SAĞLIK SORUNLARI</vt:lpstr>
      <vt:lpstr>ÇOCUĞUN YETERLİ VE DENGELİ BESLENMESİNDE AMAÇ;</vt:lpstr>
      <vt:lpstr>ÇOCUKLARDA YEMEK YEME PROBLEMİ YARATAN DAVRANIŞLAR</vt:lpstr>
      <vt:lpstr>PowerPoint Sunusu</vt:lpstr>
      <vt:lpstr>PowerPoint Sunusu</vt:lpstr>
      <vt:lpstr>ÇOCUKLARIN YEMEK YEME PROBLEMİ YAŞAMASININ SEBEPLERİ</vt:lpstr>
      <vt:lpstr>OKUL ÖNCESİ DÖNEMDE BESLENME SORUNLARI</vt:lpstr>
      <vt:lpstr>OKUL ÖNCESİ ÇOCUKLARI İÇİN BESLENME TAVSİYELERİ;</vt:lpstr>
      <vt:lpstr>PowerPoint Sunusu</vt:lpstr>
      <vt:lpstr>PowerPoint Sunusu</vt:lpstr>
      <vt:lpstr>Kısacası,</vt:lpstr>
      <vt:lpstr>KAYNAKÇA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Casper</dc:creator>
  <cp:lastModifiedBy>Halil İbrahim</cp:lastModifiedBy>
  <cp:revision>14</cp:revision>
  <dcterms:created xsi:type="dcterms:W3CDTF">2021-04-01T21:15:15Z</dcterms:created>
  <dcterms:modified xsi:type="dcterms:W3CDTF">2021-06-01T21:26:36Z</dcterms:modified>
</cp:coreProperties>
</file>