
<file path=[Content_Types].xml><?xml version="1.0" encoding="utf-8"?>
<Types xmlns="http://schemas.openxmlformats.org/package/2006/content-types">
  <Override PartName="/ppt/slides/slide29.xml" ContentType="application/vnd.openxmlformats-officedocument.presentationml.slid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2"/>
  </p:notesMasterIdLst>
  <p:handoutMasterIdLst>
    <p:handoutMasterId r:id="rId43"/>
  </p:handoutMasterIdLst>
  <p:sldIdLst>
    <p:sldId id="276" r:id="rId2"/>
    <p:sldId id="410" r:id="rId3"/>
    <p:sldId id="440" r:id="rId4"/>
    <p:sldId id="429" r:id="rId5"/>
    <p:sldId id="442" r:id="rId6"/>
    <p:sldId id="443" r:id="rId7"/>
    <p:sldId id="444" r:id="rId8"/>
    <p:sldId id="445" r:id="rId9"/>
    <p:sldId id="446" r:id="rId10"/>
    <p:sldId id="447" r:id="rId11"/>
    <p:sldId id="448" r:id="rId12"/>
    <p:sldId id="449" r:id="rId13"/>
    <p:sldId id="450" r:id="rId14"/>
    <p:sldId id="278" r:id="rId15"/>
    <p:sldId id="451" r:id="rId16"/>
    <p:sldId id="430" r:id="rId17"/>
    <p:sldId id="452" r:id="rId18"/>
    <p:sldId id="431" r:id="rId19"/>
    <p:sldId id="453" r:id="rId20"/>
    <p:sldId id="432" r:id="rId21"/>
    <p:sldId id="454" r:id="rId22"/>
    <p:sldId id="455" r:id="rId23"/>
    <p:sldId id="456" r:id="rId24"/>
    <p:sldId id="457" r:id="rId25"/>
    <p:sldId id="458" r:id="rId26"/>
    <p:sldId id="416" r:id="rId27"/>
    <p:sldId id="437" r:id="rId28"/>
    <p:sldId id="419" r:id="rId29"/>
    <p:sldId id="459" r:id="rId30"/>
    <p:sldId id="420" r:id="rId31"/>
    <p:sldId id="460" r:id="rId32"/>
    <p:sldId id="421" r:id="rId33"/>
    <p:sldId id="461" r:id="rId34"/>
    <p:sldId id="422" r:id="rId35"/>
    <p:sldId id="462" r:id="rId36"/>
    <p:sldId id="463" r:id="rId37"/>
    <p:sldId id="423" r:id="rId38"/>
    <p:sldId id="464" r:id="rId39"/>
    <p:sldId id="424" r:id="rId40"/>
    <p:sldId id="425" r:id="rId4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6555E"/>
    <a:srgbClr val="5C768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39" autoAdjust="0"/>
    <p:restoredTop sz="94982" autoAdjust="0"/>
  </p:normalViewPr>
  <p:slideViewPr>
    <p:cSldViewPr showGuides="1">
      <p:cViewPr>
        <p:scale>
          <a:sx n="60" d="100"/>
          <a:sy n="60" d="100"/>
        </p:scale>
        <p:origin x="-1656" y="-288"/>
      </p:cViewPr>
      <p:guideLst>
        <p:guide orient="horz" pos="2750"/>
        <p:guide pos="1066"/>
      </p:guideLst>
    </p:cSldViewPr>
  </p:slideViewPr>
  <p:notesTextViewPr>
    <p:cViewPr>
      <p:scale>
        <a:sx n="1" d="1"/>
        <a:sy n="1" d="1"/>
      </p:scale>
      <p:origin x="0" y="0"/>
    </p:cViewPr>
  </p:notesTextViewPr>
  <p:notesViewPr>
    <p:cSldViewPr showGuides="1">
      <p:cViewPr varScale="1">
        <p:scale>
          <a:sx n="85" d="100"/>
          <a:sy n="85" d="100"/>
        </p:scale>
        <p:origin x="-383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29ADCDC-5F23-4B5B-98A2-CDE87AF83A71}" type="datetimeFigureOut">
              <a:rPr lang="tr-TR" smtClean="0"/>
              <a:pPr/>
              <a:t>13.9.2014</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xmlns=""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13.9.2014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xmlns=""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Çeşitli nedenlerle ilköğretimlerini tamamlayamayan, zorunlu öğrenim çağı dışına çıkan bireyler Millî Eğitim Bakanlığı Açık İlköğretim Okulunda eğitimlerini sürdürebilirler</a:t>
            </a:r>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34</a:t>
            </a:fld>
            <a:endParaRPr lang="tr-TR"/>
          </a:p>
        </p:txBody>
      </p:sp>
    </p:spTree>
    <p:extLst>
      <p:ext uri="{BB962C8B-B14F-4D97-AF65-F5344CB8AC3E}">
        <p14:creationId xmlns:p14="http://schemas.microsoft.com/office/powerpoint/2010/main" xmlns="" val="1034291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Çeşitli nedenlerle ilköğretimlerini tamamlayamayan, zorunlu öğrenim çağı dışına çıkan bireyler Millî Eğitim Bakanlığı Açık İlköğretim Okulunda eğitimlerini sürdürebilirler</a:t>
            </a:r>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35</a:t>
            </a:fld>
            <a:endParaRPr lang="tr-TR"/>
          </a:p>
        </p:txBody>
      </p:sp>
    </p:spTree>
    <p:extLst>
      <p:ext uri="{BB962C8B-B14F-4D97-AF65-F5344CB8AC3E}">
        <p14:creationId xmlns:p14="http://schemas.microsoft.com/office/powerpoint/2010/main" xmlns="" val="1034291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lum_adi">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Başlık 2"/>
          <p:cNvSpPr>
            <a:spLocks noGrp="1"/>
          </p:cNvSpPr>
          <p:nvPr>
            <p:ph type="title" hasCustomPrompt="1"/>
          </p:nvPr>
        </p:nvSpPr>
        <p:spPr>
          <a:xfrm>
            <a:off x="4139952" y="3429000"/>
            <a:ext cx="3744416" cy="720080"/>
          </a:xfrm>
        </p:spPr>
        <p:txBody>
          <a:bodyPr/>
          <a:lstStyle>
            <a:lvl1pPr algn="l">
              <a:defRPr b="0">
                <a:solidFill>
                  <a:srgbClr val="5C7686"/>
                </a:solidFill>
              </a:defRPr>
            </a:lvl1pPr>
          </a:lstStyle>
          <a:p>
            <a:r>
              <a:rPr lang="tr-TR" dirty="0" smtClean="0"/>
              <a:t>BÖLÜM ADI</a:t>
            </a:r>
            <a:endParaRPr lang="tr-TR" dirty="0"/>
          </a:p>
        </p:txBody>
      </p:sp>
      <p:sp>
        <p:nvSpPr>
          <p:cNvPr id="4" name="Dikdörtgen 3"/>
          <p:cNvSpPr/>
          <p:nvPr/>
        </p:nvSpPr>
        <p:spPr>
          <a:xfrm>
            <a:off x="4148841" y="3370249"/>
            <a:ext cx="3663519"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46555E"/>
                </a:solidFill>
              </a:ln>
              <a:solidFill>
                <a:srgbClr val="46555E"/>
              </a:solidFill>
            </a:endParaRPr>
          </a:p>
        </p:txBody>
      </p:sp>
      <p:sp>
        <p:nvSpPr>
          <p:cNvPr id="5" name="Dikdörtgen 4"/>
          <p:cNvSpPr/>
          <p:nvPr userDrawn="1"/>
        </p:nvSpPr>
        <p:spPr>
          <a:xfrm>
            <a:off x="4148841" y="3370249"/>
            <a:ext cx="3663519"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46555E"/>
                </a:solidFill>
              </a:ln>
              <a:solidFill>
                <a:srgbClr val="46555E"/>
              </a:solidFill>
            </a:endParaRPr>
          </a:p>
        </p:txBody>
      </p:sp>
    </p:spTree>
    <p:extLst>
      <p:ext uri="{BB962C8B-B14F-4D97-AF65-F5344CB8AC3E}">
        <p14:creationId xmlns:p14="http://schemas.microsoft.com/office/powerpoint/2010/main" xmlns=""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nu_bilgileri_gir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Metin Yer Tutucusu 4"/>
          <p:cNvSpPr>
            <a:spLocks noGrp="1"/>
          </p:cNvSpPr>
          <p:nvPr>
            <p:ph type="body" sz="quarter" idx="13" hasCustomPrompt="1"/>
          </p:nvPr>
        </p:nvSpPr>
        <p:spPr>
          <a:xfrm>
            <a:off x="1692275" y="2205038"/>
            <a:ext cx="3600450" cy="503237"/>
          </a:xfrm>
        </p:spPr>
        <p:txBody>
          <a:bodyPr>
            <a:normAutofit/>
          </a:bodyPr>
          <a:lstStyle>
            <a:lvl1pPr>
              <a:defRPr lang="tr-TR" sz="2600" b="1" kern="1200" dirty="0">
                <a:solidFill>
                  <a:srgbClr val="46555E"/>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METİN</a:t>
            </a:r>
            <a:endParaRPr lang="tr-TR" dirty="0"/>
          </a:p>
        </p:txBody>
      </p:sp>
      <p:sp>
        <p:nvSpPr>
          <p:cNvPr id="7" name="Metin Yer Tutucusu 6"/>
          <p:cNvSpPr>
            <a:spLocks noGrp="1"/>
          </p:cNvSpPr>
          <p:nvPr>
            <p:ph type="body" sz="quarter" idx="14"/>
          </p:nvPr>
        </p:nvSpPr>
        <p:spPr>
          <a:xfrm>
            <a:off x="1692275" y="2781300"/>
            <a:ext cx="4319588" cy="431800"/>
          </a:xfrm>
        </p:spPr>
        <p:txBody>
          <a:bodyPr>
            <a:noAutofit/>
          </a:bodyPr>
          <a:lstStyle>
            <a:lvl1pPr>
              <a:defRPr lang="tr-TR" sz="2400" kern="1200" dirty="0">
                <a:solidFill>
                  <a:srgbClr val="F5726A"/>
                </a:solidFill>
                <a:latin typeface="+mj-lt"/>
                <a:ea typeface="+mn-ea"/>
                <a:cs typeface="+mn-cs"/>
              </a:defRPr>
            </a:lvl1pPr>
          </a:lstStyle>
          <a:p>
            <a:pPr marL="0" lvl="0" indent="0" algn="l" defTabSz="914400" rtl="0" eaLnBrk="1" latinLnBrk="0" hangingPunct="1">
              <a:spcBef>
                <a:spcPct val="20000"/>
              </a:spcBef>
              <a:buFont typeface="Arial" pitchFamily="34" charset="0"/>
              <a:buNone/>
            </a:pPr>
            <a:r>
              <a:rPr lang="tr-TR" smtClean="0"/>
              <a:t>Asıl metin stillerini düzenlemek için tıklatın</a:t>
            </a:r>
          </a:p>
        </p:txBody>
      </p:sp>
      <p:sp>
        <p:nvSpPr>
          <p:cNvPr id="9" name="Metin Yer Tutucusu 8"/>
          <p:cNvSpPr>
            <a:spLocks noGrp="1"/>
          </p:cNvSpPr>
          <p:nvPr>
            <p:ph type="body" sz="quarter" idx="15" hasCustomPrompt="1"/>
          </p:nvPr>
        </p:nvSpPr>
        <p:spPr>
          <a:xfrm>
            <a:off x="467545" y="1009303"/>
            <a:ext cx="1008111" cy="431800"/>
          </a:xfrm>
        </p:spPr>
        <p:txBody>
          <a:bodyPr>
            <a:normAutofit/>
          </a:bodyPr>
          <a:lstStyle>
            <a:lvl1pPr>
              <a:defRPr lang="tr-TR" sz="1700" kern="1200" dirty="0">
                <a:solidFill>
                  <a:schemeClr val="tx2">
                    <a:lumMod val="20000"/>
                    <a:lumOff val="80000"/>
                  </a:schemeClr>
                </a:solidFill>
                <a:latin typeface="+mj-lt"/>
                <a:ea typeface="+mn-ea"/>
                <a:cs typeface="+mn-cs"/>
              </a:defRPr>
            </a:lvl1pPr>
          </a:lstStyle>
          <a:p>
            <a:pPr marL="0" lvl="0" indent="0" algn="ctr" defTabSz="914400" rtl="0" eaLnBrk="1" latinLnBrk="0" hangingPunct="1">
              <a:spcBef>
                <a:spcPct val="20000"/>
              </a:spcBef>
              <a:buFont typeface="Arial" pitchFamily="34" charset="0"/>
              <a:buNone/>
            </a:pPr>
            <a:r>
              <a:rPr lang="tr-TR" dirty="0" smtClean="0"/>
              <a:t>14. hafta</a:t>
            </a:r>
            <a:endParaRPr lang="tr-TR" dirty="0"/>
          </a:p>
        </p:txBody>
      </p:sp>
      <p:sp>
        <p:nvSpPr>
          <p:cNvPr id="10" name="Dikdörtgen 9"/>
          <p:cNvSpPr/>
          <p:nvPr/>
        </p:nvSpPr>
        <p:spPr>
          <a:xfrm>
            <a:off x="1692275" y="2690413"/>
            <a:ext cx="4319885"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46555E"/>
              </a:solidFill>
            </a:endParaRPr>
          </a:p>
        </p:txBody>
      </p:sp>
      <p:sp>
        <p:nvSpPr>
          <p:cNvPr id="6" name="Dikdörtgen 5"/>
          <p:cNvSpPr/>
          <p:nvPr userDrawn="1"/>
        </p:nvSpPr>
        <p:spPr>
          <a:xfrm>
            <a:off x="1692275" y="2690413"/>
            <a:ext cx="4319885"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46555E"/>
              </a:solidFill>
            </a:endParaRPr>
          </a:p>
        </p:txBody>
      </p:sp>
    </p:spTree>
    <p:extLst>
      <p:ext uri="{BB962C8B-B14F-4D97-AF65-F5344CB8AC3E}">
        <p14:creationId xmlns:p14="http://schemas.microsoft.com/office/powerpoint/2010/main" xmlns=""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oş">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B193C6A-E809-425F-AB98-79B3C1EE6B1F}" type="datetime1">
              <a:rPr lang="tr-TR" smtClean="0"/>
              <a:pPr/>
              <a:t>13.9.2014</a:t>
            </a:fld>
            <a:endParaRPr lang="tr-TR"/>
          </a:p>
        </p:txBody>
      </p:sp>
      <p:sp>
        <p:nvSpPr>
          <p:cNvPr id="3" name="Altbilgi Yer Tutucusu 2"/>
          <p:cNvSpPr>
            <a:spLocks noGrp="1"/>
          </p:cNvSpPr>
          <p:nvPr>
            <p:ph type="ftr" sz="quarter" idx="11"/>
          </p:nvPr>
        </p:nvSpPr>
        <p:spPr/>
        <p:txBody>
          <a:bodyPr/>
          <a:lstStyle/>
          <a:p>
            <a:r>
              <a:rPr lang="tr-TR" smtClean="0"/>
              <a:t>ZİHİNSEL YETERSİZLİĞİ OLAN ÇOCUKLAR</a:t>
            </a:r>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xmlns=""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ki İçeri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1692000" y="404665"/>
            <a:ext cx="7200205" cy="432047"/>
          </a:xfrm>
          <a:blipFill>
            <a:blip r:embed="rId3"/>
            <a:stretch>
              <a:fillRect/>
            </a:stretch>
          </a:blipFill>
        </p:spPr>
        <p:txBody>
          <a:bodyPr>
            <a:noAutofit/>
          </a:bodyPr>
          <a:lstStyle>
            <a:lvl1pPr algn="l">
              <a:defRPr lang="tr-TR" sz="2600" b="1" kern="1200" dirty="0">
                <a:solidFill>
                  <a:schemeClr val="bg1"/>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BAŞLIK STİLİ İÇİN TIKLATIN</a:t>
            </a:r>
            <a:endParaRPr lang="tr-TR" dirty="0"/>
          </a:p>
        </p:txBody>
      </p:sp>
      <p:sp>
        <p:nvSpPr>
          <p:cNvPr id="8" name="Metin Yer Tutucusu 7"/>
          <p:cNvSpPr>
            <a:spLocks noGrp="1"/>
          </p:cNvSpPr>
          <p:nvPr>
            <p:ph type="body" sz="quarter" idx="11" hasCustomPrompt="1"/>
          </p:nvPr>
        </p:nvSpPr>
        <p:spPr>
          <a:xfrm>
            <a:off x="1692275" y="884337"/>
            <a:ext cx="7200900" cy="365373"/>
          </a:xfrm>
          <a:blipFill>
            <a:blip r:embed="rId4"/>
            <a:stretch>
              <a:fillRect/>
            </a:stretch>
          </a:blipFill>
        </p:spPr>
        <p:txBody>
          <a:bodyPr tIns="0" bIns="0">
            <a:noAutofit/>
          </a:bodyPr>
          <a:lstStyle>
            <a:lvl1pPr>
              <a:defRPr lang="tr-TR" sz="2500" b="1" kern="1200" dirty="0" smtClean="0">
                <a:solidFill>
                  <a:schemeClr val="bg1"/>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BAŞLIK STİLİ İÇİN TIKLATIN</a:t>
            </a:r>
          </a:p>
        </p:txBody>
      </p:sp>
      <p:sp>
        <p:nvSpPr>
          <p:cNvPr id="11" name="Metin Yer Tutucusu 10"/>
          <p:cNvSpPr>
            <a:spLocks noGrp="1"/>
          </p:cNvSpPr>
          <p:nvPr>
            <p:ph type="body" sz="quarter" idx="12" hasCustomPrompt="1"/>
          </p:nvPr>
        </p:nvSpPr>
        <p:spPr>
          <a:xfrm>
            <a:off x="1692275" y="1312193"/>
            <a:ext cx="7200900" cy="359941"/>
          </a:xfrm>
          <a:blipFill>
            <a:blip r:embed="rId5"/>
            <a:stretch>
              <a:fillRect/>
            </a:stretch>
          </a:blipFill>
        </p:spPr>
        <p:txBody>
          <a:bodyPr tIns="0" bIns="0">
            <a:noAutofit/>
          </a:bodyPr>
          <a:lstStyle>
            <a:lvl1pPr marL="0" indent="0" algn="just" defTabSz="914400" rtl="0" eaLnBrk="1" latinLnBrk="0" hangingPunct="1">
              <a:spcBef>
                <a:spcPct val="20000"/>
              </a:spcBef>
              <a:buFont typeface="Arial" pitchFamily="34" charset="0"/>
              <a:buNone/>
              <a:defRPr lang="tr-TR" sz="2500" b="1" kern="1200" dirty="0" smtClean="0">
                <a:solidFill>
                  <a:schemeClr val="bg1"/>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BAŞLIK STİLİ İÇİN TIKLATIN</a:t>
            </a:r>
          </a:p>
        </p:txBody>
      </p:sp>
      <p:sp>
        <p:nvSpPr>
          <p:cNvPr id="12" name="Metin Yer Tutucusu 8"/>
          <p:cNvSpPr>
            <a:spLocks noGrp="1"/>
          </p:cNvSpPr>
          <p:nvPr>
            <p:ph type="body" sz="quarter" idx="15" hasCustomPrompt="1"/>
          </p:nvPr>
        </p:nvSpPr>
        <p:spPr>
          <a:xfrm>
            <a:off x="8137849" y="-6449"/>
            <a:ext cx="1008111" cy="367680"/>
          </a:xfrm>
        </p:spPr>
        <p:txBody>
          <a:bodyPr>
            <a:normAutofit/>
          </a:bodyPr>
          <a:lstStyle>
            <a:lvl1pPr>
              <a:defRPr lang="tr-TR" sz="1700" kern="1200" dirty="0">
                <a:solidFill>
                  <a:schemeClr val="tx2">
                    <a:lumMod val="20000"/>
                    <a:lumOff val="80000"/>
                  </a:schemeClr>
                </a:solidFill>
                <a:latin typeface="+mj-lt"/>
                <a:ea typeface="+mn-ea"/>
                <a:cs typeface="+mn-cs"/>
              </a:defRPr>
            </a:lvl1pPr>
          </a:lstStyle>
          <a:p>
            <a:pPr marL="0" lvl="0" indent="0" algn="ctr" defTabSz="914400" rtl="0" eaLnBrk="1" latinLnBrk="0" hangingPunct="1">
              <a:spcBef>
                <a:spcPct val="20000"/>
              </a:spcBef>
              <a:buFont typeface="Arial" pitchFamily="34" charset="0"/>
              <a:buNone/>
            </a:pPr>
            <a:r>
              <a:rPr lang="tr-TR" dirty="0" smtClean="0"/>
              <a:t>14. hafta</a:t>
            </a:r>
            <a:endParaRPr lang="tr-TR" dirty="0"/>
          </a:p>
        </p:txBody>
      </p:sp>
    </p:spTree>
    <p:extLst>
      <p:ext uri="{BB962C8B-B14F-4D97-AF65-F5344CB8AC3E}">
        <p14:creationId xmlns:p14="http://schemas.microsoft.com/office/powerpoint/2010/main" xmlns=""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oca_bilgileri_slaytı">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Metin Yer Tutucusu 4"/>
          <p:cNvSpPr>
            <a:spLocks noGrp="1"/>
          </p:cNvSpPr>
          <p:nvPr>
            <p:ph type="body" sz="quarter" idx="14" hasCustomPrompt="1"/>
          </p:nvPr>
        </p:nvSpPr>
        <p:spPr>
          <a:xfrm>
            <a:off x="1692275" y="2205038"/>
            <a:ext cx="3600450" cy="503237"/>
          </a:xfrm>
        </p:spPr>
        <p:txBody>
          <a:bodyPr>
            <a:normAutofit/>
          </a:bodyPr>
          <a:lstStyle>
            <a:lvl1pPr>
              <a:defRPr lang="tr-TR" sz="2600" b="1" kern="1200" dirty="0">
                <a:solidFill>
                  <a:srgbClr val="46555E"/>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TEŞEKKÜRLER</a:t>
            </a:r>
            <a:endParaRPr lang="tr-TR" dirty="0"/>
          </a:p>
        </p:txBody>
      </p:sp>
      <p:sp>
        <p:nvSpPr>
          <p:cNvPr id="11" name="Metin Yer Tutucusu 6"/>
          <p:cNvSpPr>
            <a:spLocks noGrp="1"/>
          </p:cNvSpPr>
          <p:nvPr>
            <p:ph type="body" sz="quarter" idx="15" hasCustomPrompt="1"/>
          </p:nvPr>
        </p:nvSpPr>
        <p:spPr>
          <a:xfrm>
            <a:off x="1692275" y="2781300"/>
            <a:ext cx="4319588" cy="431800"/>
          </a:xfrm>
        </p:spPr>
        <p:txBody>
          <a:bodyPr>
            <a:noAutofit/>
          </a:bodyPr>
          <a:lstStyle>
            <a:lvl1pPr>
              <a:defRPr lang="tr-TR" sz="2400" kern="1200" baseline="0" dirty="0">
                <a:solidFill>
                  <a:srgbClr val="F5726A"/>
                </a:solidFill>
                <a:latin typeface="+mj-lt"/>
                <a:ea typeface="+mn-ea"/>
                <a:cs typeface="+mn-cs"/>
              </a:defRPr>
            </a:lvl1pPr>
          </a:lstStyle>
          <a:p>
            <a:pPr marL="0" lvl="0" indent="0" algn="l" defTabSz="914400" rtl="0" eaLnBrk="1" latinLnBrk="0" hangingPunct="1">
              <a:spcBef>
                <a:spcPct val="20000"/>
              </a:spcBef>
              <a:buFont typeface="Arial" pitchFamily="34" charset="0"/>
              <a:buNone/>
            </a:pPr>
            <a:r>
              <a:rPr lang="tr-TR" dirty="0" smtClean="0"/>
              <a:t>Doç. Dr. …………………………..</a:t>
            </a:r>
            <a:endParaRPr lang="tr-TR" dirty="0"/>
          </a:p>
        </p:txBody>
      </p:sp>
      <p:sp>
        <p:nvSpPr>
          <p:cNvPr id="12" name="Metin Yer Tutucusu 8"/>
          <p:cNvSpPr>
            <a:spLocks noGrp="1"/>
          </p:cNvSpPr>
          <p:nvPr>
            <p:ph type="body" sz="quarter" idx="16" hasCustomPrompt="1"/>
          </p:nvPr>
        </p:nvSpPr>
        <p:spPr>
          <a:xfrm>
            <a:off x="467545" y="1009303"/>
            <a:ext cx="1008111" cy="431800"/>
          </a:xfrm>
        </p:spPr>
        <p:txBody>
          <a:bodyPr>
            <a:normAutofit/>
          </a:bodyPr>
          <a:lstStyle>
            <a:lvl1pPr>
              <a:defRPr lang="tr-TR" sz="1700" kern="1200" dirty="0">
                <a:solidFill>
                  <a:schemeClr val="tx2">
                    <a:lumMod val="20000"/>
                    <a:lumOff val="80000"/>
                  </a:schemeClr>
                </a:solidFill>
                <a:latin typeface="+mj-lt"/>
                <a:ea typeface="+mn-ea"/>
                <a:cs typeface="+mn-cs"/>
              </a:defRPr>
            </a:lvl1pPr>
          </a:lstStyle>
          <a:p>
            <a:pPr marL="0" lvl="0" indent="0" algn="ctr" defTabSz="914400" rtl="0" eaLnBrk="1" latinLnBrk="0" hangingPunct="1">
              <a:spcBef>
                <a:spcPct val="20000"/>
              </a:spcBef>
              <a:buFont typeface="Arial" pitchFamily="34" charset="0"/>
              <a:buNone/>
            </a:pPr>
            <a:r>
              <a:rPr lang="tr-TR" dirty="0" smtClean="0"/>
              <a:t>14. hafta</a:t>
            </a:r>
            <a:endParaRPr lang="tr-TR" dirty="0"/>
          </a:p>
        </p:txBody>
      </p:sp>
      <p:sp>
        <p:nvSpPr>
          <p:cNvPr id="13" name="Dikdörtgen 12"/>
          <p:cNvSpPr/>
          <p:nvPr/>
        </p:nvSpPr>
        <p:spPr>
          <a:xfrm>
            <a:off x="1701205" y="2708920"/>
            <a:ext cx="3663519"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46555E"/>
                </a:solidFill>
              </a:ln>
              <a:solidFill>
                <a:srgbClr val="46555E"/>
              </a:solidFill>
            </a:endParaRPr>
          </a:p>
        </p:txBody>
      </p:sp>
      <p:sp>
        <p:nvSpPr>
          <p:cNvPr id="6" name="Dikdörtgen 5"/>
          <p:cNvSpPr/>
          <p:nvPr userDrawn="1"/>
        </p:nvSpPr>
        <p:spPr>
          <a:xfrm>
            <a:off x="1701205" y="2708920"/>
            <a:ext cx="3663519"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46555E"/>
                </a:solidFill>
              </a:ln>
              <a:solidFill>
                <a:srgbClr val="46555E"/>
              </a:solidFill>
            </a:endParaRPr>
          </a:p>
        </p:txBody>
      </p:sp>
    </p:spTree>
    <p:extLst>
      <p:ext uri="{BB962C8B-B14F-4D97-AF65-F5344CB8AC3E}">
        <p14:creationId xmlns:p14="http://schemas.microsoft.com/office/powerpoint/2010/main" xmlns="" val="48077770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911499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304675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4142117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lı İçeri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0775700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lı Resim">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7825476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aşlık, Dikey Metin">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0901740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ikey Başlık ve Metin">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967195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4746773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a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3341745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sunu_bilgileri_giri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Yer Tutucusu 2"/>
          <p:cNvSpPr>
            <a:spLocks noGrp="1"/>
          </p:cNvSpPr>
          <p:nvPr>
            <p:ph type="body" idx="1" hasCustomPrompt="1"/>
          </p:nvPr>
        </p:nvSpPr>
        <p:spPr>
          <a:xfrm>
            <a:off x="527026" y="1466880"/>
            <a:ext cx="864096" cy="287259"/>
          </a:xfrm>
          <a:noFill/>
        </p:spPr>
        <p:txBody>
          <a:bodyPr vert="horz" wrap="square" lIns="0" tIns="0" rIns="0" bIns="0" rtlCol="0">
            <a:noAutofit/>
          </a:bodyPr>
          <a:lstStyle>
            <a:lvl1pPr marL="0" algn="ctr" defTabSz="914400" rtl="0" eaLnBrk="1" latinLnBrk="0" hangingPunct="1">
              <a:defRPr lang="tr-TR" sz="1400" kern="1200" dirty="0">
                <a:solidFill>
                  <a:schemeClr val="tx2">
                    <a:lumMod val="20000"/>
                    <a:lumOff val="80000"/>
                  </a:schemeClr>
                </a:solidFill>
                <a:latin typeface="Myriad Pro" pitchFamily="34" charset="0"/>
                <a:ea typeface="+mn-ea"/>
                <a:cs typeface="+mn-cs"/>
              </a:defRPr>
            </a:lvl1pPr>
          </a:lstStyle>
          <a:p>
            <a:pPr lvl="0"/>
            <a:r>
              <a:rPr lang="tr-TR" dirty="0" smtClean="0"/>
              <a:t>Ünite No</a:t>
            </a:r>
            <a:endParaRPr lang="tr-TR" dirty="0"/>
          </a:p>
        </p:txBody>
      </p:sp>
      <p:sp>
        <p:nvSpPr>
          <p:cNvPr id="17" name="Metin Yer Tutucusu 2"/>
          <p:cNvSpPr>
            <a:spLocks noGrp="1"/>
          </p:cNvSpPr>
          <p:nvPr>
            <p:ph type="body" idx="11" hasCustomPrompt="1"/>
          </p:nvPr>
        </p:nvSpPr>
        <p:spPr>
          <a:xfrm>
            <a:off x="1660366" y="2852936"/>
            <a:ext cx="3631715" cy="369332"/>
          </a:xfrm>
          <a:noFill/>
        </p:spPr>
        <p:txBody>
          <a:bodyPr vert="horz" wrap="square" lIns="0" tIns="0" rIns="0" bIns="0" rtlCol="0">
            <a:spAutoFit/>
          </a:bodyPr>
          <a:lstStyle>
            <a:lvl1pPr marL="0" algn="just" defTabSz="914400" rtl="0" eaLnBrk="1" latinLnBrk="0" hangingPunct="1">
              <a:defRPr lang="tr-TR" sz="2400" b="1" kern="1200" dirty="0">
                <a:solidFill>
                  <a:srgbClr val="46555E"/>
                </a:solidFill>
                <a:latin typeface="Myriad Pro" pitchFamily="34" charset="0"/>
                <a:ea typeface="+mn-ea"/>
                <a:cs typeface="+mn-cs"/>
              </a:defRPr>
            </a:lvl1pPr>
          </a:lstStyle>
          <a:p>
            <a:pPr lvl="0"/>
            <a:r>
              <a:rPr lang="tr-TR" dirty="0" smtClean="0"/>
              <a:t>ÜNİTE BAŞLIK</a:t>
            </a:r>
            <a:endParaRPr lang="tr-TR" dirty="0"/>
          </a:p>
        </p:txBody>
      </p:sp>
      <p:sp>
        <p:nvSpPr>
          <p:cNvPr id="18" name="Metin Yer Tutucusu 2"/>
          <p:cNvSpPr>
            <a:spLocks noGrp="1"/>
          </p:cNvSpPr>
          <p:nvPr>
            <p:ph type="body" idx="12" hasCustomPrompt="1"/>
          </p:nvPr>
        </p:nvSpPr>
        <p:spPr>
          <a:xfrm>
            <a:off x="1651422" y="3471664"/>
            <a:ext cx="5112568" cy="338554"/>
          </a:xfrm>
          <a:noFill/>
        </p:spPr>
        <p:txBody>
          <a:bodyPr vert="horz" wrap="square" lIns="0" tIns="0" rIns="0" bIns="0" rtlCol="0">
            <a:spAutoFit/>
          </a:bodyPr>
          <a:lstStyle>
            <a:lvl1pPr marL="0" algn="l" defTabSz="914400" rtl="0" eaLnBrk="1" latinLnBrk="0" hangingPunct="1">
              <a:defRPr lang="tr-TR" sz="2200" kern="1200" dirty="0">
                <a:solidFill>
                  <a:srgbClr val="F5726A"/>
                </a:solidFill>
                <a:latin typeface="Myriad Pro" pitchFamily="34" charset="0"/>
                <a:ea typeface="+mn-ea"/>
                <a:cs typeface="+mn-cs"/>
              </a:defRPr>
            </a:lvl1pPr>
          </a:lstStyle>
          <a:p>
            <a:pPr lvl="0"/>
            <a:r>
              <a:rPr lang="tr-TR" dirty="0" smtClean="0"/>
              <a:t>Hoca. </a:t>
            </a:r>
            <a:r>
              <a:rPr lang="tr-TR" dirty="0" err="1" smtClean="0"/>
              <a:t>Ünvanı</a:t>
            </a:r>
            <a:r>
              <a:rPr lang="tr-TR" dirty="0" smtClean="0"/>
              <a:t>. Adı SOYADI</a:t>
            </a:r>
            <a:endParaRPr lang="tr-TR" dirty="0"/>
          </a:p>
        </p:txBody>
      </p:sp>
    </p:spTree>
    <p:extLst>
      <p:ext uri="{BB962C8B-B14F-4D97-AF65-F5344CB8AC3E}">
        <p14:creationId xmlns:p14="http://schemas.microsoft.com/office/powerpoint/2010/main" xmlns="" val="193580727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İki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İçerik Yer Tutucusu 2"/>
          <p:cNvSpPr>
            <a:spLocks noGrp="1"/>
          </p:cNvSpPr>
          <p:nvPr>
            <p:ph sz="half" idx="1" hasCustomPrompt="1"/>
          </p:nvPr>
        </p:nvSpPr>
        <p:spPr>
          <a:xfrm>
            <a:off x="1692274" y="1057382"/>
            <a:ext cx="7200205" cy="451405"/>
          </a:xfrm>
          <a:blipFill dpi="0" rotWithShape="1">
            <a:blip r:embed="rId3"/>
            <a:srcRect/>
            <a:stretch>
              <a:fillRect t="71000"/>
            </a:stretch>
          </a:blipFill>
        </p:spPr>
        <p:txBody>
          <a:bodyPr vert="horz" wrap="square" lIns="108000" tIns="0" rIns="72000" bIns="108000" rtlCol="0" anchor="ctr">
            <a:noAutofit/>
          </a:bodyPr>
          <a:lstStyle>
            <a:lvl1pPr>
              <a:defRPr lang="tr-TR" sz="2200" b="1" dirty="0">
                <a:solidFill>
                  <a:srgbClr val="46555E"/>
                </a:solidFill>
                <a:latin typeface="+mj-lt"/>
              </a:defRPr>
            </a:lvl1pPr>
          </a:lstStyle>
          <a:p>
            <a:pPr lvl="0" algn="just"/>
            <a:r>
              <a:rPr lang="tr-TR" dirty="0" smtClean="0"/>
              <a:t>Metin alanımız</a:t>
            </a:r>
            <a:endParaRPr lang="tr-TR" dirty="0"/>
          </a:p>
        </p:txBody>
      </p:sp>
      <p:sp>
        <p:nvSpPr>
          <p:cNvPr id="4" name="İçerik Yer Tutucusu 3"/>
          <p:cNvSpPr>
            <a:spLocks noGrp="1"/>
          </p:cNvSpPr>
          <p:nvPr>
            <p:ph sz="half" idx="2" hasCustomPrompt="1"/>
          </p:nvPr>
        </p:nvSpPr>
        <p:spPr>
          <a:xfrm>
            <a:off x="1694757" y="1600043"/>
            <a:ext cx="7197723" cy="451405"/>
          </a:xfrm>
          <a:blipFill dpi="0" rotWithShape="1">
            <a:blip r:embed="rId4"/>
            <a:srcRect/>
            <a:stretch>
              <a:fillRect t="71000"/>
            </a:stretch>
          </a:blipFill>
        </p:spPr>
        <p:txBody>
          <a:bodyPr vert="horz" wrap="square" lIns="108000" tIns="0" rIns="72000" bIns="108000" rtlCol="0" anchor="ctr">
            <a:noAutofit/>
          </a:bodyPr>
          <a:lstStyle>
            <a:lvl1pPr>
              <a:defRPr lang="tr-TR" sz="2200" b="1" dirty="0">
                <a:solidFill>
                  <a:srgbClr val="46555E"/>
                </a:solidFill>
                <a:latin typeface="+mj-lt"/>
              </a:defRPr>
            </a:lvl1pPr>
          </a:lstStyle>
          <a:p>
            <a:pPr lvl="0" algn="just"/>
            <a:r>
              <a:rPr lang="tr-TR" dirty="0" smtClean="0"/>
              <a:t>Metin alanımız</a:t>
            </a:r>
            <a:endParaRPr lang="tr-TR" dirty="0"/>
          </a:p>
        </p:txBody>
      </p:sp>
      <p:sp>
        <p:nvSpPr>
          <p:cNvPr id="9" name="Başlık 1"/>
          <p:cNvSpPr>
            <a:spLocks noGrp="1"/>
          </p:cNvSpPr>
          <p:nvPr>
            <p:ph type="title" hasCustomPrompt="1"/>
          </p:nvPr>
        </p:nvSpPr>
        <p:spPr>
          <a:xfrm>
            <a:off x="1691680" y="605105"/>
            <a:ext cx="7235928" cy="338554"/>
          </a:xfrm>
          <a:blipFill>
            <a:blip r:embed="rId5"/>
            <a:stretch>
              <a:fillRect/>
            </a:stretch>
          </a:blipFill>
        </p:spPr>
        <p:txBody>
          <a:bodyPr vert="horz" wrap="square" lIns="108000" tIns="0" rIns="91440" bIns="0" rtlCol="0" anchor="ctr">
            <a:spAutoFit/>
          </a:bodyPr>
          <a:lstStyle>
            <a:lvl1pPr>
              <a:defRPr lang="tr-TR" b="1" dirty="0">
                <a:solidFill>
                  <a:schemeClr val="bg1"/>
                </a:solidFill>
                <a:latin typeface="+mj-lt"/>
              </a:defRPr>
            </a:lvl1pPr>
          </a:lstStyle>
          <a:p>
            <a:pPr marL="0" marR="0" lvl="0" indent="0" algn="l" fontAlgn="auto">
              <a:lnSpc>
                <a:spcPct val="100000"/>
              </a:lnSpc>
              <a:spcBef>
                <a:spcPts val="0"/>
              </a:spcBef>
              <a:spcAft>
                <a:spcPts val="0"/>
              </a:spcAft>
              <a:buClrTx/>
              <a:buSzTx/>
              <a:buFontTx/>
              <a:tabLst/>
            </a:pPr>
            <a:r>
              <a:rPr lang="tr-TR" dirty="0" smtClean="0"/>
              <a:t>UZEM - YAZI ANA BAŞLIK</a:t>
            </a:r>
            <a:endParaRPr lang="tr-TR" dirty="0"/>
          </a:p>
        </p:txBody>
      </p:sp>
      <p:sp>
        <p:nvSpPr>
          <p:cNvPr id="5" name="Metin Yer Tutucusu 4"/>
          <p:cNvSpPr>
            <a:spLocks noGrp="1"/>
          </p:cNvSpPr>
          <p:nvPr>
            <p:ph type="body" sz="quarter" idx="10" hasCustomPrompt="1"/>
          </p:nvPr>
        </p:nvSpPr>
        <p:spPr>
          <a:xfrm>
            <a:off x="8241618" y="60277"/>
            <a:ext cx="883273" cy="296383"/>
          </a:xfrm>
        </p:spPr>
        <p:txBody>
          <a:bodyPr lIns="0" tIns="0" rIns="0" bIns="0">
            <a:noAutofit/>
          </a:bodyPr>
          <a:lstStyle>
            <a:lvl1pPr marL="0" algn="l" defTabSz="914400" rtl="0" eaLnBrk="1" latinLnBrk="0" hangingPunct="1">
              <a:defRPr lang="tr-TR" sz="1500" kern="1200" dirty="0" smtClean="0">
                <a:solidFill>
                  <a:schemeClr val="bg1"/>
                </a:solidFill>
                <a:latin typeface="+mn-lt"/>
                <a:ea typeface="+mn-ea"/>
                <a:cs typeface="+mn-cs"/>
              </a:defRPr>
            </a:lvl1pPr>
            <a:lvl2pPr marL="0" algn="ctr" defTabSz="914400" rtl="0" eaLnBrk="1" latinLnBrk="0" hangingPunct="1">
              <a:defRPr lang="tr-TR" sz="1500" kern="1200" dirty="0" smtClean="0">
                <a:solidFill>
                  <a:schemeClr val="bg1"/>
                </a:solidFill>
                <a:latin typeface="+mn-lt"/>
                <a:ea typeface="+mn-ea"/>
                <a:cs typeface="+mn-cs"/>
              </a:defRPr>
            </a:lvl2pPr>
            <a:lvl3pPr marL="0" algn="ctr" defTabSz="914400" rtl="0" eaLnBrk="1" latinLnBrk="0" hangingPunct="1">
              <a:defRPr lang="tr-TR" sz="1500" kern="1200" dirty="0" smtClean="0">
                <a:solidFill>
                  <a:schemeClr val="bg1"/>
                </a:solidFill>
                <a:latin typeface="+mn-lt"/>
                <a:ea typeface="+mn-ea"/>
                <a:cs typeface="+mn-cs"/>
              </a:defRPr>
            </a:lvl3pPr>
            <a:lvl4pPr marL="0" algn="ctr" defTabSz="914400" rtl="0" eaLnBrk="1" latinLnBrk="0" hangingPunct="1">
              <a:defRPr lang="tr-TR" sz="1500" kern="1200" dirty="0" smtClean="0">
                <a:solidFill>
                  <a:schemeClr val="bg1"/>
                </a:solidFill>
                <a:latin typeface="+mn-lt"/>
                <a:ea typeface="+mn-ea"/>
                <a:cs typeface="+mn-cs"/>
              </a:defRPr>
            </a:lvl4pPr>
            <a:lvl5pPr marL="0" algn="ctr" defTabSz="914400" rtl="0" eaLnBrk="1" latinLnBrk="0" hangingPunct="1">
              <a:defRPr lang="tr-TR" sz="1500" kern="1200" dirty="0">
                <a:solidFill>
                  <a:schemeClr val="bg1"/>
                </a:solidFill>
                <a:latin typeface="+mn-lt"/>
                <a:ea typeface="+mn-ea"/>
                <a:cs typeface="+mn-cs"/>
              </a:defRPr>
            </a:lvl5pPr>
          </a:lstStyle>
          <a:p>
            <a:pPr lvl="0"/>
            <a:r>
              <a:rPr lang="tr-TR" dirty="0" smtClean="0"/>
              <a:t>Ünite No</a:t>
            </a:r>
            <a:endParaRPr lang="tr-TR" dirty="0"/>
          </a:p>
        </p:txBody>
      </p:sp>
      <p:sp>
        <p:nvSpPr>
          <p:cNvPr id="7" name="Metin Yer Tutucusu 6"/>
          <p:cNvSpPr>
            <a:spLocks noGrp="1"/>
          </p:cNvSpPr>
          <p:nvPr>
            <p:ph type="body" sz="quarter" idx="11" hasCustomPrompt="1"/>
          </p:nvPr>
        </p:nvSpPr>
        <p:spPr>
          <a:xfrm>
            <a:off x="1692275" y="2084918"/>
            <a:ext cx="7200900" cy="4512733"/>
          </a:xfrm>
        </p:spPr>
        <p:txBody>
          <a:bodyPr>
            <a:normAutofit/>
          </a:bodyPr>
          <a:lstStyle>
            <a:lvl1pPr>
              <a:defRPr sz="2400"/>
            </a:lvl1pPr>
          </a:lstStyle>
          <a:p>
            <a:pPr lvl="0"/>
            <a:r>
              <a:rPr lang="tr-TR" dirty="0" err="1" smtClean="0"/>
              <a:t>icerik</a:t>
            </a:r>
            <a:endParaRPr lang="tr-TR" dirty="0"/>
          </a:p>
        </p:txBody>
      </p:sp>
    </p:spTree>
    <p:extLst>
      <p:ext uri="{BB962C8B-B14F-4D97-AF65-F5344CB8AC3E}">
        <p14:creationId xmlns:p14="http://schemas.microsoft.com/office/powerpoint/2010/main" xmlns="" val="53179211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hoca_bilgileri_slayt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Yer Tutucusu 2"/>
          <p:cNvSpPr>
            <a:spLocks noGrp="1"/>
          </p:cNvSpPr>
          <p:nvPr>
            <p:ph type="body" idx="1" hasCustomPrompt="1"/>
          </p:nvPr>
        </p:nvSpPr>
        <p:spPr>
          <a:xfrm>
            <a:off x="1638722" y="2824660"/>
            <a:ext cx="3653358" cy="529601"/>
          </a:xfrm>
          <a:noFill/>
        </p:spPr>
        <p:txBody>
          <a:bodyPr vert="horz" wrap="square" lIns="0" tIns="0" rIns="0" bIns="0" rtlCol="0">
            <a:noAutofit/>
          </a:bodyPr>
          <a:lstStyle>
            <a:lvl1pPr>
              <a:defRPr lang="tr-TR" sz="2400" b="1" kern="1200" dirty="0">
                <a:solidFill>
                  <a:srgbClr val="46555E"/>
                </a:solidFill>
                <a:latin typeface="Myriad Pro" pitchFamily="34" charset="0"/>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TEŞEKKÜRLER</a:t>
            </a:r>
            <a:endParaRPr lang="tr-TR" dirty="0"/>
          </a:p>
        </p:txBody>
      </p:sp>
      <p:sp>
        <p:nvSpPr>
          <p:cNvPr id="10" name="Metin Yer Tutucusu 2"/>
          <p:cNvSpPr>
            <a:spLocks noGrp="1"/>
          </p:cNvSpPr>
          <p:nvPr>
            <p:ph type="body" idx="11" hasCustomPrompt="1"/>
          </p:nvPr>
        </p:nvSpPr>
        <p:spPr>
          <a:xfrm>
            <a:off x="1626022" y="3465744"/>
            <a:ext cx="3666058" cy="338554"/>
          </a:xfrm>
          <a:noFill/>
        </p:spPr>
        <p:txBody>
          <a:bodyPr vert="horz" wrap="square" lIns="0" tIns="0" rIns="0" bIns="0" rtlCol="0">
            <a:spAutoFit/>
          </a:bodyPr>
          <a:lstStyle>
            <a:lvl1pPr>
              <a:defRPr lang="tr-TR" sz="2200" kern="1200" dirty="0">
                <a:solidFill>
                  <a:srgbClr val="F5726A"/>
                </a:solidFill>
                <a:latin typeface="Myriad Pro" pitchFamily="34" charset="0"/>
                <a:ea typeface="+mn-ea"/>
                <a:cs typeface="+mn-cs"/>
              </a:defRPr>
            </a:lvl1pPr>
          </a:lstStyle>
          <a:p>
            <a:pPr marL="0" lvl="0" indent="0" algn="l" defTabSz="914400" rtl="0" eaLnBrk="1" latinLnBrk="0" hangingPunct="1">
              <a:spcBef>
                <a:spcPct val="20000"/>
              </a:spcBef>
              <a:buFont typeface="Arial" pitchFamily="34" charset="0"/>
              <a:buNone/>
            </a:pPr>
            <a:r>
              <a:rPr lang="tr-TR" dirty="0" smtClean="0"/>
              <a:t>Hoca. </a:t>
            </a:r>
            <a:r>
              <a:rPr lang="tr-TR" dirty="0" err="1" smtClean="0"/>
              <a:t>Ünvanı</a:t>
            </a:r>
            <a:r>
              <a:rPr lang="tr-TR" dirty="0" smtClean="0"/>
              <a:t>. Hocanın ADI</a:t>
            </a:r>
            <a:endParaRPr lang="tr-TR" dirty="0"/>
          </a:p>
        </p:txBody>
      </p:sp>
      <p:sp>
        <p:nvSpPr>
          <p:cNvPr id="6" name="Metin Yer Tutucusu 2"/>
          <p:cNvSpPr>
            <a:spLocks noGrp="1"/>
          </p:cNvSpPr>
          <p:nvPr>
            <p:ph type="body" idx="13" hasCustomPrompt="1"/>
          </p:nvPr>
        </p:nvSpPr>
        <p:spPr>
          <a:xfrm>
            <a:off x="527026" y="1466880"/>
            <a:ext cx="864096" cy="287259"/>
          </a:xfrm>
          <a:noFill/>
        </p:spPr>
        <p:txBody>
          <a:bodyPr vert="horz" wrap="square" lIns="0" tIns="0" rIns="0" bIns="0" rtlCol="0">
            <a:noAutofit/>
          </a:bodyPr>
          <a:lstStyle>
            <a:lvl1pPr marL="0" algn="ctr" defTabSz="914400" rtl="0" eaLnBrk="1" latinLnBrk="0" hangingPunct="1">
              <a:defRPr lang="tr-TR" sz="1400" kern="1200" dirty="0">
                <a:solidFill>
                  <a:schemeClr val="tx2">
                    <a:lumMod val="20000"/>
                    <a:lumOff val="80000"/>
                  </a:schemeClr>
                </a:solidFill>
                <a:latin typeface="Myriad Pro" pitchFamily="34" charset="0"/>
                <a:ea typeface="+mn-ea"/>
                <a:cs typeface="+mn-cs"/>
              </a:defRPr>
            </a:lvl1pPr>
          </a:lstStyle>
          <a:p>
            <a:pPr lvl="0"/>
            <a:r>
              <a:rPr lang="tr-TR" dirty="0" smtClean="0"/>
              <a:t>Ünite No</a:t>
            </a:r>
            <a:endParaRPr lang="tr-TR" dirty="0"/>
          </a:p>
        </p:txBody>
      </p:sp>
    </p:spTree>
    <p:extLst>
      <p:ext uri="{BB962C8B-B14F-4D97-AF65-F5344CB8AC3E}">
        <p14:creationId xmlns:p14="http://schemas.microsoft.com/office/powerpoint/2010/main" xmlns="" val="48077770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Başlık Slaydı">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911499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Bölüm Üstbilgisi">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3046759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Yalnızca Başlı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4142117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Başlıklı İçeri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0775700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Başlıklı Resim">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7825476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Başlık, Dikey Metin">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0901740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Dikey Başlık ve Metin">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967195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4746773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olum_adi">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Başlık 2"/>
          <p:cNvSpPr>
            <a:spLocks noGrp="1"/>
          </p:cNvSpPr>
          <p:nvPr>
            <p:ph type="title" hasCustomPrompt="1"/>
          </p:nvPr>
        </p:nvSpPr>
        <p:spPr>
          <a:xfrm>
            <a:off x="4139952" y="3429000"/>
            <a:ext cx="3744416" cy="720080"/>
          </a:xfrm>
        </p:spPr>
        <p:txBody>
          <a:bodyPr/>
          <a:lstStyle>
            <a:lvl1pPr algn="l">
              <a:defRPr b="0">
                <a:solidFill>
                  <a:srgbClr val="5C7686"/>
                </a:solidFill>
              </a:defRPr>
            </a:lvl1pPr>
          </a:lstStyle>
          <a:p>
            <a:r>
              <a:rPr lang="tr-TR" dirty="0" smtClean="0"/>
              <a:t>BÖLÜM ADI</a:t>
            </a:r>
            <a:endParaRPr lang="tr-TR" dirty="0"/>
          </a:p>
        </p:txBody>
      </p:sp>
      <p:sp>
        <p:nvSpPr>
          <p:cNvPr id="4" name="Dikdörtgen 3"/>
          <p:cNvSpPr/>
          <p:nvPr userDrawn="1"/>
        </p:nvSpPr>
        <p:spPr>
          <a:xfrm>
            <a:off x="4148841" y="3370249"/>
            <a:ext cx="3663519"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46555E"/>
                </a:solidFill>
              </a:ln>
              <a:solidFill>
                <a:srgbClr val="46555E"/>
              </a:solidFill>
            </a:endParaRPr>
          </a:p>
        </p:txBody>
      </p:sp>
    </p:spTree>
    <p:extLst>
      <p:ext uri="{BB962C8B-B14F-4D97-AF65-F5344CB8AC3E}">
        <p14:creationId xmlns:p14="http://schemas.microsoft.com/office/powerpoint/2010/main" xmlns="" val="144845354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sunu_bilgileri_gir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Metin Yer Tutucusu 4"/>
          <p:cNvSpPr>
            <a:spLocks noGrp="1"/>
          </p:cNvSpPr>
          <p:nvPr>
            <p:ph type="body" sz="quarter" idx="13" hasCustomPrompt="1"/>
          </p:nvPr>
        </p:nvSpPr>
        <p:spPr>
          <a:xfrm>
            <a:off x="1692275" y="2205038"/>
            <a:ext cx="3600450" cy="503237"/>
          </a:xfrm>
        </p:spPr>
        <p:txBody>
          <a:bodyPr>
            <a:normAutofit/>
          </a:bodyPr>
          <a:lstStyle>
            <a:lvl1pPr>
              <a:defRPr lang="tr-TR" sz="2600" b="1" kern="1200" dirty="0">
                <a:solidFill>
                  <a:srgbClr val="46555E"/>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METİN</a:t>
            </a:r>
            <a:endParaRPr lang="tr-TR" dirty="0"/>
          </a:p>
        </p:txBody>
      </p:sp>
      <p:sp>
        <p:nvSpPr>
          <p:cNvPr id="7" name="Metin Yer Tutucusu 6"/>
          <p:cNvSpPr>
            <a:spLocks noGrp="1"/>
          </p:cNvSpPr>
          <p:nvPr>
            <p:ph type="body" sz="quarter" idx="14"/>
          </p:nvPr>
        </p:nvSpPr>
        <p:spPr>
          <a:xfrm>
            <a:off x="1692275" y="2781300"/>
            <a:ext cx="4319588" cy="431800"/>
          </a:xfrm>
        </p:spPr>
        <p:txBody>
          <a:bodyPr>
            <a:noAutofit/>
          </a:bodyPr>
          <a:lstStyle>
            <a:lvl1pPr>
              <a:defRPr lang="tr-TR" sz="2400" kern="1200" dirty="0">
                <a:solidFill>
                  <a:srgbClr val="F5726A"/>
                </a:solidFill>
                <a:latin typeface="+mj-lt"/>
                <a:ea typeface="+mn-ea"/>
                <a:cs typeface="+mn-cs"/>
              </a:defRPr>
            </a:lvl1pPr>
          </a:lstStyle>
          <a:p>
            <a:pPr marL="0" lvl="0" indent="0" algn="l" defTabSz="914400" rtl="0" eaLnBrk="1" latinLnBrk="0" hangingPunct="1">
              <a:spcBef>
                <a:spcPct val="20000"/>
              </a:spcBef>
              <a:buFont typeface="Arial" pitchFamily="34" charset="0"/>
              <a:buNone/>
            </a:pPr>
            <a:r>
              <a:rPr lang="tr-TR" dirty="0" smtClean="0"/>
              <a:t>Asıl metin stillerini</a:t>
            </a:r>
            <a:endParaRPr lang="tr-TR" dirty="0"/>
          </a:p>
        </p:txBody>
      </p:sp>
      <p:sp>
        <p:nvSpPr>
          <p:cNvPr id="9" name="Metin Yer Tutucusu 8"/>
          <p:cNvSpPr>
            <a:spLocks noGrp="1"/>
          </p:cNvSpPr>
          <p:nvPr>
            <p:ph type="body" sz="quarter" idx="15" hasCustomPrompt="1"/>
          </p:nvPr>
        </p:nvSpPr>
        <p:spPr>
          <a:xfrm>
            <a:off x="467545" y="1009303"/>
            <a:ext cx="1008111" cy="431800"/>
          </a:xfrm>
        </p:spPr>
        <p:txBody>
          <a:bodyPr>
            <a:normAutofit/>
          </a:bodyPr>
          <a:lstStyle>
            <a:lvl1pPr>
              <a:defRPr lang="tr-TR" sz="1700" kern="1200" dirty="0">
                <a:solidFill>
                  <a:schemeClr val="tx2">
                    <a:lumMod val="20000"/>
                    <a:lumOff val="80000"/>
                  </a:schemeClr>
                </a:solidFill>
                <a:latin typeface="+mj-lt"/>
                <a:ea typeface="+mn-ea"/>
                <a:cs typeface="+mn-cs"/>
              </a:defRPr>
            </a:lvl1pPr>
          </a:lstStyle>
          <a:p>
            <a:pPr marL="0" lvl="0" indent="0" algn="ctr" defTabSz="914400" rtl="0" eaLnBrk="1" latinLnBrk="0" hangingPunct="1">
              <a:spcBef>
                <a:spcPct val="20000"/>
              </a:spcBef>
              <a:buFont typeface="Arial" pitchFamily="34" charset="0"/>
              <a:buNone/>
            </a:pPr>
            <a:r>
              <a:rPr lang="tr-TR" dirty="0" smtClean="0"/>
              <a:t>14. hafta</a:t>
            </a:r>
            <a:endParaRPr lang="tr-TR" dirty="0"/>
          </a:p>
        </p:txBody>
      </p:sp>
      <p:sp>
        <p:nvSpPr>
          <p:cNvPr id="10" name="Dikdörtgen 9"/>
          <p:cNvSpPr/>
          <p:nvPr userDrawn="1"/>
        </p:nvSpPr>
        <p:spPr>
          <a:xfrm>
            <a:off x="1692275" y="2690413"/>
            <a:ext cx="4319885"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46555E"/>
              </a:solidFill>
            </a:endParaRPr>
          </a:p>
        </p:txBody>
      </p:sp>
    </p:spTree>
    <p:extLst>
      <p:ext uri="{BB962C8B-B14F-4D97-AF65-F5344CB8AC3E}">
        <p14:creationId xmlns:p14="http://schemas.microsoft.com/office/powerpoint/2010/main" xmlns="" val="193580727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İki İçeri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1692000" y="404665"/>
            <a:ext cx="7200205" cy="432047"/>
          </a:xfrm>
          <a:blipFill>
            <a:blip r:embed="rId3"/>
            <a:stretch>
              <a:fillRect/>
            </a:stretch>
          </a:blipFill>
        </p:spPr>
        <p:txBody>
          <a:bodyPr>
            <a:noAutofit/>
          </a:bodyPr>
          <a:lstStyle>
            <a:lvl1pPr algn="l">
              <a:defRPr lang="tr-TR" sz="2600" b="1" kern="1200" dirty="0">
                <a:solidFill>
                  <a:schemeClr val="bg1"/>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BAŞLIK STİLİ İÇİN TIKLATIN</a:t>
            </a:r>
            <a:endParaRPr lang="tr-TR" dirty="0"/>
          </a:p>
        </p:txBody>
      </p:sp>
      <p:sp>
        <p:nvSpPr>
          <p:cNvPr id="8" name="Metin Yer Tutucusu 7"/>
          <p:cNvSpPr>
            <a:spLocks noGrp="1"/>
          </p:cNvSpPr>
          <p:nvPr>
            <p:ph type="body" sz="quarter" idx="11" hasCustomPrompt="1"/>
          </p:nvPr>
        </p:nvSpPr>
        <p:spPr>
          <a:xfrm>
            <a:off x="1692275" y="884337"/>
            <a:ext cx="7200900" cy="365373"/>
          </a:xfrm>
          <a:blipFill>
            <a:blip r:embed="rId4"/>
            <a:stretch>
              <a:fillRect/>
            </a:stretch>
          </a:blipFill>
        </p:spPr>
        <p:txBody>
          <a:bodyPr tIns="0" bIns="0">
            <a:noAutofit/>
          </a:bodyPr>
          <a:lstStyle>
            <a:lvl1pPr>
              <a:defRPr lang="tr-TR" sz="2500" b="1" kern="1200" dirty="0" smtClean="0">
                <a:solidFill>
                  <a:schemeClr val="bg1"/>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BAŞLIK STİLİ İÇİN TIKLATIN</a:t>
            </a:r>
          </a:p>
        </p:txBody>
      </p:sp>
      <p:sp>
        <p:nvSpPr>
          <p:cNvPr id="11" name="Metin Yer Tutucusu 10"/>
          <p:cNvSpPr>
            <a:spLocks noGrp="1"/>
          </p:cNvSpPr>
          <p:nvPr>
            <p:ph type="body" sz="quarter" idx="12" hasCustomPrompt="1"/>
          </p:nvPr>
        </p:nvSpPr>
        <p:spPr>
          <a:xfrm>
            <a:off x="1692275" y="1312193"/>
            <a:ext cx="7200900" cy="359941"/>
          </a:xfrm>
          <a:blipFill>
            <a:blip r:embed="rId5"/>
            <a:stretch>
              <a:fillRect/>
            </a:stretch>
          </a:blipFill>
        </p:spPr>
        <p:txBody>
          <a:bodyPr tIns="0" bIns="0">
            <a:noAutofit/>
          </a:bodyPr>
          <a:lstStyle>
            <a:lvl1pPr marL="0" indent="0" algn="just" defTabSz="914400" rtl="0" eaLnBrk="1" latinLnBrk="0" hangingPunct="1">
              <a:spcBef>
                <a:spcPct val="20000"/>
              </a:spcBef>
              <a:buFont typeface="Arial" pitchFamily="34" charset="0"/>
              <a:buNone/>
              <a:defRPr lang="tr-TR" sz="2500" b="1" kern="1200" dirty="0" smtClean="0">
                <a:solidFill>
                  <a:schemeClr val="bg1"/>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ASIL BAŞLIK STİLİ İÇİN TIKLATIN</a:t>
            </a:r>
          </a:p>
        </p:txBody>
      </p:sp>
      <p:sp>
        <p:nvSpPr>
          <p:cNvPr id="12" name="Metin Yer Tutucusu 8"/>
          <p:cNvSpPr>
            <a:spLocks noGrp="1"/>
          </p:cNvSpPr>
          <p:nvPr>
            <p:ph type="body" sz="quarter" idx="15" hasCustomPrompt="1"/>
          </p:nvPr>
        </p:nvSpPr>
        <p:spPr>
          <a:xfrm>
            <a:off x="8137849" y="-6449"/>
            <a:ext cx="1008111" cy="367680"/>
          </a:xfrm>
        </p:spPr>
        <p:txBody>
          <a:bodyPr>
            <a:normAutofit/>
          </a:bodyPr>
          <a:lstStyle>
            <a:lvl1pPr>
              <a:defRPr lang="tr-TR" sz="1700" kern="1200" dirty="0">
                <a:solidFill>
                  <a:schemeClr val="tx2">
                    <a:lumMod val="20000"/>
                    <a:lumOff val="80000"/>
                  </a:schemeClr>
                </a:solidFill>
                <a:latin typeface="+mj-lt"/>
                <a:ea typeface="+mn-ea"/>
                <a:cs typeface="+mn-cs"/>
              </a:defRPr>
            </a:lvl1pPr>
          </a:lstStyle>
          <a:p>
            <a:pPr marL="0" lvl="0" indent="0" algn="ctr" defTabSz="914400" rtl="0" eaLnBrk="1" latinLnBrk="0" hangingPunct="1">
              <a:spcBef>
                <a:spcPct val="20000"/>
              </a:spcBef>
              <a:buFont typeface="Arial" pitchFamily="34" charset="0"/>
              <a:buNone/>
            </a:pPr>
            <a:r>
              <a:rPr lang="tr-TR" dirty="0" smtClean="0"/>
              <a:t>14. hafta</a:t>
            </a:r>
            <a:endParaRPr lang="tr-TR" dirty="0"/>
          </a:p>
        </p:txBody>
      </p:sp>
    </p:spTree>
    <p:extLst>
      <p:ext uri="{BB962C8B-B14F-4D97-AF65-F5344CB8AC3E}">
        <p14:creationId xmlns:p14="http://schemas.microsoft.com/office/powerpoint/2010/main" xmlns="" val="53179211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hoca_bilgileri_slaytı">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Metin Yer Tutucusu 4"/>
          <p:cNvSpPr>
            <a:spLocks noGrp="1"/>
          </p:cNvSpPr>
          <p:nvPr>
            <p:ph type="body" sz="quarter" idx="14" hasCustomPrompt="1"/>
          </p:nvPr>
        </p:nvSpPr>
        <p:spPr>
          <a:xfrm>
            <a:off x="1692275" y="2205038"/>
            <a:ext cx="3600450" cy="503237"/>
          </a:xfrm>
        </p:spPr>
        <p:txBody>
          <a:bodyPr>
            <a:normAutofit/>
          </a:bodyPr>
          <a:lstStyle>
            <a:lvl1pPr>
              <a:defRPr lang="tr-TR" sz="2600" b="1" kern="1200" dirty="0">
                <a:solidFill>
                  <a:srgbClr val="46555E"/>
                </a:solidFill>
                <a:latin typeface="+mj-lt"/>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TEŞEKKÜRLER</a:t>
            </a:r>
            <a:endParaRPr lang="tr-TR" dirty="0"/>
          </a:p>
        </p:txBody>
      </p:sp>
      <p:sp>
        <p:nvSpPr>
          <p:cNvPr id="11" name="Metin Yer Tutucusu 6"/>
          <p:cNvSpPr>
            <a:spLocks noGrp="1"/>
          </p:cNvSpPr>
          <p:nvPr>
            <p:ph type="body" sz="quarter" idx="15" hasCustomPrompt="1"/>
          </p:nvPr>
        </p:nvSpPr>
        <p:spPr>
          <a:xfrm>
            <a:off x="1692275" y="2781300"/>
            <a:ext cx="4319588" cy="431800"/>
          </a:xfrm>
        </p:spPr>
        <p:txBody>
          <a:bodyPr>
            <a:noAutofit/>
          </a:bodyPr>
          <a:lstStyle>
            <a:lvl1pPr>
              <a:defRPr lang="tr-TR" sz="2400" kern="1200" baseline="0" dirty="0">
                <a:solidFill>
                  <a:srgbClr val="F5726A"/>
                </a:solidFill>
                <a:latin typeface="+mj-lt"/>
                <a:ea typeface="+mn-ea"/>
                <a:cs typeface="+mn-cs"/>
              </a:defRPr>
            </a:lvl1pPr>
          </a:lstStyle>
          <a:p>
            <a:pPr marL="0" lvl="0" indent="0" algn="l" defTabSz="914400" rtl="0" eaLnBrk="1" latinLnBrk="0" hangingPunct="1">
              <a:spcBef>
                <a:spcPct val="20000"/>
              </a:spcBef>
              <a:buFont typeface="Arial" pitchFamily="34" charset="0"/>
              <a:buNone/>
            </a:pPr>
            <a:r>
              <a:rPr lang="tr-TR" dirty="0" smtClean="0"/>
              <a:t>Doç. Dr. …………………………..</a:t>
            </a:r>
            <a:endParaRPr lang="tr-TR" dirty="0"/>
          </a:p>
        </p:txBody>
      </p:sp>
      <p:sp>
        <p:nvSpPr>
          <p:cNvPr id="12" name="Metin Yer Tutucusu 8"/>
          <p:cNvSpPr>
            <a:spLocks noGrp="1"/>
          </p:cNvSpPr>
          <p:nvPr>
            <p:ph type="body" sz="quarter" idx="16" hasCustomPrompt="1"/>
          </p:nvPr>
        </p:nvSpPr>
        <p:spPr>
          <a:xfrm>
            <a:off x="467545" y="1009303"/>
            <a:ext cx="1008111" cy="431800"/>
          </a:xfrm>
        </p:spPr>
        <p:txBody>
          <a:bodyPr>
            <a:normAutofit/>
          </a:bodyPr>
          <a:lstStyle>
            <a:lvl1pPr>
              <a:defRPr lang="tr-TR" sz="1700" kern="1200" dirty="0">
                <a:solidFill>
                  <a:schemeClr val="tx2">
                    <a:lumMod val="20000"/>
                    <a:lumOff val="80000"/>
                  </a:schemeClr>
                </a:solidFill>
                <a:latin typeface="+mj-lt"/>
                <a:ea typeface="+mn-ea"/>
                <a:cs typeface="+mn-cs"/>
              </a:defRPr>
            </a:lvl1pPr>
          </a:lstStyle>
          <a:p>
            <a:pPr marL="0" lvl="0" indent="0" algn="ctr" defTabSz="914400" rtl="0" eaLnBrk="1" latinLnBrk="0" hangingPunct="1">
              <a:spcBef>
                <a:spcPct val="20000"/>
              </a:spcBef>
              <a:buFont typeface="Arial" pitchFamily="34" charset="0"/>
              <a:buNone/>
            </a:pPr>
            <a:r>
              <a:rPr lang="tr-TR" dirty="0" smtClean="0"/>
              <a:t>14. hafta</a:t>
            </a:r>
            <a:endParaRPr lang="tr-TR" dirty="0"/>
          </a:p>
        </p:txBody>
      </p:sp>
      <p:sp>
        <p:nvSpPr>
          <p:cNvPr id="13" name="Dikdörtgen 12"/>
          <p:cNvSpPr/>
          <p:nvPr userDrawn="1"/>
        </p:nvSpPr>
        <p:spPr>
          <a:xfrm>
            <a:off x="1701205" y="2708920"/>
            <a:ext cx="3663519" cy="19389"/>
          </a:xfrm>
          <a:prstGeom prst="rect">
            <a:avLst/>
          </a:prstGeom>
          <a:solidFill>
            <a:srgbClr val="5C7686"/>
          </a:solidFill>
          <a:ln>
            <a:solidFill>
              <a:srgbClr val="5C76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46555E"/>
                </a:solidFill>
              </a:ln>
              <a:solidFill>
                <a:srgbClr val="46555E"/>
              </a:solidFill>
            </a:endParaRPr>
          </a:p>
        </p:txBody>
      </p:sp>
    </p:spTree>
    <p:extLst>
      <p:ext uri="{BB962C8B-B14F-4D97-AF65-F5344CB8AC3E}">
        <p14:creationId xmlns:p14="http://schemas.microsoft.com/office/powerpoint/2010/main" xmlns="" val="48077770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a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3341745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unu_bilgileri_giri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Yer Tutucusu 2"/>
          <p:cNvSpPr>
            <a:spLocks noGrp="1"/>
          </p:cNvSpPr>
          <p:nvPr>
            <p:ph type="body" idx="1" hasCustomPrompt="1"/>
          </p:nvPr>
        </p:nvSpPr>
        <p:spPr>
          <a:xfrm>
            <a:off x="527026" y="1466880"/>
            <a:ext cx="864096" cy="287259"/>
          </a:xfrm>
          <a:noFill/>
        </p:spPr>
        <p:txBody>
          <a:bodyPr vert="horz" wrap="square" lIns="0" tIns="0" rIns="0" bIns="0" rtlCol="0">
            <a:noAutofit/>
          </a:bodyPr>
          <a:lstStyle>
            <a:lvl1pPr marL="0" algn="ctr" defTabSz="914400" rtl="0" eaLnBrk="1" latinLnBrk="0" hangingPunct="1">
              <a:defRPr lang="tr-TR" sz="1400" kern="1200" dirty="0">
                <a:solidFill>
                  <a:schemeClr val="tx2">
                    <a:lumMod val="20000"/>
                    <a:lumOff val="80000"/>
                  </a:schemeClr>
                </a:solidFill>
                <a:latin typeface="Myriad Pro" pitchFamily="34" charset="0"/>
                <a:ea typeface="+mn-ea"/>
                <a:cs typeface="+mn-cs"/>
              </a:defRPr>
            </a:lvl1pPr>
          </a:lstStyle>
          <a:p>
            <a:pPr lvl="0"/>
            <a:r>
              <a:rPr lang="tr-TR" dirty="0" smtClean="0"/>
              <a:t>Ünite No</a:t>
            </a:r>
            <a:endParaRPr lang="tr-TR" dirty="0"/>
          </a:p>
        </p:txBody>
      </p:sp>
      <p:sp>
        <p:nvSpPr>
          <p:cNvPr id="17" name="Metin Yer Tutucusu 2"/>
          <p:cNvSpPr>
            <a:spLocks noGrp="1"/>
          </p:cNvSpPr>
          <p:nvPr>
            <p:ph type="body" idx="11" hasCustomPrompt="1"/>
          </p:nvPr>
        </p:nvSpPr>
        <p:spPr>
          <a:xfrm>
            <a:off x="1660366" y="2852936"/>
            <a:ext cx="3631715" cy="369332"/>
          </a:xfrm>
          <a:noFill/>
        </p:spPr>
        <p:txBody>
          <a:bodyPr vert="horz" wrap="square" lIns="0" tIns="0" rIns="0" bIns="0" rtlCol="0">
            <a:spAutoFit/>
          </a:bodyPr>
          <a:lstStyle>
            <a:lvl1pPr marL="0" algn="just" defTabSz="914400" rtl="0" eaLnBrk="1" latinLnBrk="0" hangingPunct="1">
              <a:defRPr lang="tr-TR" sz="2400" b="1" kern="1200" dirty="0">
                <a:solidFill>
                  <a:srgbClr val="46555E"/>
                </a:solidFill>
                <a:latin typeface="Myriad Pro" pitchFamily="34" charset="0"/>
                <a:ea typeface="+mn-ea"/>
                <a:cs typeface="+mn-cs"/>
              </a:defRPr>
            </a:lvl1pPr>
          </a:lstStyle>
          <a:p>
            <a:pPr lvl="0"/>
            <a:r>
              <a:rPr lang="tr-TR" dirty="0" smtClean="0"/>
              <a:t>ÜNİTE BAŞLIK</a:t>
            </a:r>
            <a:endParaRPr lang="tr-TR" dirty="0"/>
          </a:p>
        </p:txBody>
      </p:sp>
      <p:sp>
        <p:nvSpPr>
          <p:cNvPr id="18" name="Metin Yer Tutucusu 2"/>
          <p:cNvSpPr>
            <a:spLocks noGrp="1"/>
          </p:cNvSpPr>
          <p:nvPr>
            <p:ph type="body" idx="12" hasCustomPrompt="1"/>
          </p:nvPr>
        </p:nvSpPr>
        <p:spPr>
          <a:xfrm>
            <a:off x="1651422" y="3471664"/>
            <a:ext cx="5112568" cy="338554"/>
          </a:xfrm>
          <a:noFill/>
        </p:spPr>
        <p:txBody>
          <a:bodyPr vert="horz" wrap="square" lIns="0" tIns="0" rIns="0" bIns="0" rtlCol="0">
            <a:spAutoFit/>
          </a:bodyPr>
          <a:lstStyle>
            <a:lvl1pPr marL="0" algn="l" defTabSz="914400" rtl="0" eaLnBrk="1" latinLnBrk="0" hangingPunct="1">
              <a:defRPr lang="tr-TR" sz="2200" kern="1200" dirty="0">
                <a:solidFill>
                  <a:srgbClr val="F5726A"/>
                </a:solidFill>
                <a:latin typeface="Myriad Pro" pitchFamily="34" charset="0"/>
                <a:ea typeface="+mn-ea"/>
                <a:cs typeface="+mn-cs"/>
              </a:defRPr>
            </a:lvl1pPr>
          </a:lstStyle>
          <a:p>
            <a:pPr lvl="0"/>
            <a:r>
              <a:rPr lang="tr-TR" dirty="0" smtClean="0"/>
              <a:t>Hoca. </a:t>
            </a:r>
            <a:r>
              <a:rPr lang="tr-TR" dirty="0" err="1" smtClean="0"/>
              <a:t>Ünvanı</a:t>
            </a:r>
            <a:r>
              <a:rPr lang="tr-TR" dirty="0" smtClean="0"/>
              <a:t>. Adı SOYADI</a:t>
            </a:r>
            <a:endParaRPr lang="tr-TR" dirty="0"/>
          </a:p>
        </p:txBody>
      </p:sp>
    </p:spTree>
    <p:extLst>
      <p:ext uri="{BB962C8B-B14F-4D97-AF65-F5344CB8AC3E}">
        <p14:creationId xmlns:p14="http://schemas.microsoft.com/office/powerpoint/2010/main" xmlns="" val="193580727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İki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İçerik Yer Tutucusu 2"/>
          <p:cNvSpPr>
            <a:spLocks noGrp="1"/>
          </p:cNvSpPr>
          <p:nvPr>
            <p:ph sz="half" idx="1" hasCustomPrompt="1"/>
          </p:nvPr>
        </p:nvSpPr>
        <p:spPr>
          <a:xfrm>
            <a:off x="1692274" y="1057382"/>
            <a:ext cx="7200205" cy="451405"/>
          </a:xfrm>
          <a:blipFill dpi="0" rotWithShape="1">
            <a:blip r:embed="rId3"/>
            <a:srcRect/>
            <a:stretch>
              <a:fillRect t="71000"/>
            </a:stretch>
          </a:blipFill>
        </p:spPr>
        <p:txBody>
          <a:bodyPr vert="horz" wrap="square" lIns="108000" tIns="0" rIns="72000" bIns="108000" rtlCol="0" anchor="ctr">
            <a:noAutofit/>
          </a:bodyPr>
          <a:lstStyle>
            <a:lvl1pPr>
              <a:defRPr lang="tr-TR" sz="2200" b="1" dirty="0">
                <a:solidFill>
                  <a:srgbClr val="46555E"/>
                </a:solidFill>
                <a:latin typeface="+mj-lt"/>
              </a:defRPr>
            </a:lvl1pPr>
          </a:lstStyle>
          <a:p>
            <a:pPr lvl="0" algn="just"/>
            <a:r>
              <a:rPr lang="tr-TR" dirty="0" smtClean="0"/>
              <a:t>Metin alanımız</a:t>
            </a:r>
            <a:endParaRPr lang="tr-TR" dirty="0"/>
          </a:p>
        </p:txBody>
      </p:sp>
      <p:sp>
        <p:nvSpPr>
          <p:cNvPr id="4" name="İçerik Yer Tutucusu 3"/>
          <p:cNvSpPr>
            <a:spLocks noGrp="1"/>
          </p:cNvSpPr>
          <p:nvPr>
            <p:ph sz="half" idx="2" hasCustomPrompt="1"/>
          </p:nvPr>
        </p:nvSpPr>
        <p:spPr>
          <a:xfrm>
            <a:off x="1694757" y="1600043"/>
            <a:ext cx="7197723" cy="451405"/>
          </a:xfrm>
          <a:blipFill dpi="0" rotWithShape="1">
            <a:blip r:embed="rId4"/>
            <a:srcRect/>
            <a:stretch>
              <a:fillRect t="71000"/>
            </a:stretch>
          </a:blipFill>
        </p:spPr>
        <p:txBody>
          <a:bodyPr vert="horz" wrap="square" lIns="108000" tIns="0" rIns="72000" bIns="108000" rtlCol="0" anchor="ctr">
            <a:noAutofit/>
          </a:bodyPr>
          <a:lstStyle>
            <a:lvl1pPr>
              <a:defRPr lang="tr-TR" sz="2200" b="1" dirty="0">
                <a:solidFill>
                  <a:srgbClr val="46555E"/>
                </a:solidFill>
                <a:latin typeface="+mj-lt"/>
              </a:defRPr>
            </a:lvl1pPr>
          </a:lstStyle>
          <a:p>
            <a:pPr lvl="0" algn="just"/>
            <a:r>
              <a:rPr lang="tr-TR" dirty="0" smtClean="0"/>
              <a:t>Metin alanımız</a:t>
            </a:r>
            <a:endParaRPr lang="tr-TR" dirty="0"/>
          </a:p>
        </p:txBody>
      </p:sp>
      <p:sp>
        <p:nvSpPr>
          <p:cNvPr id="9" name="Başlık 1"/>
          <p:cNvSpPr>
            <a:spLocks noGrp="1"/>
          </p:cNvSpPr>
          <p:nvPr>
            <p:ph type="title" hasCustomPrompt="1"/>
          </p:nvPr>
        </p:nvSpPr>
        <p:spPr>
          <a:xfrm>
            <a:off x="1691680" y="605105"/>
            <a:ext cx="7235928" cy="338554"/>
          </a:xfrm>
          <a:blipFill>
            <a:blip r:embed="rId5"/>
            <a:stretch>
              <a:fillRect/>
            </a:stretch>
          </a:blipFill>
        </p:spPr>
        <p:txBody>
          <a:bodyPr vert="horz" wrap="square" lIns="108000" tIns="0" rIns="91440" bIns="0" rtlCol="0" anchor="ctr">
            <a:spAutoFit/>
          </a:bodyPr>
          <a:lstStyle>
            <a:lvl1pPr>
              <a:defRPr lang="tr-TR" b="1" dirty="0">
                <a:solidFill>
                  <a:schemeClr val="bg1"/>
                </a:solidFill>
                <a:latin typeface="+mj-lt"/>
              </a:defRPr>
            </a:lvl1pPr>
          </a:lstStyle>
          <a:p>
            <a:pPr marL="0" marR="0" lvl="0" indent="0" algn="l" fontAlgn="auto">
              <a:lnSpc>
                <a:spcPct val="100000"/>
              </a:lnSpc>
              <a:spcBef>
                <a:spcPts val="0"/>
              </a:spcBef>
              <a:spcAft>
                <a:spcPts val="0"/>
              </a:spcAft>
              <a:buClrTx/>
              <a:buSzTx/>
              <a:buFontTx/>
              <a:tabLst/>
            </a:pPr>
            <a:r>
              <a:rPr lang="tr-TR" dirty="0" smtClean="0"/>
              <a:t>UZEM - YAZI ANA BAŞLIK</a:t>
            </a:r>
            <a:endParaRPr lang="tr-TR" dirty="0"/>
          </a:p>
        </p:txBody>
      </p:sp>
      <p:sp>
        <p:nvSpPr>
          <p:cNvPr id="5" name="Metin Yer Tutucusu 4"/>
          <p:cNvSpPr>
            <a:spLocks noGrp="1"/>
          </p:cNvSpPr>
          <p:nvPr>
            <p:ph type="body" sz="quarter" idx="10" hasCustomPrompt="1"/>
          </p:nvPr>
        </p:nvSpPr>
        <p:spPr>
          <a:xfrm>
            <a:off x="8241618" y="60277"/>
            <a:ext cx="883273" cy="296383"/>
          </a:xfrm>
        </p:spPr>
        <p:txBody>
          <a:bodyPr lIns="0" tIns="0" rIns="0" bIns="0">
            <a:noAutofit/>
          </a:bodyPr>
          <a:lstStyle>
            <a:lvl1pPr marL="0" algn="l" defTabSz="914400" rtl="0" eaLnBrk="1" latinLnBrk="0" hangingPunct="1">
              <a:defRPr lang="tr-TR" sz="1500" kern="1200" dirty="0" smtClean="0">
                <a:solidFill>
                  <a:schemeClr val="bg1"/>
                </a:solidFill>
                <a:latin typeface="+mn-lt"/>
                <a:ea typeface="+mn-ea"/>
                <a:cs typeface="+mn-cs"/>
              </a:defRPr>
            </a:lvl1pPr>
            <a:lvl2pPr marL="0" algn="ctr" defTabSz="914400" rtl="0" eaLnBrk="1" latinLnBrk="0" hangingPunct="1">
              <a:defRPr lang="tr-TR" sz="1500" kern="1200" dirty="0" smtClean="0">
                <a:solidFill>
                  <a:schemeClr val="bg1"/>
                </a:solidFill>
                <a:latin typeface="+mn-lt"/>
                <a:ea typeface="+mn-ea"/>
                <a:cs typeface="+mn-cs"/>
              </a:defRPr>
            </a:lvl2pPr>
            <a:lvl3pPr marL="0" algn="ctr" defTabSz="914400" rtl="0" eaLnBrk="1" latinLnBrk="0" hangingPunct="1">
              <a:defRPr lang="tr-TR" sz="1500" kern="1200" dirty="0" smtClean="0">
                <a:solidFill>
                  <a:schemeClr val="bg1"/>
                </a:solidFill>
                <a:latin typeface="+mn-lt"/>
                <a:ea typeface="+mn-ea"/>
                <a:cs typeface="+mn-cs"/>
              </a:defRPr>
            </a:lvl3pPr>
            <a:lvl4pPr marL="0" algn="ctr" defTabSz="914400" rtl="0" eaLnBrk="1" latinLnBrk="0" hangingPunct="1">
              <a:defRPr lang="tr-TR" sz="1500" kern="1200" dirty="0" smtClean="0">
                <a:solidFill>
                  <a:schemeClr val="bg1"/>
                </a:solidFill>
                <a:latin typeface="+mn-lt"/>
                <a:ea typeface="+mn-ea"/>
                <a:cs typeface="+mn-cs"/>
              </a:defRPr>
            </a:lvl4pPr>
            <a:lvl5pPr marL="0" algn="ctr" defTabSz="914400" rtl="0" eaLnBrk="1" latinLnBrk="0" hangingPunct="1">
              <a:defRPr lang="tr-TR" sz="1500" kern="1200" dirty="0">
                <a:solidFill>
                  <a:schemeClr val="bg1"/>
                </a:solidFill>
                <a:latin typeface="+mn-lt"/>
                <a:ea typeface="+mn-ea"/>
                <a:cs typeface="+mn-cs"/>
              </a:defRPr>
            </a:lvl5pPr>
          </a:lstStyle>
          <a:p>
            <a:pPr lvl="0"/>
            <a:r>
              <a:rPr lang="tr-TR" dirty="0" smtClean="0"/>
              <a:t>Ünite No</a:t>
            </a:r>
            <a:endParaRPr lang="tr-TR" dirty="0"/>
          </a:p>
        </p:txBody>
      </p:sp>
      <p:sp>
        <p:nvSpPr>
          <p:cNvPr id="7" name="Metin Yer Tutucusu 6"/>
          <p:cNvSpPr>
            <a:spLocks noGrp="1"/>
          </p:cNvSpPr>
          <p:nvPr>
            <p:ph type="body" sz="quarter" idx="11" hasCustomPrompt="1"/>
          </p:nvPr>
        </p:nvSpPr>
        <p:spPr>
          <a:xfrm>
            <a:off x="1692275" y="2084918"/>
            <a:ext cx="7200900" cy="4512733"/>
          </a:xfrm>
        </p:spPr>
        <p:txBody>
          <a:bodyPr>
            <a:normAutofit/>
          </a:bodyPr>
          <a:lstStyle>
            <a:lvl1pPr>
              <a:defRPr sz="2400"/>
            </a:lvl1pPr>
          </a:lstStyle>
          <a:p>
            <a:pPr lvl="0"/>
            <a:r>
              <a:rPr lang="tr-TR" dirty="0" err="1" smtClean="0"/>
              <a:t>icerik</a:t>
            </a:r>
            <a:endParaRPr lang="tr-TR" dirty="0"/>
          </a:p>
        </p:txBody>
      </p:sp>
    </p:spTree>
    <p:extLst>
      <p:ext uri="{BB962C8B-B14F-4D97-AF65-F5344CB8AC3E}">
        <p14:creationId xmlns:p14="http://schemas.microsoft.com/office/powerpoint/2010/main" xmlns="" val="53179211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hoca_bilgileri_slayt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Yer Tutucusu 2"/>
          <p:cNvSpPr>
            <a:spLocks noGrp="1"/>
          </p:cNvSpPr>
          <p:nvPr>
            <p:ph type="body" idx="1" hasCustomPrompt="1"/>
          </p:nvPr>
        </p:nvSpPr>
        <p:spPr>
          <a:xfrm>
            <a:off x="1638722" y="2824660"/>
            <a:ext cx="3653358" cy="529601"/>
          </a:xfrm>
          <a:noFill/>
        </p:spPr>
        <p:txBody>
          <a:bodyPr vert="horz" wrap="square" lIns="0" tIns="0" rIns="0" bIns="0" rtlCol="0">
            <a:noAutofit/>
          </a:bodyPr>
          <a:lstStyle>
            <a:lvl1pPr>
              <a:defRPr lang="tr-TR" sz="2400" b="1" kern="1200" dirty="0">
                <a:solidFill>
                  <a:srgbClr val="46555E"/>
                </a:solidFill>
                <a:latin typeface="Myriad Pro" pitchFamily="34" charset="0"/>
                <a:ea typeface="+mn-ea"/>
                <a:cs typeface="+mn-cs"/>
              </a:defRPr>
            </a:lvl1pPr>
          </a:lstStyle>
          <a:p>
            <a:pPr marL="0" lvl="0" indent="0" algn="just" defTabSz="914400" rtl="0" eaLnBrk="1" latinLnBrk="0" hangingPunct="1">
              <a:spcBef>
                <a:spcPct val="20000"/>
              </a:spcBef>
              <a:buFont typeface="Arial" pitchFamily="34" charset="0"/>
              <a:buNone/>
            </a:pPr>
            <a:r>
              <a:rPr lang="tr-TR" dirty="0" smtClean="0"/>
              <a:t>TEŞEKKÜRLER</a:t>
            </a:r>
            <a:endParaRPr lang="tr-TR" dirty="0"/>
          </a:p>
        </p:txBody>
      </p:sp>
      <p:sp>
        <p:nvSpPr>
          <p:cNvPr id="10" name="Metin Yer Tutucusu 2"/>
          <p:cNvSpPr>
            <a:spLocks noGrp="1"/>
          </p:cNvSpPr>
          <p:nvPr>
            <p:ph type="body" idx="11" hasCustomPrompt="1"/>
          </p:nvPr>
        </p:nvSpPr>
        <p:spPr>
          <a:xfrm>
            <a:off x="1626022" y="3465744"/>
            <a:ext cx="3666058" cy="338554"/>
          </a:xfrm>
          <a:noFill/>
        </p:spPr>
        <p:txBody>
          <a:bodyPr vert="horz" wrap="square" lIns="0" tIns="0" rIns="0" bIns="0" rtlCol="0">
            <a:spAutoFit/>
          </a:bodyPr>
          <a:lstStyle>
            <a:lvl1pPr>
              <a:defRPr lang="tr-TR" sz="2200" kern="1200" dirty="0">
                <a:solidFill>
                  <a:srgbClr val="F5726A"/>
                </a:solidFill>
                <a:latin typeface="Myriad Pro" pitchFamily="34" charset="0"/>
                <a:ea typeface="+mn-ea"/>
                <a:cs typeface="+mn-cs"/>
              </a:defRPr>
            </a:lvl1pPr>
          </a:lstStyle>
          <a:p>
            <a:pPr marL="0" lvl="0" indent="0" algn="l" defTabSz="914400" rtl="0" eaLnBrk="1" latinLnBrk="0" hangingPunct="1">
              <a:spcBef>
                <a:spcPct val="20000"/>
              </a:spcBef>
              <a:buFont typeface="Arial" pitchFamily="34" charset="0"/>
              <a:buNone/>
            </a:pPr>
            <a:r>
              <a:rPr lang="tr-TR" dirty="0" smtClean="0"/>
              <a:t>Hoca. </a:t>
            </a:r>
            <a:r>
              <a:rPr lang="tr-TR" dirty="0" err="1" smtClean="0"/>
              <a:t>Ünvanı</a:t>
            </a:r>
            <a:r>
              <a:rPr lang="tr-TR" dirty="0" smtClean="0"/>
              <a:t>. Hocanın ADI</a:t>
            </a:r>
            <a:endParaRPr lang="tr-TR" dirty="0"/>
          </a:p>
        </p:txBody>
      </p:sp>
      <p:sp>
        <p:nvSpPr>
          <p:cNvPr id="6" name="Metin Yer Tutucusu 2"/>
          <p:cNvSpPr>
            <a:spLocks noGrp="1"/>
          </p:cNvSpPr>
          <p:nvPr>
            <p:ph type="body" idx="13" hasCustomPrompt="1"/>
          </p:nvPr>
        </p:nvSpPr>
        <p:spPr>
          <a:xfrm>
            <a:off x="527026" y="1466880"/>
            <a:ext cx="864096" cy="287259"/>
          </a:xfrm>
          <a:noFill/>
        </p:spPr>
        <p:txBody>
          <a:bodyPr vert="horz" wrap="square" lIns="0" tIns="0" rIns="0" bIns="0" rtlCol="0">
            <a:noAutofit/>
          </a:bodyPr>
          <a:lstStyle>
            <a:lvl1pPr marL="0" algn="ctr" defTabSz="914400" rtl="0" eaLnBrk="1" latinLnBrk="0" hangingPunct="1">
              <a:defRPr lang="tr-TR" sz="1400" kern="1200" dirty="0">
                <a:solidFill>
                  <a:schemeClr val="tx2">
                    <a:lumMod val="20000"/>
                    <a:lumOff val="80000"/>
                  </a:schemeClr>
                </a:solidFill>
                <a:latin typeface="Myriad Pro" pitchFamily="34" charset="0"/>
                <a:ea typeface="+mn-ea"/>
                <a:cs typeface="+mn-cs"/>
              </a:defRPr>
            </a:lvl1pPr>
          </a:lstStyle>
          <a:p>
            <a:pPr lvl="0"/>
            <a:r>
              <a:rPr lang="tr-TR" dirty="0" smtClean="0"/>
              <a:t>Ünite No</a:t>
            </a:r>
            <a:endParaRPr lang="tr-TR" dirty="0"/>
          </a:p>
        </p:txBody>
      </p:sp>
    </p:spTree>
    <p:extLst>
      <p:ext uri="{BB962C8B-B14F-4D97-AF65-F5344CB8AC3E}">
        <p14:creationId xmlns:p14="http://schemas.microsoft.com/office/powerpoint/2010/main" xmlns="" val="48077770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Başlık Slaydı">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911499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ölüm Üstbilgisi">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3046759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Yalnızca Başlı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4142117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Başlıklı İçeri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0775700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aşlıklı Resim">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7825476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Başlık, Dikey Metin">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0901740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Dikey Başlık ve Metin">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967195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474677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4"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914400"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1C6755-D5C5-424A-88CC-48CCA2AAD0A0}" type="datetime1">
              <a:rPr lang="tr-TR" smtClean="0"/>
              <a:pPr/>
              <a:t>13.9.2014</a:t>
            </a:fld>
            <a:endParaRPr lang="tr-TR"/>
          </a:p>
        </p:txBody>
      </p:sp>
      <p:sp>
        <p:nvSpPr>
          <p:cNvPr id="5" name="Altbilgi Yer Tutucusu 4"/>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smtClean="0"/>
              <a:t>ZİHİNSEL YETERSİZLİĞİ OLAN ÇOCUKLAR</a:t>
            </a:r>
            <a:endParaRPr lang="tr-TR"/>
          </a:p>
        </p:txBody>
      </p:sp>
      <p:sp>
        <p:nvSpPr>
          <p:cNvPr id="6" name="Slayt Numarası Yer Tutucusu 5"/>
          <p:cNvSpPr>
            <a:spLocks noGrp="1"/>
          </p:cNvSpPr>
          <p:nvPr>
            <p:ph type="sldNum" sz="quarter" idx="4"/>
          </p:nvPr>
        </p:nvSpPr>
        <p:spPr>
          <a:xfrm>
            <a:off x="6553200" y="635635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xmlns="" val="240668773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 id="2147483732" r:id="rId24"/>
    <p:sldLayoutId id="2147483733" r:id="rId25"/>
    <p:sldLayoutId id="2147483734" r:id="rId26"/>
    <p:sldLayoutId id="2147483693" r:id="rId27"/>
    <p:sldLayoutId id="2147483694" r:id="rId28"/>
    <p:sldLayoutId id="2147483696" r:id="rId29"/>
    <p:sldLayoutId id="2147483697" r:id="rId30"/>
    <p:sldLayoutId id="2147483682" r:id="rId31"/>
    <p:sldLayoutId id="2147483678" r:id="rId32"/>
    <p:sldLayoutId id="2147483681" r:id="rId33"/>
    <p:sldLayoutId id="2147483679" r:id="rId34"/>
    <p:sldLayoutId id="2147483684" r:id="rId35"/>
    <p:sldLayoutId id="2147483685" r:id="rId36"/>
    <p:sldLayoutId id="2147483686" r:id="rId37"/>
    <p:sldLayoutId id="2147483687" r:id="rId38"/>
    <p:sldLayoutId id="2147483688" r:id="rId39"/>
    <p:sldLayoutId id="2147483689" r:id="rId40"/>
    <p:sldLayoutId id="2147483690" r:id="rId41"/>
    <p:sldLayoutId id="2147483680" r:id="rId42"/>
  </p:sldLayoutIdLst>
  <p:timing>
    <p:tnLst>
      <p:par>
        <p:cTn id="1" dur="indefinite" restart="never" nodeType="tmRoot"/>
      </p:par>
    </p:tnLst>
  </p:timing>
  <p:hf sldNum="0" hdr="0" ftr="0" dt="0"/>
  <p:txStyles>
    <p:titleStyle>
      <a:lvl1pPr algn="ctr" defTabSz="914400" rtl="0" eaLnBrk="1" latinLnBrk="0" hangingPunct="1">
        <a:spcBef>
          <a:spcPct val="0"/>
        </a:spcBef>
        <a:buNone/>
        <a:defRPr lang="tr-TR" sz="2200" b="0" kern="1200" dirty="0">
          <a:solidFill>
            <a:srgbClr val="5C7381"/>
          </a:solidFill>
          <a:latin typeface="Myriad Pro" pitchFamily="34" charset="0"/>
          <a:ea typeface="+mn-ea"/>
          <a:cs typeface="+mn-cs"/>
        </a:defRPr>
      </a:lvl1pPr>
    </p:titleStyle>
    <p:body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mtClean="0"/>
              <a:t>UZAKTAN EĞİTİM ÇOCUK GELİŞİMİ PROGRAMI</a:t>
            </a:r>
            <a:endParaRPr lang="tr-TR" dirty="0"/>
          </a:p>
        </p:txBody>
      </p:sp>
    </p:spTree>
    <p:extLst>
      <p:ext uri="{BB962C8B-B14F-4D97-AF65-F5344CB8AC3E}">
        <p14:creationId xmlns:p14="http://schemas.microsoft.com/office/powerpoint/2010/main" xmlns="" val="16962344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a:xfrm>
            <a:off x="1692274" y="1857364"/>
            <a:ext cx="6094436" cy="850911"/>
          </a:xfrm>
        </p:spPr>
        <p:txBody>
          <a:bodyPr>
            <a:normAutofit/>
          </a:bodyPr>
          <a:lstStyle/>
          <a:p>
            <a:r>
              <a:rPr lang="en-US" dirty="0" smtClean="0"/>
              <a:t>ÖZEL EĞİTİMDE YASAL DÜZENLEMELER</a:t>
            </a:r>
            <a:endParaRPr lang="tr-TR" dirty="0"/>
          </a:p>
        </p:txBody>
      </p:sp>
      <p:sp>
        <p:nvSpPr>
          <p:cNvPr id="3" name="Metin Yer Tutucusu 2"/>
          <p:cNvSpPr>
            <a:spLocks noGrp="1"/>
          </p:cNvSpPr>
          <p:nvPr>
            <p:ph type="body" sz="quarter" idx="14"/>
          </p:nvPr>
        </p:nvSpPr>
        <p:spPr/>
        <p:txBody>
          <a:bodyPr/>
          <a:lstStyle/>
          <a:p>
            <a:r>
              <a:rPr lang="tr-TR" smtClean="0"/>
              <a:t>Öğr. </a:t>
            </a:r>
            <a:r>
              <a:rPr lang="tr-TR"/>
              <a:t>Gör. Halil İbrahim ERTUĞ</a:t>
            </a:r>
            <a:endParaRPr lang="tr-TR" dirty="0"/>
          </a:p>
        </p:txBody>
      </p:sp>
      <p:sp>
        <p:nvSpPr>
          <p:cNvPr id="4" name="Metin Yer Tutucusu 3"/>
          <p:cNvSpPr>
            <a:spLocks noGrp="1"/>
          </p:cNvSpPr>
          <p:nvPr>
            <p:ph type="body" sz="quarter" idx="15"/>
          </p:nvPr>
        </p:nvSpPr>
        <p:spPr/>
        <p:txBody>
          <a:bodyPr/>
          <a:lstStyle/>
          <a:p>
            <a:pPr algn="ctr"/>
            <a:r>
              <a:rPr lang="tr-TR" smtClean="0"/>
              <a:t>Ünite 4</a:t>
            </a:r>
            <a:endParaRPr lang="tr-TR" dirty="0"/>
          </a:p>
        </p:txBody>
      </p:sp>
    </p:spTree>
    <p:extLst>
      <p:ext uri="{BB962C8B-B14F-4D97-AF65-F5344CB8AC3E}">
        <p14:creationId xmlns:p14="http://schemas.microsoft.com/office/powerpoint/2010/main" xmlns="" val="2344470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endParaRPr lang="en-US" sz="2400" b="1" smtClean="0"/>
          </a:p>
          <a:p>
            <a:pPr algn="ctr"/>
            <a:r>
              <a:rPr lang="en-US" sz="2400" b="1" smtClean="0"/>
              <a:t>Özel Eğitimi Tarihçesini Üç Dönemde İnceleyebiliriz</a:t>
            </a:r>
          </a:p>
          <a:p>
            <a:r>
              <a:rPr lang="tr-TR" sz="2400" smtClean="0"/>
              <a:t>1-Büyük </a:t>
            </a:r>
            <a:r>
              <a:rPr lang="tr-TR" sz="2400" dirty="0"/>
              <a:t>dinlerin öncesine </a:t>
            </a:r>
            <a:r>
              <a:rPr lang="tr-TR" sz="2400"/>
              <a:t>dayanan </a:t>
            </a:r>
            <a:r>
              <a:rPr lang="tr-TR" sz="2400" smtClean="0"/>
              <a:t>dönem</a:t>
            </a:r>
            <a:endParaRPr lang="en-US" sz="2400" smtClean="0"/>
          </a:p>
          <a:p>
            <a:r>
              <a:rPr lang="tr-TR" sz="2400" smtClean="0"/>
              <a:t>2-Büyük dinlerin yayıldığı dönem</a:t>
            </a:r>
            <a:endParaRPr lang="en-US" sz="2400" smtClean="0"/>
          </a:p>
          <a:p>
            <a:r>
              <a:rPr lang="tr-TR" sz="2400" smtClean="0"/>
              <a:t>3-Endüstrileşme dönemi</a:t>
            </a:r>
            <a:endParaRPr lang="en-US" sz="2400" smtClean="0"/>
          </a:p>
          <a:p>
            <a:r>
              <a:rPr lang="tr-TR"/>
              <a:t> </a:t>
            </a:r>
            <a:endParaRPr lang="tr-TR" dirty="0"/>
          </a:p>
          <a:p>
            <a:r>
              <a:rPr lang="tr-TR" dirty="0"/>
              <a:t> </a:t>
            </a:r>
          </a:p>
          <a:p>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b="1" dirty="0" smtClean="0"/>
              <a:t>1-Büyük </a:t>
            </a:r>
            <a:r>
              <a:rPr lang="tr-TR" b="1" dirty="0"/>
              <a:t>dinlerin öncesine dayanan </a:t>
            </a:r>
            <a:r>
              <a:rPr lang="tr-TR" b="1"/>
              <a:t>dönem</a:t>
            </a:r>
            <a:r>
              <a:rPr lang="tr-TR" b="1" smtClean="0"/>
              <a:t>:</a:t>
            </a:r>
            <a:endParaRPr lang="en-US" b="1" smtClean="0"/>
          </a:p>
          <a:p>
            <a:r>
              <a:rPr lang="tr-TR" dirty="0"/>
              <a:t> Tek </a:t>
            </a:r>
            <a:r>
              <a:rPr lang="tr-TR" sz="2400" dirty="0"/>
              <a:t>tanrılı büyük dinlerin ortaya çıkmasına kadar geçen çok uzun </a:t>
            </a:r>
            <a:r>
              <a:rPr lang="tr-TR" sz="2400"/>
              <a:t>bir </a:t>
            </a:r>
            <a:r>
              <a:rPr lang="tr-TR" sz="2400" smtClean="0"/>
              <a:t>dönemde </a:t>
            </a:r>
            <a:r>
              <a:rPr lang="tr-TR" sz="2400" dirty="0"/>
              <a:t>normal insanlardan farklı doğan bebekler veya </a:t>
            </a:r>
            <a:r>
              <a:rPr lang="tr-TR" sz="2400" dirty="0" smtClean="0"/>
              <a:t>normal gelişim </a:t>
            </a:r>
            <a:r>
              <a:rPr lang="tr-TR" sz="2400" dirty="0"/>
              <a:t>göstermeyen çocuklar ya öldürülmüş ya da kaderine terk </a:t>
            </a:r>
            <a:r>
              <a:rPr lang="tr-TR" sz="2400"/>
              <a:t>edilmiştir</a:t>
            </a:r>
            <a:r>
              <a:rPr lang="tr-TR" sz="2400" smtClean="0"/>
              <a:t>.</a:t>
            </a:r>
            <a:endParaRPr lang="en-US" sz="2400" smtClean="0"/>
          </a:p>
          <a:p>
            <a:r>
              <a:rPr lang="en-US" sz="2400" smtClean="0"/>
              <a:t> </a:t>
            </a:r>
            <a:r>
              <a:rPr lang="en-US" sz="2400" smtClean="0"/>
              <a:t>Bunun temelde üç sebebi vardır.</a:t>
            </a:r>
            <a:endParaRPr lang="en-US" sz="2400" smtClean="0"/>
          </a:p>
          <a:p>
            <a:endParaRPr lang="en-US" sz="2400" smtClean="0"/>
          </a:p>
          <a:p>
            <a:endParaRPr lang="tr-TR" sz="2400" dirty="0" smtClean="0"/>
          </a:p>
          <a:p>
            <a:endParaRPr lang="tr-TR" sz="2400" dirty="0"/>
          </a:p>
          <a:p>
            <a:r>
              <a:rPr lang="tr-TR"/>
              <a:t> </a:t>
            </a:r>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828800" y="1412776"/>
            <a:ext cx="7315200" cy="5445224"/>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2400" b="1" smtClean="0"/>
              <a:t>1-Faydacılık </a:t>
            </a:r>
            <a:r>
              <a:rPr lang="en-US" sz="2400" b="1" smtClean="0"/>
              <a:t>İlkesi: </a:t>
            </a:r>
            <a:r>
              <a:rPr lang="en-US" sz="2400" smtClean="0"/>
              <a:t>Sorumluluk ve topluma olan katkısı</a:t>
            </a:r>
            <a:endParaRPr lang="en-US" sz="2400" b="1" smtClean="0"/>
          </a:p>
          <a:p>
            <a:pPr>
              <a:lnSpc>
                <a:spcPct val="150000"/>
              </a:lnSpc>
            </a:pPr>
            <a:r>
              <a:rPr lang="en-US" sz="2400" b="1" smtClean="0"/>
              <a:t>2-Toplumsal Değer Sistemi: </a:t>
            </a:r>
            <a:r>
              <a:rPr lang="en-US" sz="2400" smtClean="0"/>
              <a:t>Güçlü ve güzel hakimiyeti</a:t>
            </a:r>
            <a:endParaRPr lang="en-US" sz="2400" b="1" smtClean="0"/>
          </a:p>
          <a:p>
            <a:pPr>
              <a:lnSpc>
                <a:spcPct val="150000"/>
              </a:lnSpc>
            </a:pPr>
            <a:r>
              <a:rPr lang="en-US" sz="2400" b="1" smtClean="0"/>
              <a:t>3-Doğaüstü Güçlere Olan İnanç</a:t>
            </a:r>
            <a:r>
              <a:rPr lang="en-US" sz="2400" smtClean="0"/>
              <a:t>: Bu tip çocukların tanrı tarafından cezalandırıldığı yada </a:t>
            </a:r>
            <a:r>
              <a:rPr lang="en-US" sz="2400" smtClean="0"/>
              <a:t>onların içlerinde kötü ruhların bulunduğuna inanılmıştır.</a:t>
            </a:r>
            <a:endParaRPr lang="en-US" b="1" smtClean="0"/>
          </a:p>
          <a:p>
            <a:endParaRPr lang="en-US" sz="2400" smtClean="0"/>
          </a:p>
          <a:p>
            <a:endParaRPr lang="tr-TR" sz="2400" dirty="0" smtClean="0"/>
          </a:p>
          <a:p>
            <a:endParaRPr lang="tr-TR" sz="2400" dirty="0"/>
          </a:p>
          <a:p>
            <a:r>
              <a:rPr lang="tr-TR"/>
              <a:t> </a:t>
            </a:r>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828800" y="1412776"/>
            <a:ext cx="7315200" cy="6512024"/>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Bütün bunlara rağmen tarihin çok eski dönemlerinde engellilerle ilgili bir çok olumlu çalışmanın da yapıldığını hatta günümüze yakın adımlar atıldığını görmekteyiz.</a:t>
            </a:r>
          </a:p>
          <a:p>
            <a:pPr algn="just"/>
            <a:r>
              <a:rPr lang="en-US" sz="2400" b="1" smtClean="0"/>
              <a:t>Örnekler:</a:t>
            </a:r>
          </a:p>
          <a:p>
            <a:pPr algn="just"/>
            <a:r>
              <a:rPr lang="en-US" sz="2400" smtClean="0"/>
              <a:t>1- , </a:t>
            </a:r>
            <a:r>
              <a:rPr lang="en-US" sz="2400" smtClean="0"/>
              <a:t>Kuzey </a:t>
            </a:r>
            <a:r>
              <a:rPr lang="en-US" sz="2400" smtClean="0"/>
              <a:t>Irakta bulunan yaklaşık </a:t>
            </a:r>
            <a:r>
              <a:rPr lang="en-US" sz="2400" smtClean="0"/>
              <a:t>olarak  M. 45 </a:t>
            </a:r>
            <a:r>
              <a:rPr lang="en-US" sz="2400" smtClean="0"/>
              <a:t>bin yıl önce yaşadığı </a:t>
            </a:r>
            <a:r>
              <a:rPr lang="en-US" sz="2400" smtClean="0"/>
              <a:t>tahmin edilen, </a:t>
            </a:r>
            <a:r>
              <a:rPr lang="en-US" sz="2400" smtClean="0"/>
              <a:t>35-40 </a:t>
            </a:r>
            <a:r>
              <a:rPr lang="en-US" sz="2400" smtClean="0"/>
              <a:t>yaşlarında olduğu </a:t>
            </a:r>
            <a:r>
              <a:rPr lang="en-US" sz="2400" smtClean="0"/>
              <a:t>saptanan </a:t>
            </a:r>
            <a:r>
              <a:rPr lang="en-US" sz="2400" smtClean="0"/>
              <a:t>ve engelli insana ait ilk kalıntıda kişinin bir gözünün </a:t>
            </a:r>
            <a:r>
              <a:rPr lang="en-US" sz="2400" smtClean="0"/>
              <a:t>görmediği. </a:t>
            </a:r>
            <a:r>
              <a:rPr lang="en-US" sz="2400" smtClean="0"/>
              <a:t>sağ </a:t>
            </a:r>
            <a:r>
              <a:rPr lang="en-US" sz="2400" smtClean="0"/>
              <a:t>kolunun </a:t>
            </a:r>
            <a:r>
              <a:rPr lang="en-US" sz="2400" smtClean="0"/>
              <a:t>ve elinin felçli olduğu aynı zamanda yürüme zorluğu çektiği tespit </a:t>
            </a:r>
            <a:r>
              <a:rPr lang="en-US" sz="2400" smtClean="0"/>
              <a:t>edilmiş. </a:t>
            </a:r>
            <a:r>
              <a:rPr lang="en-US" sz="2400" smtClean="0"/>
              <a:t>Ancak bütün bu engellerine rağmen 40 yaşlara kadar </a:t>
            </a:r>
            <a:r>
              <a:rPr lang="en-US" sz="2400" smtClean="0"/>
              <a:t>yaşadığı yani  </a:t>
            </a:r>
            <a:r>
              <a:rPr lang="en-US" sz="2400" smtClean="0"/>
              <a:t>bir </a:t>
            </a:r>
            <a:r>
              <a:rPr lang="en-US" sz="2400" smtClean="0"/>
              <a:t>şekilde hayata </a:t>
            </a:r>
            <a:r>
              <a:rPr lang="en-US" sz="2400" smtClean="0"/>
              <a:t>rehabilte edildiği </a:t>
            </a:r>
            <a:r>
              <a:rPr lang="en-US" sz="2400" smtClean="0"/>
              <a:t>anlaşılmıştır.</a:t>
            </a:r>
            <a:endParaRPr lang="en-US" sz="2400" smtClean="0"/>
          </a:p>
          <a:p>
            <a:endParaRPr lang="tr-TR" sz="2400" dirty="0" smtClean="0"/>
          </a:p>
          <a:p>
            <a:endParaRPr lang="tr-TR" sz="2400" dirty="0"/>
          </a:p>
          <a:p>
            <a:r>
              <a:rPr lang="tr-TR"/>
              <a:t> </a:t>
            </a:r>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828800" y="914400"/>
            <a:ext cx="7315200" cy="5943600"/>
          </a:xfrm>
          <a:prstGeom prst="rect">
            <a:avLst/>
          </a:prstGeom>
        </p:spPr>
        <p:txBody>
          <a:bodyPr>
            <a:normAutofit fontScale="92500" lnSpcReduction="10000"/>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en-US" sz="2400" b="1" smtClean="0"/>
          </a:p>
          <a:p>
            <a:pPr algn="just"/>
            <a:r>
              <a:rPr lang="en-US" sz="2400" b="1" smtClean="0"/>
              <a:t>Örnekler:</a:t>
            </a:r>
          </a:p>
          <a:p>
            <a:pPr algn="just"/>
            <a:endParaRPr lang="en-US" sz="2400" smtClean="0"/>
          </a:p>
          <a:p>
            <a:pPr algn="just"/>
            <a:r>
              <a:rPr lang="en-US" smtClean="0"/>
              <a:t>Eski Mezopotamyadan elde edilen bilgilere göre , o devirlerde devlet kurumlarında, tapınaklarda , hafif engellileri, sağırları ve körleri çalıştırmışlar ve toplumla böylece kaynaşmalarını sağlamışlar. Hatta içlerinden bazıları yüksek idari görevlerde bulunmuş. </a:t>
            </a:r>
          </a:p>
          <a:p>
            <a:pPr algn="just"/>
            <a:endParaRPr lang="en-US" smtClean="0"/>
          </a:p>
          <a:p>
            <a:pPr algn="just"/>
            <a:r>
              <a:rPr lang="en-US" smtClean="0"/>
              <a:t>Bu tarihlerde engelliler cezalı olarak görülmemiş, yaratıldıklarında , Tanrının kötü bir gününe geldiklerine inanılmış. </a:t>
            </a:r>
          </a:p>
          <a:p>
            <a:pPr algn="just"/>
            <a:endParaRPr lang="en-US" sz="2400" smtClean="0"/>
          </a:p>
          <a:p>
            <a:endParaRPr lang="tr-TR" sz="2400" dirty="0" smtClean="0"/>
          </a:p>
          <a:p>
            <a:endParaRPr lang="tr-TR" sz="2400" dirty="0"/>
          </a:p>
          <a:p>
            <a:r>
              <a:rPr lang="tr-TR"/>
              <a:t> </a:t>
            </a:r>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828800" y="914400"/>
            <a:ext cx="7315200" cy="5943600"/>
          </a:xfrm>
          <a:prstGeom prst="rect">
            <a:avLst/>
          </a:prstGeom>
        </p:spPr>
        <p:txBody>
          <a:bodyPr>
            <a:normAutofit fontScale="92500" lnSpcReduction="10000"/>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en-US" sz="2400" b="1" smtClean="0"/>
          </a:p>
          <a:p>
            <a:pPr algn="just"/>
            <a:r>
              <a:rPr lang="en-US" sz="2400" b="1" smtClean="0"/>
              <a:t>Örnekler:</a:t>
            </a:r>
          </a:p>
          <a:p>
            <a:r>
              <a:rPr lang="en-US" smtClean="0"/>
              <a:t>M.Ö. 11 ve 12 nci yüzyıllarda eski Mısırda , okullarda verilen ders kitaplarında şöyle bir bölüme rastlanmış : </a:t>
            </a:r>
          </a:p>
          <a:p>
            <a:r>
              <a:rPr lang="en-US" smtClean="0"/>
              <a:t></a:t>
            </a:r>
          </a:p>
          <a:p>
            <a:r>
              <a:rPr lang="en-US" smtClean="0"/>
              <a:t>Bir körle gülüp alay etme. </a:t>
            </a:r>
          </a:p>
          <a:p>
            <a:r>
              <a:rPr lang="en-US" smtClean="0"/>
              <a:t>Bir cüceyi aşağılama. </a:t>
            </a:r>
          </a:p>
          <a:p>
            <a:r>
              <a:rPr lang="en-US" smtClean="0"/>
              <a:t>Ağır felçli bir insanın durmunu daha da zorlaştırma.</a:t>
            </a:r>
          </a:p>
          <a:p>
            <a:r>
              <a:rPr lang="en-US" smtClean="0"/>
              <a:t>Tanrının yarattığı zeka engelli bir insanla alay etme.  </a:t>
            </a:r>
          </a:p>
          <a:p>
            <a:r>
              <a:rPr lang="en-US" smtClean="0"/>
              <a:t>Yaklaşık 3 bin yıl evvel eski Mısırda ders kitaplarına giren bu sözlerin sanki bin yıllar sonrasına hitap ediyor. </a:t>
            </a:r>
          </a:p>
          <a:p>
            <a:pPr algn="just"/>
            <a:endParaRPr lang="en-US" sz="2400" smtClean="0"/>
          </a:p>
          <a:p>
            <a:endParaRPr lang="tr-TR" sz="2400" dirty="0" smtClean="0"/>
          </a:p>
          <a:p>
            <a:endParaRPr lang="tr-TR" sz="2400" dirty="0"/>
          </a:p>
          <a:p>
            <a:r>
              <a:rPr lang="tr-TR"/>
              <a:t> </a:t>
            </a:r>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46760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b="1" smtClean="0"/>
              <a:t>2-Büyük </a:t>
            </a:r>
            <a:r>
              <a:rPr lang="tr-TR" b="1" dirty="0"/>
              <a:t>dinlerin yayıldığı dönem:</a:t>
            </a:r>
            <a:r>
              <a:rPr lang="tr-TR"/>
              <a:t> </a:t>
            </a:r>
            <a:endParaRPr lang="en-US" smtClean="0"/>
          </a:p>
          <a:p>
            <a:pPr algn="just"/>
            <a:r>
              <a:rPr lang="tr-TR" sz="2400" smtClean="0"/>
              <a:t>Hıristiyanlık </a:t>
            </a:r>
            <a:r>
              <a:rPr lang="tr-TR" sz="2400"/>
              <a:t>ve </a:t>
            </a:r>
            <a:r>
              <a:rPr lang="tr-TR" sz="2400" smtClean="0"/>
              <a:t>Müslümanlık </a:t>
            </a:r>
            <a:r>
              <a:rPr lang="tr-TR" sz="2400" dirty="0"/>
              <a:t>gibi büyük dinlerin ortaya çıkması ve yayılması ile birlikte farklı özellikler taşıyan</a:t>
            </a:r>
            <a:r>
              <a:rPr lang="tr-TR" sz="2400"/>
              <a:t>, </a:t>
            </a:r>
            <a:r>
              <a:rPr lang="tr-TR" sz="2400" smtClean="0"/>
              <a:t>engelli</a:t>
            </a:r>
            <a:r>
              <a:rPr lang="en-US" sz="2400" smtClean="0"/>
              <a:t> </a:t>
            </a:r>
            <a:r>
              <a:rPr lang="tr-TR" sz="2400" smtClean="0"/>
              <a:t>bireylere</a:t>
            </a:r>
            <a:r>
              <a:rPr lang="en-US" sz="2400" smtClean="0"/>
              <a:t> </a:t>
            </a:r>
            <a:r>
              <a:rPr lang="tr-TR" sz="2400" smtClean="0"/>
              <a:t>acınarak</a:t>
            </a:r>
            <a:r>
              <a:rPr lang="en-US" sz="2400" smtClean="0"/>
              <a:t> </a:t>
            </a:r>
            <a:r>
              <a:rPr lang="tr-TR" sz="2400" smtClean="0"/>
              <a:t>yaklaşılmış </a:t>
            </a:r>
            <a:r>
              <a:rPr lang="tr-TR" sz="2400" dirty="0"/>
              <a:t>ve bu </a:t>
            </a:r>
            <a:r>
              <a:rPr lang="tr-TR" sz="2400"/>
              <a:t>bireyler </a:t>
            </a:r>
            <a:r>
              <a:rPr lang="en-US" sz="2400" smtClean="0"/>
              <a:t>k</a:t>
            </a:r>
            <a:r>
              <a:rPr lang="tr-TR" sz="2400" smtClean="0"/>
              <a:t>orumaya </a:t>
            </a:r>
            <a:r>
              <a:rPr lang="tr-TR" sz="2400" dirty="0"/>
              <a:t>alınmıştır. </a:t>
            </a:r>
            <a:r>
              <a:rPr lang="tr-TR" sz="2400"/>
              <a:t>Bu </a:t>
            </a:r>
            <a:r>
              <a:rPr lang="tr-TR" sz="2400" smtClean="0"/>
              <a:t>yaklaşımın </a:t>
            </a:r>
            <a:r>
              <a:rPr lang="tr-TR" sz="2400" dirty="0"/>
              <a:t>arkasında daha çok sevap kazanmak veya </a:t>
            </a:r>
            <a:r>
              <a:rPr lang="tr-TR" sz="2400"/>
              <a:t>günah </a:t>
            </a:r>
            <a:r>
              <a:rPr lang="tr-TR" sz="2400" smtClean="0"/>
              <a:t>işlememek </a:t>
            </a:r>
            <a:r>
              <a:rPr lang="tr-TR" sz="2400" dirty="0"/>
              <a:t>duygusu </a:t>
            </a:r>
            <a:r>
              <a:rPr lang="tr-TR" sz="2400"/>
              <a:t>yatmaktadır</a:t>
            </a:r>
            <a:r>
              <a:rPr lang="tr-TR" sz="2400" smtClean="0"/>
              <a:t>.</a:t>
            </a:r>
            <a:r>
              <a:rPr lang="en-US" sz="2400" smtClean="0"/>
              <a:t> Özel gereksinimli bireylere barınma, beslenme, sağlık ihtiyaçlarını karşılayacak yurtlar açmışlardır</a:t>
            </a:r>
            <a:endParaRPr lang="tr-TR" sz="2400" dirty="0"/>
          </a:p>
          <a:p>
            <a:r>
              <a:rPr lang="tr-TR" dirty="0"/>
              <a:t> </a:t>
            </a:r>
          </a:p>
          <a:p>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İnançlarımızın hayatımız üzerindeki etkisini düşünürsek islam dinine göre özel gereksinimli bireylerin durumu nasıldır. İslam hangi anlayışla yaklaşmış bunu inceleyelim.</a:t>
            </a:r>
          </a:p>
          <a:p>
            <a:pPr algn="just"/>
            <a:r>
              <a:rPr lang="en-US" sz="2400" i="1" smtClean="0"/>
              <a:t>İster ruhen ve bedenen sağlıklı, isterse müptelâ olduğu bir rahatsızlık sebebiyle engelli olsun, islâm’ın anlayışına göre bütün insanlar saygı vehürmete layıktır.</a:t>
            </a:r>
          </a:p>
          <a:p>
            <a:pPr algn="just"/>
            <a:endParaRPr lang="en-US" sz="2400" smtClean="0"/>
          </a:p>
          <a:p>
            <a:r>
              <a:rPr lang="tr-TR" dirty="0"/>
              <a:t> </a:t>
            </a:r>
          </a:p>
          <a:p>
            <a:endParaRPr lang="tr-TR" dirty="0"/>
          </a:p>
          <a:p>
            <a:endParaRPr lang="tr-TR" dirty="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5216624"/>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Hz. Muhammed bizzat engellilerle ilgilenmiş, onlara güçlerinin yetmediği alanlarda görevlendirmemiş, yeteneklerine göre kamusal alanda vazife vermiş, topluma kazandırmaya çalışmış; engellileri başkalarının maddi manevi yardımına muhtaç bir tabaka olarak görmemiştir. </a:t>
            </a:r>
          </a:p>
          <a:p>
            <a:pPr algn="just"/>
            <a:r>
              <a:rPr lang="en-US" sz="2400" smtClean="0"/>
              <a:t>*mekke valisi</a:t>
            </a:r>
          </a:p>
          <a:p>
            <a:pPr algn="just"/>
            <a:r>
              <a:rPr lang="en-US" sz="2400" smtClean="0"/>
              <a:t>*âmâ imam</a:t>
            </a:r>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00200" y="1371600"/>
            <a:ext cx="7216080" cy="5216624"/>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Durumlarına göre engellileri mesleki hayattan ve çalışmaktan alıkoymamış, bilakis onların ticaret yapmasını kolaylaştırıcı hükümler getirmiştir. Bununla birlikte, engellileri mazeretleri sebebiyle güç yetiremeyecekleri İşlerden de muaf tutmuştur. Bu örnekler pozitif ayrımcılık açısından iyi bir örnek teşkil etmekdir.</a:t>
            </a:r>
          </a:p>
          <a:p>
            <a:pPr algn="just"/>
            <a:endParaRPr lang="en-US" sz="2400" smtClean="0"/>
          </a:p>
          <a:p>
            <a:pPr algn="just"/>
            <a:r>
              <a:rPr lang="en-US" sz="2400" smtClean="0"/>
              <a:t>Zihinsel engellilerin ibadet yükümlülüğünün olmadığı bildirilmiştir. Bedensel engelli olan kimselerin ibadetlerini engelinin türüne göre çeşitli şekillerde yapabileceği belirtilmiştir. </a:t>
            </a:r>
          </a:p>
          <a:p>
            <a:pPr algn="just"/>
            <a:endParaRPr lang="en-US" sz="2400" smtClean="0"/>
          </a:p>
          <a:p>
            <a:pPr algn="just"/>
            <a:endParaRPr lang="en-US" sz="2400" smtClean="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smtClean="0"/>
              <a:t>ÖZEL EĞİTİMDE YASAL  DÜZENLEMELER</a:t>
            </a:r>
            <a:r>
              <a:rPr lang="en-US" sz="2400" dirty="0" smtClean="0"/>
              <a:t>.</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smtClean="0"/>
              <a:t>DÜNYADA  ÖZEL EĞİTİM</a:t>
            </a:r>
            <a:r>
              <a:rPr lang="tr-TR" sz="2300" dirty="0" smtClean="0"/>
              <a:t>İN TARİHÇESİ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5216624"/>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Zihinsel engellilerin ibadet yükümlülüğünün olmadığı bildirilmiştir. Bedensel engelli olan kimselerin ibadetlerini engelinin türüne göre çeşitli şekillerde yapabileceği belirtilmiştir. </a:t>
            </a:r>
          </a:p>
          <a:p>
            <a:pPr algn="just"/>
            <a:r>
              <a:rPr lang="en-US" sz="2400" smtClean="0"/>
              <a:t>*Yardım sadaka sayılmıştır.</a:t>
            </a:r>
          </a:p>
          <a:p>
            <a:pPr algn="just"/>
            <a:endParaRPr lang="en-US" sz="2400" smtClean="0"/>
          </a:p>
        </p:txBody>
      </p:sp>
    </p:spTree>
    <p:extLst>
      <p:ext uri="{BB962C8B-B14F-4D97-AF65-F5344CB8AC3E}">
        <p14:creationId xmlns:p14="http://schemas.microsoft.com/office/powerpoint/2010/main" xmlns="" val="13324982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a:t>DÜNYADA  ÖZEL EĞİTİM</a:t>
            </a:r>
            <a:r>
              <a:rPr lang="tr-TR" sz="2300" dirty="0"/>
              <a:t>İN TARİHÇESİ</a:t>
            </a:r>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sz="2400" b="1" smtClean="0"/>
              <a:t>3-Endüstrileşme </a:t>
            </a:r>
            <a:r>
              <a:rPr lang="tr-TR" sz="2400" b="1" dirty="0"/>
              <a:t>dönemi:</a:t>
            </a:r>
            <a:r>
              <a:rPr lang="tr-TR" sz="2400"/>
              <a:t> </a:t>
            </a:r>
            <a:endParaRPr lang="en-US" sz="2400" smtClean="0"/>
          </a:p>
          <a:p>
            <a:r>
              <a:rPr lang="tr-TR" sz="2400" smtClean="0"/>
              <a:t>18</a:t>
            </a:r>
            <a:r>
              <a:rPr lang="tr-TR" sz="2400" dirty="0"/>
              <a:t>. ve 19. yüzyıllarda özel eğitim kavramının oluşmaya başladığı söylenebilir. Çeşitli bireysel çalışmalar özel eğitim ve engelliler için </a:t>
            </a:r>
            <a:r>
              <a:rPr lang="tr-TR" sz="2400"/>
              <a:t>önemli </a:t>
            </a:r>
            <a:r>
              <a:rPr lang="tr-TR" sz="2400" smtClean="0"/>
              <a:t>başlangıçlar</a:t>
            </a:r>
            <a:r>
              <a:rPr lang="en-US" sz="2400" smtClean="0"/>
              <a:t> teşkil ettiği söylenebilir. Özel Eğitime gereksinimi olan bireylerin sistematik olarak eğitilmeye başlandığı dönem bu dönemdir.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dirty="0"/>
              <a:t>DÜNYADA  ÖZEL EĞİTİM</a:t>
            </a:r>
            <a:r>
              <a:rPr lang="tr-TR" sz="2300" dirty="0"/>
              <a:t>İN TARİHÇESİ</a:t>
            </a:r>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smtClean="0"/>
              <a:t>İ</a:t>
            </a:r>
            <a:r>
              <a:rPr lang="tr-TR" sz="2400" smtClean="0"/>
              <a:t>lk sağırlar okulu 1755 yılında Fransa'da açılmıştır</a:t>
            </a:r>
          </a:p>
          <a:p>
            <a:r>
              <a:rPr lang="tr-TR" sz="2400" smtClean="0"/>
              <a:t>1784 Fransa'da körler için bir okul açılmıştır.</a:t>
            </a:r>
          </a:p>
          <a:p>
            <a:r>
              <a:rPr lang="tr-TR" sz="2400" smtClean="0"/>
              <a:t>1817 ABD'de sağırlar için ilk defa bir okul açılmıştır.</a:t>
            </a:r>
          </a:p>
          <a:p>
            <a:r>
              <a:rPr lang="tr-TR" sz="2400" smtClean="0"/>
              <a:t>1829 ABD'de körler için bir okul açılmıştır.</a:t>
            </a:r>
          </a:p>
          <a:p>
            <a:r>
              <a:rPr lang="tr-TR" sz="2400" smtClean="0"/>
              <a:t>1860 ABD'de zihinsel engelliler için okullar açılmıştır.</a:t>
            </a:r>
          </a:p>
          <a:p>
            <a:r>
              <a:rPr lang="tr-TR" sz="1600" smtClean="0"/>
              <a:t>http://kaynastirmasinifi.blogcu.com/ozel-egitimin-tarihcesi/3542981</a:t>
            </a:r>
            <a:endParaRPr lang="tr-TR"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smtClean="0"/>
              <a:t>OSMANLI DÖNEMİNDE</a:t>
            </a:r>
            <a:r>
              <a:rPr lang="tr-TR" sz="2300" smtClean="0"/>
              <a:t> ÖZEL EĞİTİM</a:t>
            </a:r>
            <a:endParaRPr lang="tr-TR" sz="2300" dirty="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sz="2200" dirty="0" smtClean="0"/>
              <a:t>Osmanlı dönemi Enderun mektebi üstün zekalı çocukların eğitimleri açısından dünyada bir ilk örnek teşkil edebilir.</a:t>
            </a:r>
          </a:p>
          <a:p>
            <a:endParaRPr lang="tr-TR" sz="2400" dirty="0" smtClean="0"/>
          </a:p>
          <a:p>
            <a:endParaRPr lang="tr-TR" sz="2400" dirty="0"/>
          </a:p>
          <a:p>
            <a:endParaRPr lang="tr-TR" sz="2400" dirty="0" smtClean="0"/>
          </a:p>
          <a:p>
            <a:endParaRPr lang="tr-TR" sz="2400" dirty="0"/>
          </a:p>
          <a:p>
            <a:endParaRPr lang="tr-TR" sz="2400" dirty="0" smtClean="0"/>
          </a:p>
          <a:p>
            <a:endParaRPr lang="tr-TR" sz="2400" dirty="0" smtClean="0"/>
          </a:p>
          <a:p>
            <a:endParaRPr lang="tr-TR" sz="2400" dirty="0"/>
          </a:p>
        </p:txBody>
      </p:sp>
      <p:pic>
        <p:nvPicPr>
          <p:cNvPr id="1026" name="Picture 2" descr="C:\Users\smyo\Desktop\enderun10101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09800" y="2590800"/>
            <a:ext cx="5943600" cy="31242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68679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a:t>OSMANLI DÖNEMİNDE</a:t>
            </a:r>
            <a:r>
              <a:rPr sz="2300"/>
              <a:t> ÖZEL EĞİTİM</a:t>
            </a:r>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47800"/>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tr-TR" sz="2200" smtClean="0"/>
              <a:t>1889'da </a:t>
            </a:r>
            <a:r>
              <a:rPr lang="tr-TR" sz="2200" dirty="0"/>
              <a:t>ise ilk olarak </a:t>
            </a:r>
            <a:r>
              <a:rPr lang="tr-TR" sz="2200" dirty="0" err="1"/>
              <a:t>Grati</a:t>
            </a:r>
            <a:r>
              <a:rPr lang="tr-TR" sz="2200" dirty="0"/>
              <a:t> isminde bir kişi İstanbul Ticaret Mektebi içerisinde bir </a:t>
            </a:r>
            <a:r>
              <a:rPr lang="tr-TR" sz="2200"/>
              <a:t>bölümde </a:t>
            </a:r>
            <a:r>
              <a:rPr lang="tr-TR" sz="2200" smtClean="0"/>
              <a:t>sağırlar </a:t>
            </a:r>
            <a:r>
              <a:rPr lang="tr-TR" sz="2200" dirty="0"/>
              <a:t>okulunun açılmasını sağlamıştır. Daha sonra bu </a:t>
            </a:r>
            <a:r>
              <a:rPr lang="tr-TR" sz="2200"/>
              <a:t>okul </a:t>
            </a:r>
            <a:r>
              <a:rPr lang="tr-TR" sz="2200" smtClean="0"/>
              <a:t>içerisinde </a:t>
            </a:r>
            <a:r>
              <a:rPr lang="tr-TR" sz="2200" dirty="0"/>
              <a:t>bir de körler için </a:t>
            </a:r>
            <a:r>
              <a:rPr lang="tr-TR" sz="2200" dirty="0" smtClean="0"/>
              <a:t>sınıf </a:t>
            </a:r>
            <a:r>
              <a:rPr lang="tr-TR" sz="2200" smtClean="0"/>
              <a:t>açılmıştır</a:t>
            </a:r>
            <a:r>
              <a:rPr lang="tr-TR" sz="2200" smtClean="0"/>
              <a:t>.</a:t>
            </a:r>
            <a:endParaRPr lang="en-US" sz="2200" smtClean="0"/>
          </a:p>
          <a:p>
            <a:pPr algn="just"/>
            <a:r>
              <a:rPr lang="en-US" sz="2200" smtClean="0"/>
              <a:t>II. Abdülhamit döneminde açılan bu okul avrupa standatrlarına ulaşamayışı, çok çeşitli sebeplerle çok sık taşınması okulun başarısız bir girişim olarak kalmasına sebep olmuştur.</a:t>
            </a:r>
            <a:endParaRPr lang="en-US" sz="2200" smtClean="0"/>
          </a:p>
          <a:p>
            <a:pPr algn="just"/>
            <a:endParaRPr lang="en-US" sz="2200" smtClean="0"/>
          </a:p>
          <a:p>
            <a:pPr algn="just"/>
            <a:r>
              <a:rPr lang="tr-TR" sz="2200" smtClean="0"/>
              <a:t> </a:t>
            </a:r>
            <a:endParaRPr lang="tr-TR" sz="2400" dirty="0" smtClean="0"/>
          </a:p>
          <a:p>
            <a:endParaRPr lang="tr-TR" sz="2400" dirty="0"/>
          </a:p>
          <a:p>
            <a:endParaRPr lang="tr-TR" sz="2400" dirty="0" smtClean="0"/>
          </a:p>
          <a:p>
            <a:endParaRPr lang="tr-TR" sz="2400" dirty="0"/>
          </a:p>
          <a:p>
            <a:endParaRPr lang="tr-TR" sz="2400" dirty="0" smtClean="0"/>
          </a:p>
          <a:p>
            <a:endParaRPr lang="tr-TR" sz="2400" dirty="0" smtClean="0"/>
          </a:p>
          <a:p>
            <a:endParaRPr lang="tr-TR" sz="2400" dirty="0"/>
          </a:p>
        </p:txBody>
      </p:sp>
    </p:spTree>
    <p:extLst>
      <p:ext uri="{BB962C8B-B14F-4D97-AF65-F5344CB8AC3E}">
        <p14:creationId xmlns:p14="http://schemas.microsoft.com/office/powerpoint/2010/main" xmlns="" val="31686795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a:t>OSMANLI DÖNEMİNDE</a:t>
            </a:r>
            <a:r>
              <a:rPr sz="2300"/>
              <a:t> ÖZEL EĞİTİM</a:t>
            </a:r>
          </a:p>
          <a:p>
            <a:endParaRPr lang="en-US" sz="2300" smtClean="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752600" y="1371600"/>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smtClean="0"/>
              <a:t>Osmanlıda Fatih döneminde sarayda istihdam edilen bizaben denilen sağır ve dilsizler, </a:t>
            </a:r>
            <a:r>
              <a:rPr lang="en-US" sz="2400" smtClean="0"/>
              <a:t>O</a:t>
            </a:r>
            <a:r>
              <a:rPr lang="en-US" sz="2400" smtClean="0"/>
              <a:t>smanlı </a:t>
            </a:r>
            <a:r>
              <a:rPr lang="en-US" sz="2400" smtClean="0"/>
              <a:t>saraylarında gizlilik gerektiren işlerde kullanılırdı. Üst yöneticiler arasındaki görüşmelerde, gizli emirlerin ulaştırılması, harem de ve hazine işlerinde görevlendirilirlerdi.</a:t>
            </a:r>
          </a:p>
          <a:p>
            <a:r>
              <a:rPr lang="tr-TR" sz="1600" smtClean="0"/>
              <a:t>http</a:t>
            </a:r>
            <a:r>
              <a:rPr lang="tr-TR" sz="1600" dirty="0"/>
              <a:t>://www.librakitap.com.tr/conten</a:t>
            </a:r>
          </a:p>
        </p:txBody>
      </p:sp>
    </p:spTree>
    <p:extLst>
      <p:ext uri="{BB962C8B-B14F-4D97-AF65-F5344CB8AC3E}">
        <p14:creationId xmlns:p14="http://schemas.microsoft.com/office/powerpoint/2010/main" xmlns="" val="38974941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en-US" sz="2300"/>
              <a:t>OSMANLI DÖNEMİNDE</a:t>
            </a:r>
            <a:r>
              <a:rPr sz="2300"/>
              <a:t> ÖZEL EĞİTİM</a:t>
            </a:r>
          </a:p>
          <a:p>
            <a:endParaRPr lang="en-US" sz="2300" smtClean="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tr-TR" sz="2200" smtClean="0"/>
              <a:t>Sağır </a:t>
            </a:r>
            <a:r>
              <a:rPr lang="tr-TR" sz="2200" dirty="0"/>
              <a:t>ve dilsizler gizlilik ve </a:t>
            </a:r>
            <a:r>
              <a:rPr lang="tr-TR" sz="2200"/>
              <a:t>güvenlik </a:t>
            </a:r>
            <a:r>
              <a:rPr lang="tr-TR" sz="2200" smtClean="0"/>
              <a:t>gerektiren </a:t>
            </a:r>
            <a:r>
              <a:rPr lang="tr-TR" sz="2200" dirty="0"/>
              <a:t>işler dışında </a:t>
            </a:r>
            <a:r>
              <a:rPr lang="tr-TR" sz="2200"/>
              <a:t>Padişahlara </a:t>
            </a:r>
            <a:r>
              <a:rPr lang="tr-TR" sz="2200" smtClean="0"/>
              <a:t>musâhiplik </a:t>
            </a:r>
            <a:r>
              <a:rPr lang="tr-TR" sz="2200" dirty="0"/>
              <a:t>yaptıkları gibi zaman </a:t>
            </a:r>
            <a:r>
              <a:rPr lang="tr-TR" sz="2200"/>
              <a:t>zaman </a:t>
            </a:r>
            <a:r>
              <a:rPr lang="tr-TR" sz="2200" smtClean="0"/>
              <a:t>da </a:t>
            </a:r>
            <a:r>
              <a:rPr lang="tr-TR" sz="2200" dirty="0"/>
              <a:t>cellât olarak kullanılmışlardır</a:t>
            </a:r>
            <a:r>
              <a:rPr lang="tr-TR" sz="2400"/>
              <a:t>. </a:t>
            </a:r>
            <a:endParaRPr lang="tr-TR" sz="2400" smtClean="0"/>
          </a:p>
          <a:p>
            <a:r>
              <a:rPr lang="tr-TR" sz="1600" smtClean="0"/>
              <a:t>http</a:t>
            </a:r>
            <a:r>
              <a:rPr lang="tr-TR" sz="1600" dirty="0"/>
              <a:t>://www.librakitap.com.tr/conten</a:t>
            </a:r>
          </a:p>
        </p:txBody>
      </p:sp>
      <p:pic>
        <p:nvPicPr>
          <p:cNvPr id="2050" name="Picture 2" descr="C:\Users\smyo\Desktop\osmanli-da-cellatlar-osmanli-devleti-cellat-idam-141505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48400" y="3962400"/>
            <a:ext cx="2895600" cy="28956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974941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tr-TR" sz="2300" dirty="0" smtClean="0"/>
              <a:t>TÜRKİYEDE ÖZEL EĞİTİMİN TARİHÇESİ</a:t>
            </a:r>
            <a:endParaRPr lang="tr-TR" sz="2300" dirty="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sz="2200" dirty="0" smtClean="0"/>
              <a:t> Daha sonraki dönemlerde </a:t>
            </a:r>
          </a:p>
          <a:p>
            <a:pPr algn="just"/>
            <a:r>
              <a:rPr lang="tr-TR" sz="2200" dirty="0" smtClean="0"/>
              <a:t>1921 </a:t>
            </a:r>
            <a:r>
              <a:rPr lang="tr-TR" sz="2200" dirty="0"/>
              <a:t>yılında Özel İzmir Sağırlar-Körler Okulu açılmış ve bu okul 1924 yılından 1950 yılına kadar Sağlık ve Sosyal Yardım Bakanlığı'na bağlı olarak özel eğitim hizmetlerini sürdürdükten sonra aynı yıl Millî Eğitim Bakanlığı'na </a:t>
            </a:r>
            <a:r>
              <a:rPr lang="tr-TR" sz="2200"/>
              <a:t>devredilmiştir</a:t>
            </a:r>
            <a:r>
              <a:rPr lang="tr-TR" sz="2200" smtClean="0"/>
              <a:t>.</a:t>
            </a:r>
          </a:p>
          <a:p>
            <a:r>
              <a:rPr lang="tr-TR" sz="2200" smtClean="0"/>
              <a:t> </a:t>
            </a:r>
            <a:endParaRPr lang="en-US" sz="2200" smtClean="0"/>
          </a:p>
          <a:p>
            <a:r>
              <a:rPr lang="en-US" sz="2400" smtClean="0"/>
              <a:t>1926 yılında 743 sayılı Türk Medeni Kanunu kabul edilmiş kanunun 264 maddesi özel eğitim konusuna değinmiştir. “</a:t>
            </a:r>
            <a:r>
              <a:rPr lang="en-US" sz="2400" i="1" smtClean="0"/>
              <a:t>anne babaların çocuğu yetiştirmekle ve çocuğu sakat veya zihinsel engelli ise durumuna göre yetiştirilmesinden sorumludur</a:t>
            </a:r>
            <a:r>
              <a:rPr lang="en-US" sz="2400" smtClean="0"/>
              <a:t>” </a:t>
            </a:r>
          </a:p>
          <a:p>
            <a:endParaRPr lang="tr-TR" sz="2200" smtClean="0"/>
          </a:p>
          <a:p>
            <a:endParaRPr lang="tr-TR" sz="2200"/>
          </a:p>
          <a:p>
            <a:endParaRPr lang="tr-TR" sz="2400" dirty="0" smtClean="0"/>
          </a:p>
        </p:txBody>
      </p:sp>
    </p:spTree>
    <p:extLst>
      <p:ext uri="{BB962C8B-B14F-4D97-AF65-F5344CB8AC3E}">
        <p14:creationId xmlns:p14="http://schemas.microsoft.com/office/powerpoint/2010/main" xmlns="" val="14502992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tr-TR" sz="2300" dirty="0" smtClean="0"/>
              <a:t>TÜRKİYEDE ÖZEL EĞİTİMİN TARİHÇESİ</a:t>
            </a:r>
            <a:endParaRPr lang="tr-TR" sz="2300" dirty="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Görme engellilerin topluma rehabilitasyonunu sağlamak amacıyla Doç. Dr Mithat Enç öncülüğünde 1950 yıllarında Altı Nokta Körler Eğitim ve Kalkındırma Derneği Kurulmuştur. (Şahin 2009)</a:t>
            </a:r>
          </a:p>
          <a:p>
            <a:pPr algn="just"/>
            <a:endParaRPr lang="en-US" sz="2400" smtClean="0"/>
          </a:p>
          <a:p>
            <a:pPr algn="just"/>
            <a:r>
              <a:rPr lang="en-US" sz="2400" smtClean="0"/>
              <a:t>1950 li yıllarda engelliler için okulların açılmasına devam edilmiş ve eğitilebilir engelli çocukları seçmek, özel gereksinimli diğer çocukları incelemek ve rehberlikte bulunmak için ilk psikoloji kliniği (bugünkü adıyla RAM) kurulmuştur.</a:t>
            </a:r>
          </a:p>
          <a:p>
            <a:endParaRPr lang="tr-TR" sz="2400" dirty="0" smtClean="0"/>
          </a:p>
        </p:txBody>
      </p:sp>
    </p:spTree>
    <p:extLst>
      <p:ext uri="{BB962C8B-B14F-4D97-AF65-F5344CB8AC3E}">
        <p14:creationId xmlns:p14="http://schemas.microsoft.com/office/powerpoint/2010/main" xmlns="" val="14502992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tr-TR" sz="2300" dirty="0" smtClean="0"/>
              <a:t>TÜRKİYEDE ÖZEL EĞİTİMİN TARİHÇESİ</a:t>
            </a:r>
            <a:endParaRPr lang="tr-TR" sz="2300" dirty="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Görme engellilerin topluma rehabilitasyonunu sağlamak amacıyla Doç. Dr Mithat Enç öncülüğünde 1950 yıllarında Altı Nokta Körler Eğitim ve Kalkındırma Derneği Kurulmuştur. (Şahin 2009)</a:t>
            </a:r>
          </a:p>
          <a:p>
            <a:pPr algn="just"/>
            <a:endParaRPr lang="en-US" sz="2400" smtClean="0"/>
          </a:p>
          <a:p>
            <a:pPr algn="just"/>
            <a:r>
              <a:rPr lang="en-US" sz="2400" smtClean="0"/>
              <a:t>1950 li yıllarda engelliler için okulların açılmasına devam edilmiş ve eğitilebilir engelli çocukları seçmek, özel gereksinimli diğer çocukları incelemek ve rehberlikte bulunmak için ilk psikoloji kliniği (bugünkü adıyla RAM) kurulmuştur.</a:t>
            </a:r>
          </a:p>
          <a:p>
            <a:endParaRPr lang="tr-TR" sz="2400" dirty="0" smtClean="0"/>
          </a:p>
        </p:txBody>
      </p:sp>
    </p:spTree>
    <p:extLst>
      <p:ext uri="{BB962C8B-B14F-4D97-AF65-F5344CB8AC3E}">
        <p14:creationId xmlns:p14="http://schemas.microsoft.com/office/powerpoint/2010/main" xmlns="" val="14502992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tr-TR" sz="2300" dirty="0" smtClean="0"/>
              <a:t>TÜRKİYEDE ÖZEL EĞİTİMİN TARİHÇESİ</a:t>
            </a:r>
            <a:endParaRPr lang="tr-TR" sz="2300" dirty="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smtClean="0"/>
              <a:t>1955 yılında Ankarada bir ilköğretim okulunda zihinsel engelli çocuklar için özel sınıf açılmıştır.</a:t>
            </a:r>
          </a:p>
          <a:p>
            <a:endParaRPr lang="en-US" sz="2400" smtClean="0"/>
          </a:p>
          <a:p>
            <a:r>
              <a:rPr lang="en-US" sz="2400" smtClean="0"/>
              <a:t>1962 yılında 222 sayılı ‘İlköğretim ve Eğitim Kanunu’</a:t>
            </a:r>
          </a:p>
          <a:p>
            <a:r>
              <a:rPr lang="en-US" sz="2400" smtClean="0"/>
              <a:t>Madde 12: </a:t>
            </a:r>
            <a:r>
              <a:rPr lang="en-US" sz="2400" smtClean="0"/>
              <a:t>“</a:t>
            </a:r>
            <a:r>
              <a:rPr lang="en-US" sz="2400" i="1" smtClean="0"/>
              <a:t>Mecburi </a:t>
            </a:r>
            <a:r>
              <a:rPr lang="en-US" sz="2400" i="1" smtClean="0"/>
              <a:t>ilköğretim çağında bulundukları halde, zihnen, bedenen ruhen ve </a:t>
            </a:r>
            <a:r>
              <a:rPr lang="en-US" sz="2400" i="1" smtClean="0"/>
              <a:t>sosyal </a:t>
            </a:r>
            <a:r>
              <a:rPr lang="en-US" sz="2400" i="1" smtClean="0"/>
              <a:t>yönden özürlü olan çocukların özel eğitim ve öğretim görmeleri </a:t>
            </a:r>
            <a:r>
              <a:rPr lang="en-US" sz="2400" i="1" smtClean="0"/>
              <a:t>sağlanır.”</a:t>
            </a:r>
            <a:endParaRPr lang="en-US" sz="2400" i="1" smtClean="0"/>
          </a:p>
          <a:p>
            <a:endParaRPr lang="tr-TR" sz="2400" i="1" dirty="0" smtClean="0"/>
          </a:p>
        </p:txBody>
      </p:sp>
    </p:spTree>
    <p:extLst>
      <p:ext uri="{BB962C8B-B14F-4D97-AF65-F5344CB8AC3E}">
        <p14:creationId xmlns:p14="http://schemas.microsoft.com/office/powerpoint/2010/main" xmlns="" val="14502992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tr-TR" sz="2300" dirty="0" smtClean="0"/>
              <a:t>TÜRKİYEDE ÖZEL EĞİTİMİN TARİHÇESİ</a:t>
            </a:r>
            <a:endParaRPr lang="tr-TR" sz="2300" dirty="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smtClean="0"/>
              <a:t>1973 tarih ve 1739 sayılı Milli Eğitim Temel Kanunu </a:t>
            </a:r>
            <a:r>
              <a:rPr lang="tr-TR" sz="2400" smtClean="0"/>
              <a:t>bir çok maddesi özel gereksinimli bireyleri kapsar</a:t>
            </a:r>
            <a:r>
              <a:rPr lang="en-US" sz="2400" smtClean="0"/>
              <a:t> </a:t>
            </a:r>
            <a:r>
              <a:rPr lang="tr-TR" sz="2400" smtClean="0"/>
              <a:t>niteliktedir.</a:t>
            </a:r>
            <a:endParaRPr lang="en-US" sz="2400" smtClean="0"/>
          </a:p>
          <a:p>
            <a:pPr algn="just"/>
            <a:endParaRPr lang="en-US" sz="2400" smtClean="0"/>
          </a:p>
          <a:p>
            <a:pPr algn="just"/>
            <a:r>
              <a:rPr lang="en-US" sz="2400" smtClean="0"/>
              <a:t>1950-1980 yıllarında arasında özel eğitim </a:t>
            </a:r>
            <a:r>
              <a:rPr lang="en-US" sz="2400" smtClean="0"/>
              <a:t>İlköğretim </a:t>
            </a:r>
            <a:r>
              <a:rPr lang="en-US" sz="2400" smtClean="0"/>
              <a:t>G</a:t>
            </a:r>
            <a:r>
              <a:rPr lang="en-US" sz="2400" smtClean="0"/>
              <a:t>enel </a:t>
            </a:r>
            <a:r>
              <a:rPr lang="en-US" sz="2400" smtClean="0"/>
              <a:t>M</a:t>
            </a:r>
            <a:r>
              <a:rPr lang="en-US" sz="2400" smtClean="0"/>
              <a:t>üdürlüğü </a:t>
            </a:r>
            <a:r>
              <a:rPr lang="en-US" sz="2400" smtClean="0"/>
              <a:t>bünyesinde bir şube müdürlüğü iken 1980 yılında Özel Eğitim Rehberlik ve Daire Başkanlığı’na dönüşmüştür. </a:t>
            </a:r>
          </a:p>
          <a:p>
            <a:pPr algn="just"/>
            <a:endParaRPr lang="en-US" sz="2400" smtClean="0"/>
          </a:p>
          <a:p>
            <a:pPr algn="just"/>
            <a:r>
              <a:rPr lang="tr-TR" sz="2400" smtClean="0"/>
              <a:t>30.04.1992 gün ve 3797 sayılı </a:t>
            </a:r>
            <a:r>
              <a:rPr lang="en-US" sz="2400" smtClean="0"/>
              <a:t>k</a:t>
            </a:r>
            <a:r>
              <a:rPr lang="tr-TR" sz="2400" smtClean="0"/>
              <a:t>anunla </a:t>
            </a:r>
            <a:r>
              <a:rPr lang="tr-TR" sz="2400" smtClean="0"/>
              <a:t>Özel Eğitim Rehberlik ve Danışma Hizmetleri Genel Müdürlüğü kurulmuştur. </a:t>
            </a:r>
            <a:endParaRPr lang="en-US" sz="2400" smtClean="0"/>
          </a:p>
          <a:p>
            <a:pPr algn="just"/>
            <a:endParaRPr lang="en-US" sz="2400" smtClean="0"/>
          </a:p>
          <a:p>
            <a:pPr algn="just"/>
            <a:endParaRPr lang="en-US" sz="2400" smtClean="0"/>
          </a:p>
          <a:p>
            <a:endParaRPr lang="tr-TR" sz="2400" dirty="0" smtClean="0"/>
          </a:p>
        </p:txBody>
      </p:sp>
    </p:spTree>
    <p:extLst>
      <p:ext uri="{BB962C8B-B14F-4D97-AF65-F5344CB8AC3E}">
        <p14:creationId xmlns:p14="http://schemas.microsoft.com/office/powerpoint/2010/main" xmlns="" val="14502992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DEĞİTİMİN ÜZENLEMELER.</a:t>
            </a:r>
            <a:endParaRPr lang="tr-TR" sz="2400" dirty="0"/>
          </a:p>
        </p:txBody>
      </p:sp>
      <p:sp>
        <p:nvSpPr>
          <p:cNvPr id="8" name="Metin Yer Tutucusu 7"/>
          <p:cNvSpPr>
            <a:spLocks noGrp="1"/>
          </p:cNvSpPr>
          <p:nvPr>
            <p:ph type="body" sz="quarter" idx="11"/>
          </p:nvPr>
        </p:nvSpPr>
        <p:spPr>
          <a:xfrm>
            <a:off x="1676400" y="838200"/>
            <a:ext cx="7200900" cy="365373"/>
          </a:xfrm>
        </p:spPr>
        <p:txBody>
          <a:bodyPr/>
          <a:lstStyle/>
          <a:p>
            <a:r>
              <a:rPr lang="tr-TR" sz="2300" dirty="0" smtClean="0"/>
              <a:t>TÜRKİYEDE ÖZEL EĞİTİMİN TARİHÇESİ</a:t>
            </a:r>
            <a:endParaRPr lang="tr-TR" sz="2300" dirty="0"/>
          </a:p>
          <a:p>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tr-TR" sz="2400" smtClean="0"/>
              <a:t>7/7/2005 tarih ve 25868 sayı ile </a:t>
            </a:r>
            <a:r>
              <a:rPr lang="tr-TR" sz="2400" i="1" smtClean="0"/>
              <a:t>Engelliler Hakkında  Kanun </a:t>
            </a:r>
            <a:r>
              <a:rPr lang="tr-TR" sz="2400" smtClean="0"/>
              <a:t>yayımlanmıştır. </a:t>
            </a:r>
            <a:endParaRPr lang="en-US" sz="2400" smtClean="0"/>
          </a:p>
          <a:p>
            <a:pPr algn="just"/>
            <a:endParaRPr lang="en-US" sz="2400" smtClean="0"/>
          </a:p>
          <a:p>
            <a:pPr algn="just"/>
            <a:r>
              <a:rPr lang="en-US" sz="2400" smtClean="0"/>
              <a:t>31.05.2006 tarih ve 26184 sayılı Resmî Gazete</a:t>
            </a:r>
            <a:r>
              <a:rPr lang="tr-TR" sz="2400" smtClean="0"/>
              <a:t> ‘</a:t>
            </a:r>
            <a:r>
              <a:rPr lang="tr-TR" sz="2400" b="1" i="1" smtClean="0"/>
              <a:t>Özel Eğitim Hizmetleri Yönetmeliği’ </a:t>
            </a:r>
            <a:r>
              <a:rPr lang="tr-TR" sz="2400" smtClean="0"/>
              <a:t>yayımlanmıştır. Bu kanun daha sonra  2009 yılında iki kez 2010 ve 2012 yılında birer kez değişikliğe uğrayarak son şeklini almıştır.</a:t>
            </a:r>
            <a:r>
              <a:rPr lang="tr-TR" sz="2400" b="1" i="1" smtClean="0"/>
              <a:t> </a:t>
            </a:r>
            <a:endParaRPr lang="en-US" sz="2400" smtClean="0"/>
          </a:p>
          <a:p>
            <a:pPr algn="just"/>
            <a:r>
              <a:rPr lang="tr-TR" sz="2400" smtClean="0"/>
              <a:t> </a:t>
            </a:r>
            <a:endParaRPr lang="en-US" sz="2400" smtClean="0"/>
          </a:p>
          <a:p>
            <a:pPr algn="just"/>
            <a:endParaRPr lang="en-US" sz="2400" smtClean="0"/>
          </a:p>
          <a:p>
            <a:pPr algn="just"/>
            <a:endParaRPr lang="en-US" sz="2400" smtClean="0"/>
          </a:p>
          <a:p>
            <a:endParaRPr lang="tr-TR" sz="2400" dirty="0" smtClean="0"/>
          </a:p>
        </p:txBody>
      </p:sp>
    </p:spTree>
    <p:extLst>
      <p:ext uri="{BB962C8B-B14F-4D97-AF65-F5344CB8AC3E}">
        <p14:creationId xmlns:p14="http://schemas.microsoft.com/office/powerpoint/2010/main" xmlns="" val="1450299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00200" y="1412776"/>
            <a:ext cx="72922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tr-TR" sz="2400" dirty="0" smtClean="0"/>
              <a:t>Son şekliyle yayımlanan (2012) Özel Eğitim Hizmetleri yönetmeliği 9 </a:t>
            </a:r>
            <a:r>
              <a:rPr lang="tr-TR" sz="2400" dirty="0" err="1" smtClean="0"/>
              <a:t>Kısımadan</a:t>
            </a:r>
            <a:r>
              <a:rPr lang="tr-TR" sz="2400" dirty="0" smtClean="0"/>
              <a:t> Oluşmaktadır. </a:t>
            </a:r>
            <a:r>
              <a:rPr lang="tr-TR" sz="2400" dirty="0" err="1" smtClean="0"/>
              <a:t>Herbir</a:t>
            </a:r>
            <a:r>
              <a:rPr lang="tr-TR" sz="2400" dirty="0" smtClean="0"/>
              <a:t> kısım kendi içinde </a:t>
            </a:r>
            <a:r>
              <a:rPr lang="tr-TR" sz="2400" dirty="0" err="1" smtClean="0"/>
              <a:t>çeçiştli</a:t>
            </a:r>
            <a:r>
              <a:rPr lang="tr-TR" sz="2400" dirty="0" smtClean="0"/>
              <a:t> bölümlere ayrılmıştır. </a:t>
            </a:r>
          </a:p>
          <a:p>
            <a:pPr algn="just"/>
            <a:endParaRPr lang="tr-TR" sz="2400" dirty="0"/>
          </a:p>
          <a:p>
            <a:pPr algn="just"/>
            <a:r>
              <a:rPr lang="en-US" sz="2400" smtClean="0"/>
              <a:t>B</a:t>
            </a:r>
            <a:r>
              <a:rPr lang="tr-TR" sz="2400" smtClean="0"/>
              <a:t>ölümler </a:t>
            </a:r>
            <a:r>
              <a:rPr lang="tr-TR" sz="2400" smtClean="0"/>
              <a:t>içerisinde </a:t>
            </a:r>
            <a:r>
              <a:rPr lang="tr-TR" sz="2400" smtClean="0"/>
              <a:t>eğitim</a:t>
            </a:r>
            <a:r>
              <a:rPr lang="en-US" sz="2400" smtClean="0"/>
              <a:t> ve</a:t>
            </a:r>
            <a:r>
              <a:rPr lang="tr-TR" sz="2400" smtClean="0"/>
              <a:t> öğret</a:t>
            </a:r>
            <a:r>
              <a:rPr lang="en-US" sz="2400" smtClean="0"/>
              <a:t>i</a:t>
            </a:r>
            <a:r>
              <a:rPr lang="tr-TR" sz="2400" smtClean="0"/>
              <a:t>m planlama</a:t>
            </a:r>
            <a:r>
              <a:rPr lang="en-US" sz="2400" smtClean="0"/>
              <a:t>s</a:t>
            </a:r>
            <a:r>
              <a:rPr lang="tr-TR" sz="2400" smtClean="0"/>
              <a:t>ı</a:t>
            </a:r>
            <a:r>
              <a:rPr lang="en-US" sz="2400" smtClean="0"/>
              <a:t>n</a:t>
            </a:r>
            <a:r>
              <a:rPr lang="tr-TR" sz="2400" smtClean="0"/>
              <a:t>dan, </a:t>
            </a:r>
            <a:r>
              <a:rPr lang="tr-TR" sz="2400" dirty="0" smtClean="0"/>
              <a:t>özel eğitim içinde geçen </a:t>
            </a:r>
            <a:r>
              <a:rPr lang="tr-TR" sz="2400" smtClean="0"/>
              <a:t>bütün </a:t>
            </a:r>
            <a:r>
              <a:rPr lang="tr-TR" sz="2400" smtClean="0"/>
              <a:t>tanımlamalara</a:t>
            </a:r>
            <a:r>
              <a:rPr lang="en-US" sz="2400" smtClean="0"/>
              <a:t>,</a:t>
            </a:r>
            <a:r>
              <a:rPr lang="tr-TR" sz="2400" smtClean="0"/>
              <a:t> </a:t>
            </a:r>
            <a:r>
              <a:rPr lang="tr-TR" sz="2400" dirty="0" smtClean="0"/>
              <a:t>görev </a:t>
            </a:r>
            <a:r>
              <a:rPr lang="tr-TR" sz="2400" smtClean="0"/>
              <a:t>ve </a:t>
            </a:r>
            <a:r>
              <a:rPr lang="tr-TR" sz="2400" smtClean="0"/>
              <a:t>sorumluluklar</a:t>
            </a:r>
            <a:r>
              <a:rPr lang="en-US" sz="2400" smtClean="0"/>
              <a:t> gibi konular açıklanmış. Yol haritası belirlenmiştir.</a:t>
            </a:r>
            <a:endParaRPr lang="tr-TR"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295400"/>
            <a:ext cx="7063680" cy="5334000"/>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sz="2400" dirty="0" smtClean="0"/>
              <a:t>	</a:t>
            </a:r>
            <a:r>
              <a:rPr lang="tr-TR" sz="2400" b="1" dirty="0" smtClean="0"/>
              <a:t>BİRİNCİ </a:t>
            </a:r>
            <a:r>
              <a:rPr lang="tr-TR" sz="2400" b="1" dirty="0"/>
              <a:t>KISIM</a:t>
            </a:r>
          </a:p>
          <a:p>
            <a:r>
              <a:rPr lang="tr-TR" sz="2400" dirty="0"/>
              <a:t>Genel Hükümler</a:t>
            </a:r>
          </a:p>
          <a:p>
            <a:r>
              <a:rPr lang="tr-TR" sz="2400" dirty="0" smtClean="0"/>
              <a:t>	BİRİNCİ </a:t>
            </a:r>
            <a:r>
              <a:rPr lang="tr-TR" sz="2400" dirty="0"/>
              <a:t>BÖLÜM</a:t>
            </a:r>
          </a:p>
          <a:p>
            <a:r>
              <a:rPr lang="tr-TR" sz="2400" dirty="0"/>
              <a:t>Amaç, Kapsam, Dayanak ve Tanımlar</a:t>
            </a:r>
          </a:p>
          <a:p>
            <a:r>
              <a:rPr lang="tr-TR" sz="2400" dirty="0" smtClean="0"/>
              <a:t>	İKİNCİ </a:t>
            </a:r>
            <a:r>
              <a:rPr lang="tr-TR" sz="2400" dirty="0"/>
              <a:t>BÖLÜM</a:t>
            </a:r>
          </a:p>
          <a:p>
            <a:r>
              <a:rPr lang="tr-TR" sz="2400" dirty="0"/>
              <a:t>Özel Eğitimin Amaçları ve Temel İlkeleri</a:t>
            </a:r>
          </a:p>
          <a:p>
            <a:r>
              <a:rPr lang="tr-TR" sz="2400" dirty="0" smtClean="0"/>
              <a:t>	</a:t>
            </a:r>
            <a:r>
              <a:rPr lang="tr-TR" sz="2400" b="1" dirty="0" smtClean="0"/>
              <a:t>İKİNCİ </a:t>
            </a:r>
            <a:r>
              <a:rPr lang="tr-TR" sz="2400" b="1" dirty="0"/>
              <a:t>KISIM</a:t>
            </a:r>
          </a:p>
          <a:p>
            <a:r>
              <a:rPr lang="tr-TR" sz="2400" dirty="0"/>
              <a:t>Eğitsel Değerlendirme ve Yerleştirme</a:t>
            </a:r>
          </a:p>
          <a:p>
            <a:r>
              <a:rPr lang="tr-TR" sz="2400" dirty="0" smtClean="0"/>
              <a:t>	BİRİNCİ </a:t>
            </a:r>
            <a:r>
              <a:rPr lang="tr-TR" sz="2400" dirty="0"/>
              <a:t>BÖLÜM</a:t>
            </a:r>
          </a:p>
          <a:p>
            <a:r>
              <a:rPr lang="tr-TR" sz="2400" dirty="0"/>
              <a:t>Eğitsel Değerlendirme ve Tanılama, Eğitim Plan</a:t>
            </a:r>
          </a:p>
          <a:p>
            <a:r>
              <a:rPr lang="tr-TR" sz="2400" dirty="0" smtClean="0"/>
              <a:t>	İKİNCİ </a:t>
            </a:r>
            <a:r>
              <a:rPr lang="tr-TR" sz="2400" dirty="0"/>
              <a:t>BÖLÜM</a:t>
            </a:r>
          </a:p>
          <a:p>
            <a:r>
              <a:rPr lang="tr-TR" sz="2400" dirty="0"/>
              <a:t>Yönlendirme, Yerleştirme ve </a:t>
            </a:r>
            <a:r>
              <a:rPr lang="tr-TR" sz="2400" dirty="0" smtClean="0"/>
              <a:t>İzleme</a:t>
            </a:r>
          </a:p>
        </p:txBody>
      </p:sp>
    </p:spTree>
    <p:extLst>
      <p:ext uri="{BB962C8B-B14F-4D97-AF65-F5344CB8AC3E}">
        <p14:creationId xmlns:p14="http://schemas.microsoft.com/office/powerpoint/2010/main" xmlns="" val="5368668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smtClean="0"/>
              <a:t>Özel </a:t>
            </a:r>
            <a:r>
              <a:rPr lang="en-US" b="1" dirty="0" err="1" smtClean="0"/>
              <a:t>Eğitim</a:t>
            </a:r>
            <a:r>
              <a:rPr lang="en-US" b="1" dirty="0" smtClean="0"/>
              <a:t> </a:t>
            </a:r>
            <a:r>
              <a:rPr lang="en-US" b="1" dirty="0" err="1" smtClean="0"/>
              <a:t>Okul</a:t>
            </a:r>
            <a:r>
              <a:rPr lang="en-US" b="1" dirty="0" smtClean="0"/>
              <a:t> </a:t>
            </a:r>
            <a:r>
              <a:rPr lang="en-US" b="1" dirty="0" err="1" smtClean="0"/>
              <a:t>ve</a:t>
            </a:r>
            <a:r>
              <a:rPr lang="en-US" b="1" dirty="0" smtClean="0"/>
              <a:t> </a:t>
            </a:r>
            <a:r>
              <a:rPr lang="en-US" b="1" dirty="0" err="1" smtClean="0"/>
              <a:t>Kurumları</a:t>
            </a:r>
            <a:endParaRPr lang="en-US" b="1" dirty="0" smtClean="0"/>
          </a:p>
          <a:p>
            <a:pPr algn="just"/>
            <a:r>
              <a:rPr lang="tr-TR" sz="2400" smtClean="0"/>
              <a:t>Özel </a:t>
            </a:r>
            <a:r>
              <a:rPr lang="tr-TR" sz="2400"/>
              <a:t>eğitime ihtiyacı olan bireylere hizmet veren, özel olarak yetiştirilmiş personelin bulunduğu, geliştirilmiş eğitim programları ve yöntemlerin uygulandığı, Bakanlığa bağlı her tür ve kademedeki yatılı ve gündüzlü resmî ve özel okul ve kurumlarıdır. </a:t>
            </a:r>
            <a:endParaRPr lang="en-US" sz="2400" dirty="0" smtClean="0"/>
          </a:p>
          <a:p>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smtClean="0"/>
              <a:t>Destek </a:t>
            </a:r>
            <a:r>
              <a:rPr lang="en-US" b="1" err="1" smtClean="0"/>
              <a:t>Eğitim</a:t>
            </a:r>
            <a:r>
              <a:rPr lang="en-US" b="1" smtClean="0"/>
              <a:t> Hizmeti</a:t>
            </a:r>
            <a:endParaRPr lang="tr-TR" b="1" smtClean="0"/>
          </a:p>
          <a:p>
            <a:pPr algn="just"/>
            <a:r>
              <a:rPr lang="tr-TR" sz="2400"/>
              <a:t>Özel eğitime ihtiyacı olan bireylerin tıbbî ve eğitsel değerlendirme ve tanılama sonucunda </a:t>
            </a:r>
            <a:r>
              <a:rPr lang="tr-TR" sz="2400" smtClean="0"/>
              <a:t>belirlenen</a:t>
            </a:r>
            <a:r>
              <a:rPr lang="en-US" sz="2400" smtClean="0"/>
              <a:t> e</a:t>
            </a:r>
            <a:r>
              <a:rPr lang="tr-TR" sz="2400" smtClean="0"/>
              <a:t>ğitim</a:t>
            </a:r>
            <a:r>
              <a:rPr lang="en-US" sz="2400" smtClean="0"/>
              <a:t> </a:t>
            </a:r>
            <a:r>
              <a:rPr lang="tr-TR" sz="2400" smtClean="0"/>
              <a:t>ihtiyaçları</a:t>
            </a:r>
            <a:r>
              <a:rPr lang="en-US" sz="2400" smtClean="0"/>
              <a:t> </a:t>
            </a:r>
            <a:r>
              <a:rPr lang="tr-TR" sz="2400" smtClean="0"/>
              <a:t>doğrultusunda</a:t>
            </a:r>
            <a:r>
              <a:rPr lang="en-US" sz="2400" smtClean="0"/>
              <a:t> </a:t>
            </a:r>
            <a:r>
              <a:rPr lang="tr-TR" sz="2400" smtClean="0"/>
              <a:t>kendilerine,</a:t>
            </a:r>
            <a:r>
              <a:rPr lang="en-US" sz="2400" smtClean="0"/>
              <a:t> </a:t>
            </a:r>
            <a:r>
              <a:rPr lang="tr-TR" sz="2400" smtClean="0"/>
              <a:t>ailelerine</a:t>
            </a:r>
            <a:r>
              <a:rPr lang="tr-TR" sz="2400"/>
              <a:t>, öğretmenlerine ve okul personeline uzman personel, araç-gereç, eğitim ve </a:t>
            </a:r>
            <a:r>
              <a:rPr lang="tr-TR" sz="2400" smtClean="0"/>
              <a:t>danışmanlık</a:t>
            </a:r>
            <a:r>
              <a:rPr lang="en-US" sz="2400" smtClean="0"/>
              <a:t>  </a:t>
            </a:r>
            <a:r>
              <a:rPr lang="tr-TR" sz="2400" smtClean="0"/>
              <a:t>hizmetleri </a:t>
            </a:r>
            <a:r>
              <a:rPr lang="tr-TR" sz="2400"/>
              <a:t>sağlanmasıdır.</a:t>
            </a:r>
            <a:endParaRPr lang="tr-TR"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smtClean="0"/>
              <a:t>Destek </a:t>
            </a:r>
            <a:r>
              <a:rPr lang="en-US" b="1" dirty="0" err="1" smtClean="0"/>
              <a:t>Eğitim</a:t>
            </a:r>
            <a:r>
              <a:rPr lang="en-US" b="1" dirty="0" smtClean="0"/>
              <a:t> </a:t>
            </a:r>
            <a:r>
              <a:rPr lang="en-US" b="1" dirty="0" err="1" smtClean="0"/>
              <a:t>Odası</a:t>
            </a:r>
            <a:r>
              <a:rPr lang="en-US" b="1" dirty="0" smtClean="0"/>
              <a:t> </a:t>
            </a:r>
            <a:r>
              <a:rPr lang="en-US" dirty="0" smtClean="0"/>
              <a:t>(</a:t>
            </a:r>
            <a:r>
              <a:rPr lang="en-US" dirty="0" err="1" smtClean="0"/>
              <a:t>Kaynak</a:t>
            </a:r>
            <a:r>
              <a:rPr lang="en-US" dirty="0" smtClean="0"/>
              <a:t> </a:t>
            </a:r>
            <a:r>
              <a:rPr lang="en-US" dirty="0" err="1" smtClean="0"/>
              <a:t>Oda</a:t>
            </a:r>
            <a:r>
              <a:rPr lang="en-US" dirty="0" smtClean="0"/>
              <a:t>)</a:t>
            </a:r>
          </a:p>
          <a:p>
            <a:pPr algn="just"/>
            <a:r>
              <a:rPr lang="tr-TR" sz="2400"/>
              <a:t>Eğitimlerine kaynaştırma programında devam eden öğrenciler ile üstün yetenekli öğrencilere ihtiyaç duydukları (akademik ve sosyal) alanlarda destek eğitim hizmetleri verilmesi için düzenlenmiş (araç-gereç ve program açısından) eğitim ortamıdır</a:t>
            </a:r>
            <a:r>
              <a:rPr lang="tr-TR" sz="2400" smtClean="0"/>
              <a:t>.</a:t>
            </a:r>
            <a:endParaRPr lang="en-US" sz="24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smtClean="0"/>
              <a:t>Özel </a:t>
            </a:r>
            <a:r>
              <a:rPr lang="en-US" b="1" dirty="0" err="1" smtClean="0"/>
              <a:t>Eğitim</a:t>
            </a:r>
            <a:r>
              <a:rPr lang="en-US" b="1" dirty="0" smtClean="0"/>
              <a:t> </a:t>
            </a:r>
            <a:r>
              <a:rPr lang="en-US" b="1" dirty="0" err="1" smtClean="0"/>
              <a:t>Sınıfı</a:t>
            </a:r>
            <a:endParaRPr lang="en-US" b="1" dirty="0" smtClean="0"/>
          </a:p>
          <a:p>
            <a:r>
              <a:rPr lang="tr-TR" sz="2400"/>
              <a:t>Normal okullarda, durumları ayrı bir sınıfta eğitim görmeyi gerektiren öğrenciler için yetersizlik türü, eğitim performansları ve özelliklerine göre açılan sınıflardır</a:t>
            </a:r>
            <a:r>
              <a:rPr lang="tr-TR" sz="2400" smtClean="0"/>
              <a:t>. (Barut 2011)</a:t>
            </a:r>
            <a:endParaRPr lang="en-US" sz="2400" dirty="0" smtClean="0"/>
          </a:p>
          <a:p>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a:xfrm>
            <a:off x="1676400" y="838200"/>
            <a:ext cx="7200900" cy="411063"/>
          </a:xfrm>
        </p:spPr>
        <p:txBody>
          <a:bodyPr/>
          <a:lstStyle/>
          <a:p>
            <a:r>
              <a:rPr lang="tr-TR" sz="2300" smtClean="0"/>
              <a:t> ÖZEL EĞİTİM HİZMETLERİ YÖNETMELİĞİ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371600"/>
            <a:ext cx="7216080" cy="4914928"/>
          </a:xfrm>
          <a:prstGeom prst="rect">
            <a:avLst/>
          </a:prstGeom>
        </p:spPr>
        <p:txBody>
          <a:bodyPr>
            <a:no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tr-TR" sz="2400" smtClean="0"/>
              <a:t> Özel gereksinimli çocuklara sunulacak erken çocukluk dönemi eğitimi, 0-36 ay arasındaki bireyleri kapsayan bir eğitim olarak, bu hizmetlerin planlanması ve koordinasyonunun Özel Eğitim Hizmetleri Kurulu tarafından yapılması ve erken çocukluk dönemindeki bireylerin yetersizliği olmayan akranları ile birlikte eğitim almalarına yönelik tedbirler alınarak buna uygun düzenlemelerin hayata geçirilmesi veya açılacak bağımsız birimlerde bu eğitim hizmetlerinin verilmesi kararlaştırılmıştır</a:t>
            </a:r>
            <a:endParaRPr lang="tr-TR"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a:xfrm>
            <a:off x="1676400" y="838200"/>
            <a:ext cx="7200900" cy="411063"/>
          </a:xfrm>
        </p:spPr>
        <p:txBody>
          <a:bodyPr/>
          <a:lstStyle/>
          <a:p>
            <a:r>
              <a:rPr lang="tr-TR" sz="2300" smtClean="0"/>
              <a:t> ÖZEL EĞİTİM HİZMETLERİ YÖNETMELİĞİ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371600"/>
            <a:ext cx="7216080" cy="4914928"/>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sz="2400" smtClean="0"/>
              <a:t>Özel Eğitim Hizmetleri Yönetmeliğinin 59 maddesine göre 37–72 ay arasındaki özel eğitime ihtiyacı olan bireylerin okul öncesi eğitimi zorunludur ve bireylerin gelişim ve bireysel özellikleri dikkate alınarak okul öncesi eğitim dönemi süresi bir yıl daha uzatılabilmektedir</a:t>
            </a:r>
            <a:endParaRPr lang="tr-TR" sz="2200" dirty="0"/>
          </a:p>
        </p:txBody>
      </p:sp>
      <p:pic>
        <p:nvPicPr>
          <p:cNvPr id="3074" name="Picture 2" descr="C:\Users\smyo\Desktop\imag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52801" y="3962400"/>
            <a:ext cx="2590800" cy="2209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a:xfrm>
            <a:off x="1692275" y="884337"/>
            <a:ext cx="7200900" cy="411063"/>
          </a:xfrm>
        </p:spPr>
        <p:txBody>
          <a:bodyPr/>
          <a:lstStyle/>
          <a:p>
            <a:r>
              <a:rPr lang="en-US" sz="2300" dirty="0"/>
              <a:t>ÖZEL EĞİTİM </a:t>
            </a:r>
            <a:r>
              <a:rPr lang="en-US" sz="2300"/>
              <a:t>HİZMETLERİ </a:t>
            </a:r>
            <a:r>
              <a:rPr lang="en-US" sz="2300" smtClean="0"/>
              <a:t>YÖNETMELİĞİ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smtClean="0"/>
              <a:t>Örgün </a:t>
            </a:r>
            <a:r>
              <a:rPr lang="en-US" sz="2400" b="1" dirty="0" err="1" smtClean="0"/>
              <a:t>ve</a:t>
            </a:r>
            <a:r>
              <a:rPr lang="en-US" sz="2400" b="1" dirty="0" smtClean="0"/>
              <a:t> </a:t>
            </a:r>
            <a:r>
              <a:rPr lang="tr-TR" sz="2400" b="1" dirty="0" err="1" smtClean="0"/>
              <a:t>U</a:t>
            </a:r>
            <a:r>
              <a:rPr lang="en-US" sz="2400" b="1" dirty="0" err="1" smtClean="0"/>
              <a:t>zaktan</a:t>
            </a:r>
            <a:r>
              <a:rPr lang="en-US" sz="2400" b="1" dirty="0" smtClean="0"/>
              <a:t> </a:t>
            </a:r>
            <a:r>
              <a:rPr lang="tr-TR" sz="2400" b="1" dirty="0" err="1"/>
              <a:t>E</a:t>
            </a:r>
            <a:r>
              <a:rPr lang="en-US" sz="2400" b="1" dirty="0" err="1" smtClean="0"/>
              <a:t>ğitim</a:t>
            </a:r>
            <a:endParaRPr lang="tr-TR" sz="2400" b="1" dirty="0" smtClean="0"/>
          </a:p>
          <a:p>
            <a:pPr algn="just"/>
            <a:r>
              <a:rPr lang="tr-TR" sz="2200" smtClean="0"/>
              <a:t> </a:t>
            </a:r>
            <a:r>
              <a:rPr lang="en-US" sz="2400" dirty="0" smtClean="0"/>
              <a:t>Ö</a:t>
            </a:r>
            <a:r>
              <a:rPr lang="tr-TR" sz="2400" smtClean="0"/>
              <a:t>zel </a:t>
            </a:r>
            <a:r>
              <a:rPr lang="tr-TR" sz="2400" dirty="0"/>
              <a:t>eğitime ihtiyacı olan bireyler ilköğretimlerini ve ortaöğretimlerini, öncelikle kaynaştırma uygulamaları yoluyla akranları ile bir arada sürdürebilecekleri gibi özel eğitime ihtiyacı olan bireyler için açılan ilköğretim okulları ile genel ve mesleki ortaöğretim kurumlarında sürdürebilirler</a:t>
            </a:r>
            <a:r>
              <a:rPr lang="tr-TR" sz="2400"/>
              <a:t>.</a:t>
            </a:r>
            <a:r>
              <a:rPr lang="en-US" sz="2400" smtClean="0"/>
              <a:t>  </a:t>
            </a:r>
            <a:endParaRPr lang="tr-TR" sz="2400" smtClean="0"/>
          </a:p>
          <a:p>
            <a:endParaRPr lang="en-US" dirty="0" smtClean="0"/>
          </a:p>
          <a:p>
            <a:endParaRPr lang="tr-T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a:xfrm>
            <a:off x="1692275" y="884337"/>
            <a:ext cx="7200900" cy="411063"/>
          </a:xfrm>
        </p:spPr>
        <p:txBody>
          <a:bodyPr/>
          <a:lstStyle/>
          <a:p>
            <a:r>
              <a:rPr lang="en-US" sz="2300" dirty="0"/>
              <a:t>ÖZEL EĞİTİM </a:t>
            </a:r>
            <a:r>
              <a:rPr lang="en-US" sz="2300"/>
              <a:t>HİZMETLERİ </a:t>
            </a:r>
            <a:r>
              <a:rPr lang="en-US" sz="2300" smtClean="0"/>
              <a:t>YÖNETMELİĞİ</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76400" y="1412776"/>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smtClean="0"/>
              <a:t>Örgün </a:t>
            </a:r>
            <a:r>
              <a:rPr lang="en-US" sz="2400" b="1" dirty="0" err="1" smtClean="0"/>
              <a:t>ve</a:t>
            </a:r>
            <a:r>
              <a:rPr lang="en-US" sz="2400" b="1" dirty="0" smtClean="0"/>
              <a:t> </a:t>
            </a:r>
            <a:r>
              <a:rPr lang="tr-TR" sz="2400" b="1" dirty="0" err="1" smtClean="0"/>
              <a:t>U</a:t>
            </a:r>
            <a:r>
              <a:rPr lang="en-US" sz="2400" b="1" dirty="0" err="1" smtClean="0"/>
              <a:t>zaktan</a:t>
            </a:r>
            <a:r>
              <a:rPr lang="en-US" sz="2400" b="1" dirty="0" smtClean="0"/>
              <a:t> </a:t>
            </a:r>
            <a:r>
              <a:rPr lang="tr-TR" sz="2400" b="1" dirty="0" err="1"/>
              <a:t>E</a:t>
            </a:r>
            <a:r>
              <a:rPr lang="en-US" sz="2400" b="1" dirty="0" err="1" smtClean="0"/>
              <a:t>ğitim</a:t>
            </a:r>
            <a:endParaRPr lang="tr-TR" sz="2400" b="1" dirty="0" smtClean="0"/>
          </a:p>
          <a:p>
            <a:r>
              <a:rPr lang="tr-TR" sz="2200" smtClean="0"/>
              <a:t>Çeşitli sebeplerle ilköğretimlerini veya lise öğretimlerinin tamamlayamayan öğrenciler uzaktan öğretim yoluyla MEB bağlı açık ilköğretim ve ortaöğretim ve lisesini tamamlayabilirler. </a:t>
            </a:r>
            <a:endParaRPr lang="en-US" sz="2200" dirty="0" smtClean="0"/>
          </a:p>
          <a:p>
            <a:endParaRPr lang="en-US" dirty="0" smtClean="0"/>
          </a:p>
          <a:p>
            <a:endParaRPr lang="tr-TR" dirty="0"/>
          </a:p>
        </p:txBody>
      </p:sp>
      <p:pic>
        <p:nvPicPr>
          <p:cNvPr id="5122" name="Picture 2" descr="C:\Users\smyo\Desktop\images (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19400" y="3810000"/>
            <a:ext cx="3962400" cy="22860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00200" y="1371600"/>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err="1" smtClean="0"/>
              <a:t>Yaygın</a:t>
            </a:r>
            <a:r>
              <a:rPr lang="en-US" b="1" dirty="0" smtClean="0"/>
              <a:t> </a:t>
            </a:r>
            <a:r>
              <a:rPr lang="en-US" b="1" dirty="0" err="1" smtClean="0"/>
              <a:t>Eğitim</a:t>
            </a:r>
            <a:r>
              <a:rPr lang="tr-TR" b="1" dirty="0" smtClean="0"/>
              <a:t>:</a:t>
            </a:r>
          </a:p>
          <a:p>
            <a:pPr algn="just"/>
            <a:r>
              <a:rPr lang="tr-TR" sz="2400" dirty="0" smtClean="0"/>
              <a:t>Yaygın </a:t>
            </a:r>
            <a:r>
              <a:rPr lang="tr-TR" sz="2400" dirty="0"/>
              <a:t>eğitim programlarında özel eğitim kurumları ile diğer kurum ve kuruluşlarda farklı konu ve sürelerde düzenlenen programlarla özel eğitime ihtiyacı olan bireylere yönelik eğitim hizmeti </a:t>
            </a:r>
            <a:r>
              <a:rPr lang="tr-TR" sz="2400"/>
              <a:t>verilmektedir</a:t>
            </a:r>
            <a:r>
              <a:rPr lang="tr-TR" sz="2400" smtClean="0"/>
              <a:t>.</a:t>
            </a:r>
            <a:endParaRPr lang="en-US" sz="24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828800" y="1371600"/>
            <a:ext cx="69874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smtClean="0"/>
              <a:t>Mesleki </a:t>
            </a:r>
            <a:r>
              <a:rPr lang="en-US" sz="2400" b="1" dirty="0" err="1" smtClean="0"/>
              <a:t>Eğitim</a:t>
            </a:r>
            <a:r>
              <a:rPr lang="tr-TR" sz="2400" b="1" dirty="0" smtClean="0"/>
              <a:t>: </a:t>
            </a:r>
          </a:p>
          <a:p>
            <a:pPr algn="just"/>
            <a:r>
              <a:rPr lang="tr-TR" sz="2400" b="1" smtClean="0"/>
              <a:t>Mesleki Rehabiltasyon:</a:t>
            </a:r>
            <a:r>
              <a:rPr lang="tr-TR" sz="2400" b="1" smtClean="0"/>
              <a:t> </a:t>
            </a:r>
            <a:r>
              <a:rPr lang="en-US" sz="2400" smtClean="0"/>
              <a:t>Engellilerin</a:t>
            </a:r>
            <a:r>
              <a:rPr lang="tr-TR" sz="2400" smtClean="0"/>
              <a:t> işgücü piyasasında ihtiyaç duyulan, ilgi ve yeteneklerine uygun mesleklerde yetiştirilerek istihdamlarını kolaylaştırmak ve mesleklerinde ilerlemelerini sağlamak amacıyla devamlı ve koordinasyon içinde sosyal ve tıbbi rehabilitasyon, mesleki rehberlik, mesleğe hazırlık, meslek edindirme, geliştirme ve değiştirme eğitimi, işe yerleştirme ve takibini</a:t>
            </a:r>
            <a:r>
              <a:rPr lang="en-US" sz="2400" smtClean="0"/>
              <a:t> içirir.</a:t>
            </a:r>
            <a:endParaRPr lang="tr-TR" sz="2400" dirty="0" smtClean="0"/>
          </a:p>
        </p:txBody>
      </p:sp>
      <p:pic>
        <p:nvPicPr>
          <p:cNvPr id="1026" name="Picture 2" descr="C:\Users\smyo\Desktop\05052014191615427039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5000" y="4775200"/>
            <a:ext cx="7239000" cy="2082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00200" y="1371600"/>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smtClean="0"/>
              <a:t>Mesleki </a:t>
            </a:r>
            <a:r>
              <a:rPr lang="en-US" b="1" dirty="0" err="1" smtClean="0"/>
              <a:t>Eğitim</a:t>
            </a:r>
            <a:r>
              <a:rPr lang="tr-TR" b="1" dirty="0" smtClean="0"/>
              <a:t>: </a:t>
            </a:r>
          </a:p>
          <a:p>
            <a:r>
              <a:rPr lang="tr-TR" smtClean="0"/>
              <a:t>Sosyal </a:t>
            </a:r>
            <a:r>
              <a:rPr lang="tr-TR" smtClean="0"/>
              <a:t>Rehabiltasyon:Kişinin </a:t>
            </a:r>
            <a:r>
              <a:rPr lang="tr-TR" dirty="0"/>
              <a:t>(özürlünün) </a:t>
            </a:r>
            <a:r>
              <a:rPr lang="tr-TR"/>
              <a:t>sosyal </a:t>
            </a:r>
            <a:r>
              <a:rPr lang="tr-TR" smtClean="0"/>
              <a:t>hayata</a:t>
            </a:r>
            <a:r>
              <a:rPr lang="en-US" smtClean="0"/>
              <a:t> </a:t>
            </a:r>
            <a:r>
              <a:rPr lang="tr-TR" smtClean="0"/>
              <a:t>kazandırılmasına </a:t>
            </a:r>
            <a:r>
              <a:rPr lang="tr-TR" dirty="0"/>
              <a:t>yönelik uygulanan psikolojik ve sosyal </a:t>
            </a:r>
            <a:r>
              <a:rPr lang="tr-TR"/>
              <a:t>rehberlik </a:t>
            </a:r>
            <a:r>
              <a:rPr lang="tr-TR" smtClean="0"/>
              <a:t>hizmetleridir</a:t>
            </a:r>
            <a:r>
              <a:rPr lang="en-US" smtClean="0"/>
              <a:t>.</a:t>
            </a:r>
            <a:endParaRPr lang="tr-T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00200" y="1371600"/>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b="1" dirty="0" err="1" smtClean="0"/>
              <a:t>Kaynaştıma</a:t>
            </a:r>
            <a:r>
              <a:rPr lang="en-US" sz="2200" b="1" dirty="0" smtClean="0"/>
              <a:t> </a:t>
            </a:r>
            <a:r>
              <a:rPr lang="en-US" sz="2200" b="1" dirty="0" err="1" smtClean="0"/>
              <a:t>yoluyla</a:t>
            </a:r>
            <a:r>
              <a:rPr lang="en-US" sz="2200" b="1" dirty="0" smtClean="0"/>
              <a:t> </a:t>
            </a:r>
            <a:r>
              <a:rPr lang="en-US" sz="2200" b="1" dirty="0" err="1" smtClean="0"/>
              <a:t>Eğitim</a:t>
            </a:r>
            <a:r>
              <a:rPr lang="en-US" sz="2200" b="1" dirty="0" smtClean="0"/>
              <a:t> </a:t>
            </a:r>
            <a:r>
              <a:rPr lang="en-US" sz="2200" b="1" dirty="0" err="1" smtClean="0"/>
              <a:t>Uygulamaları</a:t>
            </a:r>
            <a:endParaRPr lang="en-US" sz="2200" b="1" dirty="0" smtClean="0"/>
          </a:p>
          <a:p>
            <a:pPr algn="just"/>
            <a:r>
              <a:rPr lang="en-US" sz="2400" dirty="0" smtClean="0"/>
              <a:t>MADDE </a:t>
            </a:r>
            <a:r>
              <a:rPr lang="en-US" sz="2400" dirty="0"/>
              <a:t>23 – (1) </a:t>
            </a:r>
            <a:r>
              <a:rPr lang="en-US" sz="2400" dirty="0" err="1"/>
              <a:t>Kaynaştırma</a:t>
            </a:r>
            <a:r>
              <a:rPr lang="en-US" sz="2400" dirty="0"/>
              <a:t> </a:t>
            </a:r>
            <a:r>
              <a:rPr lang="en-US" sz="2400" dirty="0" err="1"/>
              <a:t>yoluyla</a:t>
            </a:r>
            <a:r>
              <a:rPr lang="en-US" sz="2400" dirty="0"/>
              <a:t> </a:t>
            </a:r>
            <a:r>
              <a:rPr lang="en-US" sz="2400" dirty="0" err="1"/>
              <a:t>eğitim</a:t>
            </a:r>
            <a:r>
              <a:rPr lang="en-US" sz="2400" dirty="0"/>
              <a:t>; </a:t>
            </a:r>
            <a:r>
              <a:rPr lang="en-US" sz="2400" dirty="0" err="1"/>
              <a:t>özel</a:t>
            </a:r>
            <a:r>
              <a:rPr lang="en-US" sz="2400" dirty="0"/>
              <a:t> </a:t>
            </a:r>
            <a:r>
              <a:rPr lang="en-US" sz="2400" dirty="0" err="1"/>
              <a:t>eğitime</a:t>
            </a:r>
            <a:r>
              <a:rPr lang="en-US" sz="2400" dirty="0"/>
              <a:t> </a:t>
            </a:r>
            <a:r>
              <a:rPr lang="en-US" sz="2400" dirty="0" err="1"/>
              <a:t>ihtiyacı</a:t>
            </a:r>
            <a:r>
              <a:rPr lang="en-US" sz="2400" dirty="0"/>
              <a:t> </a:t>
            </a:r>
            <a:r>
              <a:rPr lang="en-US" sz="2400" dirty="0" err="1"/>
              <a:t>olan</a:t>
            </a:r>
            <a:r>
              <a:rPr lang="en-US" sz="2400" dirty="0"/>
              <a:t> </a:t>
            </a:r>
            <a:r>
              <a:rPr lang="en-US" sz="2400" err="1"/>
              <a:t>bireylerin</a:t>
            </a:r>
            <a:r>
              <a:rPr lang="en-US" sz="2400"/>
              <a:t> </a:t>
            </a:r>
            <a:r>
              <a:rPr lang="en-US" sz="2400" smtClean="0"/>
              <a:t>eğitimlerini</a:t>
            </a:r>
            <a:r>
              <a:rPr lang="en-US" sz="2400" dirty="0"/>
              <a:t>, </a:t>
            </a:r>
            <a:r>
              <a:rPr lang="en-US" sz="2400" dirty="0" err="1"/>
              <a:t>destek</a:t>
            </a:r>
            <a:r>
              <a:rPr lang="en-US" sz="2400" dirty="0"/>
              <a:t> </a:t>
            </a:r>
            <a:r>
              <a:rPr lang="en-US" sz="2400" dirty="0" err="1"/>
              <a:t>eğitim</a:t>
            </a:r>
            <a:r>
              <a:rPr lang="en-US" sz="2400" dirty="0"/>
              <a:t> </a:t>
            </a:r>
            <a:r>
              <a:rPr lang="en-US" sz="2400" dirty="0" err="1"/>
              <a:t>hizmetleri</a:t>
            </a:r>
            <a:r>
              <a:rPr lang="en-US" sz="2400" dirty="0"/>
              <a:t> de </a:t>
            </a:r>
            <a:r>
              <a:rPr lang="en-US" sz="2400" dirty="0" err="1"/>
              <a:t>sağlanarak</a:t>
            </a:r>
            <a:r>
              <a:rPr lang="en-US" sz="2400" dirty="0"/>
              <a:t> </a:t>
            </a:r>
            <a:r>
              <a:rPr lang="en-US" sz="2400" dirty="0" err="1"/>
              <a:t>yetersizliği</a:t>
            </a:r>
            <a:r>
              <a:rPr lang="en-US" sz="2400" dirty="0"/>
              <a:t> </a:t>
            </a:r>
            <a:r>
              <a:rPr lang="en-US" sz="2400" dirty="0" err="1"/>
              <a:t>olmayan</a:t>
            </a:r>
            <a:r>
              <a:rPr lang="en-US" sz="2400" dirty="0"/>
              <a:t> </a:t>
            </a:r>
            <a:r>
              <a:rPr lang="en-US" sz="2400" dirty="0" err="1"/>
              <a:t>akranları</a:t>
            </a:r>
            <a:r>
              <a:rPr lang="en-US" sz="2400" dirty="0"/>
              <a:t> </a:t>
            </a:r>
            <a:r>
              <a:rPr lang="en-US" sz="2400" dirty="0" err="1"/>
              <a:t>ile</a:t>
            </a:r>
            <a:r>
              <a:rPr lang="en-US" sz="2400" dirty="0"/>
              <a:t> </a:t>
            </a:r>
            <a:r>
              <a:rPr lang="en-US" sz="2400" err="1"/>
              <a:t>birlikte</a:t>
            </a:r>
            <a:r>
              <a:rPr lang="en-US" sz="2400"/>
              <a:t> </a:t>
            </a:r>
            <a:r>
              <a:rPr lang="en-US" sz="2400" smtClean="0"/>
              <a:t>resmî </a:t>
            </a:r>
            <a:r>
              <a:rPr lang="en-US" sz="2400" dirty="0" err="1"/>
              <a:t>ve</a:t>
            </a:r>
            <a:r>
              <a:rPr lang="en-US" sz="2400" dirty="0"/>
              <a:t> </a:t>
            </a:r>
            <a:r>
              <a:rPr lang="en-US" sz="2400" dirty="0" err="1"/>
              <a:t>özel</a:t>
            </a:r>
            <a:r>
              <a:rPr lang="en-US" sz="2400" dirty="0"/>
              <a:t>; </a:t>
            </a:r>
            <a:r>
              <a:rPr lang="en-US" sz="2400" dirty="0" err="1"/>
              <a:t>okul</a:t>
            </a:r>
            <a:r>
              <a:rPr lang="en-US" sz="2400" dirty="0"/>
              <a:t> </a:t>
            </a:r>
            <a:r>
              <a:rPr lang="en-US" sz="2400" dirty="0" err="1"/>
              <a:t>öncesi</a:t>
            </a:r>
            <a:r>
              <a:rPr lang="en-US" sz="2400" dirty="0"/>
              <a:t>, </a:t>
            </a:r>
            <a:r>
              <a:rPr lang="en-US" sz="2400" dirty="0" err="1"/>
              <a:t>ilköğretim</a:t>
            </a:r>
            <a:r>
              <a:rPr lang="en-US" sz="2400" dirty="0"/>
              <a:t>, </a:t>
            </a:r>
            <a:r>
              <a:rPr lang="en-US" sz="2400" dirty="0" err="1"/>
              <a:t>orta</a:t>
            </a:r>
            <a:r>
              <a:rPr lang="en-US" sz="2400" dirty="0"/>
              <a:t> </a:t>
            </a:r>
            <a:r>
              <a:rPr lang="en-US" sz="2400" dirty="0" err="1"/>
              <a:t>öğretim</a:t>
            </a:r>
            <a:r>
              <a:rPr lang="en-US" sz="2400" dirty="0"/>
              <a:t> </a:t>
            </a:r>
            <a:r>
              <a:rPr lang="en-US" sz="2400" dirty="0" err="1"/>
              <a:t>ve</a:t>
            </a:r>
            <a:r>
              <a:rPr lang="en-US" sz="2400" dirty="0"/>
              <a:t> </a:t>
            </a:r>
            <a:r>
              <a:rPr lang="en-US" sz="2400" dirty="0" err="1"/>
              <a:t>yaygın</a:t>
            </a:r>
            <a:r>
              <a:rPr lang="en-US" sz="2400" dirty="0"/>
              <a:t> </a:t>
            </a:r>
            <a:r>
              <a:rPr lang="en-US" sz="2400" dirty="0" err="1"/>
              <a:t>eğitim</a:t>
            </a:r>
            <a:r>
              <a:rPr lang="en-US" sz="2400" dirty="0"/>
              <a:t> </a:t>
            </a:r>
            <a:r>
              <a:rPr lang="en-US" sz="2400" dirty="0" err="1"/>
              <a:t>kurumlarında</a:t>
            </a:r>
            <a:r>
              <a:rPr lang="en-US" sz="2400" dirty="0"/>
              <a:t> </a:t>
            </a:r>
            <a:r>
              <a:rPr lang="en-US" sz="2400" err="1"/>
              <a:t>sürdürmeleri</a:t>
            </a:r>
            <a:r>
              <a:rPr lang="en-US" sz="2400"/>
              <a:t> </a:t>
            </a:r>
            <a:r>
              <a:rPr lang="en-US" sz="2400" smtClean="0"/>
              <a:t>esasına </a:t>
            </a:r>
            <a:r>
              <a:rPr lang="en-US" sz="2400" dirty="0" err="1"/>
              <a:t>dayanan</a:t>
            </a:r>
            <a:r>
              <a:rPr lang="en-US" sz="2400" dirty="0"/>
              <a:t> </a:t>
            </a:r>
            <a:r>
              <a:rPr lang="en-US" sz="2400" dirty="0" err="1"/>
              <a:t>özel</a:t>
            </a:r>
            <a:r>
              <a:rPr lang="en-US" sz="2400" dirty="0"/>
              <a:t> </a:t>
            </a:r>
            <a:r>
              <a:rPr lang="en-US" sz="2400" dirty="0" err="1"/>
              <a:t>eğitim</a:t>
            </a:r>
            <a:r>
              <a:rPr lang="en-US" sz="2400" dirty="0"/>
              <a:t> </a:t>
            </a:r>
            <a:r>
              <a:rPr lang="en-US" sz="2400" dirty="0" err="1"/>
              <a:t>uygulamalarıdır</a:t>
            </a:r>
            <a:r>
              <a:rPr lang="en-US" dirty="0"/>
              <a:t>. </a:t>
            </a:r>
            <a:endParaRPr lang="en-US" dirty="0" smtClean="0"/>
          </a:p>
          <a:p>
            <a:endParaRPr lang="en-US" dirty="0" smtClean="0"/>
          </a:p>
          <a:p>
            <a:endParaRPr lang="en-US" dirty="0" smtClean="0"/>
          </a:p>
        </p:txBody>
      </p:sp>
      <p:pic>
        <p:nvPicPr>
          <p:cNvPr id="4098" name="Picture 2" descr="C:\Users\smyo\Desktop\images (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05200" y="4419600"/>
            <a:ext cx="3771900" cy="24384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2400" dirty="0" smtClean="0"/>
              <a:t>ÖZEL EĞTİMDE YASAL DÜZENLEMELER.</a:t>
            </a:r>
            <a:endParaRPr lang="tr-TR" sz="2400" dirty="0"/>
          </a:p>
        </p:txBody>
      </p:sp>
      <p:sp>
        <p:nvSpPr>
          <p:cNvPr id="8" name="Metin Yer Tutucusu 7"/>
          <p:cNvSpPr>
            <a:spLocks noGrp="1"/>
          </p:cNvSpPr>
          <p:nvPr>
            <p:ph type="body" sz="quarter" idx="11"/>
          </p:nvPr>
        </p:nvSpPr>
        <p:spPr/>
        <p:txBody>
          <a:bodyPr/>
          <a:lstStyle/>
          <a:p>
            <a:r>
              <a:rPr lang="en-US" sz="2300" dirty="0" smtClean="0"/>
              <a:t>ÖZEL EĞİTİM HİZMETLERİ YÖNETMELİĞİ </a:t>
            </a:r>
            <a:endParaRPr lang="tr-TR" sz="2300" dirty="0"/>
          </a:p>
        </p:txBody>
      </p:sp>
      <p:sp>
        <p:nvSpPr>
          <p:cNvPr id="11" name="Metin Yer Tutucusu 10"/>
          <p:cNvSpPr>
            <a:spLocks noGrp="1"/>
          </p:cNvSpPr>
          <p:nvPr>
            <p:ph type="body" sz="quarter" idx="15"/>
          </p:nvPr>
        </p:nvSpPr>
        <p:spPr/>
        <p:txBody>
          <a:bodyPr/>
          <a:lstStyle/>
          <a:p>
            <a:r>
              <a:rPr lang="tr-TR" smtClean="0"/>
              <a:t>Ünite 4</a:t>
            </a:r>
            <a:endParaRPr lang="tr-TR"/>
          </a:p>
        </p:txBody>
      </p:sp>
      <p:sp>
        <p:nvSpPr>
          <p:cNvPr id="9" name="2 İçerik Yer Tutucusu"/>
          <p:cNvSpPr txBox="1">
            <a:spLocks/>
          </p:cNvSpPr>
          <p:nvPr/>
        </p:nvSpPr>
        <p:spPr>
          <a:xfrm>
            <a:off x="1600200" y="1371600"/>
            <a:ext cx="7216080" cy="4873752"/>
          </a:xfrm>
          <a:prstGeom prst="rect">
            <a:avLst/>
          </a:prstGeom>
        </p:spPr>
        <p:txBody>
          <a:bodyPr>
            <a:normAutofit/>
          </a:bodyPr>
          <a:lstStyle>
            <a:lvl1pPr marL="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dirty="0" err="1" smtClean="0"/>
              <a:t>Eğitsel</a:t>
            </a:r>
            <a:r>
              <a:rPr lang="en-US" b="1" dirty="0" smtClean="0"/>
              <a:t> </a:t>
            </a:r>
            <a:r>
              <a:rPr lang="en-US" b="1" dirty="0" err="1" smtClean="0"/>
              <a:t>Değerlendirme</a:t>
            </a:r>
            <a:r>
              <a:rPr lang="en-US" b="1" dirty="0" smtClean="0"/>
              <a:t> </a:t>
            </a:r>
            <a:r>
              <a:rPr lang="en-US" b="1" err="1" smtClean="0"/>
              <a:t>ve</a:t>
            </a:r>
            <a:r>
              <a:rPr lang="en-US" b="1" smtClean="0"/>
              <a:t> Tanılama</a:t>
            </a:r>
            <a:endParaRPr lang="en-US" sz="2400" smtClean="0"/>
          </a:p>
          <a:p>
            <a:pPr algn="just"/>
            <a:r>
              <a:rPr lang="tr-TR" sz="2400" smtClean="0"/>
              <a:t>Öğrencinin </a:t>
            </a:r>
            <a:r>
              <a:rPr lang="tr-TR" sz="2400" dirty="0"/>
              <a:t>akademik, davranışsal ya da fiziksel sorunlarını belirlemek ve bu sorunlara göre kararlar vermek amacıyla veri toplama sürecidir</a:t>
            </a:r>
            <a:r>
              <a:rPr lang="tr-TR" sz="2400"/>
              <a:t>. </a:t>
            </a:r>
            <a:endParaRPr lang="tr-TR" sz="2400" dirty="0"/>
          </a:p>
          <a:p>
            <a:endParaRPr lang="en-US" sz="2400" smtClean="0"/>
          </a:p>
          <a:p>
            <a:pPr algn="just"/>
            <a:r>
              <a:rPr lang="tr-TR" sz="2400" smtClean="0"/>
              <a:t>Tanılama </a:t>
            </a:r>
            <a:r>
              <a:rPr lang="tr-TR" sz="2400" dirty="0"/>
              <a:t>ise özel eğitime ihtiyacı olan bireylerin tüm gelişim alanlarındaki özellikleri ile yeterli ve yetersiz yönlerinin, bireysel özelliklerinin ve ilgilerinin belirlenmesi amacıyla tıbbî, </a:t>
            </a:r>
            <a:r>
              <a:rPr lang="tr-TR" sz="2400" dirty="0" err="1"/>
              <a:t>psiko</a:t>
            </a:r>
            <a:r>
              <a:rPr lang="tr-TR" sz="2400" dirty="0"/>
              <a:t>-sosyal ve eğitim alanlarında yapılan değerlendirme sürecidir</a:t>
            </a:r>
            <a:endParaRPr lang="en-US" sz="2400" dirty="0" smtClean="0"/>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4-3sunum">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4-3sunum</Template>
  <TotalTime>1627</TotalTime>
  <Words>2036</Words>
  <Application>Microsoft Office PowerPoint</Application>
  <PresentationFormat>Ekran Gösterisi (4:3)</PresentationFormat>
  <Paragraphs>282</Paragraphs>
  <Slides>40</Slides>
  <Notes>2</Notes>
  <HiddenSlides>0</HiddenSlides>
  <MMClips>0</MMClips>
  <ScaleCrop>false</ScaleCrop>
  <HeadingPairs>
    <vt:vector size="4" baseType="variant">
      <vt:variant>
        <vt:lpstr>Tema</vt:lpstr>
      </vt:variant>
      <vt:variant>
        <vt:i4>1</vt:i4>
      </vt:variant>
      <vt:variant>
        <vt:lpstr>Slayt Başlıkları</vt:lpstr>
      </vt:variant>
      <vt:variant>
        <vt:i4>40</vt:i4>
      </vt:variant>
    </vt:vector>
  </HeadingPairs>
  <TitlesOfParts>
    <vt:vector size="41" baseType="lpstr">
      <vt:lpstr>4-3sunum</vt:lpstr>
      <vt:lpstr>UZAKTAN EĞİTİM ÇOCUK GELİŞİMİ PROGRAMI</vt:lpstr>
      <vt:lpstr>Slayt 2</vt:lpstr>
      <vt:lpstr>ÖZEL EĞİTİMDE YASAL  DÜZENLEMELER.</vt:lpstr>
      <vt:lpstr>ÖZEL EĞİTİMDE YASAL  DÜZENLEMELER.</vt:lpstr>
      <vt:lpstr>ÖZEL EĞİTİMDE YASAL  DÜZENLEMELER.</vt:lpstr>
      <vt:lpstr>ÖZEL EĞİTİMDE YASAL  DÜZENLEMELER.</vt:lpstr>
      <vt:lpstr>ÖZEL EĞİTİMDE YASAL  DÜZENLEMELER.</vt:lpstr>
      <vt:lpstr>ÖZEL EĞİTİMDE YASAL  DÜZENLEMELER.</vt:lpstr>
      <vt:lpstr>ÖZEL EĞİTİMDE YASAL  DÜZENLEMELER.</vt:lpstr>
      <vt:lpstr>ÖZEL EĞİTİMDE YASAL  DÜZENLEMELER.</vt:lpstr>
      <vt:lpstr>ÖZEL EĞİTİMDE YASAL  DÜZENLEMELER.</vt:lpstr>
      <vt:lpstr>ÖZEL EĞİTİMDE YASAL  DÜZENLEMELER.</vt:lpstr>
      <vt:lpstr>ÖZEL EĞİTİMDE YASAL  DÜZENLEMELER.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DEĞİTİMİN 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lpstr>ÖZEL EĞTİMDE YASAL DÜZENLEMELER.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HALIL</cp:lastModifiedBy>
  <cp:revision>143</cp:revision>
  <dcterms:created xsi:type="dcterms:W3CDTF">2013-07-18T08:50:31Z</dcterms:created>
  <dcterms:modified xsi:type="dcterms:W3CDTF">2014-09-13T11:48:08Z</dcterms:modified>
</cp:coreProperties>
</file>