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Lst>
  <p:notesMasterIdLst>
    <p:notesMasterId r:id="rId33"/>
  </p:notesMasterIdLst>
  <p:sldIdLst>
    <p:sldId id="256" r:id="rId2"/>
    <p:sldId id="465" r:id="rId3"/>
    <p:sldId id="551" r:id="rId4"/>
    <p:sldId id="557" r:id="rId5"/>
    <p:sldId id="556" r:id="rId6"/>
    <p:sldId id="564" r:id="rId7"/>
    <p:sldId id="555" r:id="rId8"/>
    <p:sldId id="563" r:id="rId9"/>
    <p:sldId id="562" r:id="rId10"/>
    <p:sldId id="558" r:id="rId11"/>
    <p:sldId id="575" r:id="rId12"/>
    <p:sldId id="559" r:id="rId13"/>
    <p:sldId id="560" r:id="rId14"/>
    <p:sldId id="561" r:id="rId15"/>
    <p:sldId id="565" r:id="rId16"/>
    <p:sldId id="566" r:id="rId17"/>
    <p:sldId id="567" r:id="rId18"/>
    <p:sldId id="568" r:id="rId19"/>
    <p:sldId id="569" r:id="rId20"/>
    <p:sldId id="570" r:id="rId21"/>
    <p:sldId id="571" r:id="rId22"/>
    <p:sldId id="572" r:id="rId23"/>
    <p:sldId id="582" r:id="rId24"/>
    <p:sldId id="573" r:id="rId25"/>
    <p:sldId id="581" r:id="rId26"/>
    <p:sldId id="580" r:id="rId27"/>
    <p:sldId id="574" r:id="rId28"/>
    <p:sldId id="579" r:id="rId29"/>
    <p:sldId id="576" r:id="rId30"/>
    <p:sldId id="578" r:id="rId31"/>
    <p:sldId id="577"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Açık Stil 1 - Vurgu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82265" autoAdjust="0"/>
  </p:normalViewPr>
  <p:slideViewPr>
    <p:cSldViewPr>
      <p:cViewPr varScale="1">
        <p:scale>
          <a:sx n="71" d="100"/>
          <a:sy n="71" d="100"/>
        </p:scale>
        <p:origin x="1714" y="48"/>
      </p:cViewPr>
      <p:guideLst>
        <p:guide orient="horz" pos="2160"/>
        <p:guide pos="2880"/>
      </p:guideLst>
    </p:cSldViewPr>
  </p:slideViewPr>
  <p:outlineViewPr>
    <p:cViewPr>
      <p:scale>
        <a:sx n="33" d="100"/>
        <a:sy n="33" d="100"/>
      </p:scale>
      <p:origin x="54" y="856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41F11B-68D5-460C-9CF7-34C9F9A8CD2C}" type="datetimeFigureOut">
              <a:rPr lang="tr-TR" smtClean="0"/>
              <a:t>14.01.2020</a:t>
            </a:fld>
            <a:endParaRPr lang="tr-TR" dirty="0"/>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735E2C-136A-4917-9051-82AA36E4E51D}" type="slidenum">
              <a:rPr lang="tr-TR" smtClean="0"/>
              <a:t>‹#›</a:t>
            </a:fld>
            <a:endParaRPr lang="tr-TR" dirty="0"/>
          </a:p>
        </p:txBody>
      </p:sp>
    </p:spTree>
    <p:extLst>
      <p:ext uri="{BB962C8B-B14F-4D97-AF65-F5344CB8AC3E}">
        <p14:creationId xmlns:p14="http://schemas.microsoft.com/office/powerpoint/2010/main" val="3277279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1912927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3391092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3483046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47220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2267035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71384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147050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3790751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543261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4202929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C9F1750-C708-4CE9-9467-59DD85CB8616}" type="datetimeFigureOut">
              <a:rPr lang="tr-TR" smtClean="0"/>
              <a:t>14.01.2020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94229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F1750-C708-4CE9-9467-59DD85CB8616}" type="datetimeFigureOut">
              <a:rPr lang="tr-TR" smtClean="0"/>
              <a:t>14.01.2020</a:t>
            </a:fld>
            <a:endParaRPr lang="tr-TR" dirty="0"/>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4A9F46-ABE5-41BE-9080-923C8E3BD3D3}" type="slidenum">
              <a:rPr lang="tr-TR" smtClean="0"/>
              <a:t>‹#›</a:t>
            </a:fld>
            <a:endParaRPr lang="tr-TR" dirty="0"/>
          </a:p>
        </p:txBody>
      </p:sp>
    </p:spTree>
    <p:extLst>
      <p:ext uri="{BB962C8B-B14F-4D97-AF65-F5344CB8AC3E}">
        <p14:creationId xmlns:p14="http://schemas.microsoft.com/office/powerpoint/2010/main" val="3532214802"/>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08784" y="1744216"/>
            <a:ext cx="7851648" cy="1828800"/>
          </a:xfrm>
        </p:spPr>
        <p:txBody>
          <a:bodyPr>
            <a:normAutofit/>
          </a:bodyPr>
          <a:lstStyle/>
          <a:p>
            <a:pPr algn="ctr"/>
            <a:r>
              <a:rPr lang="tr-TR" b="1" dirty="0" smtClean="0">
                <a:latin typeface="Arial" panose="020B0604020202020204" pitchFamily="34" charset="0"/>
                <a:cs typeface="Arial" panose="020B0604020202020204" pitchFamily="34" charset="0"/>
              </a:rPr>
              <a:t>MİCROSOFT </a:t>
            </a:r>
            <a:r>
              <a:rPr lang="tr-TR" b="1" smtClean="0">
                <a:latin typeface="Arial" panose="020B0604020202020204" pitchFamily="34" charset="0"/>
                <a:cs typeface="Arial" panose="020B0604020202020204" pitchFamily="34" charset="0"/>
              </a:rPr>
              <a:t>OFFİCE </a:t>
            </a:r>
            <a:r>
              <a:rPr lang="tr-TR" b="1" smtClean="0">
                <a:latin typeface="Arial" panose="020B0604020202020204" pitchFamily="34" charset="0"/>
                <a:cs typeface="Arial" panose="020B0604020202020204" pitchFamily="34" charset="0"/>
              </a:rPr>
              <a:t>PROGRAMI 5</a:t>
            </a:r>
            <a:endParaRPr lang="tr-TR" b="1" dirty="0">
              <a:latin typeface="Arial" panose="020B0604020202020204" pitchFamily="34" charset="0"/>
              <a:cs typeface="Arial" panose="020B0604020202020204" pitchFamily="34" charset="0"/>
            </a:endParaRPr>
          </a:p>
        </p:txBody>
      </p:sp>
      <p:sp>
        <p:nvSpPr>
          <p:cNvPr id="4" name="Alt Başlık 3"/>
          <p:cNvSpPr>
            <a:spLocks noGrp="1"/>
          </p:cNvSpPr>
          <p:nvPr>
            <p:ph type="subTitle" idx="1"/>
          </p:nvPr>
        </p:nvSpPr>
        <p:spPr/>
        <p:txBody>
          <a:bodyPr/>
          <a:lstStyle/>
          <a:p>
            <a:endParaRPr lang="tr-TR"/>
          </a:p>
        </p:txBody>
      </p:sp>
    </p:spTree>
    <p:extLst>
      <p:ext uri="{BB962C8B-B14F-4D97-AF65-F5344CB8AC3E}">
        <p14:creationId xmlns:p14="http://schemas.microsoft.com/office/powerpoint/2010/main" val="3538369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648072"/>
          </a:xfrm>
        </p:spPr>
        <p:txBody>
          <a:bodyPr vert="horz" lIns="0" rIns="0" bIns="0" anchor="b">
            <a:normAutofit fontScale="90000"/>
          </a:bodyPr>
          <a:lstStyle/>
          <a:p>
            <a:pPr algn="ctr"/>
            <a:r>
              <a:rPr lang="tr-TR" sz="4000" b="1" dirty="0" smtClean="0"/>
              <a:t>KONU BAŞLIKLARI</a:t>
            </a:r>
            <a:endParaRPr lang="tr-TR" sz="4000" b="1" dirty="0"/>
          </a:p>
        </p:txBody>
      </p:sp>
      <p:sp>
        <p:nvSpPr>
          <p:cNvPr id="3" name="İçerik Yer Tutucusu 2"/>
          <p:cNvSpPr>
            <a:spLocks noGrp="1"/>
          </p:cNvSpPr>
          <p:nvPr>
            <p:ph idx="1"/>
          </p:nvPr>
        </p:nvSpPr>
        <p:spPr>
          <a:xfrm>
            <a:off x="971600" y="1268760"/>
            <a:ext cx="7344816" cy="4680520"/>
          </a:xfrm>
        </p:spPr>
        <p:txBody>
          <a:bodyPr>
            <a:noAutofit/>
          </a:bodyPr>
          <a:lstStyle/>
          <a:p>
            <a:pPr marL="0" indent="0">
              <a:buClrTx/>
              <a:buNone/>
            </a:pPr>
            <a:endParaRPr lang="tr-TR" sz="2800" dirty="0" smtClean="0"/>
          </a:p>
          <a:p>
            <a:pPr marL="514350" indent="-514350">
              <a:buClrTx/>
              <a:buAutoNum type="arabicPeriod"/>
            </a:pPr>
            <a:r>
              <a:rPr lang="tr-TR" sz="2800" dirty="0" smtClean="0"/>
              <a:t>Tablo ve Tablo Araçları</a:t>
            </a:r>
          </a:p>
          <a:p>
            <a:pPr marL="514350" indent="-514350">
              <a:buClrTx/>
              <a:buAutoNum type="arabicPeriod"/>
            </a:pPr>
            <a:endParaRPr lang="tr-TR" sz="2800" dirty="0" smtClean="0"/>
          </a:p>
          <a:p>
            <a:pPr marL="514350" indent="-514350">
              <a:buClrTx/>
              <a:buAutoNum type="arabicPeriod"/>
            </a:pPr>
            <a:endParaRPr lang="tr-TR" sz="2800" dirty="0" smtClean="0"/>
          </a:p>
          <a:p>
            <a:pPr marL="0" indent="0">
              <a:buClrTx/>
              <a:buNone/>
            </a:pPr>
            <a:endParaRPr lang="tr-TR" sz="2800" dirty="0" smtClean="0"/>
          </a:p>
          <a:p>
            <a:pPr marL="514350" indent="-514350">
              <a:buClrTx/>
              <a:buAutoNum type="arabicPeriod"/>
            </a:pPr>
            <a:endParaRPr lang="tr-TR" sz="2800" dirty="0" smtClean="0"/>
          </a:p>
          <a:p>
            <a:pPr marL="0" indent="0">
              <a:buClrTx/>
              <a:buNone/>
            </a:pPr>
            <a:endParaRPr lang="tr-TR" sz="2800" dirty="0" smtClean="0"/>
          </a:p>
          <a:p>
            <a:pPr>
              <a:buClrTx/>
            </a:pPr>
            <a:endParaRPr lang="tr-TR" sz="2800" dirty="0" smtClean="0"/>
          </a:p>
        </p:txBody>
      </p:sp>
    </p:spTree>
    <p:extLst>
      <p:ext uri="{BB962C8B-B14F-4D97-AF65-F5344CB8AC3E}">
        <p14:creationId xmlns:p14="http://schemas.microsoft.com/office/powerpoint/2010/main" val="39940321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51520" y="197346"/>
            <a:ext cx="8568952" cy="3831818"/>
          </a:xfrm>
          <a:prstGeom prst="rect">
            <a:avLst/>
          </a:prstGeom>
        </p:spPr>
        <p:txBody>
          <a:bodyPr wrap="square">
            <a:spAutoFit/>
          </a:bodyPr>
          <a:lstStyle/>
          <a:p>
            <a:pPr algn="just"/>
            <a:r>
              <a:rPr lang="tr-TR" sz="2700" b="1" dirty="0"/>
              <a:t>Tablo İşlemleri </a:t>
            </a:r>
            <a:endParaRPr lang="tr-TR" sz="2700" dirty="0"/>
          </a:p>
          <a:p>
            <a:pPr algn="just"/>
            <a:r>
              <a:rPr lang="tr-TR" sz="2700" dirty="0"/>
              <a:t>Tablo Ekleme </a:t>
            </a:r>
            <a:r>
              <a:rPr lang="tr-TR" sz="2700" dirty="0" smtClean="0"/>
              <a:t>:</a:t>
            </a:r>
            <a:endParaRPr lang="tr-TR" sz="2700" dirty="0"/>
          </a:p>
          <a:p>
            <a:pPr algn="just"/>
            <a:r>
              <a:rPr lang="tr-TR" sz="2700" dirty="0"/>
              <a:t>Word dokümanlarınıza beş farklı yöntemle tablo ekleyebilirsiniz. </a:t>
            </a:r>
          </a:p>
          <a:p>
            <a:pPr algn="just"/>
            <a:r>
              <a:rPr lang="tr-TR" sz="2700" dirty="0"/>
              <a:t>Tablo Kılavuzunu Kullanarak Tablo Ekleme </a:t>
            </a:r>
            <a:r>
              <a:rPr lang="tr-TR" sz="2700" dirty="0" smtClean="0"/>
              <a:t>:</a:t>
            </a:r>
            <a:endParaRPr lang="tr-TR" sz="2700" dirty="0"/>
          </a:p>
          <a:p>
            <a:pPr algn="just"/>
            <a:r>
              <a:rPr lang="tr-TR" sz="2700" dirty="0"/>
              <a:t>Tablo eklemenin en hızlı yolu istediğiniz tablo boyutunu Tablo kılavuzundan seçmektir. Tablo kılavuzunu kullanmak için aşağıdaki aşamaları takip edebilirsiniz: </a:t>
            </a:r>
          </a:p>
          <a:p>
            <a:pPr algn="just"/>
            <a:r>
              <a:rPr lang="tr-TR" sz="2700" dirty="0"/>
              <a:t> </a:t>
            </a:r>
          </a:p>
        </p:txBody>
      </p:sp>
    </p:spTree>
    <p:extLst>
      <p:ext uri="{BB962C8B-B14F-4D97-AF65-F5344CB8AC3E}">
        <p14:creationId xmlns:p14="http://schemas.microsoft.com/office/powerpoint/2010/main" val="43326638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221088"/>
            <a:ext cx="2958176" cy="177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323528" y="682094"/>
            <a:ext cx="7848872" cy="3000821"/>
          </a:xfrm>
          <a:prstGeom prst="rect">
            <a:avLst/>
          </a:prstGeom>
        </p:spPr>
        <p:txBody>
          <a:bodyPr wrap="square">
            <a:spAutoFit/>
          </a:bodyPr>
          <a:lstStyle/>
          <a:p>
            <a:pPr lvl="0" algn="just"/>
            <a:r>
              <a:rPr lang="tr-TR" sz="2700" i="1" dirty="0">
                <a:solidFill>
                  <a:prstClr val="black"/>
                </a:solidFill>
              </a:rPr>
              <a:t>Ekle </a:t>
            </a:r>
            <a:r>
              <a:rPr lang="tr-TR" sz="2700" dirty="0">
                <a:solidFill>
                  <a:prstClr val="black"/>
                </a:solidFill>
              </a:rPr>
              <a:t>sekmesinden </a:t>
            </a:r>
            <a:r>
              <a:rPr lang="tr-TR" sz="2700" i="1" dirty="0">
                <a:solidFill>
                  <a:prstClr val="black"/>
                </a:solidFill>
              </a:rPr>
              <a:t>Tablo </a:t>
            </a:r>
            <a:r>
              <a:rPr lang="tr-TR" sz="2700" dirty="0">
                <a:solidFill>
                  <a:prstClr val="black"/>
                </a:solidFill>
              </a:rPr>
              <a:t>seçeneğini tıklayın. </a:t>
            </a:r>
          </a:p>
          <a:p>
            <a:pPr lvl="0" algn="just"/>
            <a:r>
              <a:rPr lang="tr-TR" sz="2700" dirty="0">
                <a:solidFill>
                  <a:prstClr val="black"/>
                </a:solidFill>
              </a:rPr>
              <a:t>Açılan sekmeden </a:t>
            </a:r>
            <a:r>
              <a:rPr lang="tr-TR" sz="2700" i="1" dirty="0">
                <a:solidFill>
                  <a:prstClr val="black"/>
                </a:solidFill>
              </a:rPr>
              <a:t>Tablo Ekle </a:t>
            </a:r>
            <a:r>
              <a:rPr lang="tr-TR" sz="2700" dirty="0">
                <a:solidFill>
                  <a:prstClr val="black"/>
                </a:solidFill>
              </a:rPr>
              <a:t>bölmesinde bulunan kutucuklar,  tablonuzun satır ve sütun sayılarını simgelemektedir. Sütun tablonuzdaki dikey alanlar, satır ise sayfanızdaki yatay alanlardır. Dolayısıyla sütün seçerken dikey kareleri, satır seçerken de yatay kareleri seçmeniz gerekmektedir. </a:t>
            </a:r>
          </a:p>
        </p:txBody>
      </p:sp>
    </p:spTree>
    <p:extLst>
      <p:ext uri="{BB962C8B-B14F-4D97-AF65-F5344CB8AC3E}">
        <p14:creationId xmlns:p14="http://schemas.microsoft.com/office/powerpoint/2010/main" val="390988858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20688"/>
            <a:ext cx="8424936" cy="3970318"/>
          </a:xfrm>
          <a:prstGeom prst="rect">
            <a:avLst/>
          </a:prstGeom>
        </p:spPr>
        <p:txBody>
          <a:bodyPr wrap="square">
            <a:spAutoFit/>
          </a:bodyPr>
          <a:lstStyle/>
          <a:p>
            <a:pPr algn="just"/>
            <a:r>
              <a:rPr lang="tr-TR" sz="2800" dirty="0"/>
              <a:t>Örnek: 3 sütunlu ve 2 satırlı bir tablo oluşturmak istiyorsunuz. Bunun için “Tablo Ekle Bölmesindeyken farenizi sürükleyerek aşağıdaki figürde görülen kutuları seçmeniz gerekecektir. Seçtiğimiz kutular turuncu renk ile işaretlenecek ve boyutları Sütun sayısı x Satır sayısı olarak gösterilecektir. </a:t>
            </a:r>
          </a:p>
          <a:p>
            <a:pPr lvl="0" algn="just"/>
            <a:r>
              <a:rPr lang="tr-TR" sz="2800" dirty="0"/>
              <a:t>Seçiminizi yaptıktan sonra tablonuz şekildeki gibi dokümanınıza eklenecektir. </a:t>
            </a:r>
          </a:p>
          <a:p>
            <a:pPr algn="just"/>
            <a:r>
              <a:rPr lang="tr-TR" sz="2800" dirty="0"/>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4077072"/>
            <a:ext cx="1914525"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o 2"/>
          <p:cNvGraphicFramePr>
            <a:graphicFrameLocks noGrp="1"/>
          </p:cNvGraphicFramePr>
          <p:nvPr>
            <p:extLst>
              <p:ext uri="{D42A27DB-BD31-4B8C-83A1-F6EECF244321}">
                <p14:modId xmlns:p14="http://schemas.microsoft.com/office/powerpoint/2010/main" val="1338531090"/>
              </p:ext>
            </p:extLst>
          </p:nvPr>
        </p:nvGraphicFramePr>
        <p:xfrm>
          <a:off x="375582" y="4521254"/>
          <a:ext cx="6096000" cy="74168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tr-TR" dirty="0"/>
                    </a:p>
                  </a:txBody>
                  <a:tcPr/>
                </a:tc>
                <a:tc>
                  <a:txBody>
                    <a:bodyPr/>
                    <a:lstStyle/>
                    <a:p>
                      <a:endParaRPr lang="tr-TR"/>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dirty="0"/>
                    </a:p>
                  </a:txBody>
                  <a:tcPr/>
                </a:tc>
              </a:tr>
            </a:tbl>
          </a:graphicData>
        </a:graphic>
      </p:graphicFrame>
    </p:spTree>
    <p:extLst>
      <p:ext uri="{BB962C8B-B14F-4D97-AF65-F5344CB8AC3E}">
        <p14:creationId xmlns:p14="http://schemas.microsoft.com/office/powerpoint/2010/main" val="62451836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76673"/>
            <a:ext cx="8352928" cy="4832092"/>
          </a:xfrm>
          <a:prstGeom prst="rect">
            <a:avLst/>
          </a:prstGeom>
        </p:spPr>
        <p:txBody>
          <a:bodyPr wrap="square">
            <a:spAutoFit/>
          </a:bodyPr>
          <a:lstStyle/>
          <a:p>
            <a:pPr algn="just"/>
            <a:r>
              <a:rPr lang="tr-TR" sz="2800" b="1" dirty="0"/>
              <a:t>Tablo Ekle Komutunu Kullanarak Tablo Ekleme </a:t>
            </a:r>
            <a:endParaRPr lang="tr-TR" sz="2800" b="1" dirty="0" smtClean="0"/>
          </a:p>
          <a:p>
            <a:pPr algn="just"/>
            <a:endParaRPr lang="tr-TR" sz="2800" dirty="0"/>
          </a:p>
          <a:p>
            <a:pPr algn="just"/>
            <a:r>
              <a:rPr lang="tr-TR" sz="2800" dirty="0" smtClean="0"/>
              <a:t>	Tablo </a:t>
            </a:r>
            <a:r>
              <a:rPr lang="tr-TR" sz="2800" dirty="0"/>
              <a:t>satır ve sütunlarını rakamla girerek tablo oluşturabilmek için Tablo Ekle seçeneğini tıklamanız gerekmektedir. Bu yöntemi şu şekilde kullanabilirsiniz: </a:t>
            </a:r>
            <a:endParaRPr lang="tr-TR" sz="2800" dirty="0" smtClean="0"/>
          </a:p>
          <a:p>
            <a:pPr algn="just"/>
            <a:endParaRPr lang="tr-TR" sz="2800" dirty="0"/>
          </a:p>
          <a:p>
            <a:pPr algn="just"/>
            <a:r>
              <a:rPr lang="tr-TR" sz="2800" dirty="0"/>
              <a:t>1. Ekle sekmesinden Tablo seçeneğini tıklayın. </a:t>
            </a:r>
          </a:p>
          <a:p>
            <a:pPr algn="just"/>
            <a:r>
              <a:rPr lang="tr-TR" sz="2800" dirty="0"/>
              <a:t>2. Açılan menüden Tablo Ekle seçeneğini tıklayın. </a:t>
            </a:r>
          </a:p>
          <a:p>
            <a:pPr algn="just"/>
            <a:r>
              <a:rPr lang="tr-TR" sz="2800" dirty="0"/>
              <a:t>3. Oluşturacağınız tablonun özelliklerini seçebileceğiniz bir pencere açılacak. Bu pencerenin </a:t>
            </a:r>
            <a:r>
              <a:rPr lang="tr-TR" sz="2800" dirty="0" smtClean="0"/>
              <a:t>ögelerini </a:t>
            </a:r>
            <a:r>
              <a:rPr lang="tr-TR" sz="2800" dirty="0"/>
              <a:t>inceleyelim: </a:t>
            </a:r>
          </a:p>
        </p:txBody>
      </p:sp>
    </p:spTree>
    <p:extLst>
      <p:ext uri="{BB962C8B-B14F-4D97-AF65-F5344CB8AC3E}">
        <p14:creationId xmlns:p14="http://schemas.microsoft.com/office/powerpoint/2010/main" val="232843446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5217716"/>
            <a:ext cx="514350" cy="352425"/>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9718" y="2924943"/>
            <a:ext cx="514350" cy="35242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9718" y="1268760"/>
            <a:ext cx="514350" cy="3524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3"/>
          <p:cNvSpPr>
            <a:spLocks noChangeArrowheads="1"/>
          </p:cNvSpPr>
          <p:nvPr/>
        </p:nvSpPr>
        <p:spPr bwMode="auto">
          <a:xfrm>
            <a:off x="489265" y="731115"/>
            <a:ext cx="7224104"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228600" algn="just" fontAlgn="base">
              <a:spcBef>
                <a:spcPct val="0"/>
              </a:spcBef>
              <a:spcAft>
                <a:spcPct val="0"/>
              </a:spcAft>
            </a:pPr>
            <a:r>
              <a:rPr kumimoji="0" lang="tr-TR"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Sütun sayısı: Tablonuzun sütun sayısını bu kısımdan belirleyebilirsiniz.   </a:t>
            </a:r>
            <a:r>
              <a:rPr lang="tr-TR" sz="2800" dirty="0" smtClean="0">
                <a:solidFill>
                  <a:srgbClr val="000000"/>
                </a:solidFill>
                <a:latin typeface="Times New Roman" pitchFamily="18" charset="0"/>
                <a:ea typeface="Times New Roman" pitchFamily="18" charset="0"/>
                <a:cs typeface="Times New Roman" pitchFamily="18" charset="0"/>
              </a:rPr>
              <a:t>Tuşlarına </a:t>
            </a:r>
            <a:r>
              <a:rPr lang="tr-TR" sz="2800" dirty="0">
                <a:solidFill>
                  <a:srgbClr val="000000"/>
                </a:solidFill>
                <a:latin typeface="Times New Roman" pitchFamily="18" charset="0"/>
                <a:ea typeface="Times New Roman" pitchFamily="18" charset="0"/>
                <a:cs typeface="Times New Roman" pitchFamily="18" charset="0"/>
              </a:rPr>
              <a:t>basarak rakamı arttırabilir ve azaltabilirsiniz. Klavyeden de rakam girmek mümkündür. </a:t>
            </a:r>
            <a:endParaRPr lang="tr-TR" sz="2800" dirty="0">
              <a:latin typeface="Arial" pitchFamily="34" charset="0"/>
              <a:cs typeface="Arial" pitchFamily="34" charset="0"/>
            </a:endParaRPr>
          </a:p>
          <a:p>
            <a:pPr lvl="0" indent="228600" algn="just" eaLnBrk="0" fontAlgn="base" hangingPunct="0">
              <a:spcBef>
                <a:spcPct val="0"/>
              </a:spcBef>
              <a:spcAft>
                <a:spcPct val="0"/>
              </a:spcAft>
            </a:pPr>
            <a:r>
              <a:rPr lang="tr-TR" sz="2800" dirty="0" smtClean="0">
                <a:solidFill>
                  <a:srgbClr val="000000"/>
                </a:solidFill>
                <a:latin typeface="Times New Roman" pitchFamily="18" charset="0"/>
                <a:ea typeface="Times New Roman" pitchFamily="18" charset="0"/>
                <a:cs typeface="Times New Roman" pitchFamily="18" charset="0"/>
              </a:rPr>
              <a:t>	Satır </a:t>
            </a:r>
            <a:r>
              <a:rPr lang="tr-TR" sz="2800" dirty="0">
                <a:solidFill>
                  <a:srgbClr val="000000"/>
                </a:solidFill>
                <a:latin typeface="Times New Roman" pitchFamily="18" charset="0"/>
                <a:ea typeface="Times New Roman" pitchFamily="18" charset="0"/>
                <a:cs typeface="Times New Roman" pitchFamily="18" charset="0"/>
              </a:rPr>
              <a:t>sayısı: Tablonuzun satır sayısını bu kısımdan belirleyebilirsiniz</a:t>
            </a:r>
            <a:r>
              <a:rPr lang="tr-TR" sz="2800" dirty="0" smtClean="0">
                <a:solidFill>
                  <a:srgbClr val="000000"/>
                </a:solidFill>
                <a:latin typeface="Times New Roman" pitchFamily="18" charset="0"/>
                <a:ea typeface="Times New Roman" pitchFamily="18" charset="0"/>
                <a:cs typeface="Times New Roman" pitchFamily="18" charset="0"/>
              </a:rPr>
              <a:t>.    Tuşlarına </a:t>
            </a:r>
            <a:r>
              <a:rPr lang="tr-TR" sz="2800" dirty="0">
                <a:solidFill>
                  <a:srgbClr val="000000"/>
                </a:solidFill>
                <a:latin typeface="Times New Roman" pitchFamily="18" charset="0"/>
                <a:ea typeface="Times New Roman" pitchFamily="18" charset="0"/>
                <a:cs typeface="Times New Roman" pitchFamily="18" charset="0"/>
              </a:rPr>
              <a:t>basarak rakamı arttırabilir ve azaltabilirsiniz. Klavyeden de rakam girmek mümkündür.  </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15"/>
          <p:cNvSpPr>
            <a:spLocks noChangeArrowheads="1"/>
          </p:cNvSpPr>
          <p:nvPr/>
        </p:nvSpPr>
        <p:spPr bwMode="auto">
          <a:xfrm>
            <a:off x="489264" y="4270545"/>
            <a:ext cx="801574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228600" algn="just" fontAlgn="base">
              <a:spcBef>
                <a:spcPct val="0"/>
              </a:spcBef>
              <a:spcAft>
                <a:spcPct val="0"/>
              </a:spcAft>
            </a:pPr>
            <a:r>
              <a:rPr kumimoji="0" lang="tr-TR"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Sabit sütun genişliği: Tablonuzun genişliğinin belirlenmesine yardımcı olur. “Otomatik” seçeneği kayıtlı genişliği </a:t>
            </a:r>
            <a:r>
              <a:rPr lang="tr-TR" sz="2800" dirty="0">
                <a:solidFill>
                  <a:srgbClr val="000000"/>
                </a:solidFill>
                <a:latin typeface="Times New Roman" pitchFamily="18" charset="0"/>
                <a:ea typeface="Times New Roman" pitchFamily="18" charset="0"/>
                <a:cs typeface="Times New Roman" pitchFamily="18" charset="0"/>
              </a:rPr>
              <a:t>atar </a:t>
            </a:r>
            <a:r>
              <a:rPr lang="tr-TR" sz="2800" dirty="0" smtClean="0">
                <a:solidFill>
                  <a:srgbClr val="000000"/>
                </a:solidFill>
                <a:latin typeface="Times New Roman" pitchFamily="18" charset="0"/>
                <a:ea typeface="Times New Roman" pitchFamily="18" charset="0"/>
                <a:cs typeface="Times New Roman" pitchFamily="18" charset="0"/>
              </a:rPr>
              <a:t>    tuşlarına </a:t>
            </a:r>
            <a:r>
              <a:rPr lang="tr-TR" sz="2800" dirty="0">
                <a:solidFill>
                  <a:srgbClr val="000000"/>
                </a:solidFill>
                <a:latin typeface="Times New Roman" pitchFamily="18" charset="0"/>
                <a:ea typeface="Times New Roman" pitchFamily="18" charset="0"/>
                <a:cs typeface="Times New Roman" pitchFamily="18" charset="0"/>
              </a:rPr>
              <a:t>basarak tablonuza rakamsal bir genişlik verebilirsiniz. </a:t>
            </a:r>
            <a:endParaRPr lang="tr-TR" sz="2800" dirty="0">
              <a:latin typeface="Arial" pitchFamily="34" charset="0"/>
              <a:cs typeface="Arial" pitchFamily="34" charset="0"/>
            </a:endParaRPr>
          </a:p>
          <a:p>
            <a:pPr marL="0" marR="0" lvl="0" indent="228600" algn="just" defTabSz="914400" rtl="0" eaLnBrk="1" fontAlgn="base" latinLnBrk="0" hangingPunct="1">
              <a:lnSpc>
                <a:spcPct val="100000"/>
              </a:lnSpc>
              <a:spcBef>
                <a:spcPct val="0"/>
              </a:spcBef>
              <a:spcAft>
                <a:spcPct val="0"/>
              </a:spcAft>
              <a:buClrTx/>
              <a:buSzTx/>
              <a:buFontTx/>
              <a:buNone/>
              <a:tabLst/>
            </a:pP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7615120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620688"/>
            <a:ext cx="8280920" cy="5262979"/>
          </a:xfrm>
          <a:prstGeom prst="rect">
            <a:avLst/>
          </a:prstGeom>
        </p:spPr>
        <p:txBody>
          <a:bodyPr wrap="square">
            <a:spAutoFit/>
          </a:bodyPr>
          <a:lstStyle/>
          <a:p>
            <a:pPr algn="just"/>
            <a:endParaRPr lang="tr-TR" sz="2800" dirty="0"/>
          </a:p>
          <a:p>
            <a:pPr algn="just"/>
            <a:r>
              <a:rPr lang="tr-TR" sz="2800" i="1" dirty="0" smtClean="0"/>
              <a:t>	İçindekilere </a:t>
            </a:r>
            <a:r>
              <a:rPr lang="tr-TR" sz="2800" i="1" dirty="0"/>
              <a:t>göre Otomatik Sığdır: </a:t>
            </a:r>
            <a:r>
              <a:rPr lang="tr-TR" sz="2800" dirty="0"/>
              <a:t>Tablonuzun genişliğini içindeki verilerin genişliğine göre otomatik olarak belirleyecektir. </a:t>
            </a:r>
          </a:p>
          <a:p>
            <a:pPr algn="just"/>
            <a:r>
              <a:rPr lang="tr-TR" sz="2800" i="1" dirty="0" smtClean="0"/>
              <a:t>	Pencereye </a:t>
            </a:r>
            <a:r>
              <a:rPr lang="tr-TR" sz="2800" i="1" dirty="0"/>
              <a:t>Otomatik Sığdır: </a:t>
            </a:r>
            <a:r>
              <a:rPr lang="tr-TR" sz="2800" dirty="0"/>
              <a:t>Tablonuzun genişliğini sayfanın enine göre ayarlayacaktır. </a:t>
            </a:r>
          </a:p>
          <a:p>
            <a:pPr algn="just"/>
            <a:r>
              <a:rPr lang="tr-TR" sz="2800" i="1" dirty="0" smtClean="0"/>
              <a:t>	Yeni </a:t>
            </a:r>
            <a:r>
              <a:rPr lang="tr-TR" sz="2800" i="1" dirty="0"/>
              <a:t>tablolar için boyutları anımsa: </a:t>
            </a:r>
            <a:r>
              <a:rPr lang="tr-TR" sz="2800" dirty="0"/>
              <a:t>Bu tablo dışında oluşturulan tablolarda da aynı boyutları uygulayacaktır. </a:t>
            </a:r>
          </a:p>
          <a:p>
            <a:pPr algn="just"/>
            <a:r>
              <a:rPr lang="tr-TR" sz="2800" dirty="0"/>
              <a:t>4. Tablonuza dilediğiniz değerleri verdikten sonra </a:t>
            </a:r>
            <a:r>
              <a:rPr lang="tr-TR" sz="2800" i="1" dirty="0"/>
              <a:t>Tamam </a:t>
            </a:r>
            <a:r>
              <a:rPr lang="tr-TR" sz="2800" dirty="0"/>
              <a:t>düğmesine basarsanız tablonuz dokümanınıza eklenecektir. </a:t>
            </a:r>
          </a:p>
        </p:txBody>
      </p:sp>
    </p:spTree>
    <p:extLst>
      <p:ext uri="{BB962C8B-B14F-4D97-AF65-F5344CB8AC3E}">
        <p14:creationId xmlns:p14="http://schemas.microsoft.com/office/powerpoint/2010/main" val="105935472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92697"/>
            <a:ext cx="8136904" cy="4832092"/>
          </a:xfrm>
          <a:prstGeom prst="rect">
            <a:avLst/>
          </a:prstGeom>
        </p:spPr>
        <p:txBody>
          <a:bodyPr wrap="square">
            <a:spAutoFit/>
          </a:bodyPr>
          <a:lstStyle/>
          <a:p>
            <a:pPr algn="just"/>
            <a:r>
              <a:rPr lang="tr-TR" sz="2800" b="1" dirty="0"/>
              <a:t>Tablo Çiz Komutunu Kullanarak Tablo Ekleme </a:t>
            </a:r>
            <a:endParaRPr lang="tr-TR" sz="2800" b="1" dirty="0" smtClean="0"/>
          </a:p>
          <a:p>
            <a:pPr algn="just"/>
            <a:endParaRPr lang="tr-TR" sz="2800" b="1" dirty="0"/>
          </a:p>
          <a:p>
            <a:pPr algn="just"/>
            <a:r>
              <a:rPr lang="tr-TR" sz="2800" dirty="0" smtClean="0"/>
              <a:t>	Karmaşık </a:t>
            </a:r>
            <a:r>
              <a:rPr lang="tr-TR" sz="2800" dirty="0"/>
              <a:t>bir tablo, örneğin farklı yükseklikte hücreler veya her satırdan farklı sayıda sütun içeren bir tablo çizebilirsiniz. </a:t>
            </a:r>
            <a:endParaRPr lang="tr-TR" sz="2800" dirty="0" smtClean="0"/>
          </a:p>
          <a:p>
            <a:pPr algn="just"/>
            <a:endParaRPr lang="tr-TR" sz="2800" dirty="0"/>
          </a:p>
          <a:p>
            <a:pPr marL="514350" indent="-514350" algn="just">
              <a:buAutoNum type="arabicPeriod"/>
            </a:pPr>
            <a:r>
              <a:rPr lang="tr-TR" sz="2800" i="1" dirty="0" smtClean="0"/>
              <a:t>Ekle </a:t>
            </a:r>
            <a:r>
              <a:rPr lang="tr-TR" sz="2800" dirty="0"/>
              <a:t>sekmesinden </a:t>
            </a:r>
            <a:r>
              <a:rPr lang="tr-TR" sz="2800" i="1" dirty="0"/>
              <a:t>Tablo </a:t>
            </a:r>
            <a:r>
              <a:rPr lang="tr-TR" sz="2800" dirty="0"/>
              <a:t>seçeneğini tıklayın. </a:t>
            </a:r>
            <a:endParaRPr lang="tr-TR" sz="2800" dirty="0" smtClean="0"/>
          </a:p>
          <a:p>
            <a:pPr marL="514350" indent="-514350" algn="just">
              <a:buAutoNum type="arabicPeriod"/>
            </a:pPr>
            <a:endParaRPr lang="tr-TR" sz="2800" dirty="0"/>
          </a:p>
          <a:p>
            <a:pPr algn="just"/>
            <a:r>
              <a:rPr lang="tr-TR" sz="2800" dirty="0"/>
              <a:t>2. Açılan sekmeden </a:t>
            </a:r>
            <a:r>
              <a:rPr lang="tr-TR" sz="2800" i="1" dirty="0"/>
              <a:t>Tablo Çiz </a:t>
            </a:r>
            <a:r>
              <a:rPr lang="tr-TR" sz="2800" dirty="0"/>
              <a:t>seçeneğini tıklayın</a:t>
            </a:r>
            <a:r>
              <a:rPr lang="tr-TR" sz="2800" dirty="0" smtClean="0"/>
              <a:t>.</a:t>
            </a:r>
          </a:p>
          <a:p>
            <a:pPr algn="just"/>
            <a:r>
              <a:rPr lang="tr-TR" sz="2800" dirty="0" smtClean="0"/>
              <a:t> </a:t>
            </a:r>
            <a:endParaRPr lang="tr-TR" sz="2800" dirty="0"/>
          </a:p>
          <a:p>
            <a:pPr algn="just"/>
            <a:r>
              <a:rPr lang="tr-TR" sz="2800" dirty="0"/>
              <a:t>3. Fare imleci kalem </a:t>
            </a:r>
            <a:r>
              <a:rPr lang="tr-TR" sz="2800" dirty="0" smtClean="0"/>
              <a:t>        şeklini alacaktır</a:t>
            </a:r>
            <a:r>
              <a:rPr lang="tr-TR" sz="2800" dirty="0"/>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4941168"/>
            <a:ext cx="507187" cy="420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498494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352928" cy="5693866"/>
          </a:xfrm>
          <a:prstGeom prst="rect">
            <a:avLst/>
          </a:prstGeom>
        </p:spPr>
        <p:txBody>
          <a:bodyPr wrap="square">
            <a:spAutoFit/>
          </a:bodyPr>
          <a:lstStyle/>
          <a:p>
            <a:pPr algn="just"/>
            <a:endParaRPr lang="tr-TR" sz="2800" dirty="0"/>
          </a:p>
          <a:p>
            <a:pPr algn="just"/>
            <a:r>
              <a:rPr lang="tr-TR" sz="2800" dirty="0"/>
              <a:t>4. Kalem şekli tablonuzu çizmeye hazır olduğunuz gösterir. Öncellikle farenin sol tuşuna basılı </a:t>
            </a:r>
            <a:r>
              <a:rPr lang="tr-TR" sz="2800" dirty="0" smtClean="0"/>
              <a:t>tutarak </a:t>
            </a:r>
            <a:r>
              <a:rPr lang="tr-TR" sz="2800" dirty="0"/>
              <a:t>bir dikdörtgen çizin. Boyut isteğe bağlıdır. Bu dikdörtgen tablonuzun dış kenarlığını </a:t>
            </a:r>
            <a:r>
              <a:rPr lang="tr-TR" sz="2800" dirty="0" smtClean="0"/>
              <a:t>oluşturacaktır</a:t>
            </a:r>
            <a:r>
              <a:rPr lang="tr-TR" sz="2800" dirty="0"/>
              <a:t>. </a:t>
            </a:r>
            <a:endParaRPr lang="tr-TR" sz="2800" dirty="0" smtClean="0"/>
          </a:p>
          <a:p>
            <a:pPr algn="just"/>
            <a:endParaRPr lang="tr-TR" sz="2800" dirty="0"/>
          </a:p>
          <a:p>
            <a:pPr algn="just"/>
            <a:endParaRPr lang="tr-TR" sz="2800" dirty="0" smtClean="0"/>
          </a:p>
          <a:p>
            <a:pPr algn="just"/>
            <a:endParaRPr lang="tr-TR" sz="2800" dirty="0"/>
          </a:p>
          <a:p>
            <a:pPr algn="just"/>
            <a:endParaRPr lang="tr-TR" sz="2800" dirty="0"/>
          </a:p>
          <a:p>
            <a:pPr algn="just"/>
            <a:r>
              <a:rPr lang="tr-TR" sz="2800" dirty="0"/>
              <a:t>5. Çizdiğiniz tablonuza sütun ve satır eklemek için farenin sol tuşuna basılı tutarak yukarıdan aşağıya veya aşağıdan yukarıya fareyi sürüklerseniz sürüklediğiniz noktada sütun oluşacaktır.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780929"/>
            <a:ext cx="7546283" cy="119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35623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764703"/>
            <a:ext cx="7992888" cy="1194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ikdörtgen 1"/>
          <p:cNvSpPr/>
          <p:nvPr/>
        </p:nvSpPr>
        <p:spPr>
          <a:xfrm>
            <a:off x="616631" y="2204864"/>
            <a:ext cx="7992888" cy="1384995"/>
          </a:xfrm>
          <a:prstGeom prst="rect">
            <a:avLst/>
          </a:prstGeom>
        </p:spPr>
        <p:txBody>
          <a:bodyPr wrap="square">
            <a:spAutoFit/>
          </a:bodyPr>
          <a:lstStyle/>
          <a:p>
            <a:pPr algn="just"/>
            <a:r>
              <a:rPr lang="tr-TR" sz="2800" dirty="0"/>
              <a:t>Farenin sol tuşuna basılı tutarak soldan sağa veya sağdan sola doğru fareyi sürüklerseniz sürüklediğiniz noktada satır oluşacaktır. </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882083"/>
            <a:ext cx="7416824" cy="1311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ikdörtgen 2"/>
          <p:cNvSpPr/>
          <p:nvPr/>
        </p:nvSpPr>
        <p:spPr>
          <a:xfrm>
            <a:off x="611559" y="5445224"/>
            <a:ext cx="7997959" cy="954107"/>
          </a:xfrm>
          <a:prstGeom prst="rect">
            <a:avLst/>
          </a:prstGeom>
        </p:spPr>
        <p:txBody>
          <a:bodyPr wrap="square">
            <a:spAutoFit/>
          </a:bodyPr>
          <a:lstStyle/>
          <a:p>
            <a:pPr algn="just"/>
            <a:r>
              <a:rPr lang="tr-TR" sz="2800" dirty="0"/>
              <a:t>Böylelikle dilediğiniz sayıda ve farklı genişliklerde sütun ve satırlar oluşturabilirsiniz. </a:t>
            </a:r>
          </a:p>
        </p:txBody>
      </p:sp>
    </p:spTree>
    <p:extLst>
      <p:ext uri="{BB962C8B-B14F-4D97-AF65-F5344CB8AC3E}">
        <p14:creationId xmlns:p14="http://schemas.microsoft.com/office/powerpoint/2010/main" val="336852300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8280920" cy="4401205"/>
          </a:xfrm>
          <a:prstGeom prst="rect">
            <a:avLst/>
          </a:prstGeom>
        </p:spPr>
        <p:txBody>
          <a:bodyPr wrap="square">
            <a:spAutoFit/>
          </a:bodyPr>
          <a:lstStyle/>
          <a:p>
            <a:pPr algn="just"/>
            <a:r>
              <a:rPr lang="tr-TR" sz="2800" b="1" dirty="0"/>
              <a:t>Metni Tabloya Dönüştür Komutunu Kullanarak Tablo Ekleme </a:t>
            </a:r>
            <a:endParaRPr lang="tr-TR" sz="2800" b="1" dirty="0" smtClean="0"/>
          </a:p>
          <a:p>
            <a:pPr algn="just"/>
            <a:endParaRPr lang="tr-TR" sz="2800" b="1" dirty="0"/>
          </a:p>
          <a:p>
            <a:pPr algn="just"/>
            <a:r>
              <a:rPr lang="tr-TR" sz="2800" dirty="0" smtClean="0"/>
              <a:t>	Hazır </a:t>
            </a:r>
            <a:r>
              <a:rPr lang="tr-TR" sz="2800" dirty="0"/>
              <a:t>bir metni tabloya dönüştürmek istiyorsanız bu yöntemi kullanmanız daha pratik olacaktır. </a:t>
            </a:r>
            <a:endParaRPr lang="tr-TR" sz="2800" dirty="0" smtClean="0"/>
          </a:p>
          <a:p>
            <a:pPr algn="just"/>
            <a:endParaRPr lang="tr-TR" sz="2800" dirty="0"/>
          </a:p>
          <a:p>
            <a:pPr algn="just"/>
            <a:r>
              <a:rPr lang="tr-TR" sz="2800" dirty="0"/>
              <a:t>1. Metni sütunlara bölmek istediğiniz yerlere ayırıcı karakterler </a:t>
            </a:r>
            <a:r>
              <a:rPr lang="tr-TR" sz="2800" dirty="0" smtClean="0"/>
              <a:t>(</a:t>
            </a:r>
            <a:r>
              <a:rPr lang="tr-TR" sz="2800" dirty="0"/>
              <a:t>virgül veya sekme gibi) ekleyin. </a:t>
            </a:r>
          </a:p>
          <a:p>
            <a:pPr algn="just"/>
            <a:r>
              <a:rPr lang="tr-TR" sz="2800" dirty="0"/>
              <a:t>2. Her yeni satır da tabloya bir satır olarak eklenecektir. Bunun </a:t>
            </a:r>
            <a:r>
              <a:rPr lang="tr-TR" sz="2800" dirty="0" smtClean="0"/>
              <a:t>için </a:t>
            </a:r>
            <a:r>
              <a:rPr lang="tr-TR" sz="2800" dirty="0"/>
              <a:t>satırları ayırmak için </a:t>
            </a:r>
            <a:r>
              <a:rPr lang="tr-TR" sz="2800" dirty="0" err="1"/>
              <a:t>Enter</a:t>
            </a:r>
            <a:r>
              <a:rPr lang="tr-TR" sz="2800" dirty="0"/>
              <a:t> tuşuna basın. </a:t>
            </a:r>
          </a:p>
        </p:txBody>
      </p:sp>
    </p:spTree>
    <p:extLst>
      <p:ext uri="{BB962C8B-B14F-4D97-AF65-F5344CB8AC3E}">
        <p14:creationId xmlns:p14="http://schemas.microsoft.com/office/powerpoint/2010/main" val="256521399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332656"/>
            <a:ext cx="8424936" cy="1384995"/>
          </a:xfrm>
          <a:prstGeom prst="rect">
            <a:avLst/>
          </a:prstGeom>
        </p:spPr>
        <p:txBody>
          <a:bodyPr wrap="square">
            <a:spAutoFit/>
          </a:bodyPr>
          <a:lstStyle/>
          <a:p>
            <a:pPr algn="just"/>
            <a:r>
              <a:rPr lang="tr-TR" sz="2800" dirty="0" smtClean="0"/>
              <a:t>	Örnek</a:t>
            </a:r>
            <a:r>
              <a:rPr lang="tr-TR" sz="2800" dirty="0"/>
              <a:t>: Bir satırında iki sözcük olan bir listede iki sütunlu bir tablo oluşturmak için, ilk sözcüğün sonuna virgül veya sekme ekleyin.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1795187"/>
            <a:ext cx="5760641" cy="466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07807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548681"/>
            <a:ext cx="8352928" cy="3970318"/>
          </a:xfrm>
          <a:prstGeom prst="rect">
            <a:avLst/>
          </a:prstGeom>
        </p:spPr>
        <p:txBody>
          <a:bodyPr wrap="square">
            <a:spAutoFit/>
          </a:bodyPr>
          <a:lstStyle/>
          <a:p>
            <a:pPr algn="just"/>
            <a:r>
              <a:rPr lang="tr-TR" sz="2800" dirty="0"/>
              <a:t>3.   Dönüştürmek istediğiniz metni seçin. </a:t>
            </a:r>
          </a:p>
          <a:p>
            <a:pPr algn="just"/>
            <a:r>
              <a:rPr lang="tr-TR" sz="2800" dirty="0"/>
              <a:t>4. Ekle sekmesinin Tablolar grubunda </a:t>
            </a:r>
            <a:r>
              <a:rPr lang="tr-TR" sz="2800" dirty="0" err="1"/>
              <a:t>Tablo’yu</a:t>
            </a:r>
            <a:r>
              <a:rPr lang="tr-TR" sz="2800" dirty="0"/>
              <a:t> ve sonra da Metni Tabloya </a:t>
            </a:r>
            <a:r>
              <a:rPr lang="tr-TR" sz="2800" dirty="0" err="1"/>
              <a:t>Dönüştür’ü</a:t>
            </a:r>
            <a:r>
              <a:rPr lang="tr-TR" sz="2800" dirty="0"/>
              <a:t> tıklayın. </a:t>
            </a:r>
          </a:p>
          <a:p>
            <a:pPr algn="just"/>
            <a:r>
              <a:rPr lang="tr-TR" sz="2800" dirty="0"/>
              <a:t>5. Metni Tabloya Dönüştür iletişim kutusunda Ayrı Metin bölümünde metninizi ayırmak için kullandığınız ayırıcı karakteri seçin. </a:t>
            </a:r>
          </a:p>
          <a:p>
            <a:pPr algn="just"/>
            <a:r>
              <a:rPr lang="tr-TR" sz="2800" dirty="0"/>
              <a:t>Örnek: Ayrı sütun olmasını istediğiniz kelimeleri (,) karakteriyle ayırdıysanız, bu noktada Virgül seçeneğini seçin.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13" y="4518999"/>
            <a:ext cx="8172450" cy="2078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848195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4764852"/>
            <a:ext cx="4464496" cy="158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251520" y="332656"/>
            <a:ext cx="8352928" cy="4832092"/>
          </a:xfrm>
          <a:prstGeom prst="rect">
            <a:avLst/>
          </a:prstGeom>
        </p:spPr>
        <p:txBody>
          <a:bodyPr wrap="square">
            <a:spAutoFit/>
          </a:bodyPr>
          <a:lstStyle/>
          <a:p>
            <a:pPr algn="just"/>
            <a:r>
              <a:rPr lang="tr-TR" sz="2800" b="1" dirty="0"/>
              <a:t>Satır/Sütun/Hücre Ekleme </a:t>
            </a:r>
            <a:endParaRPr lang="tr-TR" sz="2800" dirty="0"/>
          </a:p>
          <a:p>
            <a:pPr algn="just"/>
            <a:r>
              <a:rPr lang="tr-TR" sz="2800" b="1" dirty="0"/>
              <a:t> </a:t>
            </a:r>
            <a:endParaRPr lang="tr-TR" sz="2800" dirty="0"/>
          </a:p>
          <a:p>
            <a:pPr algn="just"/>
            <a:r>
              <a:rPr lang="tr-TR" sz="2800" dirty="0" smtClean="0"/>
              <a:t>	Oluşturduğunuz </a:t>
            </a:r>
            <a:r>
              <a:rPr lang="tr-TR" sz="2800" dirty="0"/>
              <a:t>tabloya satır, sütun ve hücre ekleyebilirsiniz. Bunun için ekleme yapacağınız hücreye tıklayın ve aşağıdaki adımlardan birini takip edin: </a:t>
            </a:r>
          </a:p>
          <a:p>
            <a:pPr lvl="0" algn="just"/>
            <a:r>
              <a:rPr lang="tr-TR" sz="2800" dirty="0" smtClean="0"/>
              <a:t>a) Tablo </a:t>
            </a:r>
            <a:r>
              <a:rPr lang="tr-TR" sz="2800" dirty="0"/>
              <a:t>araçları sekmesi:   </a:t>
            </a:r>
            <a:r>
              <a:rPr lang="tr-TR" sz="2800" dirty="0" smtClean="0"/>
              <a:t>           </a:t>
            </a:r>
            <a:endParaRPr lang="tr-TR" sz="2800" dirty="0"/>
          </a:p>
          <a:p>
            <a:pPr algn="just"/>
            <a:r>
              <a:rPr lang="tr-TR" sz="2800" dirty="0"/>
              <a:t>1. Düzen sekmesine tıklayın. </a:t>
            </a:r>
          </a:p>
          <a:p>
            <a:pPr algn="just"/>
            <a:r>
              <a:rPr lang="tr-TR" sz="2800" dirty="0"/>
              <a:t>2. Satırlar ve Sütunlar bölmesinde Üstüne Ekle, Altına Ekle, </a:t>
            </a:r>
          </a:p>
          <a:p>
            <a:pPr algn="just"/>
            <a:r>
              <a:rPr lang="tr-TR" sz="2800" dirty="0"/>
              <a:t>Sola Ekle ve Sağa Ekle seçeneklerinden isteğinize uygun olanı seçin. </a:t>
            </a:r>
          </a:p>
        </p:txBody>
      </p:sp>
    </p:spTree>
    <p:extLst>
      <p:ext uri="{BB962C8B-B14F-4D97-AF65-F5344CB8AC3E}">
        <p14:creationId xmlns:p14="http://schemas.microsoft.com/office/powerpoint/2010/main" val="125868069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980728"/>
            <a:ext cx="8136904" cy="3539430"/>
          </a:xfrm>
          <a:prstGeom prst="rect">
            <a:avLst/>
          </a:prstGeom>
        </p:spPr>
        <p:txBody>
          <a:bodyPr wrap="square">
            <a:spAutoFit/>
          </a:bodyPr>
          <a:lstStyle/>
          <a:p>
            <a:pPr algn="just"/>
            <a:r>
              <a:rPr lang="tr-TR" sz="2800" i="1" dirty="0"/>
              <a:t>Üstüne Ekle: </a:t>
            </a:r>
            <a:r>
              <a:rPr lang="tr-TR" sz="2800" dirty="0"/>
              <a:t>İmlecinizin bulunduğu hücrenin üstüne bir satır ekler. </a:t>
            </a:r>
          </a:p>
          <a:p>
            <a:pPr algn="just"/>
            <a:r>
              <a:rPr lang="tr-TR" sz="2800" i="1" dirty="0"/>
              <a:t>Altına Ekle: </a:t>
            </a:r>
            <a:r>
              <a:rPr lang="tr-TR" sz="2800" dirty="0"/>
              <a:t>İmlecinizin bulunduğu hücrenin altına bir satır ekler. </a:t>
            </a:r>
          </a:p>
          <a:p>
            <a:pPr algn="just"/>
            <a:r>
              <a:rPr lang="tr-TR" sz="2800" i="1" dirty="0"/>
              <a:t>Sola Ekle: </a:t>
            </a:r>
            <a:r>
              <a:rPr lang="tr-TR" sz="2800" dirty="0"/>
              <a:t>İmlecinizin bulunduğu hücrenin soluna bir sütun ekler. </a:t>
            </a:r>
          </a:p>
          <a:p>
            <a:pPr algn="just"/>
            <a:r>
              <a:rPr lang="tr-TR" sz="2800" i="1" dirty="0"/>
              <a:t>Sağa Ekle: </a:t>
            </a:r>
            <a:r>
              <a:rPr lang="tr-TR" sz="2800" dirty="0"/>
              <a:t>İmlecinizin bulunduğu hücrenin sağına bir sütun ekler. </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0632" y="4520158"/>
            <a:ext cx="5443736" cy="192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31324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404664"/>
            <a:ext cx="8280920" cy="4401205"/>
          </a:xfrm>
          <a:prstGeom prst="rect">
            <a:avLst/>
          </a:prstGeom>
        </p:spPr>
        <p:txBody>
          <a:bodyPr wrap="square">
            <a:spAutoFit/>
          </a:bodyPr>
          <a:lstStyle/>
          <a:p>
            <a:pPr algn="just"/>
            <a:endParaRPr lang="tr-TR" sz="2800" dirty="0"/>
          </a:p>
          <a:p>
            <a:pPr algn="just"/>
            <a:r>
              <a:rPr lang="tr-TR" sz="2800" b="1" dirty="0"/>
              <a:t>b. Fare ile sağ tıklayınca açılan menü: </a:t>
            </a:r>
          </a:p>
          <a:p>
            <a:pPr algn="just"/>
            <a:r>
              <a:rPr lang="tr-TR" sz="2800" dirty="0"/>
              <a:t>1. Açılan seçeneklerden </a:t>
            </a:r>
            <a:r>
              <a:rPr lang="tr-TR" sz="2800" i="1" dirty="0"/>
              <a:t>Ekle </a:t>
            </a:r>
            <a:r>
              <a:rPr lang="tr-TR" sz="2800" dirty="0"/>
              <a:t>seçeneğine tıklayın. </a:t>
            </a:r>
          </a:p>
          <a:p>
            <a:pPr algn="just"/>
            <a:r>
              <a:rPr lang="tr-TR" sz="2800" dirty="0"/>
              <a:t>2. Açılan seçeneklerden de uygun olanını seçin. </a:t>
            </a:r>
          </a:p>
          <a:p>
            <a:pPr algn="just"/>
            <a:r>
              <a:rPr lang="tr-TR" sz="2800" i="1" dirty="0"/>
              <a:t>Hücreleri sağa kaydır: </a:t>
            </a:r>
            <a:r>
              <a:rPr lang="tr-TR" sz="2800" dirty="0"/>
              <a:t>Seçili sütun kadar sola sütun ekler. </a:t>
            </a:r>
          </a:p>
          <a:p>
            <a:pPr algn="just"/>
            <a:r>
              <a:rPr lang="tr-TR" sz="2800" i="1" dirty="0"/>
              <a:t>Hücreleri aşağıya kaydır: </a:t>
            </a:r>
            <a:r>
              <a:rPr lang="tr-TR" sz="2800" dirty="0"/>
              <a:t>Seçili satır kadar yukarıya satır ekler. </a:t>
            </a:r>
          </a:p>
          <a:p>
            <a:pPr algn="just"/>
            <a:r>
              <a:rPr lang="tr-TR" sz="2800" i="1" dirty="0"/>
              <a:t>Tüm satır ekle: </a:t>
            </a:r>
            <a:r>
              <a:rPr lang="tr-TR" sz="2800" dirty="0"/>
              <a:t>Tek bir satır ekler. </a:t>
            </a:r>
          </a:p>
          <a:p>
            <a:pPr algn="just"/>
            <a:r>
              <a:rPr lang="tr-TR" sz="2800" i="1" dirty="0"/>
              <a:t>Tüm sütun ekle: </a:t>
            </a:r>
            <a:r>
              <a:rPr lang="tr-TR" sz="2800" dirty="0"/>
              <a:t>Tek bir sütun ekler.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587417"/>
            <a:ext cx="2808312" cy="3009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203428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620688"/>
            <a:ext cx="8208912" cy="5693866"/>
          </a:xfrm>
          <a:prstGeom prst="rect">
            <a:avLst/>
          </a:prstGeom>
        </p:spPr>
        <p:txBody>
          <a:bodyPr wrap="square">
            <a:spAutoFit/>
          </a:bodyPr>
          <a:lstStyle/>
          <a:p>
            <a:pPr algn="just"/>
            <a:r>
              <a:rPr lang="tr-TR" sz="2800" b="1" dirty="0"/>
              <a:t>Satır/Sütun/Hücre Silme </a:t>
            </a:r>
            <a:endParaRPr lang="tr-TR" sz="2800" b="1" dirty="0" smtClean="0"/>
          </a:p>
          <a:p>
            <a:pPr algn="just"/>
            <a:endParaRPr lang="tr-TR" sz="2800" b="1" dirty="0"/>
          </a:p>
          <a:p>
            <a:pPr algn="just"/>
            <a:r>
              <a:rPr lang="tr-TR" sz="2800" dirty="0"/>
              <a:t>Silmek istediğiniz satır/sütun/</a:t>
            </a:r>
            <a:r>
              <a:rPr lang="tr-TR" sz="2800" dirty="0" err="1"/>
              <a:t>hücre’yi</a:t>
            </a:r>
            <a:r>
              <a:rPr lang="tr-TR" sz="2800" dirty="0"/>
              <a:t> seçin ve aşağıdaki adımlardan birini takip edin: </a:t>
            </a:r>
            <a:endParaRPr lang="tr-TR" sz="2800" dirty="0" smtClean="0"/>
          </a:p>
          <a:p>
            <a:pPr algn="just"/>
            <a:endParaRPr lang="tr-TR" sz="2800" dirty="0"/>
          </a:p>
          <a:p>
            <a:pPr marL="514350" indent="-514350" algn="just">
              <a:buAutoNum type="alphaLcPeriod"/>
            </a:pPr>
            <a:r>
              <a:rPr lang="tr-TR" sz="2800" b="1" i="1" dirty="0" smtClean="0"/>
              <a:t>Tablo </a:t>
            </a:r>
            <a:r>
              <a:rPr lang="tr-TR" sz="2800" b="1" i="1" dirty="0"/>
              <a:t>araçları </a:t>
            </a:r>
            <a:r>
              <a:rPr lang="tr-TR" sz="2800" b="1" dirty="0"/>
              <a:t>sekmesi: </a:t>
            </a:r>
            <a:endParaRPr lang="tr-TR" sz="2800" b="1" dirty="0" smtClean="0"/>
          </a:p>
          <a:p>
            <a:pPr algn="just"/>
            <a:endParaRPr lang="tr-TR" sz="2800" b="1" dirty="0"/>
          </a:p>
          <a:p>
            <a:pPr algn="just"/>
            <a:r>
              <a:rPr lang="tr-TR" sz="2800" dirty="0"/>
              <a:t>1. </a:t>
            </a:r>
            <a:r>
              <a:rPr lang="tr-TR" sz="2800" i="1" dirty="0"/>
              <a:t>Düzen </a:t>
            </a:r>
            <a:r>
              <a:rPr lang="tr-TR" sz="2800" dirty="0"/>
              <a:t>sekmesine tıklayın. </a:t>
            </a:r>
          </a:p>
          <a:p>
            <a:pPr algn="just"/>
            <a:r>
              <a:rPr lang="tr-TR" sz="2800" dirty="0"/>
              <a:t>2. </a:t>
            </a:r>
            <a:r>
              <a:rPr lang="tr-TR" sz="2800" i="1" dirty="0"/>
              <a:t>Satırlar ve Sütunlar </a:t>
            </a:r>
            <a:r>
              <a:rPr lang="tr-TR" sz="2800" dirty="0"/>
              <a:t>bölmesinde </a:t>
            </a:r>
            <a:r>
              <a:rPr lang="tr-TR" sz="2800" i="1" dirty="0"/>
              <a:t>Sil </a:t>
            </a:r>
            <a:r>
              <a:rPr lang="tr-TR" sz="2800" dirty="0"/>
              <a:t>seçeneğine tıklayın. </a:t>
            </a:r>
          </a:p>
          <a:p>
            <a:pPr algn="just"/>
            <a:r>
              <a:rPr lang="tr-TR" sz="2800" dirty="0"/>
              <a:t>3. Açılan pencerede </a:t>
            </a:r>
            <a:r>
              <a:rPr lang="tr-TR" sz="2800" i="1" dirty="0"/>
              <a:t>Hücreleri Sil</a:t>
            </a:r>
            <a:r>
              <a:rPr lang="tr-TR" sz="2800" dirty="0"/>
              <a:t>, </a:t>
            </a:r>
            <a:r>
              <a:rPr lang="tr-TR" sz="2800" i="1" dirty="0"/>
              <a:t>Sütun Sil</a:t>
            </a:r>
            <a:r>
              <a:rPr lang="tr-TR" sz="2800" dirty="0"/>
              <a:t>, </a:t>
            </a:r>
            <a:r>
              <a:rPr lang="tr-TR" sz="2800" i="1" dirty="0"/>
              <a:t>Satır Sil </a:t>
            </a:r>
            <a:r>
              <a:rPr lang="tr-TR" sz="2800" dirty="0"/>
              <a:t>ve </a:t>
            </a:r>
            <a:r>
              <a:rPr lang="tr-TR" sz="2800" i="1" dirty="0"/>
              <a:t>Tablo Sil </a:t>
            </a:r>
            <a:r>
              <a:rPr lang="tr-TR" sz="2800" dirty="0" smtClean="0"/>
              <a:t>seçenekleri </a:t>
            </a:r>
            <a:r>
              <a:rPr lang="tr-TR" sz="2800" dirty="0"/>
              <a:t>vardır. Bu seçeneklerden amacınıza uygun olanı </a:t>
            </a:r>
            <a:r>
              <a:rPr lang="tr-TR" sz="2800" dirty="0" smtClean="0"/>
              <a:t>seçin</a:t>
            </a:r>
            <a:r>
              <a:rPr lang="tr-TR" sz="2800" dirty="0"/>
              <a:t>.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9949" y="2132857"/>
            <a:ext cx="1630403" cy="1985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415108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20689"/>
            <a:ext cx="8064896" cy="3539430"/>
          </a:xfrm>
          <a:prstGeom prst="rect">
            <a:avLst/>
          </a:prstGeom>
        </p:spPr>
        <p:txBody>
          <a:bodyPr wrap="square">
            <a:spAutoFit/>
          </a:bodyPr>
          <a:lstStyle/>
          <a:p>
            <a:pPr algn="just"/>
            <a:r>
              <a:rPr lang="tr-TR" sz="2800" b="1" i="1" dirty="0"/>
              <a:t>Hücreleri Sil: </a:t>
            </a:r>
            <a:r>
              <a:rPr lang="tr-TR" sz="2800" dirty="0"/>
              <a:t>Bu seçenek tıklandığında </a:t>
            </a:r>
            <a:r>
              <a:rPr lang="tr-TR" sz="2800" i="1" dirty="0"/>
              <a:t>Hücre Sil </a:t>
            </a:r>
            <a:r>
              <a:rPr lang="tr-TR" sz="2800" dirty="0"/>
              <a:t>penceresi açılır. </a:t>
            </a:r>
            <a:r>
              <a:rPr lang="tr-TR" sz="2800" i="1" dirty="0"/>
              <a:t>Hücreleri sola kaydır </a:t>
            </a:r>
            <a:r>
              <a:rPr lang="tr-TR" sz="2800" dirty="0"/>
              <a:t>seçeneği seçili hücreyi silerek sağdaki hücreleri sola kaydırır. </a:t>
            </a:r>
            <a:r>
              <a:rPr lang="tr-TR" sz="2800" i="1" dirty="0"/>
              <a:t>Hücreleri yukarı kaldır </a:t>
            </a:r>
            <a:r>
              <a:rPr lang="tr-TR" sz="2800" dirty="0"/>
              <a:t>seçeneği seçili hücreyi silerek alttaki hücreleri bir üst satıra kaydırır, </a:t>
            </a:r>
            <a:r>
              <a:rPr lang="tr-TR" sz="2800" i="1" dirty="0"/>
              <a:t>Tüm satırı sil </a:t>
            </a:r>
            <a:r>
              <a:rPr lang="tr-TR" sz="2800" dirty="0"/>
              <a:t>seçeneği seçili hücrenin bulunduğu satırı siler ve </a:t>
            </a:r>
            <a:r>
              <a:rPr lang="tr-TR" sz="2800" i="1" dirty="0"/>
              <a:t>Tüm sütunu sil </a:t>
            </a:r>
            <a:r>
              <a:rPr lang="tr-TR" sz="2800" dirty="0"/>
              <a:t>seçeneği seçili hücrenin bulunduğu sütunu siler. </a:t>
            </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3958594"/>
            <a:ext cx="4680520" cy="2494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478068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268760"/>
            <a:ext cx="8208912" cy="2677656"/>
          </a:xfrm>
          <a:prstGeom prst="rect">
            <a:avLst/>
          </a:prstGeom>
        </p:spPr>
        <p:txBody>
          <a:bodyPr wrap="square">
            <a:spAutoFit/>
          </a:bodyPr>
          <a:lstStyle/>
          <a:p>
            <a:pPr algn="just"/>
            <a:r>
              <a:rPr lang="tr-TR" sz="2800" i="1" dirty="0"/>
              <a:t>Sütun Sil: </a:t>
            </a:r>
            <a:r>
              <a:rPr lang="tr-TR" sz="2800" dirty="0"/>
              <a:t>Seçili hücrenin bulunduğu sütunu ya da seçili sütunu siler. </a:t>
            </a:r>
          </a:p>
          <a:p>
            <a:pPr algn="just"/>
            <a:r>
              <a:rPr lang="tr-TR" sz="2800" i="1" dirty="0"/>
              <a:t>Satır Sil: </a:t>
            </a:r>
            <a:r>
              <a:rPr lang="tr-TR" sz="2800" dirty="0"/>
              <a:t>Seçili hücrenin bulunduğu satırı ya da seçili satırı siler. </a:t>
            </a:r>
          </a:p>
          <a:p>
            <a:pPr algn="just"/>
            <a:r>
              <a:rPr lang="tr-TR" sz="2800" i="1" dirty="0"/>
              <a:t>Tablo Sil: </a:t>
            </a:r>
            <a:r>
              <a:rPr lang="tr-TR" sz="2800" dirty="0"/>
              <a:t>Bu düğmenin işlevini </a:t>
            </a:r>
            <a:r>
              <a:rPr lang="tr-TR" sz="2800" i="1" dirty="0"/>
              <a:t>Tablo Silme </a:t>
            </a:r>
            <a:r>
              <a:rPr lang="tr-TR" sz="2800" dirty="0"/>
              <a:t>başlığında öğreneceksiniz. </a:t>
            </a:r>
          </a:p>
        </p:txBody>
      </p:sp>
    </p:spTree>
    <p:extLst>
      <p:ext uri="{BB962C8B-B14F-4D97-AF65-F5344CB8AC3E}">
        <p14:creationId xmlns:p14="http://schemas.microsoft.com/office/powerpoint/2010/main" val="256590710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692696"/>
            <a:ext cx="8136904" cy="4832092"/>
          </a:xfrm>
          <a:prstGeom prst="rect">
            <a:avLst/>
          </a:prstGeom>
        </p:spPr>
        <p:txBody>
          <a:bodyPr wrap="square">
            <a:spAutoFit/>
          </a:bodyPr>
          <a:lstStyle/>
          <a:p>
            <a:pPr algn="just"/>
            <a:endParaRPr lang="tr-TR" sz="2800" dirty="0"/>
          </a:p>
          <a:p>
            <a:pPr algn="just"/>
            <a:r>
              <a:rPr lang="tr-TR" sz="2800" b="1" dirty="0"/>
              <a:t>b. Fare ile sağ tıklayınca açılan menü: </a:t>
            </a:r>
          </a:p>
          <a:p>
            <a:pPr algn="just"/>
            <a:r>
              <a:rPr lang="tr-TR" sz="2800" dirty="0"/>
              <a:t>1. </a:t>
            </a:r>
            <a:r>
              <a:rPr lang="tr-TR" sz="2800" i="1" dirty="0"/>
              <a:t>Hücre Sil </a:t>
            </a:r>
            <a:r>
              <a:rPr lang="tr-TR" sz="2800" dirty="0"/>
              <a:t>seçeneğine tıklayın. </a:t>
            </a:r>
          </a:p>
          <a:p>
            <a:pPr algn="just"/>
            <a:r>
              <a:rPr lang="tr-TR" sz="2800" dirty="0"/>
              <a:t>2. Karşınıza yukarıda incelenen </a:t>
            </a:r>
            <a:r>
              <a:rPr lang="tr-TR" sz="2800" i="1" dirty="0"/>
              <a:t>Hücre Sil </a:t>
            </a:r>
            <a:r>
              <a:rPr lang="tr-TR" sz="2800" dirty="0"/>
              <a:t>penceresi </a:t>
            </a:r>
          </a:p>
          <a:p>
            <a:pPr algn="just"/>
            <a:r>
              <a:rPr lang="tr-TR" sz="2800" dirty="0"/>
              <a:t>çıkacaktır. İşlemin devamı yukarıda anlatıldığı gibidir</a:t>
            </a:r>
            <a:r>
              <a:rPr lang="tr-TR" sz="2800" dirty="0" smtClean="0"/>
              <a:t>.</a:t>
            </a:r>
          </a:p>
          <a:p>
            <a:pPr algn="just"/>
            <a:r>
              <a:rPr lang="tr-TR" sz="2800" dirty="0" smtClean="0"/>
              <a:t> </a:t>
            </a:r>
            <a:endParaRPr lang="tr-TR" sz="2800" dirty="0"/>
          </a:p>
          <a:p>
            <a:pPr algn="just"/>
            <a:r>
              <a:rPr lang="tr-TR" sz="2800" b="1" dirty="0"/>
              <a:t>c. Silme (</a:t>
            </a:r>
            <a:r>
              <a:rPr lang="tr-TR" sz="2800" b="1" dirty="0" err="1"/>
              <a:t>Backspace</a:t>
            </a:r>
            <a:r>
              <a:rPr lang="tr-TR" sz="2800" b="1" dirty="0"/>
              <a:t>) tuşu ile: </a:t>
            </a:r>
          </a:p>
          <a:p>
            <a:pPr algn="just"/>
            <a:r>
              <a:rPr lang="tr-TR" sz="2800" dirty="0"/>
              <a:t>1. Silme tuşuna basın. </a:t>
            </a:r>
          </a:p>
          <a:p>
            <a:pPr algn="just"/>
            <a:r>
              <a:rPr lang="tr-TR" sz="2800" dirty="0"/>
              <a:t>2. Seçili olan satır veya sütunsa satır ve sütun </a:t>
            </a:r>
            <a:r>
              <a:rPr lang="tr-TR" sz="2800" dirty="0" smtClean="0"/>
              <a:t>silinecektir</a:t>
            </a:r>
            <a:r>
              <a:rPr lang="tr-TR" sz="2800" dirty="0"/>
              <a:t>. </a:t>
            </a:r>
          </a:p>
          <a:p>
            <a:pPr algn="just"/>
            <a:r>
              <a:rPr lang="tr-TR" sz="2800" dirty="0"/>
              <a:t>3. Seçili olan hücre ise </a:t>
            </a:r>
            <a:r>
              <a:rPr lang="tr-TR" sz="2800" i="1" dirty="0"/>
              <a:t>Hücre Sil </a:t>
            </a:r>
            <a:r>
              <a:rPr lang="tr-TR" sz="2800" dirty="0"/>
              <a:t>penceresi </a:t>
            </a:r>
          </a:p>
        </p:txBody>
      </p:sp>
    </p:spTree>
    <p:extLst>
      <p:ext uri="{BB962C8B-B14F-4D97-AF65-F5344CB8AC3E}">
        <p14:creationId xmlns:p14="http://schemas.microsoft.com/office/powerpoint/2010/main" val="288182215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3" y="698055"/>
            <a:ext cx="3672408" cy="366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405070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20688"/>
            <a:ext cx="7848872" cy="5262979"/>
          </a:xfrm>
          <a:prstGeom prst="rect">
            <a:avLst/>
          </a:prstGeom>
        </p:spPr>
        <p:txBody>
          <a:bodyPr wrap="square">
            <a:spAutoFit/>
          </a:bodyPr>
          <a:lstStyle/>
          <a:p>
            <a:pPr algn="just"/>
            <a:r>
              <a:rPr lang="tr-TR" sz="2800" b="1" dirty="0"/>
              <a:t>Hücre Birleştirme/Bölme </a:t>
            </a:r>
            <a:endParaRPr lang="tr-TR" sz="2800" b="1" dirty="0" smtClean="0"/>
          </a:p>
          <a:p>
            <a:pPr algn="just"/>
            <a:endParaRPr lang="tr-TR" sz="2800" b="1" dirty="0"/>
          </a:p>
          <a:p>
            <a:pPr algn="just"/>
            <a:r>
              <a:rPr lang="tr-TR" sz="2800" b="1" dirty="0" smtClean="0"/>
              <a:t>Hücreleri </a:t>
            </a:r>
            <a:r>
              <a:rPr lang="tr-TR" sz="2800" b="1" dirty="0"/>
              <a:t>Birleştirme </a:t>
            </a:r>
          </a:p>
          <a:p>
            <a:pPr algn="just"/>
            <a:r>
              <a:rPr lang="tr-TR" sz="2800" dirty="0"/>
              <a:t>Birleştirmek istediğiniz hücreleri seçin ve aşağıdaki adımlardan birini takip edin: </a:t>
            </a:r>
            <a:endParaRPr lang="tr-TR" sz="2800" dirty="0" smtClean="0"/>
          </a:p>
          <a:p>
            <a:pPr algn="just"/>
            <a:endParaRPr lang="tr-TR" sz="2800" dirty="0"/>
          </a:p>
          <a:p>
            <a:pPr algn="just"/>
            <a:r>
              <a:rPr lang="tr-TR" sz="2800" b="1" dirty="0"/>
              <a:t>a. </a:t>
            </a:r>
            <a:r>
              <a:rPr lang="tr-TR" sz="2800" b="1" i="1" dirty="0"/>
              <a:t>Tablo araçları </a:t>
            </a:r>
            <a:r>
              <a:rPr lang="tr-TR" sz="2800" b="1" dirty="0"/>
              <a:t>sekmesi: </a:t>
            </a:r>
          </a:p>
          <a:p>
            <a:pPr algn="just"/>
            <a:r>
              <a:rPr lang="tr-TR" sz="2800" dirty="0"/>
              <a:t>1. </a:t>
            </a:r>
            <a:r>
              <a:rPr lang="tr-TR" sz="2800" i="1" dirty="0"/>
              <a:t>Düzen </a:t>
            </a:r>
            <a:r>
              <a:rPr lang="tr-TR" sz="2800" dirty="0"/>
              <a:t>sekmesine tıklayın. </a:t>
            </a:r>
          </a:p>
          <a:p>
            <a:pPr algn="just"/>
            <a:r>
              <a:rPr lang="tr-TR" sz="2800" dirty="0"/>
              <a:t>2. </a:t>
            </a:r>
            <a:r>
              <a:rPr lang="tr-TR" sz="2800" i="1" dirty="0"/>
              <a:t>Birleştirme </a:t>
            </a:r>
            <a:r>
              <a:rPr lang="tr-TR" sz="2800" dirty="0"/>
              <a:t>bölümündeki </a:t>
            </a:r>
            <a:r>
              <a:rPr lang="tr-TR" sz="2800" i="1" dirty="0"/>
              <a:t>Hücreleri </a:t>
            </a:r>
            <a:r>
              <a:rPr lang="tr-TR" sz="2800" i="1" dirty="0" smtClean="0"/>
              <a:t>Birleştir </a:t>
            </a:r>
            <a:r>
              <a:rPr lang="tr-TR" sz="2800" dirty="0" smtClean="0"/>
              <a:t>seçeneğine tıklayın</a:t>
            </a:r>
            <a:r>
              <a:rPr lang="tr-TR" sz="2800" dirty="0"/>
              <a:t>. </a:t>
            </a:r>
          </a:p>
          <a:p>
            <a:pPr algn="just"/>
            <a:r>
              <a:rPr lang="tr-TR" sz="2800" b="1" dirty="0"/>
              <a:t>b. Fare ile sağ tıklayınca açılan menü: </a:t>
            </a:r>
          </a:p>
          <a:p>
            <a:pPr algn="just"/>
            <a:r>
              <a:rPr lang="tr-TR" sz="2800" dirty="0"/>
              <a:t>1. </a:t>
            </a:r>
            <a:r>
              <a:rPr lang="tr-TR" sz="2800" i="1" dirty="0"/>
              <a:t>Hücreleri Birleştir </a:t>
            </a:r>
            <a:r>
              <a:rPr lang="tr-TR" sz="2800" dirty="0"/>
              <a:t>seçeneğini tıklayın.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483611"/>
            <a:ext cx="3024336" cy="1403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742964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98" y="576226"/>
            <a:ext cx="2618990" cy="3644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0234" y="2132856"/>
            <a:ext cx="4544203"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708544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6672"/>
            <a:ext cx="8064896" cy="4401205"/>
          </a:xfrm>
          <a:prstGeom prst="rect">
            <a:avLst/>
          </a:prstGeom>
        </p:spPr>
        <p:txBody>
          <a:bodyPr wrap="square">
            <a:spAutoFit/>
          </a:bodyPr>
          <a:lstStyle/>
          <a:p>
            <a:pPr algn="just"/>
            <a:r>
              <a:rPr lang="tr-TR" sz="2800" b="1" dirty="0"/>
              <a:t>Hücreleri Bölme </a:t>
            </a:r>
          </a:p>
          <a:p>
            <a:pPr algn="just"/>
            <a:r>
              <a:rPr lang="tr-TR" sz="2800" dirty="0"/>
              <a:t>Bölmek istediğiniz hücreyi seçiniz ve aşağıdaki adımlardan birini takip edin: </a:t>
            </a:r>
          </a:p>
          <a:p>
            <a:pPr algn="just"/>
            <a:r>
              <a:rPr lang="tr-TR" sz="2800" b="1" dirty="0"/>
              <a:t>a. </a:t>
            </a:r>
            <a:r>
              <a:rPr lang="tr-TR" sz="2800" b="1" i="1" dirty="0"/>
              <a:t>Tablo araçları </a:t>
            </a:r>
            <a:r>
              <a:rPr lang="tr-TR" sz="2800" b="1" dirty="0"/>
              <a:t>sekmesi: </a:t>
            </a:r>
          </a:p>
          <a:p>
            <a:pPr algn="just"/>
            <a:r>
              <a:rPr lang="tr-TR" sz="2800" dirty="0"/>
              <a:t>1. Düzen sekmesine tıklayın. </a:t>
            </a:r>
          </a:p>
          <a:p>
            <a:pPr algn="just"/>
            <a:r>
              <a:rPr lang="tr-TR" sz="2800" dirty="0"/>
              <a:t>2. </a:t>
            </a:r>
            <a:r>
              <a:rPr lang="tr-TR" sz="2800" i="1" dirty="0"/>
              <a:t>Birleştirme </a:t>
            </a:r>
            <a:r>
              <a:rPr lang="tr-TR" sz="2800" dirty="0"/>
              <a:t>bölümündeki </a:t>
            </a:r>
            <a:r>
              <a:rPr lang="tr-TR" sz="2800" i="1" dirty="0"/>
              <a:t>Hücreleri Böl </a:t>
            </a:r>
            <a:r>
              <a:rPr lang="tr-TR" sz="2800" dirty="0"/>
              <a:t>seçeneğine tıklayın. </a:t>
            </a:r>
          </a:p>
          <a:p>
            <a:pPr algn="just"/>
            <a:r>
              <a:rPr lang="tr-TR" sz="2800" dirty="0"/>
              <a:t>3. Hücrenizi kaç satır ve sütuna bölmek istediğinizi yazın. </a:t>
            </a:r>
          </a:p>
          <a:p>
            <a:pPr algn="just"/>
            <a:r>
              <a:rPr lang="tr-TR" sz="2800" dirty="0"/>
              <a:t>4. </a:t>
            </a:r>
            <a:r>
              <a:rPr lang="tr-TR" sz="2800" i="1" dirty="0"/>
              <a:t>Tamam </a:t>
            </a:r>
            <a:r>
              <a:rPr lang="tr-TR" sz="2800" dirty="0"/>
              <a:t>düğmesine basın.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4116910"/>
            <a:ext cx="2952328" cy="2281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087602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08720"/>
            <a:ext cx="7932003"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266278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04664"/>
            <a:ext cx="8280920" cy="5693866"/>
          </a:xfrm>
          <a:prstGeom prst="rect">
            <a:avLst/>
          </a:prstGeom>
        </p:spPr>
        <p:txBody>
          <a:bodyPr wrap="square">
            <a:spAutoFit/>
          </a:bodyPr>
          <a:lstStyle/>
          <a:p>
            <a:pPr algn="just"/>
            <a:r>
              <a:rPr lang="tr-TR" sz="2800" b="1" dirty="0"/>
              <a:t>Hizalama </a:t>
            </a:r>
          </a:p>
          <a:p>
            <a:pPr algn="just"/>
            <a:r>
              <a:rPr lang="tr-TR" sz="2800" dirty="0"/>
              <a:t>Hücrelere girilen veya girilecek olan verilerin yatay ve dikey olarak hizalamasını yapmak mümkündür. Hizalamak istediğiniz hücreleri seçin ve aşağıdaki yöntemlerden birini takip edin: </a:t>
            </a:r>
          </a:p>
          <a:p>
            <a:pPr algn="just"/>
            <a:r>
              <a:rPr lang="tr-TR" sz="2800" dirty="0"/>
              <a:t>a. </a:t>
            </a:r>
            <a:r>
              <a:rPr lang="tr-TR" sz="2800" i="1" dirty="0"/>
              <a:t>Tablo araçları </a:t>
            </a:r>
            <a:r>
              <a:rPr lang="tr-TR" sz="2800" dirty="0"/>
              <a:t>sekmesi: </a:t>
            </a:r>
          </a:p>
          <a:p>
            <a:pPr algn="just"/>
            <a:r>
              <a:rPr lang="tr-TR" sz="2800" dirty="0"/>
              <a:t>1. </a:t>
            </a:r>
            <a:r>
              <a:rPr lang="tr-TR" sz="2800" i="1" dirty="0"/>
              <a:t>Düzen </a:t>
            </a:r>
            <a:r>
              <a:rPr lang="tr-TR" sz="2800" dirty="0"/>
              <a:t>sekmesi tıklayın. </a:t>
            </a:r>
          </a:p>
          <a:p>
            <a:pPr algn="just"/>
            <a:r>
              <a:rPr lang="tr-TR" sz="2800" dirty="0"/>
              <a:t>2. </a:t>
            </a:r>
            <a:r>
              <a:rPr lang="tr-TR" sz="2800" i="1" dirty="0"/>
              <a:t>Hizalama </a:t>
            </a:r>
            <a:r>
              <a:rPr lang="tr-TR" sz="2800" dirty="0"/>
              <a:t>bölümünde bulunan Hücre Hizalama </a:t>
            </a:r>
            <a:r>
              <a:rPr lang="tr-TR" sz="2800" dirty="0" smtClean="0"/>
              <a:t> seçeneklerinden </a:t>
            </a:r>
            <a:r>
              <a:rPr lang="tr-TR" sz="2800" dirty="0"/>
              <a:t>isteğe uygun olan seçin. </a:t>
            </a:r>
          </a:p>
          <a:p>
            <a:pPr algn="just"/>
            <a:r>
              <a:rPr lang="tr-TR" sz="2800" dirty="0"/>
              <a:t>b. Fare ile sağ tıklayınca açılan menü: </a:t>
            </a:r>
          </a:p>
          <a:p>
            <a:pPr algn="just"/>
            <a:r>
              <a:rPr lang="de-DE" sz="2800" dirty="0"/>
              <a:t>1. </a:t>
            </a:r>
            <a:r>
              <a:rPr lang="de-DE" sz="2800" i="1" dirty="0"/>
              <a:t>Hücre Hizalama </a:t>
            </a:r>
            <a:r>
              <a:rPr lang="de-DE" sz="2800" dirty="0"/>
              <a:t>seçeneğinin üzerine gelin. </a:t>
            </a:r>
          </a:p>
          <a:p>
            <a:pPr algn="just"/>
            <a:r>
              <a:rPr lang="tr-TR" sz="2800" dirty="0"/>
              <a:t>2. Açılan hücre hizalama seçeneklerinden </a:t>
            </a:r>
            <a:r>
              <a:rPr lang="tr-TR" sz="2800" dirty="0" smtClean="0"/>
              <a:t>istediğinizi </a:t>
            </a:r>
            <a:r>
              <a:rPr lang="tr-TR" sz="2800" dirty="0"/>
              <a:t>seçin. </a:t>
            </a:r>
          </a:p>
        </p:txBody>
      </p:sp>
    </p:spTree>
    <p:extLst>
      <p:ext uri="{BB962C8B-B14F-4D97-AF65-F5344CB8AC3E}">
        <p14:creationId xmlns:p14="http://schemas.microsoft.com/office/powerpoint/2010/main" val="313369840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80728"/>
            <a:ext cx="4130948" cy="2010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3284984"/>
            <a:ext cx="6624736"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3699294"/>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548680"/>
            <a:ext cx="7920880" cy="4832092"/>
          </a:xfrm>
          <a:prstGeom prst="rect">
            <a:avLst/>
          </a:prstGeom>
        </p:spPr>
        <p:txBody>
          <a:bodyPr wrap="square">
            <a:spAutoFit/>
          </a:bodyPr>
          <a:lstStyle/>
          <a:p>
            <a:pPr algn="just"/>
            <a:r>
              <a:rPr lang="tr-TR" sz="2800" b="1" dirty="0"/>
              <a:t>Kenarlıklar </a:t>
            </a:r>
            <a:endParaRPr lang="tr-TR" sz="2800" b="1" dirty="0" smtClean="0"/>
          </a:p>
          <a:p>
            <a:pPr algn="just"/>
            <a:endParaRPr lang="tr-TR" sz="2800" b="1" dirty="0"/>
          </a:p>
          <a:p>
            <a:pPr algn="just"/>
            <a:r>
              <a:rPr lang="tr-TR" sz="2800" b="1" dirty="0" smtClean="0"/>
              <a:t>Tabloya </a:t>
            </a:r>
            <a:r>
              <a:rPr lang="tr-TR" sz="2800" b="1" dirty="0"/>
              <a:t>Kenarlık Ekleme </a:t>
            </a:r>
            <a:endParaRPr lang="tr-TR" sz="2800" b="1" dirty="0" smtClean="0"/>
          </a:p>
          <a:p>
            <a:pPr algn="just"/>
            <a:endParaRPr lang="tr-TR" sz="2800" dirty="0"/>
          </a:p>
          <a:p>
            <a:pPr algn="just"/>
            <a:r>
              <a:rPr lang="tr-TR" sz="2800" dirty="0" smtClean="0"/>
              <a:t>	Bir </a:t>
            </a:r>
            <a:r>
              <a:rPr lang="tr-TR" sz="2800" dirty="0"/>
              <a:t>resme kenarlık eklediğinizde veya bir metnin çevresine kenarlık koyduğunuzda, hatta tek bir sayfaya kenarlık eklediğinizde belgenizdeki bu öğelerin gerçek anlamda göze çarpmasını sağlayabilirsiniz. Aynı şey belgelerinizdeki tablolar için de geçerlidir. Bu kenarlıkları ne kadar sade veya süslü yapacağınız ise size </a:t>
            </a:r>
            <a:r>
              <a:rPr lang="tr-TR" sz="2800" dirty="0" smtClean="0"/>
              <a:t>bağlıdır.</a:t>
            </a:r>
            <a:endParaRPr lang="tr-TR" sz="2800" dirty="0"/>
          </a:p>
        </p:txBody>
      </p:sp>
    </p:spTree>
    <p:extLst>
      <p:ext uri="{BB962C8B-B14F-4D97-AF65-F5344CB8AC3E}">
        <p14:creationId xmlns:p14="http://schemas.microsoft.com/office/powerpoint/2010/main" val="164778182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48680"/>
            <a:ext cx="2676430" cy="4054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530605"/>
            <a:ext cx="1656184" cy="4072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616607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63207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4667</TotalTime>
  <Words>827</Words>
  <Application>Microsoft Office PowerPoint</Application>
  <PresentationFormat>Ekran Gösterisi (4:3)</PresentationFormat>
  <Paragraphs>135</Paragraphs>
  <Slides>31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31</vt:i4>
      </vt:variant>
    </vt:vector>
  </HeadingPairs>
  <TitlesOfParts>
    <vt:vector size="35" baseType="lpstr">
      <vt:lpstr>Arial</vt:lpstr>
      <vt:lpstr>Calibri</vt:lpstr>
      <vt:lpstr>Times New Roman</vt:lpstr>
      <vt:lpstr>Ofis Teması</vt:lpstr>
      <vt:lpstr>MİCROSOFT OFFİCE PROGRAMI 5</vt:lpstr>
      <vt:lpstr>KONU BAŞLIKLARI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Katilimsiz.Com @ necooy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ETKİLİ VE GÜZEL KONUŞMA</dc:title>
  <dc:creator>YUSUF</dc:creator>
  <cp:lastModifiedBy>Halil YAMAK</cp:lastModifiedBy>
  <cp:revision>348</cp:revision>
  <dcterms:created xsi:type="dcterms:W3CDTF">2012-09-25T20:03:45Z</dcterms:created>
  <dcterms:modified xsi:type="dcterms:W3CDTF">2020-01-14T08:41:37Z</dcterms:modified>
</cp:coreProperties>
</file>