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58" r:id="rId6"/>
    <p:sldId id="259" r:id="rId7"/>
    <p:sldId id="306" r:id="rId8"/>
    <p:sldId id="260" r:id="rId9"/>
    <p:sldId id="261" r:id="rId10"/>
    <p:sldId id="277" r:id="rId11"/>
    <p:sldId id="307" r:id="rId12"/>
    <p:sldId id="262" r:id="rId13"/>
    <p:sldId id="309" r:id="rId14"/>
    <p:sldId id="263" r:id="rId15"/>
    <p:sldId id="266" r:id="rId16"/>
    <p:sldId id="267" r:id="rId17"/>
    <p:sldId id="268" r:id="rId18"/>
    <p:sldId id="269" r:id="rId19"/>
    <p:sldId id="270" r:id="rId20"/>
    <p:sldId id="279" r:id="rId21"/>
    <p:sldId id="278" r:id="rId22"/>
    <p:sldId id="271" r:id="rId23"/>
    <p:sldId id="272" r:id="rId24"/>
    <p:sldId id="273" r:id="rId25"/>
    <p:sldId id="281" r:id="rId26"/>
    <p:sldId id="282" r:id="rId27"/>
    <p:sldId id="274" r:id="rId28"/>
    <p:sldId id="275" r:id="rId29"/>
    <p:sldId id="276" r:id="rId30"/>
    <p:sldId id="280" r:id="rId31"/>
    <p:sldId id="283" r:id="rId32"/>
    <p:sldId id="284" r:id="rId33"/>
    <p:sldId id="285" r:id="rId34"/>
    <p:sldId id="286" r:id="rId35"/>
  </p:sldIdLst>
  <p:sldSz cx="9144000" cy="6858000" type="screen4x3"/>
  <p:notesSz cx="6858000" cy="9144000"/>
  <p:custDataLst>
    <p:tags r:id="rId36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55"/>
    <p:restoredTop sz="94721"/>
  </p:normalViewPr>
  <p:slideViewPr>
    <p:cSldViewPr>
      <p:cViewPr varScale="1">
        <p:scale>
          <a:sx n="112" d="100"/>
          <a:sy n="112" d="100"/>
        </p:scale>
        <p:origin x="101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8265D-DC1D-4632-87C6-F9E2F0CD2640}" type="datetimeFigureOut">
              <a:rPr lang="tr-TR" smtClean="0"/>
              <a:pPr/>
              <a:t>15.11.2016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F8BF-92C5-4B32-A57D-E5E06F5340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8265D-DC1D-4632-87C6-F9E2F0CD2640}" type="datetimeFigureOut">
              <a:rPr lang="tr-TR" smtClean="0"/>
              <a:pPr/>
              <a:t>15.11.2016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F8BF-92C5-4B32-A57D-E5E06F5340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8265D-DC1D-4632-87C6-F9E2F0CD2640}" type="datetimeFigureOut">
              <a:rPr lang="tr-TR" smtClean="0"/>
              <a:pPr/>
              <a:t>15.11.2016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F8BF-92C5-4B32-A57D-E5E06F5340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8265D-DC1D-4632-87C6-F9E2F0CD2640}" type="datetimeFigureOut">
              <a:rPr lang="tr-TR" smtClean="0"/>
              <a:pPr/>
              <a:t>15.11.2016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F8BF-92C5-4B32-A57D-E5E06F5340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8265D-DC1D-4632-87C6-F9E2F0CD2640}" type="datetimeFigureOut">
              <a:rPr lang="tr-TR" smtClean="0"/>
              <a:pPr/>
              <a:t>15.11.2016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F8BF-92C5-4B32-A57D-E5E06F5340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8265D-DC1D-4632-87C6-F9E2F0CD2640}" type="datetimeFigureOut">
              <a:rPr lang="tr-TR" smtClean="0"/>
              <a:pPr/>
              <a:t>15.11.2016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F8BF-92C5-4B32-A57D-E5E06F5340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8265D-DC1D-4632-87C6-F9E2F0CD2640}" type="datetimeFigureOut">
              <a:rPr lang="tr-TR" smtClean="0"/>
              <a:pPr/>
              <a:t>15.11.2016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F8BF-92C5-4B32-A57D-E5E06F5340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8265D-DC1D-4632-87C6-F9E2F0CD2640}" type="datetimeFigureOut">
              <a:rPr lang="tr-TR" smtClean="0"/>
              <a:pPr/>
              <a:t>15.11.2016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F8BF-92C5-4B32-A57D-E5E06F5340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8265D-DC1D-4632-87C6-F9E2F0CD2640}" type="datetimeFigureOut">
              <a:rPr lang="tr-TR" smtClean="0"/>
              <a:pPr/>
              <a:t>15.11.2016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F8BF-92C5-4B32-A57D-E5E06F5340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8265D-DC1D-4632-87C6-F9E2F0CD2640}" type="datetimeFigureOut">
              <a:rPr lang="tr-TR" smtClean="0"/>
              <a:pPr/>
              <a:t>15.11.2016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F8BF-92C5-4B32-A57D-E5E06F5340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8265D-DC1D-4632-87C6-F9E2F0CD2640}" type="datetimeFigureOut">
              <a:rPr lang="tr-TR" smtClean="0"/>
              <a:pPr/>
              <a:t>15.11.2016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F8BF-92C5-4B32-A57D-E5E06F5340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8265D-DC1D-4632-87C6-F9E2F0CD2640}" type="datetimeFigureOut">
              <a:rPr lang="tr-TR" smtClean="0"/>
              <a:pPr/>
              <a:t>15.11.2016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7F8BF-92C5-4B32-A57D-E5E06F53401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857224" y="692696"/>
            <a:ext cx="72866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smtClean="0">
                <a:solidFill>
                  <a:schemeClr val="tx2">
                    <a:lumMod val="75000"/>
                  </a:schemeClr>
                </a:solidFill>
              </a:rPr>
              <a:t>OBJEKTİF</a:t>
            </a:r>
          </a:p>
          <a:p>
            <a:pPr algn="ctr"/>
            <a:r>
              <a:rPr lang="tr-TR" sz="8000" b="1" dirty="0" smtClean="0">
                <a:solidFill>
                  <a:schemeClr val="tx2">
                    <a:lumMod val="75000"/>
                  </a:schemeClr>
                </a:solidFill>
              </a:rPr>
              <a:t>TÜRLERİ</a:t>
            </a:r>
            <a:endParaRPr lang="tr-TR" sz="8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714348" y="1643050"/>
            <a:ext cx="79296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Fotoğraf </a:t>
            </a:r>
            <a:r>
              <a:rPr lang="tr-TR" sz="2800" dirty="0">
                <a:solidFill>
                  <a:srgbClr val="002060"/>
                </a:solidFill>
              </a:rPr>
              <a:t>makinesinde konunun tüm noktalarının film duyarkatı </a:t>
            </a:r>
            <a:r>
              <a:rPr lang="tr-TR" sz="2800" dirty="0" smtClean="0">
                <a:solidFill>
                  <a:srgbClr val="002060"/>
                </a:solidFill>
              </a:rPr>
              <a:t>veya </a:t>
            </a:r>
            <a:r>
              <a:rPr lang="tr-TR" sz="2800" dirty="0" err="1" smtClean="0">
                <a:solidFill>
                  <a:srgbClr val="002060"/>
                </a:solidFill>
              </a:rPr>
              <a:t>sensör</a:t>
            </a:r>
            <a:r>
              <a:rPr lang="tr-TR" sz="2800" dirty="0" smtClean="0">
                <a:solidFill>
                  <a:srgbClr val="002060"/>
                </a:solidFill>
              </a:rPr>
              <a:t> üzerine </a:t>
            </a:r>
            <a:r>
              <a:rPr lang="tr-TR" sz="2800" dirty="0">
                <a:solidFill>
                  <a:srgbClr val="002060"/>
                </a:solidFill>
              </a:rPr>
              <a:t>düşmesini sağlayan mercek yada mercekler grubuna </a:t>
            </a:r>
            <a:r>
              <a:rPr lang="tr-TR" sz="2800" b="1" dirty="0">
                <a:solidFill>
                  <a:srgbClr val="002060"/>
                </a:solidFill>
              </a:rPr>
              <a:t>objektif</a:t>
            </a:r>
            <a:r>
              <a:rPr lang="tr-TR" sz="2800" dirty="0">
                <a:solidFill>
                  <a:srgbClr val="002060"/>
                </a:solidFill>
              </a:rPr>
              <a:t> denilmektedir. </a:t>
            </a:r>
            <a:endParaRPr lang="tr-TR" sz="28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Bir </a:t>
            </a:r>
            <a:r>
              <a:rPr lang="tr-TR" sz="2800" dirty="0">
                <a:solidFill>
                  <a:srgbClr val="002060"/>
                </a:solidFill>
              </a:rPr>
              <a:t>objektifin temel özellikleri </a:t>
            </a:r>
            <a:r>
              <a:rPr lang="tr-TR" sz="2800" dirty="0" smtClean="0">
                <a:solidFill>
                  <a:srgbClr val="002060"/>
                </a:solidFill>
              </a:rPr>
              <a:t>şunlardır; </a:t>
            </a:r>
          </a:p>
          <a:p>
            <a:pPr>
              <a:buFont typeface="Arial" pitchFamily="34" charset="0"/>
              <a:buChar char="•"/>
            </a:pPr>
            <a:endParaRPr lang="tr-TR" sz="28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Odak </a:t>
            </a:r>
            <a:r>
              <a:rPr lang="tr-TR" sz="2800" dirty="0">
                <a:solidFill>
                  <a:srgbClr val="002060"/>
                </a:solidFill>
              </a:rPr>
              <a:t>uzaklığı, </a:t>
            </a:r>
            <a:r>
              <a:rPr lang="tr-TR" sz="2800" dirty="0" smtClean="0">
                <a:solidFill>
                  <a:srgbClr val="002060"/>
                </a:solidFill>
              </a:rPr>
              <a:t>diyafram </a:t>
            </a:r>
            <a:r>
              <a:rPr lang="tr-TR" sz="2800" dirty="0">
                <a:solidFill>
                  <a:srgbClr val="002060"/>
                </a:solidFill>
              </a:rPr>
              <a:t>açıklığı, bakış açışı, en yakın </a:t>
            </a:r>
            <a:r>
              <a:rPr lang="tr-TR" sz="2800" dirty="0" err="1">
                <a:solidFill>
                  <a:srgbClr val="002060"/>
                </a:solidFill>
              </a:rPr>
              <a:t>netleme</a:t>
            </a:r>
            <a:r>
              <a:rPr lang="tr-TR" sz="2800" dirty="0">
                <a:solidFill>
                  <a:srgbClr val="002060"/>
                </a:solidFill>
              </a:rPr>
              <a:t> uzaklığı ve boyutu.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ASUS\Desktop\temel fotografcılık\karikatur\objektif\cut-open-eos-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71612"/>
            <a:ext cx="4339557" cy="4000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ASUS\Desktop\temel fotografcılık\karikatur\objektif\cut-len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1857364"/>
            <a:ext cx="3500462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ASUS\Desktop\temel fotografcılık\karikatur\objektif\lg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2364" y="1500174"/>
            <a:ext cx="3687354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ASUS\Desktop\temel fotografcılık\karikatur\objektif\1280x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704" y="1643050"/>
            <a:ext cx="4752090" cy="34434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714348" y="1643050"/>
            <a:ext cx="79296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>
                <a:solidFill>
                  <a:srgbClr val="002060"/>
                </a:solidFill>
              </a:rPr>
              <a:t>Tek bir mercekle net ve keskin bir görüntü elde edilememesinden dolayı objektiflerde birden çok mercek bulunmaktadır. </a:t>
            </a:r>
            <a:endParaRPr lang="tr-TR" sz="28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Objektifin </a:t>
            </a:r>
            <a:r>
              <a:rPr lang="tr-TR" sz="2800" dirty="0">
                <a:solidFill>
                  <a:srgbClr val="002060"/>
                </a:solidFill>
              </a:rPr>
              <a:t>özelliklerine göre, içinde kaç tane mercek kullanılacağı ve bunların hangisinin içbükey veya dışbükey olacağı belirlenmektedir. Mercek çapı, kalınlığı ve yüzey eğimi objektif tasarımında çok </a:t>
            </a:r>
            <a:r>
              <a:rPr lang="tr-TR" sz="2800" dirty="0" smtClean="0">
                <a:solidFill>
                  <a:srgbClr val="002060"/>
                </a:solidFill>
              </a:rPr>
              <a:t>önemlidir.</a:t>
            </a:r>
            <a:endParaRPr lang="tr-TR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14348" y="1643050"/>
            <a:ext cx="79296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err="1">
                <a:solidFill>
                  <a:srgbClr val="002060"/>
                </a:solidFill>
              </a:rPr>
              <a:t>Netleme</a:t>
            </a:r>
            <a:r>
              <a:rPr lang="tr-TR" sz="2800" dirty="0">
                <a:solidFill>
                  <a:srgbClr val="002060"/>
                </a:solidFill>
              </a:rPr>
              <a:t> işlemi, objektiflerde bulunan netlik kontrol halkası ile yapılmaktadır. Ancak </a:t>
            </a:r>
            <a:r>
              <a:rPr lang="tr-TR" sz="2800" dirty="0" err="1">
                <a:solidFill>
                  <a:srgbClr val="002060"/>
                </a:solidFill>
              </a:rPr>
              <a:t>netlemenin</a:t>
            </a:r>
            <a:r>
              <a:rPr lang="tr-TR" sz="2800" dirty="0">
                <a:solidFill>
                  <a:srgbClr val="002060"/>
                </a:solidFill>
              </a:rPr>
              <a:t> otomatik olarak yapıldığı sistemler de mevcuttur. </a:t>
            </a:r>
            <a:endParaRPr lang="tr-TR" sz="28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Sonsuzdaki </a:t>
            </a:r>
            <a:r>
              <a:rPr lang="tr-TR" sz="2800" dirty="0">
                <a:solidFill>
                  <a:srgbClr val="002060"/>
                </a:solidFill>
              </a:rPr>
              <a:t>bir nesneye (örneğin güneşe) netleme yapıldığında, objektif </a:t>
            </a:r>
            <a:r>
              <a:rPr lang="tr-TR" sz="2800">
                <a:solidFill>
                  <a:srgbClr val="002060"/>
                </a:solidFill>
              </a:rPr>
              <a:t>ile </a:t>
            </a:r>
            <a:r>
              <a:rPr lang="tr-TR" sz="2800" smtClean="0">
                <a:solidFill>
                  <a:srgbClr val="002060"/>
                </a:solidFill>
              </a:rPr>
              <a:t>sensör </a:t>
            </a:r>
            <a:r>
              <a:rPr lang="tr-TR" sz="2800" dirty="0">
                <a:solidFill>
                  <a:srgbClr val="002060"/>
                </a:solidFill>
              </a:rPr>
              <a:t>yüzeyindeki görüntü arasında oluşan uzaklığa </a:t>
            </a:r>
            <a:r>
              <a:rPr lang="tr-TR" sz="2800" b="1" dirty="0">
                <a:solidFill>
                  <a:srgbClr val="002060"/>
                </a:solidFill>
              </a:rPr>
              <a:t>odak uzaklığı </a:t>
            </a:r>
            <a:r>
              <a:rPr lang="tr-TR" sz="2800" dirty="0">
                <a:solidFill>
                  <a:srgbClr val="002060"/>
                </a:solidFill>
              </a:rPr>
              <a:t>denilmektedir.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 t="12353" r="3529" b="13529"/>
          <a:stretch/>
        </p:blipFill>
        <p:spPr bwMode="auto">
          <a:xfrm>
            <a:off x="467544" y="1448324"/>
            <a:ext cx="7992888" cy="4249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1803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14348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Objektifin </a:t>
            </a:r>
            <a:r>
              <a:rPr lang="tr-TR" sz="2800" dirty="0">
                <a:solidFill>
                  <a:srgbClr val="002060"/>
                </a:solidFill>
              </a:rPr>
              <a:t>odak uzaklığı değiştikçe objektifin net olarak gördüğü alan (</a:t>
            </a:r>
            <a:r>
              <a:rPr lang="tr-TR" sz="2800" b="1" dirty="0">
                <a:solidFill>
                  <a:srgbClr val="002060"/>
                </a:solidFill>
              </a:rPr>
              <a:t>bakış açısı</a:t>
            </a:r>
            <a:r>
              <a:rPr lang="tr-TR" sz="2800" dirty="0">
                <a:solidFill>
                  <a:srgbClr val="002060"/>
                </a:solidFill>
              </a:rPr>
              <a:t>) farklılaşmakta, konuya uzak yada yakın olunduğu izlenimi uyandırılmaktadır</a:t>
            </a:r>
            <a:r>
              <a:rPr lang="tr-TR" sz="2800" dirty="0" smtClean="0">
                <a:solidFill>
                  <a:srgbClr val="002060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>
                <a:solidFill>
                  <a:srgbClr val="002060"/>
                </a:solidFill>
              </a:rPr>
              <a:t>Objektifler odak uzaklığına (bakış açısına) göre sınıflandırılmaktadır: </a:t>
            </a:r>
            <a:r>
              <a:rPr lang="tr-TR" sz="2800" i="1" dirty="0">
                <a:solidFill>
                  <a:srgbClr val="002060"/>
                </a:solidFill>
              </a:rPr>
              <a:t>Normal objektifler, geniş açılı </a:t>
            </a:r>
            <a:r>
              <a:rPr lang="tr-TR" sz="2800" i="1" dirty="0" smtClean="0">
                <a:solidFill>
                  <a:srgbClr val="002060"/>
                </a:solidFill>
              </a:rPr>
              <a:t>objektifler, </a:t>
            </a:r>
            <a:r>
              <a:rPr lang="tr-TR" sz="2800" i="1" dirty="0">
                <a:solidFill>
                  <a:srgbClr val="002060"/>
                </a:solidFill>
              </a:rPr>
              <a:t>dar açılı </a:t>
            </a:r>
            <a:r>
              <a:rPr lang="tr-TR" sz="2800" i="1" dirty="0" smtClean="0">
                <a:solidFill>
                  <a:srgbClr val="002060"/>
                </a:solidFill>
              </a:rPr>
              <a:t>objektifler ve </a:t>
            </a:r>
            <a:r>
              <a:rPr lang="tr-TR" sz="2800" i="1" dirty="0" err="1">
                <a:solidFill>
                  <a:srgbClr val="002060"/>
                </a:solidFill>
              </a:rPr>
              <a:t>zoom</a:t>
            </a:r>
            <a:r>
              <a:rPr lang="tr-TR" sz="2800" i="1" dirty="0">
                <a:solidFill>
                  <a:srgbClr val="002060"/>
                </a:solidFill>
              </a:rPr>
              <a:t> objektifler </a:t>
            </a:r>
            <a:r>
              <a:rPr lang="tr-TR" sz="2800" dirty="0">
                <a:solidFill>
                  <a:srgbClr val="002060"/>
                </a:solidFill>
              </a:rPr>
              <a:t>(değişebilir odak uzaklıklı).</a:t>
            </a: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2 Resim" descr="acı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857364"/>
            <a:ext cx="8679584" cy="2971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3" name="Picture 1" descr="C:\Users\ASUS\Desktop\Resim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1410114"/>
            <a:ext cx="3929090" cy="4519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624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617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NORMAL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14348" y="1643050"/>
            <a:ext cx="79296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>
                <a:solidFill>
                  <a:srgbClr val="002060"/>
                </a:solidFill>
              </a:rPr>
              <a:t>Normal objektifin odak uzaklığı, kullanılan filmin diyagonal köşe uzaklığına eşittir. </a:t>
            </a:r>
            <a:endParaRPr lang="tr-TR" sz="28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Örneğin</a:t>
            </a:r>
            <a:r>
              <a:rPr lang="tr-TR" sz="2800" dirty="0">
                <a:solidFill>
                  <a:srgbClr val="002060"/>
                </a:solidFill>
              </a:rPr>
              <a:t>, 35 mm. filmin boyutu 24x36 mm. ve köşegen uzunluğu 43 </a:t>
            </a:r>
            <a:r>
              <a:rPr lang="tr-TR" sz="2800" dirty="0" err="1">
                <a:solidFill>
                  <a:srgbClr val="002060"/>
                </a:solidFill>
              </a:rPr>
              <a:t>mm.'dir</a:t>
            </a:r>
            <a:r>
              <a:rPr lang="tr-TR" sz="2800" dirty="0">
                <a:solidFill>
                  <a:srgbClr val="002060"/>
                </a:solidFill>
              </a:rPr>
              <a:t>. Bu durumda 50 mm. bir objektif, 35 mm. makineler için normal </a:t>
            </a:r>
            <a:r>
              <a:rPr lang="tr-TR" sz="2800" dirty="0" smtClean="0">
                <a:solidFill>
                  <a:srgbClr val="002060"/>
                </a:solidFill>
              </a:rPr>
              <a:t>objektiftir.</a:t>
            </a:r>
            <a:endParaRPr lang="tr-TR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49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NORMAL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14348" y="1643050"/>
            <a:ext cx="79296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Bu </a:t>
            </a:r>
            <a:r>
              <a:rPr lang="tr-TR" sz="2800" dirty="0">
                <a:solidFill>
                  <a:srgbClr val="002060"/>
                </a:solidFill>
              </a:rPr>
              <a:t>objektifler en yüksek diyafram açıklığını ve ışığı sağlayarak keskin ve net görüntüler vermektedir. Ek bir gereç kullanmadan çok yakını </a:t>
            </a:r>
            <a:r>
              <a:rPr lang="tr-TR" sz="2800" dirty="0" err="1">
                <a:solidFill>
                  <a:srgbClr val="002060"/>
                </a:solidFill>
              </a:rPr>
              <a:t>netleyebilir</a:t>
            </a:r>
            <a:r>
              <a:rPr lang="tr-TR" sz="2800" dirty="0">
                <a:solidFill>
                  <a:srgbClr val="002060"/>
                </a:solidFill>
              </a:rPr>
              <a:t> ve fiyatları diğer objektiflere göre daha ucuzdur. </a:t>
            </a:r>
            <a:endParaRPr lang="tr-TR" sz="28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Normal </a:t>
            </a:r>
            <a:r>
              <a:rPr lang="tr-TR" sz="2800" dirty="0">
                <a:solidFill>
                  <a:srgbClr val="002060"/>
                </a:solidFill>
              </a:rPr>
              <a:t>objektifler portre çekimleri ve durgun konular için doğru seçimdir. Geniş açılı ve tele objektifler gibi perspektifi bozan etkileri yoktur.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NORMAL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2 Resim" descr="Nikon%2050%20mm%20normal%20objekt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785926"/>
            <a:ext cx="3857652" cy="32950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4" name="Picture 2" descr="C:\Users\ASUS\Desktop\temel fotografcılık\karikatur\objektif\nikon50f14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500174"/>
            <a:ext cx="3749338" cy="38576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4 Metin kutusu"/>
          <p:cNvSpPr txBox="1"/>
          <p:nvPr/>
        </p:nvSpPr>
        <p:spPr>
          <a:xfrm>
            <a:off x="1071538" y="5286388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Nikon</a:t>
            </a:r>
            <a:r>
              <a:rPr lang="tr-TR" dirty="0"/>
              <a:t> 50 mm normal objektif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GENİŞ AÇILI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14348" y="1643050"/>
            <a:ext cx="81061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Geniş </a:t>
            </a:r>
            <a:r>
              <a:rPr lang="tr-TR" sz="2800" dirty="0">
                <a:solidFill>
                  <a:srgbClr val="002060"/>
                </a:solidFill>
              </a:rPr>
              <a:t>açılı objektiflerin odak uzaklığı, kullanılan film boyutunun köşegen uzunluğundan daha azdır</a:t>
            </a:r>
            <a:r>
              <a:rPr lang="tr-TR" sz="2800" dirty="0" smtClean="0">
                <a:solidFill>
                  <a:srgbClr val="002060"/>
                </a:solidFill>
              </a:rPr>
              <a:t>. (örneğin 24mm, 16mm) </a:t>
            </a:r>
            <a:r>
              <a:rPr lang="tr-TR" sz="2800" dirty="0">
                <a:solidFill>
                  <a:srgbClr val="002060"/>
                </a:solidFill>
              </a:rPr>
              <a:t>Bu objektifler, normal </a:t>
            </a:r>
            <a:r>
              <a:rPr lang="tr-TR" sz="2800" dirty="0" smtClean="0">
                <a:solidFill>
                  <a:srgbClr val="002060"/>
                </a:solidFill>
              </a:rPr>
              <a:t>objektiften (50mm) </a:t>
            </a:r>
            <a:r>
              <a:rPr lang="tr-TR" sz="2800" dirty="0">
                <a:solidFill>
                  <a:srgbClr val="002060"/>
                </a:solidFill>
              </a:rPr>
              <a:t>daha geniş bir bakış açısına sahiptir. </a:t>
            </a: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Böylece </a:t>
            </a:r>
            <a:r>
              <a:rPr lang="tr-TR" sz="2800" dirty="0">
                <a:solidFill>
                  <a:srgbClr val="002060"/>
                </a:solidFill>
              </a:rPr>
              <a:t>bir film karesine daha fazla şey sığdırılabilir. Geniş açılı objektifler, normal objektife göre daha kısa odak uzaklıklı objektiflerdir. Örneğin 35 mm. film için 28 mm. odak uzaklığına </a:t>
            </a:r>
            <a:r>
              <a:rPr lang="tr-TR" sz="2800" dirty="0" smtClean="0">
                <a:solidFill>
                  <a:srgbClr val="002060"/>
                </a:solidFill>
              </a:rPr>
              <a:t>sahiptir.</a:t>
            </a:r>
            <a:endParaRPr lang="tr-TR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714348" y="1643050"/>
            <a:ext cx="79296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Geniş </a:t>
            </a:r>
            <a:r>
              <a:rPr lang="tr-TR" sz="2800" dirty="0">
                <a:solidFill>
                  <a:srgbClr val="002060"/>
                </a:solidFill>
              </a:rPr>
              <a:t>açı objektiflerde daha çok film karesinin kenarlarında bozulma olduğu için konuyu ortaya yerleştirmek gerekmektedir. </a:t>
            </a:r>
            <a:endParaRPr lang="tr-TR" sz="28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Bu </a:t>
            </a:r>
            <a:r>
              <a:rPr lang="tr-TR" sz="2800" dirty="0">
                <a:solidFill>
                  <a:srgbClr val="002060"/>
                </a:solidFill>
              </a:rPr>
              <a:t>objektifler kullanılırken dikey olarak ortaya çıkan perspektif bozukluğunu engellemek için konuya fazla yaklaşılmamalı, mümkünse yüksek bir yerden fotoğraf çekilmelidir</a:t>
            </a:r>
          </a:p>
        </p:txBody>
      </p:sp>
      <p:sp>
        <p:nvSpPr>
          <p:cNvPr id="4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GENİŞ AÇILI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Pentax 10-17 mm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4890" y="1571612"/>
            <a:ext cx="2644504" cy="36738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2 Resim" descr="Canon 28 mm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696" y="1595364"/>
            <a:ext cx="3388766" cy="36262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4 Metin kutusu"/>
          <p:cNvSpPr txBox="1"/>
          <p:nvPr/>
        </p:nvSpPr>
        <p:spPr>
          <a:xfrm>
            <a:off x="1071538" y="5429264"/>
            <a:ext cx="7000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Canon</a:t>
            </a:r>
            <a:r>
              <a:rPr lang="tr-TR" dirty="0"/>
              <a:t> 28 mm geniş açılı objektif ve </a:t>
            </a:r>
            <a:r>
              <a:rPr lang="tr-TR" dirty="0" err="1"/>
              <a:t>Pentax</a:t>
            </a:r>
            <a:r>
              <a:rPr lang="tr-TR" dirty="0"/>
              <a:t> 10-17 mm balık gözü objektif.</a:t>
            </a:r>
          </a:p>
          <a:p>
            <a:endParaRPr lang="tr-TR" dirty="0"/>
          </a:p>
        </p:txBody>
      </p:sp>
      <p:sp>
        <p:nvSpPr>
          <p:cNvPr id="6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GENİŞ AÇILI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GENİŞ AÇILI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C:\Users\ASUS\Desktop\temel fotografcılık\karikatur\objektif\fisheye_6m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428736"/>
            <a:ext cx="7072362" cy="4017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4 Metin kutusu"/>
          <p:cNvSpPr txBox="1"/>
          <p:nvPr/>
        </p:nvSpPr>
        <p:spPr>
          <a:xfrm>
            <a:off x="1714480" y="5572140"/>
            <a:ext cx="5643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6 </a:t>
            </a:r>
            <a:r>
              <a:rPr lang="tr-TR" dirty="0"/>
              <a:t>mm. </a:t>
            </a:r>
            <a:r>
              <a:rPr lang="tr-TR" dirty="0" err="1" smtClean="0"/>
              <a:t>Nikon</a:t>
            </a:r>
            <a:r>
              <a:rPr lang="tr-TR" dirty="0" smtClean="0"/>
              <a:t> Objektif </a:t>
            </a:r>
            <a:r>
              <a:rPr lang="tr-TR" dirty="0"/>
              <a:t>ile alınan görüntü</a:t>
            </a:r>
          </a:p>
          <a:p>
            <a:pPr algn="ctr"/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Untitled-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500174"/>
            <a:ext cx="6286544" cy="42836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GENİŞ AÇILI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GENİŞ AÇILI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14348" y="1643050"/>
            <a:ext cx="79296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Geniş açılı objektiflerdeki temel belirginlik fotoğrafın köşelerindeki ovalleşme şeklinde ortaya çıkar. </a:t>
            </a: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Bir fotoğrafın geniş açılı bir objektif ile çekildiği, fotoğrafta yer alan çizgilerin yatay ve dikey objelerin ovalleşmesinden gözlemlenebilir. Ayrıca biçimler birbirinden uzaklaşır. Görüntüde biçim bozumu (deformasyon) olur.</a:t>
            </a:r>
            <a:endParaRPr lang="tr-TR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TELE (DAR)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14348" y="1643050"/>
            <a:ext cx="79296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Odak </a:t>
            </a:r>
            <a:r>
              <a:rPr lang="tr-TR" sz="2800" dirty="0">
                <a:solidFill>
                  <a:srgbClr val="002060"/>
                </a:solidFill>
              </a:rPr>
              <a:t>uzaklığı, kullanılan film boyutunun köşegen uzunluğundan daha fazladır. 35 mm. fotoğraf makineleri için </a:t>
            </a:r>
            <a:r>
              <a:rPr lang="tr-TR" sz="2800" dirty="0" smtClean="0">
                <a:solidFill>
                  <a:srgbClr val="002060"/>
                </a:solidFill>
              </a:rPr>
              <a:t>85-200 </a:t>
            </a:r>
            <a:r>
              <a:rPr lang="tr-TR" sz="2800" dirty="0">
                <a:solidFill>
                  <a:srgbClr val="002060"/>
                </a:solidFill>
              </a:rPr>
              <a:t>mm. odak uzaklıklı tele objektifler bulunmaktadır. </a:t>
            </a:r>
            <a:endParaRPr lang="tr-TR" sz="28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Tele </a:t>
            </a:r>
            <a:r>
              <a:rPr lang="tr-TR" sz="2800" dirty="0">
                <a:solidFill>
                  <a:srgbClr val="002060"/>
                </a:solidFill>
              </a:rPr>
              <a:t>objektiflerde konunun arka planı belirgin değildir yani alan derinliği en azdır.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TELE (DAR)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14348" y="1643050"/>
            <a:ext cx="79296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Dürbün </a:t>
            </a:r>
            <a:r>
              <a:rPr lang="tr-TR" sz="2800" dirty="0">
                <a:solidFill>
                  <a:srgbClr val="002060"/>
                </a:solidFill>
              </a:rPr>
              <a:t>etkisine sahip bu objektifler spor karşılaşmaları, vahşi doğa, yangın yeri gibi yaklaşılması güç olan konuların fotoğrafı çekilirken kullanılmaktadır. </a:t>
            </a:r>
            <a:endParaRPr lang="tr-TR" sz="28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135 </a:t>
            </a:r>
            <a:r>
              <a:rPr lang="tr-TR" sz="2800" dirty="0">
                <a:solidFill>
                  <a:srgbClr val="002060"/>
                </a:solidFill>
              </a:rPr>
              <a:t>mm. odak uzaklıklı tele objektifler, normal objektife göre yaklaşık iki kat büyük görüntü sağlamaktadır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a Nikon AF-S 70-200mm lens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500174"/>
            <a:ext cx="6400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etin kutusu"/>
          <p:cNvSpPr txBox="1"/>
          <p:nvPr/>
        </p:nvSpPr>
        <p:spPr>
          <a:xfrm>
            <a:off x="2428860" y="550070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Tele objektif</a:t>
            </a:r>
          </a:p>
        </p:txBody>
      </p:sp>
      <p:sp>
        <p:nvSpPr>
          <p:cNvPr id="4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TELE (DAR)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TELE (DAR)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14348" y="1643050"/>
            <a:ext cx="79296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 Teleobjektiflerin görüntü üzerindeki belirleyicisi yığılma etkisidir.</a:t>
            </a:r>
            <a:endParaRPr lang="tr-TR" sz="2800" dirty="0">
              <a:solidFill>
                <a:srgbClr val="002060"/>
              </a:solidFill>
            </a:endParaRPr>
          </a:p>
        </p:txBody>
      </p:sp>
      <p:pic>
        <p:nvPicPr>
          <p:cNvPr id="4" name="Picture 5" descr="yigilmaetkis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786058"/>
            <a:ext cx="3786214" cy="27757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3" descr="tele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2428868"/>
            <a:ext cx="2928958" cy="31632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TELE (DAR)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14348" y="1643050"/>
            <a:ext cx="79296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Çok uzun yakınlaştırıcılı objektiflerin makinelere takılmasında kontrol problemi ortaya çıkmaktadır. </a:t>
            </a: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En küçük nefes alıp verme bile görüntü alımında </a:t>
            </a:r>
            <a:r>
              <a:rPr lang="tr-TR" sz="2800" dirty="0" err="1" smtClean="0">
                <a:solidFill>
                  <a:srgbClr val="002060"/>
                </a:solidFill>
              </a:rPr>
              <a:t>netsizliğe</a:t>
            </a:r>
            <a:r>
              <a:rPr lang="tr-TR" sz="2800" dirty="0" smtClean="0">
                <a:solidFill>
                  <a:srgbClr val="002060"/>
                </a:solidFill>
              </a:rPr>
              <a:t> sebep olmaktadır. </a:t>
            </a: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Dolayısıyla yardımcı araç gereç çekimi sabitleştirmek için kullanılmaktadır. (</a:t>
            </a:r>
            <a:r>
              <a:rPr lang="tr-TR" sz="2800" dirty="0" err="1" smtClean="0">
                <a:solidFill>
                  <a:srgbClr val="002060"/>
                </a:solidFill>
              </a:rPr>
              <a:t>Tripod</a:t>
            </a:r>
            <a:r>
              <a:rPr lang="tr-TR" sz="2800" dirty="0" smtClean="0">
                <a:solidFill>
                  <a:srgbClr val="002060"/>
                </a:solidFill>
              </a:rPr>
              <a:t>, uzaktan kumanda vs.)</a:t>
            </a:r>
            <a:endParaRPr lang="tr-TR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ZOOM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14348" y="1643050"/>
            <a:ext cx="79296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002060"/>
                </a:solidFill>
              </a:rPr>
              <a:t> </a:t>
            </a:r>
            <a:r>
              <a:rPr lang="tr-TR" sz="2800" dirty="0" err="1">
                <a:solidFill>
                  <a:srgbClr val="002060"/>
                </a:solidFill>
              </a:rPr>
              <a:t>Zoom</a:t>
            </a:r>
            <a:r>
              <a:rPr lang="tr-TR" sz="2800" dirty="0">
                <a:solidFill>
                  <a:srgbClr val="002060"/>
                </a:solidFill>
              </a:rPr>
              <a:t> objektiflerde odak uzaklığı değişebilir niteliktedir. Objektif üzerindeki bilezik hareket ettirildiğinde farklı bakış açılan sağlanmaktadır. </a:t>
            </a:r>
            <a:endParaRPr lang="tr-TR" sz="2800" dirty="0" smtClean="0">
              <a:solidFill>
                <a:srgbClr val="002060"/>
              </a:solidFill>
            </a:endParaRPr>
          </a:p>
          <a:p>
            <a:endParaRPr lang="tr-TR" sz="2800" dirty="0">
              <a:solidFill>
                <a:srgbClr val="002060"/>
              </a:solidFill>
            </a:endParaRPr>
          </a:p>
          <a:p>
            <a:r>
              <a:rPr lang="tr-TR" sz="2800" dirty="0" err="1" smtClean="0">
                <a:solidFill>
                  <a:srgbClr val="002060"/>
                </a:solidFill>
              </a:rPr>
              <a:t>Zoom</a:t>
            </a:r>
            <a:r>
              <a:rPr lang="tr-TR" sz="2800" dirty="0" smtClean="0">
                <a:solidFill>
                  <a:srgbClr val="002060"/>
                </a:solidFill>
              </a:rPr>
              <a:t> </a:t>
            </a:r>
            <a:r>
              <a:rPr lang="tr-TR" sz="2800" dirty="0">
                <a:solidFill>
                  <a:srgbClr val="002060"/>
                </a:solidFill>
              </a:rPr>
              <a:t>objektifler, birden çok objektifin tek bir yerde birleşmiş halidir. Tele </a:t>
            </a:r>
            <a:r>
              <a:rPr lang="tr-TR" sz="2800" dirty="0" err="1">
                <a:solidFill>
                  <a:srgbClr val="002060"/>
                </a:solidFill>
              </a:rPr>
              <a:t>zoom</a:t>
            </a:r>
            <a:r>
              <a:rPr lang="tr-TR" sz="2800" dirty="0">
                <a:solidFill>
                  <a:srgbClr val="002060"/>
                </a:solidFill>
              </a:rPr>
              <a:t> objektifler, odak uzaklığı 70-1200 mm. arasında değişen objektiflerdir.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ZOOM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14348" y="1643050"/>
            <a:ext cx="79296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err="1">
                <a:solidFill>
                  <a:srgbClr val="002060"/>
                </a:solidFill>
              </a:rPr>
              <a:t>Zoom</a:t>
            </a:r>
            <a:r>
              <a:rPr lang="tr-TR" sz="2800" dirty="0">
                <a:solidFill>
                  <a:srgbClr val="002060"/>
                </a:solidFill>
              </a:rPr>
              <a:t> objektiflerde bir kez </a:t>
            </a:r>
            <a:r>
              <a:rPr lang="tr-TR" sz="2800" dirty="0" err="1">
                <a:solidFill>
                  <a:srgbClr val="002060"/>
                </a:solidFill>
              </a:rPr>
              <a:t>netleme</a:t>
            </a:r>
            <a:r>
              <a:rPr lang="tr-TR" sz="2800" dirty="0">
                <a:solidFill>
                  <a:srgbClr val="002060"/>
                </a:solidFill>
              </a:rPr>
              <a:t> yapıldığında odak uzaklığı değişse bile netlik değişmemektedir. </a:t>
            </a:r>
            <a:endParaRPr lang="tr-TR" sz="28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Ayrıca günümüzde </a:t>
            </a:r>
            <a:r>
              <a:rPr lang="tr-TR" sz="2800" dirty="0">
                <a:solidFill>
                  <a:srgbClr val="002060"/>
                </a:solidFill>
              </a:rPr>
              <a:t>kullanılan birçok </a:t>
            </a:r>
            <a:r>
              <a:rPr lang="tr-TR" sz="2800" dirty="0" err="1">
                <a:solidFill>
                  <a:srgbClr val="002060"/>
                </a:solidFill>
              </a:rPr>
              <a:t>zoom</a:t>
            </a:r>
            <a:r>
              <a:rPr lang="tr-TR" sz="2800" dirty="0">
                <a:solidFill>
                  <a:srgbClr val="002060"/>
                </a:solidFill>
              </a:rPr>
              <a:t> objektifin makro objektif özelliği bulunmaktadır. </a:t>
            </a:r>
            <a:endParaRPr lang="tr-TR" sz="28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002060"/>
                </a:solidFill>
              </a:rPr>
              <a:t>Basın </a:t>
            </a:r>
            <a:r>
              <a:rPr lang="tr-TR" sz="2800" dirty="0">
                <a:solidFill>
                  <a:srgbClr val="002060"/>
                </a:solidFill>
              </a:rPr>
              <a:t>fotoğrafçılığında ve artistik amaçlar için daha çok geniş açılı </a:t>
            </a:r>
            <a:r>
              <a:rPr lang="tr-TR" sz="2800" dirty="0" err="1">
                <a:solidFill>
                  <a:srgbClr val="002060"/>
                </a:solidFill>
              </a:rPr>
              <a:t>zoom</a:t>
            </a:r>
            <a:r>
              <a:rPr lang="tr-TR" sz="2800" dirty="0">
                <a:solidFill>
                  <a:srgbClr val="002060"/>
                </a:solidFill>
              </a:rPr>
              <a:t> objektifler kullanılmaktadır.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ZOOM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14348" y="1643050"/>
            <a:ext cx="79296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err="1">
                <a:solidFill>
                  <a:srgbClr val="002060"/>
                </a:solidFill>
              </a:rPr>
              <a:t>Zoom</a:t>
            </a:r>
            <a:r>
              <a:rPr lang="tr-TR" sz="2800" dirty="0">
                <a:solidFill>
                  <a:srgbClr val="002060"/>
                </a:solidFill>
              </a:rPr>
              <a:t> objektiflere nazaran sabit odak uzaklıklı objektifler her ışık koşulunda daha kaliteli görüntü ve daha fazla diyafram açıklığı sağlamaktadır. </a:t>
            </a:r>
            <a:endParaRPr lang="tr-TR" sz="28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tr-TR" sz="28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err="1" smtClean="0">
                <a:solidFill>
                  <a:srgbClr val="002060"/>
                </a:solidFill>
              </a:rPr>
              <a:t>Zoom</a:t>
            </a:r>
            <a:r>
              <a:rPr lang="tr-TR" sz="2800" dirty="0" smtClean="0">
                <a:solidFill>
                  <a:srgbClr val="002060"/>
                </a:solidFill>
              </a:rPr>
              <a:t> </a:t>
            </a:r>
            <a:r>
              <a:rPr lang="tr-TR" sz="2800" dirty="0">
                <a:solidFill>
                  <a:srgbClr val="002060"/>
                </a:solidFill>
              </a:rPr>
              <a:t>objektiflerin ağır olması nedeniyle makinelerin dengesini bozması da bir </a:t>
            </a:r>
            <a:r>
              <a:rPr lang="tr-TR" sz="2800" dirty="0" smtClean="0">
                <a:solidFill>
                  <a:srgbClr val="002060"/>
                </a:solidFill>
              </a:rPr>
              <a:t>olumsuzluktur. Fakat </a:t>
            </a:r>
            <a:r>
              <a:rPr lang="tr-TR" sz="2800" dirty="0">
                <a:solidFill>
                  <a:srgbClr val="002060"/>
                </a:solidFill>
              </a:rPr>
              <a:t>günümüzde kullanılan </a:t>
            </a:r>
            <a:r>
              <a:rPr lang="tr-TR" sz="2800" dirty="0" err="1">
                <a:solidFill>
                  <a:srgbClr val="002060"/>
                </a:solidFill>
              </a:rPr>
              <a:t>zoom</a:t>
            </a:r>
            <a:r>
              <a:rPr lang="tr-TR" sz="2800" dirty="0">
                <a:solidFill>
                  <a:srgbClr val="002060"/>
                </a:solidFill>
              </a:rPr>
              <a:t> objektifler hafifleşmiş ve ideal diyafram açıklığını sağlar hale </a:t>
            </a:r>
            <a:r>
              <a:rPr lang="tr-TR" sz="2800" dirty="0" smtClean="0">
                <a:solidFill>
                  <a:srgbClr val="002060"/>
                </a:solidFill>
              </a:rPr>
              <a:t>gelmiştir.</a:t>
            </a:r>
            <a:endParaRPr lang="tr-TR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5"/>
          <p:cNvSpPr txBox="1">
            <a:spLocks/>
          </p:cNvSpPr>
          <p:nvPr/>
        </p:nvSpPr>
        <p:spPr>
          <a:xfrm>
            <a:off x="611188" y="317500"/>
            <a:ext cx="792162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ZOOM OBJEKTİFLER</a:t>
            </a:r>
            <a:endParaRPr kumimoji="0" lang="de-DE" sz="4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4" descr="zoo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1714488"/>
            <a:ext cx="6143668" cy="36697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3 Metin kutusu"/>
          <p:cNvSpPr txBox="1"/>
          <p:nvPr/>
        </p:nvSpPr>
        <p:spPr>
          <a:xfrm>
            <a:off x="357158" y="2428868"/>
            <a:ext cx="1785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000" b="1" dirty="0" err="1" smtClean="0">
                <a:solidFill>
                  <a:srgbClr val="002060"/>
                </a:solidFill>
              </a:rPr>
              <a:t>Zoom</a:t>
            </a:r>
            <a:r>
              <a:rPr lang="tr-TR" sz="2000" b="1" dirty="0" smtClean="0">
                <a:solidFill>
                  <a:srgbClr val="002060"/>
                </a:solidFill>
              </a:rPr>
              <a:t>, bir teknik olarak kullanıldığında estetik görüntüler ortaya çıkar.</a:t>
            </a:r>
            <a:endParaRPr lang="tr-TR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8&quot; unique_id=&quot;18668&quot;&gt;&lt;/object&gt;&lt;object type=&quot;2&quot; unique_id=&quot;18669&quot;&gt;&lt;object type=&quot;3&quot; unique_id=&quot;18670&quot;&gt;&lt;property id=&quot;20148&quot; value=&quot;5&quot;/&gt;&lt;property id=&quot;20300&quot; value=&quot;Slide 1&quot;/&gt;&lt;property id=&quot;20307&quot; value=&quot;256&quot;/&gt;&lt;/object&gt;&lt;object type=&quot;3&quot; unique_id=&quot;18671&quot;&gt;&lt;property id=&quot;20148&quot; value=&quot;5&quot;/&gt;&lt;property id=&quot;20300&quot; value=&quot;Slide 2&quot;/&gt;&lt;property id=&quot;20307&quot; value=&quot;257&quot;/&gt;&lt;/object&gt;&lt;object type=&quot;3&quot; unique_id=&quot;18672&quot;&gt;&lt;property id=&quot;20148&quot; value=&quot;5&quot;/&gt;&lt;property id=&quot;20300&quot; value=&quot;Slide 5&quot;/&gt;&lt;property id=&quot;20307&quot; value=&quot;258&quot;/&gt;&lt;/object&gt;&lt;object type=&quot;3&quot; unique_id=&quot;18673&quot;&gt;&lt;property id=&quot;20148&quot; value=&quot;5&quot;/&gt;&lt;property id=&quot;20300&quot; value=&quot;Slide 6&quot;/&gt;&lt;property id=&quot;20307&quot; value=&quot;259&quot;/&gt;&lt;/object&gt;&lt;object type=&quot;3&quot; unique_id=&quot;18674&quot;&gt;&lt;property id=&quot;20148&quot; value=&quot;5&quot;/&gt;&lt;property id=&quot;20300&quot; value=&quot;Slide 7&quot;/&gt;&lt;property id=&quot;20307&quot; value=&quot;260&quot;/&gt;&lt;/object&gt;&lt;object type=&quot;3&quot; unique_id=&quot;18675&quot;&gt;&lt;property id=&quot;20148&quot; value=&quot;5&quot;/&gt;&lt;property id=&quot;20300&quot; value=&quot;Slide 8&quot;/&gt;&lt;property id=&quot;20307&quot; value=&quot;261&quot;/&gt;&lt;/object&gt;&lt;object type=&quot;3&quot; unique_id=&quot;18676&quot;&gt;&lt;property id=&quot;20148&quot; value=&quot;5&quot;/&gt;&lt;property id=&quot;20300&quot; value=&quot;Slide 10&quot;/&gt;&lt;property id=&quot;20307&quot; value=&quot;262&quot;/&gt;&lt;/object&gt;&lt;object type=&quot;3&quot; unique_id=&quot;18677&quot;&gt;&lt;property id=&quot;20148&quot; value=&quot;5&quot;/&gt;&lt;property id=&quot;20300&quot; value=&quot;Slide 11&quot;/&gt;&lt;property id=&quot;20307&quot; value=&quot;263&quot;/&gt;&lt;/object&gt;&lt;object type=&quot;3&quot; unique_id=&quot;18678&quot;&gt;&lt;property id=&quot;20148&quot; value=&quot;5&quot;/&gt;&lt;property id=&quot;20300&quot; value=&quot;Slide 3&quot;/&gt;&lt;property id=&quot;20307&quot; value=&quot;264&quot;/&gt;&lt;/object&gt;&lt;object type=&quot;3&quot; unique_id=&quot;18679&quot;&gt;&lt;property id=&quot;20148&quot; value=&quot;5&quot;/&gt;&lt;property id=&quot;20300&quot; value=&quot;Slide 4&quot;/&gt;&lt;property id=&quot;20307&quot; value=&quot;265&quot;/&gt;&lt;/object&gt;&lt;object type=&quot;3&quot; unique_id=&quot;18680&quot;&gt;&lt;property id=&quot;20148&quot; value=&quot;5&quot;/&gt;&lt;property id=&quot;20300&quot; value=&quot;Slide 12&quot;/&gt;&lt;property id=&quot;20307&quot; value=&quot;266&quot;/&gt;&lt;/object&gt;&lt;object type=&quot;3&quot; unique_id=&quot;18681&quot;&gt;&lt;property id=&quot;20148&quot; value=&quot;5&quot;/&gt;&lt;property id=&quot;20300&quot; value=&quot;Slide 13&quot;/&gt;&lt;property id=&quot;20307&quot; value=&quot;267&quot;/&gt;&lt;/object&gt;&lt;object type=&quot;3&quot; unique_id=&quot;18682&quot;&gt;&lt;property id=&quot;20148&quot; value=&quot;5&quot;/&gt;&lt;property id=&quot;20300&quot; value=&quot;Slide 14&quot;/&gt;&lt;property id=&quot;20307&quot; value=&quot;268&quot;/&gt;&lt;/object&gt;&lt;object type=&quot;3&quot; unique_id=&quot;18683&quot;&gt;&lt;property id=&quot;20148&quot; value=&quot;5&quot;/&gt;&lt;property id=&quot;20300&quot; value=&quot;Slide 15&quot;/&gt;&lt;property id=&quot;20307&quot; value=&quot;269&quot;/&gt;&lt;/object&gt;&lt;object type=&quot;3&quot; unique_id=&quot;18684&quot;&gt;&lt;property id=&quot;20148&quot; value=&quot;5&quot;/&gt;&lt;property id=&quot;20300&quot; value=&quot;Slide 16&quot;/&gt;&lt;property id=&quot;20307&quot; value=&quot;270&quot;/&gt;&lt;/object&gt;&lt;object type=&quot;3&quot; unique_id=&quot;18685&quot;&gt;&lt;property id=&quot;20148&quot; value=&quot;5&quot;/&gt;&lt;property id=&quot;20300&quot; value=&quot;Slide 19&quot;/&gt;&lt;property id=&quot;20307&quot; value=&quot;271&quot;/&gt;&lt;/object&gt;&lt;object type=&quot;3&quot; unique_id=&quot;18686&quot;&gt;&lt;property id=&quot;20148&quot; value=&quot;5&quot;/&gt;&lt;property id=&quot;20300&quot; value=&quot;Slide 20&quot;/&gt;&lt;property id=&quot;20307&quot; value=&quot;272&quot;/&gt;&lt;/object&gt;&lt;object type=&quot;3&quot; unique_id=&quot;18687&quot;&gt;&lt;property id=&quot;20148&quot; value=&quot;5&quot;/&gt;&lt;property id=&quot;20300&quot; value=&quot;Slide 21&quot;/&gt;&lt;property id=&quot;20307&quot; value=&quot;273&quot;/&gt;&lt;/object&gt;&lt;object type=&quot;3&quot; unique_id=&quot;18688&quot;&gt;&lt;property id=&quot;20148&quot; value=&quot;5&quot;/&gt;&lt;property id=&quot;20300&quot; value=&quot;Slide 24&quot;/&gt;&lt;property id=&quot;20307&quot; value=&quot;274&quot;/&gt;&lt;/object&gt;&lt;object type=&quot;3&quot; unique_id=&quot;18689&quot;&gt;&lt;property id=&quot;20148&quot; value=&quot;5&quot;/&gt;&lt;property id=&quot;20300&quot; value=&quot;Slide 25&quot;/&gt;&lt;property id=&quot;20307&quot; value=&quot;275&quot;/&gt;&lt;/object&gt;&lt;object type=&quot;3&quot; unique_id=&quot;18690&quot;&gt;&lt;property id=&quot;20148&quot; value=&quot;5&quot;/&gt;&lt;property id=&quot;20300&quot; value=&quot;Slide 26&quot;/&gt;&lt;property id=&quot;20307&quot; value=&quot;276&quot;/&gt;&lt;/object&gt;&lt;object type=&quot;3&quot; unique_id=&quot;18691&quot;&gt;&lt;property id=&quot;20148&quot; value=&quot;5&quot;/&gt;&lt;property id=&quot;20300&quot; value=&quot;Slide 9&quot;/&gt;&lt;property id=&quot;20307&quot; value=&quot;277&quot;/&gt;&lt;/object&gt;&lt;object type=&quot;3&quot; unique_id=&quot;18692&quot;&gt;&lt;property id=&quot;20148&quot; value=&quot;5&quot;/&gt;&lt;property id=&quot;20300&quot; value=&quot;Slide 18&quot;/&gt;&lt;property id=&quot;20307&quot; value=&quot;278&quot;/&gt;&lt;/object&gt;&lt;object type=&quot;3&quot; unique_id=&quot;18693&quot;&gt;&lt;property id=&quot;20148&quot; value=&quot;5&quot;/&gt;&lt;property id=&quot;20300&quot; value=&quot;Slide 17&quot;/&gt;&lt;property id=&quot;20307&quot; value=&quot;279&quot;/&gt;&lt;/object&gt;&lt;object type=&quot;3&quot; unique_id=&quot;18694&quot;&gt;&lt;property id=&quot;20148&quot; value=&quot;5&quot;/&gt;&lt;property id=&quot;20300&quot; value=&quot;Slide 27&quot;/&gt;&lt;property id=&quot;20307&quot; value=&quot;280&quot;/&gt;&lt;/object&gt;&lt;object type=&quot;3&quot; unique_id=&quot;18695&quot;&gt;&lt;property id=&quot;20148&quot; value=&quot;5&quot;/&gt;&lt;property id=&quot;20300&quot; value=&quot;Slide 22&quot;/&gt;&lt;property id=&quot;20307&quot; value=&quot;281&quot;/&gt;&lt;/object&gt;&lt;object type=&quot;3&quot; unique_id=&quot;18696&quot;&gt;&lt;property id=&quot;20148&quot; value=&quot;5&quot;/&gt;&lt;property id=&quot;20300&quot; value=&quot;Slide 23&quot;/&gt;&lt;property id=&quot;20307&quot; value=&quot;282&quot;/&gt;&lt;/object&gt;&lt;object type=&quot;3&quot; unique_id=&quot;18697&quot;&gt;&lt;property id=&quot;20148&quot; value=&quot;5&quot;/&gt;&lt;property id=&quot;20300&quot; value=&quot;Slide 28&quot;/&gt;&lt;property id=&quot;20307&quot; value=&quot;283&quot;/&gt;&lt;/object&gt;&lt;object type=&quot;3&quot; unique_id=&quot;18698&quot;&gt;&lt;property id=&quot;20148&quot; value=&quot;5&quot;/&gt;&lt;property id=&quot;20300&quot; value=&quot;Slide 29&quot;/&gt;&lt;property id=&quot;20307&quot; value=&quot;284&quot;/&gt;&lt;/object&gt;&lt;object type=&quot;3&quot; unique_id=&quot;18699&quot;&gt;&lt;property id=&quot;20148&quot; value=&quot;5&quot;/&gt;&lt;property id=&quot;20300&quot; value=&quot;Slide 30&quot;/&gt;&lt;property id=&quot;20307&quot; value=&quot;285&quot;/&gt;&lt;/object&gt;&lt;object type=&quot;3&quot; unique_id=&quot;18700&quot;&gt;&lt;property id=&quot;20148&quot; value=&quot;5&quot;/&gt;&lt;property id=&quot;20300&quot; value=&quot;Slide 31&quot;/&gt;&lt;property id=&quot;20307&quot; value=&quot;286&quot;/&gt;&lt;/object&gt;&lt;object type=&quot;3&quot; unique_id=&quot;18701&quot;&gt;&lt;property id=&quot;20148&quot; value=&quot;5&quot;/&gt;&lt;property id=&quot;20300&quot; value=&quot;Slide 32&quot;/&gt;&lt;property id=&quot;20307&quot; value=&quot;287&quot;/&gt;&lt;/object&gt;&lt;object type=&quot;3&quot; unique_id=&quot;18702&quot;&gt;&lt;property id=&quot;20148&quot; value=&quot;5&quot;/&gt;&lt;property id=&quot;20300&quot; value=&quot;Slide 33&quot;/&gt;&lt;property id=&quot;20307&quot; value=&quot;288&quot;/&gt;&lt;/object&gt;&lt;object type=&quot;3&quot; unique_id=&quot;18703&quot;&gt;&lt;property id=&quot;20148&quot; value=&quot;5&quot;/&gt;&lt;property id=&quot;20300&quot; value=&quot;Slide 34&quot;/&gt;&lt;property id=&quot;20307&quot; value=&quot;289&quot;/&gt;&lt;/object&gt;&lt;object type=&quot;3&quot; unique_id=&quot;18704&quot;&gt;&lt;property id=&quot;20148&quot; value=&quot;5&quot;/&gt;&lt;property id=&quot;20300&quot; value=&quot;Slide 35&quot;/&gt;&lt;property id=&quot;20307&quot; value=&quot;290&quot;/&gt;&lt;/object&gt;&lt;object type=&quot;3&quot; unique_id=&quot;19267&quot;&gt;&lt;property id=&quot;20148&quot; value=&quot;5&quot;/&gt;&lt;property id=&quot;20300&quot; value=&quot;Slide 36&quot;/&gt;&lt;property id=&quot;20307&quot; value=&quot;291&quot;/&gt;&lt;/object&gt;&lt;object type=&quot;3&quot; unique_id=&quot;19268&quot;&gt;&lt;property id=&quot;20148&quot; value=&quot;5&quot;/&gt;&lt;property id=&quot;20300&quot; value=&quot;Slide 37&quot;/&gt;&lt;property id=&quot;20307&quot; value=&quot;292&quot;/&gt;&lt;/object&gt;&lt;object type=&quot;3&quot; unique_id=&quot;19269&quot;&gt;&lt;property id=&quot;20148&quot; value=&quot;5&quot;/&gt;&lt;property id=&quot;20300&quot; value=&quot;Slide 38&quot;/&gt;&lt;property id=&quot;20307&quot; value=&quot;293&quot;/&gt;&lt;/object&gt;&lt;object type=&quot;3&quot; unique_id=&quot;19270&quot;&gt;&lt;property id=&quot;20148&quot; value=&quot;5&quot;/&gt;&lt;property id=&quot;20300&quot; value=&quot;Slide 39&quot;/&gt;&lt;property id=&quot;20307&quot; value=&quot;294&quot;/&gt;&lt;/object&gt;&lt;object type=&quot;3&quot; unique_id=&quot;19271&quot;&gt;&lt;property id=&quot;20148&quot; value=&quot;5&quot;/&gt;&lt;property id=&quot;20300&quot; value=&quot;Slide 40&quot;/&gt;&lt;property id=&quot;20307&quot; value=&quot;295&quot;/&gt;&lt;/object&gt;&lt;object type=&quot;3&quot; unique_id=&quot;19272&quot;&gt;&lt;property id=&quot;20148&quot; value=&quot;5&quot;/&gt;&lt;property id=&quot;20300&quot; value=&quot;Slide 41&quot;/&gt;&lt;property id=&quot;20307&quot; value=&quot;296&quot;/&gt;&lt;/object&gt;&lt;object type=&quot;3&quot; unique_id=&quot;19273&quot;&gt;&lt;property id=&quot;20148&quot; value=&quot;5&quot;/&gt;&lt;property id=&quot;20300&quot; value=&quot;Slide 42&quot;/&gt;&lt;property id=&quot;20307&quot; value=&quot;297&quot;/&gt;&lt;/object&gt;&lt;object type=&quot;3&quot; unique_id=&quot;20198&quot;&gt;&lt;property id=&quot;20148&quot; value=&quot;5&quot;/&gt;&lt;property id=&quot;20300&quot; value=&quot;Slide 43&quot;/&gt;&lt;property id=&quot;20307&quot; value=&quot;298&quot;/&gt;&lt;/object&gt;&lt;object type=&quot;3&quot; unique_id=&quot;20199&quot;&gt;&lt;property id=&quot;20148&quot; value=&quot;5&quot;/&gt;&lt;property id=&quot;20300&quot; value=&quot;Slide 44&quot;/&gt;&lt;property id=&quot;20307&quot; value=&quot;299&quot;/&gt;&lt;/object&gt;&lt;object type=&quot;3&quot; unique_id=&quot;20200&quot;&gt;&lt;property id=&quot;20148&quot; value=&quot;5&quot;/&gt;&lt;property id=&quot;20300&quot; value=&quot;Slide 45&quot;/&gt;&lt;property id=&quot;20307&quot; value=&quot;300&quot;/&gt;&lt;/object&gt;&lt;object type=&quot;3&quot; unique_id=&quot;20201&quot;&gt;&lt;property id=&quot;20148&quot; value=&quot;5&quot;/&gt;&lt;property id=&quot;20300&quot; value=&quot;Slide 46&quot;/&gt;&lt;property id=&quot;20307&quot; value=&quot;301&quot;/&gt;&lt;/object&gt;&lt;object type=&quot;3&quot; unique_id=&quot;20202&quot;&gt;&lt;property id=&quot;20148&quot; value=&quot;5&quot;/&gt;&lt;property id=&quot;20300&quot; value=&quot;Slide 47&quot;/&gt;&lt;property id=&quot;20307&quot; value=&quot;302&quot;/&gt;&lt;/object&gt;&lt;object type=&quot;3&quot; unique_id=&quot;20203&quot;&gt;&lt;property id=&quot;20148&quot; value=&quot;5&quot;/&gt;&lt;property id=&quot;20300&quot; value=&quot;Slide 48&quot;/&gt;&lt;property id=&quot;20307&quot; value=&quot;303&quot;/&gt;&lt;/object&gt;&lt;object type=&quot;3&quot; unique_id=&quot;20204&quot;&gt;&lt;property id=&quot;20148&quot; value=&quot;5&quot;/&gt;&lt;property id=&quot;20300&quot; value=&quot;Slide 49&quot;/&gt;&lt;property id=&quot;20307&quot; value=&quot;304&quot;/&gt;&lt;/object&gt;&lt;object type=&quot;3&quot; unique_id=&quot;20205&quot;&gt;&lt;property id=&quot;20148&quot; value=&quot;5&quot;/&gt;&lt;property id=&quot;20300&quot; value=&quot;Slide 50&quot;/&gt;&lt;property id=&quot;20307&quot; value=&quot;30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1865</TotalTime>
  <Words>806</Words>
  <Application>Microsoft Macintosh PowerPoint</Application>
  <PresentationFormat>Ekran Gösterisi (4:3)</PresentationFormat>
  <Paragraphs>86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7" baseType="lpstr">
      <vt:lpstr>Calibri</vt:lpstr>
      <vt:lpstr>Arial</vt:lpstr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ASUS</dc:creator>
  <cp:lastModifiedBy>halil i. zengin</cp:lastModifiedBy>
  <cp:revision>38</cp:revision>
  <dcterms:created xsi:type="dcterms:W3CDTF">2013-03-10T17:33:11Z</dcterms:created>
  <dcterms:modified xsi:type="dcterms:W3CDTF">2016-11-15T09:53:33Z</dcterms:modified>
</cp:coreProperties>
</file>