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58" r:id="rId4"/>
    <p:sldId id="267" r:id="rId5"/>
    <p:sldId id="26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114" d="100"/>
          <a:sy n="114" d="100"/>
        </p:scale>
        <p:origin x="150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29.03.2020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SPOR YÖNETİCİLİĞİ BÖLÜMÜ 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1205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YAŞAR DOĞU SPOR BİLİMLERİ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SYB102 - Sağlık Bilgisi ve İlkyardım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83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Hamza KÜÇÜK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3600" b="1" dirty="0"/>
              <a:t>Sağlığın korunması </a:t>
            </a:r>
            <a:br>
              <a:rPr lang="tr-TR" altLang="tr-TR" sz="3600" b="1" dirty="0"/>
            </a:br>
            <a:r>
              <a:rPr lang="tr-TR" altLang="tr-TR" sz="3600" b="1" dirty="0"/>
              <a:t>Birincil, İkincil ve Üçüncül Koruma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Hafta-2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2957729"/>
            <a:ext cx="691276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800" b="1" i="1" dirty="0"/>
              <a:t>SYB102 - Sağlık Bilgisi ve İlkyardım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76F198-9608-400E-BEF8-CC5A02098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570186"/>
          </a:xfrm>
        </p:spPr>
        <p:txBody>
          <a:bodyPr/>
          <a:lstStyle/>
          <a:p>
            <a:r>
              <a:rPr lang="tr-TR" b="1" dirty="0"/>
              <a:t>Sağlığın geliştirilmesi </a:t>
            </a:r>
            <a:br>
              <a:rPr lang="tr-TR" b="1" dirty="0"/>
            </a:br>
            <a:r>
              <a:rPr lang="tr-TR" b="1" dirty="0"/>
              <a:t>(</a:t>
            </a:r>
            <a:r>
              <a:rPr lang="tr-TR" b="1" dirty="0" err="1"/>
              <a:t>Health</a:t>
            </a:r>
            <a:r>
              <a:rPr lang="tr-TR" b="1" dirty="0"/>
              <a:t> </a:t>
            </a:r>
            <a:r>
              <a:rPr lang="tr-TR" b="1" dirty="0" err="1"/>
              <a:t>Promotion</a:t>
            </a:r>
            <a:r>
              <a:rPr lang="tr-TR" b="1" dirty="0"/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723FEAB-A4CB-44C2-90DF-67DE164C5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92897"/>
            <a:ext cx="8229600" cy="2664296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/>
              <a:t>İnsanların kendi sağlıkları üzerindeki kontrollerini artırma ve sağlık düzeylerini daha da iyiye götürme sürecinin bütünü olarak tanımlanmıştır (WHO, 1986).</a:t>
            </a:r>
          </a:p>
        </p:txBody>
      </p:sp>
    </p:spTree>
    <p:extLst>
      <p:ext uri="{BB962C8B-B14F-4D97-AF65-F5344CB8AC3E}">
        <p14:creationId xmlns:p14="http://schemas.microsoft.com/office/powerpoint/2010/main" val="2821019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EF0B54D-E228-413E-92F7-0FBC9D34D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96752"/>
            <a:ext cx="8568952" cy="4929411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1977  DSÖ Herkes İçin Sağlık (HİS)</a:t>
            </a:r>
          </a:p>
          <a:p>
            <a:pPr marL="0" indent="0">
              <a:buNone/>
            </a:pPr>
            <a:r>
              <a:rPr lang="tr-TR" dirty="0"/>
              <a:t>1978 Alma Ata</a:t>
            </a:r>
          </a:p>
          <a:p>
            <a:pPr marL="0" indent="0">
              <a:buNone/>
            </a:pPr>
            <a:r>
              <a:rPr lang="tr-TR" dirty="0"/>
              <a:t>1981 Avrupa HİS</a:t>
            </a:r>
          </a:p>
          <a:p>
            <a:pPr marL="0" indent="0">
              <a:buNone/>
            </a:pPr>
            <a:r>
              <a:rPr lang="tr-TR" dirty="0"/>
              <a:t>1984 Toronto ( Sağlıklı Kentler)</a:t>
            </a:r>
          </a:p>
          <a:p>
            <a:pPr marL="0" indent="0">
              <a:buNone/>
            </a:pPr>
            <a:r>
              <a:rPr lang="tr-TR" dirty="0"/>
              <a:t>1986 Ottowa Sözleşmesi (Sağlığı Geliştirme) </a:t>
            </a:r>
          </a:p>
        </p:txBody>
      </p:sp>
    </p:spTree>
    <p:extLst>
      <p:ext uri="{BB962C8B-B14F-4D97-AF65-F5344CB8AC3E}">
        <p14:creationId xmlns:p14="http://schemas.microsoft.com/office/powerpoint/2010/main" val="236916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45EB6E-4622-4B18-88BB-3E496ECB3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Ottawa</a:t>
            </a:r>
            <a:r>
              <a:rPr lang="tr-TR" b="1" dirty="0"/>
              <a:t> Sözleşmesi (1986); 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642AD9A-D718-45C5-8D8C-7E052509E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Sağlığı geliştirme açısından en uygun ortam olan birinci basamak sağlık hizmetleri koşullarında, sağlığı geliştirmek amacıyla üç tamamlayıcı yaklaşım vardır: </a:t>
            </a:r>
          </a:p>
          <a:p>
            <a:pPr algn="just"/>
            <a:r>
              <a:rPr lang="tr-TR" dirty="0"/>
              <a:t>Tıbbi yaklaşım, </a:t>
            </a:r>
          </a:p>
          <a:p>
            <a:pPr algn="just"/>
            <a:r>
              <a:rPr lang="tr-TR" dirty="0"/>
              <a:t>Yaşam biçimi yaklaşımı, </a:t>
            </a:r>
          </a:p>
          <a:p>
            <a:pPr algn="just"/>
            <a:r>
              <a:rPr lang="tr-TR" dirty="0"/>
              <a:t>Sosyal ve çevresel yaklaşım.</a:t>
            </a:r>
          </a:p>
        </p:txBody>
      </p:sp>
    </p:spTree>
    <p:extLst>
      <p:ext uri="{BB962C8B-B14F-4D97-AF65-F5344CB8AC3E}">
        <p14:creationId xmlns:p14="http://schemas.microsoft.com/office/powerpoint/2010/main" val="1571718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B8DCB7-FD2F-4AA0-B1C2-2913C956C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8841"/>
            <a:ext cx="8229600" cy="4032448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/>
              <a:t>(a) Sağlığın bir dizi temel ön koşulunu (gıda, barınma, barış, gelir, stabil ekosistem, sürekliliği olan kaynak kullanımı, toplumsal adalet ve hakkaniyet) belirlemiştir, 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706660BC-53F7-4966-8BE8-7AFF77BBC1D3}"/>
              </a:ext>
            </a:extLst>
          </p:cNvPr>
          <p:cNvSpPr/>
          <p:nvPr/>
        </p:nvSpPr>
        <p:spPr>
          <a:xfrm>
            <a:off x="899592" y="332656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r-TR" sz="3600" b="1" dirty="0"/>
              <a:t>Uluslararası Sağlığı Geliştirme Konferansı </a:t>
            </a:r>
          </a:p>
        </p:txBody>
      </p:sp>
    </p:spTree>
    <p:extLst>
      <p:ext uri="{BB962C8B-B14F-4D97-AF65-F5344CB8AC3E}">
        <p14:creationId xmlns:p14="http://schemas.microsoft.com/office/powerpoint/2010/main" val="1298939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892198-CB27-4F47-8EE6-FE8FF8C5F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AA6DA26-620A-4C5C-BC47-7386F5903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(b) Daha geniş tanımlanmış </a:t>
            </a:r>
            <a:r>
              <a:rPr lang="tr-TR" b="1" dirty="0"/>
              <a:t>“iyilik </a:t>
            </a:r>
            <a:r>
              <a:rPr lang="tr-TR" b="1" dirty="0" err="1"/>
              <a:t>hali”</a:t>
            </a:r>
            <a:r>
              <a:rPr lang="tr-TR" dirty="0" err="1"/>
              <a:t>ne</a:t>
            </a:r>
            <a:r>
              <a:rPr lang="tr-TR" dirty="0"/>
              <a:t> odaklanarak, sağlığı geliştirmeyi sağlık bakımı ve sağlıklı yaşam biçimlerinden farklı bir dayanağa oturtmuştur,</a:t>
            </a:r>
          </a:p>
        </p:txBody>
      </p:sp>
    </p:spTree>
    <p:extLst>
      <p:ext uri="{BB962C8B-B14F-4D97-AF65-F5344CB8AC3E}">
        <p14:creationId xmlns:p14="http://schemas.microsoft.com/office/powerpoint/2010/main" val="2262930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2E8973-93CC-4EC2-97F7-DE8240B9C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49E843-3391-4350-B12B-A9E122DAC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(c) Sağlığı geliştirme için beş anahtar strateji belirlemiştir: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1129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F037D7-494E-40D2-8B8E-CED762596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08B3D3-1CFE-47B9-899D-FB1F3F261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1. Sağlıklı kamu politikaları oluşturmak, </a:t>
            </a:r>
          </a:p>
          <a:p>
            <a:pPr marL="0" indent="0">
              <a:buNone/>
            </a:pPr>
            <a:r>
              <a:rPr lang="tr-TR" dirty="0"/>
              <a:t>2. Destekleyici çevreler yaratmak, </a:t>
            </a:r>
          </a:p>
          <a:p>
            <a:pPr marL="0" indent="0">
              <a:buNone/>
            </a:pPr>
            <a:r>
              <a:rPr lang="tr-TR" dirty="0"/>
              <a:t>3. Toplum eylemini güçlendirmek, </a:t>
            </a:r>
          </a:p>
          <a:p>
            <a:pPr marL="0" indent="0">
              <a:buNone/>
            </a:pPr>
            <a:r>
              <a:rPr lang="tr-TR" dirty="0"/>
              <a:t>4. Kişisel beceriler geliştirmek, </a:t>
            </a:r>
          </a:p>
          <a:p>
            <a:pPr marL="0" indent="0">
              <a:buNone/>
            </a:pPr>
            <a:r>
              <a:rPr lang="tr-TR" dirty="0"/>
              <a:t>5. Sağlık hizmetlerini yeniden düzenlemek.</a:t>
            </a:r>
          </a:p>
        </p:txBody>
      </p:sp>
    </p:spTree>
    <p:extLst>
      <p:ext uri="{BB962C8B-B14F-4D97-AF65-F5344CB8AC3E}">
        <p14:creationId xmlns:p14="http://schemas.microsoft.com/office/powerpoint/2010/main" val="3626757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E97F9A-131E-4F1A-B0DE-2340F01C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F992460-E6D6-4D7A-9973-E233B9FEF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Birinci Basamak Sağlık Hizmetleri koşullarında Sağlığı Geliştirmek amacıyla 3 tamamlayıcı yaklaşım vardır: </a:t>
            </a:r>
          </a:p>
          <a:p>
            <a:pPr marL="0" indent="0">
              <a:buNone/>
            </a:pPr>
            <a:r>
              <a:rPr lang="tr-TR" dirty="0"/>
              <a:t>1.Tıbbi yaklaşım, </a:t>
            </a:r>
          </a:p>
          <a:p>
            <a:pPr marL="0" indent="0">
              <a:buNone/>
            </a:pPr>
            <a:r>
              <a:rPr lang="tr-TR" dirty="0"/>
              <a:t>2.Yaşam tarzı yaklaşımı, </a:t>
            </a:r>
          </a:p>
          <a:p>
            <a:pPr marL="0" indent="0">
              <a:buNone/>
            </a:pPr>
            <a:r>
              <a:rPr lang="tr-TR" dirty="0"/>
              <a:t>3.Sosyal ve çevresel yaklaşım.</a:t>
            </a:r>
          </a:p>
        </p:txBody>
      </p:sp>
    </p:spTree>
    <p:extLst>
      <p:ext uri="{BB962C8B-B14F-4D97-AF65-F5344CB8AC3E}">
        <p14:creationId xmlns:p14="http://schemas.microsoft.com/office/powerpoint/2010/main" val="1787590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6F5D9B-B3FF-4A5C-9B8F-7108774E7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Primordial</a:t>
            </a:r>
            <a:r>
              <a:rPr lang="tr-TR" b="1" dirty="0"/>
              <a:t> (Temel) Koruma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788819-BE95-469C-AA8E-A9ACDB30E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781" y="1936402"/>
            <a:ext cx="8229600" cy="2985195"/>
          </a:xfrm>
        </p:spPr>
        <p:txBody>
          <a:bodyPr/>
          <a:lstStyle/>
          <a:p>
            <a:r>
              <a:rPr lang="tr-TR" dirty="0"/>
              <a:t>Bu koruma düzeyi risk faktörlerinin ortaya çıkmasının engellenmesi aşamasıdır.</a:t>
            </a:r>
          </a:p>
        </p:txBody>
      </p:sp>
    </p:spTree>
    <p:extLst>
      <p:ext uri="{BB962C8B-B14F-4D97-AF65-F5344CB8AC3E}">
        <p14:creationId xmlns:p14="http://schemas.microsoft.com/office/powerpoint/2010/main" val="3305234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860A30-8D07-4CE7-88DB-FB13C4713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İkincil koruma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273D8C-CD73-4C1F-B804-D2CD7C9B1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algn="just"/>
            <a:r>
              <a:rPr lang="tr-TR" dirty="0"/>
              <a:t>Amaç, hastalıkların erkenden saptanarak tedavi edilmesi ve ciddi sonuçlarının azaltılmasıdır.</a:t>
            </a:r>
          </a:p>
        </p:txBody>
      </p:sp>
    </p:spTree>
    <p:extLst>
      <p:ext uri="{BB962C8B-B14F-4D97-AF65-F5344CB8AC3E}">
        <p14:creationId xmlns:p14="http://schemas.microsoft.com/office/powerpoint/2010/main" val="1180041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4FA9D1-A3CB-40A1-83AD-CBA4AAD2E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Üçüncül koruma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4A1502-5363-4569-B2DC-181C8006D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algn="just"/>
            <a:r>
              <a:rPr lang="tr-TR" dirty="0"/>
              <a:t>Amaç, önceden oluşan hastalığın ilerlemesinin ve komplikasyonlarının önlenmesidir.</a:t>
            </a:r>
          </a:p>
        </p:txBody>
      </p:sp>
    </p:spTree>
    <p:extLst>
      <p:ext uri="{BB962C8B-B14F-4D97-AF65-F5344CB8AC3E}">
        <p14:creationId xmlns:p14="http://schemas.microsoft.com/office/powerpoint/2010/main" val="3094275359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1. Hafta</Template>
  <TotalTime>69</TotalTime>
  <Words>306</Words>
  <Application>Microsoft Office PowerPoint</Application>
  <PresentationFormat>Ekran Gösterisi (4:3)</PresentationFormat>
  <Paragraphs>38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5" baseType="lpstr">
      <vt:lpstr>Arial</vt:lpstr>
      <vt:lpstr>Varsayılan Tasarım</vt:lpstr>
      <vt:lpstr>PowerPoint Sunusu</vt:lpstr>
      <vt:lpstr>Sağlığın korunması  Birincil, İkincil ve Üçüncül Koruma</vt:lpstr>
      <vt:lpstr>Sağlığın geliştirilmesi  (Health Promotion)</vt:lpstr>
      <vt:lpstr>PowerPoint Sunusu</vt:lpstr>
      <vt:lpstr>Ottawa Sözleşmesi (1986); </vt:lpstr>
      <vt:lpstr>PowerPoint Sunusu</vt:lpstr>
      <vt:lpstr>PowerPoint Sunusu</vt:lpstr>
      <vt:lpstr>PowerPoint Sunusu</vt:lpstr>
      <vt:lpstr>PowerPoint Sunusu</vt:lpstr>
      <vt:lpstr>PowerPoint Sunusu</vt:lpstr>
      <vt:lpstr>Primordial (Temel) Koruma</vt:lpstr>
      <vt:lpstr>İkincil koruma </vt:lpstr>
      <vt:lpstr>Üçüncül koruma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PC</dc:creator>
  <cp:lastModifiedBy>PC</cp:lastModifiedBy>
  <cp:revision>8</cp:revision>
  <cp:lastPrinted>1601-01-01T00:00:00Z</cp:lastPrinted>
  <dcterms:created xsi:type="dcterms:W3CDTF">2020-01-18T17:31:48Z</dcterms:created>
  <dcterms:modified xsi:type="dcterms:W3CDTF">2020-03-29T13:03:57Z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