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361" r:id="rId2"/>
    <p:sldId id="257" r:id="rId3"/>
    <p:sldId id="348" r:id="rId4"/>
    <p:sldId id="258" r:id="rId5"/>
    <p:sldId id="356" r:id="rId6"/>
    <p:sldId id="353" r:id="rId7"/>
    <p:sldId id="357" r:id="rId8"/>
    <p:sldId id="358" r:id="rId9"/>
    <p:sldId id="359" r:id="rId10"/>
    <p:sldId id="354" r:id="rId11"/>
    <p:sldId id="355" r:id="rId12"/>
    <p:sldId id="360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7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4D3E8776-AB09-4EDC-BA1D-EF4E5378F2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C0ED28E-E00B-48F0-8DCE-0A0CDD4EA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1730A-0A11-42E7-8CE9-6123E48B2DB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7EB4F14-AF67-4617-94A3-B44E02F469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031D0F-BB1A-45A1-BB38-B8B30A1B3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6F970-FFD7-4C47-8F4E-4A357BF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7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7487D298-1B85-4809-8876-81D3304E2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C37AB5C-7F07-47D8-A788-722AAEF2B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35F604-7929-4CDE-8A84-087B8DAF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46F884-D715-4ED2-875E-08FBCF8A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BE28AE-7438-4147-A44D-FD6BBB5A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8D3C9B-FEDD-4309-A91C-9CA1AC6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2947-FA5D-453E-83C0-691EA497C3A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09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88F26E1D-B5D5-467D-A732-7F9CA8F46E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2D9801B3-D8C9-443D-AFA1-C8E352C6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12BA58-6D5E-45A1-8BB2-B58B76433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7FAAEB-FF59-4AF9-B9AB-AEEDBF0F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03263D-EBFC-4F3E-85B8-443336C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D55F20-03AF-4AD6-857E-596F2A93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DD90-68E9-4A4B-ABDD-0E8BBEF178D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5C8FEA4F-139E-4BFA-9857-260A0F744E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0D4DFA-8B07-484B-89F1-D97C917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07E197-D18E-4AAA-98CB-38D89A2A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C9DE15-502A-4510-8FD4-70242695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428F35-1D3B-46A8-B02C-CB5D1125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CC5110-F755-4AD6-805D-EAA8F7CE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82F0-B3AF-4CB7-97F8-ACD6140A63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84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9B78E955-A148-4354-AE04-7503133F73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42D4F82A-8FE9-41CF-A790-97BBBD58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19FC7-2638-4BB7-A0CC-8A82FB88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0686B-8279-46FB-B41F-E98E2231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BFD0C-237B-4504-989F-BF2E7774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678693-2296-4922-804D-9180843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AFA7B-F565-4E90-89BF-5854C23046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99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44F11540-A512-4E5B-A3F1-95331763F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47B5DBF-EBBA-480D-A9DC-A7E10214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006CE3-0AD1-413F-909C-F58E44CA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13188-DE1D-4E11-8057-0402AED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4A2D2F-79BB-400E-AA0F-B8760CBC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E4D60-8FE9-4979-A580-405515C0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2CB6F-A420-4BBF-ACAC-AB0D809A33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52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CCAFC7C3-4533-4FB6-8C78-99A4DB9E3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0FE0336-BADE-47BD-BE6A-990E6F6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923556-F8E4-4F08-A1F2-94F024C0F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3FB7E4D-A16F-488A-B333-8301C72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A7BDA5-F376-4683-8C4B-CD8AFEAE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C91FAC-9B81-4CA7-A8E8-8F116CFF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3AE39E-7FA5-490C-9137-88B17FB4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633C-18C6-44E5-9903-E97B7A49D3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43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unu">
            <a:extLst>
              <a:ext uri="{FF2B5EF4-FFF2-40B4-BE49-F238E27FC236}">
                <a16:creationId xmlns:a16="http://schemas.microsoft.com/office/drawing/2014/main" id="{050BA558-371F-47B7-8FA6-502B03CDF3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5389893-28F9-455C-A1FC-27E2710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662EFB-E91A-4B3A-B747-69A34EF5D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A13075-96FD-4858-A466-15ABF64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0984A82-D9D3-4F89-9465-A05B70E7D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7132E1-2F48-4174-8193-87E5C0AE1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8A4AAA-F04A-482D-8287-F06E7920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471C06-8301-417F-A2AF-1B2E754E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B2A6F5A-071A-404C-BF92-792C691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AF721-B687-4810-AD40-7C70B07FDF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65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FB983A-9774-46FC-AB7D-63F42A52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674E93-5FA3-45AB-A711-AED667B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E1F7518-33CD-4404-9F63-A885FF3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3031B0-4789-45E8-A840-3AACBB04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01B-BC79-4EBF-AABB-9049824FFFEA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6" name="Picture 4" descr="sunu">
            <a:extLst>
              <a:ext uri="{FF2B5EF4-FFF2-40B4-BE49-F238E27FC236}">
                <a16:creationId xmlns:a16="http://schemas.microsoft.com/office/drawing/2014/main" id="{B104AD21-30E9-4A01-8166-A5EE38AE7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62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>
            <a:extLst>
              <a:ext uri="{FF2B5EF4-FFF2-40B4-BE49-F238E27FC236}">
                <a16:creationId xmlns:a16="http://schemas.microsoft.com/office/drawing/2014/main" id="{60EF2FE9-5B91-4E83-A174-050677E2D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D1FFAF3-7EFB-4987-8493-18708734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31664F-7100-4381-A309-4920AAE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B0EDF4D-A215-4F4C-B721-92D3357A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2017-C5EA-4040-AFCE-66D928E4D27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7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2F46E11D-82FC-4A81-B285-A43A184953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2E54319-3A17-43C6-A602-9A1DD41A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F23EF2-C3E3-40B2-8607-968EF51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9C3D52-DC02-4970-9D95-AF91DC6A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155F93-8516-4423-BB06-FE58C6BC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7077AC-5583-4387-953F-4136A5B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5A4FE1-63E2-43CA-8B3E-66C7A4D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059F-8913-415E-B6EE-8A0C42125F0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8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DA90758A-5C1B-417F-A445-9333CC1F7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62BB14D-A81B-4BF0-9E5C-85B48DB3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9C027C4-3CCB-41BC-A1B0-C948BA7A7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C9412D-38CF-44CA-AB58-109946B9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EED56E-5A68-4365-8B88-F5C974F7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66051D-8C40-41E1-9FAC-3333DEA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462AE5-A6F0-4C34-907D-1D343CF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7004-EDAA-4BCF-9DE3-C7477122C22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0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72F3F7-B9CC-4C99-93C4-E01C3547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3EF15F-EC6B-4E6E-BC68-97CFA2DF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B4DE-139B-43F0-B6A7-166B526EC0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205DE4-E68B-4831-96FC-7B4627FF13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B0B5E3-58EB-493C-B893-C9EDC94552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AD343-42BE-4C0D-8C43-9BE1CB1E29F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012"/>
            <a:ext cx="9392574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:a16="http://schemas.microsoft.com/office/drawing/2014/main" id="{F38C432D-5372-448E-9829-E0F45631D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0" y="3162300"/>
            <a:ext cx="6096000" cy="9147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3200" b="1" dirty="0"/>
              <a:t>BEDEN EĞİTİMİ VE SPOR ÖĞRETMENLİĞİ BÖLÜMÜ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/>
              <a:t>YAŞAR DOĞU SPOR BİLİMLERİ FAKÜLTESİ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A81E1F3-CB27-487C-8780-092A73586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7244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b="1" i="1" dirty="0"/>
              <a:t>AEBÖ205-Motor Gelişim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B89DD1B-66F7-4797-94FB-C51343EB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4483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2000" b="1" i="1" dirty="0" err="1">
                <a:solidFill>
                  <a:schemeClr val="bg1">
                    <a:lumMod val="50000"/>
                  </a:schemeClr>
                </a:solidFill>
              </a:rPr>
              <a:t>Öğr</a:t>
            </a:r>
            <a:r>
              <a:rPr lang="tr-TR" altLang="tr-TR" sz="2000" b="1" i="1" dirty="0">
                <a:solidFill>
                  <a:schemeClr val="bg1">
                    <a:lumMod val="50000"/>
                  </a:schemeClr>
                </a:solidFill>
              </a:rPr>
              <a:t>. Gör. Dr. Hamza KÜÇÜK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err="1"/>
              <a:t>Psikomotor</a:t>
            </a:r>
            <a:r>
              <a:rPr lang="tr-TR" sz="1800" dirty="0"/>
              <a:t> gelişim becerileri, genelde gözlenebilir beceriler olduğu için çocukta gerçekleşen farklılıklar daha somut olarak fark edilir. </a:t>
            </a:r>
          </a:p>
          <a:p>
            <a:br>
              <a:rPr lang="tr-TR" sz="1800" dirty="0"/>
            </a:br>
            <a:endParaRPr lang="tr-TR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801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Ebeveynlerden kalıtsal olarak geçen özellikler, her çocuğun büyüme ve gelişme oranını, boy uzunluğunu, kemik ve cinsiyet yönünden gelişimini tayin eder. </a:t>
            </a:r>
          </a:p>
          <a:p>
            <a:endParaRPr lang="tr-TR" sz="24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034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424DA2-4198-411C-9B9F-1DCD05BB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49A4B6-E46D-4314-949F-9C77848D4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Buradaki bireysel ayrılık, çocuğun kalıtım yolu ile aldığı büyüme özelliklerine; becerileri, öğrenmeye</a:t>
            </a:r>
            <a:br>
              <a:rPr lang="tr-TR" dirty="0"/>
            </a:br>
            <a:r>
              <a:rPr lang="tr-TR" dirty="0"/>
              <a:t>az ya da çok yetenekli olmasına dayanır.</a:t>
            </a:r>
            <a:endParaRPr lang="tr-TR" sz="4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115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80B79D-0B02-41AA-A0CB-21D933491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 anchor="ctr"/>
          <a:lstStyle/>
          <a:p>
            <a:r>
              <a:rPr lang="tr-TR" altLang="tr-TR" sz="4400" dirty="0"/>
              <a:t>Fiziksel Gelişimi Etkileyen Faktörler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05258F-F96C-4DD7-B132-3E7AE9EEAA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82475"/>
            <a:ext cx="1676400" cy="762000"/>
          </a:xfrm>
        </p:spPr>
        <p:txBody>
          <a:bodyPr/>
          <a:lstStyle/>
          <a:p>
            <a:r>
              <a:rPr lang="tr-TR" altLang="tr-TR" sz="2800" i="1"/>
              <a:t>Hafta-3</a:t>
            </a:r>
            <a:endParaRPr lang="tr-TR" altLang="tr-TR" sz="2800" i="1" dirty="0"/>
          </a:p>
        </p:txBody>
      </p:sp>
      <p:pic>
        <p:nvPicPr>
          <p:cNvPr id="6148" name="Picture 4" descr="sunu">
            <a:extLst>
              <a:ext uri="{FF2B5EF4-FFF2-40B4-BE49-F238E27FC236}">
                <a16:creationId xmlns:a16="http://schemas.microsoft.com/office/drawing/2014/main" id="{571ECC9D-3C97-4A2E-A8AA-BEBCE23FD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CECEE48-2E7C-42F7-BDD0-3BE516D1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2957729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200" i="1"/>
              <a:t>AEBÖ205-Motor Gelişim </a:t>
            </a:r>
            <a:endParaRPr lang="tr-TR" altLang="tr-TR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Genetik Faktörler </a:t>
            </a:r>
          </a:p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Beslenme</a:t>
            </a:r>
          </a:p>
          <a:p>
            <a:pPr marL="205740" indent="-205740">
              <a:buFont typeface="Wingdings 2"/>
              <a:buChar char=""/>
              <a:defRPr/>
            </a:pPr>
            <a:r>
              <a:rPr lang="tr-TR" dirty="0" err="1"/>
              <a:t>Hormonal</a:t>
            </a:r>
            <a:r>
              <a:rPr lang="tr-TR" dirty="0"/>
              <a:t> Faktörler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7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Fiziksel Gelişimi Etkileyen Faktörler</a:t>
            </a:r>
            <a:endParaRPr lang="tr-TR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4B3FE1-0A52-4C56-911C-1669C54D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6148CB-14CB-42B2-BA09-31E3AE38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Hastalıklar</a:t>
            </a:r>
          </a:p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Kazalar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79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2A172D-6ED5-4621-B6D5-9D6EFFA42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CE3BC3-FCFA-41BD-9BFA-96961B1C7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Psikolojik Rahatsızlıklar </a:t>
            </a:r>
          </a:p>
          <a:p>
            <a:pPr marL="205740" indent="-205740">
              <a:buFont typeface="Wingdings 2"/>
              <a:buChar char=""/>
              <a:defRPr/>
            </a:pPr>
            <a:r>
              <a:rPr lang="tr-TR" dirty="0" err="1"/>
              <a:t>Sosyo</a:t>
            </a:r>
            <a:r>
              <a:rPr lang="tr-TR" dirty="0"/>
              <a:t>-ekonomik Statü </a:t>
            </a:r>
          </a:p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Evrensel Değişiklikler </a:t>
            </a:r>
          </a:p>
          <a:p>
            <a:pPr marL="205740" indent="-205740">
              <a:buFont typeface="Wingdings 2"/>
              <a:buChar char=""/>
              <a:defRPr/>
            </a:pPr>
            <a:r>
              <a:rPr lang="tr-TR" dirty="0"/>
              <a:t>Fiziksel Aktivite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362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Çocuğun gelişimi, bireye ebeveynlerden geçen genlerin yani kalıtımın ve yaşadığı</a:t>
            </a:r>
            <a:br>
              <a:rPr lang="tr-TR" dirty="0"/>
            </a:br>
            <a:r>
              <a:rPr lang="tr-TR" dirty="0"/>
              <a:t>ortamın (çevresel faktörlerin) etkisi altındadır. </a:t>
            </a:r>
          </a:p>
          <a:p>
            <a:pPr marL="0" indent="0">
              <a:buNone/>
            </a:pPr>
            <a:br>
              <a:rPr lang="tr-TR" dirty="0"/>
            </a:b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614492" cy="1145282"/>
          </a:xfrm>
        </p:spPr>
        <p:txBody>
          <a:bodyPr>
            <a:noAutofit/>
          </a:bodyPr>
          <a:lstStyle/>
          <a:p>
            <a:pPr algn="ctr"/>
            <a:r>
              <a:rPr lang="tr-TR" sz="2800" dirty="0" err="1">
                <a:solidFill>
                  <a:schemeClr val="tx1"/>
                </a:solidFill>
              </a:rPr>
              <a:t>Psikomotor</a:t>
            </a:r>
            <a:r>
              <a:rPr lang="tr-TR" sz="2800" dirty="0">
                <a:solidFill>
                  <a:schemeClr val="tx1"/>
                </a:solidFill>
              </a:rPr>
              <a:t> Gelişiminde Bireysel Farklılıklar ve Önemi </a:t>
            </a:r>
          </a:p>
        </p:txBody>
      </p:sp>
    </p:spTree>
    <p:extLst>
      <p:ext uri="{BB962C8B-B14F-4D97-AF65-F5344CB8AC3E}">
        <p14:creationId xmlns:p14="http://schemas.microsoft.com/office/powerpoint/2010/main" val="371006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217C28-4BE3-4A6F-9561-37A867F23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6940E7-82E3-4C45-B5F5-839C8399A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 bireyler, kendi gelişim çizgilerinde</a:t>
            </a:r>
            <a:br>
              <a:rPr lang="tr-TR" dirty="0"/>
            </a:br>
            <a:r>
              <a:rPr lang="tr-TR" dirty="0"/>
              <a:t>belirli bir sırayı izleyerek ilerleme kaydederler.</a:t>
            </a:r>
          </a:p>
        </p:txBody>
      </p:sp>
    </p:spTree>
    <p:extLst>
      <p:ext uri="{BB962C8B-B14F-4D97-AF65-F5344CB8AC3E}">
        <p14:creationId xmlns:p14="http://schemas.microsoft.com/office/powerpoint/2010/main" val="2877673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8C1804-1D80-44BE-8683-3BE4B15A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BF9E63-61A4-4DCE-94CA-28FD8495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Örneğin çocuğun geç yürümesi</a:t>
            </a:r>
            <a:br>
              <a:rPr lang="tr-TR" dirty="0"/>
            </a:br>
            <a:r>
              <a:rPr lang="tr-TR" dirty="0"/>
              <a:t>ailelerde “acaba bir problem mi var?” sorusunu getirir. </a:t>
            </a:r>
          </a:p>
        </p:txBody>
      </p:sp>
    </p:spTree>
    <p:extLst>
      <p:ext uri="{BB962C8B-B14F-4D97-AF65-F5344CB8AC3E}">
        <p14:creationId xmlns:p14="http://schemas.microsoft.com/office/powerpoint/2010/main" val="64086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AC9DE3-7DDF-470A-9895-E85835DE6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BAE8A3-B8DB-4E2A-BAD9-C4D12C17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Oysa fiziksel bir sorun yoksa çocuk</a:t>
            </a:r>
            <a:br>
              <a:rPr lang="tr-TR" dirty="0"/>
            </a:br>
            <a:r>
              <a:rPr lang="tr-TR" dirty="0"/>
              <a:t>birkaç ay geç olarak bağımsız yürüme becerisini geliştirebilir.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9340576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nu1" id="{8726E870-6B55-4993-B173-C1955522032C}" vid="{39669771-7DC0-4038-AD34-67DC5E4A088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boş</Template>
  <TotalTime>9</TotalTime>
  <Words>187</Words>
  <Application>Microsoft Office PowerPoint</Application>
  <PresentationFormat>Ekran Gösterisi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Wingdings 2</vt:lpstr>
      <vt:lpstr>Varsayılan Tasarım</vt:lpstr>
      <vt:lpstr>PowerPoint Sunusu</vt:lpstr>
      <vt:lpstr>Fiziksel Gelişimi Etkileyen Faktörler</vt:lpstr>
      <vt:lpstr>Fiziksel Gelişimi Etkileyen Faktörler</vt:lpstr>
      <vt:lpstr>PowerPoint Sunusu</vt:lpstr>
      <vt:lpstr>PowerPoint Sunusu</vt:lpstr>
      <vt:lpstr>Psikomotor Gelişiminde Bireysel Farklılıklar ve 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8</cp:revision>
  <cp:lastPrinted>1601-01-01T00:00:00Z</cp:lastPrinted>
  <dcterms:created xsi:type="dcterms:W3CDTF">2020-01-15T15:51:12Z</dcterms:created>
  <dcterms:modified xsi:type="dcterms:W3CDTF">2020-01-23T17:10:40Z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