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88" r:id="rId4"/>
    <p:sldId id="286" r:id="rId5"/>
    <p:sldId id="287" r:id="rId6"/>
    <p:sldId id="289" r:id="rId7"/>
    <p:sldId id="290" r:id="rId8"/>
    <p:sldId id="291" r:id="rId9"/>
    <p:sldId id="305" r:id="rId10"/>
    <p:sldId id="292" r:id="rId11"/>
    <p:sldId id="306" r:id="rId12"/>
    <p:sldId id="293" r:id="rId13"/>
    <p:sldId id="307" r:id="rId14"/>
    <p:sldId id="294" r:id="rId15"/>
    <p:sldId id="295" r:id="rId16"/>
    <p:sldId id="296" r:id="rId17"/>
    <p:sldId id="297" r:id="rId18"/>
    <p:sldId id="298" r:id="rId19"/>
    <p:sldId id="299" r:id="rId20"/>
    <p:sldId id="301" r:id="rId21"/>
    <p:sldId id="302" r:id="rId22"/>
    <p:sldId id="303" r:id="rId23"/>
    <p:sldId id="304" r:id="rId24"/>
    <p:sldId id="258" r:id="rId25"/>
    <p:sldId id="272" r:id="rId26"/>
    <p:sldId id="278" r:id="rId27"/>
    <p:sldId id="261" r:id="rId28"/>
    <p:sldId id="266" r:id="rId29"/>
    <p:sldId id="262" r:id="rId30"/>
    <p:sldId id="263" r:id="rId31"/>
    <p:sldId id="264" r:id="rId32"/>
    <p:sldId id="280" r:id="rId33"/>
    <p:sldId id="267" r:id="rId34"/>
    <p:sldId id="279" r:id="rId35"/>
    <p:sldId id="269" r:id="rId36"/>
    <p:sldId id="281" r:id="rId37"/>
    <p:sldId id="282" r:id="rId38"/>
    <p:sldId id="270" r:id="rId39"/>
    <p:sldId id="283" r:id="rId40"/>
    <p:sldId id="277" r:id="rId41"/>
    <p:sldId id="275" r:id="rId42"/>
    <p:sldId id="285" r:id="rId43"/>
    <p:sldId id="274" r:id="rId44"/>
    <p:sldId id="284"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434" autoAdjust="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5/7/2020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fontScale="90000"/>
          </a:bodyPr>
          <a:lstStyle/>
          <a:p>
            <a:r>
              <a:rPr lang="tr-TR" b="1" dirty="0" smtClean="0">
                <a:effectLst>
                  <a:outerShdw blurRad="38100" dist="38100" dir="2700000" algn="tl">
                    <a:srgbClr val="000000">
                      <a:alpha val="43137"/>
                    </a:srgbClr>
                  </a:outerShdw>
                </a:effectLst>
                <a:latin typeface="Palatino Linotype" panose="02040502050505030304" pitchFamily="18" charset="0"/>
              </a:rPr>
              <a:t>TÜRKİYE TÜRKÇESİNİN DİLBİLGİSİ İLE İLGİLİ YAPILAN ÇALIŞMALAR</a:t>
            </a:r>
            <a:endParaRPr lang="fr-FR" b="1" dirty="0">
              <a:effectLst>
                <a:outerShdw blurRad="38100" dist="38100" dir="2700000" algn="tl">
                  <a:srgbClr val="000000">
                    <a:alpha val="43137"/>
                  </a:srgbClr>
                </a:outerShdw>
              </a:effectLst>
              <a:latin typeface="Palatino Linotype" panose="02040502050505030304" pitchFamily="18" charset="0"/>
            </a:endParaRPr>
          </a:p>
        </p:txBody>
      </p:sp>
      <p:sp>
        <p:nvSpPr>
          <p:cNvPr id="3" name="Alt Başlık 2"/>
          <p:cNvSpPr>
            <a:spLocks noGrp="1"/>
          </p:cNvSpPr>
          <p:nvPr>
            <p:ph type="subTitle" idx="1"/>
          </p:nvPr>
        </p:nvSpPr>
        <p:spPr/>
        <p:txBody>
          <a:bodyPr/>
          <a:lstStyle/>
          <a:p>
            <a:pPr algn="r"/>
            <a:r>
              <a:rPr lang="tr-TR" sz="2400" b="1" dirty="0" smtClean="0">
                <a:solidFill>
                  <a:schemeClr val="tx1"/>
                </a:solidFill>
                <a:latin typeface="Palatino Linotype" panose="02040502050505030304" pitchFamily="18" charset="0"/>
              </a:rPr>
              <a:t>Hazırlayan: Nour El Houda DERBAL </a:t>
            </a:r>
          </a:p>
          <a:p>
            <a:pPr algn="r"/>
            <a:r>
              <a:rPr lang="tr-TR" sz="2400" b="1" dirty="0" smtClean="0">
                <a:solidFill>
                  <a:schemeClr val="tx1"/>
                </a:solidFill>
                <a:latin typeface="Palatino Linotype" panose="02040502050505030304" pitchFamily="18" charset="0"/>
              </a:rPr>
              <a:t>18230420  </a:t>
            </a:r>
            <a:r>
              <a:rPr lang="tr-TR" dirty="0" smtClean="0">
                <a:solidFill>
                  <a:schemeClr val="tx1"/>
                </a:solidFill>
              </a:rPr>
              <a:t> </a:t>
            </a:r>
            <a:r>
              <a:rPr lang="tr-TR" dirty="0" smtClean="0"/>
              <a:t> </a:t>
            </a:r>
          </a:p>
        </p:txBody>
      </p:sp>
    </p:spTree>
    <p:extLst>
      <p:ext uri="{BB962C8B-B14F-4D97-AF65-F5344CB8AC3E}">
        <p14:creationId xmlns:p14="http://schemas.microsoft.com/office/powerpoint/2010/main" xmlns="" val="8247446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80606" y="179973"/>
            <a:ext cx="9845629" cy="669113"/>
          </a:xfrm>
        </p:spPr>
        <p:txBody>
          <a:bodyPr/>
          <a:lstStyle/>
          <a:p>
            <a:r>
              <a:rPr lang="tr-TR"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GİRİŞ</a:t>
            </a:r>
            <a:endParaRPr lang="fr-F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1672047" y="757646"/>
            <a:ext cx="10228216" cy="5771943"/>
          </a:xfrm>
        </p:spPr>
        <p:txBody>
          <a:bodyPr>
            <a:normAutofit fontScale="62500" lnSpcReduction="20000"/>
          </a:bodyPr>
          <a:lstStyle/>
          <a:p>
            <a:pPr algn="just">
              <a:lnSpc>
                <a:spcPct val="150000"/>
              </a:lnSpc>
            </a:pPr>
            <a:r>
              <a:rPr lang="tr-TR" sz="3200" dirty="0" smtClean="0">
                <a:solidFill>
                  <a:schemeClr val="tx1"/>
                </a:solidFill>
                <a:latin typeface="Times New Roman" pitchFamily="18" charset="0"/>
                <a:cs typeface="Times New Roman" pitchFamily="18" charset="0"/>
              </a:rPr>
              <a:t>Dilbilgisi/Gramer </a:t>
            </a:r>
            <a:r>
              <a:rPr lang="tr-TR" sz="3200" dirty="0" smtClean="0">
                <a:solidFill>
                  <a:schemeClr val="tx1"/>
                </a:solidFill>
                <a:latin typeface="Times New Roman" pitchFamily="18" charset="0"/>
                <a:cs typeface="Times New Roman" pitchFamily="18" charset="0"/>
              </a:rPr>
              <a:t>(Yun. </a:t>
            </a:r>
            <a:r>
              <a:rPr lang="tr-TR" sz="3200" i="1" dirty="0" err="1" smtClean="0">
                <a:solidFill>
                  <a:schemeClr val="tx1"/>
                </a:solidFill>
                <a:latin typeface="Times New Roman" pitchFamily="18" charset="0"/>
                <a:cs typeface="Times New Roman" pitchFamily="18" charset="0"/>
              </a:rPr>
              <a:t>grammatikē</a:t>
            </a:r>
            <a:r>
              <a:rPr lang="tr-TR" sz="3200" dirty="0" smtClean="0">
                <a:solidFill>
                  <a:schemeClr val="tx1"/>
                </a:solidFill>
                <a:latin typeface="Times New Roman" pitchFamily="18" charset="0"/>
                <a:cs typeface="Times New Roman" pitchFamily="18" charset="0"/>
              </a:rPr>
              <a:t>, </a:t>
            </a:r>
            <a:r>
              <a:rPr lang="tr-TR" sz="3200" dirty="0" err="1" smtClean="0">
                <a:solidFill>
                  <a:schemeClr val="tx1"/>
                </a:solidFill>
                <a:latin typeface="Times New Roman" pitchFamily="18" charset="0"/>
                <a:cs typeface="Times New Roman" pitchFamily="18" charset="0"/>
              </a:rPr>
              <a:t>Lat</a:t>
            </a:r>
            <a:r>
              <a:rPr lang="tr-TR" sz="3200" dirty="0" smtClean="0">
                <a:solidFill>
                  <a:schemeClr val="tx1"/>
                </a:solidFill>
                <a:latin typeface="Times New Roman" pitchFamily="18" charset="0"/>
                <a:cs typeface="Times New Roman" pitchFamily="18" charset="0"/>
              </a:rPr>
              <a:t>. </a:t>
            </a:r>
            <a:r>
              <a:rPr lang="tr-TR" sz="3200" i="1" dirty="0" err="1" smtClean="0">
                <a:solidFill>
                  <a:schemeClr val="tx1"/>
                </a:solidFill>
                <a:latin typeface="Times New Roman" pitchFamily="18" charset="0"/>
                <a:cs typeface="Times New Roman" pitchFamily="18" charset="0"/>
              </a:rPr>
              <a:t>grammatica</a:t>
            </a:r>
            <a:r>
              <a:rPr lang="tr-TR" sz="3200" dirty="0" smtClean="0">
                <a:solidFill>
                  <a:schemeClr val="tx1"/>
                </a:solidFill>
                <a:latin typeface="Times New Roman" pitchFamily="18" charset="0"/>
                <a:cs typeface="Times New Roman" pitchFamily="18" charset="0"/>
              </a:rPr>
              <a:t>, Fr. </a:t>
            </a:r>
            <a:r>
              <a:rPr lang="tr-TR" sz="3200" i="1" dirty="0" err="1" smtClean="0">
                <a:solidFill>
                  <a:schemeClr val="tx1"/>
                </a:solidFill>
                <a:latin typeface="Times New Roman" pitchFamily="18" charset="0"/>
                <a:cs typeface="Times New Roman" pitchFamily="18" charset="0"/>
              </a:rPr>
              <a:t>grammaire</a:t>
            </a:r>
            <a:r>
              <a:rPr lang="tr-TR" sz="3200" dirty="0" smtClean="0">
                <a:solidFill>
                  <a:schemeClr val="tx1"/>
                </a:solidFill>
                <a:latin typeface="Times New Roman" pitchFamily="18" charset="0"/>
                <a:cs typeface="Times New Roman" pitchFamily="18" charset="0"/>
              </a:rPr>
              <a:t>, İng. </a:t>
            </a:r>
            <a:r>
              <a:rPr lang="tr-TR" sz="3200" i="1" dirty="0" err="1" smtClean="0">
                <a:solidFill>
                  <a:schemeClr val="tx1"/>
                </a:solidFill>
                <a:latin typeface="Times New Roman" pitchFamily="18" charset="0"/>
                <a:cs typeface="Times New Roman" pitchFamily="18" charset="0"/>
              </a:rPr>
              <a:t>grammar</a:t>
            </a:r>
            <a:r>
              <a:rPr lang="tr-TR" sz="3200" dirty="0" smtClean="0">
                <a:solidFill>
                  <a:schemeClr val="tx1"/>
                </a:solidFill>
                <a:latin typeface="Times New Roman" pitchFamily="18" charset="0"/>
                <a:cs typeface="Times New Roman" pitchFamily="18" charset="0"/>
              </a:rPr>
              <a:t>, Alm. </a:t>
            </a:r>
            <a:r>
              <a:rPr lang="tr-TR" sz="3200" i="1" dirty="0" err="1" smtClean="0">
                <a:solidFill>
                  <a:schemeClr val="tx1"/>
                </a:solidFill>
                <a:latin typeface="Times New Roman" pitchFamily="18" charset="0"/>
                <a:cs typeface="Times New Roman" pitchFamily="18" charset="0"/>
              </a:rPr>
              <a:t>Grammatik</a:t>
            </a:r>
            <a:r>
              <a:rPr lang="tr-TR" sz="3200" dirty="0" smtClean="0">
                <a:solidFill>
                  <a:schemeClr val="tx1"/>
                </a:solidFill>
                <a:latin typeface="Times New Roman" pitchFamily="18" charset="0"/>
                <a:cs typeface="Times New Roman" pitchFamily="18" charset="0"/>
              </a:rPr>
              <a:t>) </a:t>
            </a:r>
            <a:r>
              <a:rPr lang="tr-TR" sz="3200" dirty="0" smtClean="0">
                <a:solidFill>
                  <a:schemeClr val="tx1"/>
                </a:solidFill>
                <a:latin typeface="Times New Roman" pitchFamily="18" charset="0"/>
                <a:cs typeface="Times New Roman" pitchFamily="18" charset="0"/>
              </a:rPr>
              <a:t>nedir</a:t>
            </a:r>
            <a:r>
              <a:rPr lang="tr-TR" sz="3200" dirty="0" smtClean="0">
                <a:solidFill>
                  <a:schemeClr val="tx1"/>
                </a:solidFill>
                <a:latin typeface="Times New Roman" pitchFamily="18" charset="0"/>
                <a:cs typeface="Times New Roman" pitchFamily="18" charset="0"/>
              </a:rPr>
              <a:t>? </a:t>
            </a:r>
          </a:p>
          <a:p>
            <a:pPr marL="0" indent="0" algn="just">
              <a:lnSpc>
                <a:spcPct val="150000"/>
              </a:lnSpc>
              <a:buNone/>
            </a:pPr>
            <a:r>
              <a:rPr lang="tr-TR" sz="3200" dirty="0" smtClean="0">
                <a:solidFill>
                  <a:schemeClr val="tx1"/>
                </a:solidFill>
                <a:latin typeface="Times New Roman" pitchFamily="18" charset="0"/>
                <a:cs typeface="Times New Roman" pitchFamily="18" charset="0"/>
              </a:rPr>
              <a:t>	Dilbilgisi </a:t>
            </a:r>
            <a:r>
              <a:rPr lang="tr-TR" sz="3200" dirty="0" smtClean="0">
                <a:solidFill>
                  <a:schemeClr val="tx1"/>
                </a:solidFill>
                <a:latin typeface="Times New Roman" pitchFamily="18" charset="0"/>
                <a:cs typeface="Times New Roman" pitchFamily="18" charset="0"/>
              </a:rPr>
              <a:t>ya da gramer, </a:t>
            </a:r>
            <a:r>
              <a:rPr lang="fr-FR" sz="3200" dirty="0" smtClean="0">
                <a:solidFill>
                  <a:schemeClr val="tx1"/>
                </a:solidFill>
                <a:latin typeface="Times New Roman" pitchFamily="18" charset="0"/>
                <a:cs typeface="Times New Roman" pitchFamily="18" charset="0"/>
              </a:rPr>
              <a:t>bir </a:t>
            </a:r>
            <a:r>
              <a:rPr lang="fr-FR" sz="3200" dirty="0">
                <a:solidFill>
                  <a:schemeClr val="tx1"/>
                </a:solidFill>
                <a:latin typeface="Times New Roman" pitchFamily="18" charset="0"/>
                <a:cs typeface="Times New Roman" pitchFamily="18" charset="0"/>
              </a:rPr>
              <a:t>dilin </a:t>
            </a:r>
            <a:r>
              <a:rPr lang="tr-TR" sz="3200" dirty="0" smtClean="0">
                <a:solidFill>
                  <a:schemeClr val="tx1"/>
                </a:solidFill>
                <a:latin typeface="Times New Roman" pitchFamily="18" charset="0"/>
                <a:cs typeface="Times New Roman" pitchFamily="18" charset="0"/>
              </a:rPr>
              <a:t>işleyişini</a:t>
            </a:r>
            <a:r>
              <a:rPr lang="fr-FR" sz="3200" dirty="0" smtClean="0">
                <a:solidFill>
                  <a:schemeClr val="tx1"/>
                </a:solidFill>
                <a:latin typeface="Times New Roman" pitchFamily="18" charset="0"/>
                <a:cs typeface="Times New Roman" pitchFamily="18" charset="0"/>
              </a:rPr>
              <a:t> </a:t>
            </a:r>
            <a:r>
              <a:rPr lang="fr-FR" sz="3200" dirty="0">
                <a:solidFill>
                  <a:schemeClr val="tx1"/>
                </a:solidFill>
                <a:latin typeface="Times New Roman" pitchFamily="18" charset="0"/>
                <a:cs typeface="Times New Roman" pitchFamily="18" charset="0"/>
              </a:rPr>
              <a:t>ve sunduğu düzeni </a:t>
            </a:r>
            <a:r>
              <a:rPr lang="tr-TR" sz="3200" dirty="0" smtClean="0">
                <a:solidFill>
                  <a:schemeClr val="tx1"/>
                </a:solidFill>
                <a:latin typeface="Times New Roman" pitchFamily="18" charset="0"/>
                <a:cs typeface="Times New Roman" pitchFamily="18" charset="0"/>
              </a:rPr>
              <a:t>inceleyen</a:t>
            </a:r>
            <a:r>
              <a:rPr lang="fr-FR" sz="3200" dirty="0" smtClean="0">
                <a:solidFill>
                  <a:schemeClr val="tx1"/>
                </a:solidFill>
                <a:latin typeface="Times New Roman" pitchFamily="18" charset="0"/>
                <a:cs typeface="Times New Roman" pitchFamily="18" charset="0"/>
              </a:rPr>
              <a:t>, </a:t>
            </a:r>
            <a:r>
              <a:rPr lang="tr-TR" sz="3200" dirty="0" smtClean="0">
                <a:solidFill>
                  <a:schemeClr val="tx1"/>
                </a:solidFill>
                <a:latin typeface="Times New Roman" pitchFamily="18" charset="0"/>
                <a:cs typeface="Times New Roman" pitchFamily="18" charset="0"/>
              </a:rPr>
              <a:t>onun</a:t>
            </a:r>
            <a:r>
              <a:rPr lang="fr-FR" sz="3200" dirty="0" smtClean="0">
                <a:solidFill>
                  <a:schemeClr val="tx1"/>
                </a:solidFill>
                <a:latin typeface="Times New Roman" pitchFamily="18" charset="0"/>
                <a:cs typeface="Times New Roman" pitchFamily="18" charset="0"/>
              </a:rPr>
              <a:t> </a:t>
            </a:r>
            <a:r>
              <a:rPr lang="fr-FR" sz="3200" dirty="0">
                <a:solidFill>
                  <a:schemeClr val="tx1"/>
                </a:solidFill>
                <a:latin typeface="Times New Roman" pitchFamily="18" charset="0"/>
                <a:cs typeface="Times New Roman" pitchFamily="18" charset="0"/>
              </a:rPr>
              <a:t>ses, sözcük yapısı, anlam değişmeleri, tümce kuruluşu gibi öğelerini ele alıp bunların kurallarını saptayan </a:t>
            </a:r>
            <a:r>
              <a:rPr lang="fr-FR" sz="3200" dirty="0" smtClean="0">
                <a:solidFill>
                  <a:schemeClr val="tx1"/>
                </a:solidFill>
                <a:latin typeface="Times New Roman" pitchFamily="18" charset="0"/>
                <a:cs typeface="Times New Roman" pitchFamily="18" charset="0"/>
              </a:rPr>
              <a:t>bilim</a:t>
            </a:r>
            <a:r>
              <a:rPr lang="tr-TR" sz="3200" dirty="0" smtClean="0">
                <a:solidFill>
                  <a:schemeClr val="tx1"/>
                </a:solidFill>
                <a:latin typeface="Times New Roman" pitchFamily="18" charset="0"/>
                <a:cs typeface="Times New Roman" pitchFamily="18" charset="0"/>
              </a:rPr>
              <a:t> dalıdır</a:t>
            </a:r>
            <a:r>
              <a:rPr lang="tr-TR" sz="3200" dirty="0" smtClean="0">
                <a:solidFill>
                  <a:schemeClr val="tx1"/>
                </a:solidFill>
                <a:latin typeface="Times New Roman" pitchFamily="18" charset="0"/>
                <a:cs typeface="Times New Roman" pitchFamily="18" charset="0"/>
              </a:rPr>
              <a:t>. </a:t>
            </a:r>
            <a:r>
              <a:rPr lang="tr-TR" sz="3200" dirty="0" smtClean="0">
                <a:solidFill>
                  <a:schemeClr val="tx1"/>
                </a:solidFill>
                <a:latin typeface="Times New Roman" pitchFamily="18" charset="0"/>
                <a:cs typeface="Times New Roman" pitchFamily="18" charset="0"/>
              </a:rPr>
              <a:t>Dili doğru konuşmak ve yazmak için bilinmesi gereken kuralların bütünüdür (Karaağaç </a:t>
            </a:r>
            <a:r>
              <a:rPr lang="tr-TR" sz="3200" dirty="0" smtClean="0">
                <a:solidFill>
                  <a:schemeClr val="tx1"/>
                </a:solidFill>
                <a:latin typeface="Times New Roman" pitchFamily="18" charset="0"/>
                <a:cs typeface="Times New Roman" pitchFamily="18" charset="0"/>
              </a:rPr>
              <a:t>2012: </a:t>
            </a:r>
            <a:r>
              <a:rPr lang="tr-TR" sz="3200" dirty="0" smtClean="0">
                <a:solidFill>
                  <a:schemeClr val="tx1"/>
                </a:solidFill>
                <a:latin typeface="Times New Roman" pitchFamily="18" charset="0"/>
                <a:cs typeface="Times New Roman" pitchFamily="18" charset="0"/>
              </a:rPr>
              <a:t>80). Bu açıdan bakıldığında gramer, dilin kurallarını öğretmeyi amaç edinir (</a:t>
            </a:r>
            <a:r>
              <a:rPr lang="tr-TR" sz="3200" dirty="0" err="1" smtClean="0">
                <a:solidFill>
                  <a:schemeClr val="tx1"/>
                </a:solidFill>
                <a:latin typeface="Times New Roman" pitchFamily="18" charset="0"/>
                <a:cs typeface="Times New Roman" pitchFamily="18" charset="0"/>
              </a:rPr>
              <a:t>Dilaçar</a:t>
            </a:r>
            <a:r>
              <a:rPr lang="tr-TR" sz="3200" dirty="0" smtClean="0">
                <a:solidFill>
                  <a:schemeClr val="tx1"/>
                </a:solidFill>
                <a:latin typeface="Times New Roman" pitchFamily="18" charset="0"/>
                <a:cs typeface="Times New Roman" pitchFamily="18" charset="0"/>
              </a:rPr>
              <a:t> </a:t>
            </a:r>
            <a:r>
              <a:rPr lang="tr-TR" sz="3200" dirty="0" smtClean="0">
                <a:solidFill>
                  <a:schemeClr val="tx1"/>
                </a:solidFill>
                <a:latin typeface="Times New Roman" pitchFamily="18" charset="0"/>
                <a:cs typeface="Times New Roman" pitchFamily="18" charset="0"/>
              </a:rPr>
              <a:t>1971: </a:t>
            </a:r>
            <a:r>
              <a:rPr lang="tr-TR" sz="3200" dirty="0" smtClean="0">
                <a:solidFill>
                  <a:schemeClr val="tx1"/>
                </a:solidFill>
                <a:latin typeface="Times New Roman" pitchFamily="18" charset="0"/>
                <a:cs typeface="Times New Roman" pitchFamily="18" charset="0"/>
              </a:rPr>
              <a:t>83). Sözlük ve gramer bir dilin en önemli yapı taşlarındandır. Dil, sözlükler ve gramerler aracılığıyla kuşaklar arasında köprü vazifesi görür. Dili konuşan toplumun kültür varlığının korunmasında ve sağlıklı bir şekilde gelişmesinde gramerler, önemli bir rol oynamaktadır (Korkmaz </a:t>
            </a:r>
            <a:r>
              <a:rPr lang="tr-TR" sz="3200" dirty="0" smtClean="0">
                <a:solidFill>
                  <a:schemeClr val="tx1"/>
                </a:solidFill>
                <a:latin typeface="Times New Roman" pitchFamily="18" charset="0"/>
                <a:cs typeface="Times New Roman" pitchFamily="18" charset="0"/>
              </a:rPr>
              <a:t>2007: </a:t>
            </a:r>
            <a:r>
              <a:rPr lang="tr-TR" sz="3200" dirty="0" smtClean="0">
                <a:solidFill>
                  <a:schemeClr val="tx1"/>
                </a:solidFill>
                <a:latin typeface="Times New Roman" pitchFamily="18" charset="0"/>
                <a:cs typeface="Times New Roman" pitchFamily="18" charset="0"/>
              </a:rPr>
              <a:t>CV). Daha doğru ve mükemmel düşünmemizde de dili iyi kullanma sanatını öğreten, düşünce ve duyguları düzgün ve eksiksiz bir biçimde anlamamıza ve anlatmamıza yardımcı olan gramer bilgisinin etkisi göz ardı edilemez (</a:t>
            </a:r>
            <a:r>
              <a:rPr lang="tr-TR" sz="3200" dirty="0" err="1" smtClean="0">
                <a:solidFill>
                  <a:schemeClr val="tx1"/>
                </a:solidFill>
                <a:latin typeface="Times New Roman" pitchFamily="18" charset="0"/>
                <a:cs typeface="Times New Roman" pitchFamily="18" charset="0"/>
              </a:rPr>
              <a:t>Banguoğlu</a:t>
            </a:r>
            <a:r>
              <a:rPr lang="tr-TR" sz="3200" dirty="0" smtClean="0">
                <a:solidFill>
                  <a:schemeClr val="tx1"/>
                </a:solidFill>
                <a:latin typeface="Times New Roman" pitchFamily="18" charset="0"/>
                <a:cs typeface="Times New Roman" pitchFamily="18" charset="0"/>
              </a:rPr>
              <a:t> </a:t>
            </a:r>
            <a:r>
              <a:rPr lang="tr-TR" sz="3200" dirty="0" smtClean="0">
                <a:solidFill>
                  <a:schemeClr val="tx1"/>
                </a:solidFill>
                <a:latin typeface="Times New Roman" pitchFamily="18" charset="0"/>
                <a:cs typeface="Times New Roman" pitchFamily="18" charset="0"/>
              </a:rPr>
              <a:t>2007: </a:t>
            </a:r>
            <a:r>
              <a:rPr lang="tr-TR" sz="3200" dirty="0" smtClean="0">
                <a:solidFill>
                  <a:schemeClr val="tx1"/>
                </a:solidFill>
                <a:latin typeface="Times New Roman" pitchFamily="18" charset="0"/>
                <a:cs typeface="Times New Roman" pitchFamily="18" charset="0"/>
              </a:rPr>
              <a:t>19).</a:t>
            </a:r>
          </a:p>
          <a:p>
            <a:pPr marL="0" indent="0" algn="just">
              <a:lnSpc>
                <a:spcPct val="150000"/>
              </a:lnSpc>
              <a:buNone/>
            </a:pPr>
            <a:r>
              <a:rPr lang="tr-TR" sz="3200" dirty="0" smtClean="0">
                <a:solidFill>
                  <a:schemeClr val="tx1"/>
                </a:solidFill>
                <a:latin typeface="Times New Roman" pitchFamily="18" charset="0"/>
                <a:cs typeface="Times New Roman" pitchFamily="18" charset="0"/>
              </a:rPr>
              <a:t> </a:t>
            </a:r>
            <a:endParaRPr lang="tr-TR" sz="3200" dirty="0" smtClean="0">
              <a:solidFill>
                <a:schemeClr val="tx1"/>
              </a:solidFill>
              <a:latin typeface="Times New Roman" pitchFamily="18" charset="0"/>
              <a:cs typeface="Times New Roman" pitchFamily="18" charset="0"/>
            </a:endParaRPr>
          </a:p>
          <a:p>
            <a:pPr marL="0" indent="0">
              <a:buNone/>
            </a:pPr>
            <a:endParaRPr lang="tr-TR" sz="3200" noProof="1">
              <a:latin typeface="Palatino Linotype" panose="02040502050505030304" pitchFamily="18" charset="0"/>
            </a:endParaRPr>
          </a:p>
        </p:txBody>
      </p:sp>
    </p:spTree>
    <p:extLst>
      <p:ext uri="{BB962C8B-B14F-4D97-AF65-F5344CB8AC3E}">
        <p14:creationId xmlns:p14="http://schemas.microsoft.com/office/powerpoint/2010/main" xmlns="" val="165585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645919" y="457200"/>
            <a:ext cx="10228217" cy="6126480"/>
          </a:xfrm>
        </p:spPr>
        <p:txBody>
          <a:bodyPr/>
          <a:lstStyle/>
          <a:p>
            <a:pPr algn="just">
              <a:buNone/>
            </a:pPr>
            <a:r>
              <a:rPr lang="tr-TR" dirty="0" smtClean="0"/>
              <a:t>			</a:t>
            </a:r>
            <a:r>
              <a:rPr lang="tr-TR" sz="2400" dirty="0" smtClean="0">
                <a:solidFill>
                  <a:schemeClr val="tx1"/>
                </a:solidFill>
                <a:latin typeface="Times New Roman" pitchFamily="18" charset="0"/>
                <a:cs typeface="Times New Roman" pitchFamily="18" charset="0"/>
              </a:rPr>
              <a:t>Gramer</a:t>
            </a:r>
            <a:r>
              <a:rPr lang="tr-TR" sz="2400" dirty="0" smtClean="0">
                <a:solidFill>
                  <a:schemeClr val="tx1"/>
                </a:solidFill>
                <a:latin typeface="Times New Roman" pitchFamily="18" charset="0"/>
                <a:cs typeface="Times New Roman" pitchFamily="18" charset="0"/>
              </a:rPr>
              <a:t>, Yunancada “yazı” demek olan </a:t>
            </a:r>
            <a:r>
              <a:rPr lang="tr-TR" sz="2400" i="1" dirty="0" smtClean="0">
                <a:solidFill>
                  <a:schemeClr val="tx1"/>
                </a:solidFill>
                <a:latin typeface="Times New Roman" pitchFamily="18" charset="0"/>
                <a:cs typeface="Times New Roman" pitchFamily="18" charset="0"/>
              </a:rPr>
              <a:t>grama</a:t>
            </a:r>
            <a:r>
              <a:rPr lang="tr-TR" sz="2400" dirty="0" smtClean="0">
                <a:solidFill>
                  <a:schemeClr val="tx1"/>
                </a:solidFill>
                <a:latin typeface="Times New Roman" pitchFamily="18" charset="0"/>
                <a:cs typeface="Times New Roman" pitchFamily="18" charset="0"/>
              </a:rPr>
              <a:t> köküne dayanır. Ancak gramer sözcüğü günümüzde “yazı” anlamını yitirmiş, kalıplaşmış anlamlarla uluslararası bir terim hâlini almıştır. Gramer terimi tamamen bırakılmamakla beraber bazen hemen hemen aynı anlamı içeren yeni terimler tercih edilmeye başlanmıştır. Türkçeye de bu terim Fransızca </a:t>
            </a:r>
            <a:r>
              <a:rPr lang="tr-TR" sz="2400" i="1" dirty="0" err="1" smtClean="0">
                <a:solidFill>
                  <a:schemeClr val="tx1"/>
                </a:solidFill>
                <a:latin typeface="Times New Roman" pitchFamily="18" charset="0"/>
                <a:cs typeface="Times New Roman" pitchFamily="18" charset="0"/>
              </a:rPr>
              <a:t>grammaire</a:t>
            </a:r>
            <a:r>
              <a:rPr lang="tr-TR" sz="2400" dirty="0" smtClean="0">
                <a:solidFill>
                  <a:schemeClr val="tx1"/>
                </a:solidFill>
                <a:latin typeface="Times New Roman" pitchFamily="18" charset="0"/>
                <a:cs typeface="Times New Roman" pitchFamily="18" charset="0"/>
              </a:rPr>
              <a:t> aracılığıyla girmiş ve </a:t>
            </a:r>
            <a:r>
              <a:rPr lang="tr-TR" sz="2400" i="1" dirty="0" smtClean="0">
                <a:solidFill>
                  <a:schemeClr val="tx1"/>
                </a:solidFill>
                <a:latin typeface="Times New Roman" pitchFamily="18" charset="0"/>
                <a:cs typeface="Times New Roman" pitchFamily="18" charset="0"/>
              </a:rPr>
              <a:t>dilbilgisi</a:t>
            </a:r>
            <a:r>
              <a:rPr lang="tr-TR" sz="2400" dirty="0" smtClean="0">
                <a:solidFill>
                  <a:schemeClr val="tx1"/>
                </a:solidFill>
                <a:latin typeface="Times New Roman" pitchFamily="18" charset="0"/>
                <a:cs typeface="Times New Roman" pitchFamily="18" charset="0"/>
              </a:rPr>
              <a:t> terimi ile karşılanmıştır. Ancak bazı dilcilerce dilbilgisi </a:t>
            </a:r>
            <a:r>
              <a:rPr lang="tr-TR" sz="2400" dirty="0" err="1" smtClean="0">
                <a:solidFill>
                  <a:schemeClr val="tx1"/>
                </a:solidFill>
                <a:latin typeface="Times New Roman" pitchFamily="18" charset="0"/>
                <a:cs typeface="Times New Roman" pitchFamily="18" charset="0"/>
              </a:rPr>
              <a:t>şekilindeki</a:t>
            </a:r>
            <a:r>
              <a:rPr lang="tr-TR" sz="2400" dirty="0" smtClean="0">
                <a:solidFill>
                  <a:schemeClr val="tx1"/>
                </a:solidFill>
                <a:latin typeface="Times New Roman" pitchFamily="18" charset="0"/>
                <a:cs typeface="Times New Roman" pitchFamily="18" charset="0"/>
              </a:rPr>
              <a:t> adlandırma gramer terimini tam anlamıyla karşılamamaktadır (</a:t>
            </a:r>
            <a:r>
              <a:rPr lang="tr-TR" sz="2400" dirty="0" err="1" smtClean="0">
                <a:solidFill>
                  <a:schemeClr val="tx1"/>
                </a:solidFill>
                <a:latin typeface="Times New Roman" pitchFamily="18" charset="0"/>
                <a:cs typeface="Times New Roman" pitchFamily="18" charset="0"/>
              </a:rPr>
              <a:t>Dilaçar</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1971: </a:t>
            </a:r>
            <a:r>
              <a:rPr lang="tr-TR" sz="2400" dirty="0" smtClean="0">
                <a:solidFill>
                  <a:schemeClr val="tx1"/>
                </a:solidFill>
                <a:latin typeface="Times New Roman" pitchFamily="18" charset="0"/>
                <a:cs typeface="Times New Roman" pitchFamily="18" charset="0"/>
              </a:rPr>
              <a:t>84). </a:t>
            </a:r>
          </a:p>
          <a:p>
            <a:pPr algn="just">
              <a:buNone/>
            </a:pPr>
            <a:r>
              <a:rPr lang="tr-TR" sz="2400" dirty="0" smtClean="0">
                <a:solidFill>
                  <a:schemeClr val="tx1"/>
                </a:solidFill>
                <a:latin typeface="Times New Roman" pitchFamily="18" charset="0"/>
                <a:cs typeface="Times New Roman" pitchFamily="18" charset="0"/>
              </a:rPr>
              <a:t>			Dilbilim </a:t>
            </a:r>
            <a:r>
              <a:rPr lang="tr-TR" sz="2400" dirty="0" smtClean="0">
                <a:solidFill>
                  <a:schemeClr val="tx1"/>
                </a:solidFill>
                <a:latin typeface="Times New Roman" pitchFamily="18" charset="0"/>
                <a:cs typeface="Times New Roman" pitchFamily="18" charset="0"/>
              </a:rPr>
              <a:t>ve gramer (dilbilgisi), çoğu zaman birbirleriyle karıştırılan terimlerdir. Gramer, dillerin yapı ve işleyiş kurallarını belirlemek amacıyla oluşturulan, bu kuralların öğretimini ön planda tutan sınırlı ve pratik amaçlı bir inceleme alanıdır. Dilbilimin temelinde ise doğruluk ve kuralcılık değil, var olan nesnel gerçeğin evrensel geçerlilik çerçevesinde ele alınması vardır (Eker </a:t>
            </a:r>
            <a:r>
              <a:rPr lang="tr-TR" sz="2400" dirty="0" smtClean="0">
                <a:solidFill>
                  <a:schemeClr val="tx1"/>
                </a:solidFill>
                <a:latin typeface="Times New Roman" pitchFamily="18" charset="0"/>
                <a:cs typeface="Times New Roman" pitchFamily="18" charset="0"/>
              </a:rPr>
              <a:t>2010: </a:t>
            </a:r>
            <a:r>
              <a:rPr lang="tr-TR" sz="2400" dirty="0" smtClean="0">
                <a:solidFill>
                  <a:schemeClr val="tx1"/>
                </a:solidFill>
                <a:latin typeface="Times New Roman" pitchFamily="18" charset="0"/>
                <a:cs typeface="Times New Roman" pitchFamily="18" charset="0"/>
              </a:rPr>
              <a:t>25).</a:t>
            </a:r>
          </a:p>
          <a:p>
            <a:pPr algn="just">
              <a:buNone/>
            </a:pPr>
            <a:endParaRPr lang="tr-TR" sz="24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06287" y="287383"/>
            <a:ext cx="10620102" cy="6257108"/>
          </a:xfrm>
        </p:spPr>
        <p:txBody>
          <a:bodyPr>
            <a:normAutofit/>
          </a:bodyPr>
          <a:lstStyle/>
          <a:p>
            <a:pPr algn="just">
              <a:buNone/>
            </a:pPr>
            <a:r>
              <a:rPr lang="tr-TR" dirty="0" smtClean="0"/>
              <a:t>			</a:t>
            </a:r>
            <a:r>
              <a:rPr lang="tr-TR" sz="2000" dirty="0" smtClean="0">
                <a:solidFill>
                  <a:schemeClr val="tx1"/>
                </a:solidFill>
                <a:latin typeface="Times New Roman" pitchFamily="18" charset="0"/>
                <a:cs typeface="Times New Roman" pitchFamily="18" charset="0"/>
              </a:rPr>
              <a:t>Her </a:t>
            </a:r>
            <a:r>
              <a:rPr lang="tr-TR" sz="2000" dirty="0" smtClean="0">
                <a:solidFill>
                  <a:schemeClr val="tx1"/>
                </a:solidFill>
                <a:latin typeface="Times New Roman" pitchFamily="18" charset="0"/>
                <a:cs typeface="Times New Roman" pitchFamily="18" charset="0"/>
              </a:rPr>
              <a:t>türlü iletişimin temeli olan, geçmiş ve gelecek kuşaklar arasında bağ kurma görevi üstlenen dil, tarihin en eski dönemlerinden bu yana çeşitli toplumlarca farklı amaçlar doğrultusunda incelenmiştir. Bu incelemeler sonucunda saptanan dil kuralları ve bunları ihtiva eden gramer kitapları da bütün toplumlarda dilin işleyiş biçimini düzenlemesi bakımından önemli kaynaklar olarak değerlendirilmiştir. İlk olarak zaman aşımına uğramış dinî metinlerin doğru anlaşılması amacıyla dilin gelişimini takip etmek ve sonraki dönemlerde de dili doğru ve etkin biçimde kullanarak karşıdaki kişileri etkilemek, yabancı dil öğrenmek ve öğretmek, milliyetçilik akımlarının etkisiyle dilin yüceltilmesini sağlamak gibi çeşitli amaçlarla ortaya konulan gramerler dilin doğru kullanılmasının yanı sıra standart dilin kurulmasında ve toplum düzeninin sağlanmasında önemli bir yere sahiptir. Söz konusu gramer kitaplarında kullanılan yöntemler toplumdan topluma değişmiştir. </a:t>
            </a:r>
            <a:endParaRPr lang="tr-TR" sz="2000" dirty="0" smtClean="0">
              <a:solidFill>
                <a:schemeClr val="tx1"/>
              </a:solidFill>
              <a:latin typeface="Times New Roman" pitchFamily="18" charset="0"/>
              <a:cs typeface="Times New Roman" pitchFamily="18" charset="0"/>
            </a:endParaRPr>
          </a:p>
          <a:p>
            <a:pPr algn="just">
              <a:buNone/>
            </a:pPr>
            <a:r>
              <a:rPr lang="tr-TR"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		Türkiye </a:t>
            </a:r>
            <a:r>
              <a:rPr lang="tr-TR" sz="2000" dirty="0" smtClean="0">
                <a:solidFill>
                  <a:schemeClr val="tx1"/>
                </a:solidFill>
                <a:latin typeface="Times New Roman" pitchFamily="18" charset="0"/>
                <a:cs typeface="Times New Roman" pitchFamily="18" charset="0"/>
              </a:rPr>
              <a:t>Türkçesi gramer kitapları ele alındığında da gramerlerde yer alan görüşlerin, bölümlemelerin ve düşüncelerin önce Arap dil kurallarının, Tanzimat’ın ilanından sonra Hüseyin Cahit’le birlikte Fransız gramer kurallarının ölçüt alındığı ve daha çok şeklin öncelenip fonksiyonun göz ardı edildiği bilinmektedir. Yeni çıkan her gramer kitabı bir önceki gramer kitaplarını çeşitli yönlerden aşmayı ve Türkçenin kurallarını Türkçenin yapısına uygun bir şekilde düzenlemeyi hedeflemiştir. Bu girişimlerin başarılı olup olmadığı tartışılabilir. </a:t>
            </a:r>
          </a:p>
          <a:p>
            <a:pPr algn="just">
              <a:buNone/>
            </a:pP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93223" y="470263"/>
            <a:ext cx="10554788" cy="6035040"/>
          </a:xfrm>
        </p:spPr>
        <p:txBody>
          <a:bodyPr>
            <a:normAutofit lnSpcReduction="10000"/>
          </a:bodyPr>
          <a:lstStyle/>
          <a:p>
            <a:pPr algn="just">
              <a:buNone/>
            </a:pPr>
            <a:r>
              <a:rPr lang="tr-TR" dirty="0" smtClean="0"/>
              <a:t>			</a:t>
            </a:r>
            <a:r>
              <a:rPr lang="tr-TR" sz="2200" dirty="0" smtClean="0">
                <a:solidFill>
                  <a:schemeClr val="tx1"/>
                </a:solidFill>
                <a:latin typeface="Times New Roman" pitchFamily="18" charset="0"/>
                <a:cs typeface="Times New Roman" pitchFamily="18" charset="0"/>
              </a:rPr>
              <a:t>Her </a:t>
            </a:r>
            <a:r>
              <a:rPr lang="tr-TR" sz="2200" dirty="0" smtClean="0">
                <a:solidFill>
                  <a:schemeClr val="tx1"/>
                </a:solidFill>
                <a:latin typeface="Times New Roman" pitchFamily="18" charset="0"/>
                <a:cs typeface="Times New Roman" pitchFamily="18" charset="0"/>
              </a:rPr>
              <a:t>toplumda dil kurallarının belirli bir düzen içinde öğrenilmesi, o dilin konuşurları için bir ihtiyaç değildir. Bu toplumlarda dil kurallarını incelemenin ihtiyaç </a:t>
            </a:r>
            <a:r>
              <a:rPr lang="tr-TR" sz="2200" dirty="0" smtClean="0">
                <a:solidFill>
                  <a:schemeClr val="tx1"/>
                </a:solidFill>
                <a:latin typeface="Times New Roman" pitchFamily="18" charset="0"/>
                <a:cs typeface="Times New Roman" pitchFamily="18" charset="0"/>
              </a:rPr>
              <a:t>hâline </a:t>
            </a:r>
            <a:r>
              <a:rPr lang="tr-TR" sz="2200" dirty="0" smtClean="0">
                <a:solidFill>
                  <a:schemeClr val="tx1"/>
                </a:solidFill>
                <a:latin typeface="Times New Roman" pitchFamily="18" charset="0"/>
                <a:cs typeface="Times New Roman" pitchFamily="18" charset="0"/>
              </a:rPr>
              <a:t>gelmesinin temel nedenleri duygu ve düşüncelerin daha iyi aktarılmasını sağlamak, zaman geçtikçe anlaşılmayan dinî metinlerin dilini çözmek, milliyetçi hareketlerle önemi </a:t>
            </a:r>
            <a:r>
              <a:rPr lang="tr-TR" sz="2200" dirty="0" err="1" smtClean="0">
                <a:solidFill>
                  <a:schemeClr val="tx1"/>
                </a:solidFill>
                <a:latin typeface="Times New Roman" pitchFamily="18" charset="0"/>
                <a:cs typeface="Times New Roman" pitchFamily="18" charset="0"/>
              </a:rPr>
              <a:t>anlanan</a:t>
            </a:r>
            <a:r>
              <a:rPr lang="tr-TR" sz="2200" dirty="0" smtClean="0">
                <a:solidFill>
                  <a:schemeClr val="tx1"/>
                </a:solidFill>
                <a:latin typeface="Times New Roman" pitchFamily="18" charset="0"/>
                <a:cs typeface="Times New Roman" pitchFamily="18" charset="0"/>
              </a:rPr>
              <a:t> dilin gelişimini takip etmek ve dili yüceltmek, yabancı dil öğrenmek ya da yabancılara kendi dilini öğretmek, standart dil anlayışını geliştirmek </a:t>
            </a:r>
            <a:r>
              <a:rPr lang="tr-TR" sz="2200" dirty="0" smtClean="0">
                <a:solidFill>
                  <a:schemeClr val="tx1"/>
                </a:solidFill>
                <a:latin typeface="Times New Roman" pitchFamily="18" charset="0"/>
                <a:cs typeface="Times New Roman" pitchFamily="18" charset="0"/>
              </a:rPr>
              <a:t>olmuştur.</a:t>
            </a:r>
          </a:p>
          <a:p>
            <a:pPr algn="just">
              <a:buNone/>
            </a:pPr>
            <a:r>
              <a:rPr lang="tr-TR" sz="2200" dirty="0" smtClean="0">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Bireyler </a:t>
            </a:r>
            <a:r>
              <a:rPr lang="tr-TR" sz="2200" dirty="0" smtClean="0">
                <a:solidFill>
                  <a:schemeClr val="tx1"/>
                </a:solidFill>
                <a:latin typeface="Times New Roman" pitchFamily="18" charset="0"/>
                <a:cs typeface="Times New Roman" pitchFamily="18" charset="0"/>
              </a:rPr>
              <a:t>arası bağların kurulmasında önemli bir rol oynayan, düşünceyi ve kavram yeteneğini geliştiren dil, toplumsal yaşantının en temel gereksinimi olan iletişimin önemli araçlarından biridir (Kocaman </a:t>
            </a:r>
            <a:r>
              <a:rPr lang="tr-TR" sz="2200" dirty="0" smtClean="0">
                <a:solidFill>
                  <a:schemeClr val="tx1"/>
                </a:solidFill>
                <a:latin typeface="Times New Roman" pitchFamily="18" charset="0"/>
                <a:cs typeface="Times New Roman" pitchFamily="18" charset="0"/>
              </a:rPr>
              <a:t>1998: </a:t>
            </a:r>
            <a:r>
              <a:rPr lang="tr-TR" sz="2200" dirty="0" smtClean="0">
                <a:solidFill>
                  <a:schemeClr val="tx1"/>
                </a:solidFill>
                <a:latin typeface="Times New Roman" pitchFamily="18" charset="0"/>
                <a:cs typeface="Times New Roman" pitchFamily="18" charset="0"/>
              </a:rPr>
              <a:t>101). Bu bakımdan da eldeki belgeler, insanların eski çağlardan beri kendi dillerine ilgi duyduklarını; dilin oluşumu, niteliği, dil-düşünce ilişkisi gibi konularla ilgili fikir yürüttüklerini göstermektedir (Başkan </a:t>
            </a:r>
            <a:r>
              <a:rPr lang="tr-TR" sz="2200" dirty="0" smtClean="0">
                <a:solidFill>
                  <a:schemeClr val="tx1"/>
                </a:solidFill>
                <a:latin typeface="Times New Roman" pitchFamily="18" charset="0"/>
                <a:cs typeface="Times New Roman" pitchFamily="18" charset="0"/>
              </a:rPr>
              <a:t>2003: </a:t>
            </a:r>
            <a:r>
              <a:rPr lang="tr-TR" sz="2200" dirty="0" smtClean="0">
                <a:solidFill>
                  <a:schemeClr val="tx1"/>
                </a:solidFill>
                <a:latin typeface="Times New Roman" pitchFamily="18" charset="0"/>
                <a:cs typeface="Times New Roman" pitchFamily="18" charset="0"/>
              </a:rPr>
              <a:t>5). Nitekim, MÖ VII. yüzyılda Mısır hükümdarı </a:t>
            </a:r>
            <a:r>
              <a:rPr lang="tr-TR" sz="2200" dirty="0" err="1" smtClean="0">
                <a:solidFill>
                  <a:schemeClr val="tx1"/>
                </a:solidFill>
                <a:latin typeface="Times New Roman" pitchFamily="18" charset="0"/>
                <a:cs typeface="Times New Roman" pitchFamily="18" charset="0"/>
              </a:rPr>
              <a:t>Psammatik</a:t>
            </a:r>
            <a:r>
              <a:rPr lang="tr-TR" sz="2200" dirty="0" smtClean="0">
                <a:solidFill>
                  <a:schemeClr val="tx1"/>
                </a:solidFill>
                <a:latin typeface="Times New Roman" pitchFamily="18" charset="0"/>
                <a:cs typeface="Times New Roman" pitchFamily="18" charset="0"/>
              </a:rPr>
              <a:t> tarafından, dünyada konuşulan dillerin en eskisinin hangisi olduğuna yönelik bir deney yapıldığı kaynaklardan öğrenilmektedir (Aksan </a:t>
            </a:r>
            <a:r>
              <a:rPr lang="tr-TR" sz="2200" dirty="0" smtClean="0">
                <a:solidFill>
                  <a:schemeClr val="tx1"/>
                </a:solidFill>
                <a:latin typeface="Times New Roman" pitchFamily="18" charset="0"/>
                <a:cs typeface="Times New Roman" pitchFamily="18" charset="0"/>
              </a:rPr>
              <a:t>2007: </a:t>
            </a:r>
            <a:r>
              <a:rPr lang="tr-TR" sz="2200" dirty="0" smtClean="0">
                <a:solidFill>
                  <a:schemeClr val="tx1"/>
                </a:solidFill>
                <a:latin typeface="Times New Roman" pitchFamily="18" charset="0"/>
                <a:cs typeface="Times New Roman" pitchFamily="18" charset="0"/>
              </a:rPr>
              <a:t>16). Önceleri çeşitli inançların etkisiyle ortaya konulan görüşler, sonraki dönemlerde daha çok pratik amaçlar doğrultusunda yapılmış ve bu çalışmalar XV. yüzyıldaki coğrafi keşiflerle büyük bir hız kazanmıştır (Başkan </a:t>
            </a:r>
            <a:r>
              <a:rPr lang="tr-TR" sz="2200" dirty="0" smtClean="0">
                <a:solidFill>
                  <a:schemeClr val="tx1"/>
                </a:solidFill>
                <a:latin typeface="Times New Roman" pitchFamily="18" charset="0"/>
                <a:cs typeface="Times New Roman" pitchFamily="18" charset="0"/>
              </a:rPr>
              <a:t>2003: </a:t>
            </a:r>
            <a:r>
              <a:rPr lang="tr-TR" sz="2200" dirty="0" smtClean="0">
                <a:solidFill>
                  <a:schemeClr val="tx1"/>
                </a:solidFill>
                <a:latin typeface="Times New Roman" pitchFamily="18" charset="0"/>
                <a:cs typeface="Times New Roman" pitchFamily="18" charset="0"/>
              </a:rPr>
              <a:t>5). </a:t>
            </a:r>
            <a:endParaRPr lang="tr-TR" sz="2200" dirty="0" smtClean="0">
              <a:solidFill>
                <a:schemeClr val="tx1"/>
              </a:solidFill>
              <a:latin typeface="Times New Roman" pitchFamily="18" charset="0"/>
              <a:cs typeface="Times New Roman" pitchFamily="18" charset="0"/>
            </a:endParaRPr>
          </a:p>
          <a:p>
            <a:pPr algn="just">
              <a:buNone/>
            </a:pPr>
            <a:endParaRPr lang="tr-TR" sz="22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619793" y="300446"/>
            <a:ext cx="10371909" cy="6557554"/>
          </a:xfrm>
        </p:spPr>
        <p:txBody>
          <a:bodyPr>
            <a:noAutofit/>
          </a:bodyPr>
          <a:lstStyle/>
          <a:p>
            <a:pPr algn="just">
              <a:buNone/>
            </a:pPr>
            <a:r>
              <a:rPr lang="tr-TR" sz="2400" b="1" dirty="0" smtClean="0">
                <a:solidFill>
                  <a:schemeClr val="tx1"/>
                </a:solidFill>
                <a:latin typeface="Times New Roman" pitchFamily="18" charset="0"/>
                <a:cs typeface="Times New Roman" pitchFamily="18" charset="0"/>
              </a:rPr>
              <a:t>	Gramer </a:t>
            </a:r>
            <a:r>
              <a:rPr lang="tr-TR" sz="2400" b="1" dirty="0" smtClean="0">
                <a:solidFill>
                  <a:schemeClr val="tx1"/>
                </a:solidFill>
                <a:latin typeface="Times New Roman" pitchFamily="18" charset="0"/>
                <a:cs typeface="Times New Roman" pitchFamily="18" charset="0"/>
              </a:rPr>
              <a:t>Türleri</a:t>
            </a:r>
            <a:r>
              <a:rPr lang="tr-TR" sz="2400" dirty="0" smtClean="0">
                <a:solidFill>
                  <a:schemeClr val="tx1"/>
                </a:solidFill>
                <a:latin typeface="Times New Roman" pitchFamily="18" charset="0"/>
                <a:cs typeface="Times New Roman" pitchFamily="18" charset="0"/>
              </a:rPr>
              <a:t> </a:t>
            </a:r>
          </a:p>
          <a:p>
            <a:pPr algn="just">
              <a:buNone/>
            </a:pPr>
            <a:r>
              <a:rPr lang="tr-TR" sz="2400" dirty="0" smtClean="0">
                <a:solidFill>
                  <a:schemeClr val="tx1"/>
                </a:solidFill>
                <a:latin typeface="Times New Roman" pitchFamily="18" charset="0"/>
                <a:cs typeface="Times New Roman" pitchFamily="18" charset="0"/>
              </a:rPr>
              <a:t>			Gramerler</a:t>
            </a:r>
            <a:r>
              <a:rPr lang="tr-TR" sz="2400" dirty="0" smtClean="0">
                <a:solidFill>
                  <a:schemeClr val="tx1"/>
                </a:solidFill>
                <a:latin typeface="Times New Roman" pitchFamily="18" charset="0"/>
                <a:cs typeface="Times New Roman" pitchFamily="18" charset="0"/>
              </a:rPr>
              <a:t>, inceleme yöntemlerine göre çeşitli araştırmacılarca birkaç grupta toplanmıştır. Çalışmalarda ilgili tasniflere bakıldığında genel olarak aynı gramer türlerinin ele alındığı; ancak birkaç çalışmada diğerlerinden farklı gramer türlerine de yer verildiği görülmektedir. Özellikle </a:t>
            </a:r>
            <a:r>
              <a:rPr lang="tr-TR" sz="2400" dirty="0" err="1" smtClean="0">
                <a:solidFill>
                  <a:schemeClr val="tx1"/>
                </a:solidFill>
                <a:latin typeface="Times New Roman" pitchFamily="18" charset="0"/>
                <a:cs typeface="Times New Roman" pitchFamily="18" charset="0"/>
              </a:rPr>
              <a:t>Agop</a:t>
            </a:r>
            <a:r>
              <a:rPr lang="tr-TR" sz="2400" dirty="0" smtClean="0">
                <a:solidFill>
                  <a:schemeClr val="tx1"/>
                </a:solidFill>
                <a:latin typeface="Times New Roman" pitchFamily="18" charset="0"/>
                <a:cs typeface="Times New Roman" pitchFamily="18" charset="0"/>
              </a:rPr>
              <a:t> </a:t>
            </a:r>
            <a:r>
              <a:rPr lang="tr-TR" sz="2400" dirty="0" err="1" smtClean="0">
                <a:solidFill>
                  <a:schemeClr val="tx1"/>
                </a:solidFill>
                <a:latin typeface="Times New Roman" pitchFamily="18" charset="0"/>
                <a:cs typeface="Times New Roman" pitchFamily="18" charset="0"/>
              </a:rPr>
              <a:t>Dilaçar’ın</a:t>
            </a:r>
            <a:r>
              <a:rPr lang="tr-TR" sz="2400" dirty="0" smtClean="0">
                <a:solidFill>
                  <a:schemeClr val="tx1"/>
                </a:solidFill>
                <a:latin typeface="Times New Roman" pitchFamily="18" charset="0"/>
                <a:cs typeface="Times New Roman" pitchFamily="18" charset="0"/>
              </a:rPr>
              <a:t> çalışmasında diğer çalışmalarda yer almayan gramer türlerine de yer verilmiştir. Gramer türleri, en genel çizgileri iki ana grupta incelenebilir: </a:t>
            </a:r>
          </a:p>
          <a:p>
            <a:pPr lvl="1" algn="just">
              <a:buFont typeface="+mj-lt"/>
              <a:buAutoNum type="alphaUcPeriod"/>
            </a:pPr>
            <a:r>
              <a:rPr lang="tr-TR" sz="2200" b="1" dirty="0" smtClean="0">
                <a:solidFill>
                  <a:schemeClr val="tx1"/>
                </a:solidFill>
                <a:latin typeface="Times New Roman" pitchFamily="18" charset="0"/>
                <a:cs typeface="Times New Roman" pitchFamily="18" charset="0"/>
              </a:rPr>
              <a:t>Genel Gramer</a:t>
            </a:r>
          </a:p>
          <a:p>
            <a:pPr lvl="1" algn="just">
              <a:buFont typeface="+mj-lt"/>
              <a:buAutoNum type="alphaUcPeriod"/>
            </a:pPr>
            <a:r>
              <a:rPr lang="tr-TR" sz="2200" b="1" dirty="0" smtClean="0">
                <a:solidFill>
                  <a:schemeClr val="tx1"/>
                </a:solidFill>
                <a:latin typeface="Times New Roman" pitchFamily="18" charset="0"/>
                <a:cs typeface="Times New Roman" pitchFamily="18" charset="0"/>
              </a:rPr>
              <a:t>Özel Gramer</a:t>
            </a:r>
          </a:p>
          <a:p>
            <a:pPr algn="just">
              <a:buNone/>
            </a:pPr>
            <a:r>
              <a:rPr lang="tr-TR" sz="2400" b="1" dirty="0" smtClean="0">
                <a:solidFill>
                  <a:schemeClr val="tx1"/>
                </a:solidFill>
                <a:latin typeface="Times New Roman" pitchFamily="18" charset="0"/>
                <a:cs typeface="Times New Roman" pitchFamily="18" charset="0"/>
              </a:rPr>
              <a:t>	I</a:t>
            </a:r>
            <a:r>
              <a:rPr lang="tr-TR" sz="2400" b="1" dirty="0" smtClean="0">
                <a:solidFill>
                  <a:schemeClr val="tx1"/>
                </a:solidFill>
                <a:latin typeface="Times New Roman" pitchFamily="18" charset="0"/>
                <a:cs typeface="Times New Roman" pitchFamily="18" charset="0"/>
              </a:rPr>
              <a:t>. Genel Gramer: </a:t>
            </a:r>
            <a:r>
              <a:rPr lang="tr-TR" sz="2400" dirty="0" smtClean="0">
                <a:solidFill>
                  <a:schemeClr val="tx1"/>
                </a:solidFill>
                <a:latin typeface="Times New Roman" pitchFamily="18" charset="0"/>
                <a:cs typeface="Times New Roman" pitchFamily="18" charset="0"/>
              </a:rPr>
              <a:t>Hiçbir dil sınırlandırılması yapılmaksızın bütün dilleri inceleyerek ortak kuralları ortaya koyan gramerdir (</a:t>
            </a:r>
            <a:r>
              <a:rPr lang="tr-TR" sz="2400" dirty="0" err="1" smtClean="0">
                <a:solidFill>
                  <a:schemeClr val="tx1"/>
                </a:solidFill>
                <a:latin typeface="Times New Roman" pitchFamily="18" charset="0"/>
                <a:cs typeface="Times New Roman" pitchFamily="18" charset="0"/>
              </a:rPr>
              <a:t>Özçam</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1997: 122</a:t>
            </a:r>
            <a:r>
              <a:rPr lang="tr-TR" sz="2400" dirty="0" smtClean="0">
                <a:solidFill>
                  <a:schemeClr val="tx1"/>
                </a:solidFill>
                <a:latin typeface="Times New Roman" pitchFamily="18" charset="0"/>
                <a:cs typeface="Times New Roman" pitchFamily="18" charset="0"/>
              </a:rPr>
              <a:t>). Bunun bir alt bölümünü de “karşılaştırmalı genel gramer” oluşturmaktadır. Burada da herhangi bir dil ailesi ile sınırlama yapılmaksızın doğal dilleri karşılaştırmak ve ortak kurallar ortaya koymak söz konusudur. Bu yöntemin konusu çok geniş, yöntemi de yetersiz olduğu için karşılaştırmalı gramer çalışmaları belli doğal dil ailelerini incelemekle sınırlanmıştır (</a:t>
            </a:r>
            <a:r>
              <a:rPr lang="tr-TR" sz="2400" dirty="0" err="1" smtClean="0">
                <a:solidFill>
                  <a:schemeClr val="tx1"/>
                </a:solidFill>
                <a:latin typeface="Times New Roman" pitchFamily="18" charset="0"/>
                <a:cs typeface="Times New Roman" pitchFamily="18" charset="0"/>
              </a:rPr>
              <a:t>Dilaçar</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1961: </a:t>
            </a:r>
            <a:r>
              <a:rPr lang="tr-TR" sz="2400" dirty="0" smtClean="0">
                <a:solidFill>
                  <a:schemeClr val="tx1"/>
                </a:solidFill>
                <a:latin typeface="Times New Roman" pitchFamily="18" charset="0"/>
                <a:cs typeface="Times New Roman" pitchFamily="18" charset="0"/>
              </a:rPr>
              <a:t>87).  </a:t>
            </a:r>
          </a:p>
          <a:p>
            <a:pPr algn="just">
              <a:buNone/>
            </a:pPr>
            <a:endParaRPr lang="tr-TR" sz="24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80606" y="182880"/>
            <a:ext cx="10358845" cy="6518366"/>
          </a:xfrm>
        </p:spPr>
        <p:txBody>
          <a:bodyPr>
            <a:noAutofit/>
          </a:bodyPr>
          <a:lstStyle/>
          <a:p>
            <a:pPr algn="just">
              <a:buNone/>
            </a:pPr>
            <a:r>
              <a:rPr lang="tr-TR" sz="2000" dirty="0" smtClean="0">
                <a:solidFill>
                  <a:schemeClr val="tx1"/>
                </a:solidFill>
                <a:latin typeface="Times New Roman" pitchFamily="18" charset="0"/>
                <a:cs typeface="Times New Roman" pitchFamily="18" charset="0"/>
              </a:rPr>
              <a:t>	</a:t>
            </a:r>
            <a:r>
              <a:rPr lang="tr-TR" sz="2000" b="1" dirty="0" smtClean="0">
                <a:solidFill>
                  <a:schemeClr val="tx1"/>
                </a:solidFill>
                <a:latin typeface="Times New Roman" pitchFamily="18" charset="0"/>
                <a:cs typeface="Times New Roman" pitchFamily="18" charset="0"/>
              </a:rPr>
              <a:t>II</a:t>
            </a:r>
            <a:r>
              <a:rPr lang="tr-TR" sz="2000" b="1" dirty="0" smtClean="0">
                <a:solidFill>
                  <a:schemeClr val="tx1"/>
                </a:solidFill>
                <a:latin typeface="Times New Roman" pitchFamily="18" charset="0"/>
                <a:cs typeface="Times New Roman" pitchFamily="18" charset="0"/>
              </a:rPr>
              <a:t>. Özel Gramer: </a:t>
            </a:r>
            <a:r>
              <a:rPr lang="tr-TR" sz="2000" dirty="0" smtClean="0">
                <a:solidFill>
                  <a:schemeClr val="tx1"/>
                </a:solidFill>
                <a:latin typeface="Times New Roman" pitchFamily="18" charset="0"/>
                <a:cs typeface="Times New Roman" pitchFamily="18" charset="0"/>
              </a:rPr>
              <a:t>Belli bir dilin, bir lehçenin ya da dil ailesinin grameridir. Alt bölümleri şunlardır:</a:t>
            </a:r>
          </a:p>
          <a:p>
            <a:pPr algn="just">
              <a:buNone/>
            </a:pPr>
            <a:r>
              <a:rPr lang="tr-TR" sz="2000" dirty="0" smtClean="0">
                <a:solidFill>
                  <a:schemeClr val="tx1"/>
                </a:solidFill>
                <a:latin typeface="Times New Roman" pitchFamily="18" charset="0"/>
                <a:cs typeface="Times New Roman" pitchFamily="18" charset="0"/>
              </a:rPr>
              <a:t>	</a:t>
            </a:r>
            <a:r>
              <a:rPr lang="tr-TR" sz="2000" b="1" dirty="0" smtClean="0">
                <a:solidFill>
                  <a:schemeClr val="tx1"/>
                </a:solidFill>
                <a:latin typeface="Times New Roman" pitchFamily="18" charset="0"/>
                <a:cs typeface="Times New Roman" pitchFamily="18" charset="0"/>
              </a:rPr>
              <a:t>1</a:t>
            </a:r>
            <a:r>
              <a:rPr lang="tr-TR" sz="2000" b="1" dirty="0" smtClean="0">
                <a:solidFill>
                  <a:schemeClr val="tx1"/>
                </a:solidFill>
                <a:latin typeface="Times New Roman" pitchFamily="18" charset="0"/>
                <a:cs typeface="Times New Roman" pitchFamily="18" charset="0"/>
              </a:rPr>
              <a:t>. Karşılaştırmalı (Mukayeseli) Gramer: </a:t>
            </a:r>
            <a:r>
              <a:rPr lang="tr-TR" sz="2000" dirty="0" smtClean="0">
                <a:solidFill>
                  <a:schemeClr val="tx1"/>
                </a:solidFill>
                <a:latin typeface="Times New Roman" pitchFamily="18" charset="0"/>
                <a:cs typeface="Times New Roman" pitchFamily="18" charset="0"/>
              </a:rPr>
              <a:t>Bir ana dilden doğan dil, lehçe ve diyalektleri olduğu kadar birbirinden farklı dil ailelerine mensup dilleri de ses, şekil, yapı ve söz dizimi bakımından birbirleriyle karşılaştırmak suretiyle inceleyen ve aralarında benzerlik ve farklılıklar kuran gramer türüdür (</a:t>
            </a:r>
            <a:r>
              <a:rPr lang="tr-TR" sz="2000" dirty="0" err="1" smtClean="0">
                <a:solidFill>
                  <a:schemeClr val="tx1"/>
                </a:solidFill>
                <a:latin typeface="Times New Roman" pitchFamily="18" charset="0"/>
                <a:cs typeface="Times New Roman" pitchFamily="18" charset="0"/>
              </a:rPr>
              <a:t>Dilaçar</a:t>
            </a:r>
            <a:r>
              <a:rPr lang="tr-TR" sz="2000" dirty="0" smtClean="0">
                <a:solidFill>
                  <a:schemeClr val="tx1"/>
                </a:solidFill>
                <a:latin typeface="Times New Roman" pitchFamily="18" charset="0"/>
                <a:cs typeface="Times New Roman" pitchFamily="18" charset="0"/>
              </a:rPr>
              <a:t> 1961: </a:t>
            </a:r>
            <a:r>
              <a:rPr lang="tr-TR" sz="2000" dirty="0" smtClean="0">
                <a:solidFill>
                  <a:schemeClr val="tx1"/>
                </a:solidFill>
                <a:latin typeface="Times New Roman" pitchFamily="18" charset="0"/>
                <a:cs typeface="Times New Roman" pitchFamily="18" charset="0"/>
              </a:rPr>
              <a:t>88; </a:t>
            </a:r>
            <a:r>
              <a:rPr lang="tr-TR" sz="2000" dirty="0" err="1" smtClean="0">
                <a:solidFill>
                  <a:schemeClr val="tx1"/>
                </a:solidFill>
                <a:latin typeface="Times New Roman" pitchFamily="18" charset="0"/>
                <a:cs typeface="Times New Roman" pitchFamily="18" charset="0"/>
              </a:rPr>
              <a:t>Özçam</a:t>
            </a:r>
            <a:r>
              <a:rPr lang="tr-TR"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1997: </a:t>
            </a:r>
            <a:r>
              <a:rPr lang="tr-TR" sz="2000" dirty="0" smtClean="0">
                <a:solidFill>
                  <a:schemeClr val="tx1"/>
                </a:solidFill>
                <a:latin typeface="Times New Roman" pitchFamily="18" charset="0"/>
                <a:cs typeface="Times New Roman" pitchFamily="18" charset="0"/>
              </a:rPr>
              <a:t>2; Demir </a:t>
            </a:r>
            <a:r>
              <a:rPr lang="tr-TR" sz="2000" dirty="0" smtClean="0">
                <a:solidFill>
                  <a:schemeClr val="tx1"/>
                </a:solidFill>
                <a:latin typeface="Times New Roman" pitchFamily="18" charset="0"/>
                <a:cs typeface="Times New Roman" pitchFamily="18" charset="0"/>
              </a:rPr>
              <a:t>2012: </a:t>
            </a:r>
            <a:r>
              <a:rPr lang="tr-TR" sz="2000" dirty="0" smtClean="0">
                <a:solidFill>
                  <a:schemeClr val="tx1"/>
                </a:solidFill>
                <a:latin typeface="Times New Roman" pitchFamily="18" charset="0"/>
                <a:cs typeface="Times New Roman" pitchFamily="18" charset="0"/>
              </a:rPr>
              <a:t>39; Eker </a:t>
            </a:r>
            <a:r>
              <a:rPr lang="tr-TR" sz="2000" dirty="0" smtClean="0">
                <a:solidFill>
                  <a:schemeClr val="tx1"/>
                </a:solidFill>
                <a:latin typeface="Times New Roman" pitchFamily="18" charset="0"/>
                <a:cs typeface="Times New Roman" pitchFamily="18" charset="0"/>
              </a:rPr>
              <a:t>2010: </a:t>
            </a:r>
            <a:r>
              <a:rPr lang="tr-TR" sz="2000" dirty="0" smtClean="0">
                <a:solidFill>
                  <a:schemeClr val="tx1"/>
                </a:solidFill>
                <a:latin typeface="Times New Roman" pitchFamily="18" charset="0"/>
                <a:cs typeface="Times New Roman" pitchFamily="18" charset="0"/>
              </a:rPr>
              <a:t>23). </a:t>
            </a:r>
          </a:p>
          <a:p>
            <a:pPr algn="just">
              <a:buNone/>
            </a:pPr>
            <a:r>
              <a:rPr lang="tr-TR" sz="2000" dirty="0" smtClean="0">
                <a:solidFill>
                  <a:schemeClr val="tx1"/>
                </a:solidFill>
                <a:latin typeface="Times New Roman" pitchFamily="18" charset="0"/>
                <a:cs typeface="Times New Roman" pitchFamily="18" charset="0"/>
              </a:rPr>
              <a:t>	</a:t>
            </a:r>
            <a:r>
              <a:rPr lang="tr-TR" sz="2000" b="1" dirty="0" smtClean="0">
                <a:solidFill>
                  <a:schemeClr val="tx1"/>
                </a:solidFill>
                <a:latin typeface="Times New Roman" pitchFamily="18" charset="0"/>
                <a:cs typeface="Times New Roman" pitchFamily="18" charset="0"/>
              </a:rPr>
              <a:t>2</a:t>
            </a:r>
            <a:r>
              <a:rPr lang="tr-TR" sz="2000" b="1" dirty="0" smtClean="0">
                <a:solidFill>
                  <a:schemeClr val="tx1"/>
                </a:solidFill>
                <a:latin typeface="Times New Roman" pitchFamily="18" charset="0"/>
                <a:cs typeface="Times New Roman" pitchFamily="18" charset="0"/>
              </a:rPr>
              <a:t>. Betimlemeli (Tasvirî) Gramer: </a:t>
            </a:r>
            <a:r>
              <a:rPr lang="tr-TR" sz="2000" dirty="0" smtClean="0">
                <a:solidFill>
                  <a:schemeClr val="tx1"/>
                </a:solidFill>
                <a:latin typeface="Times New Roman" pitchFamily="18" charset="0"/>
                <a:cs typeface="Times New Roman" pitchFamily="18" charset="0"/>
              </a:rPr>
              <a:t>Herhangi bir dilin ya da lehçenin sistemini karşılaştırma yapmadan anlatan, ayrıntılı bir şekilde açıklamasını yapan gramer yöntemidir (</a:t>
            </a:r>
            <a:r>
              <a:rPr lang="tr-TR" sz="2000" dirty="0" err="1" smtClean="0">
                <a:solidFill>
                  <a:schemeClr val="tx1"/>
                </a:solidFill>
                <a:latin typeface="Times New Roman" pitchFamily="18" charset="0"/>
                <a:cs typeface="Times New Roman" pitchFamily="18" charset="0"/>
              </a:rPr>
              <a:t>Dilaçar</a:t>
            </a:r>
            <a:r>
              <a:rPr lang="tr-TR"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1961: </a:t>
            </a:r>
            <a:r>
              <a:rPr lang="tr-TR" sz="2000" dirty="0" smtClean="0">
                <a:solidFill>
                  <a:schemeClr val="tx1"/>
                </a:solidFill>
                <a:latin typeface="Times New Roman" pitchFamily="18" charset="0"/>
                <a:cs typeface="Times New Roman" pitchFamily="18" charset="0"/>
              </a:rPr>
              <a:t>88; </a:t>
            </a:r>
            <a:r>
              <a:rPr lang="tr-TR" sz="2000" dirty="0" err="1" smtClean="0">
                <a:solidFill>
                  <a:schemeClr val="tx1"/>
                </a:solidFill>
                <a:latin typeface="Times New Roman" pitchFamily="18" charset="0"/>
                <a:cs typeface="Times New Roman" pitchFamily="18" charset="0"/>
              </a:rPr>
              <a:t>Özçam</a:t>
            </a:r>
            <a:r>
              <a:rPr lang="tr-TR"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1997: </a:t>
            </a:r>
            <a:r>
              <a:rPr lang="tr-TR" sz="2000" dirty="0" smtClean="0">
                <a:solidFill>
                  <a:schemeClr val="tx1"/>
                </a:solidFill>
                <a:latin typeface="Times New Roman" pitchFamily="18" charset="0"/>
                <a:cs typeface="Times New Roman" pitchFamily="18" charset="0"/>
              </a:rPr>
              <a:t>122). Tasvirî gramerin iki türü bulunmaktadır:</a:t>
            </a:r>
          </a:p>
          <a:p>
            <a:pPr lvl="0" algn="just">
              <a:buNone/>
            </a:pPr>
            <a:r>
              <a:rPr lang="tr-TR" sz="2000" dirty="0" smtClean="0">
                <a:solidFill>
                  <a:schemeClr val="tx1"/>
                </a:solidFill>
                <a:latin typeface="Times New Roman" pitchFamily="18" charset="0"/>
                <a:cs typeface="Times New Roman" pitchFamily="18" charset="0"/>
              </a:rPr>
              <a:t>	</a:t>
            </a:r>
            <a:r>
              <a:rPr lang="tr-TR" sz="2000" b="1" dirty="0" smtClean="0">
                <a:solidFill>
                  <a:schemeClr val="tx1"/>
                </a:solidFill>
                <a:latin typeface="Times New Roman" pitchFamily="18" charset="0"/>
                <a:cs typeface="Times New Roman" pitchFamily="18" charset="0"/>
              </a:rPr>
              <a:t>a) Eş </a:t>
            </a:r>
            <a:r>
              <a:rPr lang="tr-TR" sz="2000" b="1" dirty="0" smtClean="0">
                <a:solidFill>
                  <a:schemeClr val="tx1"/>
                </a:solidFill>
                <a:latin typeface="Times New Roman" pitchFamily="18" charset="0"/>
                <a:cs typeface="Times New Roman" pitchFamily="18" charset="0"/>
              </a:rPr>
              <a:t>Zamanlı Gramer: </a:t>
            </a:r>
            <a:r>
              <a:rPr lang="tr-TR" sz="2000" dirty="0" smtClean="0">
                <a:solidFill>
                  <a:schemeClr val="tx1"/>
                </a:solidFill>
                <a:latin typeface="Times New Roman" pitchFamily="18" charset="0"/>
                <a:cs typeface="Times New Roman" pitchFamily="18" charset="0"/>
              </a:rPr>
              <a:t>Bir dilin ya da lehçenin belli bir dönemdeki durumunu, yapı ve işleyişini o çağa özgü kurallarla inceleyen ve söz konusu kuralları herhangi bir fikir belirtmeden olduğu gibi veren dilbilgisi türüdür (</a:t>
            </a:r>
            <a:r>
              <a:rPr lang="tr-TR" sz="2000" dirty="0" err="1" smtClean="0">
                <a:solidFill>
                  <a:schemeClr val="tx1"/>
                </a:solidFill>
                <a:latin typeface="Times New Roman" pitchFamily="18" charset="0"/>
                <a:cs typeface="Times New Roman" pitchFamily="18" charset="0"/>
              </a:rPr>
              <a:t>Dilaçar</a:t>
            </a:r>
            <a:r>
              <a:rPr lang="tr-TR"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1961: </a:t>
            </a:r>
            <a:r>
              <a:rPr lang="tr-TR" sz="2000" dirty="0" smtClean="0">
                <a:solidFill>
                  <a:schemeClr val="tx1"/>
                </a:solidFill>
                <a:latin typeface="Times New Roman" pitchFamily="18" charset="0"/>
                <a:cs typeface="Times New Roman" pitchFamily="18" charset="0"/>
              </a:rPr>
              <a:t>88; Karaağaç </a:t>
            </a:r>
            <a:r>
              <a:rPr lang="tr-TR" sz="2000" dirty="0" smtClean="0">
                <a:solidFill>
                  <a:schemeClr val="tx1"/>
                </a:solidFill>
                <a:latin typeface="Times New Roman" pitchFamily="18" charset="0"/>
                <a:cs typeface="Times New Roman" pitchFamily="18" charset="0"/>
              </a:rPr>
              <a:t>2012: </a:t>
            </a:r>
            <a:r>
              <a:rPr lang="tr-TR" sz="2000" dirty="0" smtClean="0">
                <a:solidFill>
                  <a:schemeClr val="tx1"/>
                </a:solidFill>
                <a:latin typeface="Times New Roman" pitchFamily="18" charset="0"/>
                <a:cs typeface="Times New Roman" pitchFamily="18" charset="0"/>
              </a:rPr>
              <a:t>81). Bilimsel amaçlı bu inceleme türünde dillerin nasıl konuşulup yazılacağıyla değil, konuşma ve anlama olgularının nasıl gerçekleştiği hususu ile ilgilenilir. Kural koymayıp var olanı tanımlamaya yöneliktir (Demir </a:t>
            </a:r>
            <a:r>
              <a:rPr lang="tr-TR" sz="2000" dirty="0" smtClean="0">
                <a:solidFill>
                  <a:schemeClr val="tx1"/>
                </a:solidFill>
                <a:latin typeface="Times New Roman" pitchFamily="18" charset="0"/>
                <a:cs typeface="Times New Roman" pitchFamily="18" charset="0"/>
              </a:rPr>
              <a:t>2012: </a:t>
            </a:r>
            <a:r>
              <a:rPr lang="tr-TR" sz="2000" dirty="0" smtClean="0">
                <a:solidFill>
                  <a:schemeClr val="tx1"/>
                </a:solidFill>
                <a:latin typeface="Times New Roman" pitchFamily="18" charset="0"/>
                <a:cs typeface="Times New Roman" pitchFamily="18" charset="0"/>
              </a:rPr>
              <a:t>39; </a:t>
            </a:r>
            <a:r>
              <a:rPr lang="tr-TR" sz="2000" dirty="0" err="1" smtClean="0">
                <a:solidFill>
                  <a:schemeClr val="tx1"/>
                </a:solidFill>
                <a:latin typeface="Times New Roman" pitchFamily="18" charset="0"/>
                <a:cs typeface="Times New Roman" pitchFamily="18" charset="0"/>
              </a:rPr>
              <a:t>Banguoğlu</a:t>
            </a:r>
            <a:r>
              <a:rPr lang="tr-TR"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1990: </a:t>
            </a:r>
            <a:r>
              <a:rPr lang="tr-TR" sz="2000" dirty="0" smtClean="0">
                <a:solidFill>
                  <a:schemeClr val="tx1"/>
                </a:solidFill>
                <a:latin typeface="Times New Roman" pitchFamily="18" charset="0"/>
                <a:cs typeface="Times New Roman" pitchFamily="18" charset="0"/>
              </a:rPr>
              <a:t>21). Ayrıca inceleme yapılırken dil ve lehçelerin birbirleriyle karşılaştırılması ya da tarihî gelişimleri göz önünde bulundurulmaz (Karaağaç </a:t>
            </a:r>
            <a:r>
              <a:rPr lang="tr-TR" sz="2000" dirty="0" smtClean="0">
                <a:solidFill>
                  <a:schemeClr val="tx1"/>
                </a:solidFill>
                <a:latin typeface="Times New Roman" pitchFamily="18" charset="0"/>
                <a:cs typeface="Times New Roman" pitchFamily="18" charset="0"/>
              </a:rPr>
              <a:t>2012: </a:t>
            </a:r>
            <a:r>
              <a:rPr lang="tr-TR" sz="2000" dirty="0" smtClean="0">
                <a:solidFill>
                  <a:schemeClr val="tx1"/>
                </a:solidFill>
                <a:latin typeface="Times New Roman" pitchFamily="18" charset="0"/>
                <a:cs typeface="Times New Roman" pitchFamily="18" charset="0"/>
              </a:rPr>
              <a:t>81).  Statik gramer de incelediği alanlara göre üç gruba ayrılır: Cümlede şekil öğelerinin yapı ve düzenini inceleyen “</a:t>
            </a:r>
            <a:r>
              <a:rPr lang="tr-TR" sz="2000" dirty="0" err="1" smtClean="0">
                <a:solidFill>
                  <a:schemeClr val="tx1"/>
                </a:solidFill>
                <a:latin typeface="Times New Roman" pitchFamily="18" charset="0"/>
                <a:cs typeface="Times New Roman" pitchFamily="18" charset="0"/>
              </a:rPr>
              <a:t>sintagmatik</a:t>
            </a:r>
            <a:r>
              <a:rPr lang="tr-TR" sz="2000" dirty="0" smtClean="0">
                <a:solidFill>
                  <a:schemeClr val="tx1"/>
                </a:solidFill>
                <a:latin typeface="Times New Roman" pitchFamily="18" charset="0"/>
                <a:cs typeface="Times New Roman" pitchFamily="18" charset="0"/>
              </a:rPr>
              <a:t> gramer”; düşüncede anlam öğelerinin yapı ve düzenini inceleyen “</a:t>
            </a:r>
            <a:r>
              <a:rPr lang="tr-TR" sz="2000" dirty="0" err="1" smtClean="0">
                <a:solidFill>
                  <a:schemeClr val="tx1"/>
                </a:solidFill>
                <a:latin typeface="Times New Roman" pitchFamily="18" charset="0"/>
                <a:cs typeface="Times New Roman" pitchFamily="18" charset="0"/>
              </a:rPr>
              <a:t>asosyatif</a:t>
            </a:r>
            <a:r>
              <a:rPr lang="tr-TR" sz="2000" dirty="0" smtClean="0">
                <a:solidFill>
                  <a:schemeClr val="tx1"/>
                </a:solidFill>
                <a:latin typeface="Times New Roman" pitchFamily="18" charset="0"/>
                <a:cs typeface="Times New Roman" pitchFamily="18" charset="0"/>
              </a:rPr>
              <a:t> gramer”; söylenişte ses öğelerinin yapı ve düzenini inceleyen “fonolojik gramer” (</a:t>
            </a:r>
            <a:r>
              <a:rPr lang="tr-TR" sz="2000" dirty="0" err="1" smtClean="0">
                <a:solidFill>
                  <a:schemeClr val="tx1"/>
                </a:solidFill>
                <a:latin typeface="Times New Roman" pitchFamily="18" charset="0"/>
                <a:cs typeface="Times New Roman" pitchFamily="18" charset="0"/>
              </a:rPr>
              <a:t>Dilaçar</a:t>
            </a:r>
            <a:r>
              <a:rPr lang="tr-TR"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1961: </a:t>
            </a:r>
            <a:r>
              <a:rPr lang="tr-TR" sz="2000" dirty="0" smtClean="0">
                <a:solidFill>
                  <a:schemeClr val="tx1"/>
                </a:solidFill>
                <a:latin typeface="Times New Roman" pitchFamily="18" charset="0"/>
                <a:cs typeface="Times New Roman" pitchFamily="18" charset="0"/>
              </a:rPr>
              <a:t>88).  </a:t>
            </a:r>
          </a:p>
          <a:p>
            <a:pPr algn="just">
              <a:buNone/>
            </a:pPr>
            <a:endParaRPr lang="tr-TR" sz="2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93669" y="404949"/>
            <a:ext cx="10280468" cy="6165668"/>
          </a:xfrm>
        </p:spPr>
        <p:txBody>
          <a:bodyPr>
            <a:normAutofit/>
          </a:bodyPr>
          <a:lstStyle/>
          <a:p>
            <a:pPr lvl="0" algn="just">
              <a:buNone/>
            </a:pPr>
            <a:r>
              <a:rPr lang="tr-TR" dirty="0" smtClean="0">
                <a:solidFill>
                  <a:schemeClr val="tx1"/>
                </a:solidFill>
                <a:latin typeface="Times New Roman" pitchFamily="18" charset="0"/>
                <a:cs typeface="Times New Roman" pitchFamily="18" charset="0"/>
              </a:rPr>
              <a:t>	</a:t>
            </a:r>
            <a:r>
              <a:rPr lang="tr-TR" sz="2400" b="1" dirty="0" smtClean="0">
                <a:solidFill>
                  <a:schemeClr val="tx1"/>
                </a:solidFill>
                <a:latin typeface="Times New Roman" pitchFamily="18" charset="0"/>
                <a:cs typeface="Times New Roman" pitchFamily="18" charset="0"/>
              </a:rPr>
              <a:t>b) Art </a:t>
            </a:r>
            <a:r>
              <a:rPr lang="tr-TR" sz="2400" b="1" dirty="0" smtClean="0">
                <a:solidFill>
                  <a:schemeClr val="tx1"/>
                </a:solidFill>
                <a:latin typeface="Times New Roman" pitchFamily="18" charset="0"/>
                <a:cs typeface="Times New Roman" pitchFamily="18" charset="0"/>
              </a:rPr>
              <a:t>Zamanlı Gramer: </a:t>
            </a:r>
            <a:r>
              <a:rPr lang="tr-TR" sz="2400" dirty="0" smtClean="0">
                <a:solidFill>
                  <a:schemeClr val="tx1"/>
                </a:solidFill>
                <a:latin typeface="Times New Roman" pitchFamily="18" charset="0"/>
                <a:cs typeface="Times New Roman" pitchFamily="18" charset="0"/>
              </a:rPr>
              <a:t>XIX. yüzyıl başlarında birtakım diller arasında akrabalıkların tespit edilip dünya dillerinin ailelere bölünmeye başlamasıyla o zamana kadar tek tek incelenen dillerin karşılaştırılması konusu gündeme gelmiştir (</a:t>
            </a:r>
            <a:r>
              <a:rPr lang="tr-TR" sz="2400" dirty="0" err="1" smtClean="0">
                <a:solidFill>
                  <a:schemeClr val="tx1"/>
                </a:solidFill>
                <a:latin typeface="Times New Roman" pitchFamily="18" charset="0"/>
                <a:cs typeface="Times New Roman" pitchFamily="18" charset="0"/>
              </a:rPr>
              <a:t>Banguoğlu</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1990: </a:t>
            </a:r>
            <a:r>
              <a:rPr lang="tr-TR" sz="2400" dirty="0" smtClean="0">
                <a:solidFill>
                  <a:schemeClr val="tx1"/>
                </a:solidFill>
                <a:latin typeface="Times New Roman" pitchFamily="18" charset="0"/>
                <a:cs typeface="Times New Roman" pitchFamily="18" charset="0"/>
              </a:rPr>
              <a:t>20). Belli bir dilin, lehçenin ya da dil ailesinin tarih boyunca geçirdiği değişim ve gelişimlerini, aşamalarını ses, biçim, söz dizimi ve anlam bilgisi bakımlarından karşılaştırmalı olarak inceleyen; değişim ve gelişim kurallarını tespit eden gramerdir (</a:t>
            </a:r>
            <a:r>
              <a:rPr lang="tr-TR" sz="2400" dirty="0" err="1" smtClean="0">
                <a:solidFill>
                  <a:schemeClr val="tx1"/>
                </a:solidFill>
                <a:latin typeface="Times New Roman" pitchFamily="18" charset="0"/>
                <a:cs typeface="Times New Roman" pitchFamily="18" charset="0"/>
              </a:rPr>
              <a:t>Dilaçar</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1961: </a:t>
            </a:r>
            <a:r>
              <a:rPr lang="tr-TR" sz="2400" dirty="0" smtClean="0">
                <a:solidFill>
                  <a:schemeClr val="tx1"/>
                </a:solidFill>
                <a:latin typeface="Times New Roman" pitchFamily="18" charset="0"/>
                <a:cs typeface="Times New Roman" pitchFamily="18" charset="0"/>
              </a:rPr>
              <a:t>88; Karaağaç </a:t>
            </a:r>
            <a:r>
              <a:rPr lang="tr-TR" sz="2400" dirty="0" smtClean="0">
                <a:solidFill>
                  <a:schemeClr val="tx1"/>
                </a:solidFill>
                <a:latin typeface="Times New Roman" pitchFamily="18" charset="0"/>
                <a:cs typeface="Times New Roman" pitchFamily="18" charset="0"/>
              </a:rPr>
              <a:t>2012: </a:t>
            </a:r>
            <a:r>
              <a:rPr lang="tr-TR" sz="2400" dirty="0" smtClean="0">
                <a:solidFill>
                  <a:schemeClr val="tx1"/>
                </a:solidFill>
                <a:latin typeface="Times New Roman" pitchFamily="18" charset="0"/>
                <a:cs typeface="Times New Roman" pitchFamily="18" charset="0"/>
              </a:rPr>
              <a:t>80-81; Demir </a:t>
            </a:r>
            <a:r>
              <a:rPr lang="tr-TR" sz="2400" dirty="0" smtClean="0">
                <a:solidFill>
                  <a:schemeClr val="tx1"/>
                </a:solidFill>
                <a:latin typeface="Times New Roman" pitchFamily="18" charset="0"/>
                <a:cs typeface="Times New Roman" pitchFamily="18" charset="0"/>
              </a:rPr>
              <a:t>2012: </a:t>
            </a:r>
            <a:r>
              <a:rPr lang="tr-TR" sz="2400" dirty="0" smtClean="0">
                <a:solidFill>
                  <a:schemeClr val="tx1"/>
                </a:solidFill>
                <a:latin typeface="Times New Roman" pitchFamily="18" charset="0"/>
                <a:cs typeface="Times New Roman" pitchFamily="18" charset="0"/>
              </a:rPr>
              <a:t>39; </a:t>
            </a:r>
            <a:r>
              <a:rPr lang="tr-TR" sz="2400" dirty="0" err="1" smtClean="0">
                <a:solidFill>
                  <a:schemeClr val="tx1"/>
                </a:solidFill>
                <a:latin typeface="Times New Roman" pitchFamily="18" charset="0"/>
                <a:cs typeface="Times New Roman" pitchFamily="18" charset="0"/>
              </a:rPr>
              <a:t>Bayrav</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1998: </a:t>
            </a:r>
            <a:r>
              <a:rPr lang="tr-TR" sz="2400" dirty="0" smtClean="0">
                <a:solidFill>
                  <a:schemeClr val="tx1"/>
                </a:solidFill>
                <a:latin typeface="Times New Roman" pitchFamily="18" charset="0"/>
                <a:cs typeface="Times New Roman" pitchFamily="18" charset="0"/>
              </a:rPr>
              <a:t>86-87; Eker </a:t>
            </a:r>
            <a:r>
              <a:rPr lang="tr-TR" sz="2400" dirty="0" smtClean="0">
                <a:solidFill>
                  <a:schemeClr val="tx1"/>
                </a:solidFill>
                <a:latin typeface="Times New Roman" pitchFamily="18" charset="0"/>
                <a:cs typeface="Times New Roman" pitchFamily="18" charset="0"/>
              </a:rPr>
              <a:t>2010: </a:t>
            </a:r>
            <a:r>
              <a:rPr lang="tr-TR" sz="2400" dirty="0" smtClean="0">
                <a:solidFill>
                  <a:schemeClr val="tx1"/>
                </a:solidFill>
                <a:latin typeface="Times New Roman" pitchFamily="18" charset="0"/>
                <a:cs typeface="Times New Roman" pitchFamily="18" charset="0"/>
              </a:rPr>
              <a:t>23). Akraba dilleri ve bu akrabalığın derecelerini inceleyen karşılaştırmalı gramer ile belli bir dili ele alarak onun tarih boyunca geçirdiği gelişim ve değişimleri ele alan tarihsel gramer, konuya hep tarih açısından </a:t>
            </a:r>
            <a:r>
              <a:rPr lang="tr-TR" sz="2400" dirty="0" smtClean="0">
                <a:solidFill>
                  <a:schemeClr val="tx1"/>
                </a:solidFill>
                <a:latin typeface="Times New Roman" pitchFamily="18" charset="0"/>
                <a:cs typeface="Times New Roman" pitchFamily="18" charset="0"/>
              </a:rPr>
              <a:t>bakar. </a:t>
            </a:r>
            <a:r>
              <a:rPr lang="tr-TR" sz="2400" dirty="0" smtClean="0">
                <a:solidFill>
                  <a:schemeClr val="tx1"/>
                </a:solidFill>
                <a:latin typeface="Times New Roman" pitchFamily="18" charset="0"/>
                <a:cs typeface="Times New Roman" pitchFamily="18" charset="0"/>
              </a:rPr>
              <a:t>Bu gramer türünde </a:t>
            </a:r>
            <a:r>
              <a:rPr lang="tr-TR" sz="2400" dirty="0" err="1" smtClean="0">
                <a:solidFill>
                  <a:schemeClr val="tx1"/>
                </a:solidFill>
                <a:latin typeface="Times New Roman" pitchFamily="18" charset="0"/>
                <a:cs typeface="Times New Roman" pitchFamily="18" charset="0"/>
              </a:rPr>
              <a:t>dilbirimlerini</a:t>
            </a:r>
            <a:r>
              <a:rPr lang="tr-TR" sz="2400" dirty="0" smtClean="0">
                <a:solidFill>
                  <a:schemeClr val="tx1"/>
                </a:solidFill>
                <a:latin typeface="Times New Roman" pitchFamily="18" charset="0"/>
                <a:cs typeface="Times New Roman" pitchFamily="18" charset="0"/>
              </a:rPr>
              <a:t> tek başına ele alarak incelemek ve tarihî süreçte art arda gelişen iki olgudan birincisini ikincisinin nedeni olarak göstermek söz konusudur. Dil biçimlerinin zamanla değişip gelişmesinde psikoloji ve biyolojinin etken olduğu düşünülmektedir. Bu nedenle tarihsel gramerin dildeki oluşumları tarihin ya da psikolojinin ışığında açıklamaya çalıştığı da görülmüştür (</a:t>
            </a:r>
            <a:r>
              <a:rPr lang="tr-TR" sz="2400" dirty="0" err="1" smtClean="0">
                <a:solidFill>
                  <a:schemeClr val="tx1"/>
                </a:solidFill>
                <a:latin typeface="Times New Roman" pitchFamily="18" charset="0"/>
                <a:cs typeface="Times New Roman" pitchFamily="18" charset="0"/>
              </a:rPr>
              <a:t>Bayrav</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1998: 86-87</a:t>
            </a:r>
            <a:r>
              <a:rPr lang="tr-TR" sz="2400" dirty="0" smtClean="0">
                <a:solidFill>
                  <a:schemeClr val="tx1"/>
                </a:solidFill>
                <a:latin typeface="Times New Roman" pitchFamily="18" charset="0"/>
                <a:cs typeface="Times New Roman" pitchFamily="18" charset="0"/>
              </a:rPr>
              <a:t>). </a:t>
            </a:r>
          </a:p>
          <a:p>
            <a:pPr>
              <a:buNone/>
            </a:pPr>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606731" y="404949"/>
            <a:ext cx="10293532" cy="6165668"/>
          </a:xfrm>
        </p:spPr>
        <p:txBody>
          <a:bodyPr/>
          <a:lstStyle/>
          <a:p>
            <a:pPr algn="just">
              <a:buNone/>
            </a:pPr>
            <a:r>
              <a:rPr lang="tr-TR" dirty="0" smtClean="0">
                <a:solidFill>
                  <a:schemeClr val="tx1"/>
                </a:solidFill>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Tarihsel </a:t>
            </a:r>
            <a:r>
              <a:rPr lang="tr-TR" sz="2200" dirty="0" smtClean="0">
                <a:solidFill>
                  <a:schemeClr val="tx1"/>
                </a:solidFill>
                <a:latin typeface="Times New Roman" pitchFamily="18" charset="0"/>
                <a:cs typeface="Times New Roman" pitchFamily="18" charset="0"/>
              </a:rPr>
              <a:t>dilcilerin ilk kuşağının geniş sentezlere atılmaktan çekinmeyip araştırma alanlarını genişletmekte, çeşitli konuları ele almakta bir sakınca duymamalarına rağmen onları izleyenler tam tersine ayrıntılardan kaçınmayı, bunları bilimsel yöntemlerle incelemeyi ve belli bir konuda uzman olmayı tercih etmişler; aksinin ise serüvene atılma olduğunu ileri sürmüşler, sentezlerden ve genel kuramlardan kaçınmışlardır. Yeni gramerciler yöntem bakımından </a:t>
            </a:r>
            <a:r>
              <a:rPr lang="tr-TR" sz="2200" dirty="0" err="1" smtClean="0">
                <a:solidFill>
                  <a:schemeClr val="tx1"/>
                </a:solidFill>
                <a:latin typeface="Times New Roman" pitchFamily="18" charset="0"/>
                <a:cs typeface="Times New Roman" pitchFamily="18" charset="0"/>
              </a:rPr>
              <a:t>Port</a:t>
            </a:r>
            <a:r>
              <a:rPr lang="tr-TR" sz="2200" dirty="0" smtClean="0">
                <a:solidFill>
                  <a:schemeClr val="tx1"/>
                </a:solidFill>
                <a:latin typeface="Times New Roman" pitchFamily="18" charset="0"/>
                <a:cs typeface="Times New Roman" pitchFamily="18" charset="0"/>
              </a:rPr>
              <a:t> </a:t>
            </a:r>
            <a:r>
              <a:rPr lang="tr-TR" sz="2200" dirty="0" err="1" smtClean="0">
                <a:solidFill>
                  <a:schemeClr val="tx1"/>
                </a:solidFill>
                <a:latin typeface="Times New Roman" pitchFamily="18" charset="0"/>
                <a:cs typeface="Times New Roman" pitchFamily="18" charset="0"/>
              </a:rPr>
              <a:t>Royal’in</a:t>
            </a:r>
            <a:r>
              <a:rPr lang="tr-TR" sz="2200" dirty="0" smtClean="0">
                <a:solidFill>
                  <a:schemeClr val="tx1"/>
                </a:solidFill>
                <a:latin typeface="Times New Roman" pitchFamily="18" charset="0"/>
                <a:cs typeface="Times New Roman" pitchFamily="18" charset="0"/>
              </a:rPr>
              <a:t> XVII. yüzyılda yenilgiye uğrattığı </a:t>
            </a:r>
            <a:r>
              <a:rPr lang="tr-TR" sz="2200" dirty="0" err="1" smtClean="0">
                <a:solidFill>
                  <a:schemeClr val="tx1"/>
                </a:solidFill>
                <a:latin typeface="Times New Roman" pitchFamily="18" charset="0"/>
                <a:cs typeface="Times New Roman" pitchFamily="18" charset="0"/>
              </a:rPr>
              <a:t>Vaugelas’a</a:t>
            </a:r>
            <a:r>
              <a:rPr lang="tr-TR" sz="2200" dirty="0" smtClean="0">
                <a:solidFill>
                  <a:schemeClr val="tx1"/>
                </a:solidFill>
                <a:latin typeface="Times New Roman" pitchFamily="18" charset="0"/>
                <a:cs typeface="Times New Roman" pitchFamily="18" charset="0"/>
              </a:rPr>
              <a:t> yakın durmuşlardır (</a:t>
            </a:r>
            <a:r>
              <a:rPr lang="tr-TR" sz="2200" dirty="0" err="1" smtClean="0">
                <a:solidFill>
                  <a:schemeClr val="tx1"/>
                </a:solidFill>
                <a:latin typeface="Times New Roman" pitchFamily="18" charset="0"/>
                <a:cs typeface="Times New Roman" pitchFamily="18" charset="0"/>
              </a:rPr>
              <a:t>Bayrav</a:t>
            </a:r>
            <a:r>
              <a:rPr lang="tr-TR" sz="2200" dirty="0" smtClean="0">
                <a:solidFill>
                  <a:schemeClr val="tx1"/>
                </a:solidFill>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1998: 88</a:t>
            </a:r>
            <a:r>
              <a:rPr lang="tr-TR" sz="2200" dirty="0" smtClean="0">
                <a:solidFill>
                  <a:schemeClr val="tx1"/>
                </a:solidFill>
                <a:latin typeface="Times New Roman" pitchFamily="18" charset="0"/>
                <a:cs typeface="Times New Roman" pitchFamily="18" charset="0"/>
              </a:rPr>
              <a:t>). Dilbilgisi inceleme alanlarına göre bir dilin seslerini, meydana gelişleri, boğumlanma özellikleri, sıralanışları, yüklendikleri görevler ve uğradıkları değişmeler açısından inceleyen ses bilgisi; dil türlerinin belirlenmesinde ve karşılaştırmalı dilbilgisi çalışmalarında önemli bir rol oynayan, dildeki asıl ve bağlı biçimbirimleri inceleyen biçim bilgisi; bir dildeki sözlerin bir öbek veya cümle oluşturacak şekilde bir araya gelmelerinin kurallarını, bu grupların cümle ve söz içindeki görevlerini, birbirleriyle olan ilişkilerini, sıralanışlarını ve cümle yapılarını inceleyen söz dizimi bilgisi; dildeki sözleri, söz öbekleri ve cümleleri anlamları yönünden ele alan anlam bilgisi; sözcüklerin hangi köklere dayandıklarını, zaman içinde gösterdikleri gelişim ve değişimleri yapı ve anlam bakımından inceleyen köken bilgisi gibi bölümlerden oluşmaktadır (Karaağaç </a:t>
            </a:r>
            <a:r>
              <a:rPr lang="tr-TR" sz="2200" dirty="0" smtClean="0">
                <a:solidFill>
                  <a:schemeClr val="tx1"/>
                </a:solidFill>
                <a:latin typeface="Times New Roman" pitchFamily="18" charset="0"/>
                <a:cs typeface="Times New Roman" pitchFamily="18" charset="0"/>
              </a:rPr>
              <a:t>2012: </a:t>
            </a:r>
            <a:r>
              <a:rPr lang="tr-TR" sz="2200" dirty="0" smtClean="0">
                <a:solidFill>
                  <a:schemeClr val="tx1"/>
                </a:solidFill>
                <a:latin typeface="Times New Roman" pitchFamily="18" charset="0"/>
                <a:cs typeface="Times New Roman" pitchFamily="18" charset="0"/>
              </a:rPr>
              <a:t>81-82).</a:t>
            </a:r>
            <a:endParaRPr lang="tr-TR" sz="2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632857" y="404949"/>
            <a:ext cx="10267406" cy="6126480"/>
          </a:xfrm>
        </p:spPr>
        <p:txBody>
          <a:bodyPr>
            <a:normAutofit/>
          </a:bodyPr>
          <a:lstStyle/>
          <a:p>
            <a:pPr algn="just"/>
            <a:r>
              <a:rPr lang="tr-TR" sz="2400" dirty="0" smtClean="0">
                <a:solidFill>
                  <a:schemeClr val="tx1"/>
                </a:solidFill>
                <a:latin typeface="Times New Roman" pitchFamily="18" charset="0"/>
                <a:cs typeface="Times New Roman" pitchFamily="18" charset="0"/>
              </a:rPr>
              <a:t>Son yıllarda dilcilikteki yeni akımların ortaya koyduğu gramerler şunlardır: </a:t>
            </a:r>
          </a:p>
          <a:p>
            <a:pPr algn="just"/>
            <a:r>
              <a:rPr lang="tr-TR" sz="2400" dirty="0" smtClean="0">
                <a:solidFill>
                  <a:schemeClr val="tx1"/>
                </a:solidFill>
                <a:latin typeface="Times New Roman" pitchFamily="18" charset="0"/>
                <a:cs typeface="Times New Roman" pitchFamily="18" charset="0"/>
              </a:rPr>
              <a:t>	</a:t>
            </a:r>
            <a:r>
              <a:rPr lang="tr-TR" sz="2400" b="1" dirty="0" smtClean="0">
                <a:solidFill>
                  <a:schemeClr val="tx1"/>
                </a:solidFill>
                <a:latin typeface="Times New Roman" pitchFamily="18" charset="0"/>
                <a:cs typeface="Times New Roman" pitchFamily="18" charset="0"/>
              </a:rPr>
              <a:t>Yapısal </a:t>
            </a:r>
            <a:r>
              <a:rPr lang="tr-TR" sz="2400" b="1" dirty="0" smtClean="0">
                <a:solidFill>
                  <a:schemeClr val="tx1"/>
                </a:solidFill>
                <a:latin typeface="Times New Roman" pitchFamily="18" charset="0"/>
                <a:cs typeface="Times New Roman" pitchFamily="18" charset="0"/>
              </a:rPr>
              <a:t>Gramer: </a:t>
            </a:r>
            <a:r>
              <a:rPr lang="tr-TR" sz="2400" dirty="0" err="1" smtClean="0">
                <a:solidFill>
                  <a:schemeClr val="tx1"/>
                </a:solidFill>
                <a:latin typeface="Times New Roman" pitchFamily="18" charset="0"/>
                <a:cs typeface="Times New Roman" pitchFamily="18" charset="0"/>
              </a:rPr>
              <a:t>Ferdinand</a:t>
            </a:r>
            <a:r>
              <a:rPr lang="tr-TR" sz="2400" dirty="0" smtClean="0">
                <a:solidFill>
                  <a:schemeClr val="tx1"/>
                </a:solidFill>
                <a:latin typeface="Times New Roman" pitchFamily="18" charset="0"/>
                <a:cs typeface="Times New Roman" pitchFamily="18" charset="0"/>
              </a:rPr>
              <a:t> de </a:t>
            </a:r>
            <a:r>
              <a:rPr lang="tr-TR" sz="2400" dirty="0" err="1" smtClean="0">
                <a:solidFill>
                  <a:schemeClr val="tx1"/>
                </a:solidFill>
                <a:latin typeface="Times New Roman" pitchFamily="18" charset="0"/>
                <a:cs typeface="Times New Roman" pitchFamily="18" charset="0"/>
              </a:rPr>
              <a:t>Saussure’ün</a:t>
            </a:r>
            <a:r>
              <a:rPr lang="tr-TR" sz="2400" dirty="0" smtClean="0">
                <a:solidFill>
                  <a:schemeClr val="tx1"/>
                </a:solidFill>
                <a:latin typeface="Times New Roman" pitchFamily="18" charset="0"/>
                <a:cs typeface="Times New Roman" pitchFamily="18" charset="0"/>
              </a:rPr>
              <a:t> 1916’da Paris ve Cenevre Üniversitelerinde verdiği derslerle ilkelerini belirlediği ve kendisinden sonra gelen dilbilimcileri de etkilediği kuramı yapısalcılık akımının temelini oluşturmuştur. Yapısal dilbilime göre ortaya koyduğu yapısal dilbilimde, dile, yalnızca tarihî yönden bakanlar eleştirilmiş, dil sorunu alışkanlıklardan ve ön yargılardan soyutlanarak yeniden ele alınmış ve dil yapısı ses, şekil ve diziliş bakımından incelenerek dilin sistemli bir yapı olduğu görüşüne dikkat çekilmiştir. Buna göre dilde bulunan </a:t>
            </a:r>
            <a:r>
              <a:rPr lang="tr-TR" sz="2400" dirty="0" err="1" smtClean="0">
                <a:solidFill>
                  <a:schemeClr val="tx1"/>
                </a:solidFill>
                <a:latin typeface="Times New Roman" pitchFamily="18" charset="0"/>
                <a:cs typeface="Times New Roman" pitchFamily="18" charset="0"/>
              </a:rPr>
              <a:t>ögeler</a:t>
            </a:r>
            <a:r>
              <a:rPr lang="tr-TR" sz="2400" dirty="0" smtClean="0">
                <a:solidFill>
                  <a:schemeClr val="tx1"/>
                </a:solidFill>
                <a:latin typeface="Times New Roman" pitchFamily="18" charset="0"/>
                <a:cs typeface="Times New Roman" pitchFamily="18" charset="0"/>
              </a:rPr>
              <a:t> arasında belli kurallara göre teşekkül etmiş çeşitli bağlantılar vardır, bu nedenle </a:t>
            </a:r>
            <a:r>
              <a:rPr lang="tr-TR" sz="2400" dirty="0" err="1" smtClean="0">
                <a:solidFill>
                  <a:schemeClr val="tx1"/>
                </a:solidFill>
                <a:latin typeface="Times New Roman" pitchFamily="18" charset="0"/>
                <a:cs typeface="Times New Roman" pitchFamily="18" charset="0"/>
              </a:rPr>
              <a:t>ögelerin</a:t>
            </a:r>
            <a:r>
              <a:rPr lang="tr-TR" sz="2400" dirty="0" smtClean="0">
                <a:solidFill>
                  <a:schemeClr val="tx1"/>
                </a:solidFill>
                <a:latin typeface="Times New Roman" pitchFamily="18" charset="0"/>
                <a:cs typeface="Times New Roman" pitchFamily="18" charset="0"/>
              </a:rPr>
              <a:t> birbirinden bağımsız olarak düşünülüp dildeki birimlerin tek başlarına incelenmeleri mümkün değildir. Bu bakımdan dilcilerin görevi, birimlerin belli bir düzen içinde nasıl bir işleyişe sahip olduklarını belirlemek olmalıdır (</a:t>
            </a:r>
            <a:r>
              <a:rPr lang="tr-TR" sz="2400" dirty="0" err="1" smtClean="0">
                <a:solidFill>
                  <a:schemeClr val="tx1"/>
                </a:solidFill>
                <a:latin typeface="Times New Roman" pitchFamily="18" charset="0"/>
                <a:cs typeface="Times New Roman" pitchFamily="18" charset="0"/>
              </a:rPr>
              <a:t>Bayrav</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1998: </a:t>
            </a:r>
            <a:r>
              <a:rPr lang="tr-TR" sz="2400" dirty="0" smtClean="0">
                <a:solidFill>
                  <a:schemeClr val="tx1"/>
                </a:solidFill>
                <a:latin typeface="Times New Roman" pitchFamily="18" charset="0"/>
                <a:cs typeface="Times New Roman" pitchFamily="18" charset="0"/>
              </a:rPr>
              <a:t>89). </a:t>
            </a:r>
          </a:p>
          <a:p>
            <a:pPr algn="just">
              <a:buNone/>
            </a:pPr>
            <a:endParaRPr lang="tr-TR" sz="24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606731" y="496389"/>
            <a:ext cx="10241280" cy="6048102"/>
          </a:xfrm>
        </p:spPr>
        <p:txBody>
          <a:bodyPr>
            <a:normAutofit/>
          </a:bodyPr>
          <a:lstStyle/>
          <a:p>
            <a:pPr lvl="0" algn="just">
              <a:buNone/>
            </a:pPr>
            <a:r>
              <a:rPr lang="tr-TR" dirty="0" smtClean="0">
                <a:solidFill>
                  <a:schemeClr val="tx1"/>
                </a:solidFill>
                <a:latin typeface="Times New Roman" pitchFamily="18" charset="0"/>
                <a:cs typeface="Times New Roman" pitchFamily="18" charset="0"/>
              </a:rPr>
              <a:t>	</a:t>
            </a:r>
            <a:r>
              <a:rPr lang="tr-TR" sz="2400" dirty="0" err="1" smtClean="0">
                <a:solidFill>
                  <a:schemeClr val="tx1"/>
                </a:solidFill>
                <a:latin typeface="Times New Roman" pitchFamily="18" charset="0"/>
                <a:cs typeface="Times New Roman" pitchFamily="18" charset="0"/>
              </a:rPr>
              <a:t>Saussure</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“dil” ve “söz” kavramlarını birbirinden ayırmış, gramerin konusu olarak bir dili konuşan kişilerin bölge, ortam, yaş farklılıklarına rağmen anlaşmalarını sağlayan kuralları yani şifreyi açığa çıkarma hedeflemiştir. Bu durumda dilcinin yapması gereken, dili daha küçük birimlere bölerek aralarındaki bağlantıyı bulmaktır. Yapısalcı gramerde herhangi bir dilin kendine özgü nitelikleri üzerinde değil, dil olgusunun genel nitelikleri üzerinde durulmuştur. Bu doğrultuda yapısal dilbilimi belli dillerin gramerini, kendi terminolojisi ile yazmayı </a:t>
            </a:r>
            <a:r>
              <a:rPr lang="tr-TR" sz="2400" dirty="0" smtClean="0">
                <a:solidFill>
                  <a:schemeClr val="tx1"/>
                </a:solidFill>
                <a:latin typeface="Times New Roman" pitchFamily="18" charset="0"/>
                <a:cs typeface="Times New Roman" pitchFamily="18" charset="0"/>
              </a:rPr>
              <a:t>denemiştir. Yapısal </a:t>
            </a:r>
            <a:r>
              <a:rPr lang="tr-TR" sz="2400" dirty="0" smtClean="0">
                <a:solidFill>
                  <a:schemeClr val="tx1"/>
                </a:solidFill>
                <a:latin typeface="Times New Roman" pitchFamily="18" charset="0"/>
                <a:cs typeface="Times New Roman" pitchFamily="18" charset="0"/>
              </a:rPr>
              <a:t>dilbilim açısından üzerinde durulması gereken bir diğer husus da dilin bir bildirişim sistemi olması bakımından yalnızca konuşanın açısından değil, dinleyen açısından da ele alınması gerektiğidir. Çünkü dinleyenin ne anladığı önemlidir (</a:t>
            </a:r>
            <a:r>
              <a:rPr lang="tr-TR" sz="2400" dirty="0" err="1" smtClean="0">
                <a:solidFill>
                  <a:schemeClr val="tx1"/>
                </a:solidFill>
                <a:latin typeface="Times New Roman" pitchFamily="18" charset="0"/>
                <a:cs typeface="Times New Roman" pitchFamily="18" charset="0"/>
              </a:rPr>
              <a:t>Bayrav</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1975: 90-91).  </a:t>
            </a:r>
            <a:endParaRPr lang="tr-TR" sz="2400" dirty="0" smtClean="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80605" y="326571"/>
            <a:ext cx="10319657" cy="6230983"/>
          </a:xfrm>
        </p:spPr>
        <p:txBody>
          <a:bodyPr>
            <a:normAutofit/>
          </a:bodyPr>
          <a:lstStyle/>
          <a:p>
            <a:pPr algn="just"/>
            <a:r>
              <a:rPr lang="tr-TR" sz="2200" b="1" dirty="0" smtClean="0">
                <a:solidFill>
                  <a:schemeClr val="tx1"/>
                </a:solidFill>
                <a:latin typeface="Times New Roman" pitchFamily="18" charset="0"/>
                <a:cs typeface="Times New Roman" pitchFamily="18" charset="0"/>
              </a:rPr>
              <a:t>Üretimsel-Dönüşümlü Gramer: </a:t>
            </a:r>
            <a:r>
              <a:rPr lang="tr-TR" sz="2200" dirty="0" smtClean="0">
                <a:solidFill>
                  <a:schemeClr val="tx1"/>
                </a:solidFill>
                <a:latin typeface="Times New Roman" pitchFamily="18" charset="0"/>
                <a:cs typeface="Times New Roman" pitchFamily="18" charset="0"/>
              </a:rPr>
              <a:t>Bu gramer türü 1952’de Amerika’da, </a:t>
            </a:r>
            <a:r>
              <a:rPr lang="tr-TR" sz="2200" dirty="0" err="1" smtClean="0">
                <a:solidFill>
                  <a:schemeClr val="tx1"/>
                </a:solidFill>
                <a:latin typeface="Times New Roman" pitchFamily="18" charset="0"/>
                <a:cs typeface="Times New Roman" pitchFamily="18" charset="0"/>
              </a:rPr>
              <a:t>Zellig</a:t>
            </a:r>
            <a:r>
              <a:rPr lang="tr-TR" sz="2200" dirty="0" smtClean="0">
                <a:solidFill>
                  <a:schemeClr val="tx1"/>
                </a:solidFill>
                <a:latin typeface="Times New Roman" pitchFamily="18" charset="0"/>
                <a:cs typeface="Times New Roman" pitchFamily="18" charset="0"/>
              </a:rPr>
              <a:t> S. Haris ile öğrencisi </a:t>
            </a:r>
            <a:r>
              <a:rPr lang="tr-TR" sz="2200" dirty="0" err="1" smtClean="0">
                <a:solidFill>
                  <a:schemeClr val="tx1"/>
                </a:solidFill>
                <a:latin typeface="Times New Roman" pitchFamily="18" charset="0"/>
                <a:cs typeface="Times New Roman" pitchFamily="18" charset="0"/>
              </a:rPr>
              <a:t>Noam</a:t>
            </a:r>
            <a:r>
              <a:rPr lang="tr-TR" sz="2200" dirty="0" smtClean="0">
                <a:solidFill>
                  <a:schemeClr val="tx1"/>
                </a:solidFill>
                <a:latin typeface="Times New Roman" pitchFamily="18" charset="0"/>
                <a:cs typeface="Times New Roman" pitchFamily="18" charset="0"/>
              </a:rPr>
              <a:t> </a:t>
            </a:r>
            <a:r>
              <a:rPr lang="tr-TR" sz="2200" dirty="0" err="1" smtClean="0">
                <a:solidFill>
                  <a:schemeClr val="tx1"/>
                </a:solidFill>
                <a:latin typeface="Times New Roman" pitchFamily="18" charset="0"/>
                <a:cs typeface="Times New Roman" pitchFamily="18" charset="0"/>
              </a:rPr>
              <a:t>Chomsky</a:t>
            </a:r>
            <a:r>
              <a:rPr lang="tr-TR" sz="2200" dirty="0" smtClean="0">
                <a:solidFill>
                  <a:schemeClr val="tx1"/>
                </a:solidFill>
                <a:latin typeface="Times New Roman" pitchFamily="18" charset="0"/>
                <a:cs typeface="Times New Roman" pitchFamily="18" charset="0"/>
              </a:rPr>
              <a:t> tarafından dönüşüm (</a:t>
            </a:r>
            <a:r>
              <a:rPr lang="tr-TR" sz="2200" dirty="0" err="1" smtClean="0">
                <a:solidFill>
                  <a:schemeClr val="tx1"/>
                </a:solidFill>
                <a:latin typeface="Times New Roman" pitchFamily="18" charset="0"/>
                <a:cs typeface="Times New Roman" pitchFamily="18" charset="0"/>
              </a:rPr>
              <a:t>transformation</a:t>
            </a:r>
            <a:r>
              <a:rPr lang="tr-TR" sz="2200" dirty="0" smtClean="0">
                <a:solidFill>
                  <a:schemeClr val="tx1"/>
                </a:solidFill>
                <a:latin typeface="Times New Roman" pitchFamily="18" charset="0"/>
                <a:cs typeface="Times New Roman" pitchFamily="18" charset="0"/>
              </a:rPr>
              <a:t>) kuramı üzerine kurulmuş, çeşitli cümlelerin dönüşümlerindeki şekil ve anlam değişiklerinin incelenmesi, kurallarının saptanması amaçlanmıştır (</a:t>
            </a:r>
            <a:r>
              <a:rPr lang="tr-TR" sz="2200" dirty="0" err="1" smtClean="0">
                <a:solidFill>
                  <a:schemeClr val="tx1"/>
                </a:solidFill>
                <a:latin typeface="Times New Roman" pitchFamily="18" charset="0"/>
                <a:cs typeface="Times New Roman" pitchFamily="18" charset="0"/>
              </a:rPr>
              <a:t>Dilaçar</a:t>
            </a:r>
            <a:r>
              <a:rPr lang="tr-TR" sz="2200" dirty="0" smtClean="0">
                <a:solidFill>
                  <a:schemeClr val="tx1"/>
                </a:solidFill>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1961: </a:t>
            </a:r>
            <a:r>
              <a:rPr lang="tr-TR" sz="2200" dirty="0" smtClean="0">
                <a:solidFill>
                  <a:schemeClr val="tx1"/>
                </a:solidFill>
                <a:latin typeface="Times New Roman" pitchFamily="18" charset="0"/>
                <a:cs typeface="Times New Roman" pitchFamily="18" charset="0"/>
              </a:rPr>
              <a:t>91). </a:t>
            </a:r>
            <a:r>
              <a:rPr lang="tr-TR" sz="2200" dirty="0" err="1" smtClean="0">
                <a:solidFill>
                  <a:schemeClr val="tx1"/>
                </a:solidFill>
                <a:latin typeface="Times New Roman" pitchFamily="18" charset="0"/>
                <a:cs typeface="Times New Roman" pitchFamily="18" charset="0"/>
              </a:rPr>
              <a:t>Chomsky</a:t>
            </a:r>
            <a:r>
              <a:rPr lang="tr-TR" sz="2200" dirty="0" smtClean="0">
                <a:solidFill>
                  <a:schemeClr val="tx1"/>
                </a:solidFill>
                <a:latin typeface="Times New Roman" pitchFamily="18" charset="0"/>
                <a:cs typeface="Times New Roman" pitchFamily="18" charset="0"/>
              </a:rPr>
              <a:t> cümlede derin ve yüzey yapı olmak üzere iki katmanın bulunduğunu ileri sürmüştür. Buna göre derin yapı, bir cümlenin temelinde bulunan bütün anlam öğeleridir. Zihnin işleyiş düzenini de söz dizimi yansıtır. Söz diziminde temel </a:t>
            </a:r>
            <a:r>
              <a:rPr lang="tr-TR" sz="2200" dirty="0" err="1" smtClean="0">
                <a:solidFill>
                  <a:schemeClr val="tx1"/>
                </a:solidFill>
                <a:latin typeface="Times New Roman" pitchFamily="18" charset="0"/>
                <a:cs typeface="Times New Roman" pitchFamily="18" charset="0"/>
              </a:rPr>
              <a:t>öge</a:t>
            </a:r>
            <a:r>
              <a:rPr lang="tr-TR" sz="2200" dirty="0" smtClean="0">
                <a:solidFill>
                  <a:schemeClr val="tx1"/>
                </a:solidFill>
                <a:latin typeface="Times New Roman" pitchFamily="18" charset="0"/>
                <a:cs typeface="Times New Roman" pitchFamily="18" charset="0"/>
              </a:rPr>
              <a:t>, bir bütün halinde yüzey yapıyı yansıtan cümledir ve cümle çoğu zaman birden fazla yargı </a:t>
            </a:r>
            <a:r>
              <a:rPr lang="tr-TR" sz="2200" dirty="0" smtClean="0">
                <a:solidFill>
                  <a:schemeClr val="tx1"/>
                </a:solidFill>
                <a:latin typeface="Times New Roman" pitchFamily="18" charset="0"/>
                <a:cs typeface="Times New Roman" pitchFamily="18" charset="0"/>
              </a:rPr>
              <a:t>taşır. </a:t>
            </a:r>
            <a:r>
              <a:rPr lang="tr-TR" sz="2200" dirty="0" err="1" smtClean="0">
                <a:solidFill>
                  <a:schemeClr val="tx1"/>
                </a:solidFill>
                <a:latin typeface="Times New Roman" pitchFamily="18" charset="0"/>
                <a:cs typeface="Times New Roman" pitchFamily="18" charset="0"/>
              </a:rPr>
              <a:t>Chomsky</a:t>
            </a:r>
            <a:r>
              <a:rPr lang="tr-TR" sz="2200" dirty="0" smtClean="0">
                <a:solidFill>
                  <a:schemeClr val="tx1"/>
                </a:solidFill>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yeryüzündeki bütün insanların genellikle zihin yapısının birbirine benzer şekilde işlediğini, düşüncenin aynası olan dilin de insan zihninin işleyiş biçimini aynı şekilde yansıttığını düşünmüş ve bu temel üzerinde evrensel dilbilgisi oluşturmayı </a:t>
            </a:r>
            <a:r>
              <a:rPr lang="tr-TR" sz="2200" dirty="0" smtClean="0">
                <a:solidFill>
                  <a:schemeClr val="tx1"/>
                </a:solidFill>
                <a:latin typeface="Times New Roman" pitchFamily="18" charset="0"/>
                <a:cs typeface="Times New Roman" pitchFamily="18" charset="0"/>
              </a:rPr>
              <a:t>amaçlamıştır. Bu </a:t>
            </a:r>
            <a:r>
              <a:rPr lang="tr-TR" sz="2200" dirty="0" smtClean="0">
                <a:solidFill>
                  <a:schemeClr val="tx1"/>
                </a:solidFill>
                <a:latin typeface="Times New Roman" pitchFamily="18" charset="0"/>
                <a:cs typeface="Times New Roman" pitchFamily="18" charset="0"/>
              </a:rPr>
              <a:t>dilbilgisi yönteminde yüzey ve derin yapıyı belirlemek ve cümle öğeleri arasındaki ilgiyi tespit etmek amacıyla yeniden yazım kuralına göre dizim ağaçları oluşturulmuştur (</a:t>
            </a:r>
            <a:r>
              <a:rPr lang="tr-TR" sz="2200" dirty="0" err="1" smtClean="0">
                <a:solidFill>
                  <a:schemeClr val="tx1"/>
                </a:solidFill>
                <a:latin typeface="Times New Roman" pitchFamily="18" charset="0"/>
                <a:cs typeface="Times New Roman" pitchFamily="18" charset="0"/>
              </a:rPr>
              <a:t>Hengirmen</a:t>
            </a:r>
            <a:r>
              <a:rPr lang="tr-TR" sz="2200" dirty="0" smtClean="0">
                <a:solidFill>
                  <a:schemeClr val="tx1"/>
                </a:solidFill>
                <a:latin typeface="Times New Roman" pitchFamily="18" charset="0"/>
                <a:cs typeface="Times New Roman" pitchFamily="18" charset="0"/>
              </a:rPr>
              <a:t> 1998: </a:t>
            </a:r>
            <a:r>
              <a:rPr lang="tr-TR" sz="2200" dirty="0" smtClean="0">
                <a:solidFill>
                  <a:schemeClr val="tx1"/>
                </a:solidFill>
                <a:latin typeface="Times New Roman" pitchFamily="18" charset="0"/>
                <a:cs typeface="Times New Roman" pitchFamily="18" charset="0"/>
              </a:rPr>
              <a:t>373-375</a:t>
            </a:r>
            <a:r>
              <a:rPr lang="tr-TR" sz="2200" dirty="0" smtClean="0">
                <a:solidFill>
                  <a:schemeClr val="tx1"/>
                </a:solidFill>
                <a:latin typeface="Times New Roman" pitchFamily="18" charset="0"/>
                <a:cs typeface="Times New Roman" pitchFamily="18" charset="0"/>
              </a:rPr>
              <a:t>). Geleneksel dilbilgisinin aksine yüzey yapıdan çok derin yapı önemli görülmüştür. </a:t>
            </a:r>
          </a:p>
          <a:p>
            <a:pPr algn="just">
              <a:buNone/>
            </a:pPr>
            <a:endParaRPr lang="tr-TR"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93669" y="300445"/>
            <a:ext cx="10293531" cy="6270171"/>
          </a:xfrm>
        </p:spPr>
        <p:txBody>
          <a:bodyPr>
            <a:normAutofit lnSpcReduction="10000"/>
          </a:bodyPr>
          <a:lstStyle/>
          <a:p>
            <a:pPr algn="just">
              <a:buNone/>
            </a:pPr>
            <a:r>
              <a:rPr lang="tr-TR" dirty="0" smtClean="0">
                <a:solidFill>
                  <a:schemeClr val="tx1"/>
                </a:solidFill>
                <a:latin typeface="Times New Roman" pitchFamily="18" charset="0"/>
                <a:cs typeface="Times New Roman" pitchFamily="18" charset="0"/>
              </a:rPr>
              <a:t>	</a:t>
            </a:r>
            <a:r>
              <a:rPr lang="tr-TR" sz="2200" dirty="0" err="1" smtClean="0">
                <a:solidFill>
                  <a:schemeClr val="tx1"/>
                </a:solidFill>
                <a:latin typeface="Times New Roman" pitchFamily="18" charset="0"/>
                <a:cs typeface="Times New Roman" pitchFamily="18" charset="0"/>
              </a:rPr>
              <a:t>Noam</a:t>
            </a:r>
            <a:r>
              <a:rPr lang="tr-TR" sz="2200" dirty="0" smtClean="0">
                <a:solidFill>
                  <a:schemeClr val="tx1"/>
                </a:solidFill>
                <a:latin typeface="Times New Roman" pitchFamily="18" charset="0"/>
                <a:cs typeface="Times New Roman" pitchFamily="18" charset="0"/>
              </a:rPr>
              <a:t> </a:t>
            </a:r>
            <a:r>
              <a:rPr lang="tr-TR" sz="2200" dirty="0" err="1" smtClean="0">
                <a:solidFill>
                  <a:schemeClr val="tx1"/>
                </a:solidFill>
                <a:latin typeface="Times New Roman" pitchFamily="18" charset="0"/>
                <a:cs typeface="Times New Roman" pitchFamily="18" charset="0"/>
              </a:rPr>
              <a:t>Chomsky</a:t>
            </a:r>
            <a:r>
              <a:rPr lang="tr-TR" sz="2200" dirty="0" smtClean="0">
                <a:solidFill>
                  <a:schemeClr val="tx1"/>
                </a:solidFill>
                <a:latin typeface="Times New Roman" pitchFamily="18" charset="0"/>
                <a:cs typeface="Times New Roman" pitchFamily="18" charset="0"/>
              </a:rPr>
              <a:t> yapısal dilbilimcilere </a:t>
            </a:r>
            <a:r>
              <a:rPr lang="tr-TR" sz="2200" dirty="0" err="1" smtClean="0">
                <a:solidFill>
                  <a:schemeClr val="tx1"/>
                </a:solidFill>
                <a:latin typeface="Times New Roman" pitchFamily="18" charset="0"/>
                <a:cs typeface="Times New Roman" pitchFamily="18" charset="0"/>
              </a:rPr>
              <a:t>mekanist</a:t>
            </a:r>
            <a:r>
              <a:rPr lang="tr-TR" sz="2200" dirty="0" smtClean="0">
                <a:solidFill>
                  <a:schemeClr val="tx1"/>
                </a:solidFill>
                <a:latin typeface="Times New Roman" pitchFamily="18" charset="0"/>
                <a:cs typeface="Times New Roman" pitchFamily="18" charset="0"/>
              </a:rPr>
              <a:t> görüşler ileri sürmeleri, dili açıklamak için doğa bilimlerinde olduğu gibi gözlemleri toplayıp sınıflandırma ve incelemelerinde gerçekten söylenmiş ya da yazılmış metinler seçerek işe başlamaları, ellerindeki metinler vasıtasıyla dil kurallarını belirlemeleri noktalarında karşıdır. Oysa </a:t>
            </a:r>
            <a:r>
              <a:rPr lang="tr-TR" sz="2200" dirty="0" err="1" smtClean="0">
                <a:solidFill>
                  <a:schemeClr val="tx1"/>
                </a:solidFill>
                <a:latin typeface="Times New Roman" pitchFamily="18" charset="0"/>
                <a:cs typeface="Times New Roman" pitchFamily="18" charset="0"/>
              </a:rPr>
              <a:t>Chomsky’ye</a:t>
            </a:r>
            <a:r>
              <a:rPr lang="tr-TR" sz="2200" dirty="0" smtClean="0">
                <a:solidFill>
                  <a:schemeClr val="tx1"/>
                </a:solidFill>
                <a:latin typeface="Times New Roman" pitchFamily="18" charset="0"/>
                <a:cs typeface="Times New Roman" pitchFamily="18" charset="0"/>
              </a:rPr>
              <a:t> göre insanların gerçekleştirdikleri cümlelerin yanında, söyleyebilecekleri ve anlayabilecekleri cümleler de göz önünde bulundurulmalıdır. Bunun yanı sıra dilde doğruluk ve yanlışlık açısından dereceli durumlar gösteren yapıların söz konusu olması nedeniyle bir cümlenin anlaşılır olması o cümlenin dil kurallarına uygunluğunu </a:t>
            </a:r>
            <a:r>
              <a:rPr lang="tr-TR" sz="2200" dirty="0" smtClean="0">
                <a:solidFill>
                  <a:schemeClr val="tx1"/>
                </a:solidFill>
                <a:latin typeface="Times New Roman" pitchFamily="18" charset="0"/>
                <a:cs typeface="Times New Roman" pitchFamily="18" charset="0"/>
              </a:rPr>
              <a:t>göstermez. </a:t>
            </a:r>
            <a:r>
              <a:rPr lang="tr-TR" sz="2200" dirty="0" err="1" smtClean="0">
                <a:solidFill>
                  <a:schemeClr val="tx1"/>
                </a:solidFill>
                <a:latin typeface="Times New Roman" pitchFamily="18" charset="0"/>
                <a:cs typeface="Times New Roman" pitchFamily="18" charset="0"/>
              </a:rPr>
              <a:t>Chomsky</a:t>
            </a:r>
            <a:r>
              <a:rPr lang="tr-TR" sz="2200" dirty="0" smtClean="0">
                <a:solidFill>
                  <a:schemeClr val="tx1"/>
                </a:solidFill>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grameri, incelenen dildeki cümleleri yapan bir tür mekanizma olarak görmüş, bir dilcinin başlıca amacının gramer yapmak olması gerektiğini öne sürmüş ve kendi döneminde yazılmış gramerlerin yetersiz olduğunu ileri sürmüştür. Bu noktada da özellikle söz diziminin önemi üzerinde durmuştur. </a:t>
            </a:r>
            <a:r>
              <a:rPr lang="tr-TR" sz="2200" dirty="0" err="1" smtClean="0">
                <a:solidFill>
                  <a:schemeClr val="tx1"/>
                </a:solidFill>
                <a:latin typeface="Times New Roman" pitchFamily="18" charset="0"/>
                <a:cs typeface="Times New Roman" pitchFamily="18" charset="0"/>
              </a:rPr>
              <a:t>Chomsky’ye</a:t>
            </a:r>
            <a:r>
              <a:rPr lang="tr-TR" sz="2200" dirty="0" smtClean="0">
                <a:solidFill>
                  <a:schemeClr val="tx1"/>
                </a:solidFill>
                <a:latin typeface="Times New Roman" pitchFamily="18" charset="0"/>
                <a:cs typeface="Times New Roman" pitchFamily="18" charset="0"/>
              </a:rPr>
              <a:t> göre en doğru gramerin açıklanması mümkün değildir; ancak gramer, ideal olarak dilde kullanılmış ve kullanılabilecek bütün doğru cümlelerin yapılarını açıklayan kuralların toplamı olmalıdır. Dilbilimin de bu doğrultudaki amacı, bu şekildeki cümlelerin hepsinin yapılarını aydınlatacak bir kuram ortaya koymaktır. </a:t>
            </a:r>
            <a:r>
              <a:rPr lang="tr-TR" sz="2200" dirty="0" err="1" smtClean="0">
                <a:solidFill>
                  <a:schemeClr val="tx1"/>
                </a:solidFill>
                <a:latin typeface="Times New Roman" pitchFamily="18" charset="0"/>
                <a:cs typeface="Times New Roman" pitchFamily="18" charset="0"/>
              </a:rPr>
              <a:t>Chomsky</a:t>
            </a:r>
            <a:r>
              <a:rPr lang="tr-TR" sz="2200" dirty="0" smtClean="0">
                <a:solidFill>
                  <a:schemeClr val="tx1"/>
                </a:solidFill>
                <a:latin typeface="Times New Roman" pitchFamily="18" charset="0"/>
                <a:cs typeface="Times New Roman" pitchFamily="18" charset="0"/>
              </a:rPr>
              <a:t>, üretici gramerin insan zekâsının nasıl işlediğinin ve değişmez kalıplarının göstergesi olduğunu düşünmesi bakımından XVIII. yüzyılın felsefeye dönük gramer anlayışına yaklaşmaktadır (</a:t>
            </a:r>
            <a:r>
              <a:rPr lang="tr-TR" sz="2200" dirty="0" err="1" smtClean="0">
                <a:solidFill>
                  <a:schemeClr val="tx1"/>
                </a:solidFill>
                <a:latin typeface="Times New Roman" pitchFamily="18" charset="0"/>
                <a:cs typeface="Times New Roman" pitchFamily="18" charset="0"/>
              </a:rPr>
              <a:t>Bayrav</a:t>
            </a:r>
            <a:r>
              <a:rPr lang="tr-TR" sz="2200" dirty="0" smtClean="0">
                <a:solidFill>
                  <a:schemeClr val="tx1"/>
                </a:solidFill>
                <a:latin typeface="Times New Roman" pitchFamily="18" charset="0"/>
                <a:cs typeface="Times New Roman" pitchFamily="18" charset="0"/>
              </a:rPr>
              <a:t> 1998: </a:t>
            </a:r>
            <a:r>
              <a:rPr lang="tr-TR" sz="2200" dirty="0" smtClean="0">
                <a:solidFill>
                  <a:schemeClr val="tx1"/>
                </a:solidFill>
                <a:latin typeface="Times New Roman" pitchFamily="18" charset="0"/>
                <a:cs typeface="Times New Roman" pitchFamily="18" charset="0"/>
              </a:rPr>
              <a:t>93-95</a:t>
            </a:r>
            <a:r>
              <a:rPr lang="tr-TR" sz="2200" dirty="0" smtClean="0">
                <a:solidFill>
                  <a:schemeClr val="tx1"/>
                </a:solidFill>
                <a:latin typeface="Times New Roman" pitchFamily="18" charset="0"/>
                <a:cs typeface="Times New Roman" pitchFamily="18" charset="0"/>
              </a:rPr>
              <a:t>).</a:t>
            </a:r>
            <a:endParaRPr lang="tr-TR" sz="2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606731" y="248194"/>
            <a:ext cx="10319658" cy="6335486"/>
          </a:xfrm>
        </p:spPr>
        <p:txBody>
          <a:bodyPr/>
          <a:lstStyle/>
          <a:p>
            <a:pPr algn="just"/>
            <a:r>
              <a:rPr lang="tr-TR" sz="2200" dirty="0" err="1" smtClean="0">
                <a:solidFill>
                  <a:schemeClr val="tx1"/>
                </a:solidFill>
                <a:latin typeface="Times New Roman" pitchFamily="18" charset="0"/>
                <a:cs typeface="Times New Roman" pitchFamily="18" charset="0"/>
              </a:rPr>
              <a:t>Chomsky</a:t>
            </a:r>
            <a:r>
              <a:rPr lang="tr-TR" sz="2200" dirty="0" smtClean="0">
                <a:solidFill>
                  <a:schemeClr val="tx1"/>
                </a:solidFill>
                <a:latin typeface="Times New Roman" pitchFamily="18" charset="0"/>
                <a:cs typeface="Times New Roman" pitchFamily="18" charset="0"/>
              </a:rPr>
              <a:t>, grameri sonlu durumlu gramer, dizimsel gramer ve dönüşümlü gramer olmak üzere üç grupta incelemiştir:</a:t>
            </a:r>
          </a:p>
          <a:p>
            <a:pPr lvl="0" algn="just">
              <a:buFont typeface="Wingdings" pitchFamily="2" charset="2"/>
              <a:buChar char="§"/>
            </a:pPr>
            <a:r>
              <a:rPr lang="tr-TR" sz="2200" b="1" dirty="0" smtClean="0">
                <a:solidFill>
                  <a:schemeClr val="tx1"/>
                </a:solidFill>
                <a:latin typeface="Times New Roman" pitchFamily="18" charset="0"/>
                <a:cs typeface="Times New Roman" pitchFamily="18" charset="0"/>
              </a:rPr>
              <a:t>Sonlu Durumlu Gramer: </a:t>
            </a:r>
            <a:r>
              <a:rPr lang="tr-TR" sz="2200" dirty="0" smtClean="0">
                <a:solidFill>
                  <a:schemeClr val="tx1"/>
                </a:solidFill>
                <a:latin typeface="Times New Roman" pitchFamily="18" charset="0"/>
                <a:cs typeface="Times New Roman" pitchFamily="18" charset="0"/>
              </a:rPr>
              <a:t>Batı dillerine daha uygun olan bu gramer türünde cümlenin belli bir şemaya göre ilerlemesi ve cümlede sonra gelen </a:t>
            </a:r>
            <a:r>
              <a:rPr lang="tr-TR" sz="2200" dirty="0" err="1" smtClean="0">
                <a:solidFill>
                  <a:schemeClr val="tx1"/>
                </a:solidFill>
                <a:latin typeface="Times New Roman" pitchFamily="18" charset="0"/>
                <a:cs typeface="Times New Roman" pitchFamily="18" charset="0"/>
              </a:rPr>
              <a:t>ögelerin</a:t>
            </a:r>
            <a:r>
              <a:rPr lang="tr-TR" sz="2200" dirty="0" smtClean="0">
                <a:solidFill>
                  <a:schemeClr val="tx1"/>
                </a:solidFill>
                <a:latin typeface="Times New Roman" pitchFamily="18" charset="0"/>
                <a:cs typeface="Times New Roman" pitchFamily="18" charset="0"/>
              </a:rPr>
              <a:t> ilk </a:t>
            </a:r>
            <a:r>
              <a:rPr lang="tr-TR" sz="2200" dirty="0" err="1" smtClean="0">
                <a:solidFill>
                  <a:schemeClr val="tx1"/>
                </a:solidFill>
                <a:latin typeface="Times New Roman" pitchFamily="18" charset="0"/>
                <a:cs typeface="Times New Roman" pitchFamily="18" charset="0"/>
              </a:rPr>
              <a:t>ögelere</a:t>
            </a:r>
            <a:r>
              <a:rPr lang="tr-TR" sz="2200" dirty="0" smtClean="0">
                <a:solidFill>
                  <a:schemeClr val="tx1"/>
                </a:solidFill>
                <a:latin typeface="Times New Roman" pitchFamily="18" charset="0"/>
                <a:cs typeface="Times New Roman" pitchFamily="18" charset="0"/>
              </a:rPr>
              <a:t> belli konularda uyması söz konusudur. Böylece her durakta bir seçme yapılarak cümle soldan sağa doğru ilerler. Söz konusu duraklar arasına sözcükler belli koşullar altında </a:t>
            </a:r>
            <a:r>
              <a:rPr lang="tr-TR" sz="2200" dirty="0" smtClean="0">
                <a:solidFill>
                  <a:schemeClr val="tx1"/>
                </a:solidFill>
                <a:latin typeface="Times New Roman" pitchFamily="18" charset="0"/>
                <a:cs typeface="Times New Roman" pitchFamily="18" charset="0"/>
              </a:rPr>
              <a:t>sıkıştırılabilir. </a:t>
            </a:r>
            <a:r>
              <a:rPr lang="tr-TR" sz="2200" dirty="0" smtClean="0">
                <a:solidFill>
                  <a:schemeClr val="tx1"/>
                </a:solidFill>
                <a:latin typeface="Times New Roman" pitchFamily="18" charset="0"/>
                <a:cs typeface="Times New Roman" pitchFamily="18" charset="0"/>
              </a:rPr>
              <a:t>Böylece eş şemalı iki cümle birbirine bağlanabileceği gibi yine de böyle bir gramer daha çok basit yapılı cümleleri üretebilir (</a:t>
            </a:r>
            <a:r>
              <a:rPr lang="tr-TR" sz="2200" dirty="0" err="1" smtClean="0">
                <a:solidFill>
                  <a:schemeClr val="tx1"/>
                </a:solidFill>
                <a:latin typeface="Times New Roman" pitchFamily="18" charset="0"/>
                <a:cs typeface="Times New Roman" pitchFamily="18" charset="0"/>
              </a:rPr>
              <a:t>Bayrav</a:t>
            </a:r>
            <a:r>
              <a:rPr lang="tr-TR" sz="2200" dirty="0" smtClean="0">
                <a:solidFill>
                  <a:schemeClr val="tx1"/>
                </a:solidFill>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1998: 96-97</a:t>
            </a:r>
            <a:r>
              <a:rPr lang="tr-TR" sz="2200" dirty="0" smtClean="0">
                <a:solidFill>
                  <a:schemeClr val="tx1"/>
                </a:solidFill>
                <a:latin typeface="Times New Roman" pitchFamily="18" charset="0"/>
                <a:cs typeface="Times New Roman" pitchFamily="18" charset="0"/>
              </a:rPr>
              <a:t>).</a:t>
            </a:r>
          </a:p>
          <a:p>
            <a:pPr lvl="0" algn="just">
              <a:buFont typeface="Wingdings" pitchFamily="2" charset="2"/>
              <a:buChar char="§"/>
            </a:pPr>
            <a:r>
              <a:rPr lang="tr-TR" sz="2200" b="1" dirty="0" smtClean="0">
                <a:solidFill>
                  <a:schemeClr val="tx1"/>
                </a:solidFill>
                <a:latin typeface="Times New Roman" pitchFamily="18" charset="0"/>
                <a:cs typeface="Times New Roman" pitchFamily="18" charset="0"/>
              </a:rPr>
              <a:t>Dizimsel Gramer: </a:t>
            </a:r>
            <a:r>
              <a:rPr lang="tr-TR" sz="2200" dirty="0" smtClean="0">
                <a:solidFill>
                  <a:schemeClr val="tx1"/>
                </a:solidFill>
                <a:latin typeface="Times New Roman" pitchFamily="18" charset="0"/>
                <a:cs typeface="Times New Roman" pitchFamily="18" charset="0"/>
              </a:rPr>
              <a:t>Yapısalcıların dağılım yöntemiyle elde ettiği cümle şemalarını toplayan bu gramer, sonlu durumlu gramerin ürettiği bütün cümleleri ve başkalarını da açıklaması bakımından sonlu durumlu gramerden daha güçlüdür. Dizimsel gramerde cümleyi kuran </a:t>
            </a:r>
            <a:r>
              <a:rPr lang="tr-TR" sz="2200" dirty="0" err="1" smtClean="0">
                <a:solidFill>
                  <a:schemeClr val="tx1"/>
                </a:solidFill>
                <a:latin typeface="Times New Roman" pitchFamily="18" charset="0"/>
                <a:cs typeface="Times New Roman" pitchFamily="18" charset="0"/>
              </a:rPr>
              <a:t>ögelere</a:t>
            </a:r>
            <a:r>
              <a:rPr lang="tr-TR" sz="2200" dirty="0" smtClean="0">
                <a:solidFill>
                  <a:schemeClr val="tx1"/>
                </a:solidFill>
                <a:latin typeface="Times New Roman" pitchFamily="18" charset="0"/>
                <a:cs typeface="Times New Roman" pitchFamily="18" charset="0"/>
              </a:rPr>
              <a:t>, cümleyi daha küçük birimlere ayırma yolu ile soldan sağa her simgenin neden kurulu olduğu açıklanarak ulaşma söz </a:t>
            </a:r>
            <a:r>
              <a:rPr lang="tr-TR" sz="2200" dirty="0" smtClean="0">
                <a:solidFill>
                  <a:schemeClr val="tx1"/>
                </a:solidFill>
                <a:latin typeface="Times New Roman" pitchFamily="18" charset="0"/>
                <a:cs typeface="Times New Roman" pitchFamily="18" charset="0"/>
              </a:rPr>
              <a:t>konusudur. Cümleyi </a:t>
            </a:r>
            <a:r>
              <a:rPr lang="tr-TR" sz="2200" dirty="0" smtClean="0">
                <a:solidFill>
                  <a:schemeClr val="tx1"/>
                </a:solidFill>
                <a:latin typeface="Times New Roman" pitchFamily="18" charset="0"/>
                <a:cs typeface="Times New Roman" pitchFamily="18" charset="0"/>
              </a:rPr>
              <a:t>bu biçimde incelemek onun kelimelerden kurulu yüzeysel yapısını ve gramerin konusu olan alt yapısını ortaya koyması açısından önemlidir (</a:t>
            </a:r>
            <a:r>
              <a:rPr lang="tr-TR" sz="2200" dirty="0" err="1" smtClean="0">
                <a:solidFill>
                  <a:schemeClr val="tx1"/>
                </a:solidFill>
                <a:latin typeface="Times New Roman" pitchFamily="18" charset="0"/>
                <a:cs typeface="Times New Roman" pitchFamily="18" charset="0"/>
              </a:rPr>
              <a:t>Bayrav</a:t>
            </a:r>
            <a:r>
              <a:rPr lang="tr-TR" sz="2200" dirty="0" smtClean="0">
                <a:solidFill>
                  <a:schemeClr val="tx1"/>
                </a:solidFill>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1998: 97-98</a:t>
            </a:r>
            <a:r>
              <a:rPr lang="tr-TR" sz="2200" dirty="0" smtClean="0">
                <a:solidFill>
                  <a:schemeClr val="tx1"/>
                </a:solidFill>
                <a:latin typeface="Times New Roman" pitchFamily="18" charset="0"/>
                <a:cs typeface="Times New Roman" pitchFamily="18" charset="0"/>
              </a:rPr>
              <a:t>). Dizimsel gramerde örnek cümleler bulundukları ibareden koparılıp alınabileceği gibi bulundukları ibareye yerleştirilerek de ele alınabilir.</a:t>
            </a:r>
          </a:p>
          <a:p>
            <a:endParaRPr lang="tr-T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619793" y="444137"/>
            <a:ext cx="10254343" cy="6008914"/>
          </a:xfrm>
        </p:spPr>
        <p:txBody>
          <a:bodyPr>
            <a:normAutofit/>
          </a:bodyPr>
          <a:lstStyle/>
          <a:p>
            <a:pPr lvl="0" algn="just">
              <a:buFont typeface="Wingdings" pitchFamily="2" charset="2"/>
              <a:buChar char="§"/>
            </a:pPr>
            <a:r>
              <a:rPr lang="tr-TR" sz="2000" b="1" dirty="0" smtClean="0">
                <a:solidFill>
                  <a:schemeClr val="tx1"/>
                </a:solidFill>
                <a:latin typeface="Times New Roman" pitchFamily="18" charset="0"/>
                <a:cs typeface="Times New Roman" pitchFamily="18" charset="0"/>
              </a:rPr>
              <a:t>Dönüşümlü Gramer: </a:t>
            </a:r>
            <a:r>
              <a:rPr lang="tr-TR" sz="2000" dirty="0" smtClean="0">
                <a:solidFill>
                  <a:schemeClr val="tx1"/>
                </a:solidFill>
                <a:latin typeface="Times New Roman" pitchFamily="18" charset="0"/>
                <a:cs typeface="Times New Roman" pitchFamily="18" charset="0"/>
              </a:rPr>
              <a:t>Üretici gramer, belli sayıda birimin belirli kurallarla belli dönüşüm yöntemleri ile dilde sonsuz sayıda doğru cümlenin üretilebileceğini göstermeyi amaçlar. Bütün söylenen ve söylenebilecek cümlelerin yapısını açıklamaya yönelik üretim modelleri meydana getirildiğinde dilin başlangıcı sorunu da aydınlanır. Çünkü </a:t>
            </a:r>
            <a:r>
              <a:rPr lang="tr-TR" sz="2000" dirty="0" err="1" smtClean="0">
                <a:solidFill>
                  <a:schemeClr val="tx1"/>
                </a:solidFill>
                <a:latin typeface="Times New Roman" pitchFamily="18" charset="0"/>
                <a:cs typeface="Times New Roman" pitchFamily="18" charset="0"/>
              </a:rPr>
              <a:t>Chomsky’ye</a:t>
            </a:r>
            <a:r>
              <a:rPr lang="tr-TR" sz="2000" dirty="0" smtClean="0">
                <a:solidFill>
                  <a:schemeClr val="tx1"/>
                </a:solidFill>
                <a:latin typeface="Times New Roman" pitchFamily="18" charset="0"/>
                <a:cs typeface="Times New Roman" pitchFamily="18" charset="0"/>
              </a:rPr>
              <a:t> göre insanda, az sayıdaki çekirdek cümleden hareket ederek tüm söylenebilecek cümleleri kurma yeteneği doğuştan </a:t>
            </a:r>
            <a:r>
              <a:rPr lang="tr-TR" sz="2000" dirty="0" smtClean="0">
                <a:solidFill>
                  <a:schemeClr val="tx1"/>
                </a:solidFill>
                <a:latin typeface="Times New Roman" pitchFamily="18" charset="0"/>
                <a:cs typeface="Times New Roman" pitchFamily="18" charset="0"/>
              </a:rPr>
              <a:t>vardır. </a:t>
            </a:r>
            <a:r>
              <a:rPr lang="tr-TR" sz="2000" dirty="0" smtClean="0">
                <a:solidFill>
                  <a:schemeClr val="tx1"/>
                </a:solidFill>
                <a:latin typeface="Times New Roman" pitchFamily="18" charset="0"/>
                <a:cs typeface="Times New Roman" pitchFamily="18" charset="0"/>
              </a:rPr>
              <a:t>Temelde dizimsel grameri güçlendirmek amacıyla, onun alt yapı ayrılıkları gibi karşılaştığı güçlükleri ortadan kaldırmaya yönelik yolları göstermeye çalışan üretimsel gramerin bazı yönlerden birtakım çıkmazları ortadan kaldırmadığı da görülmektedir. </a:t>
            </a:r>
            <a:r>
              <a:rPr lang="tr-TR" sz="2000" dirty="0" err="1" smtClean="0">
                <a:solidFill>
                  <a:schemeClr val="tx1"/>
                </a:solidFill>
                <a:latin typeface="Times New Roman" pitchFamily="18" charset="0"/>
                <a:cs typeface="Times New Roman" pitchFamily="18" charset="0"/>
              </a:rPr>
              <a:t>Chomsky</a:t>
            </a:r>
            <a:r>
              <a:rPr lang="tr-TR" sz="2000" dirty="0" smtClean="0">
                <a:solidFill>
                  <a:schemeClr val="tx1"/>
                </a:solidFill>
                <a:latin typeface="Times New Roman" pitchFamily="18" charset="0"/>
                <a:cs typeface="Times New Roman" pitchFamily="18" charset="0"/>
              </a:rPr>
              <a:t> dili  </a:t>
            </a:r>
            <a:r>
              <a:rPr lang="tr-TR" sz="2000" dirty="0" err="1" smtClean="0">
                <a:solidFill>
                  <a:schemeClr val="tx1"/>
                </a:solidFill>
                <a:latin typeface="Times New Roman" pitchFamily="18" charset="0"/>
                <a:cs typeface="Times New Roman" pitchFamily="18" charset="0"/>
              </a:rPr>
              <a:t>Humboldt’un</a:t>
            </a:r>
            <a:r>
              <a:rPr lang="tr-TR" sz="2000" dirty="0" smtClean="0">
                <a:solidFill>
                  <a:schemeClr val="tx1"/>
                </a:solidFill>
                <a:latin typeface="Times New Roman" pitchFamily="18" charset="0"/>
                <a:cs typeface="Times New Roman" pitchFamily="18" charset="0"/>
              </a:rPr>
              <a:t> ifade ettiği gibi </a:t>
            </a:r>
            <a:r>
              <a:rPr lang="tr-TR" sz="2000" dirty="0" err="1" smtClean="0">
                <a:solidFill>
                  <a:schemeClr val="tx1"/>
                </a:solidFill>
                <a:latin typeface="Times New Roman" pitchFamily="18" charset="0"/>
                <a:cs typeface="Times New Roman" pitchFamily="18" charset="0"/>
              </a:rPr>
              <a:t>ergon</a:t>
            </a:r>
            <a:r>
              <a:rPr lang="tr-TR" sz="2000" dirty="0" smtClean="0">
                <a:solidFill>
                  <a:schemeClr val="tx1"/>
                </a:solidFill>
                <a:latin typeface="Times New Roman" pitchFamily="18" charset="0"/>
                <a:cs typeface="Times New Roman" pitchFamily="18" charset="0"/>
              </a:rPr>
              <a:t> (yapılmış iş) olarak değil, </a:t>
            </a:r>
            <a:r>
              <a:rPr lang="tr-TR" sz="2000" dirty="0" err="1" smtClean="0">
                <a:solidFill>
                  <a:schemeClr val="tx1"/>
                </a:solidFill>
                <a:latin typeface="Times New Roman" pitchFamily="18" charset="0"/>
                <a:cs typeface="Times New Roman" pitchFamily="18" charset="0"/>
              </a:rPr>
              <a:t>energein</a:t>
            </a:r>
            <a:r>
              <a:rPr lang="tr-TR" sz="2000" dirty="0" smtClean="0">
                <a:solidFill>
                  <a:schemeClr val="tx1"/>
                </a:solidFill>
                <a:latin typeface="Times New Roman" pitchFamily="18" charset="0"/>
                <a:cs typeface="Times New Roman" pitchFamily="18" charset="0"/>
              </a:rPr>
              <a:t> (yapmak kudreti) olarak gördüğü için dilin kapalı bir sistem olmadığını ileri sürer. </a:t>
            </a:r>
            <a:r>
              <a:rPr lang="tr-TR" sz="2000" dirty="0" err="1" smtClean="0">
                <a:solidFill>
                  <a:schemeClr val="tx1"/>
                </a:solidFill>
                <a:latin typeface="Times New Roman" pitchFamily="18" charset="0"/>
                <a:cs typeface="Times New Roman" pitchFamily="18" charset="0"/>
              </a:rPr>
              <a:t>Harris</a:t>
            </a:r>
            <a:r>
              <a:rPr lang="tr-TR" sz="2000" dirty="0" smtClean="0">
                <a:solidFill>
                  <a:schemeClr val="tx1"/>
                </a:solidFill>
                <a:latin typeface="Times New Roman" pitchFamily="18" charset="0"/>
                <a:cs typeface="Times New Roman" pitchFamily="18" charset="0"/>
              </a:rPr>
              <a:t> ile </a:t>
            </a:r>
            <a:r>
              <a:rPr lang="tr-TR" sz="2000" dirty="0" err="1" smtClean="0">
                <a:solidFill>
                  <a:schemeClr val="tx1"/>
                </a:solidFill>
                <a:latin typeface="Times New Roman" pitchFamily="18" charset="0"/>
                <a:cs typeface="Times New Roman" pitchFamily="18" charset="0"/>
              </a:rPr>
              <a:t>Chomsky</a:t>
            </a:r>
            <a:r>
              <a:rPr lang="tr-TR" sz="2000" dirty="0" smtClean="0">
                <a:solidFill>
                  <a:schemeClr val="tx1"/>
                </a:solidFill>
                <a:latin typeface="Times New Roman" pitchFamily="18" charset="0"/>
                <a:cs typeface="Times New Roman" pitchFamily="18" charset="0"/>
              </a:rPr>
              <a:t> her dilde, söz diziminde, sayıları oldukça az olan çekirdek cümlelerin dönüşümleri vasıtasıyla diğer cümlelerin meydana geldiğini ifade eder. </a:t>
            </a:r>
            <a:r>
              <a:rPr lang="tr-TR" sz="2000" dirty="0" err="1" smtClean="0">
                <a:solidFill>
                  <a:schemeClr val="tx1"/>
                </a:solidFill>
                <a:latin typeface="Times New Roman" pitchFamily="18" charset="0"/>
                <a:cs typeface="Times New Roman" pitchFamily="18" charset="0"/>
              </a:rPr>
              <a:t>Chomsky</a:t>
            </a:r>
            <a:r>
              <a:rPr lang="tr-TR" sz="2000" dirty="0" smtClean="0">
                <a:solidFill>
                  <a:schemeClr val="tx1"/>
                </a:solidFill>
                <a:latin typeface="Times New Roman" pitchFamily="18" charset="0"/>
                <a:cs typeface="Times New Roman" pitchFamily="18" charset="0"/>
              </a:rPr>
              <a:t>, yapısal dilcilerin betimleyici yöntemle sadece dilin yüzeysel yapısını incelediklerini, üretici gramerin ise cümleler birbirlerine dönüşürken dilin alt yapısını ortaya koymaya çalıştığını ve bu nedenle de açıklayıcı bir kuram olduğunu ifade </a:t>
            </a:r>
            <a:r>
              <a:rPr lang="tr-TR" sz="2000" dirty="0" smtClean="0">
                <a:solidFill>
                  <a:schemeClr val="tx1"/>
                </a:solidFill>
                <a:latin typeface="Times New Roman" pitchFamily="18" charset="0"/>
                <a:cs typeface="Times New Roman" pitchFamily="18" charset="0"/>
              </a:rPr>
              <a:t>etmiştir. Dilin </a:t>
            </a:r>
            <a:r>
              <a:rPr lang="tr-TR" sz="2000" dirty="0" smtClean="0">
                <a:solidFill>
                  <a:schemeClr val="tx1"/>
                </a:solidFill>
                <a:latin typeface="Times New Roman" pitchFamily="18" charset="0"/>
                <a:cs typeface="Times New Roman" pitchFamily="18" charset="0"/>
              </a:rPr>
              <a:t>sürekli olarak karşımıza yeni cümleler çıkarması nedeniyle yüzeysel yapının betimlenmesi bir anlam ifade etmez. Önemli olan sonsuz ve değişik biçimlerdeki cümleleri, dil olgularının oluşumunu düzenleyen bilimsel ilkelerle incelemektir. Bazı dilciler </a:t>
            </a:r>
            <a:r>
              <a:rPr lang="tr-TR" sz="2000" dirty="0" err="1" smtClean="0">
                <a:solidFill>
                  <a:schemeClr val="tx1"/>
                </a:solidFill>
                <a:latin typeface="Times New Roman" pitchFamily="18" charset="0"/>
                <a:cs typeface="Times New Roman" pitchFamily="18" charset="0"/>
              </a:rPr>
              <a:t>Chomsky’nin</a:t>
            </a:r>
            <a:r>
              <a:rPr lang="tr-TR" sz="2000" dirty="0" smtClean="0">
                <a:solidFill>
                  <a:schemeClr val="tx1"/>
                </a:solidFill>
                <a:latin typeface="Times New Roman" pitchFamily="18" charset="0"/>
                <a:cs typeface="Times New Roman" pitchFamily="18" charset="0"/>
              </a:rPr>
              <a:t> insanın düşünce kalıplarına doğuştan sahip olduğunu ileri süren görüşünü, bilim dışı bir tutum sayarak eleştirmiştir (</a:t>
            </a:r>
            <a:r>
              <a:rPr lang="tr-TR" sz="2000" dirty="0" err="1" smtClean="0">
                <a:solidFill>
                  <a:schemeClr val="tx1"/>
                </a:solidFill>
                <a:latin typeface="Times New Roman" pitchFamily="18" charset="0"/>
                <a:cs typeface="Times New Roman" pitchFamily="18" charset="0"/>
              </a:rPr>
              <a:t>Bayrav</a:t>
            </a:r>
            <a:r>
              <a:rPr lang="tr-TR"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1998: 100-101</a:t>
            </a:r>
            <a:r>
              <a:rPr lang="tr-TR" sz="2000" dirty="0" smtClean="0">
                <a:solidFill>
                  <a:schemeClr val="tx1"/>
                </a:solidFill>
                <a:latin typeface="Times New Roman" pitchFamily="18" charset="0"/>
                <a:cs typeface="Times New Roman" pitchFamily="18" charset="0"/>
              </a:rPr>
              <a:t>). </a:t>
            </a:r>
          </a:p>
          <a:p>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23406" y="378823"/>
            <a:ext cx="10724605" cy="6074228"/>
          </a:xfrm>
        </p:spPr>
        <p:txBody>
          <a:bodyPr/>
          <a:lstStyle/>
          <a:p>
            <a:pPr lvl="1" algn="just">
              <a:buFont typeface="Wingdings" pitchFamily="2" charset="2"/>
              <a:buChar char="§"/>
            </a:pPr>
            <a:r>
              <a:rPr lang="tr-TR" sz="2200" b="1" dirty="0" smtClean="0">
                <a:solidFill>
                  <a:schemeClr val="tx1"/>
                </a:solidFill>
                <a:latin typeface="Times New Roman" pitchFamily="18" charset="0"/>
                <a:cs typeface="Times New Roman" pitchFamily="18" charset="0"/>
              </a:rPr>
              <a:t>Doğurucu Gramer: </a:t>
            </a:r>
            <a:r>
              <a:rPr lang="tr-TR" sz="2200" dirty="0" smtClean="0">
                <a:solidFill>
                  <a:schemeClr val="tx1"/>
                </a:solidFill>
                <a:latin typeface="Times New Roman" pitchFamily="18" charset="0"/>
                <a:cs typeface="Times New Roman" pitchFamily="18" charset="0"/>
              </a:rPr>
              <a:t>Dönüşüm kuramından doğan bu gramer türü, Amerika’da M.I.T. (Massachusetts </a:t>
            </a:r>
            <a:r>
              <a:rPr lang="tr-TR" sz="2200" dirty="0" err="1" smtClean="0">
                <a:solidFill>
                  <a:schemeClr val="tx1"/>
                </a:solidFill>
                <a:latin typeface="Times New Roman" pitchFamily="18" charset="0"/>
                <a:cs typeface="Times New Roman" pitchFamily="18" charset="0"/>
              </a:rPr>
              <a:t>Institute</a:t>
            </a:r>
            <a:r>
              <a:rPr lang="tr-TR" sz="2200" dirty="0" smtClean="0">
                <a:solidFill>
                  <a:schemeClr val="tx1"/>
                </a:solidFill>
                <a:latin typeface="Times New Roman" pitchFamily="18" charset="0"/>
                <a:cs typeface="Times New Roman" pitchFamily="18" charset="0"/>
              </a:rPr>
              <a:t> of </a:t>
            </a:r>
            <a:r>
              <a:rPr lang="tr-TR" sz="2200" dirty="0" err="1" smtClean="0">
                <a:solidFill>
                  <a:schemeClr val="tx1"/>
                </a:solidFill>
                <a:latin typeface="Times New Roman" pitchFamily="18" charset="0"/>
                <a:cs typeface="Times New Roman" pitchFamily="18" charset="0"/>
              </a:rPr>
              <a:t>Technology</a:t>
            </a:r>
            <a:r>
              <a:rPr lang="tr-TR" sz="2200" dirty="0" smtClean="0">
                <a:solidFill>
                  <a:schemeClr val="tx1"/>
                </a:solidFill>
                <a:latin typeface="Times New Roman" pitchFamily="18" charset="0"/>
                <a:cs typeface="Times New Roman" pitchFamily="18" charset="0"/>
              </a:rPr>
              <a:t>)’de </a:t>
            </a:r>
            <a:r>
              <a:rPr lang="tr-TR" sz="2200" dirty="0" err="1" smtClean="0">
                <a:solidFill>
                  <a:schemeClr val="tx1"/>
                </a:solidFill>
                <a:latin typeface="Times New Roman" pitchFamily="18" charset="0"/>
                <a:cs typeface="Times New Roman" pitchFamily="18" charset="0"/>
              </a:rPr>
              <a:t>Noam</a:t>
            </a:r>
            <a:r>
              <a:rPr lang="tr-TR" sz="2200" dirty="0" smtClean="0">
                <a:solidFill>
                  <a:schemeClr val="tx1"/>
                </a:solidFill>
                <a:latin typeface="Times New Roman" pitchFamily="18" charset="0"/>
                <a:cs typeface="Times New Roman" pitchFamily="18" charset="0"/>
              </a:rPr>
              <a:t> </a:t>
            </a:r>
            <a:r>
              <a:rPr lang="tr-TR" sz="2200" dirty="0" err="1" smtClean="0">
                <a:solidFill>
                  <a:schemeClr val="tx1"/>
                </a:solidFill>
                <a:latin typeface="Times New Roman" pitchFamily="18" charset="0"/>
                <a:cs typeface="Times New Roman" pitchFamily="18" charset="0"/>
              </a:rPr>
              <a:t>Chomsky</a:t>
            </a:r>
            <a:r>
              <a:rPr lang="tr-TR" sz="2200" dirty="0" smtClean="0">
                <a:solidFill>
                  <a:schemeClr val="tx1"/>
                </a:solidFill>
                <a:latin typeface="Times New Roman" pitchFamily="18" charset="0"/>
                <a:cs typeface="Times New Roman" pitchFamily="18" charset="0"/>
              </a:rPr>
              <a:t> ile </a:t>
            </a:r>
            <a:r>
              <a:rPr lang="tr-TR" sz="2200" dirty="0" err="1" smtClean="0">
                <a:solidFill>
                  <a:schemeClr val="tx1"/>
                </a:solidFill>
                <a:latin typeface="Times New Roman" pitchFamily="18" charset="0"/>
                <a:cs typeface="Times New Roman" pitchFamily="18" charset="0"/>
              </a:rPr>
              <a:t>Morris</a:t>
            </a:r>
            <a:r>
              <a:rPr lang="tr-TR" sz="2200" dirty="0" smtClean="0">
                <a:solidFill>
                  <a:schemeClr val="tx1"/>
                </a:solidFill>
                <a:latin typeface="Times New Roman" pitchFamily="18" charset="0"/>
                <a:cs typeface="Times New Roman" pitchFamily="18" charset="0"/>
              </a:rPr>
              <a:t> Halle tarafından 1955 yılında ortaya konulmuştur. Buna göre ana dilinin ruhunu, yapısını ve kalıplarını iyi bilen bir kişiye, bu dilin gramerine uygun yeni sözler söylendiğinde bunları anlayabildiği gibi kendisi de bu şekilde yeni yapılar ve cümleler oluşturabilir. Gelişimini Z. S. Haris, R. </a:t>
            </a:r>
            <a:r>
              <a:rPr lang="tr-TR" sz="2200" dirty="0" err="1" smtClean="0">
                <a:solidFill>
                  <a:schemeClr val="tx1"/>
                </a:solidFill>
                <a:latin typeface="Times New Roman" pitchFamily="18" charset="0"/>
                <a:cs typeface="Times New Roman" pitchFamily="18" charset="0"/>
              </a:rPr>
              <a:t>Jakobson</a:t>
            </a:r>
            <a:r>
              <a:rPr lang="tr-TR" sz="2200" dirty="0" smtClean="0">
                <a:solidFill>
                  <a:schemeClr val="tx1"/>
                </a:solidFill>
                <a:latin typeface="Times New Roman" pitchFamily="18" charset="0"/>
                <a:cs typeface="Times New Roman" pitchFamily="18" charset="0"/>
              </a:rPr>
              <a:t> ve Thomas A. </a:t>
            </a:r>
            <a:r>
              <a:rPr lang="tr-TR" sz="2200" dirty="0" err="1" smtClean="0">
                <a:solidFill>
                  <a:schemeClr val="tx1"/>
                </a:solidFill>
                <a:latin typeface="Times New Roman" pitchFamily="18" charset="0"/>
                <a:cs typeface="Times New Roman" pitchFamily="18" charset="0"/>
              </a:rPr>
              <a:t>Sebeok</a:t>
            </a:r>
            <a:r>
              <a:rPr lang="tr-TR" sz="2200" dirty="0" smtClean="0">
                <a:solidFill>
                  <a:schemeClr val="tx1"/>
                </a:solidFill>
                <a:latin typeface="Times New Roman" pitchFamily="18" charset="0"/>
                <a:cs typeface="Times New Roman" pitchFamily="18" charset="0"/>
              </a:rPr>
              <a:t> gibi dilcilerin katkılarıyla sürdürmüştür (</a:t>
            </a:r>
            <a:r>
              <a:rPr lang="tr-TR" sz="2200" dirty="0" err="1" smtClean="0">
                <a:solidFill>
                  <a:schemeClr val="tx1"/>
                </a:solidFill>
                <a:latin typeface="Times New Roman" pitchFamily="18" charset="0"/>
                <a:cs typeface="Times New Roman" pitchFamily="18" charset="0"/>
              </a:rPr>
              <a:t>Dilaçar</a:t>
            </a:r>
            <a:r>
              <a:rPr lang="tr-TR" sz="2200" dirty="0" smtClean="0">
                <a:solidFill>
                  <a:schemeClr val="tx1"/>
                </a:solidFill>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1961: </a:t>
            </a:r>
            <a:r>
              <a:rPr lang="tr-TR" sz="2200" dirty="0" smtClean="0">
                <a:solidFill>
                  <a:schemeClr val="tx1"/>
                </a:solidFill>
                <a:latin typeface="Times New Roman" pitchFamily="18" charset="0"/>
                <a:cs typeface="Times New Roman" pitchFamily="18" charset="0"/>
              </a:rPr>
              <a:t>91).</a:t>
            </a:r>
          </a:p>
          <a:p>
            <a:pPr lvl="1" algn="just">
              <a:buFont typeface="Wingdings" pitchFamily="2" charset="2"/>
              <a:buChar char="§"/>
            </a:pPr>
            <a:r>
              <a:rPr lang="tr-TR" sz="2200" b="1" dirty="0" smtClean="0">
                <a:solidFill>
                  <a:schemeClr val="tx1"/>
                </a:solidFill>
                <a:latin typeface="Times New Roman" pitchFamily="18" charset="0"/>
                <a:cs typeface="Times New Roman" pitchFamily="18" charset="0"/>
              </a:rPr>
              <a:t>Katman Grameri: </a:t>
            </a:r>
            <a:r>
              <a:rPr lang="tr-TR" sz="2200" dirty="0" smtClean="0">
                <a:solidFill>
                  <a:schemeClr val="tx1"/>
                </a:solidFill>
                <a:latin typeface="Times New Roman" pitchFamily="18" charset="0"/>
                <a:cs typeface="Times New Roman" pitchFamily="18" charset="0"/>
              </a:rPr>
              <a:t>Bu gramer türü üç farklı şekilde algılanmaktadır. Bir kısım görüşe göre bu gramer türü, merkezde dilin bel kemiği olan söz dizimi yapısının; derinde, anlam yapısının ve üstte dışa vurulan ses yapısının karşılıklı ilgilerini ve bağlı bulundukları kuralları </a:t>
            </a:r>
            <a:r>
              <a:rPr lang="tr-TR" sz="2200" dirty="0" smtClean="0">
                <a:solidFill>
                  <a:schemeClr val="tx1"/>
                </a:solidFill>
                <a:latin typeface="Times New Roman" pitchFamily="18" charset="0"/>
                <a:cs typeface="Times New Roman" pitchFamily="18" charset="0"/>
              </a:rPr>
              <a:t>inceler. İkinci </a:t>
            </a:r>
            <a:r>
              <a:rPr lang="tr-TR" sz="2200" dirty="0" smtClean="0">
                <a:solidFill>
                  <a:schemeClr val="tx1"/>
                </a:solidFill>
                <a:latin typeface="Times New Roman" pitchFamily="18" charset="0"/>
                <a:cs typeface="Times New Roman" pitchFamily="18" charset="0"/>
              </a:rPr>
              <a:t>görüş en yalın halini çocuk dilinde bulan ses modellerinin ve bunların </a:t>
            </a:r>
            <a:r>
              <a:rPr lang="tr-TR" sz="2200" dirty="0" smtClean="0">
                <a:solidFill>
                  <a:schemeClr val="tx1"/>
                </a:solidFill>
                <a:latin typeface="Times New Roman" pitchFamily="18" charset="0"/>
                <a:cs typeface="Times New Roman" pitchFamily="18" charset="0"/>
              </a:rPr>
              <a:t>ünsüz </a:t>
            </a:r>
            <a:r>
              <a:rPr lang="tr-TR" sz="2200" dirty="0" smtClean="0">
                <a:solidFill>
                  <a:schemeClr val="tx1"/>
                </a:solidFill>
                <a:latin typeface="Times New Roman" pitchFamily="18" charset="0"/>
                <a:cs typeface="Times New Roman" pitchFamily="18" charset="0"/>
              </a:rPr>
              <a:t>ve </a:t>
            </a:r>
            <a:r>
              <a:rPr lang="tr-TR" sz="2200" dirty="0" smtClean="0">
                <a:solidFill>
                  <a:schemeClr val="tx1"/>
                </a:solidFill>
                <a:latin typeface="Times New Roman" pitchFamily="18" charset="0"/>
                <a:cs typeface="Times New Roman" pitchFamily="18" charset="0"/>
              </a:rPr>
              <a:t>ünlü </a:t>
            </a:r>
            <a:r>
              <a:rPr lang="tr-TR" sz="2200" dirty="0" smtClean="0">
                <a:solidFill>
                  <a:schemeClr val="tx1"/>
                </a:solidFill>
                <a:latin typeface="Times New Roman" pitchFamily="18" charset="0"/>
                <a:cs typeface="Times New Roman" pitchFamily="18" charset="0"/>
              </a:rPr>
              <a:t>üçgenleri şeklinde gelişimini incelediği </a:t>
            </a:r>
            <a:r>
              <a:rPr lang="tr-TR" sz="2200" dirty="0" smtClean="0">
                <a:solidFill>
                  <a:schemeClr val="tx1"/>
                </a:solidFill>
                <a:latin typeface="Times New Roman" pitchFamily="18" charset="0"/>
                <a:cs typeface="Times New Roman" pitchFamily="18" charset="0"/>
              </a:rPr>
              <a:t>yönündedir. </a:t>
            </a:r>
            <a:r>
              <a:rPr lang="tr-TR" sz="2200" dirty="0" smtClean="0">
                <a:solidFill>
                  <a:schemeClr val="tx1"/>
                </a:solidFill>
                <a:latin typeface="Times New Roman" pitchFamily="18" charset="0"/>
                <a:cs typeface="Times New Roman" pitchFamily="18" charset="0"/>
              </a:rPr>
              <a:t>Diğer bir görüşe göre ise antropolojik dilbilimle toplumsal dilbilimin bir kolu olarak konusu argo, halk dili, esnaf dili, köylü dili, orta sınıf dili, aydın dili, bilgin dili gibi katman katman çeşitlenen konuşma ve yazma alışkanlıklarının grameridir (</a:t>
            </a:r>
            <a:r>
              <a:rPr lang="tr-TR" sz="2200" dirty="0" err="1" smtClean="0">
                <a:solidFill>
                  <a:schemeClr val="tx1"/>
                </a:solidFill>
                <a:latin typeface="Times New Roman" pitchFamily="18" charset="0"/>
                <a:cs typeface="Times New Roman" pitchFamily="18" charset="0"/>
              </a:rPr>
              <a:t>Dilaçar</a:t>
            </a:r>
            <a:r>
              <a:rPr lang="tr-TR" sz="2200" dirty="0" smtClean="0">
                <a:solidFill>
                  <a:schemeClr val="tx1"/>
                </a:solidFill>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1961: 91-92</a:t>
            </a:r>
            <a:r>
              <a:rPr lang="tr-TR" sz="2200" dirty="0" smtClean="0">
                <a:solidFill>
                  <a:schemeClr val="tx1"/>
                </a:solidFill>
                <a:latin typeface="Times New Roman" pitchFamily="18" charset="0"/>
                <a:cs typeface="Times New Roman" pitchFamily="18" charset="0"/>
              </a:rPr>
              <a:t>).</a:t>
            </a:r>
          </a:p>
          <a:p>
            <a:pPr>
              <a:buFont typeface="Wingdings" pitchFamily="2" charset="2"/>
              <a:buChar char="§"/>
            </a:pP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67543" y="391885"/>
            <a:ext cx="10332720" cy="6087291"/>
          </a:xfrm>
        </p:spPr>
        <p:txBody>
          <a:bodyPr/>
          <a:lstStyle/>
          <a:p>
            <a:pPr algn="just"/>
            <a:r>
              <a:rPr lang="tr-TR" sz="2400" dirty="0" smtClean="0">
                <a:solidFill>
                  <a:schemeClr val="tx1"/>
                </a:solidFill>
                <a:latin typeface="Times New Roman" pitchFamily="18" charset="0"/>
                <a:cs typeface="Times New Roman" pitchFamily="18" charset="0"/>
              </a:rPr>
              <a:t>Bu türler dışında çeşitli çalışmalarda şu gramer yöntemlerine de yer verildiği görülmektedir:</a:t>
            </a:r>
          </a:p>
          <a:p>
            <a:pPr lvl="1" algn="just">
              <a:buFont typeface="Wingdings" pitchFamily="2" charset="2"/>
              <a:buChar char="§"/>
            </a:pPr>
            <a:r>
              <a:rPr lang="tr-TR" sz="2400" b="1" dirty="0" smtClean="0">
                <a:solidFill>
                  <a:schemeClr val="tx1"/>
                </a:solidFill>
                <a:latin typeface="Times New Roman" pitchFamily="18" charset="0"/>
                <a:cs typeface="Times New Roman" pitchFamily="18" charset="0"/>
              </a:rPr>
              <a:t>Mantıkî Gramer: </a:t>
            </a:r>
            <a:r>
              <a:rPr lang="tr-TR" sz="2400" dirty="0" smtClean="0">
                <a:solidFill>
                  <a:schemeClr val="tx1"/>
                </a:solidFill>
                <a:latin typeface="Times New Roman" pitchFamily="18" charset="0"/>
                <a:cs typeface="Times New Roman" pitchFamily="18" charset="0"/>
              </a:rPr>
              <a:t>Dildeki gramer yapıları ile mantıkî yapıları arasındaki ilgileri şekil dikkate alınmadan araştıran gramer türüdür.</a:t>
            </a:r>
          </a:p>
          <a:p>
            <a:pPr lvl="1" algn="just">
              <a:buFont typeface="Wingdings" pitchFamily="2" charset="2"/>
              <a:buChar char="§"/>
            </a:pPr>
            <a:r>
              <a:rPr lang="tr-TR" sz="2400" b="1" dirty="0" smtClean="0">
                <a:solidFill>
                  <a:schemeClr val="tx1"/>
                </a:solidFill>
                <a:latin typeface="Times New Roman" pitchFamily="18" charset="0"/>
                <a:cs typeface="Times New Roman" pitchFamily="18" charset="0"/>
              </a:rPr>
              <a:t>Açıklamalı Gramer: </a:t>
            </a:r>
            <a:r>
              <a:rPr lang="tr-TR" sz="2400" dirty="0" smtClean="0">
                <a:solidFill>
                  <a:schemeClr val="tx1"/>
                </a:solidFill>
                <a:latin typeface="Times New Roman" pitchFamily="18" charset="0"/>
                <a:cs typeface="Times New Roman" pitchFamily="18" charset="0"/>
              </a:rPr>
              <a:t>Bir dilin bütün </a:t>
            </a:r>
            <a:r>
              <a:rPr lang="tr-TR" sz="2400" dirty="0" smtClean="0">
                <a:solidFill>
                  <a:schemeClr val="tx1"/>
                </a:solidFill>
                <a:latin typeface="Times New Roman" pitchFamily="18" charset="0"/>
                <a:cs typeface="Times New Roman" pitchFamily="18" charset="0"/>
              </a:rPr>
              <a:t>yönlerini </a:t>
            </a:r>
            <a:r>
              <a:rPr lang="tr-TR" sz="2400" dirty="0" smtClean="0">
                <a:solidFill>
                  <a:schemeClr val="tx1"/>
                </a:solidFill>
                <a:latin typeface="Times New Roman" pitchFamily="18" charset="0"/>
                <a:cs typeface="Times New Roman" pitchFamily="18" charset="0"/>
              </a:rPr>
              <a:t>inceleyip açıklayan gramer türüdür.</a:t>
            </a:r>
          </a:p>
          <a:p>
            <a:pPr lvl="1" algn="just">
              <a:buFont typeface="Wingdings" pitchFamily="2" charset="2"/>
              <a:buChar char="§"/>
            </a:pPr>
            <a:r>
              <a:rPr lang="tr-TR" sz="2400" b="1" dirty="0" smtClean="0">
                <a:solidFill>
                  <a:schemeClr val="tx1"/>
                </a:solidFill>
                <a:latin typeface="Times New Roman" pitchFamily="18" charset="0"/>
                <a:cs typeface="Times New Roman" pitchFamily="18" charset="0"/>
              </a:rPr>
              <a:t>Öğretici veya Okul Grameri: </a:t>
            </a:r>
            <a:r>
              <a:rPr lang="tr-TR" sz="2400" dirty="0" smtClean="0">
                <a:solidFill>
                  <a:schemeClr val="tx1"/>
                </a:solidFill>
                <a:latin typeface="Times New Roman" pitchFamily="18" charset="0"/>
                <a:cs typeface="Times New Roman" pitchFamily="18" charset="0"/>
              </a:rPr>
              <a:t>Dilin sistemini temel alarak gramer kurallarını öğrencilerin anlayabileceği seviyede anlatan, dilin sistemi dışındaki kullanımların yanlış olacağını örneklerle açıklayan dilbilgisi türüdür (</a:t>
            </a:r>
            <a:r>
              <a:rPr lang="tr-TR" sz="2400" dirty="0" err="1" smtClean="0">
                <a:solidFill>
                  <a:schemeClr val="tx1"/>
                </a:solidFill>
                <a:latin typeface="Times New Roman" pitchFamily="18" charset="0"/>
                <a:cs typeface="Times New Roman" pitchFamily="18" charset="0"/>
              </a:rPr>
              <a:t>Özçam</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1997: 122</a:t>
            </a:r>
            <a:r>
              <a:rPr lang="tr-TR" sz="2400" dirty="0" smtClean="0">
                <a:solidFill>
                  <a:schemeClr val="tx1"/>
                </a:solidFill>
                <a:latin typeface="Times New Roman" pitchFamily="18" charset="0"/>
                <a:cs typeface="Times New Roman" pitchFamily="18" charset="0"/>
              </a:rPr>
              <a:t>; </a:t>
            </a:r>
            <a:r>
              <a:rPr lang="tr-TR" sz="2400" dirty="0" err="1" smtClean="0">
                <a:solidFill>
                  <a:schemeClr val="tx1"/>
                </a:solidFill>
                <a:latin typeface="Times New Roman" pitchFamily="18" charset="0"/>
                <a:cs typeface="Times New Roman" pitchFamily="18" charset="0"/>
              </a:rPr>
              <a:t>Dilaçar</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1961: </a:t>
            </a:r>
            <a:r>
              <a:rPr lang="tr-TR" sz="2400" dirty="0" smtClean="0">
                <a:solidFill>
                  <a:schemeClr val="tx1"/>
                </a:solidFill>
                <a:latin typeface="Times New Roman" pitchFamily="18" charset="0"/>
                <a:cs typeface="Times New Roman" pitchFamily="18" charset="0"/>
              </a:rPr>
              <a:t>119). Bilginler ve akademisyenler tarafından daha yüksek seviyede hazırlanan gramerlere ise “ilmî gramer” ya da “akademik gramer” denir (</a:t>
            </a:r>
            <a:r>
              <a:rPr lang="tr-TR" sz="2400" dirty="0" err="1" smtClean="0">
                <a:solidFill>
                  <a:schemeClr val="tx1"/>
                </a:solidFill>
                <a:latin typeface="Times New Roman" pitchFamily="18" charset="0"/>
                <a:cs typeface="Times New Roman" pitchFamily="18" charset="0"/>
              </a:rPr>
              <a:t>Özçam</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1997: </a:t>
            </a:r>
            <a:r>
              <a:rPr lang="tr-TR" sz="2400" dirty="0" smtClean="0">
                <a:solidFill>
                  <a:schemeClr val="tx1"/>
                </a:solidFill>
                <a:latin typeface="Times New Roman" pitchFamily="18" charset="0"/>
                <a:cs typeface="Times New Roman" pitchFamily="18" charset="0"/>
              </a:rPr>
              <a:t>2). </a:t>
            </a:r>
          </a:p>
          <a:p>
            <a:pPr lvl="1" algn="just">
              <a:buFont typeface="Wingdings" pitchFamily="2" charset="2"/>
              <a:buChar char="§"/>
            </a:pPr>
            <a:r>
              <a:rPr lang="tr-TR" sz="2400" b="1" dirty="0" smtClean="0">
                <a:solidFill>
                  <a:schemeClr val="tx1"/>
                </a:solidFill>
                <a:latin typeface="Times New Roman" pitchFamily="18" charset="0"/>
                <a:cs typeface="Times New Roman" pitchFamily="18" charset="0"/>
              </a:rPr>
              <a:t>Çözümlemeli Gramer: </a:t>
            </a:r>
            <a:r>
              <a:rPr lang="tr-TR" sz="2400" dirty="0" smtClean="0">
                <a:solidFill>
                  <a:schemeClr val="tx1"/>
                </a:solidFill>
                <a:latin typeface="Times New Roman" pitchFamily="18" charset="0"/>
                <a:cs typeface="Times New Roman" pitchFamily="18" charset="0"/>
              </a:rPr>
              <a:t>Birbirinden farklı dillerin gramer yapılarını karşılaştırmalı olarak inceleyen, bu dillerin çözümlemeli gramerlerinin de hazırlanabildiği gramer türüdür (</a:t>
            </a:r>
            <a:r>
              <a:rPr lang="tr-TR" sz="2400" dirty="0" err="1" smtClean="0">
                <a:solidFill>
                  <a:schemeClr val="tx1"/>
                </a:solidFill>
                <a:latin typeface="Times New Roman" pitchFamily="18" charset="0"/>
                <a:cs typeface="Times New Roman" pitchFamily="18" charset="0"/>
              </a:rPr>
              <a:t>Dilaçar</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1961: </a:t>
            </a:r>
            <a:r>
              <a:rPr lang="tr-TR" sz="2400" dirty="0" smtClean="0">
                <a:solidFill>
                  <a:schemeClr val="tx1"/>
                </a:solidFill>
                <a:latin typeface="Times New Roman" pitchFamily="18" charset="0"/>
                <a:cs typeface="Times New Roman" pitchFamily="18" charset="0"/>
              </a:rPr>
              <a:t>88). </a:t>
            </a:r>
          </a:p>
          <a:p>
            <a:pPr>
              <a:buNone/>
            </a:pPr>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67543" y="404949"/>
            <a:ext cx="10319657" cy="6139542"/>
          </a:xfrm>
        </p:spPr>
        <p:txBody>
          <a:bodyPr/>
          <a:lstStyle/>
          <a:p>
            <a:pPr lvl="1" algn="just">
              <a:buFont typeface="Wingdings" pitchFamily="2" charset="2"/>
              <a:buChar char="§"/>
            </a:pPr>
            <a:r>
              <a:rPr lang="tr-TR" sz="2200" b="1" dirty="0" smtClean="0">
                <a:solidFill>
                  <a:schemeClr val="tx1"/>
                </a:solidFill>
                <a:latin typeface="Times New Roman" pitchFamily="18" charset="0"/>
                <a:cs typeface="Times New Roman" pitchFamily="18" charset="0"/>
              </a:rPr>
              <a:t>Formel Gramer:  </a:t>
            </a:r>
            <a:r>
              <a:rPr lang="tr-TR" sz="2200" dirty="0" smtClean="0">
                <a:solidFill>
                  <a:schemeClr val="tx1"/>
                </a:solidFill>
                <a:latin typeface="Times New Roman" pitchFamily="18" charset="0"/>
                <a:cs typeface="Times New Roman" pitchFamily="18" charset="0"/>
              </a:rPr>
              <a:t>Mantıksal gramerin tersine fikir ve anlamı dikkate almaksızın dilin şekil yönüyle ilgilenen gramer türüdür (</a:t>
            </a:r>
            <a:r>
              <a:rPr lang="tr-TR" sz="2200" dirty="0" err="1" smtClean="0">
                <a:solidFill>
                  <a:schemeClr val="tx1"/>
                </a:solidFill>
                <a:latin typeface="Times New Roman" pitchFamily="18" charset="0"/>
                <a:cs typeface="Times New Roman" pitchFamily="18" charset="0"/>
              </a:rPr>
              <a:t>Dilaçar</a:t>
            </a:r>
            <a:r>
              <a:rPr lang="tr-TR" sz="2200" dirty="0" smtClean="0">
                <a:solidFill>
                  <a:schemeClr val="tx1"/>
                </a:solidFill>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1961: </a:t>
            </a:r>
            <a:r>
              <a:rPr lang="tr-TR" sz="2200" dirty="0" smtClean="0">
                <a:solidFill>
                  <a:schemeClr val="tx1"/>
                </a:solidFill>
                <a:latin typeface="Times New Roman" pitchFamily="18" charset="0"/>
                <a:cs typeface="Times New Roman" pitchFamily="18" charset="0"/>
              </a:rPr>
              <a:t>89).  </a:t>
            </a:r>
          </a:p>
          <a:p>
            <a:pPr lvl="1" algn="just">
              <a:buFont typeface="Wingdings" pitchFamily="2" charset="2"/>
              <a:buChar char="§"/>
            </a:pPr>
            <a:r>
              <a:rPr lang="tr-TR" sz="2200" b="1" dirty="0" smtClean="0">
                <a:solidFill>
                  <a:schemeClr val="tx1"/>
                </a:solidFill>
                <a:latin typeface="Times New Roman" pitchFamily="18" charset="0"/>
                <a:cs typeface="Times New Roman" pitchFamily="18" charset="0"/>
              </a:rPr>
              <a:t>Fikir/</a:t>
            </a:r>
            <a:r>
              <a:rPr lang="tr-TR" sz="2200" b="1" dirty="0" err="1" smtClean="0">
                <a:solidFill>
                  <a:schemeClr val="tx1"/>
                </a:solidFill>
                <a:latin typeface="Times New Roman" pitchFamily="18" charset="0"/>
                <a:cs typeface="Times New Roman" pitchFamily="18" charset="0"/>
              </a:rPr>
              <a:t>Nasyonel</a:t>
            </a:r>
            <a:r>
              <a:rPr lang="tr-TR" sz="2200" b="1" dirty="0" smtClean="0">
                <a:solidFill>
                  <a:schemeClr val="tx1"/>
                </a:solidFill>
                <a:latin typeface="Times New Roman" pitchFamily="18" charset="0"/>
                <a:cs typeface="Times New Roman" pitchFamily="18" charset="0"/>
              </a:rPr>
              <a:t> Gramer: </a:t>
            </a:r>
            <a:r>
              <a:rPr lang="tr-TR" sz="2200" dirty="0" smtClean="0">
                <a:solidFill>
                  <a:schemeClr val="tx1"/>
                </a:solidFill>
                <a:latin typeface="Times New Roman" pitchFamily="18" charset="0"/>
                <a:cs typeface="Times New Roman" pitchFamily="18" charset="0"/>
              </a:rPr>
              <a:t>Başta Danimarkalı dilci </a:t>
            </a:r>
            <a:r>
              <a:rPr lang="tr-TR" sz="2200" dirty="0" err="1" smtClean="0">
                <a:solidFill>
                  <a:schemeClr val="tx1"/>
                </a:solidFill>
                <a:latin typeface="Times New Roman" pitchFamily="18" charset="0"/>
                <a:cs typeface="Times New Roman" pitchFamily="18" charset="0"/>
              </a:rPr>
              <a:t>Otto</a:t>
            </a:r>
            <a:r>
              <a:rPr lang="tr-TR" sz="2200" dirty="0" smtClean="0">
                <a:solidFill>
                  <a:schemeClr val="tx1"/>
                </a:solidFill>
                <a:latin typeface="Times New Roman" pitchFamily="18" charset="0"/>
                <a:cs typeface="Times New Roman" pitchFamily="18" charset="0"/>
              </a:rPr>
              <a:t> </a:t>
            </a:r>
            <a:r>
              <a:rPr lang="tr-TR" sz="2200" dirty="0" err="1" smtClean="0">
                <a:solidFill>
                  <a:schemeClr val="tx1"/>
                </a:solidFill>
                <a:latin typeface="Times New Roman" pitchFamily="18" charset="0"/>
                <a:cs typeface="Times New Roman" pitchFamily="18" charset="0"/>
              </a:rPr>
              <a:t>Jespersen’in</a:t>
            </a:r>
            <a:r>
              <a:rPr lang="tr-TR" sz="2200" dirty="0" smtClean="0">
                <a:solidFill>
                  <a:schemeClr val="tx1"/>
                </a:solidFill>
                <a:latin typeface="Times New Roman" pitchFamily="18" charset="0"/>
                <a:cs typeface="Times New Roman" pitchFamily="18" charset="0"/>
              </a:rPr>
              <a:t> geliştirdiği, temelde çözümlemeli gramerin bir türü olan fikir grameri, formel gramerin tersine olarak dilin şekle dayanan dış yapısı üzerinde değil, göreve dayanan iç yapısı üzerinde durur. Şekilden daha çok fikirle, sözcük türleri ya da söz öbeklerinden ziyade sözcükler arası bağlantılarla ve bunların dereceleri ile ilgilenir (</a:t>
            </a:r>
            <a:r>
              <a:rPr lang="tr-TR" sz="2200" dirty="0" err="1" smtClean="0">
                <a:solidFill>
                  <a:schemeClr val="tx1"/>
                </a:solidFill>
                <a:latin typeface="Times New Roman" pitchFamily="18" charset="0"/>
                <a:cs typeface="Times New Roman" pitchFamily="18" charset="0"/>
              </a:rPr>
              <a:t>Dilaçar</a:t>
            </a:r>
            <a:r>
              <a:rPr lang="tr-TR" sz="2200" dirty="0" smtClean="0">
                <a:solidFill>
                  <a:schemeClr val="tx1"/>
                </a:solidFill>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1961: </a:t>
            </a:r>
            <a:r>
              <a:rPr lang="tr-TR" sz="2200" dirty="0" smtClean="0">
                <a:solidFill>
                  <a:schemeClr val="tx1"/>
                </a:solidFill>
                <a:latin typeface="Times New Roman" pitchFamily="18" charset="0"/>
                <a:cs typeface="Times New Roman" pitchFamily="18" charset="0"/>
              </a:rPr>
              <a:t>90).</a:t>
            </a:r>
          </a:p>
          <a:p>
            <a:pPr lvl="1" algn="just">
              <a:buFont typeface="Wingdings" pitchFamily="2" charset="2"/>
              <a:buChar char="§"/>
            </a:pPr>
            <a:r>
              <a:rPr lang="tr-TR" sz="2200" b="1" dirty="0" smtClean="0">
                <a:solidFill>
                  <a:schemeClr val="tx1"/>
                </a:solidFill>
                <a:latin typeface="Times New Roman" pitchFamily="18" charset="0"/>
                <a:cs typeface="Times New Roman" pitchFamily="18" charset="0"/>
              </a:rPr>
              <a:t>Yanlışlar grameri: </a:t>
            </a:r>
            <a:r>
              <a:rPr lang="tr-TR" sz="2200" dirty="0" smtClean="0">
                <a:solidFill>
                  <a:schemeClr val="tx1"/>
                </a:solidFill>
                <a:latin typeface="Times New Roman" pitchFamily="18" charset="0"/>
                <a:cs typeface="Times New Roman" pitchFamily="18" charset="0"/>
              </a:rPr>
              <a:t>Bu gramer türü, yazıda ve daha çok da konuşmada yapılan yanlışları inceleyip bunları sistemleştirir. </a:t>
            </a:r>
            <a:r>
              <a:rPr lang="tr-TR" sz="2200" dirty="0" err="1" smtClean="0">
                <a:solidFill>
                  <a:schemeClr val="tx1"/>
                </a:solidFill>
                <a:latin typeface="Times New Roman" pitchFamily="18" charset="0"/>
                <a:cs typeface="Times New Roman" pitchFamily="18" charset="0"/>
              </a:rPr>
              <a:t>Henri</a:t>
            </a:r>
            <a:r>
              <a:rPr lang="tr-TR" sz="2200" dirty="0" smtClean="0">
                <a:solidFill>
                  <a:schemeClr val="tx1"/>
                </a:solidFill>
                <a:latin typeface="Times New Roman" pitchFamily="18" charset="0"/>
                <a:cs typeface="Times New Roman" pitchFamily="18" charset="0"/>
              </a:rPr>
              <a:t> </a:t>
            </a:r>
            <a:r>
              <a:rPr lang="tr-TR" sz="2200" dirty="0" err="1" smtClean="0">
                <a:solidFill>
                  <a:schemeClr val="tx1"/>
                </a:solidFill>
                <a:latin typeface="Times New Roman" pitchFamily="18" charset="0"/>
                <a:cs typeface="Times New Roman" pitchFamily="18" charset="0"/>
              </a:rPr>
              <a:t>Frei’nin</a:t>
            </a:r>
            <a:r>
              <a:rPr lang="tr-TR" sz="2200" dirty="0" smtClean="0">
                <a:solidFill>
                  <a:schemeClr val="tx1"/>
                </a:solidFill>
                <a:latin typeface="Times New Roman" pitchFamily="18" charset="0"/>
                <a:cs typeface="Times New Roman" pitchFamily="18" charset="0"/>
              </a:rPr>
              <a:t> bu adı taşıyan bir çalışması bulunmaktadır (</a:t>
            </a:r>
            <a:r>
              <a:rPr lang="tr-TR" sz="2200" dirty="0" err="1" smtClean="0">
                <a:solidFill>
                  <a:schemeClr val="tx1"/>
                </a:solidFill>
                <a:latin typeface="Times New Roman" pitchFamily="18" charset="0"/>
                <a:cs typeface="Times New Roman" pitchFamily="18" charset="0"/>
              </a:rPr>
              <a:t>Dilaçar</a:t>
            </a:r>
            <a:r>
              <a:rPr lang="tr-TR" sz="2200" dirty="0" smtClean="0">
                <a:solidFill>
                  <a:schemeClr val="tx1"/>
                </a:solidFill>
                <a:latin typeface="Times New Roman" pitchFamily="18" charset="0"/>
                <a:cs typeface="Times New Roman" pitchFamily="18" charset="0"/>
              </a:rPr>
              <a:t> </a:t>
            </a:r>
            <a:r>
              <a:rPr lang="tr-TR" sz="2200" dirty="0" smtClean="0">
                <a:solidFill>
                  <a:schemeClr val="tx1"/>
                </a:solidFill>
                <a:latin typeface="Times New Roman" pitchFamily="18" charset="0"/>
                <a:cs typeface="Times New Roman" pitchFamily="18" charset="0"/>
              </a:rPr>
              <a:t>1961: </a:t>
            </a:r>
            <a:r>
              <a:rPr lang="tr-TR" sz="2200" dirty="0" smtClean="0">
                <a:solidFill>
                  <a:schemeClr val="tx1"/>
                </a:solidFill>
                <a:latin typeface="Times New Roman" pitchFamily="18" charset="0"/>
                <a:cs typeface="Times New Roman" pitchFamily="18" charset="0"/>
              </a:rPr>
              <a:t>93</a:t>
            </a:r>
            <a:r>
              <a:rPr lang="tr-TR" sz="2200" dirty="0" smtClean="0">
                <a:solidFill>
                  <a:schemeClr val="tx1"/>
                </a:solidFill>
                <a:latin typeface="Times New Roman" pitchFamily="18" charset="0"/>
                <a:cs typeface="Times New Roman" pitchFamily="18" charset="0"/>
              </a:rPr>
              <a:t>).</a:t>
            </a:r>
            <a:endParaRPr lang="tr-TR" sz="2200" dirty="0" smtClean="0">
              <a:solidFill>
                <a:schemeClr val="tx1"/>
              </a:solidFill>
              <a:latin typeface="Times New Roman" pitchFamily="18" charset="0"/>
              <a:cs typeface="Times New Roman" pitchFamily="18" charset="0"/>
            </a:endParaRPr>
          </a:p>
          <a:p>
            <a:pPr lvl="1" algn="just">
              <a:buFont typeface="Wingdings" pitchFamily="2" charset="2"/>
              <a:buChar char="§"/>
            </a:pPr>
            <a:r>
              <a:rPr lang="tr-TR" sz="2200" b="1" dirty="0" smtClean="0">
                <a:solidFill>
                  <a:schemeClr val="tx1"/>
                </a:solidFill>
                <a:latin typeface="Times New Roman" pitchFamily="18" charset="0"/>
                <a:cs typeface="Times New Roman" pitchFamily="18" charset="0"/>
              </a:rPr>
              <a:t>Kuralcı Gramer: </a:t>
            </a:r>
            <a:r>
              <a:rPr lang="tr-TR" sz="2200" dirty="0" smtClean="0">
                <a:solidFill>
                  <a:schemeClr val="tx1"/>
                </a:solidFill>
                <a:latin typeface="Times New Roman" pitchFamily="18" charset="0"/>
                <a:cs typeface="Times New Roman" pitchFamily="18" charset="0"/>
              </a:rPr>
              <a:t>Yazı dilinde doğru ve yanlışları kurallar hâlinde ortaya koyan gramer türüdür (Demir </a:t>
            </a:r>
            <a:r>
              <a:rPr lang="tr-TR" sz="2200" dirty="0" smtClean="0">
                <a:solidFill>
                  <a:schemeClr val="tx1"/>
                </a:solidFill>
                <a:latin typeface="Times New Roman" pitchFamily="18" charset="0"/>
                <a:cs typeface="Times New Roman" pitchFamily="18" charset="0"/>
              </a:rPr>
              <a:t>2012: </a:t>
            </a:r>
            <a:r>
              <a:rPr lang="tr-TR" sz="2200" dirty="0" smtClean="0">
                <a:solidFill>
                  <a:schemeClr val="tx1"/>
                </a:solidFill>
                <a:latin typeface="Times New Roman" pitchFamily="18" charset="0"/>
                <a:cs typeface="Times New Roman" pitchFamily="18" charset="0"/>
              </a:rPr>
              <a:t>39; Eker </a:t>
            </a:r>
            <a:r>
              <a:rPr lang="tr-TR" sz="2200" dirty="0" smtClean="0">
                <a:solidFill>
                  <a:schemeClr val="tx1"/>
                </a:solidFill>
                <a:latin typeface="Times New Roman" pitchFamily="18" charset="0"/>
                <a:cs typeface="Times New Roman" pitchFamily="18" charset="0"/>
              </a:rPr>
              <a:t>2010: </a:t>
            </a:r>
            <a:r>
              <a:rPr lang="tr-TR" sz="2200" dirty="0" smtClean="0">
                <a:solidFill>
                  <a:schemeClr val="tx1"/>
                </a:solidFill>
                <a:latin typeface="Times New Roman" pitchFamily="18" charset="0"/>
                <a:cs typeface="Times New Roman" pitchFamily="18" charset="0"/>
              </a:rPr>
              <a:t>23).</a:t>
            </a:r>
          </a:p>
          <a:p>
            <a:pPr lvl="1" algn="just">
              <a:buFont typeface="Wingdings" pitchFamily="2" charset="2"/>
              <a:buChar char="§"/>
            </a:pPr>
            <a:r>
              <a:rPr lang="tr-TR" sz="2200" b="1" dirty="0" smtClean="0">
                <a:solidFill>
                  <a:schemeClr val="tx1"/>
                </a:solidFill>
                <a:latin typeface="Times New Roman" pitchFamily="18" charset="0"/>
                <a:cs typeface="Times New Roman" pitchFamily="18" charset="0"/>
              </a:rPr>
              <a:t>Filolojik Dilbilgisi: </a:t>
            </a:r>
            <a:r>
              <a:rPr lang="tr-TR" sz="2200" dirty="0" smtClean="0">
                <a:solidFill>
                  <a:schemeClr val="tx1"/>
                </a:solidFill>
                <a:latin typeface="Times New Roman" pitchFamily="18" charset="0"/>
                <a:cs typeface="Times New Roman" pitchFamily="18" charset="0"/>
              </a:rPr>
              <a:t>Bu gramer türü edebiyat tarihi, edebiyat bilgisi, gramer (dilbilgisi), metin tamiri ve metin eleştirisi gibi alanları göz önünde bulundurarak bir dile ait yazılı ürünleri inceler (Demir </a:t>
            </a:r>
            <a:r>
              <a:rPr lang="tr-TR" sz="2200" dirty="0" smtClean="0">
                <a:solidFill>
                  <a:schemeClr val="tx1"/>
                </a:solidFill>
                <a:latin typeface="Times New Roman" pitchFamily="18" charset="0"/>
                <a:cs typeface="Times New Roman" pitchFamily="18" charset="0"/>
              </a:rPr>
              <a:t>2012: </a:t>
            </a:r>
            <a:r>
              <a:rPr lang="tr-TR" sz="2200" dirty="0" smtClean="0">
                <a:solidFill>
                  <a:schemeClr val="tx1"/>
                </a:solidFill>
                <a:latin typeface="Times New Roman" pitchFamily="18" charset="0"/>
                <a:cs typeface="Times New Roman" pitchFamily="18" charset="0"/>
              </a:rPr>
              <a:t>39; Eker </a:t>
            </a:r>
            <a:r>
              <a:rPr lang="tr-TR" sz="2200" dirty="0" smtClean="0">
                <a:solidFill>
                  <a:schemeClr val="tx1"/>
                </a:solidFill>
                <a:latin typeface="Times New Roman" pitchFamily="18" charset="0"/>
                <a:cs typeface="Times New Roman" pitchFamily="18" charset="0"/>
              </a:rPr>
              <a:t>2010: 23</a:t>
            </a:r>
            <a:r>
              <a:rPr lang="tr-TR" sz="2200" dirty="0" smtClean="0">
                <a:solidFill>
                  <a:schemeClr val="tx1"/>
                </a:solidFill>
                <a:latin typeface="Times New Roman" pitchFamily="18" charset="0"/>
                <a:cs typeface="Times New Roman" pitchFamily="18" charset="0"/>
              </a:rPr>
              <a:t>).</a:t>
            </a:r>
          </a:p>
          <a:p>
            <a:pPr>
              <a:buNone/>
            </a:pPr>
            <a:endParaRPr lang="tr-T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41417" y="365759"/>
            <a:ext cx="10332720" cy="6139543"/>
          </a:xfrm>
        </p:spPr>
        <p:txBody>
          <a:bodyPr>
            <a:normAutofit/>
          </a:bodyPr>
          <a:lstStyle/>
          <a:p>
            <a:pPr algn="just"/>
            <a:r>
              <a:rPr lang="tr-TR" sz="2000" dirty="0" smtClean="0">
                <a:solidFill>
                  <a:schemeClr val="tx1"/>
                </a:solidFill>
                <a:latin typeface="Times New Roman" pitchFamily="18" charset="0"/>
                <a:cs typeface="Times New Roman" pitchFamily="18" charset="0"/>
              </a:rPr>
              <a:t>Türkiye Türkçesi gramerleri tarihî gelişim süreçleri açısından ele alındığında gerek gramer anlayışı gerek yazılan eserlerin içerikleri bakımından üç farklı aşamada değerlendirilebilir:</a:t>
            </a:r>
          </a:p>
          <a:p>
            <a:pPr algn="just">
              <a:buNone/>
            </a:pPr>
            <a:r>
              <a:rPr lang="tr-TR" sz="2000" dirty="0" smtClean="0">
                <a:solidFill>
                  <a:schemeClr val="tx1"/>
                </a:solidFill>
                <a:latin typeface="Times New Roman" pitchFamily="18" charset="0"/>
                <a:cs typeface="Times New Roman" pitchFamily="18" charset="0"/>
              </a:rPr>
              <a:t>	I</a:t>
            </a:r>
            <a:r>
              <a:rPr lang="tr-TR" sz="2000" dirty="0" smtClean="0">
                <a:solidFill>
                  <a:schemeClr val="tx1"/>
                </a:solidFill>
                <a:latin typeface="Times New Roman" pitchFamily="18" charset="0"/>
                <a:cs typeface="Times New Roman" pitchFamily="18" charset="0"/>
              </a:rPr>
              <a:t>. Osmanlı dönemi gramerleri ve özellikleri</a:t>
            </a:r>
          </a:p>
          <a:p>
            <a:pPr algn="just">
              <a:buNone/>
            </a:pPr>
            <a:r>
              <a:rPr lang="tr-TR" sz="2000" dirty="0" smtClean="0">
                <a:solidFill>
                  <a:schemeClr val="tx1"/>
                </a:solidFill>
                <a:latin typeface="Times New Roman" pitchFamily="18" charset="0"/>
                <a:cs typeface="Times New Roman" pitchFamily="18" charset="0"/>
              </a:rPr>
              <a:t>	II</a:t>
            </a:r>
            <a:r>
              <a:rPr lang="tr-TR" sz="2000" dirty="0" smtClean="0">
                <a:solidFill>
                  <a:schemeClr val="tx1"/>
                </a:solidFill>
                <a:latin typeface="Times New Roman" pitchFamily="18" charset="0"/>
                <a:cs typeface="Times New Roman" pitchFamily="18" charset="0"/>
              </a:rPr>
              <a:t>. Tanzimat dönemi gramerleri ve özellikleri</a:t>
            </a:r>
          </a:p>
          <a:p>
            <a:pPr algn="just">
              <a:buNone/>
            </a:pPr>
            <a:r>
              <a:rPr lang="tr-TR" sz="2000" dirty="0" smtClean="0">
                <a:solidFill>
                  <a:schemeClr val="tx1"/>
                </a:solidFill>
                <a:latin typeface="Times New Roman" pitchFamily="18" charset="0"/>
                <a:cs typeface="Times New Roman" pitchFamily="18" charset="0"/>
              </a:rPr>
              <a:t>	III</a:t>
            </a:r>
            <a:r>
              <a:rPr lang="tr-TR" sz="2000" dirty="0" smtClean="0">
                <a:solidFill>
                  <a:schemeClr val="tx1"/>
                </a:solidFill>
                <a:latin typeface="Times New Roman" pitchFamily="18" charset="0"/>
                <a:cs typeface="Times New Roman" pitchFamily="18" charset="0"/>
              </a:rPr>
              <a:t>. Cumhuriyet dönemi gramerleri ve özellikleri (Korkmaz </a:t>
            </a:r>
            <a:r>
              <a:rPr lang="tr-TR" sz="2000" dirty="0" smtClean="0">
                <a:solidFill>
                  <a:schemeClr val="tx1"/>
                </a:solidFill>
                <a:latin typeface="Times New Roman" pitchFamily="18" charset="0"/>
                <a:cs typeface="Times New Roman" pitchFamily="18" charset="0"/>
              </a:rPr>
              <a:t>2007: </a:t>
            </a:r>
            <a:r>
              <a:rPr lang="tr-TR" sz="2000" dirty="0" smtClean="0">
                <a:solidFill>
                  <a:schemeClr val="tx1"/>
                </a:solidFill>
                <a:latin typeface="Times New Roman" pitchFamily="18" charset="0"/>
                <a:cs typeface="Times New Roman" pitchFamily="18" charset="0"/>
              </a:rPr>
              <a:t>CVII</a:t>
            </a:r>
            <a:r>
              <a:rPr lang="tr-TR" sz="2000" dirty="0" smtClean="0">
                <a:solidFill>
                  <a:schemeClr val="tx1"/>
                </a:solidFill>
                <a:latin typeface="Times New Roman" pitchFamily="18" charset="0"/>
                <a:cs typeface="Times New Roman" pitchFamily="18" charset="0"/>
              </a:rPr>
              <a:t>)</a:t>
            </a:r>
            <a:endParaRPr lang="tr-TR" sz="2000" dirty="0" smtClean="0">
              <a:solidFill>
                <a:schemeClr val="tx1"/>
              </a:solidFill>
              <a:latin typeface="Times New Roman" pitchFamily="18" charset="0"/>
              <a:cs typeface="Times New Roman" pitchFamily="18" charset="0"/>
            </a:endParaRPr>
          </a:p>
          <a:p>
            <a:pPr algn="just">
              <a:buNone/>
            </a:pPr>
            <a:r>
              <a:rPr lang="tr-TR" sz="2000" dirty="0" smtClean="0">
                <a:solidFill>
                  <a:schemeClr val="tx1"/>
                </a:solidFill>
                <a:latin typeface="Times New Roman" pitchFamily="18" charset="0"/>
                <a:cs typeface="Times New Roman" pitchFamily="18" charset="0"/>
              </a:rPr>
              <a:t>			XV</a:t>
            </a:r>
            <a:r>
              <a:rPr lang="tr-TR" sz="2000" dirty="0" smtClean="0">
                <a:solidFill>
                  <a:schemeClr val="tx1"/>
                </a:solidFill>
                <a:latin typeface="Times New Roman" pitchFamily="18" charset="0"/>
                <a:cs typeface="Times New Roman" pitchFamily="18" charset="0"/>
              </a:rPr>
              <a:t>. yüzyılın ikinci yarısından başlayarak Arapça, Farsça ve Türkçenin karışımından teşekkül eden Osmanlı Türkçesi için yazılan gramerlerde Osmanlı devletinde medrese dilinin Arapça olmasından kaynaklı olarak Arapça ve Farsça temelinde sarf ve </a:t>
            </a:r>
            <a:r>
              <a:rPr lang="tr-TR" sz="2000" dirty="0" err="1" smtClean="0">
                <a:solidFill>
                  <a:schemeClr val="tx1"/>
                </a:solidFill>
                <a:latin typeface="Times New Roman" pitchFamily="18" charset="0"/>
                <a:cs typeface="Times New Roman" pitchFamily="18" charset="0"/>
              </a:rPr>
              <a:t>nahvlerin</a:t>
            </a:r>
            <a:r>
              <a:rPr lang="tr-TR" sz="2000" dirty="0" smtClean="0">
                <a:solidFill>
                  <a:schemeClr val="tx1"/>
                </a:solidFill>
                <a:latin typeface="Times New Roman" pitchFamily="18" charset="0"/>
                <a:cs typeface="Times New Roman" pitchFamily="18" charset="0"/>
              </a:rPr>
              <a:t> örnek alındığı bir yol izlenmiştir (Korkmaz </a:t>
            </a:r>
            <a:r>
              <a:rPr lang="tr-TR" sz="2000" dirty="0" smtClean="0">
                <a:solidFill>
                  <a:schemeClr val="tx1"/>
                </a:solidFill>
                <a:latin typeface="Times New Roman" pitchFamily="18" charset="0"/>
                <a:cs typeface="Times New Roman" pitchFamily="18" charset="0"/>
              </a:rPr>
              <a:t>2007: </a:t>
            </a:r>
            <a:r>
              <a:rPr lang="tr-TR" sz="2000" dirty="0" smtClean="0">
                <a:solidFill>
                  <a:schemeClr val="tx1"/>
                </a:solidFill>
                <a:latin typeface="Times New Roman" pitchFamily="18" charset="0"/>
                <a:cs typeface="Times New Roman" pitchFamily="18" charset="0"/>
              </a:rPr>
              <a:t>CVII; </a:t>
            </a:r>
            <a:r>
              <a:rPr lang="tr-TR" sz="2000" dirty="0" err="1" smtClean="0">
                <a:solidFill>
                  <a:schemeClr val="tx1"/>
                </a:solidFill>
                <a:latin typeface="Times New Roman" pitchFamily="18" charset="0"/>
                <a:cs typeface="Times New Roman" pitchFamily="18" charset="0"/>
              </a:rPr>
              <a:t>Gülensoy</a:t>
            </a:r>
            <a:r>
              <a:rPr lang="tr-TR"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1995: 15). </a:t>
            </a:r>
            <a:endParaRPr lang="tr-TR" sz="2000" dirty="0" smtClean="0">
              <a:solidFill>
                <a:schemeClr val="tx1"/>
              </a:solidFill>
              <a:latin typeface="Times New Roman" pitchFamily="18" charset="0"/>
              <a:cs typeface="Times New Roman" pitchFamily="18" charset="0"/>
            </a:endParaRPr>
          </a:p>
          <a:p>
            <a:pPr algn="just">
              <a:buNone/>
            </a:pPr>
            <a:r>
              <a:rPr lang="tr-TR"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		Doğrudan </a:t>
            </a:r>
            <a:r>
              <a:rPr lang="tr-TR" sz="2000" dirty="0" smtClean="0">
                <a:solidFill>
                  <a:schemeClr val="tx1"/>
                </a:solidFill>
                <a:latin typeface="Times New Roman" pitchFamily="18" charset="0"/>
                <a:cs typeface="Times New Roman" pitchFamily="18" charset="0"/>
              </a:rPr>
              <a:t>doğruya XVI. yüzyıl Osmanlı Türkçesini temsil eden ilk eser olarak Bergamalı Kadri tarafından 1530 yılında yazılıp Kanuni Sultan Süleyman’ın veziri İbrahim Paşa’ya sunulmuş olan </a:t>
            </a:r>
            <a:r>
              <a:rPr lang="tr-TR" sz="2000" i="1" dirty="0" err="1" smtClean="0">
                <a:solidFill>
                  <a:schemeClr val="tx1"/>
                </a:solidFill>
                <a:latin typeface="Times New Roman" pitchFamily="18" charset="0"/>
                <a:cs typeface="Times New Roman" pitchFamily="18" charset="0"/>
              </a:rPr>
              <a:t>Müyessiretü’l</a:t>
            </a:r>
            <a:r>
              <a:rPr lang="tr-TR" sz="2000" i="1" dirty="0" smtClean="0">
                <a:solidFill>
                  <a:schemeClr val="tx1"/>
                </a:solidFill>
                <a:latin typeface="Times New Roman" pitchFamily="18" charset="0"/>
                <a:cs typeface="Times New Roman" pitchFamily="18" charset="0"/>
              </a:rPr>
              <a:t>-Ulûm</a:t>
            </a:r>
            <a:r>
              <a:rPr lang="tr-TR"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adlı gramer kitabı gösterilebilir (Korkmaz </a:t>
            </a:r>
            <a:r>
              <a:rPr lang="tr-TR" sz="2000" dirty="0" smtClean="0">
                <a:solidFill>
                  <a:schemeClr val="tx1"/>
                </a:solidFill>
                <a:latin typeface="Times New Roman" pitchFamily="18" charset="0"/>
                <a:cs typeface="Times New Roman" pitchFamily="18" charset="0"/>
              </a:rPr>
              <a:t>1995: </a:t>
            </a:r>
            <a:r>
              <a:rPr lang="tr-TR" sz="2000" dirty="0" smtClean="0">
                <a:solidFill>
                  <a:schemeClr val="tx1"/>
                </a:solidFill>
                <a:latin typeface="Times New Roman" pitchFamily="18" charset="0"/>
                <a:cs typeface="Times New Roman" pitchFamily="18" charset="0"/>
              </a:rPr>
              <a:t>4). Bu gramerde bütün sınıflandırma ve değerlendirmeler o günün gramer anlayışı gereğince Arap gramer kalıplarına uyularak hazırlanmıştır. Gramerin kelimeleri isim, fiil ve harf şeklinde türlere ayırması, Aristo’nun kelime türleri tasnifini hatırlatmaktadır (</a:t>
            </a:r>
            <a:r>
              <a:rPr lang="tr-TR" sz="2000" dirty="0" err="1" smtClean="0">
                <a:solidFill>
                  <a:schemeClr val="tx1"/>
                </a:solidFill>
                <a:latin typeface="Times New Roman" pitchFamily="18" charset="0"/>
                <a:cs typeface="Times New Roman" pitchFamily="18" charset="0"/>
              </a:rPr>
              <a:t>Dilaçar</a:t>
            </a:r>
            <a:r>
              <a:rPr lang="tr-TR" sz="2000" dirty="0" smtClean="0">
                <a:solidFill>
                  <a:schemeClr val="tx1"/>
                </a:solidFill>
                <a:latin typeface="Times New Roman" pitchFamily="18" charset="0"/>
                <a:cs typeface="Times New Roman" pitchFamily="18" charset="0"/>
              </a:rPr>
              <a:t> </a:t>
            </a:r>
            <a:r>
              <a:rPr lang="tr-TR" sz="2000" dirty="0" smtClean="0">
                <a:solidFill>
                  <a:schemeClr val="tx1"/>
                </a:solidFill>
                <a:latin typeface="Times New Roman" pitchFamily="18" charset="0"/>
                <a:cs typeface="Times New Roman" pitchFamily="18" charset="0"/>
              </a:rPr>
              <a:t>1961: </a:t>
            </a:r>
            <a:r>
              <a:rPr lang="tr-TR" sz="2000" dirty="0" smtClean="0">
                <a:solidFill>
                  <a:schemeClr val="tx1"/>
                </a:solidFill>
                <a:latin typeface="Times New Roman" pitchFamily="18" charset="0"/>
                <a:cs typeface="Times New Roman" pitchFamily="18" charset="0"/>
              </a:rPr>
              <a:t>128). Eser Besim Atalay tarafından 1946 yılında İstanbul’da yayımlanmıştır.</a:t>
            </a:r>
          </a:p>
          <a:p>
            <a:pPr algn="just">
              <a:buNone/>
            </a:pPr>
            <a:endParaRPr lang="tr-TR" sz="2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80605" y="391886"/>
            <a:ext cx="10267405" cy="6165668"/>
          </a:xfrm>
        </p:spPr>
        <p:txBody>
          <a:bodyPr>
            <a:normAutofit lnSpcReduction="10000"/>
          </a:bodyPr>
          <a:lstStyle/>
          <a:p>
            <a:pPr algn="just">
              <a:buNone/>
            </a:pPr>
            <a:r>
              <a:rPr lang="tr-TR" dirty="0" smtClean="0"/>
              <a:t>	</a:t>
            </a:r>
            <a:r>
              <a:rPr lang="tr-TR" sz="2400" dirty="0" smtClean="0">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Görüldüğü </a:t>
            </a:r>
            <a:r>
              <a:rPr lang="tr-TR" sz="2400" dirty="0" smtClean="0">
                <a:solidFill>
                  <a:schemeClr val="tx1"/>
                </a:solidFill>
                <a:latin typeface="Times New Roman" pitchFamily="18" charset="0"/>
                <a:cs typeface="Times New Roman" pitchFamily="18" charset="0"/>
              </a:rPr>
              <a:t>gibi Tanzimat dönemine kadar dilbilgisi alanında yeteri kadar çalışma yapılmamıştır. Gramer yazımı açısından oldukça hareketli bir dönem olan Tanzimat döneminde bu konudaki çalışmalar Mustafa Reşit Paşa’nın üniversite açma isteği ile başlamıştır. Mustafa Reşit Paşa’nın 1851’de kurduğu akademi niteliğindeki Encümen-i </a:t>
            </a:r>
            <a:r>
              <a:rPr lang="tr-TR" sz="2400" dirty="0" err="1" smtClean="0">
                <a:solidFill>
                  <a:schemeClr val="tx1"/>
                </a:solidFill>
                <a:latin typeface="Times New Roman" pitchFamily="18" charset="0"/>
                <a:cs typeface="Times New Roman" pitchFamily="18" charset="0"/>
              </a:rPr>
              <a:t>Dâniş’te</a:t>
            </a:r>
            <a:r>
              <a:rPr lang="tr-TR" sz="2400" dirty="0" smtClean="0">
                <a:solidFill>
                  <a:schemeClr val="tx1"/>
                </a:solidFill>
                <a:latin typeface="Times New Roman" pitchFamily="18" charset="0"/>
                <a:cs typeface="Times New Roman" pitchFamily="18" charset="0"/>
              </a:rPr>
              <a:t> bulunan bilginlerden her biri kendi bölgeleri ile ilgili içinde bir de </a:t>
            </a:r>
            <a:r>
              <a:rPr lang="tr-TR" sz="2400" dirty="0" smtClean="0">
                <a:solidFill>
                  <a:schemeClr val="tx1"/>
                </a:solidFill>
                <a:latin typeface="Times New Roman" pitchFamily="18" charset="0"/>
                <a:cs typeface="Times New Roman" pitchFamily="18" charset="0"/>
              </a:rPr>
              <a:t>dilbilgisi </a:t>
            </a:r>
            <a:r>
              <a:rPr lang="tr-TR" sz="2400" dirty="0" smtClean="0">
                <a:solidFill>
                  <a:schemeClr val="tx1"/>
                </a:solidFill>
                <a:latin typeface="Times New Roman" pitchFamily="18" charset="0"/>
                <a:cs typeface="Times New Roman" pitchFamily="18" charset="0"/>
              </a:rPr>
              <a:t>bulunan çalışmalar ortaya koymuştur (</a:t>
            </a:r>
            <a:r>
              <a:rPr lang="tr-TR" sz="2400" dirty="0" err="1" smtClean="0">
                <a:solidFill>
                  <a:schemeClr val="tx1"/>
                </a:solidFill>
                <a:latin typeface="Times New Roman" pitchFamily="18" charset="0"/>
                <a:cs typeface="Times New Roman" pitchFamily="18" charset="0"/>
              </a:rPr>
              <a:t>Kükey</a:t>
            </a:r>
            <a:r>
              <a:rPr lang="tr-TR" sz="2400" dirty="0" smtClean="0">
                <a:solidFill>
                  <a:schemeClr val="tx1"/>
                </a:solidFill>
                <a:latin typeface="Times New Roman" pitchFamily="18" charset="0"/>
                <a:cs typeface="Times New Roman" pitchFamily="18" charset="0"/>
              </a:rPr>
              <a:t> 2003: 2). Bu dönemde dilin sadeleştirilmesi gerektiği meselesi ortaya atılmış, bu doğrultuda gramer yazma faaliyetleri başlamış, Osmanlı Türkçesi gramerlerinin yazılması karar altına alınmıştır. Yöntem ve içerik bakımından birbirine benzer birçok gramerin yazılmasına rağmen Türkçenin kendine özgü yapısının bulunduğu kabul edilmiş ve Lisan-ı Osmanî yerine Lisan-ı Türkî adlandırmalarını kullanma bilinci gelişmiştir. Modern anlamda ilk Türkçe dilbilim kitabı </a:t>
            </a:r>
            <a:r>
              <a:rPr lang="tr-TR" sz="2400" dirty="0" err="1" smtClean="0">
                <a:solidFill>
                  <a:schemeClr val="tx1"/>
                </a:solidFill>
                <a:latin typeface="Times New Roman" pitchFamily="18" charset="0"/>
                <a:cs typeface="Times New Roman" pitchFamily="18" charset="0"/>
              </a:rPr>
              <a:t>Şemseddin</a:t>
            </a:r>
            <a:r>
              <a:rPr lang="tr-TR" sz="2400" dirty="0" smtClean="0">
                <a:solidFill>
                  <a:schemeClr val="tx1"/>
                </a:solidFill>
                <a:latin typeface="Times New Roman" pitchFamily="18" charset="0"/>
                <a:cs typeface="Times New Roman" pitchFamily="18" charset="0"/>
              </a:rPr>
              <a:t> Sami tarafından 1887 tarihli dilin nitelikleri, dünya dillerinin tipleri, dil akrabalığı, ses yansımaları gibi dille ilgili birçok konu üzerinde duran </a:t>
            </a:r>
            <a:r>
              <a:rPr lang="tr-TR" sz="2400" i="1" dirty="0" smtClean="0">
                <a:solidFill>
                  <a:schemeClr val="tx1"/>
                </a:solidFill>
                <a:latin typeface="Times New Roman" pitchFamily="18" charset="0"/>
                <a:cs typeface="Times New Roman" pitchFamily="18" charset="0"/>
              </a:rPr>
              <a:t>Lisan</a:t>
            </a:r>
            <a:r>
              <a:rPr lang="tr-TR" sz="2400" dirty="0" smtClean="0">
                <a:solidFill>
                  <a:schemeClr val="tx1"/>
                </a:solidFill>
                <a:latin typeface="Times New Roman" pitchFamily="18" charset="0"/>
                <a:cs typeface="Times New Roman" pitchFamily="18" charset="0"/>
              </a:rPr>
              <a:t> adlı eserdir (Demir </a:t>
            </a:r>
            <a:r>
              <a:rPr lang="tr-TR" sz="2400" dirty="0" smtClean="0">
                <a:solidFill>
                  <a:schemeClr val="tx1"/>
                </a:solidFill>
                <a:latin typeface="Times New Roman" pitchFamily="18" charset="0"/>
                <a:cs typeface="Times New Roman" pitchFamily="18" charset="0"/>
              </a:rPr>
              <a:t>2012: </a:t>
            </a:r>
            <a:r>
              <a:rPr lang="tr-TR" sz="2400" dirty="0" smtClean="0">
                <a:solidFill>
                  <a:schemeClr val="tx1"/>
                </a:solidFill>
                <a:latin typeface="Times New Roman" pitchFamily="18" charset="0"/>
                <a:cs typeface="Times New Roman" pitchFamily="18" charset="0"/>
              </a:rPr>
              <a:t>45). Bu dönemden Meşrutiyet’in ilanına kadar birçok gramerin yazıldığı görülmektedir.</a:t>
            </a:r>
          </a:p>
          <a:p>
            <a:pPr algn="just">
              <a:buNone/>
            </a:pPr>
            <a:r>
              <a:rPr lang="tr-TR" dirty="0" smtClean="0">
                <a:solidFill>
                  <a:schemeClr val="tx1"/>
                </a:solidFill>
                <a:latin typeface="Times New Roman" pitchFamily="18" charset="0"/>
                <a:cs typeface="Times New Roman" pitchFamily="18" charset="0"/>
              </a:rPr>
              <a:t>			</a:t>
            </a:r>
            <a:endParaRPr lang="tr-TR" dirty="0" smtClean="0">
              <a:solidFill>
                <a:schemeClr val="tx1"/>
              </a:solidFill>
              <a:latin typeface="Times New Roman" pitchFamily="18" charset="0"/>
              <a:cs typeface="Times New Roman" pitchFamily="18" charset="0"/>
            </a:endParaRPr>
          </a:p>
          <a:p>
            <a:pPr>
              <a:buNone/>
            </a:pPr>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619793" y="509451"/>
            <a:ext cx="10189029" cy="6048103"/>
          </a:xfrm>
        </p:spPr>
        <p:txBody>
          <a:bodyPr/>
          <a:lstStyle/>
          <a:p>
            <a:pPr algn="just">
              <a:buNone/>
            </a:pPr>
            <a:r>
              <a:rPr lang="tr-TR" dirty="0" smtClean="0"/>
              <a:t>			</a:t>
            </a:r>
            <a:r>
              <a:rPr lang="tr-TR" sz="2000" dirty="0" smtClean="0">
                <a:solidFill>
                  <a:schemeClr val="tx1"/>
                </a:solidFill>
                <a:latin typeface="Times New Roman" pitchFamily="18" charset="0"/>
                <a:cs typeface="Times New Roman" pitchFamily="18" charset="0"/>
              </a:rPr>
              <a:t>1908’den </a:t>
            </a:r>
            <a:r>
              <a:rPr lang="tr-TR" sz="2000" dirty="0" smtClean="0">
                <a:solidFill>
                  <a:schemeClr val="tx1"/>
                </a:solidFill>
                <a:latin typeface="Times New Roman" pitchFamily="18" charset="0"/>
                <a:cs typeface="Times New Roman" pitchFamily="18" charset="0"/>
              </a:rPr>
              <a:t>Cumhuriyet dönemine hatta 1928 yazı devrimine kadar olan yıllarda Batı gramer geleneklerine uygun gramerler yazılmış, bu görüşle eser hazırlayan ilk gramer yazarı da </a:t>
            </a:r>
            <a:r>
              <a:rPr lang="tr-TR" sz="2000" i="1" dirty="0" smtClean="0">
                <a:solidFill>
                  <a:schemeClr val="tx1"/>
                </a:solidFill>
                <a:latin typeface="Times New Roman" pitchFamily="18" charset="0"/>
                <a:cs typeface="Times New Roman" pitchFamily="18" charset="0"/>
              </a:rPr>
              <a:t>Türkçe Sarf ve Nahiv</a:t>
            </a:r>
            <a:r>
              <a:rPr lang="tr-TR" sz="2000" dirty="0" smtClean="0">
                <a:solidFill>
                  <a:schemeClr val="tx1"/>
                </a:solidFill>
                <a:latin typeface="Times New Roman" pitchFamily="18" charset="0"/>
                <a:cs typeface="Times New Roman" pitchFamily="18" charset="0"/>
              </a:rPr>
              <a:t> adlı eseri ile Hüseyin Cahit Yalçın olmuştur (Korkmaz </a:t>
            </a:r>
            <a:r>
              <a:rPr lang="tr-TR" sz="2000" dirty="0" smtClean="0">
                <a:solidFill>
                  <a:schemeClr val="tx1"/>
                </a:solidFill>
                <a:latin typeface="Times New Roman" pitchFamily="18" charset="0"/>
                <a:cs typeface="Times New Roman" pitchFamily="18" charset="0"/>
              </a:rPr>
              <a:t>2007: </a:t>
            </a:r>
            <a:r>
              <a:rPr lang="tr-TR" sz="2000" dirty="0" smtClean="0">
                <a:solidFill>
                  <a:schemeClr val="tx1"/>
                </a:solidFill>
                <a:latin typeface="Times New Roman" pitchFamily="18" charset="0"/>
                <a:cs typeface="Times New Roman" pitchFamily="18" charset="0"/>
              </a:rPr>
              <a:t>CXII).</a:t>
            </a:r>
          </a:p>
          <a:p>
            <a:pPr algn="just">
              <a:buNone/>
            </a:pPr>
            <a:r>
              <a:rPr lang="tr-TR" sz="2000" dirty="0" smtClean="0">
                <a:solidFill>
                  <a:schemeClr val="tx1"/>
                </a:solidFill>
                <a:latin typeface="Times New Roman" pitchFamily="18" charset="0"/>
                <a:cs typeface="Times New Roman" pitchFamily="18" charset="0"/>
              </a:rPr>
              <a:t>			1928 </a:t>
            </a:r>
            <a:r>
              <a:rPr lang="tr-TR" sz="2000" dirty="0" smtClean="0">
                <a:solidFill>
                  <a:schemeClr val="tx1"/>
                </a:solidFill>
                <a:latin typeface="Times New Roman" pitchFamily="18" charset="0"/>
                <a:cs typeface="Times New Roman" pitchFamily="18" charset="0"/>
              </a:rPr>
              <a:t>yılında Atatürk’ün önderliğinde yazı devrimini hazırlayan Türk Dili Encümeni, Gramer Hakkında Rapor’un eki olarak o günün koşulları içinde Türkçenin kendi yapı ve işleyiş ilkelerine göre düzenlenmiş altmış dokuz sayfalık </a:t>
            </a:r>
            <a:r>
              <a:rPr lang="tr-TR" sz="2000" i="1" dirty="0" smtClean="0">
                <a:solidFill>
                  <a:schemeClr val="tx1"/>
                </a:solidFill>
                <a:latin typeface="Times New Roman" pitchFamily="18" charset="0"/>
                <a:cs typeface="Times New Roman" pitchFamily="18" charset="0"/>
              </a:rPr>
              <a:t>Muhtasar Türkçe Gramer</a:t>
            </a:r>
            <a:r>
              <a:rPr lang="tr-TR" sz="2000" dirty="0" smtClean="0">
                <a:solidFill>
                  <a:schemeClr val="tx1"/>
                </a:solidFill>
                <a:latin typeface="Times New Roman" pitchFamily="18" charset="0"/>
                <a:cs typeface="Times New Roman" pitchFamily="18" charset="0"/>
              </a:rPr>
              <a:t> adlı küçük çalışmayı yayımlamışlardır. </a:t>
            </a:r>
            <a:r>
              <a:rPr lang="tr-TR" sz="2000" dirty="0" err="1" smtClean="0">
                <a:solidFill>
                  <a:schemeClr val="tx1"/>
                </a:solidFill>
                <a:latin typeface="Times New Roman" pitchFamily="18" charset="0"/>
                <a:cs typeface="Times New Roman" pitchFamily="18" charset="0"/>
              </a:rPr>
              <a:t>Mithay</a:t>
            </a:r>
            <a:r>
              <a:rPr lang="tr-TR" sz="2000" dirty="0" smtClean="0">
                <a:solidFill>
                  <a:schemeClr val="tx1"/>
                </a:solidFill>
                <a:latin typeface="Times New Roman" pitchFamily="18" charset="0"/>
                <a:cs typeface="Times New Roman" pitchFamily="18" charset="0"/>
              </a:rPr>
              <a:t> </a:t>
            </a:r>
            <a:r>
              <a:rPr lang="tr-TR" sz="2000" dirty="0" err="1" smtClean="0">
                <a:solidFill>
                  <a:schemeClr val="tx1"/>
                </a:solidFill>
                <a:latin typeface="Times New Roman" pitchFamily="18" charset="0"/>
                <a:cs typeface="Times New Roman" pitchFamily="18" charset="0"/>
              </a:rPr>
              <a:t>Sadullah</a:t>
            </a:r>
            <a:r>
              <a:rPr lang="tr-TR" sz="2000" dirty="0" smtClean="0">
                <a:solidFill>
                  <a:schemeClr val="tx1"/>
                </a:solidFill>
                <a:latin typeface="Times New Roman" pitchFamily="18" charset="0"/>
                <a:cs typeface="Times New Roman" pitchFamily="18" charset="0"/>
              </a:rPr>
              <a:t> </a:t>
            </a:r>
            <a:r>
              <a:rPr lang="tr-TR" sz="2000" dirty="0" err="1" smtClean="0">
                <a:solidFill>
                  <a:schemeClr val="tx1"/>
                </a:solidFill>
                <a:latin typeface="Times New Roman" pitchFamily="18" charset="0"/>
                <a:cs typeface="Times New Roman" pitchFamily="18" charset="0"/>
              </a:rPr>
              <a:t>Sander</a:t>
            </a:r>
            <a:r>
              <a:rPr lang="tr-TR" sz="2000" dirty="0" smtClean="0">
                <a:solidFill>
                  <a:schemeClr val="tx1"/>
                </a:solidFill>
                <a:latin typeface="Times New Roman" pitchFamily="18" charset="0"/>
                <a:cs typeface="Times New Roman" pitchFamily="18" charset="0"/>
              </a:rPr>
              <a:t>, Peyami Safa, İbrahim </a:t>
            </a:r>
            <a:r>
              <a:rPr lang="tr-TR" sz="2000" dirty="0" err="1" smtClean="0">
                <a:solidFill>
                  <a:schemeClr val="tx1"/>
                </a:solidFill>
                <a:latin typeface="Times New Roman" pitchFamily="18" charset="0"/>
                <a:cs typeface="Times New Roman" pitchFamily="18" charset="0"/>
              </a:rPr>
              <a:t>Necmi</a:t>
            </a:r>
            <a:r>
              <a:rPr lang="tr-TR" sz="2000" dirty="0" smtClean="0">
                <a:solidFill>
                  <a:schemeClr val="tx1"/>
                </a:solidFill>
                <a:latin typeface="Times New Roman" pitchFamily="18" charset="0"/>
                <a:cs typeface="Times New Roman" pitchFamily="18" charset="0"/>
              </a:rPr>
              <a:t> Dilmen, M. Baha, Necmettin Halil Onan-</a:t>
            </a:r>
            <a:r>
              <a:rPr lang="tr-TR" sz="2000" dirty="0" err="1" smtClean="0">
                <a:solidFill>
                  <a:schemeClr val="tx1"/>
                </a:solidFill>
                <a:latin typeface="Times New Roman" pitchFamily="18" charset="0"/>
                <a:cs typeface="Times New Roman" pitchFamily="18" charset="0"/>
              </a:rPr>
              <a:t>Ahter</a:t>
            </a:r>
            <a:r>
              <a:rPr lang="tr-TR" sz="2000" dirty="0" smtClean="0">
                <a:solidFill>
                  <a:schemeClr val="tx1"/>
                </a:solidFill>
                <a:latin typeface="Times New Roman" pitchFamily="18" charset="0"/>
                <a:cs typeface="Times New Roman" pitchFamily="18" charset="0"/>
              </a:rPr>
              <a:t> Onan ve daha başkalarının yayımladıkları gramerlerde içerik bakımından Dil Encümeni’nin taslak olarak yayımladığı gramer ölçüleri hâkim olmuştur (Korkmaz </a:t>
            </a:r>
            <a:r>
              <a:rPr lang="tr-TR" sz="2000" dirty="0" smtClean="0">
                <a:solidFill>
                  <a:schemeClr val="tx1"/>
                </a:solidFill>
                <a:latin typeface="Times New Roman" pitchFamily="18" charset="0"/>
                <a:cs typeface="Times New Roman" pitchFamily="18" charset="0"/>
              </a:rPr>
              <a:t>2007: </a:t>
            </a:r>
            <a:r>
              <a:rPr lang="tr-TR" sz="2000" dirty="0" smtClean="0">
                <a:solidFill>
                  <a:schemeClr val="tx1"/>
                </a:solidFill>
                <a:latin typeface="Times New Roman" pitchFamily="18" charset="0"/>
                <a:cs typeface="Times New Roman" pitchFamily="18" charset="0"/>
              </a:rPr>
              <a:t>CXIII</a:t>
            </a:r>
            <a:r>
              <a:rPr lang="tr-TR" sz="2000" dirty="0" smtClean="0">
                <a:solidFill>
                  <a:schemeClr val="tx1"/>
                </a:solidFill>
                <a:latin typeface="Times New Roman" pitchFamily="18" charset="0"/>
                <a:cs typeface="Times New Roman" pitchFamily="18" charset="0"/>
              </a:rPr>
              <a:t>).</a:t>
            </a:r>
          </a:p>
          <a:p>
            <a:pPr algn="just">
              <a:buNone/>
            </a:pPr>
            <a:r>
              <a:rPr lang="tr-TR" sz="2000" dirty="0" smtClean="0">
                <a:solidFill>
                  <a:schemeClr val="tx1"/>
                </a:solidFill>
                <a:latin typeface="Times New Roman" pitchFamily="18" charset="0"/>
                <a:cs typeface="Times New Roman" pitchFamily="18" charset="0"/>
              </a:rPr>
              <a:t>			Dil </a:t>
            </a:r>
            <a:r>
              <a:rPr lang="tr-TR" sz="2000" dirty="0" smtClean="0">
                <a:solidFill>
                  <a:schemeClr val="tx1"/>
                </a:solidFill>
                <a:latin typeface="Times New Roman" pitchFamily="18" charset="0"/>
                <a:cs typeface="Times New Roman" pitchFamily="18" charset="0"/>
              </a:rPr>
              <a:t>devrimi ile birlikte gramer alanında Arap, Fars ve Fransız gramerlerinin kalıplarını taklit dönemine son verilerek dilin kendi yapısına dayanan gramerlerin ortaya konulmasına yönelik çalışmalarda bulunulmuştur. Bu nedenle Milli Eğitim Bakanlığı, 1941 yılında bu amaca uygun bir kılavuz gramer hazırlatma girişiminde bulunmuştur. Bu girişimin ilk ürünü Tahsin </a:t>
            </a:r>
            <a:r>
              <a:rPr lang="tr-TR" sz="2000" dirty="0" err="1" smtClean="0">
                <a:solidFill>
                  <a:schemeClr val="tx1"/>
                </a:solidFill>
                <a:latin typeface="Times New Roman" pitchFamily="18" charset="0"/>
                <a:cs typeface="Times New Roman" pitchFamily="18" charset="0"/>
              </a:rPr>
              <a:t>Banguoğlu</a:t>
            </a:r>
            <a:r>
              <a:rPr lang="tr-TR" sz="2000" dirty="0" smtClean="0">
                <a:solidFill>
                  <a:schemeClr val="tx1"/>
                </a:solidFill>
                <a:latin typeface="Times New Roman" pitchFamily="18" charset="0"/>
                <a:cs typeface="Times New Roman" pitchFamily="18" charset="0"/>
              </a:rPr>
              <a:t> tarafından Türkçenin temel yapısını bilimsel yöntemler ışığında ortaya koyan ve daha sonra yazılan gramerlere temel teşkil eden </a:t>
            </a:r>
            <a:r>
              <a:rPr lang="tr-TR" sz="2000" i="1" dirty="0" smtClean="0">
                <a:solidFill>
                  <a:schemeClr val="tx1"/>
                </a:solidFill>
                <a:latin typeface="Times New Roman" pitchFamily="18" charset="0"/>
                <a:cs typeface="Times New Roman" pitchFamily="18" charset="0"/>
              </a:rPr>
              <a:t>Ana </a:t>
            </a:r>
            <a:r>
              <a:rPr lang="tr-TR" sz="2000" i="1" dirty="0" err="1" smtClean="0">
                <a:solidFill>
                  <a:schemeClr val="tx1"/>
                </a:solidFill>
                <a:latin typeface="Times New Roman" pitchFamily="18" charset="0"/>
                <a:cs typeface="Times New Roman" pitchFamily="18" charset="0"/>
              </a:rPr>
              <a:t>Hatlarile</a:t>
            </a:r>
            <a:r>
              <a:rPr lang="tr-TR" sz="2000" i="1" dirty="0" smtClean="0">
                <a:solidFill>
                  <a:schemeClr val="tx1"/>
                </a:solidFill>
                <a:latin typeface="Times New Roman" pitchFamily="18" charset="0"/>
                <a:cs typeface="Times New Roman" pitchFamily="18" charset="0"/>
              </a:rPr>
              <a:t> Türk Grameri</a:t>
            </a:r>
            <a:r>
              <a:rPr lang="tr-TR" sz="2000" dirty="0" smtClean="0">
                <a:solidFill>
                  <a:schemeClr val="tx1"/>
                </a:solidFill>
                <a:latin typeface="Times New Roman" pitchFamily="18" charset="0"/>
                <a:cs typeface="Times New Roman" pitchFamily="18" charset="0"/>
              </a:rPr>
              <a:t>’dir (Korkmaz </a:t>
            </a:r>
            <a:r>
              <a:rPr lang="tr-TR" sz="2000" dirty="0" smtClean="0">
                <a:solidFill>
                  <a:schemeClr val="tx1"/>
                </a:solidFill>
                <a:latin typeface="Times New Roman" pitchFamily="18" charset="0"/>
                <a:cs typeface="Times New Roman" pitchFamily="18" charset="0"/>
              </a:rPr>
              <a:t>2007: CXIII</a:t>
            </a:r>
            <a:r>
              <a:rPr lang="tr-TR" sz="2000" dirty="0" smtClean="0">
                <a:solidFill>
                  <a:schemeClr val="tx1"/>
                </a:solidFill>
                <a:latin typeface="Times New Roman" pitchFamily="18" charset="0"/>
                <a:cs typeface="Times New Roman" pitchFamily="18" charset="0"/>
              </a:rPr>
              <a:t>). </a:t>
            </a:r>
          </a:p>
          <a:p>
            <a:pPr>
              <a:buNone/>
            </a:pPr>
            <a:endParaRPr lang="tr-TR" dirty="0" smtClean="0"/>
          </a:p>
          <a:p>
            <a:pPr>
              <a:buNone/>
            </a:pPr>
            <a:endParaRPr lang="tr-T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606731" y="418011"/>
            <a:ext cx="10189029" cy="6126480"/>
          </a:xfrm>
        </p:spPr>
        <p:txBody>
          <a:bodyPr/>
          <a:lstStyle/>
          <a:p>
            <a:pPr algn="just">
              <a:buNone/>
            </a:pPr>
            <a:r>
              <a:rPr lang="tr-TR" dirty="0" smtClean="0"/>
              <a:t>			</a:t>
            </a:r>
            <a:r>
              <a:rPr lang="tr-TR" sz="2400" dirty="0" smtClean="0">
                <a:solidFill>
                  <a:schemeClr val="tx1"/>
                </a:solidFill>
                <a:latin typeface="Times New Roman" pitchFamily="18" charset="0"/>
                <a:cs typeface="Times New Roman" pitchFamily="18" charset="0"/>
              </a:rPr>
              <a:t>Avrupa </a:t>
            </a:r>
            <a:r>
              <a:rPr lang="tr-TR" sz="2400" dirty="0" smtClean="0">
                <a:solidFill>
                  <a:schemeClr val="tx1"/>
                </a:solidFill>
                <a:latin typeface="Times New Roman" pitchFamily="18" charset="0"/>
                <a:cs typeface="Times New Roman" pitchFamily="18" charset="0"/>
              </a:rPr>
              <a:t>ve Rusya’da ancak XVIII. yüzyılın ortalarına doğru Türk grameri ile uğraşılmaya başlanmıştır (</a:t>
            </a:r>
            <a:r>
              <a:rPr lang="tr-TR" sz="2400" dirty="0" err="1" smtClean="0">
                <a:solidFill>
                  <a:schemeClr val="tx1"/>
                </a:solidFill>
                <a:latin typeface="Times New Roman" pitchFamily="18" charset="0"/>
                <a:cs typeface="Times New Roman" pitchFamily="18" charset="0"/>
              </a:rPr>
              <a:t>Özçam</a:t>
            </a:r>
            <a:r>
              <a:rPr lang="tr-TR" sz="2400" dirty="0" smtClean="0">
                <a:solidFill>
                  <a:schemeClr val="tx1"/>
                </a:solidFill>
                <a:latin typeface="Times New Roman" pitchFamily="18" charset="0"/>
                <a:cs typeface="Times New Roman" pitchFamily="18" charset="0"/>
              </a:rPr>
              <a:t> </a:t>
            </a:r>
            <a:r>
              <a:rPr lang="tr-TR" sz="2400" dirty="0" smtClean="0">
                <a:solidFill>
                  <a:schemeClr val="tx1"/>
                </a:solidFill>
                <a:latin typeface="Times New Roman" pitchFamily="18" charset="0"/>
                <a:cs typeface="Times New Roman" pitchFamily="18" charset="0"/>
              </a:rPr>
              <a:t>1997: </a:t>
            </a:r>
            <a:r>
              <a:rPr lang="tr-TR" sz="2400" dirty="0" smtClean="0">
                <a:solidFill>
                  <a:schemeClr val="tx1"/>
                </a:solidFill>
                <a:latin typeface="Times New Roman" pitchFamily="18" charset="0"/>
                <a:cs typeface="Times New Roman" pitchFamily="18" charset="0"/>
              </a:rPr>
              <a:t>122). Bu dönemde yabancılar tarafından Türk dili ile ilgili kapsamlı ve ayrıntılı yöntemlerle gramerler hazırlanmıştır. Bunlar içinde en yetkin isim J. </a:t>
            </a:r>
            <a:r>
              <a:rPr lang="tr-TR" sz="2400" dirty="0" err="1" smtClean="0">
                <a:solidFill>
                  <a:schemeClr val="tx1"/>
                </a:solidFill>
                <a:latin typeface="Times New Roman" pitchFamily="18" charset="0"/>
                <a:cs typeface="Times New Roman" pitchFamily="18" charset="0"/>
              </a:rPr>
              <a:t>Deny’dir</a:t>
            </a:r>
            <a:r>
              <a:rPr lang="tr-TR" sz="2400" dirty="0" smtClean="0">
                <a:solidFill>
                  <a:schemeClr val="tx1"/>
                </a:solidFill>
                <a:latin typeface="Times New Roman" pitchFamily="18" charset="0"/>
                <a:cs typeface="Times New Roman" pitchFamily="18" charset="0"/>
              </a:rPr>
              <a:t>. </a:t>
            </a:r>
          </a:p>
          <a:p>
            <a:pPr algn="just">
              <a:buNone/>
            </a:pPr>
            <a:r>
              <a:rPr lang="tr-TR" sz="2400" dirty="0" smtClean="0">
                <a:solidFill>
                  <a:schemeClr val="tx1"/>
                </a:solidFill>
                <a:latin typeface="Times New Roman" pitchFamily="18" charset="0"/>
                <a:cs typeface="Times New Roman" pitchFamily="18" charset="0"/>
              </a:rPr>
              <a:t>			Bunun </a:t>
            </a:r>
            <a:r>
              <a:rPr lang="tr-TR" sz="2400" dirty="0" smtClean="0">
                <a:solidFill>
                  <a:schemeClr val="tx1"/>
                </a:solidFill>
                <a:latin typeface="Times New Roman" pitchFamily="18" charset="0"/>
                <a:cs typeface="Times New Roman" pitchFamily="18" charset="0"/>
              </a:rPr>
              <a:t>dışında Türkiye dışı </a:t>
            </a:r>
            <a:r>
              <a:rPr lang="tr-TR" sz="2400" dirty="0" err="1" smtClean="0">
                <a:solidFill>
                  <a:schemeClr val="tx1"/>
                </a:solidFill>
                <a:latin typeface="Times New Roman" pitchFamily="18" charset="0"/>
                <a:cs typeface="Times New Roman" pitchFamily="18" charset="0"/>
              </a:rPr>
              <a:t>Türkolojide</a:t>
            </a:r>
            <a:r>
              <a:rPr lang="tr-TR" sz="2400" dirty="0" smtClean="0">
                <a:solidFill>
                  <a:schemeClr val="tx1"/>
                </a:solidFill>
                <a:latin typeface="Times New Roman" pitchFamily="18" charset="0"/>
                <a:cs typeface="Times New Roman" pitchFamily="18" charset="0"/>
              </a:rPr>
              <a:t> Türkçe gramere en fazla katkının Sovyet ve Alman </a:t>
            </a:r>
            <a:r>
              <a:rPr lang="tr-TR" sz="2400" dirty="0" err="1" smtClean="0">
                <a:solidFill>
                  <a:schemeClr val="tx1"/>
                </a:solidFill>
                <a:latin typeface="Times New Roman" pitchFamily="18" charset="0"/>
                <a:cs typeface="Times New Roman" pitchFamily="18" charset="0"/>
              </a:rPr>
              <a:t>Türkolojisinden</a:t>
            </a:r>
            <a:r>
              <a:rPr lang="tr-TR" sz="2400" dirty="0" smtClean="0">
                <a:solidFill>
                  <a:schemeClr val="tx1"/>
                </a:solidFill>
                <a:latin typeface="Times New Roman" pitchFamily="18" charset="0"/>
                <a:cs typeface="Times New Roman" pitchFamily="18" charset="0"/>
              </a:rPr>
              <a:t> gelmiş olduğu </a:t>
            </a:r>
            <a:r>
              <a:rPr lang="tr-TR" sz="2400" dirty="0" smtClean="0">
                <a:solidFill>
                  <a:schemeClr val="tx1"/>
                </a:solidFill>
                <a:latin typeface="Times New Roman" pitchFamily="18" charset="0"/>
                <a:cs typeface="Times New Roman" pitchFamily="18" charset="0"/>
              </a:rPr>
              <a:t>düşünülebilir. </a:t>
            </a:r>
            <a:r>
              <a:rPr lang="tr-TR" sz="2400" dirty="0" smtClean="0">
                <a:solidFill>
                  <a:schemeClr val="tx1"/>
                </a:solidFill>
                <a:latin typeface="Times New Roman" pitchFamily="18" charset="0"/>
                <a:cs typeface="Times New Roman" pitchFamily="18" charset="0"/>
              </a:rPr>
              <a:t>Sovyetler çeşitli siyasi nedenlerle kendi toprakları içinde bulunan toplulukların dilleri ile ve dolaylı da olsa Türkiye Türkçesi gramer sorunlarıyla da ilgilenmişler, bu yönde çeşitli çalışmalar ortaya koymuşlardır (Demir </a:t>
            </a:r>
            <a:r>
              <a:rPr lang="tr-TR" sz="2400" dirty="0" smtClean="0">
                <a:solidFill>
                  <a:schemeClr val="tx1"/>
                </a:solidFill>
                <a:latin typeface="Times New Roman" pitchFamily="18" charset="0"/>
                <a:cs typeface="Times New Roman" pitchFamily="18" charset="0"/>
              </a:rPr>
              <a:t>2012: </a:t>
            </a:r>
            <a:r>
              <a:rPr lang="tr-TR" sz="2400" dirty="0" smtClean="0">
                <a:solidFill>
                  <a:schemeClr val="tx1"/>
                </a:solidFill>
                <a:latin typeface="Times New Roman" pitchFamily="18" charset="0"/>
                <a:cs typeface="Times New Roman" pitchFamily="18" charset="0"/>
              </a:rPr>
              <a:t>39-40). Bu yönde çalışan isimler arasında en önemlisi çağdaş Türk edebî dili için </a:t>
            </a:r>
            <a:r>
              <a:rPr lang="tr-TR" sz="2400" i="1" dirty="0" err="1" smtClean="0">
                <a:solidFill>
                  <a:schemeClr val="tx1"/>
                </a:solidFill>
                <a:latin typeface="Times New Roman" pitchFamily="18" charset="0"/>
                <a:cs typeface="Times New Roman" pitchFamily="18" charset="0"/>
              </a:rPr>
              <a:t>Grammatika</a:t>
            </a:r>
            <a:r>
              <a:rPr lang="tr-TR" sz="2400" i="1" dirty="0" smtClean="0">
                <a:solidFill>
                  <a:schemeClr val="tx1"/>
                </a:solidFill>
                <a:latin typeface="Times New Roman" pitchFamily="18" charset="0"/>
                <a:cs typeface="Times New Roman" pitchFamily="18" charset="0"/>
              </a:rPr>
              <a:t> </a:t>
            </a:r>
            <a:r>
              <a:rPr lang="tr-TR" sz="2400" i="1" dirty="0" err="1" smtClean="0">
                <a:solidFill>
                  <a:schemeClr val="tx1"/>
                </a:solidFill>
                <a:latin typeface="Times New Roman" pitchFamily="18" charset="0"/>
                <a:cs typeface="Times New Roman" pitchFamily="18" charset="0"/>
              </a:rPr>
              <a:t>Sovremennogo</a:t>
            </a:r>
            <a:r>
              <a:rPr lang="tr-TR" sz="2400" i="1" dirty="0" smtClean="0">
                <a:solidFill>
                  <a:schemeClr val="tx1"/>
                </a:solidFill>
                <a:latin typeface="Times New Roman" pitchFamily="18" charset="0"/>
                <a:cs typeface="Times New Roman" pitchFamily="18" charset="0"/>
              </a:rPr>
              <a:t> </a:t>
            </a:r>
            <a:r>
              <a:rPr lang="tr-TR" sz="2400" i="1" dirty="0" err="1" smtClean="0">
                <a:solidFill>
                  <a:schemeClr val="tx1"/>
                </a:solidFill>
                <a:latin typeface="Times New Roman" pitchFamily="18" charset="0"/>
                <a:cs typeface="Times New Roman" pitchFamily="18" charset="0"/>
              </a:rPr>
              <a:t>Turetskogo</a:t>
            </a:r>
            <a:r>
              <a:rPr lang="tr-TR" sz="2400" i="1" dirty="0" smtClean="0">
                <a:solidFill>
                  <a:schemeClr val="tx1"/>
                </a:solidFill>
                <a:latin typeface="Times New Roman" pitchFamily="18" charset="0"/>
                <a:cs typeface="Times New Roman" pitchFamily="18" charset="0"/>
              </a:rPr>
              <a:t> </a:t>
            </a:r>
            <a:r>
              <a:rPr lang="tr-TR" sz="2400" i="1" dirty="0" err="1" smtClean="0">
                <a:solidFill>
                  <a:schemeClr val="tx1"/>
                </a:solidFill>
                <a:latin typeface="Times New Roman" pitchFamily="18" charset="0"/>
                <a:cs typeface="Times New Roman" pitchFamily="18" charset="0"/>
              </a:rPr>
              <a:t>Literaturnogo</a:t>
            </a:r>
            <a:r>
              <a:rPr lang="tr-TR" sz="2400" i="1" dirty="0" smtClean="0">
                <a:solidFill>
                  <a:schemeClr val="tx1"/>
                </a:solidFill>
                <a:latin typeface="Times New Roman" pitchFamily="18" charset="0"/>
                <a:cs typeface="Times New Roman" pitchFamily="18" charset="0"/>
              </a:rPr>
              <a:t> </a:t>
            </a:r>
            <a:r>
              <a:rPr lang="tr-TR" sz="2400" i="1" dirty="0" err="1" smtClean="0">
                <a:solidFill>
                  <a:schemeClr val="tx1"/>
                </a:solidFill>
                <a:latin typeface="Times New Roman" pitchFamily="18" charset="0"/>
                <a:cs typeface="Times New Roman" pitchFamily="18" charset="0"/>
              </a:rPr>
              <a:t>Yazıka</a:t>
            </a:r>
            <a:r>
              <a:rPr lang="tr-TR" sz="2400" dirty="0" smtClean="0">
                <a:solidFill>
                  <a:schemeClr val="tx1"/>
                </a:solidFill>
                <a:latin typeface="Times New Roman" pitchFamily="18" charset="0"/>
                <a:cs typeface="Times New Roman" pitchFamily="18" charset="0"/>
              </a:rPr>
              <a:t> (</a:t>
            </a:r>
            <a:r>
              <a:rPr lang="tr-TR" sz="2400" dirty="0" err="1" smtClean="0">
                <a:solidFill>
                  <a:schemeClr val="tx1"/>
                </a:solidFill>
                <a:latin typeface="Times New Roman" pitchFamily="18" charset="0"/>
                <a:cs typeface="Times New Roman" pitchFamily="18" charset="0"/>
              </a:rPr>
              <a:t>Moskva</a:t>
            </a:r>
            <a:r>
              <a:rPr lang="tr-TR" sz="2400" dirty="0" smtClean="0">
                <a:solidFill>
                  <a:schemeClr val="tx1"/>
                </a:solidFill>
                <a:latin typeface="Times New Roman" pitchFamily="18" charset="0"/>
                <a:cs typeface="Times New Roman" pitchFamily="18" charset="0"/>
              </a:rPr>
              <a:t>-Leningrad, 1956) adıyla Rusça bir gramer kitabı kaleme almış olan A. N. </a:t>
            </a:r>
            <a:r>
              <a:rPr lang="tr-TR" sz="2400" dirty="0" err="1" smtClean="0">
                <a:solidFill>
                  <a:schemeClr val="tx1"/>
                </a:solidFill>
                <a:latin typeface="Times New Roman" pitchFamily="18" charset="0"/>
                <a:cs typeface="Times New Roman" pitchFamily="18" charset="0"/>
              </a:rPr>
              <a:t>Kononov’dur</a:t>
            </a:r>
            <a:r>
              <a:rPr lang="tr-TR" sz="2400" dirty="0" smtClean="0">
                <a:solidFill>
                  <a:schemeClr val="tx1"/>
                </a:solidFill>
                <a:latin typeface="Times New Roman" pitchFamily="18" charset="0"/>
                <a:cs typeface="Times New Roman" pitchFamily="18" charset="0"/>
              </a:rPr>
              <a:t> (Korkmaz </a:t>
            </a:r>
            <a:r>
              <a:rPr lang="tr-TR" sz="2400" dirty="0" smtClean="0">
                <a:solidFill>
                  <a:schemeClr val="tx1"/>
                </a:solidFill>
                <a:latin typeface="Times New Roman" pitchFamily="18" charset="0"/>
                <a:cs typeface="Times New Roman" pitchFamily="18" charset="0"/>
              </a:rPr>
              <a:t>2007: </a:t>
            </a:r>
            <a:r>
              <a:rPr lang="tr-TR" sz="2400" dirty="0" smtClean="0">
                <a:solidFill>
                  <a:schemeClr val="tx1"/>
                </a:solidFill>
                <a:latin typeface="Times New Roman" pitchFamily="18" charset="0"/>
                <a:cs typeface="Times New Roman" pitchFamily="18" charset="0"/>
              </a:rPr>
              <a:t>CXIV). Bu isimler dışında Türkiye dışında Türkiye Türkçesi gramer kitabı hazırlayanlar arasında L. B. </a:t>
            </a:r>
            <a:r>
              <a:rPr lang="tr-TR" sz="2400" dirty="0" err="1" smtClean="0">
                <a:solidFill>
                  <a:schemeClr val="tx1"/>
                </a:solidFill>
                <a:latin typeface="Times New Roman" pitchFamily="18" charset="0"/>
                <a:cs typeface="Times New Roman" pitchFamily="18" charset="0"/>
              </a:rPr>
              <a:t>Swifts</a:t>
            </a:r>
            <a:r>
              <a:rPr lang="tr-TR" sz="2400" dirty="0" smtClean="0">
                <a:solidFill>
                  <a:schemeClr val="tx1"/>
                </a:solidFill>
                <a:latin typeface="Times New Roman" pitchFamily="18" charset="0"/>
                <a:cs typeface="Times New Roman" pitchFamily="18" charset="0"/>
              </a:rPr>
              <a:t> (1963), G. </a:t>
            </a:r>
            <a:r>
              <a:rPr lang="tr-TR" sz="2400" dirty="0" err="1" smtClean="0">
                <a:solidFill>
                  <a:schemeClr val="tx1"/>
                </a:solidFill>
                <a:latin typeface="Times New Roman" pitchFamily="18" charset="0"/>
                <a:cs typeface="Times New Roman" pitchFamily="18" charset="0"/>
              </a:rPr>
              <a:t>Lewis</a:t>
            </a:r>
            <a:r>
              <a:rPr lang="tr-TR" sz="2400" dirty="0" smtClean="0">
                <a:solidFill>
                  <a:schemeClr val="tx1"/>
                </a:solidFill>
                <a:latin typeface="Times New Roman" pitchFamily="18" charset="0"/>
                <a:cs typeface="Times New Roman" pitchFamily="18" charset="0"/>
              </a:rPr>
              <a:t> (1978), R. H. </a:t>
            </a:r>
            <a:r>
              <a:rPr lang="tr-TR" sz="2400" dirty="0" err="1" smtClean="0">
                <a:solidFill>
                  <a:schemeClr val="tx1"/>
                </a:solidFill>
                <a:latin typeface="Times New Roman" pitchFamily="18" charset="0"/>
                <a:cs typeface="Times New Roman" pitchFamily="18" charset="0"/>
              </a:rPr>
              <a:t>Meskill</a:t>
            </a:r>
            <a:r>
              <a:rPr lang="tr-TR" sz="2400" dirty="0" smtClean="0">
                <a:solidFill>
                  <a:schemeClr val="tx1"/>
                </a:solidFill>
                <a:latin typeface="Times New Roman" pitchFamily="18" charset="0"/>
                <a:cs typeface="Times New Roman" pitchFamily="18" charset="0"/>
              </a:rPr>
              <a:t> (1970), J. </a:t>
            </a:r>
            <a:r>
              <a:rPr lang="tr-TR" sz="2400" dirty="0" err="1" smtClean="0">
                <a:solidFill>
                  <a:schemeClr val="tx1"/>
                </a:solidFill>
                <a:latin typeface="Times New Roman" pitchFamily="18" charset="0"/>
                <a:cs typeface="Times New Roman" pitchFamily="18" charset="0"/>
              </a:rPr>
              <a:t>Kornfilt</a:t>
            </a:r>
            <a:r>
              <a:rPr lang="tr-TR" sz="2400" dirty="0" smtClean="0">
                <a:solidFill>
                  <a:schemeClr val="tx1"/>
                </a:solidFill>
                <a:latin typeface="Times New Roman" pitchFamily="18" charset="0"/>
                <a:cs typeface="Times New Roman" pitchFamily="18" charset="0"/>
              </a:rPr>
              <a:t> (1997) gibi isimler yer almaktadır (Demir </a:t>
            </a:r>
            <a:r>
              <a:rPr lang="tr-TR" sz="2400" dirty="0" smtClean="0">
                <a:solidFill>
                  <a:schemeClr val="tx1"/>
                </a:solidFill>
                <a:latin typeface="Times New Roman" pitchFamily="18" charset="0"/>
                <a:cs typeface="Times New Roman" pitchFamily="18" charset="0"/>
              </a:rPr>
              <a:t>2012: </a:t>
            </a:r>
            <a:r>
              <a:rPr lang="tr-TR" sz="2400" dirty="0" smtClean="0">
                <a:solidFill>
                  <a:schemeClr val="tx1"/>
                </a:solidFill>
                <a:latin typeface="Times New Roman" pitchFamily="18" charset="0"/>
                <a:cs typeface="Times New Roman" pitchFamily="18" charset="0"/>
              </a:rPr>
              <a:t>39-40).</a:t>
            </a:r>
          </a:p>
          <a:p>
            <a:pPr>
              <a:buNone/>
            </a:pPr>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93669" y="418011"/>
            <a:ext cx="10345782" cy="6100355"/>
          </a:xfrm>
        </p:spPr>
        <p:txBody>
          <a:bodyPr/>
          <a:lstStyle/>
          <a:p>
            <a:pPr algn="just">
              <a:buNone/>
            </a:pPr>
            <a:r>
              <a:rPr lang="tr-TR" dirty="0" smtClean="0"/>
              <a:t>			</a:t>
            </a:r>
            <a:r>
              <a:rPr lang="tr-TR" sz="2800" dirty="0" smtClean="0">
                <a:solidFill>
                  <a:schemeClr val="tx1"/>
                </a:solidFill>
                <a:latin typeface="Times New Roman" pitchFamily="18" charset="0"/>
                <a:cs typeface="Times New Roman" pitchFamily="18" charset="0"/>
              </a:rPr>
              <a:t>Cumhuriyet </a:t>
            </a:r>
            <a:r>
              <a:rPr lang="tr-TR" sz="2800" dirty="0" smtClean="0">
                <a:solidFill>
                  <a:schemeClr val="tx1"/>
                </a:solidFill>
                <a:latin typeface="Times New Roman" pitchFamily="18" charset="0"/>
                <a:cs typeface="Times New Roman" pitchFamily="18" charset="0"/>
              </a:rPr>
              <a:t>dönemi, Türk dilinin öteki alanlarında olduğu gibi gramer alanında da öğretim ve araştırma açısından yeni gelişmelerin yaşandığı,  büyük ölçüde tasvirî gramer yöntemine uygun olarak daha kapsamlı gramerlerin ortaya konulduğu bir dönem olmuştur (Korkmaz </a:t>
            </a:r>
            <a:r>
              <a:rPr lang="tr-TR" sz="2800" dirty="0" smtClean="0">
                <a:solidFill>
                  <a:schemeClr val="tx1"/>
                </a:solidFill>
                <a:latin typeface="Times New Roman" pitchFamily="18" charset="0"/>
                <a:cs typeface="Times New Roman" pitchFamily="18" charset="0"/>
              </a:rPr>
              <a:t>2007: </a:t>
            </a:r>
            <a:r>
              <a:rPr lang="tr-TR" sz="2800" dirty="0" smtClean="0">
                <a:solidFill>
                  <a:schemeClr val="tx1"/>
                </a:solidFill>
                <a:latin typeface="Times New Roman" pitchFamily="18" charset="0"/>
                <a:cs typeface="Times New Roman" pitchFamily="18" charset="0"/>
              </a:rPr>
              <a:t>CXIV; </a:t>
            </a:r>
            <a:r>
              <a:rPr lang="tr-TR" sz="2800" dirty="0" err="1" smtClean="0">
                <a:solidFill>
                  <a:schemeClr val="tx1"/>
                </a:solidFill>
                <a:latin typeface="Times New Roman" pitchFamily="18" charset="0"/>
                <a:cs typeface="Times New Roman" pitchFamily="18" charset="0"/>
              </a:rPr>
              <a:t>Eraslan</a:t>
            </a:r>
            <a:r>
              <a:rPr lang="tr-TR" sz="2800" dirty="0" smtClean="0">
                <a:solidFill>
                  <a:schemeClr val="tx1"/>
                </a:solidFill>
                <a:latin typeface="Times New Roman" pitchFamily="18" charset="0"/>
                <a:cs typeface="Times New Roman" pitchFamily="18" charset="0"/>
              </a:rPr>
              <a:t> </a:t>
            </a:r>
            <a:r>
              <a:rPr lang="tr-TR" sz="2800" dirty="0" smtClean="0">
                <a:solidFill>
                  <a:schemeClr val="tx1"/>
                </a:solidFill>
                <a:latin typeface="Times New Roman" pitchFamily="18" charset="0"/>
                <a:cs typeface="Times New Roman" pitchFamily="18" charset="0"/>
              </a:rPr>
              <a:t>1995: </a:t>
            </a:r>
            <a:r>
              <a:rPr lang="tr-TR" sz="2800" dirty="0" smtClean="0">
                <a:solidFill>
                  <a:schemeClr val="tx1"/>
                </a:solidFill>
                <a:latin typeface="Times New Roman" pitchFamily="18" charset="0"/>
                <a:cs typeface="Times New Roman" pitchFamily="18" charset="0"/>
              </a:rPr>
              <a:t>8) Bundaki en büyük etken üniversitelerimizde Türk dilinin bağımsız bölüm veya anabilim dalları halinde kurulması ile Türk dilinin elverişli bir ortam oluşturmuş olmasıdır.</a:t>
            </a:r>
            <a:endParaRPr lang="tr-TR" sz="28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34862" y="540913"/>
            <a:ext cx="9469750" cy="6001555"/>
          </a:xfrm>
        </p:spPr>
        <p:txBody>
          <a:bodyPr>
            <a:normAutofit/>
          </a:bodyPr>
          <a:lstStyle/>
          <a:p>
            <a:pPr marL="0" indent="0" algn="just">
              <a:lnSpc>
                <a:spcPct val="150000"/>
              </a:lnSpc>
              <a:buNone/>
            </a:pPr>
            <a:r>
              <a:rPr lang="tr-TR" sz="2800" dirty="0" smtClean="0">
                <a:solidFill>
                  <a:schemeClr val="tx1"/>
                </a:solidFill>
                <a:latin typeface="Times New Roman" panose="02020603050405020304" pitchFamily="18" charset="0"/>
                <a:cs typeface="Times New Roman" panose="02020603050405020304" pitchFamily="18" charset="0"/>
              </a:rPr>
              <a:t>Görüldüğü üzere </a:t>
            </a:r>
            <a:r>
              <a:rPr lang="fr-FR" sz="2800" dirty="0" smtClean="0">
                <a:solidFill>
                  <a:schemeClr val="tx1"/>
                </a:solidFill>
                <a:latin typeface="Times New Roman" panose="02020603050405020304" pitchFamily="18" charset="0"/>
                <a:cs typeface="Times New Roman" panose="02020603050405020304" pitchFamily="18" charset="0"/>
              </a:rPr>
              <a:t>Türkiye </a:t>
            </a:r>
            <a:r>
              <a:rPr lang="fr-FR" sz="2800" dirty="0">
                <a:solidFill>
                  <a:schemeClr val="tx1"/>
                </a:solidFill>
                <a:latin typeface="Times New Roman" panose="02020603050405020304" pitchFamily="18" charset="0"/>
                <a:cs typeface="Times New Roman" panose="02020603050405020304" pitchFamily="18" charset="0"/>
              </a:rPr>
              <a:t>Türkçesinin dilbilgisi ile ilgili Türkçe </a:t>
            </a:r>
            <a:r>
              <a:rPr lang="fr-FR" sz="2800" dirty="0" err="1">
                <a:solidFill>
                  <a:schemeClr val="tx1"/>
                </a:solidFill>
                <a:latin typeface="Times New Roman" panose="02020603050405020304" pitchFamily="18" charset="0"/>
                <a:cs typeface="Times New Roman" panose="02020603050405020304" pitchFamily="18" charset="0"/>
              </a:rPr>
              <a:t>ve</a:t>
            </a:r>
            <a:r>
              <a:rPr lang="fr-FR" sz="2800" dirty="0">
                <a:solidFill>
                  <a:schemeClr val="tx1"/>
                </a:solidFill>
                <a:latin typeface="Times New Roman" panose="02020603050405020304" pitchFamily="18" charset="0"/>
                <a:cs typeface="Times New Roman" panose="02020603050405020304" pitchFamily="18" charset="0"/>
              </a:rPr>
              <a:t> </a:t>
            </a:r>
            <a:r>
              <a:rPr lang="tr-TR" sz="2800" dirty="0" err="1" smtClean="0">
                <a:solidFill>
                  <a:schemeClr val="tx1"/>
                </a:solidFill>
                <a:latin typeface="Times New Roman" panose="02020603050405020304" pitchFamily="18" charset="0"/>
                <a:cs typeface="Times New Roman" panose="02020603050405020304" pitchFamily="18" charset="0"/>
              </a:rPr>
              <a:t>y</a:t>
            </a:r>
            <a:r>
              <a:rPr lang="fr-FR" sz="2800" dirty="0" err="1" smtClean="0">
                <a:solidFill>
                  <a:schemeClr val="tx1"/>
                </a:solidFill>
                <a:latin typeface="Times New Roman" panose="02020603050405020304" pitchFamily="18" charset="0"/>
                <a:cs typeface="Times New Roman" panose="02020603050405020304" pitchFamily="18" charset="0"/>
              </a:rPr>
              <a:t>abancı</a:t>
            </a:r>
            <a:r>
              <a:rPr lang="fr-FR" sz="2800" dirty="0" smtClean="0">
                <a:solidFill>
                  <a:schemeClr val="tx1"/>
                </a:solidFill>
                <a:latin typeface="Times New Roman" panose="02020603050405020304" pitchFamily="18" charset="0"/>
                <a:cs typeface="Times New Roman" panose="02020603050405020304" pitchFamily="18" charset="0"/>
              </a:rPr>
              <a:t> </a:t>
            </a:r>
            <a:r>
              <a:rPr lang="fr-FR" sz="2800" dirty="0" err="1" smtClean="0">
                <a:solidFill>
                  <a:schemeClr val="tx1"/>
                </a:solidFill>
                <a:latin typeface="Times New Roman" panose="02020603050405020304" pitchFamily="18" charset="0"/>
                <a:cs typeface="Times New Roman" panose="02020603050405020304" pitchFamily="18" charset="0"/>
              </a:rPr>
              <a:t>dille</a:t>
            </a:r>
            <a:r>
              <a:rPr lang="tr-TR" sz="2800" dirty="0" err="1" smtClean="0">
                <a:solidFill>
                  <a:schemeClr val="tx1"/>
                </a:solidFill>
                <a:latin typeface="Times New Roman" panose="02020603050405020304" pitchFamily="18" charset="0"/>
                <a:cs typeface="Times New Roman" panose="02020603050405020304" pitchFamily="18" charset="0"/>
              </a:rPr>
              <a:t>rde</a:t>
            </a:r>
            <a:r>
              <a:rPr lang="fr-FR" sz="2800" dirty="0" smtClean="0">
                <a:solidFill>
                  <a:schemeClr val="tx1"/>
                </a:solidFill>
                <a:latin typeface="Times New Roman" panose="02020603050405020304" pitchFamily="18" charset="0"/>
                <a:cs typeface="Times New Roman" panose="02020603050405020304" pitchFamily="18" charset="0"/>
              </a:rPr>
              <a:t> </a:t>
            </a:r>
            <a:r>
              <a:rPr lang="fr-FR" sz="2800" dirty="0" err="1" smtClean="0">
                <a:solidFill>
                  <a:schemeClr val="tx1"/>
                </a:solidFill>
                <a:latin typeface="Times New Roman" panose="02020603050405020304" pitchFamily="18" charset="0"/>
                <a:cs typeface="Times New Roman" panose="02020603050405020304" pitchFamily="18" charset="0"/>
              </a:rPr>
              <a:t>birçok</a:t>
            </a:r>
            <a:r>
              <a:rPr lang="fr-FR" sz="2800" dirty="0" smtClean="0">
                <a:solidFill>
                  <a:schemeClr val="tx1"/>
                </a:solidFill>
                <a:latin typeface="Times New Roman" panose="02020603050405020304" pitchFamily="18" charset="0"/>
                <a:cs typeface="Times New Roman" panose="02020603050405020304" pitchFamily="18" charset="0"/>
              </a:rPr>
              <a:t> </a:t>
            </a:r>
            <a:r>
              <a:rPr lang="fr-FR" sz="2800" dirty="0">
                <a:solidFill>
                  <a:schemeClr val="tx1"/>
                </a:solidFill>
                <a:latin typeface="Times New Roman" panose="02020603050405020304" pitchFamily="18" charset="0"/>
                <a:cs typeface="Times New Roman" panose="02020603050405020304" pitchFamily="18" charset="0"/>
              </a:rPr>
              <a:t>çalışma </a:t>
            </a:r>
            <a:r>
              <a:rPr lang="fr-FR" sz="2800" dirty="0" smtClean="0">
                <a:solidFill>
                  <a:schemeClr val="tx1"/>
                </a:solidFill>
                <a:latin typeface="Times New Roman" panose="02020603050405020304" pitchFamily="18" charset="0"/>
                <a:cs typeface="Times New Roman" panose="02020603050405020304" pitchFamily="18" charset="0"/>
              </a:rPr>
              <a:t>yapılmıştır</a:t>
            </a:r>
            <a:r>
              <a:rPr lang="tr-TR" sz="2800" dirty="0" smtClean="0">
                <a:solidFill>
                  <a:schemeClr val="tx1"/>
                </a:solidFill>
                <a:latin typeface="Times New Roman" panose="02020603050405020304" pitchFamily="18" charset="0"/>
                <a:cs typeface="Times New Roman" panose="02020603050405020304" pitchFamily="18" charset="0"/>
              </a:rPr>
              <a:t>: </a:t>
            </a:r>
          </a:p>
          <a:p>
            <a:pPr marL="514350" indent="-514350" algn="just">
              <a:lnSpc>
                <a:spcPct val="150000"/>
              </a:lnSpc>
              <a:buFont typeface="+mj-lt"/>
              <a:buAutoNum type="arabicPeriod"/>
            </a:pPr>
            <a:r>
              <a:rPr lang="tr-TR" sz="2800" dirty="0" smtClean="0">
                <a:solidFill>
                  <a:schemeClr val="tx1"/>
                </a:solidFill>
                <a:latin typeface="Times New Roman" panose="02020603050405020304" pitchFamily="18" charset="0"/>
                <a:cs typeface="Times New Roman" panose="02020603050405020304" pitchFamily="18" charset="0"/>
              </a:rPr>
              <a:t>Türkiye </a:t>
            </a:r>
            <a:r>
              <a:rPr lang="fr-FR" sz="2800" dirty="0" err="1" smtClean="0">
                <a:solidFill>
                  <a:schemeClr val="tx1"/>
                </a:solidFill>
                <a:latin typeface="Times New Roman" panose="02020603050405020304" pitchFamily="18" charset="0"/>
                <a:cs typeface="Times New Roman" panose="02020603050405020304" pitchFamily="18" charset="0"/>
              </a:rPr>
              <a:t>Türkçe</a:t>
            </a:r>
            <a:r>
              <a:rPr lang="tr-TR" sz="2800" dirty="0" smtClean="0">
                <a:solidFill>
                  <a:schemeClr val="tx1"/>
                </a:solidFill>
                <a:latin typeface="Times New Roman" panose="02020603050405020304" pitchFamily="18" charset="0"/>
                <a:cs typeface="Times New Roman" panose="02020603050405020304" pitchFamily="18" charset="0"/>
              </a:rPr>
              <a:t>si</a:t>
            </a:r>
            <a:r>
              <a:rPr lang="fr-FR" sz="2800" dirty="0" smtClean="0">
                <a:solidFill>
                  <a:schemeClr val="tx1"/>
                </a:solidFill>
                <a:latin typeface="Times New Roman" panose="02020603050405020304" pitchFamily="18" charset="0"/>
                <a:cs typeface="Times New Roman" panose="02020603050405020304" pitchFamily="18" charset="0"/>
              </a:rPr>
              <a:t> </a:t>
            </a:r>
            <a:r>
              <a:rPr lang="fr-FR" sz="2800" dirty="0">
                <a:solidFill>
                  <a:schemeClr val="tx1"/>
                </a:solidFill>
                <a:latin typeface="Times New Roman" panose="02020603050405020304" pitchFamily="18" charset="0"/>
                <a:cs typeface="Times New Roman" panose="02020603050405020304" pitchFamily="18" charset="0"/>
              </a:rPr>
              <a:t>ile yapılan </a:t>
            </a:r>
            <a:r>
              <a:rPr lang="fr-FR" sz="2800" dirty="0" smtClean="0">
                <a:solidFill>
                  <a:schemeClr val="tx1"/>
                </a:solidFill>
                <a:latin typeface="Times New Roman" panose="02020603050405020304" pitchFamily="18" charset="0"/>
                <a:cs typeface="Times New Roman" panose="02020603050405020304" pitchFamily="18" charset="0"/>
              </a:rPr>
              <a:t>çalışmala</a:t>
            </a:r>
            <a:r>
              <a:rPr lang="tr-TR" sz="2800" dirty="0" smtClean="0">
                <a:solidFill>
                  <a:schemeClr val="tx1"/>
                </a:solidFill>
                <a:latin typeface="Times New Roman" panose="02020603050405020304" pitchFamily="18" charset="0"/>
                <a:cs typeface="Times New Roman" panose="02020603050405020304" pitchFamily="18" charset="0"/>
              </a:rPr>
              <a:t>r vardır.</a:t>
            </a:r>
            <a:endParaRPr lang="fr-FR" sz="2800" dirty="0">
              <a:solidFill>
                <a:schemeClr val="tx1"/>
              </a:solidFill>
              <a:latin typeface="Times New Roman" panose="02020603050405020304" pitchFamily="18" charset="0"/>
              <a:cs typeface="Times New Roman" panose="02020603050405020304" pitchFamily="18" charset="0"/>
            </a:endParaRPr>
          </a:p>
          <a:p>
            <a:pPr marL="514350" indent="-514350" algn="just">
              <a:lnSpc>
                <a:spcPct val="150000"/>
              </a:lnSpc>
              <a:buFont typeface="+mj-lt"/>
              <a:buAutoNum type="arabicPeriod"/>
            </a:pPr>
            <a:r>
              <a:rPr lang="fr-FR" sz="2800" dirty="0">
                <a:solidFill>
                  <a:schemeClr val="tx1"/>
                </a:solidFill>
                <a:latin typeface="Times New Roman" panose="02020603050405020304" pitchFamily="18" charset="0"/>
                <a:cs typeface="Times New Roman" panose="02020603050405020304" pitchFamily="18" charset="0"/>
              </a:rPr>
              <a:t>Almanca ile yapılan </a:t>
            </a:r>
            <a:r>
              <a:rPr lang="fr-FR" sz="2800" dirty="0" smtClean="0">
                <a:solidFill>
                  <a:schemeClr val="tx1"/>
                </a:solidFill>
                <a:latin typeface="Times New Roman" panose="02020603050405020304" pitchFamily="18" charset="0"/>
                <a:cs typeface="Times New Roman" panose="02020603050405020304" pitchFamily="18" charset="0"/>
              </a:rPr>
              <a:t>çalışmala</a:t>
            </a:r>
            <a:r>
              <a:rPr lang="tr-TR" sz="2800" dirty="0" smtClean="0">
                <a:solidFill>
                  <a:schemeClr val="tx1"/>
                </a:solidFill>
                <a:latin typeface="Times New Roman" panose="02020603050405020304" pitchFamily="18" charset="0"/>
                <a:cs typeface="Times New Roman" panose="02020603050405020304" pitchFamily="18" charset="0"/>
              </a:rPr>
              <a:t>r vardır.</a:t>
            </a:r>
            <a:endParaRPr lang="fr-FR" sz="2800" dirty="0">
              <a:solidFill>
                <a:schemeClr val="tx1"/>
              </a:solidFill>
              <a:latin typeface="Times New Roman" panose="02020603050405020304" pitchFamily="18" charset="0"/>
              <a:cs typeface="Times New Roman" panose="02020603050405020304" pitchFamily="18" charset="0"/>
            </a:endParaRPr>
          </a:p>
          <a:p>
            <a:pPr marL="514350" indent="-514350" algn="just">
              <a:lnSpc>
                <a:spcPct val="150000"/>
              </a:lnSpc>
              <a:buFont typeface="+mj-lt"/>
              <a:buAutoNum type="arabicPeriod"/>
            </a:pPr>
            <a:r>
              <a:rPr lang="fr-FR" sz="2800" dirty="0">
                <a:solidFill>
                  <a:schemeClr val="tx1"/>
                </a:solidFill>
                <a:latin typeface="Times New Roman" panose="02020603050405020304" pitchFamily="18" charset="0"/>
                <a:cs typeface="Times New Roman" panose="02020603050405020304" pitchFamily="18" charset="0"/>
              </a:rPr>
              <a:t>Fransızca ile yapılan </a:t>
            </a:r>
            <a:r>
              <a:rPr lang="fr-FR" sz="2800" dirty="0" smtClean="0">
                <a:solidFill>
                  <a:schemeClr val="tx1"/>
                </a:solidFill>
                <a:latin typeface="Times New Roman" panose="02020603050405020304" pitchFamily="18" charset="0"/>
                <a:cs typeface="Times New Roman" panose="02020603050405020304" pitchFamily="18" charset="0"/>
              </a:rPr>
              <a:t>çalışmalar</a:t>
            </a:r>
            <a:r>
              <a:rPr lang="tr-TR" sz="2800" dirty="0" smtClean="0">
                <a:solidFill>
                  <a:schemeClr val="tx1"/>
                </a:solidFill>
                <a:latin typeface="Times New Roman" panose="02020603050405020304" pitchFamily="18" charset="0"/>
                <a:cs typeface="Times New Roman" panose="02020603050405020304" pitchFamily="18" charset="0"/>
              </a:rPr>
              <a:t> vardır.</a:t>
            </a:r>
          </a:p>
          <a:p>
            <a:pPr marL="514350" indent="-514350" algn="just">
              <a:lnSpc>
                <a:spcPct val="150000"/>
              </a:lnSpc>
              <a:buFont typeface="+mj-lt"/>
              <a:buAutoNum type="arabicPeriod"/>
            </a:pPr>
            <a:r>
              <a:rPr lang="tr-TR" sz="2800" dirty="0" smtClean="0">
                <a:solidFill>
                  <a:schemeClr val="tx1"/>
                </a:solidFill>
                <a:latin typeface="Times New Roman" panose="02020603050405020304" pitchFamily="18" charset="0"/>
                <a:cs typeface="Times New Roman" panose="02020603050405020304" pitchFamily="18" charset="0"/>
              </a:rPr>
              <a:t>Rus ekolüne göre yapılan çalışmalar</a:t>
            </a:r>
            <a:endParaRPr lang="fr-FR" sz="2800" dirty="0">
              <a:solidFill>
                <a:schemeClr val="tx1"/>
              </a:solidFill>
              <a:latin typeface="Times New Roman" panose="02020603050405020304" pitchFamily="18" charset="0"/>
              <a:cs typeface="Times New Roman" panose="02020603050405020304" pitchFamily="18" charset="0"/>
            </a:endParaRPr>
          </a:p>
          <a:p>
            <a:pPr marL="0" indent="0" algn="just">
              <a:lnSpc>
                <a:spcPct val="150000"/>
              </a:lnSpc>
              <a:buNone/>
            </a:pPr>
            <a:r>
              <a:rPr lang="tr-TR" sz="2800" dirty="0" smtClean="0">
                <a:solidFill>
                  <a:schemeClr val="tx1"/>
                </a:solidFill>
                <a:latin typeface="Times New Roman" panose="02020603050405020304" pitchFamily="18" charset="0"/>
                <a:cs typeface="Times New Roman" panose="02020603050405020304" pitchFamily="18" charset="0"/>
              </a:rPr>
              <a:t>Bu </a:t>
            </a:r>
            <a:r>
              <a:rPr lang="tr-TR" sz="2800" dirty="0" smtClean="0">
                <a:solidFill>
                  <a:schemeClr val="tx1"/>
                </a:solidFill>
                <a:latin typeface="Times New Roman" panose="02020603050405020304" pitchFamily="18" charset="0"/>
                <a:cs typeface="Times New Roman" panose="02020603050405020304" pitchFamily="18" charset="0"/>
              </a:rPr>
              <a:t>çalışmada sadece </a:t>
            </a:r>
            <a:r>
              <a:rPr lang="tr-TR" sz="2800" dirty="0" smtClean="0">
                <a:solidFill>
                  <a:schemeClr val="tx1"/>
                </a:solidFill>
                <a:latin typeface="Times New Roman" panose="02020603050405020304" pitchFamily="18" charset="0"/>
                <a:cs typeface="Times New Roman" panose="02020603050405020304" pitchFamily="18" charset="0"/>
              </a:rPr>
              <a:t>Türkiye </a:t>
            </a:r>
            <a:r>
              <a:rPr lang="fr-FR" sz="2800" dirty="0" err="1" smtClean="0">
                <a:solidFill>
                  <a:schemeClr val="tx1"/>
                </a:solidFill>
                <a:latin typeface="Times New Roman" panose="02020603050405020304" pitchFamily="18" charset="0"/>
                <a:cs typeface="Times New Roman" panose="02020603050405020304" pitchFamily="18" charset="0"/>
              </a:rPr>
              <a:t>Türkçe</a:t>
            </a:r>
            <a:r>
              <a:rPr lang="tr-TR" sz="2800" dirty="0" smtClean="0">
                <a:solidFill>
                  <a:schemeClr val="tx1"/>
                </a:solidFill>
                <a:latin typeface="Times New Roman" panose="02020603050405020304" pitchFamily="18" charset="0"/>
                <a:cs typeface="Times New Roman" panose="02020603050405020304" pitchFamily="18" charset="0"/>
              </a:rPr>
              <a:t>si ile</a:t>
            </a:r>
            <a:r>
              <a:rPr lang="fr-FR" sz="2800" dirty="0" smtClean="0">
                <a:solidFill>
                  <a:schemeClr val="tx1"/>
                </a:solidFill>
                <a:latin typeface="Times New Roman" panose="02020603050405020304" pitchFamily="18" charset="0"/>
                <a:cs typeface="Times New Roman" panose="02020603050405020304" pitchFamily="18" charset="0"/>
              </a:rPr>
              <a:t> ya</a:t>
            </a:r>
            <a:r>
              <a:rPr lang="tr-TR" sz="2800" dirty="0" smtClean="0">
                <a:solidFill>
                  <a:schemeClr val="tx1"/>
                </a:solidFill>
                <a:latin typeface="Times New Roman" panose="02020603050405020304" pitchFamily="18" charset="0"/>
                <a:cs typeface="Times New Roman" panose="02020603050405020304" pitchFamily="18" charset="0"/>
              </a:rPr>
              <a:t>z</a:t>
            </a:r>
            <a:r>
              <a:rPr lang="fr-FR" sz="2800" dirty="0" err="1" smtClean="0">
                <a:solidFill>
                  <a:schemeClr val="tx1"/>
                </a:solidFill>
                <a:latin typeface="Times New Roman" panose="02020603050405020304" pitchFamily="18" charset="0"/>
                <a:cs typeface="Times New Roman" panose="02020603050405020304" pitchFamily="18" charset="0"/>
              </a:rPr>
              <a:t>ılan</a:t>
            </a:r>
            <a:r>
              <a:rPr lang="fr-FR" sz="2800" dirty="0" smtClean="0">
                <a:solidFill>
                  <a:schemeClr val="tx1"/>
                </a:solidFill>
                <a:latin typeface="Times New Roman" panose="02020603050405020304" pitchFamily="18" charset="0"/>
                <a:cs typeface="Times New Roman" panose="02020603050405020304" pitchFamily="18" charset="0"/>
              </a:rPr>
              <a:t> </a:t>
            </a:r>
            <a:r>
              <a:rPr lang="tr-TR" sz="2800" dirty="0" smtClean="0">
                <a:solidFill>
                  <a:schemeClr val="tx1"/>
                </a:solidFill>
                <a:latin typeface="Times New Roman" panose="02020603050405020304" pitchFamily="18" charset="0"/>
                <a:cs typeface="Times New Roman" panose="02020603050405020304" pitchFamily="18" charset="0"/>
              </a:rPr>
              <a:t>Türkçe dilbilgisi kitaplarına </a:t>
            </a:r>
            <a:r>
              <a:rPr lang="tr-TR" sz="2800" dirty="0" smtClean="0">
                <a:solidFill>
                  <a:schemeClr val="tx1"/>
                </a:solidFill>
                <a:latin typeface="Times New Roman" panose="02020603050405020304" pitchFamily="18" charset="0"/>
                <a:cs typeface="Times New Roman" panose="02020603050405020304" pitchFamily="18" charset="0"/>
              </a:rPr>
              <a:t>yer verilmiştir. </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569072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87260" y="215661"/>
            <a:ext cx="7496356" cy="6416960"/>
          </a:xfrm>
        </p:spPr>
        <p:txBody>
          <a:bodyPr>
            <a:normAutofit fontScale="70000" lnSpcReduction="20000"/>
          </a:bodyPr>
          <a:lstStyle/>
          <a:p>
            <a:pPr algn="just">
              <a:buFont typeface="Wingdings" panose="05000000000000000000" pitchFamily="2" charset="2"/>
              <a:buChar char="Ø"/>
            </a:pPr>
            <a:r>
              <a:rPr lang="tr-TR"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Jean Deny, </a:t>
            </a:r>
            <a:r>
              <a:rPr lang="fr-FR"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Türk </a:t>
            </a:r>
            <a:r>
              <a:rPr lang="fr-FR" b="1" i="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Dil</a:t>
            </a:r>
            <a:r>
              <a:rPr lang="fr-FR"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b="1" i="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Bilgisi</a:t>
            </a:r>
            <a:endParaRPr lang="tr-TR"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r>
              <a:rPr lang="tr-TR" sz="2000" dirty="0">
                <a:solidFill>
                  <a:schemeClr val="tx1"/>
                </a:solidFill>
                <a:latin typeface="Times New Roman" panose="02020603050405020304" pitchFamily="18" charset="0"/>
                <a:cs typeface="Times New Roman" panose="02020603050405020304" pitchFamily="18" charset="0"/>
              </a:rPr>
              <a:t>Avrupa ve Rusya’da ancak XVIII. yüzyılın ortalarına doğru Türk grameri ile uğraşılmaya başlanmıştır (</a:t>
            </a:r>
            <a:r>
              <a:rPr lang="tr-TR" sz="2000" dirty="0" err="1">
                <a:solidFill>
                  <a:schemeClr val="tx1"/>
                </a:solidFill>
                <a:latin typeface="Times New Roman" panose="02020603050405020304" pitchFamily="18" charset="0"/>
                <a:cs typeface="Times New Roman" panose="02020603050405020304" pitchFamily="18" charset="0"/>
              </a:rPr>
              <a:t>Özçam</a:t>
            </a:r>
            <a:r>
              <a:rPr lang="tr-TR" sz="2000" dirty="0">
                <a:solidFill>
                  <a:schemeClr val="tx1"/>
                </a:solidFill>
                <a:latin typeface="Times New Roman" panose="02020603050405020304" pitchFamily="18" charset="0"/>
                <a:cs typeface="Times New Roman" panose="02020603050405020304" pitchFamily="18" charset="0"/>
              </a:rPr>
              <a:t> </a:t>
            </a:r>
            <a:r>
              <a:rPr lang="tr-TR" sz="2000" dirty="0" smtClean="0">
                <a:solidFill>
                  <a:schemeClr val="tx1"/>
                </a:solidFill>
                <a:latin typeface="Times New Roman" panose="02020603050405020304" pitchFamily="18" charset="0"/>
                <a:cs typeface="Times New Roman" panose="02020603050405020304" pitchFamily="18" charset="0"/>
              </a:rPr>
              <a:t>1997: </a:t>
            </a:r>
            <a:r>
              <a:rPr lang="tr-TR" sz="2000" dirty="0">
                <a:solidFill>
                  <a:schemeClr val="tx1"/>
                </a:solidFill>
                <a:latin typeface="Times New Roman" panose="02020603050405020304" pitchFamily="18" charset="0"/>
                <a:cs typeface="Times New Roman" panose="02020603050405020304" pitchFamily="18" charset="0"/>
              </a:rPr>
              <a:t>122). Bu dönemde yabancılar tarafından Türk dili ile ilgili kapsamlı ve ayrıntılı yöntemlerle gramerler hazırlanmıştır. Bunlar içinde en yetkin isim J. </a:t>
            </a:r>
            <a:r>
              <a:rPr lang="tr-TR" sz="2000" dirty="0" err="1">
                <a:solidFill>
                  <a:schemeClr val="tx1"/>
                </a:solidFill>
                <a:latin typeface="Times New Roman" panose="02020603050405020304" pitchFamily="18" charset="0"/>
                <a:cs typeface="Times New Roman" panose="02020603050405020304" pitchFamily="18" charset="0"/>
              </a:rPr>
              <a:t>Deny’dir</a:t>
            </a:r>
            <a:r>
              <a:rPr lang="tr-TR" sz="2000" dirty="0">
                <a:solidFill>
                  <a:schemeClr val="tx1"/>
                </a:solidFill>
                <a:latin typeface="Times New Roman" panose="02020603050405020304" pitchFamily="18" charset="0"/>
                <a:cs typeface="Times New Roman" panose="02020603050405020304" pitchFamily="18" charset="0"/>
              </a:rPr>
              <a:t>. Gramer çalışmalarına örnek teşkil eden 1920-1921 yıllarında yayımlanmış olan Eski Anadolu Türkçesine kadar uzanan Osmanlı Lehçesi temelinde oluşturulmuş </a:t>
            </a:r>
            <a:r>
              <a:rPr lang="tr-TR" sz="2000" i="1" dirty="0" err="1">
                <a:solidFill>
                  <a:schemeClr val="tx1"/>
                </a:solidFill>
                <a:latin typeface="Times New Roman" panose="02020603050405020304" pitchFamily="18" charset="0"/>
                <a:cs typeface="Times New Roman" panose="02020603050405020304" pitchFamily="18" charset="0"/>
              </a:rPr>
              <a:t>Grammaire</a:t>
            </a:r>
            <a:r>
              <a:rPr lang="tr-TR" sz="2000" i="1" dirty="0">
                <a:solidFill>
                  <a:schemeClr val="tx1"/>
                </a:solidFill>
                <a:latin typeface="Times New Roman" panose="02020603050405020304" pitchFamily="18" charset="0"/>
                <a:cs typeface="Times New Roman" panose="02020603050405020304" pitchFamily="18" charset="0"/>
              </a:rPr>
              <a:t> de la </a:t>
            </a:r>
            <a:r>
              <a:rPr lang="tr-TR" sz="2000" i="1" dirty="0" err="1">
                <a:solidFill>
                  <a:schemeClr val="tx1"/>
                </a:solidFill>
                <a:latin typeface="Times New Roman" panose="02020603050405020304" pitchFamily="18" charset="0"/>
                <a:cs typeface="Times New Roman" panose="02020603050405020304" pitchFamily="18" charset="0"/>
              </a:rPr>
              <a:t>Langue</a:t>
            </a:r>
            <a:r>
              <a:rPr lang="tr-TR" sz="2000" i="1" dirty="0">
                <a:solidFill>
                  <a:schemeClr val="tx1"/>
                </a:solidFill>
                <a:latin typeface="Times New Roman" panose="02020603050405020304" pitchFamily="18" charset="0"/>
                <a:cs typeface="Times New Roman" panose="02020603050405020304" pitchFamily="18" charset="0"/>
              </a:rPr>
              <a:t> </a:t>
            </a:r>
            <a:r>
              <a:rPr lang="tr-TR" sz="2000" i="1" dirty="0" err="1">
                <a:solidFill>
                  <a:schemeClr val="tx1"/>
                </a:solidFill>
                <a:latin typeface="Times New Roman" panose="02020603050405020304" pitchFamily="18" charset="0"/>
                <a:cs typeface="Times New Roman" panose="02020603050405020304" pitchFamily="18" charset="0"/>
              </a:rPr>
              <a:t>Turque</a:t>
            </a:r>
            <a:r>
              <a:rPr lang="tr-TR" sz="2000" dirty="0">
                <a:solidFill>
                  <a:schemeClr val="tx1"/>
                </a:solidFill>
                <a:latin typeface="Times New Roman" panose="02020603050405020304" pitchFamily="18" charset="0"/>
                <a:cs typeface="Times New Roman" panose="02020603050405020304" pitchFamily="18" charset="0"/>
              </a:rPr>
              <a:t> (</a:t>
            </a:r>
            <a:r>
              <a:rPr lang="tr-TR" sz="2000" i="1" dirty="0">
                <a:solidFill>
                  <a:schemeClr val="tx1"/>
                </a:solidFill>
                <a:latin typeface="Times New Roman" panose="02020603050405020304" pitchFamily="18" charset="0"/>
                <a:cs typeface="Times New Roman" panose="02020603050405020304" pitchFamily="18" charset="0"/>
              </a:rPr>
              <a:t>Türk Dili Grameri (Osmanlı Lehçesi), Çev. </a:t>
            </a:r>
            <a:r>
              <a:rPr lang="tr-TR" sz="2000" dirty="0">
                <a:solidFill>
                  <a:schemeClr val="tx1"/>
                </a:solidFill>
                <a:latin typeface="Times New Roman" panose="02020603050405020304" pitchFamily="18" charset="0"/>
                <a:cs typeface="Times New Roman" panose="02020603050405020304" pitchFamily="18" charset="0"/>
              </a:rPr>
              <a:t> Ali Ulvi </a:t>
            </a:r>
            <a:r>
              <a:rPr lang="tr-TR" sz="2000" dirty="0" err="1" smtClean="0">
                <a:solidFill>
                  <a:schemeClr val="tx1"/>
                </a:solidFill>
                <a:latin typeface="Times New Roman" panose="02020603050405020304" pitchFamily="18" charset="0"/>
                <a:cs typeface="Times New Roman" panose="02020603050405020304" pitchFamily="18" charset="0"/>
              </a:rPr>
              <a:t>Elöve</a:t>
            </a:r>
            <a:r>
              <a:rPr lang="tr-TR" sz="2000" dirty="0" smtClean="0">
                <a:solidFill>
                  <a:schemeClr val="tx1"/>
                </a:solidFill>
                <a:latin typeface="Times New Roman" panose="02020603050405020304" pitchFamily="18" charset="0"/>
                <a:cs typeface="Times New Roman" panose="02020603050405020304" pitchFamily="18" charset="0"/>
              </a:rPr>
              <a:t>, </a:t>
            </a:r>
            <a:r>
              <a:rPr lang="tr-TR" sz="2000" dirty="0" smtClean="0">
                <a:solidFill>
                  <a:schemeClr val="tx1"/>
                </a:solidFill>
                <a:latin typeface="Times New Roman" panose="02020603050405020304" pitchFamily="18" charset="0"/>
                <a:cs typeface="Times New Roman" panose="02020603050405020304" pitchFamily="18" charset="0"/>
              </a:rPr>
              <a:t>1945</a:t>
            </a:r>
            <a:r>
              <a:rPr lang="tr-TR" sz="2000" dirty="0">
                <a:solidFill>
                  <a:schemeClr val="tx1"/>
                </a:solidFill>
                <a:latin typeface="Times New Roman" panose="02020603050405020304" pitchFamily="18" charset="0"/>
                <a:cs typeface="Times New Roman" panose="02020603050405020304" pitchFamily="18" charset="0"/>
              </a:rPr>
              <a:t>) adlı çalışma, Fransız öğrencilerine yönelik yazıldığı için Fransız gramer ölçülerine göre hazırlanmıştır (Korkmaz </a:t>
            </a:r>
            <a:r>
              <a:rPr lang="tr-TR" sz="2000" dirty="0" smtClean="0">
                <a:solidFill>
                  <a:schemeClr val="tx1"/>
                </a:solidFill>
                <a:latin typeface="Times New Roman" panose="02020603050405020304" pitchFamily="18" charset="0"/>
                <a:cs typeface="Times New Roman" panose="02020603050405020304" pitchFamily="18" charset="0"/>
              </a:rPr>
              <a:t>2007: </a:t>
            </a:r>
            <a:r>
              <a:rPr lang="tr-TR" sz="2000" dirty="0">
                <a:solidFill>
                  <a:schemeClr val="tx1"/>
                </a:solidFill>
                <a:latin typeface="Times New Roman" panose="02020603050405020304" pitchFamily="18" charset="0"/>
                <a:cs typeface="Times New Roman" panose="02020603050405020304" pitchFamily="18" charset="0"/>
              </a:rPr>
              <a:t>CXIII-CXIV; </a:t>
            </a:r>
            <a:r>
              <a:rPr lang="tr-TR" sz="2000" dirty="0" err="1">
                <a:solidFill>
                  <a:schemeClr val="tx1"/>
                </a:solidFill>
                <a:latin typeface="Times New Roman" panose="02020603050405020304" pitchFamily="18" charset="0"/>
                <a:cs typeface="Times New Roman" panose="02020603050405020304" pitchFamily="18" charset="0"/>
              </a:rPr>
              <a:t>Eraslan</a:t>
            </a:r>
            <a:r>
              <a:rPr lang="tr-TR" sz="2000" dirty="0">
                <a:solidFill>
                  <a:schemeClr val="tx1"/>
                </a:solidFill>
                <a:latin typeface="Times New Roman" panose="02020603050405020304" pitchFamily="18" charset="0"/>
                <a:cs typeface="Times New Roman" panose="02020603050405020304" pitchFamily="18" charset="0"/>
              </a:rPr>
              <a:t> </a:t>
            </a:r>
            <a:r>
              <a:rPr lang="tr-TR" sz="2000" dirty="0" smtClean="0">
                <a:solidFill>
                  <a:schemeClr val="tx1"/>
                </a:solidFill>
                <a:latin typeface="Times New Roman" panose="02020603050405020304" pitchFamily="18" charset="0"/>
                <a:cs typeface="Times New Roman" panose="02020603050405020304" pitchFamily="18" charset="0"/>
              </a:rPr>
              <a:t>1995: 8</a:t>
            </a:r>
            <a:r>
              <a:rPr lang="tr-TR" sz="2000" dirty="0" smtClean="0">
                <a:solidFill>
                  <a:schemeClr val="tx1"/>
                </a:solidFill>
                <a:latin typeface="Times New Roman" panose="02020603050405020304" pitchFamily="18" charset="0"/>
                <a:cs typeface="Times New Roman" panose="02020603050405020304" pitchFamily="18" charset="0"/>
              </a:rPr>
              <a:t>).</a:t>
            </a:r>
          </a:p>
          <a:p>
            <a:pPr marL="0" indent="0" algn="just"/>
            <a:r>
              <a:rPr lang="tr-TR" sz="2000" dirty="0">
                <a:solidFill>
                  <a:schemeClr val="tx1"/>
                </a:solidFill>
                <a:latin typeface="Times New Roman" panose="02020603050405020304" pitchFamily="18" charset="0"/>
                <a:cs typeface="Times New Roman" panose="02020603050405020304" pitchFamily="18" charset="0"/>
              </a:rPr>
              <a:t>Çalışmanın birinci bölümünde yazı ve çeviri yazı, ikinci bölümünde sesler, üçüncü bölümünde hece, dördüncü bölümünde kelime, beşinci bölümünde kelime türleri, altıncı bölümünde cümle konuları ele alınmıştır. Kelime türleri dört bölümde incelenmiştir: </a:t>
            </a:r>
            <a:endParaRPr lang="tr-TR" sz="2000"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tr-TR" sz="2000" dirty="0" smtClean="0">
                <a:solidFill>
                  <a:schemeClr val="tx1"/>
                </a:solidFill>
                <a:latin typeface="Times New Roman" panose="02020603050405020304" pitchFamily="18" charset="0"/>
                <a:cs typeface="Times New Roman" panose="02020603050405020304" pitchFamily="18" charset="0"/>
              </a:rPr>
              <a:t>Birinci </a:t>
            </a:r>
            <a:r>
              <a:rPr lang="tr-TR" sz="2000" dirty="0">
                <a:solidFill>
                  <a:schemeClr val="tx1"/>
                </a:solidFill>
                <a:latin typeface="Times New Roman" panose="02020603050405020304" pitchFamily="18" charset="0"/>
                <a:cs typeface="Times New Roman" panose="02020603050405020304" pitchFamily="18" charset="0"/>
              </a:rPr>
              <a:t>Ayrım: Ad</a:t>
            </a:r>
          </a:p>
          <a:p>
            <a:pPr marL="0" indent="0" algn="just">
              <a:buNone/>
            </a:pPr>
            <a:r>
              <a:rPr lang="tr-TR" sz="2000" dirty="0" smtClean="0">
                <a:solidFill>
                  <a:schemeClr val="tx1"/>
                </a:solidFill>
                <a:latin typeface="Times New Roman" panose="02020603050405020304" pitchFamily="18" charset="0"/>
                <a:cs typeface="Times New Roman" panose="02020603050405020304" pitchFamily="18" charset="0"/>
              </a:rPr>
              <a:t>I</a:t>
            </a:r>
            <a:r>
              <a:rPr lang="tr-TR" sz="2000" dirty="0">
                <a:solidFill>
                  <a:schemeClr val="tx1"/>
                </a:solidFill>
                <a:latin typeface="Times New Roman" panose="02020603050405020304" pitchFamily="18" charset="0"/>
                <a:cs typeface="Times New Roman" panose="02020603050405020304" pitchFamily="18" charset="0"/>
              </a:rPr>
              <a:t>. Bölüm: Değişmeli ad (isim, </a:t>
            </a:r>
            <a:r>
              <a:rPr lang="tr-TR" sz="2000" dirty="0" smtClean="0">
                <a:solidFill>
                  <a:schemeClr val="tx1"/>
                </a:solidFill>
                <a:latin typeface="Times New Roman" panose="02020603050405020304" pitchFamily="18" charset="0"/>
                <a:cs typeface="Times New Roman" panose="02020603050405020304" pitchFamily="18" charset="0"/>
              </a:rPr>
              <a:t>zamir)</a:t>
            </a:r>
          </a:p>
          <a:p>
            <a:pPr marL="0" indent="0" algn="just">
              <a:buNone/>
            </a:pPr>
            <a:r>
              <a:rPr lang="tr-TR" sz="2000" dirty="0" smtClean="0">
                <a:solidFill>
                  <a:schemeClr val="tx1"/>
                </a:solidFill>
                <a:latin typeface="Times New Roman" panose="02020603050405020304" pitchFamily="18" charset="0"/>
                <a:cs typeface="Times New Roman" panose="02020603050405020304" pitchFamily="18" charset="0"/>
              </a:rPr>
              <a:t>II</a:t>
            </a:r>
            <a:r>
              <a:rPr lang="tr-TR" sz="2000" dirty="0">
                <a:solidFill>
                  <a:schemeClr val="tx1"/>
                </a:solidFill>
                <a:latin typeface="Times New Roman" panose="02020603050405020304" pitchFamily="18" charset="0"/>
                <a:cs typeface="Times New Roman" panose="02020603050405020304" pitchFamily="18" charset="0"/>
              </a:rPr>
              <a:t>. Bölüm: </a:t>
            </a:r>
            <a:r>
              <a:rPr lang="tr-TR" sz="2000" dirty="0" err="1">
                <a:solidFill>
                  <a:schemeClr val="tx1"/>
                </a:solidFill>
                <a:latin typeface="Times New Roman" panose="02020603050405020304" pitchFamily="18" charset="0"/>
                <a:cs typeface="Times New Roman" panose="02020603050405020304" pitchFamily="18" charset="0"/>
              </a:rPr>
              <a:t>Değişmesiz</a:t>
            </a:r>
            <a:r>
              <a:rPr lang="tr-TR" sz="2000" dirty="0">
                <a:solidFill>
                  <a:schemeClr val="tx1"/>
                </a:solidFill>
                <a:latin typeface="Times New Roman" panose="02020603050405020304" pitchFamily="18" charset="0"/>
                <a:cs typeface="Times New Roman" panose="02020603050405020304" pitchFamily="18" charset="0"/>
              </a:rPr>
              <a:t> ad (sıfat, zarf)</a:t>
            </a:r>
          </a:p>
          <a:p>
            <a:pPr marL="0" lvl="0" indent="0" algn="just">
              <a:buNone/>
            </a:pPr>
            <a:r>
              <a:rPr lang="tr-TR" sz="2000" dirty="0" smtClean="0">
                <a:solidFill>
                  <a:schemeClr val="tx1"/>
                </a:solidFill>
                <a:latin typeface="Times New Roman" panose="02020603050405020304" pitchFamily="18" charset="0"/>
                <a:cs typeface="Times New Roman" panose="02020603050405020304" pitchFamily="18" charset="0"/>
              </a:rPr>
              <a:t>III. Bölüm</a:t>
            </a:r>
            <a:r>
              <a:rPr lang="tr-TR" sz="2000" dirty="0">
                <a:solidFill>
                  <a:schemeClr val="tx1"/>
                </a:solidFill>
                <a:latin typeface="Times New Roman" panose="02020603050405020304" pitchFamily="18" charset="0"/>
                <a:cs typeface="Times New Roman" panose="02020603050405020304" pitchFamily="18" charset="0"/>
              </a:rPr>
              <a:t>: Sayı adları</a:t>
            </a:r>
          </a:p>
          <a:p>
            <a:pPr marL="0" lvl="0" indent="0" algn="just">
              <a:buNone/>
            </a:pPr>
            <a:r>
              <a:rPr lang="tr-TR" sz="2000" dirty="0" smtClean="0">
                <a:solidFill>
                  <a:schemeClr val="tx1"/>
                </a:solidFill>
                <a:latin typeface="Times New Roman" panose="02020603050405020304" pitchFamily="18" charset="0"/>
                <a:cs typeface="Times New Roman" panose="02020603050405020304" pitchFamily="18" charset="0"/>
              </a:rPr>
              <a:t>IV. Bölüm</a:t>
            </a:r>
            <a:r>
              <a:rPr lang="tr-TR" sz="2000" dirty="0">
                <a:solidFill>
                  <a:schemeClr val="tx1"/>
                </a:solidFill>
                <a:latin typeface="Times New Roman" panose="02020603050405020304" pitchFamily="18" charset="0"/>
                <a:cs typeface="Times New Roman" panose="02020603050405020304" pitchFamily="18" charset="0"/>
              </a:rPr>
              <a:t>: Başka bir addan türemiş adlar,</a:t>
            </a:r>
          </a:p>
          <a:p>
            <a:pPr marL="0" indent="0" algn="just">
              <a:buNone/>
            </a:pPr>
            <a:r>
              <a:rPr lang="tr-TR" sz="2000" dirty="0">
                <a:solidFill>
                  <a:schemeClr val="tx1"/>
                </a:solidFill>
                <a:latin typeface="Times New Roman" panose="02020603050405020304" pitchFamily="18" charset="0"/>
                <a:cs typeface="Times New Roman" panose="02020603050405020304" pitchFamily="18" charset="0"/>
              </a:rPr>
              <a:t>İkinci Ayrım: Fiil</a:t>
            </a:r>
          </a:p>
          <a:p>
            <a:pPr marL="0" indent="0" algn="just">
              <a:buNone/>
            </a:pPr>
            <a:r>
              <a:rPr lang="tr-TR" sz="2000" dirty="0">
                <a:solidFill>
                  <a:schemeClr val="tx1"/>
                </a:solidFill>
                <a:latin typeface="Times New Roman" panose="02020603050405020304" pitchFamily="18" charset="0"/>
                <a:cs typeface="Times New Roman" panose="02020603050405020304" pitchFamily="18" charset="0"/>
              </a:rPr>
              <a:t>Üçüncü Ayrım: Addan türemiş fiiller ve fiilden türemiş adlar</a:t>
            </a:r>
          </a:p>
          <a:p>
            <a:pPr marL="0" indent="0" algn="just">
              <a:buNone/>
            </a:pPr>
            <a:r>
              <a:rPr lang="tr-TR" sz="2000" dirty="0">
                <a:solidFill>
                  <a:schemeClr val="tx1"/>
                </a:solidFill>
                <a:latin typeface="Times New Roman" panose="02020603050405020304" pitchFamily="18" charset="0"/>
                <a:cs typeface="Times New Roman" panose="02020603050405020304" pitchFamily="18" charset="0"/>
              </a:rPr>
              <a:t>Dördüncü Ayrım: Edatlar (ilgeçler, bağlaçlar, ünlemler)</a:t>
            </a:r>
          </a:p>
          <a:p>
            <a:pPr marL="0" indent="0" algn="just"/>
            <a:r>
              <a:rPr lang="tr-TR" sz="2000" dirty="0" smtClean="0">
                <a:solidFill>
                  <a:schemeClr val="tx1"/>
                </a:solidFill>
                <a:latin typeface="Times New Roman" panose="02020603050405020304" pitchFamily="18" charset="0"/>
                <a:cs typeface="Times New Roman" panose="02020603050405020304" pitchFamily="18" charset="0"/>
              </a:rPr>
              <a:t>Sözcük </a:t>
            </a:r>
            <a:r>
              <a:rPr lang="tr-TR" sz="2000" dirty="0">
                <a:solidFill>
                  <a:schemeClr val="tx1"/>
                </a:solidFill>
                <a:latin typeface="Times New Roman" panose="02020603050405020304" pitchFamily="18" charset="0"/>
                <a:cs typeface="Times New Roman" panose="02020603050405020304" pitchFamily="18" charset="0"/>
              </a:rPr>
              <a:t>türlerinin tasnifi göz önünde bulundurulduğunda üçlü bir ayrım yapıldığı görülmektedir. Ayrıca sayı konusu sıfat konusu içinde değerlendirilmemiş, ayrı bir başlık altında ele alınmıştır. Çalışmaya genel olarak bakıldığında tasvirî gramer niteliği taşıdığı görülmekle birlikte bazı bölümlerde Türk lehçelerinden ve Eski Türkçe, Çağatay Türkçesi ve Osmanlı Türkçesinden verilen örnekler çalışmaya karşılaştırmalı ve tarihî gramer görünümü kazandırmıştır. Çalışmada aynı zamanda bir kelimenin Arapça, Farsça ve Fransızcadaki durumları da ele alınmıştır. Cümle bilgisi bölümünde öncelikle kelime öbekleri ele alınmış, ardından cümle konusuna geçilmiştir.		</a:t>
            </a:r>
            <a:endParaRPr lang="fr-FR" sz="2000" dirty="0">
              <a:solidFill>
                <a:schemeClr val="tx1"/>
              </a:solidFill>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2"/>
          <a:stretch>
            <a:fillRect/>
          </a:stretch>
        </p:blipFill>
        <p:spPr>
          <a:xfrm>
            <a:off x="9153525" y="1041852"/>
            <a:ext cx="3038475" cy="4617075"/>
          </a:xfrm>
          <a:prstGeom prst="rect">
            <a:avLst/>
          </a:prstGeom>
        </p:spPr>
      </p:pic>
    </p:spTree>
    <p:extLst>
      <p:ext uri="{BB962C8B-B14F-4D97-AF65-F5344CB8AC3E}">
        <p14:creationId xmlns:p14="http://schemas.microsoft.com/office/powerpoint/2010/main" xmlns="" val="25451113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56273" y="470262"/>
            <a:ext cx="6305908" cy="5440959"/>
          </a:xfrm>
        </p:spPr>
        <p:txBody>
          <a:bodyPr/>
          <a:lstStyle/>
          <a:p>
            <a:pPr algn="just">
              <a:buFont typeface="Wingdings" panose="05000000000000000000" pitchFamily="2" charset="2"/>
              <a:buChar char="Ø"/>
            </a:pPr>
            <a:r>
              <a:rPr lang="tr-TR" sz="2400" b="1" dirty="0" err="1" smtClean="0">
                <a:solidFill>
                  <a:srgbClr val="FF0000"/>
                </a:solidFill>
                <a:latin typeface="Times New Roman" panose="02020603050405020304" pitchFamily="18" charset="0"/>
                <a:cs typeface="Times New Roman" panose="02020603050405020304" pitchFamily="18" charset="0"/>
              </a:rPr>
              <a:t>Kaare</a:t>
            </a:r>
            <a:r>
              <a:rPr lang="tr-TR" sz="2400" b="1" dirty="0" smtClean="0">
                <a:solidFill>
                  <a:srgbClr val="FF0000"/>
                </a:solidFill>
                <a:latin typeface="Times New Roman" panose="02020603050405020304" pitchFamily="18" charset="0"/>
                <a:cs typeface="Times New Roman" panose="02020603050405020304" pitchFamily="18" charset="0"/>
              </a:rPr>
              <a:t> </a:t>
            </a:r>
            <a:r>
              <a:rPr lang="tr-TR" sz="2400" b="1" dirty="0" err="1" smtClean="0">
                <a:solidFill>
                  <a:srgbClr val="FF0000"/>
                </a:solidFill>
                <a:latin typeface="Times New Roman" panose="02020603050405020304" pitchFamily="18" charset="0"/>
                <a:cs typeface="Times New Roman" panose="02020603050405020304" pitchFamily="18" charset="0"/>
              </a:rPr>
              <a:t>Grønbech</a:t>
            </a:r>
            <a:r>
              <a:rPr lang="tr-TR" sz="2400" b="1" dirty="0" smtClean="0">
                <a:solidFill>
                  <a:srgbClr val="FF0000"/>
                </a:solidFill>
                <a:latin typeface="Times New Roman" panose="02020603050405020304" pitchFamily="18" charset="0"/>
                <a:cs typeface="Times New Roman" panose="02020603050405020304" pitchFamily="18" charset="0"/>
              </a:rPr>
              <a:t>, </a:t>
            </a:r>
            <a:r>
              <a:rPr lang="tr-TR" sz="2400" b="1" i="1" dirty="0">
                <a:solidFill>
                  <a:srgbClr val="FF0000"/>
                </a:solidFill>
                <a:latin typeface="Times New Roman" panose="02020603050405020304" pitchFamily="18" charset="0"/>
                <a:cs typeface="Times New Roman" panose="02020603050405020304" pitchFamily="18" charset="0"/>
              </a:rPr>
              <a:t>Türkçenin Yapısı</a:t>
            </a:r>
            <a:r>
              <a:rPr lang="tr-TR" sz="2400" b="1" dirty="0">
                <a:solidFill>
                  <a:srgbClr val="FF0000"/>
                </a:solidFill>
                <a:latin typeface="Times New Roman" panose="02020603050405020304" pitchFamily="18" charset="0"/>
                <a:cs typeface="Times New Roman" panose="02020603050405020304" pitchFamily="18" charset="0"/>
              </a:rPr>
              <a:t> </a:t>
            </a:r>
            <a:endParaRPr lang="tr-TR" sz="2400" b="1" dirty="0" smtClean="0">
              <a:solidFill>
                <a:srgbClr val="FF0000"/>
              </a:solidFill>
              <a:latin typeface="Times New Roman" panose="02020603050405020304" pitchFamily="18" charset="0"/>
              <a:cs typeface="Times New Roman" panose="02020603050405020304" pitchFamily="18" charset="0"/>
            </a:endParaRPr>
          </a:p>
          <a:p>
            <a:pPr marL="0" indent="0" algn="just"/>
            <a:r>
              <a:rPr lang="tr-TR" dirty="0" smtClean="0">
                <a:solidFill>
                  <a:schemeClr val="tx1"/>
                </a:solidFill>
                <a:latin typeface="Times New Roman" panose="02020603050405020304" pitchFamily="18" charset="0"/>
                <a:cs typeface="Times New Roman" panose="02020603050405020304" pitchFamily="18" charset="0"/>
              </a:rPr>
              <a:t>Çalışmanın </a:t>
            </a:r>
            <a:r>
              <a:rPr lang="tr-TR" dirty="0">
                <a:solidFill>
                  <a:schemeClr val="tx1"/>
                </a:solidFill>
                <a:latin typeface="Times New Roman" panose="02020603050405020304" pitchFamily="18" charset="0"/>
                <a:cs typeface="Times New Roman" panose="02020603050405020304" pitchFamily="18" charset="0"/>
              </a:rPr>
              <a:t>birinci bölümünde </a:t>
            </a:r>
            <a:r>
              <a:rPr lang="tr-TR" dirty="0" smtClean="0">
                <a:solidFill>
                  <a:schemeClr val="tx1"/>
                </a:solidFill>
                <a:latin typeface="Times New Roman" panose="02020603050405020304" pitchFamily="18" charset="0"/>
                <a:cs typeface="Times New Roman" panose="02020603050405020304" pitchFamily="18" charset="0"/>
              </a:rPr>
              <a:t>sözcük </a:t>
            </a:r>
            <a:r>
              <a:rPr lang="tr-TR" dirty="0">
                <a:solidFill>
                  <a:schemeClr val="tx1"/>
                </a:solidFill>
                <a:latin typeface="Times New Roman" panose="02020603050405020304" pitchFamily="18" charset="0"/>
                <a:cs typeface="Times New Roman" panose="02020603050405020304" pitchFamily="18" charset="0"/>
              </a:rPr>
              <a:t>sınıfları, ikinci bölümünde çokluk, üçüncü bölümünde ad grupları, ilgi hâli, dördüncü bölümünde fiil cümlesi ve beşinci bölümünde yükleme hâli konuları işlenmiştir. Gerekli bölümlerde Eski Türkçeden itibaren tarihî lehçelerden ve modern lehçelerden örnekler getirilmiştir. Bu nedenle bu gramerin tasvirî, karşılaştırmalı ve tarihî gramer yöntemiyle yazıldığı söylenebilir. </a:t>
            </a:r>
          </a:p>
          <a:p>
            <a:pPr algn="just"/>
            <a:endParaRPr lang="tr-TR" dirty="0">
              <a:solidFill>
                <a:schemeClr val="tx1"/>
              </a:solidFill>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137585" y="405441"/>
            <a:ext cx="4054415" cy="5745192"/>
          </a:xfrm>
          <a:prstGeom prst="rect">
            <a:avLst/>
          </a:prstGeom>
        </p:spPr>
      </p:pic>
    </p:spTree>
    <p:extLst>
      <p:ext uri="{BB962C8B-B14F-4D97-AF65-F5344CB8AC3E}">
        <p14:creationId xmlns:p14="http://schemas.microsoft.com/office/powerpoint/2010/main" xmlns="" val="5615666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84101" y="129396"/>
            <a:ext cx="6654125" cy="6277843"/>
          </a:xfrm>
        </p:spPr>
        <p:txBody>
          <a:bodyPr>
            <a:noAutofit/>
          </a:bodyPr>
          <a:lstStyle/>
          <a:p>
            <a:pPr algn="just">
              <a:buFont typeface="Wingdings" panose="05000000000000000000" pitchFamily="2" charset="2"/>
              <a:buChar char="Ø"/>
            </a:pPr>
            <a:r>
              <a:rPr lang="tr-TR" sz="16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Muharrem Ergin, </a:t>
            </a:r>
            <a:r>
              <a:rPr lang="tr-TR" sz="16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Türk Dil </a:t>
            </a:r>
            <a:r>
              <a:rPr lang="tr-TR" sz="16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Bilgisi</a:t>
            </a:r>
            <a:endParaRPr lang="tr-TR" sz="16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r>
              <a:rPr lang="tr-TR" dirty="0" smtClean="0">
                <a:solidFill>
                  <a:schemeClr val="tx1"/>
                </a:solidFill>
                <a:latin typeface="Times New Roman" panose="02020603050405020304" pitchFamily="18" charset="0"/>
                <a:cs typeface="Times New Roman" panose="02020603050405020304" pitchFamily="18" charset="0"/>
              </a:rPr>
              <a:t>İlk </a:t>
            </a:r>
            <a:r>
              <a:rPr lang="tr-TR" dirty="0">
                <a:solidFill>
                  <a:schemeClr val="tx1"/>
                </a:solidFill>
                <a:latin typeface="Times New Roman" panose="02020603050405020304" pitchFamily="18" charset="0"/>
                <a:cs typeface="Times New Roman" panose="02020603050405020304" pitchFamily="18" charset="0"/>
              </a:rPr>
              <a:t>baskısı </a:t>
            </a:r>
            <a:r>
              <a:rPr lang="tr-TR" b="1" dirty="0" smtClean="0">
                <a:solidFill>
                  <a:schemeClr val="tx1"/>
                </a:solidFill>
                <a:latin typeface="Times New Roman" panose="02020603050405020304" pitchFamily="18" charset="0"/>
                <a:cs typeface="Times New Roman" panose="02020603050405020304" pitchFamily="18" charset="0"/>
              </a:rPr>
              <a:t>1958</a:t>
            </a:r>
            <a:r>
              <a:rPr lang="tr-TR" dirty="0" smtClean="0">
                <a:solidFill>
                  <a:schemeClr val="tx1"/>
                </a:solidFill>
                <a:latin typeface="Times New Roman" panose="02020603050405020304" pitchFamily="18" charset="0"/>
                <a:cs typeface="Times New Roman" panose="02020603050405020304" pitchFamily="18" charset="0"/>
              </a:rPr>
              <a:t>’de, ikinci </a:t>
            </a:r>
            <a:r>
              <a:rPr lang="tr-TR" dirty="0">
                <a:solidFill>
                  <a:schemeClr val="tx1"/>
                </a:solidFill>
                <a:latin typeface="Times New Roman" panose="02020603050405020304" pitchFamily="18" charset="0"/>
                <a:cs typeface="Times New Roman" panose="02020603050405020304" pitchFamily="18" charset="0"/>
              </a:rPr>
              <a:t>baskısı </a:t>
            </a:r>
            <a:r>
              <a:rPr lang="tr-TR" b="1" dirty="0">
                <a:solidFill>
                  <a:schemeClr val="tx1"/>
                </a:solidFill>
                <a:latin typeface="Times New Roman" panose="02020603050405020304" pitchFamily="18" charset="0"/>
                <a:cs typeface="Times New Roman" panose="02020603050405020304" pitchFamily="18" charset="0"/>
              </a:rPr>
              <a:t>1962’</a:t>
            </a:r>
            <a:r>
              <a:rPr lang="tr-TR" dirty="0">
                <a:solidFill>
                  <a:schemeClr val="tx1"/>
                </a:solidFill>
                <a:latin typeface="Times New Roman" panose="02020603050405020304" pitchFamily="18" charset="0"/>
                <a:cs typeface="Times New Roman" panose="02020603050405020304" pitchFamily="18" charset="0"/>
              </a:rPr>
              <a:t>de İstanbul’da, üçüncü baskısı </a:t>
            </a:r>
            <a:r>
              <a:rPr lang="tr-TR" b="1" dirty="0">
                <a:solidFill>
                  <a:schemeClr val="tx1"/>
                </a:solidFill>
                <a:latin typeface="Times New Roman" panose="02020603050405020304" pitchFamily="18" charset="0"/>
                <a:cs typeface="Times New Roman" panose="02020603050405020304" pitchFamily="18" charset="0"/>
              </a:rPr>
              <a:t>1967</a:t>
            </a:r>
            <a:r>
              <a:rPr lang="tr-TR" dirty="0">
                <a:solidFill>
                  <a:schemeClr val="tx1"/>
                </a:solidFill>
                <a:latin typeface="Times New Roman" panose="02020603050405020304" pitchFamily="18" charset="0"/>
                <a:cs typeface="Times New Roman" panose="02020603050405020304" pitchFamily="18" charset="0"/>
              </a:rPr>
              <a:t>’de Sofya’da yapılmıştır. Dördüncü baskıda eser yeniden gözden geçirilmiş ve genişletilmiştir. </a:t>
            </a:r>
          </a:p>
          <a:p>
            <a:pPr marL="0" indent="0" algn="just"/>
            <a:r>
              <a:rPr lang="tr-TR" dirty="0">
                <a:solidFill>
                  <a:schemeClr val="tx1"/>
                </a:solidFill>
                <a:latin typeface="Times New Roman" panose="02020603050405020304" pitchFamily="18" charset="0"/>
                <a:cs typeface="Times New Roman" panose="02020603050405020304" pitchFamily="18" charset="0"/>
              </a:rPr>
              <a:t>Ç</a:t>
            </a:r>
            <a:r>
              <a:rPr lang="tr-TR" dirty="0" smtClean="0">
                <a:solidFill>
                  <a:schemeClr val="tx1"/>
                </a:solidFill>
                <a:latin typeface="Times New Roman" panose="02020603050405020304" pitchFamily="18" charset="0"/>
                <a:cs typeface="Times New Roman" panose="02020603050405020304" pitchFamily="18" charset="0"/>
              </a:rPr>
              <a:t>alışmanın </a:t>
            </a:r>
            <a:r>
              <a:rPr lang="tr-TR" dirty="0">
                <a:solidFill>
                  <a:schemeClr val="tx1"/>
                </a:solidFill>
                <a:latin typeface="Times New Roman" panose="02020603050405020304" pitchFamily="18" charset="0"/>
                <a:cs typeface="Times New Roman" panose="02020603050405020304" pitchFamily="18" charset="0"/>
              </a:rPr>
              <a:t>önsözünde Türkçenin Doğu veya Batı gramerleri çerçevesinde değil, kendi bünyesine göre ele alındığını, Türkçenin geniş ve dağınık gibi görünen gramer şekillerinin bir sisteme bağlandığı belirtilmiştir. Bu çalışmada Batı Türkçesinin herhangi bir döneminin statik, tasvirî </a:t>
            </a:r>
            <a:r>
              <a:rPr lang="tr-TR" dirty="0" smtClean="0">
                <a:solidFill>
                  <a:schemeClr val="tx1"/>
                </a:solidFill>
                <a:latin typeface="Times New Roman" panose="02020603050405020304" pitchFamily="18" charset="0"/>
                <a:cs typeface="Times New Roman" panose="02020603050405020304" pitchFamily="18" charset="0"/>
              </a:rPr>
              <a:t>grameri </a:t>
            </a:r>
            <a:r>
              <a:rPr lang="tr-TR" dirty="0">
                <a:solidFill>
                  <a:schemeClr val="tx1"/>
                </a:solidFill>
                <a:latin typeface="Times New Roman" panose="02020603050405020304" pitchFamily="18" charset="0"/>
                <a:cs typeface="Times New Roman" panose="02020603050405020304" pitchFamily="18" charset="0"/>
              </a:rPr>
              <a:t>değil, tarihî ve karşılaştırmalı grameri verilmiştir. Her bölümde öncelikle gramer kuralının bugünkü durumu, ardından bu kuralların Eski Türkçeden itibaren gelişimi ve lehçelerdeki durumu karşılaştırmalı olarak ele alınmıştır. Çalışmaya dil, konuşma dili, yazı dili, Türk yazı dilinin tarihî gelişimi konuları ile giriş yapılmış; sonrasında birinci bölümde sesler (Türkçedeki sesler, seslerin birleşmeleri, Türkçe kelimelerde başlıca ses özellikleri, Türkçe kelimelerde başlıca ses değişmeleri), ikinci bölümde kelimeler (ses ve şekil yapısı bakımından kelimeler, kökler, ekler, gövde, yapım ekleri, anlam ve görev bakımından kelimeler), üçüncü bölümde kelime grupları ve cümleler konuları üzerinde durulmuştur. Sözcük türleri Jean </a:t>
            </a:r>
            <a:r>
              <a:rPr lang="tr-TR" dirty="0" err="1">
                <a:solidFill>
                  <a:schemeClr val="tx1"/>
                </a:solidFill>
                <a:latin typeface="Times New Roman" panose="02020603050405020304" pitchFamily="18" charset="0"/>
                <a:cs typeface="Times New Roman" panose="02020603050405020304" pitchFamily="18" charset="0"/>
              </a:rPr>
              <a:t>Deny’nin</a:t>
            </a:r>
            <a:r>
              <a:rPr lang="tr-TR" dirty="0">
                <a:solidFill>
                  <a:schemeClr val="tx1"/>
                </a:solidFill>
                <a:latin typeface="Times New Roman" panose="02020603050405020304" pitchFamily="18" charset="0"/>
                <a:cs typeface="Times New Roman" panose="02020603050405020304" pitchFamily="18" charset="0"/>
              </a:rPr>
              <a:t> gramerindeki gibi genel olarak isim, fiil ve edatlar başlıkları altında </a:t>
            </a:r>
            <a:r>
              <a:rPr lang="tr-TR" dirty="0" err="1">
                <a:solidFill>
                  <a:schemeClr val="tx1"/>
                </a:solidFill>
                <a:latin typeface="Times New Roman" panose="02020603050405020304" pitchFamily="18" charset="0"/>
                <a:cs typeface="Times New Roman" panose="02020603050405020304" pitchFamily="18" charset="0"/>
              </a:rPr>
              <a:t>değrlendirilmiş</a:t>
            </a:r>
            <a:r>
              <a:rPr lang="tr-TR" dirty="0">
                <a:solidFill>
                  <a:schemeClr val="tx1"/>
                </a:solidFill>
                <a:latin typeface="Times New Roman" panose="02020603050405020304" pitchFamily="18" charset="0"/>
                <a:cs typeface="Times New Roman" panose="02020603050405020304" pitchFamily="18" charset="0"/>
              </a:rPr>
              <a:t>; isim konusu içinde ad (isim), sıfat, zarf, zamir konuları ele alınmıştır.</a:t>
            </a:r>
          </a:p>
          <a:p>
            <a:pPr marL="0" indent="0" algn="just">
              <a:buNone/>
            </a:pPr>
            <a:endParaRPr lang="fr-FR" sz="16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8393502" y="437881"/>
            <a:ext cx="3798498" cy="5824896"/>
          </a:xfrm>
          <a:prstGeom prst="rect">
            <a:avLst/>
          </a:prstGeom>
        </p:spPr>
      </p:pic>
    </p:spTree>
    <p:extLst>
      <p:ext uri="{BB962C8B-B14F-4D97-AF65-F5344CB8AC3E}">
        <p14:creationId xmlns:p14="http://schemas.microsoft.com/office/powerpoint/2010/main" xmlns="" val="3719063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57867" y="186267"/>
            <a:ext cx="7308809" cy="6451600"/>
          </a:xfrm>
        </p:spPr>
        <p:txBody>
          <a:bodyPr>
            <a:noAutofit/>
          </a:bodyPr>
          <a:lstStyle/>
          <a:p>
            <a:pPr algn="just">
              <a:lnSpc>
                <a:spcPct val="150000"/>
              </a:lnSpc>
              <a:buFont typeface="Wingdings" panose="05000000000000000000" pitchFamily="2" charset="2"/>
              <a:buChar char="Ø"/>
            </a:pPr>
            <a:r>
              <a:rPr lang="tr-TR" sz="1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Tahsin </a:t>
            </a:r>
            <a:r>
              <a:rPr lang="tr-TR" sz="1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Banguoğlu, </a:t>
            </a:r>
            <a:r>
              <a:rPr lang="tr-TR" sz="1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Türkçenin </a:t>
            </a:r>
            <a:r>
              <a:rPr lang="tr-TR" sz="1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Grameri</a:t>
            </a:r>
            <a:endParaRPr lang="tr-TR" sz="1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r>
              <a:rPr lang="tr-TR" sz="1400" dirty="0">
                <a:solidFill>
                  <a:schemeClr val="tx1"/>
                </a:solidFill>
                <a:latin typeface="Times New Roman" panose="02020603050405020304" pitchFamily="18" charset="0"/>
                <a:cs typeface="Times New Roman" panose="02020603050405020304" pitchFamily="18" charset="0"/>
              </a:rPr>
              <a:t>Dil devrimi ile birlikte gramer alanında Arap, Fars ve Fransız gramerlerinin </a:t>
            </a:r>
            <a:r>
              <a:rPr lang="tr-TR" sz="1400" dirty="0" smtClean="0">
                <a:solidFill>
                  <a:schemeClr val="tx1"/>
                </a:solidFill>
                <a:latin typeface="Times New Roman" panose="02020603050405020304" pitchFamily="18" charset="0"/>
                <a:cs typeface="Times New Roman" panose="02020603050405020304" pitchFamily="18" charset="0"/>
              </a:rPr>
              <a:t>kalıplarını taklit </a:t>
            </a:r>
            <a:r>
              <a:rPr lang="tr-TR" sz="1400" dirty="0">
                <a:solidFill>
                  <a:schemeClr val="tx1"/>
                </a:solidFill>
                <a:latin typeface="Times New Roman" panose="02020603050405020304" pitchFamily="18" charset="0"/>
                <a:cs typeface="Times New Roman" panose="02020603050405020304" pitchFamily="18" charset="0"/>
              </a:rPr>
              <a:t>dönemine son verilerek dilin kendi yapısına dayanan gramerlerin ortaya konulmasına yönelik çalışmalarda bulunulmuştur. Bu nedenle Milli Eğitim Bakanlığı, 1941 yılında bu amaca uygun bir kılavuz gramer hazırlatma girişiminde bulunmuştur. Bu girişimin ilk ürünü Tahsin Banguoğlu tarafından Türkçenin temel yapısını bilimsel yöntemler ışığında ortaya koyan ve daha sonra yazılan gramerlere temel teşkil eden </a:t>
            </a:r>
            <a:r>
              <a:rPr lang="tr-TR" sz="1400" i="1" dirty="0">
                <a:solidFill>
                  <a:schemeClr val="tx1"/>
                </a:solidFill>
                <a:latin typeface="Times New Roman" panose="02020603050405020304" pitchFamily="18" charset="0"/>
                <a:cs typeface="Times New Roman" panose="02020603050405020304" pitchFamily="18" charset="0"/>
              </a:rPr>
              <a:t>Ana </a:t>
            </a:r>
            <a:r>
              <a:rPr lang="tr-TR" sz="1400" i="1" dirty="0" err="1">
                <a:solidFill>
                  <a:schemeClr val="tx1"/>
                </a:solidFill>
                <a:latin typeface="Times New Roman" panose="02020603050405020304" pitchFamily="18" charset="0"/>
                <a:cs typeface="Times New Roman" panose="02020603050405020304" pitchFamily="18" charset="0"/>
              </a:rPr>
              <a:t>Hatlarile</a:t>
            </a:r>
            <a:r>
              <a:rPr lang="tr-TR" sz="1400" i="1" dirty="0">
                <a:solidFill>
                  <a:schemeClr val="tx1"/>
                </a:solidFill>
                <a:latin typeface="Times New Roman" panose="02020603050405020304" pitchFamily="18" charset="0"/>
                <a:cs typeface="Times New Roman" panose="02020603050405020304" pitchFamily="18" charset="0"/>
              </a:rPr>
              <a:t> Türk Grameri</a:t>
            </a:r>
            <a:r>
              <a:rPr lang="tr-TR" sz="1400" dirty="0">
                <a:solidFill>
                  <a:schemeClr val="tx1"/>
                </a:solidFill>
                <a:latin typeface="Times New Roman" panose="02020603050405020304" pitchFamily="18" charset="0"/>
                <a:cs typeface="Times New Roman" panose="02020603050405020304" pitchFamily="18" charset="0"/>
              </a:rPr>
              <a:t>’dir (Korkmaz </a:t>
            </a:r>
            <a:r>
              <a:rPr lang="tr-TR" sz="1400" dirty="0" smtClean="0">
                <a:solidFill>
                  <a:schemeClr val="tx1"/>
                </a:solidFill>
                <a:latin typeface="Times New Roman" panose="02020603050405020304" pitchFamily="18" charset="0"/>
                <a:cs typeface="Times New Roman" panose="02020603050405020304" pitchFamily="18" charset="0"/>
              </a:rPr>
              <a:t>2007: CXIII</a:t>
            </a:r>
            <a:r>
              <a:rPr lang="tr-TR" sz="1400" dirty="0">
                <a:solidFill>
                  <a:schemeClr val="tx1"/>
                </a:solidFill>
                <a:latin typeface="Times New Roman" panose="02020603050405020304" pitchFamily="18" charset="0"/>
                <a:cs typeface="Times New Roman" panose="02020603050405020304" pitchFamily="18" charset="0"/>
              </a:rPr>
              <a:t>). </a:t>
            </a:r>
            <a:r>
              <a:rPr lang="tr-TR" sz="1400" i="1" dirty="0">
                <a:solidFill>
                  <a:schemeClr val="tx1"/>
                </a:solidFill>
                <a:latin typeface="Times New Roman" panose="02020603050405020304" pitchFamily="18" charset="0"/>
                <a:cs typeface="Times New Roman" panose="02020603050405020304" pitchFamily="18" charset="0"/>
              </a:rPr>
              <a:t>Ana </a:t>
            </a:r>
            <a:r>
              <a:rPr lang="tr-TR" sz="1400" i="1" dirty="0" err="1">
                <a:solidFill>
                  <a:schemeClr val="tx1"/>
                </a:solidFill>
                <a:latin typeface="Times New Roman" panose="02020603050405020304" pitchFamily="18" charset="0"/>
                <a:cs typeface="Times New Roman" panose="02020603050405020304" pitchFamily="18" charset="0"/>
              </a:rPr>
              <a:t>Hatlarıyle</a:t>
            </a:r>
            <a:r>
              <a:rPr lang="tr-TR" sz="1400" i="1" dirty="0">
                <a:solidFill>
                  <a:schemeClr val="tx1"/>
                </a:solidFill>
                <a:latin typeface="Times New Roman" panose="02020603050405020304" pitchFamily="18" charset="0"/>
                <a:cs typeface="Times New Roman" panose="02020603050405020304" pitchFamily="18" charset="0"/>
              </a:rPr>
              <a:t> Türk Grameri</a:t>
            </a:r>
            <a:r>
              <a:rPr lang="tr-TR" sz="1400" dirty="0">
                <a:solidFill>
                  <a:schemeClr val="tx1"/>
                </a:solidFill>
                <a:latin typeface="Times New Roman" panose="02020603050405020304" pitchFamily="18" charset="0"/>
                <a:cs typeface="Times New Roman" panose="02020603050405020304" pitchFamily="18" charset="0"/>
              </a:rPr>
              <a:t> adlı çalışmasıyla daha sonraki yıllarda ilk gramerini kapsamca genişleten Tahsin Banguoğlu olmuştur. Bunu yeni çalışmalarla </a:t>
            </a:r>
            <a:r>
              <a:rPr lang="tr-TR" sz="1400" i="1" dirty="0">
                <a:solidFill>
                  <a:schemeClr val="tx1"/>
                </a:solidFill>
                <a:latin typeface="Times New Roman" panose="02020603050405020304" pitchFamily="18" charset="0"/>
                <a:cs typeface="Times New Roman" panose="02020603050405020304" pitchFamily="18" charset="0"/>
              </a:rPr>
              <a:t>Türk Grameri: Ses Bilgisi</a:t>
            </a:r>
            <a:r>
              <a:rPr lang="tr-TR" sz="1400" dirty="0">
                <a:solidFill>
                  <a:schemeClr val="tx1"/>
                </a:solidFill>
                <a:latin typeface="Times New Roman" panose="02020603050405020304" pitchFamily="18" charset="0"/>
                <a:cs typeface="Times New Roman" panose="02020603050405020304" pitchFamily="18" charset="0"/>
              </a:rPr>
              <a:t> ve </a:t>
            </a:r>
            <a:r>
              <a:rPr lang="tr-TR" sz="1400" i="1" dirty="0">
                <a:solidFill>
                  <a:schemeClr val="tx1"/>
                </a:solidFill>
                <a:latin typeface="Times New Roman" panose="02020603050405020304" pitchFamily="18" charset="0"/>
                <a:cs typeface="Times New Roman" panose="02020603050405020304" pitchFamily="18" charset="0"/>
              </a:rPr>
              <a:t>Türkçenin Grameri</a:t>
            </a:r>
            <a:r>
              <a:rPr lang="tr-TR" sz="1400" dirty="0">
                <a:solidFill>
                  <a:schemeClr val="tx1"/>
                </a:solidFill>
                <a:latin typeface="Times New Roman" panose="02020603050405020304" pitchFamily="18" charset="0"/>
                <a:cs typeface="Times New Roman" panose="02020603050405020304" pitchFamily="18" charset="0"/>
              </a:rPr>
              <a:t> ciltleri izlemiştir. </a:t>
            </a:r>
          </a:p>
          <a:p>
            <a:pPr marL="0" indent="0" algn="just"/>
            <a:r>
              <a:rPr lang="tr-TR" sz="1400" dirty="0" smtClean="0">
                <a:solidFill>
                  <a:schemeClr val="tx1"/>
                </a:solidFill>
                <a:latin typeface="Times New Roman" panose="02020603050405020304" pitchFamily="18" charset="0"/>
                <a:cs typeface="Times New Roman" panose="02020603050405020304" pitchFamily="18" charset="0"/>
              </a:rPr>
              <a:t>Tahsin </a:t>
            </a:r>
            <a:r>
              <a:rPr lang="tr-TR" sz="1400" dirty="0">
                <a:solidFill>
                  <a:schemeClr val="tx1"/>
                </a:solidFill>
                <a:latin typeface="Times New Roman" panose="02020603050405020304" pitchFamily="18" charset="0"/>
                <a:cs typeface="Times New Roman" panose="02020603050405020304" pitchFamily="18" charset="0"/>
              </a:rPr>
              <a:t>Banguoğlu kitabın </a:t>
            </a:r>
            <a:r>
              <a:rPr lang="tr-TR" sz="1400" dirty="0" smtClean="0">
                <a:solidFill>
                  <a:schemeClr val="tx1"/>
                </a:solidFill>
                <a:latin typeface="Times New Roman" panose="02020603050405020304" pitchFamily="18" charset="0"/>
                <a:cs typeface="Times New Roman" panose="02020603050405020304" pitchFamily="18" charset="0"/>
              </a:rPr>
              <a:t>başındaki </a:t>
            </a:r>
            <a:r>
              <a:rPr lang="tr-TR" sz="1400" dirty="0">
                <a:solidFill>
                  <a:schemeClr val="tx1"/>
                </a:solidFill>
                <a:latin typeface="Times New Roman" panose="02020603050405020304" pitchFamily="18" charset="0"/>
                <a:cs typeface="Times New Roman" panose="02020603050405020304" pitchFamily="18" charset="0"/>
              </a:rPr>
              <a:t>"Ön Söz" ve "</a:t>
            </a:r>
            <a:r>
              <a:rPr lang="tr-TR" sz="1400" dirty="0" smtClean="0">
                <a:solidFill>
                  <a:schemeClr val="tx1"/>
                </a:solidFill>
                <a:latin typeface="Times New Roman" panose="02020603050405020304" pitchFamily="18" charset="0"/>
                <a:cs typeface="Times New Roman" panose="02020603050405020304" pitchFamily="18" charset="0"/>
              </a:rPr>
              <a:t>Giriş" bölümlerinden sonra Türkçenin gramerini üç bölüm altında incelemiştir:</a:t>
            </a:r>
          </a:p>
          <a:p>
            <a:pPr marL="0" indent="0" algn="just">
              <a:buNone/>
            </a:pPr>
            <a:r>
              <a:rPr lang="tr-TR" sz="1400" dirty="0" smtClean="0">
                <a:solidFill>
                  <a:schemeClr val="tx1"/>
                </a:solidFill>
                <a:latin typeface="Times New Roman" panose="02020603050405020304" pitchFamily="18" charset="0"/>
                <a:cs typeface="Times New Roman" panose="02020603050405020304" pitchFamily="18" charset="0"/>
              </a:rPr>
              <a:t>1.Ses Bilgisi</a:t>
            </a:r>
          </a:p>
          <a:p>
            <a:pPr marL="0" indent="0" algn="just">
              <a:buNone/>
            </a:pPr>
            <a:r>
              <a:rPr lang="tr-TR" sz="1400" dirty="0" smtClean="0">
                <a:solidFill>
                  <a:schemeClr val="tx1"/>
                </a:solidFill>
                <a:latin typeface="Times New Roman" panose="02020603050405020304" pitchFamily="18" charset="0"/>
                <a:cs typeface="Times New Roman" panose="02020603050405020304" pitchFamily="18" charset="0"/>
              </a:rPr>
              <a:t>2. Yapı Bilgisi</a:t>
            </a:r>
          </a:p>
          <a:p>
            <a:pPr marL="0" indent="0" algn="just">
              <a:buNone/>
            </a:pPr>
            <a:r>
              <a:rPr lang="tr-TR" sz="1400" dirty="0" smtClean="0">
                <a:solidFill>
                  <a:schemeClr val="tx1"/>
                </a:solidFill>
                <a:latin typeface="Times New Roman" panose="02020603050405020304" pitchFamily="18" charset="0"/>
                <a:cs typeface="Times New Roman" panose="02020603050405020304" pitchFamily="18" charset="0"/>
              </a:rPr>
              <a:t>3. Söz </a:t>
            </a:r>
            <a:r>
              <a:rPr lang="tr-TR" sz="1400" dirty="0" smtClean="0">
                <a:solidFill>
                  <a:schemeClr val="tx1"/>
                </a:solidFill>
                <a:latin typeface="Times New Roman" panose="02020603050405020304" pitchFamily="18" charset="0"/>
                <a:cs typeface="Times New Roman" panose="02020603050405020304" pitchFamily="18" charset="0"/>
              </a:rPr>
              <a:t>Dizimi</a:t>
            </a:r>
            <a:endParaRPr lang="tr-TR" sz="1400" dirty="0" smtClean="0">
              <a:solidFill>
                <a:schemeClr val="tx1"/>
              </a:solidFill>
              <a:latin typeface="Times New Roman" panose="02020603050405020304" pitchFamily="18" charset="0"/>
              <a:cs typeface="Times New Roman" panose="02020603050405020304" pitchFamily="18" charset="0"/>
            </a:endParaRPr>
          </a:p>
          <a:p>
            <a:pPr marL="0" indent="0" algn="just"/>
            <a:r>
              <a:rPr lang="tr-TR" sz="1400" dirty="0" smtClean="0">
                <a:solidFill>
                  <a:schemeClr val="tx1"/>
                </a:solidFill>
                <a:latin typeface="Times New Roman" panose="02020603050405020304" pitchFamily="18" charset="0"/>
                <a:cs typeface="Times New Roman" panose="02020603050405020304" pitchFamily="18" charset="0"/>
              </a:rPr>
              <a:t>Ayrıca eserin sonunda "</a:t>
            </a:r>
            <a:r>
              <a:rPr lang="tr-TR" sz="1400" dirty="0" err="1" smtClean="0">
                <a:solidFill>
                  <a:schemeClr val="tx1"/>
                </a:solidFill>
                <a:latin typeface="Times New Roman" panose="02020603050405020304" pitchFamily="18" charset="0"/>
                <a:cs typeface="Times New Roman" panose="02020603050405020304" pitchFamily="18" charset="0"/>
              </a:rPr>
              <a:t>Adlamalar</a:t>
            </a:r>
            <a:r>
              <a:rPr lang="tr-TR" sz="1400" dirty="0" smtClean="0">
                <a:solidFill>
                  <a:schemeClr val="tx1"/>
                </a:solidFill>
                <a:latin typeface="Times New Roman" panose="02020603050405020304" pitchFamily="18" charset="0"/>
                <a:cs typeface="Times New Roman" panose="02020603050405020304" pitchFamily="18" charset="0"/>
              </a:rPr>
              <a:t> ve Kaynaklar" bölümü ile kısaltmalar                                                                      yer almaktadır.</a:t>
            </a:r>
          </a:p>
          <a:p>
            <a:pPr marL="0" indent="0" algn="just"/>
            <a:r>
              <a:rPr lang="tr-TR" sz="1400" dirty="0" smtClean="0">
                <a:solidFill>
                  <a:schemeClr val="tx1"/>
                </a:solidFill>
                <a:latin typeface="Times New Roman" panose="02020603050405020304" pitchFamily="18" charset="0"/>
                <a:cs typeface="Times New Roman" panose="02020603050405020304" pitchFamily="18" charset="0"/>
              </a:rPr>
              <a:t>Bu </a:t>
            </a:r>
            <a:r>
              <a:rPr lang="tr-TR" sz="1400" dirty="0">
                <a:solidFill>
                  <a:schemeClr val="tx1"/>
                </a:solidFill>
                <a:latin typeface="Times New Roman" panose="02020603050405020304" pitchFamily="18" charset="0"/>
                <a:cs typeface="Times New Roman" panose="02020603050405020304" pitchFamily="18" charset="0"/>
              </a:rPr>
              <a:t>çalışmada kendisinin de önsözünde belirttiği gibi tasvirci gramer yöntemi izlenmiş, ancak dilin donuk bir resminin de verilmesiyle yetinilmeyip gerekli görüldükçe eski ve yeni lehçelerden dilin canlılığını ve gelişimini gösteren örnekler de alınmıştır. Çalışmanın girişinde dil, dünya dilleri, Türk dilleri ailesi, Batı Türkçesi ve dilbilgileri gibi konulardan bahsedilmiştir. Çalışmanın birinci bölümünde ses bilgisine, ikinci bölümünde yapı bilgisine, üçüncü bölümünde söz </a:t>
            </a:r>
            <a:r>
              <a:rPr lang="tr-TR" sz="1400" dirty="0" err="1">
                <a:solidFill>
                  <a:schemeClr val="tx1"/>
                </a:solidFill>
                <a:latin typeface="Times New Roman" panose="02020603050405020304" pitchFamily="18" charset="0"/>
                <a:cs typeface="Times New Roman" panose="02020603050405020304" pitchFamily="18" charset="0"/>
              </a:rPr>
              <a:t>dizimine</a:t>
            </a:r>
            <a:r>
              <a:rPr lang="tr-TR" sz="1400" dirty="0">
                <a:solidFill>
                  <a:schemeClr val="tx1"/>
                </a:solidFill>
                <a:latin typeface="Times New Roman" panose="02020603050405020304" pitchFamily="18" charset="0"/>
                <a:cs typeface="Times New Roman" panose="02020603050405020304" pitchFamily="18" charset="0"/>
              </a:rPr>
              <a:t> yer verilmiştir. Ses bilgisi ve yapı bilgisi bölümleri üzerinde daha ayrıntılı durulmuştur. Kelime çekimi başlığı altında ad, sıfat, zamir, zarf, takı, bağlam, ünlem, fiil olmak üzere sekiz sözcük türünden bahsedilmiştir. Bu da gramer yazımında Batı gramer ölçütlerinin kullanıldığının göstergesidir. </a:t>
            </a:r>
          </a:p>
        </p:txBody>
      </p:sp>
      <p:pic>
        <p:nvPicPr>
          <p:cNvPr id="4" name="Resim 3"/>
          <p:cNvPicPr>
            <a:picLocks noChangeAspect="1"/>
          </p:cNvPicPr>
          <p:nvPr/>
        </p:nvPicPr>
        <p:blipFill>
          <a:blip r:embed="rId2"/>
          <a:stretch>
            <a:fillRect/>
          </a:stretch>
        </p:blipFill>
        <p:spPr>
          <a:xfrm>
            <a:off x="9005976" y="972413"/>
            <a:ext cx="3186023" cy="4798659"/>
          </a:xfrm>
          <a:prstGeom prst="rect">
            <a:avLst/>
          </a:prstGeom>
        </p:spPr>
      </p:pic>
    </p:spTree>
    <p:extLst>
      <p:ext uri="{BB962C8B-B14F-4D97-AF65-F5344CB8AC3E}">
        <p14:creationId xmlns:p14="http://schemas.microsoft.com/office/powerpoint/2010/main" xmlns="" val="22105384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9020" y="388189"/>
            <a:ext cx="6992360" cy="6081621"/>
          </a:xfrm>
        </p:spPr>
        <p:txBody>
          <a:bodyPr>
            <a:normAutofit fontScale="85000" lnSpcReduction="10000"/>
          </a:bodyPr>
          <a:lstStyle/>
          <a:p>
            <a:pPr>
              <a:buFont typeface="Wingdings" panose="05000000000000000000" pitchFamily="2" charset="2"/>
              <a:buChar char="Ø"/>
            </a:pP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Zeynep Korkmaz, </a:t>
            </a:r>
            <a:r>
              <a:rPr lang="fr-FR" sz="2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Türkiye </a:t>
            </a:r>
            <a:r>
              <a:rPr lang="fr-FR" sz="2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Türkçesi Grameri </a:t>
            </a:r>
            <a:r>
              <a:rPr lang="fr-FR" sz="2400" b="1" i="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Şekil</a:t>
            </a:r>
            <a:r>
              <a:rPr lang="fr-FR" sz="2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sz="2400" b="1" i="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Bilgisi</a:t>
            </a:r>
            <a:endParaRPr lang="tr-TR" sz="2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r>
              <a:rPr lang="tr-TR" sz="2100" dirty="0" smtClean="0">
                <a:solidFill>
                  <a:schemeClr val="tx1"/>
                </a:solidFill>
                <a:latin typeface="Times New Roman" panose="02020603050405020304" pitchFamily="18" charset="0"/>
                <a:cs typeface="Times New Roman" panose="02020603050405020304" pitchFamily="18" charset="0"/>
              </a:rPr>
              <a:t>Bu eser, </a:t>
            </a:r>
            <a:r>
              <a:rPr lang="tr-TR" sz="2100" dirty="0">
                <a:solidFill>
                  <a:schemeClr val="tx1"/>
                </a:solidFill>
                <a:latin typeface="Times New Roman" panose="02020603050405020304" pitchFamily="18" charset="0"/>
                <a:cs typeface="Times New Roman" panose="02020603050405020304" pitchFamily="18" charset="0"/>
              </a:rPr>
              <a:t>gramerin şekil bilgisi bölümünü içermektedir. Dört bölümden oluşmuştur. Çalışmanın giriş bölümünde başlıca dil aileleri ve Türk dilinin dünya dilleri arasındaki yeri, Türk dilinin tarihî dönemleri, Türkiye </a:t>
            </a:r>
            <a:r>
              <a:rPr lang="tr-TR" sz="2100" dirty="0" smtClean="0">
                <a:solidFill>
                  <a:schemeClr val="tx1"/>
                </a:solidFill>
                <a:latin typeface="Times New Roman" panose="02020603050405020304" pitchFamily="18" charset="0"/>
                <a:cs typeface="Times New Roman" panose="02020603050405020304" pitchFamily="18" charset="0"/>
              </a:rPr>
              <a:t>Türkçesinin </a:t>
            </a:r>
            <a:r>
              <a:rPr lang="tr-TR" sz="2100" dirty="0">
                <a:solidFill>
                  <a:schemeClr val="tx1"/>
                </a:solidFill>
                <a:latin typeface="Times New Roman" panose="02020603050405020304" pitchFamily="18" charset="0"/>
                <a:cs typeface="Times New Roman" panose="02020603050405020304" pitchFamily="18" charset="0"/>
              </a:rPr>
              <a:t>tarihî gelişimi gibi konular üzerinde durulduktan sonra “Şekil Bilgisinin Ana Özellikleri ve Kelime Yapımı” adlı birinci bölümünde şekil bilgisinin ana özellikleri ve kelime yapımı, “Anlamlı Kelimeler” adlı ikinci bölümünde adlar ve ad soylu kelime sınıfları, fiiller ve fiil soylu kelime sınıfları; “Görevli Kelimeler” adlı üçüncü bölümünde edatlar ve bağlaçlar; “Anlamlı-Görevli Kelimeler” </a:t>
            </a:r>
            <a:r>
              <a:rPr lang="tr-TR" sz="2100" dirty="0" smtClean="0">
                <a:solidFill>
                  <a:schemeClr val="tx1"/>
                </a:solidFill>
                <a:latin typeface="Times New Roman" panose="02020603050405020304" pitchFamily="18" charset="0"/>
                <a:cs typeface="Times New Roman" panose="02020603050405020304" pitchFamily="18" charset="0"/>
              </a:rPr>
              <a:t>adlı dördüncü </a:t>
            </a:r>
            <a:r>
              <a:rPr lang="tr-TR" sz="2100" dirty="0">
                <a:solidFill>
                  <a:schemeClr val="tx1"/>
                </a:solidFill>
                <a:latin typeface="Times New Roman" panose="02020603050405020304" pitchFamily="18" charset="0"/>
                <a:cs typeface="Times New Roman" panose="02020603050405020304" pitchFamily="18" charset="0"/>
              </a:rPr>
              <a:t>bölümde anlamlı-görevli kelimeler (ünlemler) değerlendirilmiştir. </a:t>
            </a:r>
            <a:endParaRPr lang="tr-TR" sz="2100" dirty="0" smtClean="0">
              <a:solidFill>
                <a:schemeClr val="tx1"/>
              </a:solidFill>
              <a:latin typeface="Times New Roman" panose="02020603050405020304" pitchFamily="18" charset="0"/>
              <a:cs typeface="Times New Roman" panose="02020603050405020304" pitchFamily="18" charset="0"/>
            </a:endParaRPr>
          </a:p>
          <a:p>
            <a:pPr marL="0" indent="0" algn="just"/>
            <a:r>
              <a:rPr lang="tr-TR" sz="2100" dirty="0" smtClean="0">
                <a:solidFill>
                  <a:schemeClr val="tx1"/>
                </a:solidFill>
                <a:latin typeface="Times New Roman" panose="02020603050405020304" pitchFamily="18" charset="0"/>
                <a:cs typeface="Times New Roman" panose="02020603050405020304" pitchFamily="18" charset="0"/>
              </a:rPr>
              <a:t>Eser</a:t>
            </a:r>
            <a:r>
              <a:rPr lang="tr-TR" sz="2100" dirty="0">
                <a:solidFill>
                  <a:schemeClr val="tx1"/>
                </a:solidFill>
                <a:latin typeface="Times New Roman" panose="02020603050405020304" pitchFamily="18" charset="0"/>
                <a:cs typeface="Times New Roman" panose="02020603050405020304" pitchFamily="18" charset="0"/>
              </a:rPr>
              <a:t>, tasvirî gramer yöntemi ile hazırlanmış bir inceleme ürünüdür. Sınıflandırma konusunda da eserin önsözünde Arap ve Fransız gramerleri gibi </a:t>
            </a:r>
            <a:r>
              <a:rPr lang="tr-TR" sz="2100" dirty="0" smtClean="0">
                <a:solidFill>
                  <a:schemeClr val="tx1"/>
                </a:solidFill>
                <a:latin typeface="Times New Roman" panose="02020603050405020304" pitchFamily="18" charset="0"/>
                <a:cs typeface="Times New Roman" panose="02020603050405020304" pitchFamily="18" charset="0"/>
              </a:rPr>
              <a:t>değil, </a:t>
            </a:r>
            <a:r>
              <a:rPr lang="tr-TR" sz="2100" dirty="0">
                <a:solidFill>
                  <a:schemeClr val="tx1"/>
                </a:solidFill>
                <a:latin typeface="Times New Roman" panose="02020603050405020304" pitchFamily="18" charset="0"/>
                <a:cs typeface="Times New Roman" panose="02020603050405020304" pitchFamily="18" charset="0"/>
              </a:rPr>
              <a:t>dilimizin işleyişine uygun bir tasnif yöntemi seçildiği belirtilmiştir. Örneklendirmeler Türkiye Türkçesinin başlangıç sınırı olarak kabul edilen ortalama 1910 yılından günümüze kadar uzanan eserler tercih edilmiştir. Değerlendirmeler sırasında yapılan birbirinden farklı veya düzeltilmesi gereken bazı görüşler dolayısıyla konuya açıklamalar getirebilmek için yer yer dipnotlarla Eski Türkçe ve Eski Anadolu Türkçesine göndermeler yapılmıştır. Özellikle kelime türlerinin tasnifinde diğer gramerlerden farklı bir yol izlendiği görülmektedir. Kelimeler anlamlı, görevli ya da hem anlamlı hem görevli olup olmamalarına göre üç türe ayrılmıştır. </a:t>
            </a:r>
          </a:p>
        </p:txBody>
      </p:sp>
      <p:pic>
        <p:nvPicPr>
          <p:cNvPr id="5" name="Resim 4"/>
          <p:cNvPicPr>
            <a:picLocks noChangeAspect="1"/>
          </p:cNvPicPr>
          <p:nvPr/>
        </p:nvPicPr>
        <p:blipFill>
          <a:blip r:embed="rId2"/>
          <a:stretch>
            <a:fillRect/>
          </a:stretch>
        </p:blipFill>
        <p:spPr>
          <a:xfrm>
            <a:off x="8631379" y="764424"/>
            <a:ext cx="3416524" cy="5090711"/>
          </a:xfrm>
          <a:prstGeom prst="rect">
            <a:avLst/>
          </a:prstGeom>
        </p:spPr>
      </p:pic>
    </p:spTree>
    <p:extLst>
      <p:ext uri="{BB962C8B-B14F-4D97-AF65-F5344CB8AC3E}">
        <p14:creationId xmlns:p14="http://schemas.microsoft.com/office/powerpoint/2010/main" xmlns="" val="27327359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78634" y="336430"/>
            <a:ext cx="6927011" cy="6124755"/>
          </a:xfrm>
        </p:spPr>
        <p:txBody>
          <a:bodyPr>
            <a:noAutofit/>
          </a:bodyPr>
          <a:lstStyle/>
          <a:p>
            <a:pPr algn="just">
              <a:lnSpc>
                <a:spcPct val="150000"/>
              </a:lnSpc>
              <a:buFont typeface="Wingdings" panose="05000000000000000000" pitchFamily="2" charset="2"/>
              <a:buChar char="Ø"/>
            </a:pP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Leyla </a:t>
            </a:r>
            <a:r>
              <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Karahan, </a:t>
            </a:r>
            <a:r>
              <a:rPr lang="tr-TR" sz="2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Türkçede Söz </a:t>
            </a:r>
            <a:r>
              <a:rPr lang="tr-TR" sz="2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Dizimi</a:t>
            </a:r>
            <a:endParaRPr lang="tr-TR" sz="2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lnSpc>
                <a:spcPct val="150000"/>
              </a:lnSpc>
            </a:pPr>
            <a:r>
              <a:rPr lang="tr-TR" sz="2000" dirty="0" smtClean="0">
                <a:solidFill>
                  <a:schemeClr val="tx1"/>
                </a:solidFill>
                <a:latin typeface="Times New Roman" panose="02020603050405020304" pitchFamily="18" charset="0"/>
                <a:cs typeface="Times New Roman" panose="02020603050405020304" pitchFamily="18" charset="0"/>
              </a:rPr>
              <a:t>Kitapta, Türkçenin söz dizimi kuralları, çeşitli edebî metinlerden seçilmiş örneklerle anlatılmaya çalışılmıştır. </a:t>
            </a:r>
          </a:p>
          <a:p>
            <a:pPr marL="0" indent="0" algn="just">
              <a:lnSpc>
                <a:spcPct val="150000"/>
              </a:lnSpc>
            </a:pPr>
            <a:r>
              <a:rPr lang="tr-TR" sz="2000" dirty="0" smtClean="0">
                <a:solidFill>
                  <a:schemeClr val="tx1"/>
                </a:solidFill>
                <a:latin typeface="Times New Roman" panose="02020603050405020304" pitchFamily="18" charset="0"/>
                <a:cs typeface="Times New Roman" panose="02020603050405020304" pitchFamily="18" charset="0"/>
              </a:rPr>
              <a:t>Yedi bölümlük bu çalışmanın ilk altı bölümünde cümle öğeleri ile kelime gruplarının yapısı, görevleri ve çeşitli cümlelerin bağlanma şekilleri, yüklemin yeri ve türüne göre cümlelerin gösterdiği özellikler ele alınmış, ayrıca olumluluk, olumsuzluk ve soru kavramları çerçevesinde cümlelerin anlam özellikleri incelenmiştir. </a:t>
            </a:r>
          </a:p>
          <a:p>
            <a:pPr marL="0" indent="0" algn="just">
              <a:lnSpc>
                <a:spcPct val="150000"/>
              </a:lnSpc>
              <a:buNone/>
            </a:pPr>
            <a:r>
              <a:rPr lang="tr-TR" sz="2000" dirty="0" smtClean="0">
                <a:solidFill>
                  <a:schemeClr val="tx1"/>
                </a:solidFill>
                <a:latin typeface="Times New Roman" panose="02020603050405020304" pitchFamily="18" charset="0"/>
                <a:cs typeface="Times New Roman" panose="02020603050405020304" pitchFamily="18" charset="0"/>
              </a:rPr>
              <a:t>                                                                 </a:t>
            </a:r>
            <a:endParaRPr lang="tr-TR" sz="2000" dirty="0">
              <a:solidFill>
                <a:schemeClr val="tx1"/>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2"/>
          <a:stretch>
            <a:fillRect/>
          </a:stretch>
        </p:blipFill>
        <p:spPr>
          <a:xfrm>
            <a:off x="8604166" y="848630"/>
            <a:ext cx="3587834" cy="5020368"/>
          </a:xfrm>
          <a:prstGeom prst="rect">
            <a:avLst/>
          </a:prstGeom>
        </p:spPr>
      </p:pic>
    </p:spTree>
    <p:extLst>
      <p:ext uri="{BB962C8B-B14F-4D97-AF65-F5344CB8AC3E}">
        <p14:creationId xmlns:p14="http://schemas.microsoft.com/office/powerpoint/2010/main" xmlns="" val="34060735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21766" y="258793"/>
            <a:ext cx="7168551" cy="6288656"/>
          </a:xfrm>
        </p:spPr>
        <p:txBody>
          <a:bodyPr>
            <a:noAutofit/>
          </a:bodyPr>
          <a:lstStyle/>
          <a:p>
            <a:pPr algn="just">
              <a:buFont typeface="Wingdings" panose="05000000000000000000" pitchFamily="2" charset="2"/>
              <a:buChar char="Ø"/>
            </a:pPr>
            <a:r>
              <a:rPr lang="tr-TR" sz="2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Tahir </a:t>
            </a:r>
            <a:r>
              <a:rPr lang="tr-TR" sz="2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Nejat </a:t>
            </a:r>
            <a:r>
              <a:rPr lang="tr-TR" sz="2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Gencan, </a:t>
            </a:r>
            <a:r>
              <a:rPr lang="tr-TR" sz="20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Dilbilgisi </a:t>
            </a:r>
            <a:endParaRPr lang="tr-TR" sz="20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r>
              <a:rPr lang="tr-TR" sz="1500" dirty="0" smtClean="0">
                <a:solidFill>
                  <a:schemeClr val="tx1"/>
                </a:solidFill>
                <a:latin typeface="Times New Roman" panose="02020603050405020304" pitchFamily="18" charset="0"/>
                <a:cs typeface="Times New Roman" panose="02020603050405020304" pitchFamily="18" charset="0"/>
              </a:rPr>
              <a:t>Türk Dil Kurumunca </a:t>
            </a:r>
            <a:r>
              <a:rPr lang="tr-TR" sz="1500" b="1" dirty="0" smtClean="0">
                <a:solidFill>
                  <a:schemeClr val="tx1"/>
                </a:solidFill>
                <a:latin typeface="Times New Roman" panose="02020603050405020304" pitchFamily="18" charset="0"/>
                <a:cs typeface="Times New Roman" panose="02020603050405020304" pitchFamily="18" charset="0"/>
              </a:rPr>
              <a:t>1966 </a:t>
            </a:r>
            <a:r>
              <a:rPr lang="tr-TR" sz="1500" dirty="0" smtClean="0">
                <a:solidFill>
                  <a:schemeClr val="tx1"/>
                </a:solidFill>
                <a:latin typeface="Times New Roman" panose="02020603050405020304" pitchFamily="18" charset="0"/>
                <a:cs typeface="Times New Roman" panose="02020603050405020304" pitchFamily="18" charset="0"/>
              </a:rPr>
              <a:t>yılında ilk baskısı yapılan Tahir Nejat </a:t>
            </a:r>
            <a:r>
              <a:rPr lang="tr-TR" sz="1500" dirty="0" err="1" smtClean="0">
                <a:solidFill>
                  <a:schemeClr val="tx1"/>
                </a:solidFill>
                <a:latin typeface="Times New Roman" panose="02020603050405020304" pitchFamily="18" charset="0"/>
                <a:cs typeface="Times New Roman" panose="02020603050405020304" pitchFamily="18" charset="0"/>
              </a:rPr>
              <a:t>Gencan'ın</a:t>
            </a:r>
            <a:r>
              <a:rPr lang="tr-TR" sz="1500" dirty="0" smtClean="0">
                <a:solidFill>
                  <a:schemeClr val="tx1"/>
                </a:solidFill>
                <a:latin typeface="Times New Roman" panose="02020603050405020304" pitchFamily="18" charset="0"/>
                <a:cs typeface="Times New Roman" panose="02020603050405020304" pitchFamily="18" charset="0"/>
              </a:rPr>
              <a:t> "Dilbilgisi" adlı yapıtı, Türkçenin anlatım olanaklarını yansıtan metinlerin tanıklığında, dilimizin yapısından doğan kuralların örneklerle belirlendiği özgün bir çalışmadır. </a:t>
            </a:r>
          </a:p>
          <a:p>
            <a:pPr marL="0" indent="0" algn="just"/>
            <a:r>
              <a:rPr lang="tr-TR" sz="1500" dirty="0" smtClean="0">
                <a:solidFill>
                  <a:schemeClr val="tx1"/>
                </a:solidFill>
                <a:latin typeface="Times New Roman" panose="02020603050405020304" pitchFamily="18" charset="0"/>
                <a:cs typeface="Times New Roman" panose="02020603050405020304" pitchFamily="18" charset="0"/>
              </a:rPr>
              <a:t>Tahir </a:t>
            </a:r>
            <a:r>
              <a:rPr lang="tr-TR" sz="1500" dirty="0">
                <a:solidFill>
                  <a:schemeClr val="tx1"/>
                </a:solidFill>
                <a:latin typeface="Times New Roman" panose="02020603050405020304" pitchFamily="18" charset="0"/>
                <a:cs typeface="Times New Roman" panose="02020603050405020304" pitchFamily="18" charset="0"/>
              </a:rPr>
              <a:t>Nejat </a:t>
            </a:r>
            <a:r>
              <a:rPr lang="tr-TR" sz="1500" dirty="0" err="1">
                <a:solidFill>
                  <a:schemeClr val="tx1"/>
                </a:solidFill>
                <a:latin typeface="Times New Roman" panose="02020603050405020304" pitchFamily="18" charset="0"/>
                <a:cs typeface="Times New Roman" panose="02020603050405020304" pitchFamily="18" charset="0"/>
              </a:rPr>
              <a:t>Gencan</a:t>
            </a:r>
            <a:r>
              <a:rPr lang="tr-TR" sz="1500" dirty="0">
                <a:solidFill>
                  <a:schemeClr val="tx1"/>
                </a:solidFill>
                <a:latin typeface="Times New Roman" panose="02020603050405020304" pitchFamily="18" charset="0"/>
                <a:cs typeface="Times New Roman" panose="02020603050405020304" pitchFamily="18" charset="0"/>
              </a:rPr>
              <a:t>, </a:t>
            </a:r>
            <a:r>
              <a:rPr lang="tr-TR" sz="1500" i="1" dirty="0">
                <a:solidFill>
                  <a:schemeClr val="tx1"/>
                </a:solidFill>
                <a:latin typeface="Times New Roman" panose="02020603050405020304" pitchFamily="18" charset="0"/>
                <a:cs typeface="Times New Roman" panose="02020603050405020304" pitchFamily="18" charset="0"/>
              </a:rPr>
              <a:t>Dilbilgisi</a:t>
            </a:r>
            <a:r>
              <a:rPr lang="tr-TR" sz="1500" dirty="0">
                <a:solidFill>
                  <a:schemeClr val="tx1"/>
                </a:solidFill>
                <a:latin typeface="Times New Roman" panose="02020603050405020304" pitchFamily="18" charset="0"/>
                <a:cs typeface="Times New Roman" panose="02020603050405020304" pitchFamily="18" charset="0"/>
              </a:rPr>
              <a:t> adlı çalışmasının önsözünde, Türk dilinin gramerlerinin geçmişten günümüze kadar Arap ve Batı dillerinin etkisiyle oluşturulduğunu; ancak kendisinin bu çalışmasında hiçbir etkiye kapılmadığını belirtmiştir. Türk dilinden dilbilgisini çıkarmayı hedefleyen </a:t>
            </a:r>
            <a:r>
              <a:rPr lang="tr-TR" sz="1500" dirty="0" err="1">
                <a:solidFill>
                  <a:schemeClr val="tx1"/>
                </a:solidFill>
                <a:latin typeface="Times New Roman" panose="02020603050405020304" pitchFamily="18" charset="0"/>
                <a:cs typeface="Times New Roman" panose="02020603050405020304" pitchFamily="18" charset="0"/>
              </a:rPr>
              <a:t>Gencan</a:t>
            </a:r>
            <a:r>
              <a:rPr lang="tr-TR" sz="1500" dirty="0">
                <a:solidFill>
                  <a:schemeClr val="tx1"/>
                </a:solidFill>
                <a:latin typeface="Times New Roman" panose="02020603050405020304" pitchFamily="18" charset="0"/>
                <a:cs typeface="Times New Roman" panose="02020603050405020304" pitchFamily="18" charset="0"/>
              </a:rPr>
              <a:t>, Türkçeyi yanlışsız yazanların eserlerinden, güzel konuşanlardan tümcelerin, sözcüklerin derlenmesi yoluyla kendiliğinden beliren yargıların kurallaşacağını ifade etmiştir. Yöntem olarak tasvirî gramer görünümünde olan bu çalışmada sözdizimi öne alınmış, buna gerekçe olarak da sözcük türlerinin ayrılışında en önemli ölçünün kullanılışı olması gösterilmiştir. Bir sözcük kullanıldığı yere göre belli türlere bürünür. Tümce içinde olmadan hiçbir sözcük türünün görevi ya da anlam özelliği hakkında kesin bir yargıya varılamaz. </a:t>
            </a:r>
            <a:endParaRPr lang="tr-TR" sz="1500" dirty="0" smtClean="0">
              <a:solidFill>
                <a:schemeClr val="tx1"/>
              </a:solidFill>
              <a:latin typeface="Times New Roman" panose="02020603050405020304" pitchFamily="18" charset="0"/>
              <a:cs typeface="Times New Roman" panose="02020603050405020304" pitchFamily="18" charset="0"/>
            </a:endParaRPr>
          </a:p>
          <a:p>
            <a:pPr marL="0" indent="0" algn="just"/>
            <a:r>
              <a:rPr lang="tr-TR" sz="1500" dirty="0" smtClean="0">
                <a:solidFill>
                  <a:schemeClr val="tx1"/>
                </a:solidFill>
                <a:latin typeface="Times New Roman" panose="02020603050405020304" pitchFamily="18" charset="0"/>
                <a:cs typeface="Times New Roman" panose="02020603050405020304" pitchFamily="18" charset="0"/>
              </a:rPr>
              <a:t>Çalışmanın </a:t>
            </a:r>
            <a:r>
              <a:rPr lang="tr-TR" sz="1500" dirty="0">
                <a:solidFill>
                  <a:schemeClr val="tx1"/>
                </a:solidFill>
                <a:latin typeface="Times New Roman" panose="02020603050405020304" pitchFamily="18" charset="0"/>
                <a:cs typeface="Times New Roman" panose="02020603050405020304" pitchFamily="18" charset="0"/>
              </a:rPr>
              <a:t>birinci bölümünde dil ve yazı kavramları, Türkçenin yapısı ve dünya dilleri arasındaki yeri, dillerin çeşitlenmeleri, Türkçenin tarihçesi ve zenginliği; ikinci bölümünde ses bilgisi; üçüncü bölümünde söz dizimi; dördüncü bölümünde anlam bilgisi konuları işlenmiştir. Söz </a:t>
            </a:r>
            <a:r>
              <a:rPr lang="tr-TR" sz="1500" dirty="0" err="1">
                <a:solidFill>
                  <a:schemeClr val="tx1"/>
                </a:solidFill>
                <a:latin typeface="Times New Roman" panose="02020603050405020304" pitchFamily="18" charset="0"/>
                <a:cs typeface="Times New Roman" panose="02020603050405020304" pitchFamily="18" charset="0"/>
              </a:rPr>
              <a:t>diziminin</a:t>
            </a:r>
            <a:r>
              <a:rPr lang="tr-TR" sz="1500" dirty="0">
                <a:solidFill>
                  <a:schemeClr val="tx1"/>
                </a:solidFill>
                <a:latin typeface="Times New Roman" panose="02020603050405020304" pitchFamily="18" charset="0"/>
                <a:cs typeface="Times New Roman" panose="02020603050405020304" pitchFamily="18" charset="0"/>
              </a:rPr>
              <a:t> işlendiği bölümde tümce öğe ve yapı bakımlarından incelendikten sonra sözcük türleri konusunun işlenmesine geçilmiş; adlar, sıfatlar, belirteçler, adıllar, eylemler, ilgeçler, bağlaçlar ve ünlemler ele alınmıştır. İçindekiler kısmından da anlaşılacağı üzere çalışmada bütünden parçaya gitmek tercih edilmiş, örnekten kurala gidilmiştir. Çalışmaya genel olarak bakıldığında Türkçenin gramerinin o günkü durumu tasvir edilmiş, tasvirî gramer yöntemi kullanılmış; ancak gerekli görülen bazı bölümlerde o konunun Eski Türkçede, </a:t>
            </a:r>
            <a:r>
              <a:rPr lang="tr-TR" sz="1500" dirty="0" err="1">
                <a:solidFill>
                  <a:schemeClr val="tx1"/>
                </a:solidFill>
                <a:latin typeface="Times New Roman" panose="02020603050405020304" pitchFamily="18" charset="0"/>
                <a:cs typeface="Times New Roman" panose="02020603050405020304" pitchFamily="18" charset="0"/>
              </a:rPr>
              <a:t>Divanü</a:t>
            </a:r>
            <a:r>
              <a:rPr lang="tr-TR" sz="1500" dirty="0">
                <a:solidFill>
                  <a:schemeClr val="tx1"/>
                </a:solidFill>
                <a:latin typeface="Times New Roman" panose="02020603050405020304" pitchFamily="18" charset="0"/>
                <a:cs typeface="Times New Roman" panose="02020603050405020304" pitchFamily="18" charset="0"/>
              </a:rPr>
              <a:t> </a:t>
            </a:r>
            <a:r>
              <a:rPr lang="tr-TR" sz="1500" dirty="0" err="1">
                <a:solidFill>
                  <a:schemeClr val="tx1"/>
                </a:solidFill>
                <a:latin typeface="Times New Roman" panose="02020603050405020304" pitchFamily="18" charset="0"/>
                <a:cs typeface="Times New Roman" panose="02020603050405020304" pitchFamily="18" charset="0"/>
              </a:rPr>
              <a:t>Lûgati’t</a:t>
            </a:r>
            <a:r>
              <a:rPr lang="tr-TR" sz="1500" dirty="0">
                <a:solidFill>
                  <a:schemeClr val="tx1"/>
                </a:solidFill>
                <a:latin typeface="Times New Roman" panose="02020603050405020304" pitchFamily="18" charset="0"/>
                <a:cs typeface="Times New Roman" panose="02020603050405020304" pitchFamily="18" charset="0"/>
              </a:rPr>
              <a:t>-Türk’te ve Eski Anadolu Türkçesinde kullanımları da verilmiştir. </a:t>
            </a:r>
          </a:p>
        </p:txBody>
      </p:sp>
      <p:pic>
        <p:nvPicPr>
          <p:cNvPr id="4" name="Resim 3"/>
          <p:cNvPicPr>
            <a:picLocks noChangeAspect="1"/>
          </p:cNvPicPr>
          <p:nvPr/>
        </p:nvPicPr>
        <p:blipFill>
          <a:blip r:embed="rId2"/>
          <a:stretch>
            <a:fillRect/>
          </a:stretch>
        </p:blipFill>
        <p:spPr>
          <a:xfrm>
            <a:off x="8936966" y="741872"/>
            <a:ext cx="3255034" cy="5236234"/>
          </a:xfrm>
          <a:prstGeom prst="rect">
            <a:avLst/>
          </a:prstGeom>
        </p:spPr>
      </p:pic>
    </p:spTree>
    <p:extLst>
      <p:ext uri="{BB962C8B-B14F-4D97-AF65-F5344CB8AC3E}">
        <p14:creationId xmlns:p14="http://schemas.microsoft.com/office/powerpoint/2010/main" xmlns="" val="12535776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23054" y="379561"/>
            <a:ext cx="7486440" cy="5926347"/>
          </a:xfrm>
        </p:spPr>
        <p:txBody>
          <a:bodyPr>
            <a:normAutofit lnSpcReduction="10000"/>
          </a:bodyPr>
          <a:lstStyle/>
          <a:p>
            <a:pPr algn="just">
              <a:buFont typeface="Wingdings" panose="05000000000000000000" pitchFamily="2" charset="2"/>
              <a:buChar char="Ø"/>
            </a:pPr>
            <a:r>
              <a:rPr lang="tr-TR" sz="2400" b="1" dirty="0">
                <a:solidFill>
                  <a:srgbClr val="FF0000"/>
                </a:solidFill>
                <a:latin typeface="Times New Roman" panose="02020603050405020304" pitchFamily="18" charset="0"/>
                <a:cs typeface="Times New Roman" panose="02020603050405020304" pitchFamily="18" charset="0"/>
              </a:rPr>
              <a:t>Mehmet </a:t>
            </a:r>
            <a:r>
              <a:rPr lang="tr-TR" sz="2400" b="1" dirty="0" err="1" smtClean="0">
                <a:solidFill>
                  <a:srgbClr val="FF0000"/>
                </a:solidFill>
                <a:latin typeface="Times New Roman" panose="02020603050405020304" pitchFamily="18" charset="0"/>
                <a:cs typeface="Times New Roman" panose="02020603050405020304" pitchFamily="18" charset="0"/>
              </a:rPr>
              <a:t>Hengirmen</a:t>
            </a:r>
            <a:r>
              <a:rPr lang="tr-TR" sz="2400" b="1" dirty="0" smtClean="0">
                <a:solidFill>
                  <a:srgbClr val="FF0000"/>
                </a:solidFill>
                <a:latin typeface="Times New Roman" panose="02020603050405020304" pitchFamily="18" charset="0"/>
                <a:cs typeface="Times New Roman" panose="02020603050405020304" pitchFamily="18" charset="0"/>
              </a:rPr>
              <a:t>, </a:t>
            </a:r>
            <a:r>
              <a:rPr lang="tr-TR" sz="2400" b="1" i="1" dirty="0" smtClean="0">
                <a:solidFill>
                  <a:srgbClr val="FF0000"/>
                </a:solidFill>
                <a:latin typeface="Times New Roman" panose="02020603050405020304" pitchFamily="18" charset="0"/>
                <a:cs typeface="Times New Roman" panose="02020603050405020304" pitchFamily="18" charset="0"/>
              </a:rPr>
              <a:t>Türk </a:t>
            </a:r>
            <a:r>
              <a:rPr lang="tr-TR" sz="2400" b="1" i="1" dirty="0">
                <a:solidFill>
                  <a:srgbClr val="FF0000"/>
                </a:solidFill>
                <a:latin typeface="Times New Roman" panose="02020603050405020304" pitchFamily="18" charset="0"/>
                <a:cs typeface="Times New Roman" panose="02020603050405020304" pitchFamily="18" charset="0"/>
              </a:rPr>
              <a:t>Dilbilgisi</a:t>
            </a:r>
            <a:r>
              <a:rPr lang="tr-TR" sz="2400" b="1" dirty="0">
                <a:solidFill>
                  <a:srgbClr val="FF0000"/>
                </a:solidFill>
                <a:latin typeface="Times New Roman" panose="02020603050405020304" pitchFamily="18" charset="0"/>
                <a:cs typeface="Times New Roman" panose="02020603050405020304" pitchFamily="18" charset="0"/>
              </a:rPr>
              <a:t> </a:t>
            </a:r>
            <a:endParaRPr lang="tr-TR" sz="2400" b="1" dirty="0" smtClean="0">
              <a:solidFill>
                <a:srgbClr val="FF0000"/>
              </a:solidFill>
              <a:latin typeface="Times New Roman" panose="02020603050405020304" pitchFamily="18" charset="0"/>
              <a:cs typeface="Times New Roman" panose="02020603050405020304" pitchFamily="18" charset="0"/>
            </a:endParaRPr>
          </a:p>
          <a:p>
            <a:pPr marL="0" indent="0" algn="just"/>
            <a:r>
              <a:rPr lang="tr-TR" dirty="0" smtClean="0">
                <a:solidFill>
                  <a:schemeClr val="tx1"/>
                </a:solidFill>
                <a:latin typeface="Times New Roman" panose="02020603050405020304" pitchFamily="18" charset="0"/>
                <a:cs typeface="Times New Roman" panose="02020603050405020304" pitchFamily="18" charset="0"/>
              </a:rPr>
              <a:t>Çalışma 7 </a:t>
            </a:r>
            <a:r>
              <a:rPr lang="tr-TR" dirty="0">
                <a:solidFill>
                  <a:schemeClr val="tx1"/>
                </a:solidFill>
                <a:latin typeface="Times New Roman" panose="02020603050405020304" pitchFamily="18" charset="0"/>
                <a:cs typeface="Times New Roman" panose="02020603050405020304" pitchFamily="18" charset="0"/>
              </a:rPr>
              <a:t>bölümden oluşmuştur: </a:t>
            </a:r>
          </a:p>
          <a:p>
            <a:pPr lvl="0" algn="just">
              <a:buFont typeface="+mj-lt"/>
              <a:buAutoNum type="arabicPeriod"/>
            </a:pPr>
            <a:r>
              <a:rPr lang="tr-TR" dirty="0">
                <a:solidFill>
                  <a:schemeClr val="tx1"/>
                </a:solidFill>
                <a:latin typeface="Times New Roman" panose="02020603050405020304" pitchFamily="18" charset="0"/>
                <a:cs typeface="Times New Roman" panose="02020603050405020304" pitchFamily="18" charset="0"/>
              </a:rPr>
              <a:t>Bölüm: Sesbilim (Fonetik)</a:t>
            </a:r>
          </a:p>
          <a:p>
            <a:pPr lvl="0" algn="just">
              <a:buFont typeface="+mj-lt"/>
              <a:buAutoNum type="arabicPeriod"/>
            </a:pPr>
            <a:r>
              <a:rPr lang="tr-TR" dirty="0">
                <a:solidFill>
                  <a:schemeClr val="tx1"/>
                </a:solidFill>
                <a:latin typeface="Times New Roman" panose="02020603050405020304" pitchFamily="18" charset="0"/>
                <a:cs typeface="Times New Roman" panose="02020603050405020304" pitchFamily="18" charset="0"/>
              </a:rPr>
              <a:t>Bölüm: Biçimbilim (Morfoloji): Sözcük türleri arasında esneklik, Türkçenin ada yönelik bir dil olması, eklerin birden fazla görev üstlenmesi, sözcük ve sözcük türleri</a:t>
            </a:r>
          </a:p>
          <a:p>
            <a:pPr lvl="0" algn="just">
              <a:buFont typeface="+mj-lt"/>
              <a:buAutoNum type="arabicPeriod"/>
            </a:pPr>
            <a:r>
              <a:rPr lang="tr-TR" dirty="0">
                <a:solidFill>
                  <a:schemeClr val="tx1"/>
                </a:solidFill>
                <a:latin typeface="Times New Roman" panose="02020603050405020304" pitchFamily="18" charset="0"/>
                <a:cs typeface="Times New Roman" panose="02020603050405020304" pitchFamily="18" charset="0"/>
              </a:rPr>
              <a:t>Bölüm: Sözdizimi (Sentaks): Cümle ve cümlenin öğeleri, sözdiziminde yeni yaklaşımlar ve </a:t>
            </a:r>
            <a:r>
              <a:rPr lang="tr-TR" dirty="0" err="1">
                <a:solidFill>
                  <a:schemeClr val="tx1"/>
                </a:solidFill>
                <a:latin typeface="Times New Roman" panose="02020603050405020304" pitchFamily="18" charset="0"/>
                <a:cs typeface="Times New Roman" panose="02020603050405020304" pitchFamily="18" charset="0"/>
              </a:rPr>
              <a:t>üretimsel</a:t>
            </a:r>
            <a:r>
              <a:rPr lang="tr-TR" dirty="0">
                <a:solidFill>
                  <a:schemeClr val="tx1"/>
                </a:solidFill>
                <a:latin typeface="Times New Roman" panose="02020603050405020304" pitchFamily="18" charset="0"/>
                <a:cs typeface="Times New Roman" panose="02020603050405020304" pitchFamily="18" charset="0"/>
              </a:rPr>
              <a:t> dönüşümlü dilbilgisi</a:t>
            </a:r>
          </a:p>
          <a:p>
            <a:pPr lvl="0" algn="just">
              <a:buFont typeface="+mj-lt"/>
              <a:buAutoNum type="arabicPeriod"/>
            </a:pPr>
            <a:r>
              <a:rPr lang="tr-TR" dirty="0">
                <a:solidFill>
                  <a:schemeClr val="tx1"/>
                </a:solidFill>
                <a:latin typeface="Times New Roman" panose="02020603050405020304" pitchFamily="18" charset="0"/>
                <a:cs typeface="Times New Roman" panose="02020603050405020304" pitchFamily="18" charset="0"/>
              </a:rPr>
              <a:t>Bölüm: Anlambilim (Semantik): Sözcük, kavram, anlam, dil ve düşünce, temel, yan anlam, anlam daralması, genişlemesi, bağdaştırma, bağlam</a:t>
            </a:r>
          </a:p>
          <a:p>
            <a:pPr lvl="0" algn="just">
              <a:buFont typeface="+mj-lt"/>
              <a:buAutoNum type="arabicPeriod"/>
            </a:pPr>
            <a:r>
              <a:rPr lang="tr-TR" dirty="0">
                <a:solidFill>
                  <a:schemeClr val="tx1"/>
                </a:solidFill>
                <a:latin typeface="Times New Roman" panose="02020603050405020304" pitchFamily="18" charset="0"/>
                <a:cs typeface="Times New Roman" panose="02020603050405020304" pitchFamily="18" charset="0"/>
              </a:rPr>
              <a:t>Bölüm: Sözcükbilim (Leksikoloji): Temel söz varlığı, dilde sözcük değişimi, terimler, kalıplaşmış sözler (ikilemeler, deyimler, atasözleri)</a:t>
            </a:r>
          </a:p>
          <a:p>
            <a:pPr lvl="0" algn="just">
              <a:buFont typeface="+mj-lt"/>
              <a:buAutoNum type="arabicPeriod"/>
            </a:pPr>
            <a:r>
              <a:rPr lang="tr-TR" dirty="0">
                <a:solidFill>
                  <a:schemeClr val="tx1"/>
                </a:solidFill>
                <a:latin typeface="Times New Roman" panose="02020603050405020304" pitchFamily="18" charset="0"/>
                <a:cs typeface="Times New Roman" panose="02020603050405020304" pitchFamily="18" charset="0"/>
              </a:rPr>
              <a:t>Bölüm: Türk Lehçeleri: Türk lehçelerinin sınıflandırılması, Azerbaycan, Türkmen, Özbek, Kırgız, Kazak, Uygur ve Türkiye Türkçeleri, Türkiye Türkçesi ve Türk lehçelerinin ortak yönleri</a:t>
            </a:r>
          </a:p>
          <a:p>
            <a:pPr lvl="0" algn="just">
              <a:buFont typeface="+mj-lt"/>
              <a:buAutoNum type="arabicPeriod"/>
            </a:pPr>
            <a:r>
              <a:rPr lang="tr-TR" dirty="0">
                <a:solidFill>
                  <a:schemeClr val="tx1"/>
                </a:solidFill>
                <a:latin typeface="Times New Roman" panose="02020603050405020304" pitchFamily="18" charset="0"/>
                <a:cs typeface="Times New Roman" panose="02020603050405020304" pitchFamily="18" charset="0"/>
              </a:rPr>
              <a:t>Bölüm: Noktalama İşaretleri ve Yazım Kuralları</a:t>
            </a:r>
          </a:p>
          <a:p>
            <a:pPr marL="0" indent="0" algn="just"/>
            <a:r>
              <a:rPr lang="tr-TR" dirty="0" smtClean="0">
                <a:solidFill>
                  <a:schemeClr val="tx1"/>
                </a:solidFill>
                <a:latin typeface="Times New Roman" panose="02020603050405020304" pitchFamily="18" charset="0"/>
                <a:cs typeface="Times New Roman" panose="02020603050405020304" pitchFamily="18" charset="0"/>
              </a:rPr>
              <a:t>Çalışmada </a:t>
            </a:r>
            <a:r>
              <a:rPr lang="tr-TR" dirty="0">
                <a:solidFill>
                  <a:schemeClr val="tx1"/>
                </a:solidFill>
                <a:latin typeface="Times New Roman" panose="02020603050405020304" pitchFamily="18" charset="0"/>
                <a:cs typeface="Times New Roman" panose="02020603050405020304" pitchFamily="18" charset="0"/>
              </a:rPr>
              <a:t>o dönem Türkiye Türkçesinin dil kurallarının özetlendiği tasvirî gramer yöntemi izlenmiştir.</a:t>
            </a:r>
          </a:p>
          <a:p>
            <a:pPr algn="just"/>
            <a:endParaRPr lang="tr-TR" dirty="0"/>
          </a:p>
        </p:txBody>
      </p:sp>
      <p:pic>
        <p:nvPicPr>
          <p:cNvPr id="3074" name="Picture 2" descr="D&amp;R - Kültür Sanat ve Eğlence Dünyası"/>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09494" y="759125"/>
            <a:ext cx="3082506" cy="50378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826601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04514" y="579548"/>
            <a:ext cx="6556075" cy="5950648"/>
          </a:xfrm>
        </p:spPr>
        <p:txBody>
          <a:bodyPr>
            <a:normAutofit fontScale="85000" lnSpcReduction="20000"/>
          </a:bodyPr>
          <a:lstStyle/>
          <a:p>
            <a:pPr>
              <a:lnSpc>
                <a:spcPct val="150000"/>
              </a:lnSpc>
              <a:buFont typeface="Wingdings" panose="05000000000000000000" pitchFamily="2" charset="2"/>
              <a:buChar char="Ø"/>
            </a:pP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
            </a:r>
            <a:r>
              <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Kaya </a:t>
            </a: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Bilgegil</a:t>
            </a:r>
            <a:r>
              <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tr-TR" sz="2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Türkçe </a:t>
            </a:r>
            <a:r>
              <a:rPr lang="tr-TR" sz="2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Dilbilgisi</a:t>
            </a:r>
            <a:endParaRPr lang="tr-TR" sz="2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lnSpc>
                <a:spcPct val="150000"/>
              </a:lnSpc>
            </a:pPr>
            <a:r>
              <a:rPr lang="tr-TR"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Geleneksel dilbilgisi yöntemlerinden farklı olarak bütünden parçaya doğru gittiğini belirtmiştir. Bu yöntem doğrultusunda çalışmanın birinci bölümünde söz dizimi (cümle yapıları), ikinci bölümünde belirtme grupları (isim ve sıfat tamlamaları, bağlaç, zarf ve isim grupları, ikilemeler), üçüncü bölümünde kelime bilgisi, dördüncü bölümünde ise ses bilgisi incelenmiştir. </a:t>
            </a:r>
            <a:endParaRPr lang="tr-TR" sz="24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50000"/>
              </a:lnSpc>
            </a:pPr>
            <a:r>
              <a:rPr lang="tr-TR" sz="24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Kelime </a:t>
            </a:r>
            <a:r>
              <a:rPr lang="tr-TR"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türleri isim soyundan kelimeler (isim, sıfat, zamir, zarf, edat, bağlaç, ünlem) ve fiil soyundan kelimeler (filler) olmak üzere iki grupta değerlendirilmiştir. Çalışmada yer yer Eski Türkçeden ve Arapça ve Farsçadan örnekler getirilmiştir. Ancak gramerin yazımında genel olarak tasvirî yöntem izlenmiştir.</a:t>
            </a:r>
          </a:p>
          <a:p>
            <a:pPr marL="0" indent="0">
              <a:lnSpc>
                <a:spcPct val="150000"/>
              </a:lnSpc>
              <a:buNone/>
            </a:pPr>
            <a:endParaRPr lang="tr-TR" sz="2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buNone/>
            </a:pPr>
            <a:endParaRPr lang="tr-TR" dirty="0">
              <a:solidFill>
                <a:schemeClr val="tx1"/>
              </a:solidFill>
              <a:latin typeface="Palatino Linotype" panose="02040502050505030304" pitchFamily="18" charset="0"/>
            </a:endParaRPr>
          </a:p>
        </p:txBody>
      </p:sp>
      <p:pic>
        <p:nvPicPr>
          <p:cNvPr id="5" name="Resim 4"/>
          <p:cNvPicPr>
            <a:picLocks noChangeAspect="1"/>
          </p:cNvPicPr>
          <p:nvPr/>
        </p:nvPicPr>
        <p:blipFill>
          <a:blip r:embed="rId2"/>
          <a:stretch>
            <a:fillRect/>
          </a:stretch>
        </p:blipFill>
        <p:spPr>
          <a:xfrm>
            <a:off x="8160589" y="971548"/>
            <a:ext cx="4031410" cy="5166647"/>
          </a:xfrm>
          <a:prstGeom prst="rect">
            <a:avLst/>
          </a:prstGeom>
        </p:spPr>
      </p:pic>
    </p:spTree>
    <p:extLst>
      <p:ext uri="{BB962C8B-B14F-4D97-AF65-F5344CB8AC3E}">
        <p14:creationId xmlns:p14="http://schemas.microsoft.com/office/powerpoint/2010/main" xmlns="" val="38777714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9019" y="905774"/>
            <a:ext cx="6383547" cy="5419516"/>
          </a:xfrm>
        </p:spPr>
        <p:txBody>
          <a:bodyPr/>
          <a:lstStyle/>
          <a:p>
            <a:pPr algn="just">
              <a:buFont typeface="Wingdings" panose="05000000000000000000" pitchFamily="2" charset="2"/>
              <a:buChar char="Ø"/>
            </a:pPr>
            <a:r>
              <a:rPr lang="tr-TR" sz="2400" b="1" dirty="0">
                <a:solidFill>
                  <a:srgbClr val="FF0000"/>
                </a:solidFill>
                <a:latin typeface="Times New Roman" panose="02020603050405020304" pitchFamily="18" charset="0"/>
                <a:cs typeface="Times New Roman" panose="02020603050405020304" pitchFamily="18" charset="0"/>
              </a:rPr>
              <a:t>Haydar </a:t>
            </a:r>
            <a:r>
              <a:rPr lang="tr-TR" sz="2400" b="1" dirty="0" err="1" smtClean="0">
                <a:solidFill>
                  <a:srgbClr val="FF0000"/>
                </a:solidFill>
                <a:latin typeface="Times New Roman" panose="02020603050405020304" pitchFamily="18" charset="0"/>
                <a:cs typeface="Times New Roman" panose="02020603050405020304" pitchFamily="18" charset="0"/>
              </a:rPr>
              <a:t>Ediskun</a:t>
            </a:r>
            <a:r>
              <a:rPr lang="tr-TR" sz="2400" b="1" dirty="0">
                <a:solidFill>
                  <a:srgbClr val="FF0000"/>
                </a:solidFill>
                <a:latin typeface="Times New Roman" panose="02020603050405020304" pitchFamily="18" charset="0"/>
                <a:cs typeface="Times New Roman" panose="02020603050405020304" pitchFamily="18" charset="0"/>
              </a:rPr>
              <a:t>,</a:t>
            </a:r>
            <a:r>
              <a:rPr lang="tr-TR" sz="2400" b="1" dirty="0" smtClean="0">
                <a:solidFill>
                  <a:srgbClr val="FF0000"/>
                </a:solidFill>
                <a:latin typeface="Times New Roman" panose="02020603050405020304" pitchFamily="18" charset="0"/>
                <a:cs typeface="Times New Roman" panose="02020603050405020304" pitchFamily="18" charset="0"/>
              </a:rPr>
              <a:t> </a:t>
            </a:r>
            <a:r>
              <a:rPr lang="tr-TR" sz="2400" b="1" i="1" dirty="0">
                <a:solidFill>
                  <a:srgbClr val="FF0000"/>
                </a:solidFill>
                <a:latin typeface="Times New Roman" panose="02020603050405020304" pitchFamily="18" charset="0"/>
                <a:cs typeface="Times New Roman" panose="02020603050405020304" pitchFamily="18" charset="0"/>
              </a:rPr>
              <a:t>Yeni Türk Dilbilgisi</a:t>
            </a:r>
            <a:r>
              <a:rPr lang="tr-TR" sz="2400" b="1" dirty="0">
                <a:solidFill>
                  <a:srgbClr val="FF0000"/>
                </a:solidFill>
                <a:latin typeface="Times New Roman" panose="02020603050405020304" pitchFamily="18" charset="0"/>
                <a:cs typeface="Times New Roman" panose="02020603050405020304" pitchFamily="18" charset="0"/>
              </a:rPr>
              <a:t> </a:t>
            </a:r>
            <a:endParaRPr lang="tr-TR" sz="2400" b="1"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tr-TR" sz="2000" dirty="0" smtClean="0">
                <a:solidFill>
                  <a:schemeClr val="tx1"/>
                </a:solidFill>
                <a:latin typeface="Times New Roman" panose="02020603050405020304" pitchFamily="18" charset="0"/>
                <a:cs typeface="Times New Roman" panose="02020603050405020304" pitchFamily="18" charset="0"/>
              </a:rPr>
              <a:t>Bu gramerin birinci </a:t>
            </a:r>
            <a:r>
              <a:rPr lang="tr-TR" sz="2000" dirty="0" smtClean="0">
                <a:solidFill>
                  <a:schemeClr val="tx1"/>
                </a:solidFill>
                <a:latin typeface="Times New Roman" panose="02020603050405020304" pitchFamily="18" charset="0"/>
                <a:cs typeface="Times New Roman" panose="02020603050405020304" pitchFamily="18" charset="0"/>
              </a:rPr>
              <a:t>bölümünde </a:t>
            </a:r>
            <a:r>
              <a:rPr lang="tr-TR" sz="2000" dirty="0">
                <a:solidFill>
                  <a:schemeClr val="tx1"/>
                </a:solidFill>
                <a:latin typeface="Times New Roman" panose="02020603050405020304" pitchFamily="18" charset="0"/>
                <a:cs typeface="Times New Roman" panose="02020603050405020304" pitchFamily="18" charset="0"/>
              </a:rPr>
              <a:t>ses bilgisi, ikinci </a:t>
            </a:r>
            <a:r>
              <a:rPr lang="tr-TR" sz="2000" dirty="0" smtClean="0">
                <a:solidFill>
                  <a:schemeClr val="tx1"/>
                </a:solidFill>
                <a:latin typeface="Times New Roman" panose="02020603050405020304" pitchFamily="18" charset="0"/>
                <a:cs typeface="Times New Roman" panose="02020603050405020304" pitchFamily="18" charset="0"/>
              </a:rPr>
              <a:t>bölümünde </a:t>
            </a:r>
            <a:r>
              <a:rPr lang="tr-TR" sz="2000" dirty="0">
                <a:solidFill>
                  <a:schemeClr val="tx1"/>
                </a:solidFill>
                <a:latin typeface="Times New Roman" panose="02020603050405020304" pitchFamily="18" charset="0"/>
                <a:cs typeface="Times New Roman" panose="02020603050405020304" pitchFamily="18" charset="0"/>
              </a:rPr>
              <a:t>şekil ve kelime bilgisi, üçüncü </a:t>
            </a:r>
            <a:r>
              <a:rPr lang="tr-TR" sz="2000" dirty="0" smtClean="0">
                <a:solidFill>
                  <a:schemeClr val="tx1"/>
                </a:solidFill>
                <a:latin typeface="Times New Roman" panose="02020603050405020304" pitchFamily="18" charset="0"/>
                <a:cs typeface="Times New Roman" panose="02020603050405020304" pitchFamily="18" charset="0"/>
              </a:rPr>
              <a:t>bölümünde </a:t>
            </a:r>
            <a:r>
              <a:rPr lang="tr-TR" sz="2000" dirty="0">
                <a:solidFill>
                  <a:schemeClr val="tx1"/>
                </a:solidFill>
                <a:latin typeface="Times New Roman" panose="02020603050405020304" pitchFamily="18" charset="0"/>
                <a:cs typeface="Times New Roman" panose="02020603050405020304" pitchFamily="18" charset="0"/>
              </a:rPr>
              <a:t>de cümle bilgisi üzerinde durulmuş; tasvirî gramer yöntemi izlenmiştir.</a:t>
            </a:r>
          </a:p>
          <a:p>
            <a:pPr marL="0" indent="0">
              <a:buNone/>
            </a:pPr>
            <a:endParaRPr lang="tr-TR" dirty="0"/>
          </a:p>
        </p:txBody>
      </p:sp>
      <p:pic>
        <p:nvPicPr>
          <p:cNvPr id="2050" name="Picture 2" descr="Yeni Türk Dilbilgisi, Haydar Ediskun » Satın Al &amp; Fiyatı - Kideg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60258" y="155276"/>
            <a:ext cx="4416724" cy="67803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84902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73525" y="536537"/>
            <a:ext cx="7056407" cy="5890141"/>
          </a:xfrm>
        </p:spPr>
        <p:txBody>
          <a:bodyPr>
            <a:noAutofit/>
          </a:bodyPr>
          <a:lstStyle/>
          <a:p>
            <a:pPr>
              <a:buFont typeface="Wingdings" panose="05000000000000000000" pitchFamily="2" charset="2"/>
              <a:buChar char="Ø"/>
            </a:pP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Fuat </a:t>
            </a:r>
            <a:r>
              <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Bozkurt, </a:t>
            </a:r>
            <a:r>
              <a:rPr lang="tr-TR" sz="2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Türkiye Türkçesi- Türkçe Öğretiminde Yeni Bir </a:t>
            </a:r>
            <a:r>
              <a:rPr lang="tr-TR" sz="2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Yöntem </a:t>
            </a:r>
            <a:endParaRPr lang="tr-TR" sz="2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buNone/>
            </a:pPr>
            <a:r>
              <a:rPr lang="tr-TR" sz="2000" dirty="0" smtClean="0">
                <a:solidFill>
                  <a:schemeClr val="tx1"/>
                </a:solidFill>
                <a:latin typeface="Times New Roman" panose="02020603050405020304" pitchFamily="18" charset="0"/>
                <a:cs typeface="Times New Roman" panose="02020603050405020304" pitchFamily="18" charset="0"/>
              </a:rPr>
              <a:t>Türkiye Türkçesi, çağdaş Türkçenin dil kurallarını ve anlatım inceliklerini irdeleyen bir çalışmadır. "Dilbilgisi" ve "Anlatım" bölümlerinden oluşan araştırma, Türkçenin inceliklerini yeni bir yöntemle ele almaktadır. Diğer dilbilgisi kitaplarından ayrılan bu yöntemde, ses, yapı, anlam ve anlatım özellikleri, tümüyle tümce düzeni içinde ele alınmıştır. </a:t>
            </a:r>
            <a:r>
              <a:rPr lang="tr-TR" sz="2000" dirty="0" smtClean="0">
                <a:solidFill>
                  <a:schemeClr val="tx1"/>
                </a:solidFill>
                <a:latin typeface="Times New Roman" panose="02020603050405020304" pitchFamily="18" charset="0"/>
                <a:cs typeface="Times New Roman" panose="02020603050405020304" pitchFamily="18" charset="0"/>
              </a:rPr>
              <a:t>D</a:t>
            </a:r>
            <a:r>
              <a:rPr lang="tr-TR" sz="2000" dirty="0" smtClean="0">
                <a:solidFill>
                  <a:schemeClr val="tx1"/>
                </a:solidFill>
                <a:latin typeface="Times New Roman" panose="02020603050405020304" pitchFamily="18" charset="0"/>
                <a:cs typeface="Times New Roman" panose="02020603050405020304" pitchFamily="18" charset="0"/>
              </a:rPr>
              <a:t>il </a:t>
            </a:r>
            <a:r>
              <a:rPr lang="tr-TR" sz="2000" dirty="0" smtClean="0">
                <a:solidFill>
                  <a:schemeClr val="tx1"/>
                </a:solidFill>
                <a:latin typeface="Times New Roman" panose="02020603050405020304" pitchFamily="18" charset="0"/>
                <a:cs typeface="Times New Roman" panose="02020603050405020304" pitchFamily="18" charset="0"/>
              </a:rPr>
              <a:t>kuralları, </a:t>
            </a:r>
            <a:r>
              <a:rPr lang="tr-TR" sz="2000" dirty="0" smtClean="0">
                <a:solidFill>
                  <a:schemeClr val="tx1"/>
                </a:solidFill>
                <a:latin typeface="Times New Roman" panose="02020603050405020304" pitchFamily="18" charset="0"/>
                <a:cs typeface="Times New Roman" panose="02020603050405020304" pitchFamily="18" charset="0"/>
              </a:rPr>
              <a:t>dağılımsal </a:t>
            </a:r>
            <a:r>
              <a:rPr lang="tr-TR" sz="2000" dirty="0" smtClean="0">
                <a:solidFill>
                  <a:schemeClr val="tx1"/>
                </a:solidFill>
                <a:latin typeface="Times New Roman" panose="02020603050405020304" pitchFamily="18" charset="0"/>
                <a:cs typeface="Times New Roman" panose="02020603050405020304" pitchFamily="18" charset="0"/>
              </a:rPr>
              <a:t>dilbilgisi yöntemi ile </a:t>
            </a:r>
            <a:r>
              <a:rPr lang="tr-TR" sz="2000" dirty="0" smtClean="0">
                <a:solidFill>
                  <a:schemeClr val="tx1"/>
                </a:solidFill>
                <a:latin typeface="Times New Roman" panose="02020603050405020304" pitchFamily="18" charset="0"/>
                <a:cs typeface="Times New Roman" panose="02020603050405020304" pitchFamily="18" charset="0"/>
              </a:rPr>
              <a:t>sunuluştur. </a:t>
            </a:r>
            <a:endParaRPr lang="tr-TR" sz="2000" dirty="0" smtClean="0">
              <a:solidFill>
                <a:schemeClr val="tx1"/>
              </a:solidFill>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8850702" y="684362"/>
            <a:ext cx="3341298" cy="5043577"/>
          </a:xfrm>
          <a:prstGeom prst="rect">
            <a:avLst/>
          </a:prstGeom>
        </p:spPr>
      </p:pic>
    </p:spTree>
    <p:extLst>
      <p:ext uri="{BB962C8B-B14F-4D97-AF65-F5344CB8AC3E}">
        <p14:creationId xmlns:p14="http://schemas.microsoft.com/office/powerpoint/2010/main" xmlns="" val="10996154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15291" y="195943"/>
            <a:ext cx="7289075" cy="6662057"/>
          </a:xfrm>
        </p:spPr>
        <p:txBody>
          <a:bodyPr>
            <a:noAutofit/>
          </a:bodyPr>
          <a:lstStyle/>
          <a:p>
            <a:pPr algn="just">
              <a:buFont typeface="Wingdings" panose="05000000000000000000" pitchFamily="2" charset="2"/>
              <a:buChar char="Ø"/>
            </a:pPr>
            <a:r>
              <a:rPr lang="tr-TR" sz="2400" b="1" dirty="0">
                <a:solidFill>
                  <a:srgbClr val="FF0000"/>
                </a:solidFill>
                <a:latin typeface="Times New Roman" panose="02020603050405020304" pitchFamily="18" charset="0"/>
                <a:cs typeface="Times New Roman" panose="02020603050405020304" pitchFamily="18" charset="0"/>
              </a:rPr>
              <a:t>Mazhar </a:t>
            </a:r>
            <a:r>
              <a:rPr lang="tr-TR" sz="2400" b="1" dirty="0" err="1" smtClean="0">
                <a:solidFill>
                  <a:srgbClr val="FF0000"/>
                </a:solidFill>
                <a:latin typeface="Times New Roman" panose="02020603050405020304" pitchFamily="18" charset="0"/>
                <a:cs typeface="Times New Roman" panose="02020603050405020304" pitchFamily="18" charset="0"/>
              </a:rPr>
              <a:t>Kükey</a:t>
            </a:r>
            <a:r>
              <a:rPr lang="tr-TR" sz="2400" b="1" dirty="0" smtClean="0">
                <a:solidFill>
                  <a:srgbClr val="FF0000"/>
                </a:solidFill>
                <a:latin typeface="Times New Roman" panose="02020603050405020304" pitchFamily="18" charset="0"/>
                <a:cs typeface="Times New Roman" panose="02020603050405020304" pitchFamily="18" charset="0"/>
              </a:rPr>
              <a:t>, </a:t>
            </a:r>
            <a:r>
              <a:rPr lang="tr-TR" sz="2400" b="1" i="1" dirty="0" smtClean="0">
                <a:solidFill>
                  <a:srgbClr val="FF0000"/>
                </a:solidFill>
                <a:latin typeface="Times New Roman" panose="02020603050405020304" pitchFamily="18" charset="0"/>
                <a:cs typeface="Times New Roman" panose="02020603050405020304" pitchFamily="18" charset="0"/>
              </a:rPr>
              <a:t>Türkçenin </a:t>
            </a:r>
            <a:r>
              <a:rPr lang="tr-TR" sz="2400" b="1" i="1" dirty="0">
                <a:solidFill>
                  <a:srgbClr val="FF0000"/>
                </a:solidFill>
                <a:latin typeface="Times New Roman" panose="02020603050405020304" pitchFamily="18" charset="0"/>
                <a:cs typeface="Times New Roman" panose="02020603050405020304" pitchFamily="18" charset="0"/>
              </a:rPr>
              <a:t>Dilbilgisi</a:t>
            </a:r>
            <a:r>
              <a:rPr lang="tr-TR" sz="2400" b="1" dirty="0">
                <a:solidFill>
                  <a:srgbClr val="FF0000"/>
                </a:solidFill>
                <a:latin typeface="Times New Roman" panose="02020603050405020304" pitchFamily="18" charset="0"/>
                <a:cs typeface="Times New Roman" panose="02020603050405020304" pitchFamily="18" charset="0"/>
              </a:rPr>
              <a:t> </a:t>
            </a:r>
            <a:endParaRPr lang="tr-TR" sz="2400" b="1" dirty="0" smtClean="0">
              <a:solidFill>
                <a:srgbClr val="FF0000"/>
              </a:solidFill>
              <a:latin typeface="Times New Roman" panose="02020603050405020304" pitchFamily="18" charset="0"/>
              <a:cs typeface="Times New Roman" panose="02020603050405020304" pitchFamily="18" charset="0"/>
            </a:endParaRPr>
          </a:p>
          <a:p>
            <a:pPr marL="0" indent="0" algn="just"/>
            <a:r>
              <a:rPr lang="tr-TR" sz="2000" dirty="0" smtClean="0">
                <a:solidFill>
                  <a:schemeClr val="tx1"/>
                </a:solidFill>
                <a:latin typeface="Times New Roman" panose="02020603050405020304" pitchFamily="18" charset="0"/>
                <a:cs typeface="Times New Roman" panose="02020603050405020304" pitchFamily="18" charset="0"/>
              </a:rPr>
              <a:t>Üç </a:t>
            </a:r>
            <a:r>
              <a:rPr lang="tr-TR" sz="2000" dirty="0">
                <a:solidFill>
                  <a:schemeClr val="tx1"/>
                </a:solidFill>
                <a:latin typeface="Times New Roman" panose="02020603050405020304" pitchFamily="18" charset="0"/>
                <a:cs typeface="Times New Roman" panose="02020603050405020304" pitchFamily="18" charset="0"/>
              </a:rPr>
              <a:t>ciltlik gramer çalışmasının önsözünde konuların işlenişi bakımından benzeri kitaplardan farklı </a:t>
            </a:r>
            <a:r>
              <a:rPr lang="tr-TR" sz="2000" dirty="0" smtClean="0">
                <a:solidFill>
                  <a:schemeClr val="tx1"/>
                </a:solidFill>
                <a:latin typeface="Times New Roman" panose="02020603050405020304" pitchFamily="18" charset="0"/>
                <a:cs typeface="Times New Roman" panose="02020603050405020304" pitchFamily="18" charset="0"/>
              </a:rPr>
              <a:t>bi</a:t>
            </a:r>
            <a:r>
              <a:rPr lang="tr-TR" sz="2000" dirty="0" smtClean="0">
                <a:solidFill>
                  <a:schemeClr val="tx1"/>
                </a:solidFill>
                <a:latin typeface="Times New Roman" panose="02020603050405020304" pitchFamily="18" charset="0"/>
                <a:cs typeface="Times New Roman" panose="02020603050405020304" pitchFamily="18" charset="0"/>
              </a:rPr>
              <a:t>r </a:t>
            </a:r>
            <a:r>
              <a:rPr lang="tr-TR" sz="2000" dirty="0" smtClean="0">
                <a:solidFill>
                  <a:schemeClr val="tx1"/>
                </a:solidFill>
                <a:latin typeface="Times New Roman" panose="02020603050405020304" pitchFamily="18" charset="0"/>
                <a:cs typeface="Times New Roman" panose="02020603050405020304" pitchFamily="18" charset="0"/>
              </a:rPr>
              <a:t>yol </a:t>
            </a:r>
            <a:r>
              <a:rPr lang="tr-TR" sz="2000" dirty="0">
                <a:solidFill>
                  <a:schemeClr val="tx1"/>
                </a:solidFill>
                <a:latin typeface="Times New Roman" panose="02020603050405020304" pitchFamily="18" charset="0"/>
                <a:cs typeface="Times New Roman" panose="02020603050405020304" pitchFamily="18" charset="0"/>
              </a:rPr>
              <a:t>izlendiği, özellikle edebiyattan seçilmiş zengin örneklere dayalı olarak uygulamalı bir düzende verildiği ve Türk edebiyatının bütün yüzyıllarına ait belleklerde iz bırakan dizelerin, başyapıtlardan cümlelerin, atasözlerinin, özdeyişlerin alındığı belirtilmiştir. </a:t>
            </a:r>
            <a:endParaRPr lang="tr-TR" sz="2000" dirty="0" smtClean="0">
              <a:solidFill>
                <a:schemeClr val="tx1"/>
              </a:solidFill>
              <a:latin typeface="Times New Roman" panose="02020603050405020304" pitchFamily="18" charset="0"/>
              <a:cs typeface="Times New Roman" panose="02020603050405020304" pitchFamily="18" charset="0"/>
            </a:endParaRPr>
          </a:p>
          <a:p>
            <a:pPr marL="0" indent="0" algn="just"/>
            <a:r>
              <a:rPr lang="tr-TR" sz="2000" dirty="0" smtClean="0">
                <a:solidFill>
                  <a:schemeClr val="tx1"/>
                </a:solidFill>
                <a:latin typeface="Times New Roman" panose="02020603050405020304" pitchFamily="18" charset="0"/>
                <a:cs typeface="Times New Roman" panose="02020603050405020304" pitchFamily="18" charset="0"/>
              </a:rPr>
              <a:t>Çalışmanın </a:t>
            </a:r>
            <a:r>
              <a:rPr lang="tr-TR" sz="2000" dirty="0">
                <a:solidFill>
                  <a:schemeClr val="tx1"/>
                </a:solidFill>
                <a:latin typeface="Times New Roman" panose="02020603050405020304" pitchFamily="18" charset="0"/>
                <a:cs typeface="Times New Roman" panose="02020603050405020304" pitchFamily="18" charset="0"/>
              </a:rPr>
              <a:t>birinci cildinin birinci bölümünde </a:t>
            </a:r>
            <a:r>
              <a:rPr lang="tr-TR" sz="2000" dirty="0" smtClean="0">
                <a:solidFill>
                  <a:schemeClr val="tx1"/>
                </a:solidFill>
                <a:latin typeface="Times New Roman" panose="02020603050405020304" pitchFamily="18" charset="0"/>
                <a:cs typeface="Times New Roman" panose="02020603050405020304" pitchFamily="18" charset="0"/>
              </a:rPr>
              <a:t>dilbilgisi </a:t>
            </a:r>
            <a:r>
              <a:rPr lang="tr-TR" sz="2000" dirty="0">
                <a:solidFill>
                  <a:schemeClr val="tx1"/>
                </a:solidFill>
                <a:latin typeface="Times New Roman" panose="02020603050405020304" pitchFamily="18" charset="0"/>
                <a:cs typeface="Times New Roman" panose="02020603050405020304" pitchFamily="18" charset="0"/>
              </a:rPr>
              <a:t>ve dil, ikinci bölümünde ses bilgisi, üçüncü bölümünde sözcük bilgisi, dördüncü bölümünde eylem; ikinci cildinin birinci bölümünde sözcük öbekleri, ikinci bölümünde tümce; üçüncü ciltte de “Türkiye Türkçesinde Bütün Yönleriyle Eylemler” başlığı altında eylemler ele alınmıştır. </a:t>
            </a:r>
            <a:endParaRPr lang="tr-TR" sz="2000" dirty="0" smtClean="0">
              <a:solidFill>
                <a:schemeClr val="tx1"/>
              </a:solidFill>
              <a:latin typeface="Times New Roman" panose="02020603050405020304" pitchFamily="18" charset="0"/>
              <a:cs typeface="Times New Roman" panose="02020603050405020304" pitchFamily="18" charset="0"/>
            </a:endParaRPr>
          </a:p>
          <a:p>
            <a:pPr marL="0" indent="0" algn="just"/>
            <a:r>
              <a:rPr lang="tr-TR" sz="2000" dirty="0" smtClean="0">
                <a:solidFill>
                  <a:schemeClr val="tx1"/>
                </a:solidFill>
                <a:latin typeface="Times New Roman" panose="02020603050405020304" pitchFamily="18" charset="0"/>
                <a:cs typeface="Times New Roman" panose="02020603050405020304" pitchFamily="18" charset="0"/>
              </a:rPr>
              <a:t>Sözcükler </a:t>
            </a:r>
            <a:r>
              <a:rPr lang="tr-TR" sz="2000" dirty="0">
                <a:solidFill>
                  <a:schemeClr val="tx1"/>
                </a:solidFill>
                <a:latin typeface="Times New Roman" panose="02020603050405020304" pitchFamily="18" charset="0"/>
                <a:cs typeface="Times New Roman" panose="02020603050405020304" pitchFamily="18" charset="0"/>
              </a:rPr>
              <a:t>konusu altında sekiz sözcük türü üzerinde ayrı ayrı durulmuştur. Tümce bölümünde tümcenin öğeleri, yapısına göre tümceler, yüklemin soyuna göre tümceler, yüklemin yerine göre tümceler, anlamlarına göre tümceler ve anlam bilgisi konuları ele alınmıştır. Çalışmada tarihî ve modern lehçelerle </a:t>
            </a:r>
            <a:r>
              <a:rPr lang="tr-TR" sz="2000" dirty="0" smtClean="0">
                <a:solidFill>
                  <a:schemeClr val="tx1"/>
                </a:solidFill>
                <a:latin typeface="Times New Roman" panose="02020603050405020304" pitchFamily="18" charset="0"/>
                <a:cs typeface="Times New Roman" panose="02020603050405020304" pitchFamily="18" charset="0"/>
              </a:rPr>
              <a:t>herhangi </a:t>
            </a:r>
            <a:r>
              <a:rPr lang="tr-TR" sz="2000" dirty="0">
                <a:solidFill>
                  <a:schemeClr val="tx1"/>
                </a:solidFill>
                <a:latin typeface="Times New Roman" panose="02020603050405020304" pitchFamily="18" charset="0"/>
                <a:cs typeface="Times New Roman" panose="02020603050405020304" pitchFamily="18" charset="0"/>
              </a:rPr>
              <a:t>bir karşılaştırma yapılmamıştır. Bu nedenle de bu çalışma tasvirî gramer özelliği taşımaktadır.</a:t>
            </a:r>
          </a:p>
          <a:p>
            <a:pPr marL="0" indent="0" algn="just">
              <a:buNone/>
            </a:pPr>
            <a:endParaRPr lang="tr-TR" sz="2000" dirty="0">
              <a:latin typeface="Times New Roman" panose="02020603050405020304" pitchFamily="18" charset="0"/>
              <a:cs typeface="Times New Roman" panose="02020603050405020304" pitchFamily="18" charset="0"/>
            </a:endParaRPr>
          </a:p>
        </p:txBody>
      </p:sp>
      <p:pic>
        <p:nvPicPr>
          <p:cNvPr id="4098" name="Picture 2" descr="TÜRKÇENİN DİLBİLGİSİ 1 - MAZHAR KÜKEY | Nadir Kitap"/>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869680" y="770709"/>
            <a:ext cx="3322320" cy="559090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996906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13140" y="235131"/>
            <a:ext cx="6771735" cy="6476220"/>
          </a:xfrm>
        </p:spPr>
        <p:txBody>
          <a:bodyPr>
            <a:noAutofit/>
          </a:bodyPr>
          <a:lstStyle/>
          <a:p>
            <a:pPr algn="just">
              <a:buFont typeface="Wingdings" panose="05000000000000000000" pitchFamily="2" charset="2"/>
              <a:buChar char="Ø"/>
            </a:pPr>
            <a:r>
              <a:rPr lang="tr-TR" sz="2400" b="1" dirty="0">
                <a:solidFill>
                  <a:srgbClr val="FF0000"/>
                </a:solidFill>
                <a:latin typeface="Times New Roman" panose="02020603050405020304" pitchFamily="18" charset="0"/>
                <a:cs typeface="Times New Roman" panose="02020603050405020304" pitchFamily="18" charset="0"/>
              </a:rPr>
              <a:t>Süer </a:t>
            </a:r>
            <a:r>
              <a:rPr lang="tr-TR" sz="2400" b="1" dirty="0" smtClean="0">
                <a:solidFill>
                  <a:srgbClr val="FF0000"/>
                </a:solidFill>
                <a:latin typeface="Times New Roman" panose="02020603050405020304" pitchFamily="18" charset="0"/>
                <a:cs typeface="Times New Roman" panose="02020603050405020304" pitchFamily="18" charset="0"/>
              </a:rPr>
              <a:t>Eker, </a:t>
            </a:r>
            <a:r>
              <a:rPr lang="tr-TR" sz="2400" b="1" i="1" dirty="0" smtClean="0">
                <a:solidFill>
                  <a:srgbClr val="FF0000"/>
                </a:solidFill>
                <a:latin typeface="Times New Roman" panose="02020603050405020304" pitchFamily="18" charset="0"/>
                <a:cs typeface="Times New Roman" panose="02020603050405020304" pitchFamily="18" charset="0"/>
              </a:rPr>
              <a:t>Çağdaş </a:t>
            </a:r>
            <a:r>
              <a:rPr lang="tr-TR" sz="2400" b="1" i="1" dirty="0">
                <a:solidFill>
                  <a:srgbClr val="FF0000"/>
                </a:solidFill>
                <a:latin typeface="Times New Roman" panose="02020603050405020304" pitchFamily="18" charset="0"/>
                <a:cs typeface="Times New Roman" panose="02020603050405020304" pitchFamily="18" charset="0"/>
              </a:rPr>
              <a:t>Türk Dili</a:t>
            </a:r>
            <a:r>
              <a:rPr lang="tr-TR" sz="2400" b="1" dirty="0">
                <a:solidFill>
                  <a:srgbClr val="FF0000"/>
                </a:solidFill>
                <a:latin typeface="Times New Roman" panose="02020603050405020304" pitchFamily="18" charset="0"/>
                <a:cs typeface="Times New Roman" panose="02020603050405020304" pitchFamily="18" charset="0"/>
              </a:rPr>
              <a:t> </a:t>
            </a:r>
            <a:endParaRPr lang="tr-TR" sz="2400" b="1" dirty="0" smtClean="0">
              <a:solidFill>
                <a:srgbClr val="FF0000"/>
              </a:solidFill>
              <a:latin typeface="Times New Roman" panose="02020603050405020304" pitchFamily="18" charset="0"/>
              <a:cs typeface="Times New Roman" panose="02020603050405020304" pitchFamily="18" charset="0"/>
            </a:endParaRPr>
          </a:p>
          <a:p>
            <a:pPr marL="0" indent="0" algn="just"/>
            <a:r>
              <a:rPr lang="tr-TR" dirty="0" smtClean="0">
                <a:solidFill>
                  <a:schemeClr val="tx1"/>
                </a:solidFill>
                <a:latin typeface="Times New Roman" panose="02020603050405020304" pitchFamily="18" charset="0"/>
                <a:cs typeface="Times New Roman" panose="02020603050405020304" pitchFamily="18" charset="0"/>
              </a:rPr>
              <a:t>Bu çalışmada kendisinin de belirttiği gibi betimleyici yöntem egemen olmakla birlikte, pratik sonuçlar sağlamak amacıyla kuralcı ve ayarlayıcı yöntemlerin benimsendiği bölümler de yer almaktadır.</a:t>
            </a:r>
          </a:p>
          <a:p>
            <a:pPr marL="0" indent="0" algn="just"/>
            <a:r>
              <a:rPr lang="tr-TR" dirty="0" smtClean="0">
                <a:solidFill>
                  <a:schemeClr val="tx1"/>
                </a:solidFill>
                <a:latin typeface="Times New Roman" panose="02020603050405020304" pitchFamily="18" charset="0"/>
                <a:cs typeface="Times New Roman" panose="02020603050405020304" pitchFamily="18" charset="0"/>
              </a:rPr>
              <a:t>Konuların daha iyi açıklanması, somutlaştırılması amacıyla zaman zaman karşılaştırmalı ve art zamanlı dil bilgilerinden de yararlanılmış, dünya dillerinden de örnekler verilerek farklı dil dizgelerinin varlığı ve dilin evrensel niteliği kısmen de olsa gözler önüne serilmeye çalışılmıştır. </a:t>
            </a:r>
          </a:p>
          <a:p>
            <a:pPr marL="0" indent="0" algn="just"/>
            <a:r>
              <a:rPr lang="tr-TR" dirty="0" smtClean="0">
                <a:solidFill>
                  <a:schemeClr val="tx1"/>
                </a:solidFill>
                <a:latin typeface="Times New Roman" panose="02020603050405020304" pitchFamily="18" charset="0"/>
                <a:cs typeface="Times New Roman" panose="02020603050405020304" pitchFamily="18" charset="0"/>
              </a:rPr>
              <a:t>Çağdaş Türk Dili on iki ana bölümden oluşmaktadır. Birinci bölümde dil kültürü, ikinci bölümde bir kültür dili olarak Türkçe, üçüncü bölümde Türkçe ile yabancı diller arasındaki ilişkiler, dördüncü bölümde ses bilgisi, beşinci bölümde biçim bilgisi, altıncı bölümde söz dizimi, yedinci bölümde anlam bilimi, sekizinci bölümde anlatım bozuklukları, dokuzuncu bölümde yazım kuralları, onuncu bölümde Atatürk ve Türk dili konuları üzerinde durulmuş, on birinci bölümde seçilmiş metinlere, on ikinci bölümde de kaynakçaya yer verilmiştir. </a:t>
            </a:r>
          </a:p>
          <a:p>
            <a:pPr marL="0" indent="0" algn="just"/>
            <a:r>
              <a:rPr lang="tr-TR" dirty="0" smtClean="0">
                <a:solidFill>
                  <a:schemeClr val="tx1"/>
                </a:solidFill>
                <a:latin typeface="Times New Roman" panose="02020603050405020304" pitchFamily="18" charset="0"/>
                <a:cs typeface="Times New Roman" panose="02020603050405020304" pitchFamily="18" charset="0"/>
              </a:rPr>
              <a:t>Biçim bilgisi bölümünde ekler bahsinde eklerin bütün fonksiyonları üzerinde durulmamış, belli başlı özellikleri vurgulanmıştır. Bu anlamda çalışmaya bakıldığında çalışmada fonksiyonel kaygıdan ziyade daha çok biçimsel kaygı güdüldüğü görülmektedir.</a:t>
            </a:r>
          </a:p>
          <a:p>
            <a:pPr marL="0" indent="0" algn="just">
              <a:buNone/>
            </a:pPr>
            <a:endParaRPr lang="tr-TR" sz="2000" dirty="0">
              <a:latin typeface="Times New Roman" panose="02020603050405020304" pitchFamily="18" charset="0"/>
              <a:cs typeface="Times New Roman" panose="02020603050405020304" pitchFamily="18" charset="0"/>
            </a:endParaRPr>
          </a:p>
        </p:txBody>
      </p:sp>
      <p:pic>
        <p:nvPicPr>
          <p:cNvPr id="5122" name="Picture 2" descr="Çağdaş Türk Dili - Süer Eke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4875" y="857250"/>
            <a:ext cx="3683480" cy="60007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7178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56272" y="370935"/>
            <a:ext cx="6650966" cy="6055743"/>
          </a:xfrm>
        </p:spPr>
        <p:txBody>
          <a:bodyPr>
            <a:normAutofit/>
          </a:bodyPr>
          <a:lstStyle/>
          <a:p>
            <a:pPr algn="just">
              <a:lnSpc>
                <a:spcPct val="150000"/>
              </a:lnSpc>
              <a:buFont typeface="Wingdings" panose="05000000000000000000" pitchFamily="2" charset="2"/>
              <a:buChar char="Ø"/>
            </a:pPr>
            <a:r>
              <a:rPr lang="fr-F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Günay Karaağaç</a:t>
            </a: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fr-F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sz="2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Türkçenin </a:t>
            </a:r>
            <a:r>
              <a:rPr lang="fr-FR" sz="2400" b="1" i="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Söz</a:t>
            </a:r>
            <a:r>
              <a:rPr lang="fr-FR" sz="2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sz="2400" b="1" i="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Dizimi</a:t>
            </a:r>
            <a:endParaRPr lang="tr-TR" sz="2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lnSpc>
                <a:spcPct val="150000"/>
              </a:lnSpc>
            </a:pPr>
            <a:r>
              <a:rPr lang="tr-TR" sz="2000" dirty="0" smtClean="0">
                <a:solidFill>
                  <a:schemeClr val="tx1"/>
                </a:solidFill>
                <a:latin typeface="Times New Roman" panose="02020603050405020304" pitchFamily="18" charset="0"/>
                <a:cs typeface="Times New Roman" panose="02020603050405020304" pitchFamily="18" charset="0"/>
              </a:rPr>
              <a:t>Bu eserde </a:t>
            </a:r>
            <a:r>
              <a:rPr lang="tr-TR" sz="2000" dirty="0" err="1" smtClean="0">
                <a:solidFill>
                  <a:schemeClr val="tx1"/>
                </a:solidFill>
                <a:latin typeface="Times New Roman" panose="02020603050405020304" pitchFamily="18" charset="0"/>
                <a:cs typeface="Times New Roman" panose="02020603050405020304" pitchFamily="18" charset="0"/>
              </a:rPr>
              <a:t>betimsel</a:t>
            </a:r>
            <a:r>
              <a:rPr lang="tr-TR" sz="2000" dirty="0" smtClean="0">
                <a:solidFill>
                  <a:schemeClr val="tx1"/>
                </a:solidFill>
                <a:latin typeface="Times New Roman" panose="02020603050405020304" pitchFamily="18" charset="0"/>
                <a:cs typeface="Times New Roman" panose="02020603050405020304" pitchFamily="18" charset="0"/>
              </a:rPr>
              <a:t> </a:t>
            </a:r>
            <a:r>
              <a:rPr lang="tr-TR" sz="2000" dirty="0">
                <a:solidFill>
                  <a:schemeClr val="tx1"/>
                </a:solidFill>
                <a:latin typeface="Times New Roman" panose="02020603050405020304" pitchFamily="18" charset="0"/>
                <a:cs typeface="Times New Roman" panose="02020603050405020304" pitchFamily="18" charset="0"/>
              </a:rPr>
              <a:t>gramer yöntemi kullanılmıştır. Yer yer örneklemelerde Eski Türkçe ve lehçelerle ilişkilendirmeler de yapılmıştır. </a:t>
            </a:r>
            <a:endParaRPr lang="tr-TR" sz="2000" dirty="0" smtClean="0">
              <a:solidFill>
                <a:schemeClr val="tx1"/>
              </a:solidFill>
              <a:latin typeface="Times New Roman" panose="02020603050405020304" pitchFamily="18" charset="0"/>
              <a:cs typeface="Times New Roman" panose="02020603050405020304" pitchFamily="18" charset="0"/>
            </a:endParaRPr>
          </a:p>
          <a:p>
            <a:pPr marL="0" indent="0" algn="just">
              <a:lnSpc>
                <a:spcPct val="150000"/>
              </a:lnSpc>
            </a:pPr>
            <a:r>
              <a:rPr lang="tr-TR" sz="2000" dirty="0" smtClean="0">
                <a:solidFill>
                  <a:schemeClr val="tx1"/>
                </a:solidFill>
                <a:latin typeface="Times New Roman" panose="02020603050405020304" pitchFamily="18" charset="0"/>
                <a:cs typeface="Times New Roman" panose="02020603050405020304" pitchFamily="18" charset="0"/>
              </a:rPr>
              <a:t>Esere </a:t>
            </a:r>
            <a:r>
              <a:rPr lang="tr-TR" sz="2000" dirty="0">
                <a:solidFill>
                  <a:schemeClr val="tx1"/>
                </a:solidFill>
                <a:latin typeface="Times New Roman" panose="02020603050405020304" pitchFamily="18" charset="0"/>
                <a:cs typeface="Times New Roman" panose="02020603050405020304" pitchFamily="18" charset="0"/>
              </a:rPr>
              <a:t>ilk olarak evrenin dili, hayvan dilleri, insan dili, dilbilimi, dilbilgisi gibi konulardan bahsederek giriş yapılmış; sonrasında ses bilgisi, biçim bilgisi, söz dizimi, söz diziminin yapısı, anlam bilgisi, köken bilgisi gibi bölümler altında konular ayrıntılarıyla ele alınmıştır. </a:t>
            </a:r>
          </a:p>
          <a:p>
            <a:pPr algn="just">
              <a:lnSpc>
                <a:spcPct val="150000"/>
              </a:lnSpc>
              <a:buFont typeface="Wingdings" panose="05000000000000000000" pitchFamily="2" charset="2"/>
              <a:buChar char="Ø"/>
            </a:pPr>
            <a:endParaRPr lang="fr-FR" sz="2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8497019" y="789863"/>
            <a:ext cx="3781245" cy="5715000"/>
          </a:xfrm>
          <a:prstGeom prst="rect">
            <a:avLst/>
          </a:prstGeom>
        </p:spPr>
      </p:pic>
    </p:spTree>
    <p:extLst>
      <p:ext uri="{BB962C8B-B14F-4D97-AF65-F5344CB8AC3E}">
        <p14:creationId xmlns:p14="http://schemas.microsoft.com/office/powerpoint/2010/main" xmlns="" val="5392776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13140" y="274319"/>
            <a:ext cx="6814868" cy="6204857"/>
          </a:xfrm>
        </p:spPr>
        <p:txBody>
          <a:bodyPr>
            <a:normAutofit/>
          </a:bodyPr>
          <a:lstStyle/>
          <a:p>
            <a:pPr algn="just">
              <a:buFont typeface="Wingdings" panose="05000000000000000000" pitchFamily="2" charset="2"/>
              <a:buChar char="Ø"/>
            </a:pPr>
            <a:r>
              <a:rPr lang="tr-TR" sz="2800" b="1" dirty="0">
                <a:solidFill>
                  <a:srgbClr val="FF0000"/>
                </a:solidFill>
                <a:latin typeface="Times New Roman" panose="02020603050405020304" pitchFamily="18" charset="0"/>
                <a:cs typeface="Times New Roman" panose="02020603050405020304" pitchFamily="18" charset="0"/>
              </a:rPr>
              <a:t>Nurettin Demir </a:t>
            </a:r>
            <a:r>
              <a:rPr lang="tr-TR" sz="2800" b="1" dirty="0" smtClean="0">
                <a:solidFill>
                  <a:srgbClr val="FF0000"/>
                </a:solidFill>
                <a:latin typeface="Times New Roman" panose="02020603050405020304" pitchFamily="18" charset="0"/>
                <a:cs typeface="Times New Roman" panose="02020603050405020304" pitchFamily="18" charset="0"/>
              </a:rPr>
              <a:t>- </a:t>
            </a:r>
            <a:r>
              <a:rPr lang="tr-TR" sz="2800" b="1" dirty="0">
                <a:solidFill>
                  <a:srgbClr val="FF0000"/>
                </a:solidFill>
                <a:latin typeface="Times New Roman" panose="02020603050405020304" pitchFamily="18" charset="0"/>
                <a:cs typeface="Times New Roman" panose="02020603050405020304" pitchFamily="18" charset="0"/>
              </a:rPr>
              <a:t>Emine </a:t>
            </a:r>
            <a:r>
              <a:rPr lang="tr-TR" sz="2800" b="1" dirty="0" smtClean="0">
                <a:solidFill>
                  <a:srgbClr val="FF0000"/>
                </a:solidFill>
                <a:latin typeface="Times New Roman" panose="02020603050405020304" pitchFamily="18" charset="0"/>
                <a:cs typeface="Times New Roman" panose="02020603050405020304" pitchFamily="18" charset="0"/>
              </a:rPr>
              <a:t>Yılmaz, </a:t>
            </a:r>
            <a:r>
              <a:rPr lang="tr-TR" sz="2800" b="1" i="1" dirty="0">
                <a:solidFill>
                  <a:srgbClr val="FF0000"/>
                </a:solidFill>
                <a:latin typeface="Times New Roman" panose="02020603050405020304" pitchFamily="18" charset="0"/>
                <a:cs typeface="Times New Roman" panose="02020603050405020304" pitchFamily="18" charset="0"/>
              </a:rPr>
              <a:t>Türk Dili El </a:t>
            </a:r>
            <a:r>
              <a:rPr lang="tr-TR" sz="2800" b="1" i="1" dirty="0" smtClean="0">
                <a:solidFill>
                  <a:srgbClr val="FF0000"/>
                </a:solidFill>
                <a:latin typeface="Times New Roman" panose="02020603050405020304" pitchFamily="18" charset="0"/>
                <a:cs typeface="Times New Roman" panose="02020603050405020304" pitchFamily="18" charset="0"/>
              </a:rPr>
              <a:t>Kitabı</a:t>
            </a:r>
            <a:r>
              <a:rPr lang="tr-TR" sz="2800" b="1" dirty="0" smtClean="0">
                <a:solidFill>
                  <a:srgbClr val="FF0000"/>
                </a:solidFill>
                <a:latin typeface="Times New Roman" panose="02020603050405020304" pitchFamily="18" charset="0"/>
                <a:cs typeface="Times New Roman" panose="02020603050405020304" pitchFamily="18" charset="0"/>
              </a:rPr>
              <a:t> </a:t>
            </a:r>
          </a:p>
          <a:p>
            <a:pPr marL="0" indent="0" algn="just"/>
            <a:r>
              <a:rPr lang="tr-TR" sz="2400" dirty="0" smtClean="0">
                <a:solidFill>
                  <a:schemeClr val="tx1"/>
                </a:solidFill>
                <a:latin typeface="Times New Roman" panose="02020603050405020304" pitchFamily="18" charset="0"/>
                <a:cs typeface="Times New Roman" panose="02020603050405020304" pitchFamily="18" charset="0"/>
              </a:rPr>
              <a:t>Bu eser tasvirî </a:t>
            </a:r>
            <a:r>
              <a:rPr lang="tr-TR" sz="2400" dirty="0">
                <a:solidFill>
                  <a:schemeClr val="tx1"/>
                </a:solidFill>
                <a:latin typeface="Times New Roman" panose="02020603050405020304" pitchFamily="18" charset="0"/>
                <a:cs typeface="Times New Roman" panose="02020603050405020304" pitchFamily="18" charset="0"/>
              </a:rPr>
              <a:t>gramer yöntemi ile hazırlanmıştır. Altı bölümden oluşmuştur: 1. Dille İlgili Temel Kavramlar 2. Dünya Dilleri ve Türkçe 3. Türkçenin Tarihsel Dönemleri 4. Oğuzca 5. Türkiye Türkçesi 6. Popüler Tartışma Konuları. </a:t>
            </a:r>
            <a:endParaRPr lang="tr-TR" sz="2400" dirty="0" smtClean="0">
              <a:solidFill>
                <a:schemeClr val="tx1"/>
              </a:solidFill>
              <a:latin typeface="Times New Roman" panose="02020603050405020304" pitchFamily="18" charset="0"/>
              <a:cs typeface="Times New Roman" panose="02020603050405020304" pitchFamily="18" charset="0"/>
            </a:endParaRPr>
          </a:p>
          <a:p>
            <a:pPr marL="0" indent="0" algn="just"/>
            <a:r>
              <a:rPr lang="tr-TR" sz="2400" dirty="0" smtClean="0">
                <a:solidFill>
                  <a:schemeClr val="tx1"/>
                </a:solidFill>
                <a:latin typeface="Times New Roman" panose="02020603050405020304" pitchFamily="18" charset="0"/>
                <a:cs typeface="Times New Roman" panose="02020603050405020304" pitchFamily="18" charset="0"/>
              </a:rPr>
              <a:t>Türkiye </a:t>
            </a:r>
            <a:r>
              <a:rPr lang="tr-TR" sz="2400" dirty="0">
                <a:solidFill>
                  <a:schemeClr val="tx1"/>
                </a:solidFill>
                <a:latin typeface="Times New Roman" panose="02020603050405020304" pitchFamily="18" charset="0"/>
                <a:cs typeface="Times New Roman" panose="02020603050405020304" pitchFamily="18" charset="0"/>
              </a:rPr>
              <a:t>Türkçesi bölümü Osmanlıcadan modern Türkiye Türkçesine uzanan süreç, ses bilgisi, biçim bilgisi, söz dizimi, cümle ve söz varlığı bağlamında değerlendirilmiştir. </a:t>
            </a:r>
            <a:endParaRPr lang="tr-TR" sz="2400" dirty="0" smtClean="0">
              <a:solidFill>
                <a:schemeClr val="tx1"/>
              </a:solidFill>
              <a:latin typeface="Times New Roman" panose="02020603050405020304" pitchFamily="18" charset="0"/>
              <a:cs typeface="Times New Roman" panose="02020603050405020304" pitchFamily="18" charset="0"/>
            </a:endParaRPr>
          </a:p>
          <a:p>
            <a:pPr marL="0" indent="0" algn="just"/>
            <a:r>
              <a:rPr lang="tr-TR" sz="2400" dirty="0" smtClean="0">
                <a:solidFill>
                  <a:schemeClr val="tx1"/>
                </a:solidFill>
                <a:latin typeface="Times New Roman" panose="02020603050405020304" pitchFamily="18" charset="0"/>
                <a:cs typeface="Times New Roman" panose="02020603050405020304" pitchFamily="18" charset="0"/>
              </a:rPr>
              <a:t>Ad</a:t>
            </a:r>
            <a:r>
              <a:rPr lang="tr-TR" sz="2400" dirty="0">
                <a:solidFill>
                  <a:schemeClr val="tx1"/>
                </a:solidFill>
                <a:latin typeface="Times New Roman" panose="02020603050405020304" pitchFamily="18" charset="0"/>
                <a:cs typeface="Times New Roman" panose="02020603050405020304" pitchFamily="18" charset="0"/>
              </a:rPr>
              <a:t>, sıfat, zarf, zamir, fiil, bağlaç, sontakı, ünlem olmak üzere sekiz kelime türünden bahsedilmiştir. Bu durum, çalışmanın Batı gramer yazımı yöntemi ile hazırlanmış olduğunu göstermektedir.</a:t>
            </a:r>
          </a:p>
          <a:p>
            <a:pPr marL="0" indent="0" algn="just">
              <a:buNone/>
            </a:pPr>
            <a:endParaRPr lang="tr-TR" sz="2000" dirty="0">
              <a:solidFill>
                <a:schemeClr val="tx1"/>
              </a:solidFill>
              <a:latin typeface="Times New Roman" panose="02020603050405020304" pitchFamily="18" charset="0"/>
              <a:cs typeface="Times New Roman" panose="02020603050405020304" pitchFamily="18" charset="0"/>
            </a:endParaRPr>
          </a:p>
        </p:txBody>
      </p:sp>
      <p:pic>
        <p:nvPicPr>
          <p:cNvPr id="6146" name="Picture 2" descr="türk dili el kitabı - nurettin demir - emine yılmaz | Nadir Kitap"/>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28008" y="662077"/>
            <a:ext cx="3763992" cy="543679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716112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idx="1"/>
          </p:nvPr>
        </p:nvSpPr>
        <p:spPr>
          <a:xfrm>
            <a:off x="1595888" y="319177"/>
            <a:ext cx="7272068" cy="6287685"/>
          </a:xfrm>
        </p:spPr>
        <p:txBody>
          <a:bodyPr>
            <a:noAutofit/>
          </a:bodyPr>
          <a:lstStyle/>
          <a:p>
            <a:pPr algn="just">
              <a:buFont typeface="Wingdings" panose="05000000000000000000" pitchFamily="2" charset="2"/>
              <a:buChar char="Ø"/>
            </a:pP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Çimen </a:t>
            </a:r>
            <a:r>
              <a:rPr lang="tr-TR" sz="2400" b="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Sanaç</a:t>
            </a: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Özlem, </a:t>
            </a:r>
            <a:r>
              <a:rPr lang="tr-TR" sz="2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Türkiye Türkçesi Gramer </a:t>
            </a:r>
            <a:r>
              <a:rPr lang="tr-TR" sz="2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Çalışmaları</a:t>
            </a:r>
            <a:endParaRPr lang="tr-TR" sz="20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r>
              <a:rPr lang="tr-TR" sz="2200" dirty="0" smtClean="0">
                <a:solidFill>
                  <a:schemeClr val="tx1"/>
                </a:solidFill>
                <a:latin typeface="Times New Roman" panose="02020603050405020304" pitchFamily="18" charset="0"/>
                <a:cs typeface="Times New Roman" panose="02020603050405020304" pitchFamily="18" charset="0"/>
              </a:rPr>
              <a:t>Bu eserde, milletler ve dillerinin anahtarı durumunda olan gramer kitaplarından Türkiye Türkçesi ile ilgili olanlar Türk dili açısından </a:t>
            </a:r>
            <a:r>
              <a:rPr lang="tr-TR" sz="2200" dirty="0" smtClean="0">
                <a:solidFill>
                  <a:schemeClr val="tx1"/>
                </a:solidFill>
                <a:latin typeface="Times New Roman" panose="02020603050405020304" pitchFamily="18" charset="0"/>
                <a:cs typeface="Times New Roman" panose="02020603050405020304" pitchFamily="18" charset="0"/>
              </a:rPr>
              <a:t>değerlendirilerek </a:t>
            </a:r>
            <a:r>
              <a:rPr lang="tr-TR" sz="2200" dirty="0" smtClean="0">
                <a:solidFill>
                  <a:schemeClr val="tx1"/>
                </a:solidFill>
                <a:latin typeface="Times New Roman" panose="02020603050405020304" pitchFamily="18" charset="0"/>
                <a:cs typeface="Times New Roman" panose="02020603050405020304" pitchFamily="18" charset="0"/>
              </a:rPr>
              <a:t>bir araya getirilmiştir. Bergamalı Kadri Efendi'nin "</a:t>
            </a:r>
            <a:r>
              <a:rPr lang="tr-TR" sz="2200" dirty="0" err="1" smtClean="0">
                <a:solidFill>
                  <a:schemeClr val="tx1"/>
                </a:solidFill>
                <a:latin typeface="Times New Roman" panose="02020603050405020304" pitchFamily="18" charset="0"/>
                <a:cs typeface="Times New Roman" panose="02020603050405020304" pitchFamily="18" charset="0"/>
              </a:rPr>
              <a:t>Müyessiretü'l</a:t>
            </a:r>
            <a:r>
              <a:rPr lang="tr-TR" sz="2200" dirty="0" smtClean="0">
                <a:solidFill>
                  <a:schemeClr val="tx1"/>
                </a:solidFill>
                <a:latin typeface="Times New Roman" panose="02020603050405020304" pitchFamily="18" charset="0"/>
                <a:cs typeface="Times New Roman" panose="02020603050405020304" pitchFamily="18" charset="0"/>
              </a:rPr>
              <a:t>-Ulûm" adlı eserinden başlayarak </a:t>
            </a:r>
            <a:r>
              <a:rPr lang="tr-TR" sz="2200" b="1" dirty="0" smtClean="0">
                <a:solidFill>
                  <a:schemeClr val="tx1"/>
                </a:solidFill>
                <a:latin typeface="Times New Roman" panose="02020603050405020304" pitchFamily="18" charset="0"/>
                <a:cs typeface="Times New Roman" panose="02020603050405020304" pitchFamily="18" charset="0"/>
              </a:rPr>
              <a:t>2007</a:t>
            </a:r>
            <a:r>
              <a:rPr lang="tr-TR" sz="2200" dirty="0" smtClean="0">
                <a:solidFill>
                  <a:schemeClr val="tx1"/>
                </a:solidFill>
                <a:latin typeface="Times New Roman" panose="02020603050405020304" pitchFamily="18" charset="0"/>
                <a:cs typeface="Times New Roman" panose="02020603050405020304" pitchFamily="18" charset="0"/>
              </a:rPr>
              <a:t> yılına kadar tespit edilebilen Türkiye Türkçesi ile ilgili gramer çalışmaları “Türkçe Gramer Çalışmaları” ve “Yabancı Dillerle Yazılmış Gramer Çalışmaları” şeklinde sınıflandırıp kronolojik sırayla verilmiştir. </a:t>
            </a:r>
            <a:endParaRPr lang="tr-TR" sz="2200" dirty="0" smtClean="0">
              <a:solidFill>
                <a:schemeClr val="tx1"/>
              </a:solidFill>
              <a:latin typeface="Times New Roman" panose="02020603050405020304" pitchFamily="18" charset="0"/>
              <a:cs typeface="Times New Roman" panose="02020603050405020304" pitchFamily="18" charset="0"/>
            </a:endParaRPr>
          </a:p>
          <a:p>
            <a:pPr marL="0" indent="0" algn="just"/>
            <a:r>
              <a:rPr lang="tr-TR" sz="2200" dirty="0" smtClean="0">
                <a:solidFill>
                  <a:schemeClr val="tx1"/>
                </a:solidFill>
                <a:latin typeface="Times New Roman" panose="02020603050405020304" pitchFamily="18" charset="0"/>
                <a:cs typeface="Times New Roman" panose="02020603050405020304" pitchFamily="18" charset="0"/>
              </a:rPr>
              <a:t>Her </a:t>
            </a:r>
            <a:r>
              <a:rPr lang="tr-TR" sz="2200" dirty="0" smtClean="0">
                <a:solidFill>
                  <a:schemeClr val="tx1"/>
                </a:solidFill>
                <a:latin typeface="Times New Roman" panose="02020603050405020304" pitchFamily="18" charset="0"/>
                <a:cs typeface="Times New Roman" panose="02020603050405020304" pitchFamily="18" charset="0"/>
              </a:rPr>
              <a:t>iki sınıflandırmada da gramer çalışmaları, yazarlarının soyadlarına göre alfabetik sırayla verilmiştir. Sınıflandırılan gramer             kitaplarının bir kısmı Türkiye Türkçesi dil bilgisini bütünüyle inceleyen, bir kısmı da gramerimizin bir yönünü ele alan çalışmalardır.</a:t>
            </a:r>
          </a:p>
        </p:txBody>
      </p:sp>
      <p:pic>
        <p:nvPicPr>
          <p:cNvPr id="6" name="Resim 5"/>
          <p:cNvPicPr>
            <a:picLocks noChangeAspect="1"/>
          </p:cNvPicPr>
          <p:nvPr/>
        </p:nvPicPr>
        <p:blipFill>
          <a:blip r:embed="rId2"/>
          <a:stretch>
            <a:fillRect/>
          </a:stretch>
        </p:blipFill>
        <p:spPr>
          <a:xfrm>
            <a:off x="8980098" y="1002243"/>
            <a:ext cx="3211902" cy="4182232"/>
          </a:xfrm>
          <a:prstGeom prst="rect">
            <a:avLst/>
          </a:prstGeom>
        </p:spPr>
      </p:pic>
    </p:spTree>
    <p:extLst>
      <p:ext uri="{BB962C8B-B14F-4D97-AF65-F5344CB8AC3E}">
        <p14:creationId xmlns:p14="http://schemas.microsoft.com/office/powerpoint/2010/main" xmlns="" val="8366142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78525" y="224584"/>
            <a:ext cx="8911687" cy="592214"/>
          </a:xfrm>
        </p:spPr>
        <p:txBody>
          <a:bodyPr>
            <a:normAutofit fontScale="90000"/>
          </a:bodyPr>
          <a:lstStyle/>
          <a:p>
            <a:pPr algn="ctr"/>
            <a:r>
              <a:rPr lang="tr-TR"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Yapılan Diğer Çalışmalar</a:t>
            </a:r>
            <a:endParaRPr lang="fr-F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1541417" y="862149"/>
            <a:ext cx="10084525" cy="5329645"/>
          </a:xfrm>
        </p:spPr>
        <p:txBody>
          <a:bodyPr>
            <a:normAutofit fontScale="77500" lnSpcReduction="20000"/>
          </a:bodyPr>
          <a:lstStyle/>
          <a:p>
            <a:pPr algn="just">
              <a:buFont typeface="Wingdings" panose="05000000000000000000" pitchFamily="2" charset="2"/>
              <a:buChar char="ü"/>
            </a:pPr>
            <a:r>
              <a:rPr lang="tr-TR" sz="2900" dirty="0">
                <a:solidFill>
                  <a:schemeClr val="tx1"/>
                </a:solidFill>
                <a:latin typeface="Times New Roman" panose="02020603050405020304" pitchFamily="18" charset="0"/>
                <a:cs typeface="Times New Roman" panose="02020603050405020304" pitchFamily="18" charset="0"/>
              </a:rPr>
              <a:t>A. N. </a:t>
            </a:r>
            <a:r>
              <a:rPr lang="tr-TR" sz="2900" dirty="0" err="1" smtClean="0">
                <a:solidFill>
                  <a:schemeClr val="tx1"/>
                </a:solidFill>
                <a:latin typeface="Times New Roman" panose="02020603050405020304" pitchFamily="18" charset="0"/>
                <a:cs typeface="Times New Roman" panose="02020603050405020304" pitchFamily="18" charset="0"/>
              </a:rPr>
              <a:t>Kononov</a:t>
            </a:r>
            <a:r>
              <a:rPr lang="tr-TR" sz="2900" dirty="0" smtClean="0">
                <a:solidFill>
                  <a:schemeClr val="tx1"/>
                </a:solidFill>
                <a:latin typeface="Times New Roman" panose="02020603050405020304" pitchFamily="18" charset="0"/>
                <a:cs typeface="Times New Roman" panose="02020603050405020304" pitchFamily="18" charset="0"/>
              </a:rPr>
              <a:t> (</a:t>
            </a:r>
            <a:r>
              <a:rPr lang="tr-TR" sz="2900" dirty="0">
                <a:solidFill>
                  <a:schemeClr val="tx1"/>
                </a:solidFill>
                <a:latin typeface="Times New Roman" panose="02020603050405020304" pitchFamily="18" charset="0"/>
                <a:cs typeface="Times New Roman" panose="02020603050405020304" pitchFamily="18" charset="0"/>
              </a:rPr>
              <a:t>1956). </a:t>
            </a:r>
            <a:r>
              <a:rPr lang="tr-TR" sz="2900" i="1" dirty="0" err="1">
                <a:solidFill>
                  <a:schemeClr val="tx1"/>
                </a:solidFill>
                <a:latin typeface="Times New Roman" panose="02020603050405020304" pitchFamily="18" charset="0"/>
                <a:cs typeface="Times New Roman" panose="02020603050405020304" pitchFamily="18" charset="0"/>
              </a:rPr>
              <a:t>Grammatika</a:t>
            </a:r>
            <a:r>
              <a:rPr lang="tr-TR" sz="2900" i="1" dirty="0">
                <a:solidFill>
                  <a:schemeClr val="tx1"/>
                </a:solidFill>
                <a:latin typeface="Times New Roman" panose="02020603050405020304" pitchFamily="18" charset="0"/>
                <a:cs typeface="Times New Roman" panose="02020603050405020304" pitchFamily="18" charset="0"/>
              </a:rPr>
              <a:t> </a:t>
            </a:r>
            <a:r>
              <a:rPr lang="tr-TR" sz="2900" i="1" dirty="0" err="1" smtClean="0">
                <a:solidFill>
                  <a:schemeClr val="tx1"/>
                </a:solidFill>
                <a:latin typeface="Times New Roman" panose="02020603050405020304" pitchFamily="18" charset="0"/>
                <a:cs typeface="Times New Roman" panose="02020603050405020304" pitchFamily="18" charset="0"/>
              </a:rPr>
              <a:t>Sovremennogo</a:t>
            </a:r>
            <a:r>
              <a:rPr lang="tr-TR" sz="2900" i="1" dirty="0" smtClean="0">
                <a:solidFill>
                  <a:schemeClr val="tx1"/>
                </a:solidFill>
                <a:latin typeface="Times New Roman" panose="02020603050405020304" pitchFamily="18" charset="0"/>
                <a:cs typeface="Times New Roman" panose="02020603050405020304" pitchFamily="18" charset="0"/>
              </a:rPr>
              <a:t> </a:t>
            </a:r>
            <a:r>
              <a:rPr lang="tr-TR" sz="2900" i="1" dirty="0" err="1">
                <a:solidFill>
                  <a:schemeClr val="tx1"/>
                </a:solidFill>
                <a:latin typeface="Times New Roman" panose="02020603050405020304" pitchFamily="18" charset="0"/>
                <a:cs typeface="Times New Roman" panose="02020603050405020304" pitchFamily="18" charset="0"/>
              </a:rPr>
              <a:t>Turetskogo</a:t>
            </a:r>
            <a:r>
              <a:rPr lang="tr-TR" sz="2900" i="1" dirty="0">
                <a:solidFill>
                  <a:schemeClr val="tx1"/>
                </a:solidFill>
                <a:latin typeface="Times New Roman" panose="02020603050405020304" pitchFamily="18" charset="0"/>
                <a:cs typeface="Times New Roman" panose="02020603050405020304" pitchFamily="18" charset="0"/>
              </a:rPr>
              <a:t> </a:t>
            </a:r>
            <a:r>
              <a:rPr lang="tr-TR" sz="2900" i="1" dirty="0" err="1">
                <a:solidFill>
                  <a:schemeClr val="tx1"/>
                </a:solidFill>
                <a:latin typeface="Times New Roman" panose="02020603050405020304" pitchFamily="18" charset="0"/>
                <a:cs typeface="Times New Roman" panose="02020603050405020304" pitchFamily="18" charset="0"/>
              </a:rPr>
              <a:t>L</a:t>
            </a:r>
            <a:r>
              <a:rPr lang="tr-TR" sz="2900" i="1" dirty="0" err="1" smtClean="0">
                <a:solidFill>
                  <a:schemeClr val="tx1"/>
                </a:solidFill>
                <a:latin typeface="Times New Roman" panose="02020603050405020304" pitchFamily="18" charset="0"/>
                <a:cs typeface="Times New Roman" panose="02020603050405020304" pitchFamily="18" charset="0"/>
              </a:rPr>
              <a:t>iteraturkogo</a:t>
            </a:r>
            <a:r>
              <a:rPr lang="tr-TR" sz="2900" i="1" dirty="0" smtClean="0">
                <a:solidFill>
                  <a:schemeClr val="tx1"/>
                </a:solidFill>
                <a:latin typeface="Times New Roman" panose="02020603050405020304" pitchFamily="18" charset="0"/>
                <a:cs typeface="Times New Roman" panose="02020603050405020304" pitchFamily="18" charset="0"/>
              </a:rPr>
              <a:t> </a:t>
            </a:r>
            <a:r>
              <a:rPr lang="tr-TR" sz="2900" i="1" dirty="0" err="1">
                <a:solidFill>
                  <a:schemeClr val="tx1"/>
                </a:solidFill>
                <a:latin typeface="Times New Roman" panose="02020603050405020304" pitchFamily="18" charset="0"/>
                <a:cs typeface="Times New Roman" panose="02020603050405020304" pitchFamily="18" charset="0"/>
              </a:rPr>
              <a:t>Y</a:t>
            </a:r>
            <a:r>
              <a:rPr lang="tr-TR" sz="2900" i="1" dirty="0" err="1" smtClean="0">
                <a:solidFill>
                  <a:schemeClr val="tx1"/>
                </a:solidFill>
                <a:latin typeface="Times New Roman" panose="02020603050405020304" pitchFamily="18" charset="0"/>
                <a:cs typeface="Times New Roman" panose="02020603050405020304" pitchFamily="18" charset="0"/>
              </a:rPr>
              <a:t>azıka</a:t>
            </a:r>
            <a:r>
              <a:rPr lang="tr-TR" sz="2900" dirty="0">
                <a:solidFill>
                  <a:schemeClr val="tx1"/>
                </a:solidFill>
                <a:latin typeface="Times New Roman" panose="02020603050405020304" pitchFamily="18" charset="0"/>
                <a:cs typeface="Times New Roman" panose="02020603050405020304" pitchFamily="18" charset="0"/>
              </a:rPr>
              <a:t>. Moskova (</a:t>
            </a:r>
            <a:r>
              <a:rPr lang="tr-TR" sz="2900" i="1" dirty="0">
                <a:solidFill>
                  <a:schemeClr val="tx1"/>
                </a:solidFill>
                <a:latin typeface="Times New Roman" panose="02020603050405020304" pitchFamily="18" charset="0"/>
                <a:cs typeface="Times New Roman" panose="02020603050405020304" pitchFamily="18" charset="0"/>
              </a:rPr>
              <a:t>Türk Edebî Dilinin </a:t>
            </a:r>
            <a:r>
              <a:rPr lang="tr-TR" sz="2900" i="1" dirty="0" smtClean="0">
                <a:solidFill>
                  <a:schemeClr val="tx1"/>
                </a:solidFill>
                <a:latin typeface="Times New Roman" panose="02020603050405020304" pitchFamily="18" charset="0"/>
                <a:cs typeface="Times New Roman" panose="02020603050405020304" pitchFamily="18" charset="0"/>
              </a:rPr>
              <a:t>Grameri)</a:t>
            </a:r>
            <a:r>
              <a:rPr lang="tr-TR" sz="2900" dirty="0" smtClean="0">
                <a:solidFill>
                  <a:schemeClr val="tx1"/>
                </a:solidFill>
                <a:latin typeface="Times New Roman" panose="02020603050405020304" pitchFamily="18" charset="0"/>
                <a:cs typeface="Times New Roman" panose="02020603050405020304" pitchFamily="18" charset="0"/>
              </a:rPr>
              <a:t>, İstanbul: </a:t>
            </a:r>
            <a:r>
              <a:rPr lang="tr-TR" sz="2900" dirty="0" err="1" smtClean="0">
                <a:solidFill>
                  <a:schemeClr val="tx1"/>
                </a:solidFill>
                <a:latin typeface="Times New Roman" panose="02020603050405020304" pitchFamily="18" charset="0"/>
                <a:cs typeface="Times New Roman" panose="02020603050405020304" pitchFamily="18" charset="0"/>
              </a:rPr>
              <a:t>Multilingual</a:t>
            </a:r>
            <a:r>
              <a:rPr lang="tr-TR" sz="2900" dirty="0" smtClean="0">
                <a:solidFill>
                  <a:schemeClr val="tx1"/>
                </a:solidFill>
                <a:latin typeface="Times New Roman" panose="02020603050405020304" pitchFamily="18" charset="0"/>
                <a:cs typeface="Times New Roman" panose="02020603050405020304" pitchFamily="18" charset="0"/>
              </a:rPr>
              <a:t>, 2001. </a:t>
            </a:r>
          </a:p>
          <a:p>
            <a:pPr algn="just">
              <a:buFont typeface="Wingdings" panose="05000000000000000000" pitchFamily="2" charset="2"/>
              <a:buChar char="ü"/>
            </a:pPr>
            <a:r>
              <a:rPr lang="tr-TR" sz="2900" dirty="0" smtClean="0">
                <a:solidFill>
                  <a:schemeClr val="tx1"/>
                </a:solidFill>
                <a:latin typeface="Times New Roman" panose="02020603050405020304" pitchFamily="18" charset="0"/>
                <a:cs typeface="Times New Roman" panose="02020603050405020304" pitchFamily="18" charset="0"/>
              </a:rPr>
              <a:t>Tufan Demir (2013), </a:t>
            </a:r>
            <a:r>
              <a:rPr lang="tr-TR" sz="2900" i="1" dirty="0" smtClean="0">
                <a:solidFill>
                  <a:schemeClr val="tx1"/>
                </a:solidFill>
                <a:latin typeface="Times New Roman" panose="02020603050405020304" pitchFamily="18" charset="0"/>
                <a:cs typeface="Times New Roman" panose="02020603050405020304" pitchFamily="18" charset="0"/>
              </a:rPr>
              <a:t>Türkçe Dilbilgisi, </a:t>
            </a:r>
            <a:r>
              <a:rPr lang="tr-TR" sz="2900" dirty="0" smtClean="0">
                <a:solidFill>
                  <a:schemeClr val="tx1"/>
                </a:solidFill>
                <a:latin typeface="Times New Roman" panose="02020603050405020304" pitchFamily="18" charset="0"/>
                <a:cs typeface="Times New Roman" panose="02020603050405020304" pitchFamily="18" charset="0"/>
              </a:rPr>
              <a:t>Ankara: Kurmay Yayınları.</a:t>
            </a:r>
          </a:p>
          <a:p>
            <a:pPr algn="just">
              <a:buFont typeface="Wingdings" panose="05000000000000000000" pitchFamily="2" charset="2"/>
              <a:buChar char="ü"/>
            </a:pPr>
            <a:r>
              <a:rPr lang="tr-TR" sz="2900" dirty="0" smtClean="0">
                <a:solidFill>
                  <a:schemeClr val="tx1"/>
                </a:solidFill>
                <a:latin typeface="Times New Roman" panose="02020603050405020304" pitchFamily="18" charset="0"/>
                <a:cs typeface="Times New Roman" panose="02020603050405020304" pitchFamily="18" charset="0"/>
              </a:rPr>
              <a:t>Nadir Engin Uzun (2000), </a:t>
            </a:r>
            <a:r>
              <a:rPr lang="tr-TR" sz="2900" i="1" dirty="0" err="1" smtClean="0">
                <a:solidFill>
                  <a:schemeClr val="tx1"/>
                </a:solidFill>
                <a:latin typeface="Times New Roman" panose="02020603050405020304" pitchFamily="18" charset="0"/>
                <a:cs typeface="Times New Roman" panose="02020603050405020304" pitchFamily="18" charset="0"/>
              </a:rPr>
              <a:t>Anaçizgileriyle</a:t>
            </a:r>
            <a:r>
              <a:rPr lang="tr-TR" sz="2900" i="1" dirty="0" smtClean="0">
                <a:solidFill>
                  <a:schemeClr val="tx1"/>
                </a:solidFill>
                <a:latin typeface="Times New Roman" panose="02020603050405020304" pitchFamily="18" charset="0"/>
                <a:cs typeface="Times New Roman" panose="02020603050405020304" pitchFamily="18" charset="0"/>
              </a:rPr>
              <a:t> Evrensel Dilbilgisi ve Türkçe</a:t>
            </a:r>
            <a:r>
              <a:rPr lang="tr-TR" sz="2900" dirty="0" smtClean="0">
                <a:solidFill>
                  <a:schemeClr val="tx1"/>
                </a:solidFill>
                <a:latin typeface="Times New Roman" panose="02020603050405020304" pitchFamily="18" charset="0"/>
                <a:cs typeface="Times New Roman" panose="02020603050405020304" pitchFamily="18" charset="0"/>
              </a:rPr>
              <a:t>, </a:t>
            </a:r>
            <a:r>
              <a:rPr lang="tr-TR" sz="2900" dirty="0" err="1" smtClean="0">
                <a:solidFill>
                  <a:schemeClr val="tx1"/>
                </a:solidFill>
                <a:latin typeface="Times New Roman" panose="02020603050405020304" pitchFamily="18" charset="0"/>
                <a:cs typeface="Times New Roman" panose="02020603050405020304" pitchFamily="18" charset="0"/>
              </a:rPr>
              <a:t>Multilingual</a:t>
            </a:r>
            <a:r>
              <a:rPr lang="tr-TR" sz="2900" dirty="0" smtClean="0">
                <a:solidFill>
                  <a:schemeClr val="tx1"/>
                </a:solidFill>
                <a:latin typeface="Times New Roman" panose="02020603050405020304" pitchFamily="18" charset="0"/>
                <a:cs typeface="Times New Roman" panose="02020603050405020304" pitchFamily="18" charset="0"/>
              </a:rPr>
              <a:t> Yayınları.</a:t>
            </a:r>
          </a:p>
          <a:p>
            <a:pPr algn="just">
              <a:buFont typeface="Wingdings" panose="05000000000000000000" pitchFamily="2" charset="2"/>
              <a:buChar char="ü"/>
            </a:pPr>
            <a:r>
              <a:rPr lang="tr-TR" sz="2900" dirty="0" smtClean="0">
                <a:solidFill>
                  <a:schemeClr val="tx1"/>
                </a:solidFill>
                <a:latin typeface="Times New Roman" panose="02020603050405020304" pitchFamily="18" charset="0"/>
                <a:cs typeface="Times New Roman" panose="02020603050405020304" pitchFamily="18" charset="0"/>
              </a:rPr>
              <a:t>Çimen </a:t>
            </a:r>
            <a:r>
              <a:rPr lang="tr-TR" sz="2900" dirty="0" err="1" smtClean="0">
                <a:solidFill>
                  <a:schemeClr val="tx1"/>
                </a:solidFill>
                <a:latin typeface="Times New Roman" panose="02020603050405020304" pitchFamily="18" charset="0"/>
                <a:cs typeface="Times New Roman" panose="02020603050405020304" pitchFamily="18" charset="0"/>
              </a:rPr>
              <a:t>Özçam</a:t>
            </a:r>
            <a:r>
              <a:rPr lang="tr-TR" sz="2900" dirty="0" smtClean="0">
                <a:solidFill>
                  <a:schemeClr val="tx1"/>
                </a:solidFill>
                <a:latin typeface="Times New Roman" panose="02020603050405020304" pitchFamily="18" charset="0"/>
                <a:cs typeface="Times New Roman" panose="02020603050405020304" pitchFamily="18" charset="0"/>
              </a:rPr>
              <a:t> </a:t>
            </a:r>
            <a:r>
              <a:rPr lang="tr-TR" sz="2900" dirty="0" smtClean="0">
                <a:solidFill>
                  <a:schemeClr val="tx1"/>
                </a:solidFill>
                <a:latin typeface="Times New Roman" panose="02020603050405020304" pitchFamily="18" charset="0"/>
                <a:cs typeface="Times New Roman" panose="02020603050405020304" pitchFamily="18" charset="0"/>
              </a:rPr>
              <a:t>(</a:t>
            </a:r>
            <a:r>
              <a:rPr lang="tr-TR" sz="2900" dirty="0" smtClean="0">
                <a:solidFill>
                  <a:schemeClr val="tx1"/>
                </a:solidFill>
                <a:latin typeface="Times New Roman" panose="02020603050405020304" pitchFamily="18" charset="0"/>
                <a:cs typeface="Times New Roman" panose="02020603050405020304" pitchFamily="18" charset="0"/>
              </a:rPr>
              <a:t>1997), «Türkiye Türkçesi İle İlgili Gramer Çalışmaları –Bibliyografya Denemesi-», </a:t>
            </a:r>
            <a:r>
              <a:rPr lang="tr-TR" sz="2900" i="1" dirty="0" smtClean="0">
                <a:solidFill>
                  <a:schemeClr val="tx1"/>
                </a:solidFill>
                <a:latin typeface="Times New Roman" panose="02020603050405020304" pitchFamily="18" charset="0"/>
                <a:cs typeface="Times New Roman" panose="02020603050405020304" pitchFamily="18" charset="0"/>
              </a:rPr>
              <a:t>Türk Dünyası Araştırmaları</a:t>
            </a:r>
            <a:r>
              <a:rPr lang="tr-TR" sz="2900" dirty="0" smtClean="0">
                <a:solidFill>
                  <a:schemeClr val="tx1"/>
                </a:solidFill>
                <a:latin typeface="Times New Roman" panose="02020603050405020304" pitchFamily="18" charset="0"/>
                <a:cs typeface="Times New Roman" panose="02020603050405020304" pitchFamily="18" charset="0"/>
              </a:rPr>
              <a:t>, Ekim, 110: 121-163. </a:t>
            </a:r>
            <a:endParaRPr lang="tr-TR" sz="29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tr-TR" sz="2900" dirty="0" smtClean="0">
                <a:solidFill>
                  <a:schemeClr val="tx1"/>
                </a:solidFill>
                <a:latin typeface="Times New Roman" panose="02020603050405020304" pitchFamily="18" charset="0"/>
                <a:cs typeface="Times New Roman" panose="02020603050405020304" pitchFamily="18" charset="0"/>
              </a:rPr>
              <a:t>Zeynep Korkmaz </a:t>
            </a:r>
            <a:r>
              <a:rPr lang="tr-TR" sz="2900" dirty="0" smtClean="0">
                <a:solidFill>
                  <a:schemeClr val="tx1"/>
                </a:solidFill>
                <a:latin typeface="Times New Roman" panose="02020603050405020304" pitchFamily="18" charset="0"/>
                <a:cs typeface="Times New Roman" panose="02020603050405020304" pitchFamily="18" charset="0"/>
              </a:rPr>
              <a:t>(</a:t>
            </a:r>
            <a:r>
              <a:rPr lang="tr-TR" sz="2900" dirty="0" smtClean="0">
                <a:solidFill>
                  <a:schemeClr val="tx1"/>
                </a:solidFill>
                <a:latin typeface="Times New Roman" panose="02020603050405020304" pitchFamily="18" charset="0"/>
                <a:cs typeface="Times New Roman" panose="02020603050405020304" pitchFamily="18" charset="0"/>
              </a:rPr>
              <a:t>1996), «Türkiye </a:t>
            </a:r>
            <a:r>
              <a:rPr lang="tr-TR" sz="2900" dirty="0">
                <a:solidFill>
                  <a:schemeClr val="tx1"/>
                </a:solidFill>
                <a:latin typeface="Times New Roman" panose="02020603050405020304" pitchFamily="18" charset="0"/>
                <a:cs typeface="Times New Roman" panose="02020603050405020304" pitchFamily="18" charset="0"/>
              </a:rPr>
              <a:t>Türkçesinde Fiil Çatısı Üzerine </a:t>
            </a:r>
            <a:r>
              <a:rPr lang="tr-TR" sz="2900" dirty="0" smtClean="0">
                <a:solidFill>
                  <a:schemeClr val="tx1"/>
                </a:solidFill>
                <a:latin typeface="Times New Roman" panose="02020603050405020304" pitchFamily="18" charset="0"/>
                <a:cs typeface="Times New Roman" panose="02020603050405020304" pitchFamily="18" charset="0"/>
              </a:rPr>
              <a:t>Görüşler», </a:t>
            </a:r>
            <a:r>
              <a:rPr lang="tr-TR" sz="2900" i="1" dirty="0">
                <a:solidFill>
                  <a:schemeClr val="tx1"/>
                </a:solidFill>
                <a:latin typeface="Times New Roman" panose="02020603050405020304" pitchFamily="18" charset="0"/>
                <a:cs typeface="Times New Roman" panose="02020603050405020304" pitchFamily="18" charset="0"/>
              </a:rPr>
              <a:t>Türk Dili Araştırmaları </a:t>
            </a:r>
            <a:r>
              <a:rPr lang="tr-TR" sz="2900" i="1" dirty="0" smtClean="0">
                <a:solidFill>
                  <a:schemeClr val="tx1"/>
                </a:solidFill>
                <a:latin typeface="Times New Roman" panose="02020603050405020304" pitchFamily="18" charset="0"/>
                <a:cs typeface="Times New Roman" panose="02020603050405020304" pitchFamily="18" charset="0"/>
              </a:rPr>
              <a:t>Yıllığı</a:t>
            </a:r>
            <a:r>
              <a:rPr lang="tr-TR" sz="2900" dirty="0" smtClean="0">
                <a:solidFill>
                  <a:schemeClr val="tx1"/>
                </a:solidFill>
                <a:latin typeface="Times New Roman" panose="02020603050405020304" pitchFamily="18" charset="0"/>
                <a:cs typeface="Times New Roman" panose="02020603050405020304" pitchFamily="18" charset="0"/>
              </a:rPr>
              <a:t>-</a:t>
            </a:r>
            <a:r>
              <a:rPr lang="tr-TR" sz="2900" i="1" dirty="0" smtClean="0">
                <a:solidFill>
                  <a:schemeClr val="tx1"/>
                </a:solidFill>
                <a:latin typeface="Times New Roman" panose="02020603050405020304" pitchFamily="18" charset="0"/>
                <a:cs typeface="Times New Roman" panose="02020603050405020304" pitchFamily="18" charset="0"/>
              </a:rPr>
              <a:t>Belleten</a:t>
            </a:r>
            <a:r>
              <a:rPr lang="tr-TR" sz="2900" dirty="0" smtClean="0">
                <a:solidFill>
                  <a:schemeClr val="tx1"/>
                </a:solidFill>
                <a:latin typeface="Times New Roman" panose="02020603050405020304" pitchFamily="18" charset="0"/>
                <a:cs typeface="Times New Roman" panose="02020603050405020304" pitchFamily="18" charset="0"/>
              </a:rPr>
              <a:t>, 44: 159-165. </a:t>
            </a:r>
          </a:p>
          <a:p>
            <a:pPr algn="just">
              <a:buFont typeface="Wingdings" panose="05000000000000000000" pitchFamily="2" charset="2"/>
              <a:buChar char="ü"/>
            </a:pPr>
            <a:r>
              <a:rPr lang="tr-TR" sz="2900" dirty="0" smtClean="0">
                <a:solidFill>
                  <a:schemeClr val="tx1"/>
                </a:solidFill>
                <a:latin typeface="Times New Roman" panose="02020603050405020304" pitchFamily="18" charset="0"/>
                <a:cs typeface="Times New Roman" panose="02020603050405020304" pitchFamily="18" charset="0"/>
              </a:rPr>
              <a:t>Zeynep Korkmaz </a:t>
            </a:r>
            <a:r>
              <a:rPr lang="tr-TR" sz="2900" dirty="0" smtClean="0">
                <a:solidFill>
                  <a:schemeClr val="tx1"/>
                </a:solidFill>
                <a:latin typeface="Times New Roman" panose="02020603050405020304" pitchFamily="18" charset="0"/>
                <a:cs typeface="Times New Roman" panose="02020603050405020304" pitchFamily="18" charset="0"/>
              </a:rPr>
              <a:t>(</a:t>
            </a:r>
            <a:r>
              <a:rPr lang="tr-TR" sz="2900" dirty="0" smtClean="0">
                <a:solidFill>
                  <a:schemeClr val="tx1"/>
                </a:solidFill>
                <a:latin typeface="Times New Roman" panose="02020603050405020304" pitchFamily="18" charset="0"/>
                <a:cs typeface="Times New Roman" panose="02020603050405020304" pitchFamily="18" charset="0"/>
              </a:rPr>
              <a:t>2002), «Türkiye Türkçesi Üzerindeki Gramer Çalışmaları ve Bu Çalışmaların Günümüzdeki Durumu», </a:t>
            </a:r>
            <a:r>
              <a:rPr lang="tr-TR" sz="2900" i="1" dirty="0">
                <a:solidFill>
                  <a:schemeClr val="tx1"/>
                </a:solidFill>
                <a:latin typeface="Times New Roman" panose="02020603050405020304" pitchFamily="18" charset="0"/>
                <a:cs typeface="Times New Roman" panose="02020603050405020304" pitchFamily="18" charset="0"/>
              </a:rPr>
              <a:t>Türk Dili Araştırmaları Yıllığı</a:t>
            </a:r>
            <a:r>
              <a:rPr lang="tr-TR" sz="2900" dirty="0">
                <a:solidFill>
                  <a:schemeClr val="tx1"/>
                </a:solidFill>
                <a:latin typeface="Times New Roman" panose="02020603050405020304" pitchFamily="18" charset="0"/>
                <a:cs typeface="Times New Roman" panose="02020603050405020304" pitchFamily="18" charset="0"/>
              </a:rPr>
              <a:t>-</a:t>
            </a:r>
            <a:r>
              <a:rPr lang="tr-TR" sz="2900" i="1" dirty="0">
                <a:solidFill>
                  <a:schemeClr val="tx1"/>
                </a:solidFill>
                <a:latin typeface="Times New Roman" panose="02020603050405020304" pitchFamily="18" charset="0"/>
                <a:cs typeface="Times New Roman" panose="02020603050405020304" pitchFamily="18" charset="0"/>
              </a:rPr>
              <a:t>Belleten</a:t>
            </a:r>
            <a:r>
              <a:rPr lang="tr-TR" sz="2900" dirty="0">
                <a:solidFill>
                  <a:schemeClr val="tx1"/>
                </a:solidFill>
                <a:latin typeface="Times New Roman" panose="02020603050405020304" pitchFamily="18" charset="0"/>
                <a:cs typeface="Times New Roman" panose="02020603050405020304" pitchFamily="18" charset="0"/>
              </a:rPr>
              <a:t>, </a:t>
            </a:r>
            <a:r>
              <a:rPr lang="tr-TR" sz="2900" dirty="0" smtClean="0">
                <a:solidFill>
                  <a:schemeClr val="tx1"/>
                </a:solidFill>
                <a:latin typeface="Times New Roman" panose="02020603050405020304" pitchFamily="18" charset="0"/>
                <a:cs typeface="Times New Roman" panose="02020603050405020304" pitchFamily="18" charset="0"/>
              </a:rPr>
              <a:t>50: 40-59.</a:t>
            </a:r>
          </a:p>
          <a:p>
            <a:pPr algn="just"/>
            <a:r>
              <a:rPr lang="tr-TR" sz="2900" dirty="0" smtClean="0">
                <a:solidFill>
                  <a:schemeClr val="tx1"/>
                </a:solidFill>
                <a:latin typeface="Times New Roman" panose="02020603050405020304" pitchFamily="18" charset="0"/>
                <a:cs typeface="Times New Roman" panose="02020603050405020304" pitchFamily="18" charset="0"/>
              </a:rPr>
              <a:t>Bunlar dışında Türkçenin yabancılara öğretilmesi amacıyla birçok kitap yazılmıştır. Ayrıca Türkçe kompozisyon bilgilerine yer veren kitaplar da bulunmaktadır.</a:t>
            </a:r>
          </a:p>
          <a:p>
            <a:pPr marL="0" indent="0" algn="just">
              <a:buNone/>
            </a:pP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141827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Türkçe Dilbilgisi - Tufan Demir&amp;nbsp; | KPSS, ÖABT, ALES, DGS, YKS ..."/>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8336931" y="385606"/>
            <a:ext cx="3731423" cy="5540740"/>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Nadir Engin Uzun - Anaçizgileriyle Evrensel Dilbilgisi ve Türkçe ..."/>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17820" y="385606"/>
            <a:ext cx="3810000" cy="5540740"/>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Resim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40260" y="385606"/>
            <a:ext cx="3968450" cy="5540740"/>
          </a:xfrm>
          <a:prstGeom prst="rect">
            <a:avLst/>
          </a:prstGeom>
        </p:spPr>
      </p:pic>
    </p:spTree>
    <p:extLst>
      <p:ext uri="{BB962C8B-B14F-4D97-AF65-F5344CB8AC3E}">
        <p14:creationId xmlns:p14="http://schemas.microsoft.com/office/powerpoint/2010/main" xmlns="" val="136087948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81556" y="237744"/>
            <a:ext cx="8911687" cy="486875"/>
          </a:xfrm>
        </p:spPr>
        <p:txBody>
          <a:bodyPr>
            <a:normAutofit fontScale="90000"/>
          </a:bodyPr>
          <a:lstStyle/>
          <a:p>
            <a:r>
              <a:rPr lang="tr-TR"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Yararlanılan Kaynaklar</a:t>
            </a:r>
            <a:r>
              <a:rPr lang="tr-TR"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tr-TR"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endParaRPr lang="fr-FR" b="1" i="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İçerik Yer Tutucusu 2"/>
          <p:cNvSpPr>
            <a:spLocks noGrp="1"/>
          </p:cNvSpPr>
          <p:nvPr>
            <p:ph idx="1"/>
          </p:nvPr>
        </p:nvSpPr>
        <p:spPr>
          <a:xfrm>
            <a:off x="1639019" y="724619"/>
            <a:ext cx="10308566" cy="5882243"/>
          </a:xfrm>
        </p:spPr>
        <p:txBody>
          <a:bodyPr>
            <a:normAutofit/>
          </a:bodyPr>
          <a:lstStyle/>
          <a:p>
            <a:pPr algn="just"/>
            <a:r>
              <a:rPr lang="tr-TR" sz="2000" dirty="0" smtClean="0">
                <a:solidFill>
                  <a:schemeClr val="tx1"/>
                </a:solidFill>
                <a:latin typeface="Times New Roman" panose="02020603050405020304" pitchFamily="18" charset="0"/>
                <a:cs typeface="Times New Roman" panose="02020603050405020304" pitchFamily="18" charset="0"/>
              </a:rPr>
              <a:t>AKSAN, </a:t>
            </a:r>
            <a:r>
              <a:rPr lang="tr-TR" sz="2000" dirty="0">
                <a:solidFill>
                  <a:schemeClr val="tx1"/>
                </a:solidFill>
                <a:latin typeface="Times New Roman" panose="02020603050405020304" pitchFamily="18" charset="0"/>
                <a:cs typeface="Times New Roman" panose="02020603050405020304" pitchFamily="18" charset="0"/>
              </a:rPr>
              <a:t>Doğan (2007). </a:t>
            </a:r>
            <a:r>
              <a:rPr lang="tr-TR" sz="2000" i="1" dirty="0">
                <a:solidFill>
                  <a:schemeClr val="tx1"/>
                </a:solidFill>
                <a:latin typeface="Times New Roman" panose="02020603050405020304" pitchFamily="18" charset="0"/>
                <a:cs typeface="Times New Roman" panose="02020603050405020304" pitchFamily="18" charset="0"/>
              </a:rPr>
              <a:t>Her Yönüyle Dil Ana Çizgileriyle Dilbilim</a:t>
            </a:r>
            <a:r>
              <a:rPr lang="tr-TR" sz="2000" dirty="0">
                <a:solidFill>
                  <a:schemeClr val="tx1"/>
                </a:solidFill>
                <a:latin typeface="Times New Roman" panose="02020603050405020304" pitchFamily="18" charset="0"/>
                <a:cs typeface="Times New Roman" panose="02020603050405020304" pitchFamily="18" charset="0"/>
              </a:rPr>
              <a:t>, Ankara: TDK Yayınları. </a:t>
            </a:r>
          </a:p>
          <a:p>
            <a:pPr algn="just"/>
            <a:r>
              <a:rPr lang="tr-TR" sz="2000" dirty="0" smtClean="0">
                <a:solidFill>
                  <a:schemeClr val="tx1"/>
                </a:solidFill>
                <a:latin typeface="Times New Roman" panose="02020603050405020304" pitchFamily="18" charset="0"/>
                <a:cs typeface="Times New Roman" panose="02020603050405020304" pitchFamily="18" charset="0"/>
              </a:rPr>
              <a:t>AYDIN, </a:t>
            </a:r>
            <a:r>
              <a:rPr lang="tr-TR" sz="2000" dirty="0">
                <a:solidFill>
                  <a:schemeClr val="tx1"/>
                </a:solidFill>
                <a:latin typeface="Times New Roman" panose="02020603050405020304" pitchFamily="18" charset="0"/>
                <a:cs typeface="Times New Roman" panose="02020603050405020304" pitchFamily="18" charset="0"/>
              </a:rPr>
              <a:t>Mehmet (2007). </a:t>
            </a:r>
            <a:r>
              <a:rPr lang="tr-TR" sz="2000" i="1" dirty="0">
                <a:solidFill>
                  <a:schemeClr val="tx1"/>
                </a:solidFill>
                <a:latin typeface="Times New Roman" panose="02020603050405020304" pitchFamily="18" charset="0"/>
                <a:cs typeface="Times New Roman" panose="02020603050405020304" pitchFamily="18" charset="0"/>
              </a:rPr>
              <a:t>Dilbilim El Kitabı</a:t>
            </a:r>
            <a:r>
              <a:rPr lang="tr-TR" sz="2000" dirty="0">
                <a:solidFill>
                  <a:schemeClr val="tx1"/>
                </a:solidFill>
                <a:latin typeface="Times New Roman" panose="02020603050405020304" pitchFamily="18" charset="0"/>
                <a:cs typeface="Times New Roman" panose="02020603050405020304" pitchFamily="18" charset="0"/>
              </a:rPr>
              <a:t>, </a:t>
            </a:r>
            <a:r>
              <a:rPr lang="tr-TR" sz="2000" dirty="0" smtClean="0">
                <a:solidFill>
                  <a:schemeClr val="tx1"/>
                </a:solidFill>
                <a:latin typeface="Times New Roman" panose="02020603050405020304" pitchFamily="18" charset="0"/>
                <a:cs typeface="Times New Roman" panose="02020603050405020304" pitchFamily="18" charset="0"/>
              </a:rPr>
              <a:t>İstanbul: 3F </a:t>
            </a:r>
            <a:r>
              <a:rPr lang="tr-TR" sz="2000" dirty="0">
                <a:solidFill>
                  <a:schemeClr val="tx1"/>
                </a:solidFill>
                <a:latin typeface="Times New Roman" panose="02020603050405020304" pitchFamily="18" charset="0"/>
                <a:cs typeface="Times New Roman" panose="02020603050405020304" pitchFamily="18" charset="0"/>
              </a:rPr>
              <a:t>Yayınevi</a:t>
            </a:r>
            <a:r>
              <a:rPr lang="tr-TR" sz="2000" dirty="0" smtClean="0">
                <a:solidFill>
                  <a:schemeClr val="tx1"/>
                </a:solidFill>
                <a:latin typeface="Times New Roman" panose="02020603050405020304" pitchFamily="18" charset="0"/>
                <a:cs typeface="Times New Roman" panose="02020603050405020304" pitchFamily="18" charset="0"/>
              </a:rPr>
              <a:t>,.</a:t>
            </a:r>
            <a:endParaRPr lang="tr-TR" sz="2000" dirty="0">
              <a:solidFill>
                <a:schemeClr val="tx1"/>
              </a:solidFill>
              <a:latin typeface="Times New Roman" panose="02020603050405020304" pitchFamily="18" charset="0"/>
              <a:cs typeface="Times New Roman" panose="02020603050405020304" pitchFamily="18" charset="0"/>
            </a:endParaRPr>
          </a:p>
          <a:p>
            <a:pPr algn="just"/>
            <a:r>
              <a:rPr lang="tr-TR" sz="2000" dirty="0" smtClean="0">
                <a:solidFill>
                  <a:schemeClr val="tx1"/>
                </a:solidFill>
                <a:latin typeface="Times New Roman" panose="02020603050405020304" pitchFamily="18" charset="0"/>
                <a:cs typeface="Times New Roman" panose="02020603050405020304" pitchFamily="18" charset="0"/>
              </a:rPr>
              <a:t>BANGUOĞLU, </a:t>
            </a:r>
            <a:r>
              <a:rPr lang="tr-TR" sz="2000" dirty="0">
                <a:solidFill>
                  <a:schemeClr val="tx1"/>
                </a:solidFill>
                <a:latin typeface="Times New Roman" panose="02020603050405020304" pitchFamily="18" charset="0"/>
                <a:cs typeface="Times New Roman" panose="02020603050405020304" pitchFamily="18" charset="0"/>
              </a:rPr>
              <a:t>Tahsin (2007). </a:t>
            </a:r>
            <a:r>
              <a:rPr lang="tr-TR" sz="2000" i="1" dirty="0">
                <a:solidFill>
                  <a:schemeClr val="tx1"/>
                </a:solidFill>
                <a:latin typeface="Times New Roman" panose="02020603050405020304" pitchFamily="18" charset="0"/>
                <a:cs typeface="Times New Roman" panose="02020603050405020304" pitchFamily="18" charset="0"/>
              </a:rPr>
              <a:t>Türkçenin Grameri</a:t>
            </a:r>
            <a:r>
              <a:rPr lang="tr-TR" sz="2000" dirty="0">
                <a:solidFill>
                  <a:schemeClr val="tx1"/>
                </a:solidFill>
                <a:latin typeface="Times New Roman" panose="02020603050405020304" pitchFamily="18" charset="0"/>
                <a:cs typeface="Times New Roman" panose="02020603050405020304" pitchFamily="18" charset="0"/>
              </a:rPr>
              <a:t>, 8. Baskı, Ankara: TDK Yayınları. </a:t>
            </a:r>
          </a:p>
          <a:p>
            <a:pPr algn="just"/>
            <a:r>
              <a:rPr lang="tr-TR" sz="2000" dirty="0" smtClean="0">
                <a:solidFill>
                  <a:schemeClr val="tx1"/>
                </a:solidFill>
                <a:latin typeface="Times New Roman" panose="02020603050405020304" pitchFamily="18" charset="0"/>
                <a:cs typeface="Times New Roman" panose="02020603050405020304" pitchFamily="18" charset="0"/>
              </a:rPr>
              <a:t>BAŞKAN, </a:t>
            </a:r>
            <a:r>
              <a:rPr lang="tr-TR" sz="2000" dirty="0">
                <a:solidFill>
                  <a:schemeClr val="tx1"/>
                </a:solidFill>
                <a:latin typeface="Times New Roman" panose="02020603050405020304" pitchFamily="18" charset="0"/>
                <a:cs typeface="Times New Roman" panose="02020603050405020304" pitchFamily="18" charset="0"/>
              </a:rPr>
              <a:t>Özcan (2003). </a:t>
            </a:r>
            <a:r>
              <a:rPr lang="tr-TR" sz="2000" i="1" dirty="0">
                <a:solidFill>
                  <a:schemeClr val="tx1"/>
                </a:solidFill>
                <a:latin typeface="Times New Roman" panose="02020603050405020304" pitchFamily="18" charset="0"/>
                <a:cs typeface="Times New Roman" panose="02020603050405020304" pitchFamily="18" charset="0"/>
              </a:rPr>
              <a:t>Lengüistik Metodu</a:t>
            </a:r>
            <a:r>
              <a:rPr lang="tr-TR" sz="2000" dirty="0">
                <a:solidFill>
                  <a:schemeClr val="tx1"/>
                </a:solidFill>
                <a:latin typeface="Times New Roman" panose="02020603050405020304" pitchFamily="18" charset="0"/>
                <a:cs typeface="Times New Roman" panose="02020603050405020304" pitchFamily="18" charset="0"/>
              </a:rPr>
              <a:t>, </a:t>
            </a:r>
            <a:r>
              <a:rPr lang="tr-TR" sz="2000" dirty="0" err="1">
                <a:solidFill>
                  <a:schemeClr val="tx1"/>
                </a:solidFill>
                <a:latin typeface="Times New Roman" panose="02020603050405020304" pitchFamily="18" charset="0"/>
                <a:cs typeface="Times New Roman" panose="02020603050405020304" pitchFamily="18" charset="0"/>
              </a:rPr>
              <a:t>Multilingual</a:t>
            </a:r>
            <a:r>
              <a:rPr lang="tr-TR" sz="2000" dirty="0">
                <a:solidFill>
                  <a:schemeClr val="tx1"/>
                </a:solidFill>
                <a:latin typeface="Times New Roman" panose="02020603050405020304" pitchFamily="18" charset="0"/>
                <a:cs typeface="Times New Roman" panose="02020603050405020304" pitchFamily="18" charset="0"/>
              </a:rPr>
              <a:t> Yabancı Dil Yayınları. </a:t>
            </a:r>
          </a:p>
          <a:p>
            <a:pPr algn="just"/>
            <a:r>
              <a:rPr lang="tr-TR" sz="2000" dirty="0" smtClean="0">
                <a:solidFill>
                  <a:schemeClr val="tx1"/>
                </a:solidFill>
                <a:latin typeface="Times New Roman" panose="02020603050405020304" pitchFamily="18" charset="0"/>
                <a:cs typeface="Times New Roman" panose="02020603050405020304" pitchFamily="18" charset="0"/>
              </a:rPr>
              <a:t>BAYRAV, </a:t>
            </a:r>
            <a:r>
              <a:rPr lang="tr-TR" sz="2000" dirty="0">
                <a:solidFill>
                  <a:schemeClr val="tx1"/>
                </a:solidFill>
                <a:latin typeface="Times New Roman" panose="02020603050405020304" pitchFamily="18" charset="0"/>
                <a:cs typeface="Times New Roman" panose="02020603050405020304" pitchFamily="18" charset="0"/>
              </a:rPr>
              <a:t>Süheyla (1998). </a:t>
            </a:r>
            <a:r>
              <a:rPr lang="tr-TR" sz="2000" i="1" dirty="0">
                <a:solidFill>
                  <a:schemeClr val="tx1"/>
                </a:solidFill>
                <a:latin typeface="Times New Roman" panose="02020603050405020304" pitchFamily="18" charset="0"/>
                <a:cs typeface="Times New Roman" panose="02020603050405020304" pitchFamily="18" charset="0"/>
              </a:rPr>
              <a:t>Yapısal Dilbilimi</a:t>
            </a:r>
            <a:r>
              <a:rPr lang="tr-TR" sz="2000" dirty="0">
                <a:solidFill>
                  <a:schemeClr val="tx1"/>
                </a:solidFill>
                <a:latin typeface="Times New Roman" panose="02020603050405020304" pitchFamily="18" charset="0"/>
                <a:cs typeface="Times New Roman" panose="02020603050405020304" pitchFamily="18" charset="0"/>
              </a:rPr>
              <a:t>, </a:t>
            </a:r>
            <a:r>
              <a:rPr lang="tr-TR" sz="2000" dirty="0" err="1">
                <a:solidFill>
                  <a:schemeClr val="tx1"/>
                </a:solidFill>
                <a:latin typeface="Times New Roman" panose="02020603050405020304" pitchFamily="18" charset="0"/>
                <a:cs typeface="Times New Roman" panose="02020603050405020304" pitchFamily="18" charset="0"/>
              </a:rPr>
              <a:t>Multilingual</a:t>
            </a:r>
            <a:r>
              <a:rPr lang="tr-TR" sz="2000" dirty="0">
                <a:solidFill>
                  <a:schemeClr val="tx1"/>
                </a:solidFill>
                <a:latin typeface="Times New Roman" panose="02020603050405020304" pitchFamily="18" charset="0"/>
                <a:cs typeface="Times New Roman" panose="02020603050405020304" pitchFamily="18" charset="0"/>
              </a:rPr>
              <a:t> Yabancı Dil Yayınları.</a:t>
            </a:r>
          </a:p>
          <a:p>
            <a:pPr algn="just"/>
            <a:r>
              <a:rPr lang="tr-TR" sz="2000" dirty="0" smtClean="0">
                <a:solidFill>
                  <a:schemeClr val="tx1"/>
                </a:solidFill>
                <a:latin typeface="Times New Roman" panose="02020603050405020304" pitchFamily="18" charset="0"/>
                <a:cs typeface="Times New Roman" panose="02020603050405020304" pitchFamily="18" charset="0"/>
              </a:rPr>
              <a:t>BİLGEGİL, </a:t>
            </a:r>
            <a:r>
              <a:rPr lang="tr-TR" sz="2000" dirty="0">
                <a:solidFill>
                  <a:schemeClr val="tx1"/>
                </a:solidFill>
                <a:latin typeface="Times New Roman" panose="02020603050405020304" pitchFamily="18" charset="0"/>
                <a:cs typeface="Times New Roman" panose="02020603050405020304" pitchFamily="18" charset="0"/>
              </a:rPr>
              <a:t>M. Kaya (1963). </a:t>
            </a:r>
            <a:r>
              <a:rPr lang="tr-TR" sz="2000" i="1" dirty="0">
                <a:solidFill>
                  <a:schemeClr val="tx1"/>
                </a:solidFill>
                <a:latin typeface="Times New Roman" panose="02020603050405020304" pitchFamily="18" charset="0"/>
                <a:cs typeface="Times New Roman" panose="02020603050405020304" pitchFamily="18" charset="0"/>
              </a:rPr>
              <a:t>Türkçe Dilbilgisi</a:t>
            </a:r>
            <a:r>
              <a:rPr lang="tr-TR" sz="2000" dirty="0">
                <a:solidFill>
                  <a:schemeClr val="tx1"/>
                </a:solidFill>
                <a:latin typeface="Times New Roman" panose="02020603050405020304" pitchFamily="18" charset="0"/>
                <a:cs typeface="Times New Roman" panose="02020603050405020304" pitchFamily="18" charset="0"/>
              </a:rPr>
              <a:t>, </a:t>
            </a:r>
            <a:r>
              <a:rPr lang="tr-TR" sz="2000" dirty="0" smtClean="0">
                <a:solidFill>
                  <a:schemeClr val="tx1"/>
                </a:solidFill>
                <a:latin typeface="Times New Roman" panose="02020603050405020304" pitchFamily="18" charset="0"/>
                <a:cs typeface="Times New Roman" panose="02020603050405020304" pitchFamily="18" charset="0"/>
              </a:rPr>
              <a:t>Ankara. Güzel </a:t>
            </a:r>
            <a:r>
              <a:rPr lang="tr-TR" sz="2000" dirty="0">
                <a:solidFill>
                  <a:schemeClr val="tx1"/>
                </a:solidFill>
                <a:latin typeface="Times New Roman" panose="02020603050405020304" pitchFamily="18" charset="0"/>
                <a:cs typeface="Times New Roman" panose="02020603050405020304" pitchFamily="18" charset="0"/>
              </a:rPr>
              <a:t>İstanbul </a:t>
            </a:r>
            <a:r>
              <a:rPr lang="tr-TR" sz="2000" dirty="0" smtClean="0">
                <a:solidFill>
                  <a:schemeClr val="tx1"/>
                </a:solidFill>
                <a:latin typeface="Times New Roman" panose="02020603050405020304" pitchFamily="18" charset="0"/>
                <a:cs typeface="Times New Roman" panose="02020603050405020304" pitchFamily="18" charset="0"/>
              </a:rPr>
              <a:t>Matbaası.</a:t>
            </a:r>
            <a:endParaRPr lang="tr-TR" sz="2000" dirty="0">
              <a:solidFill>
                <a:schemeClr val="tx1"/>
              </a:solidFill>
              <a:latin typeface="Times New Roman" panose="02020603050405020304" pitchFamily="18" charset="0"/>
              <a:cs typeface="Times New Roman" panose="02020603050405020304" pitchFamily="18" charset="0"/>
            </a:endParaRPr>
          </a:p>
          <a:p>
            <a:pPr algn="just"/>
            <a:r>
              <a:rPr lang="tr-TR" sz="2000" dirty="0" smtClean="0">
                <a:solidFill>
                  <a:schemeClr val="tx1"/>
                </a:solidFill>
                <a:latin typeface="Times New Roman" panose="02020603050405020304" pitchFamily="18" charset="0"/>
                <a:cs typeface="Times New Roman" panose="02020603050405020304" pitchFamily="18" charset="0"/>
              </a:rPr>
              <a:t>BURDURLU, </a:t>
            </a:r>
            <a:r>
              <a:rPr lang="tr-TR" sz="2000" dirty="0">
                <a:solidFill>
                  <a:schemeClr val="tx1"/>
                </a:solidFill>
                <a:latin typeface="Times New Roman" panose="02020603050405020304" pitchFamily="18" charset="0"/>
                <a:cs typeface="Times New Roman" panose="02020603050405020304" pitchFamily="18" charset="0"/>
              </a:rPr>
              <a:t>İbrahim Zeki (1961). “Gramer Öğretiminde Metot”, </a:t>
            </a:r>
            <a:r>
              <a:rPr lang="tr-TR" sz="2000" i="1" dirty="0">
                <a:solidFill>
                  <a:schemeClr val="tx1"/>
                </a:solidFill>
                <a:latin typeface="Times New Roman" panose="02020603050405020304" pitchFamily="18" charset="0"/>
                <a:cs typeface="Times New Roman" panose="02020603050405020304" pitchFamily="18" charset="0"/>
              </a:rPr>
              <a:t>Türk Dili</a:t>
            </a:r>
            <a:r>
              <a:rPr lang="tr-TR" sz="2000" dirty="0">
                <a:solidFill>
                  <a:schemeClr val="tx1"/>
                </a:solidFill>
                <a:latin typeface="Times New Roman" panose="02020603050405020304" pitchFamily="18" charset="0"/>
                <a:cs typeface="Times New Roman" panose="02020603050405020304" pitchFamily="18" charset="0"/>
              </a:rPr>
              <a:t>, S. </a:t>
            </a:r>
            <a:r>
              <a:rPr lang="tr-TR" sz="2000" dirty="0" smtClean="0">
                <a:solidFill>
                  <a:schemeClr val="tx1"/>
                </a:solidFill>
                <a:latin typeface="Times New Roman" panose="02020603050405020304" pitchFamily="18" charset="0"/>
                <a:cs typeface="Times New Roman" panose="02020603050405020304" pitchFamily="18" charset="0"/>
              </a:rPr>
              <a:t>119: </a:t>
            </a:r>
            <a:r>
              <a:rPr lang="tr-TR" sz="2000" dirty="0">
                <a:solidFill>
                  <a:schemeClr val="tx1"/>
                </a:solidFill>
                <a:latin typeface="Times New Roman" panose="02020603050405020304" pitchFamily="18" charset="0"/>
                <a:cs typeface="Times New Roman" panose="02020603050405020304" pitchFamily="18" charset="0"/>
              </a:rPr>
              <a:t>30-34.</a:t>
            </a:r>
          </a:p>
          <a:p>
            <a:pPr algn="just"/>
            <a:r>
              <a:rPr lang="tr-TR" sz="2000" dirty="0" smtClean="0">
                <a:solidFill>
                  <a:schemeClr val="tx1"/>
                </a:solidFill>
                <a:latin typeface="Times New Roman" panose="02020603050405020304" pitchFamily="18" charset="0"/>
                <a:cs typeface="Times New Roman" panose="02020603050405020304" pitchFamily="18" charset="0"/>
              </a:rPr>
              <a:t>DEMİR, Nurettin-YILMAZ, </a:t>
            </a:r>
            <a:r>
              <a:rPr lang="tr-TR" sz="2000" dirty="0">
                <a:solidFill>
                  <a:schemeClr val="tx1"/>
                </a:solidFill>
                <a:latin typeface="Times New Roman" panose="02020603050405020304" pitchFamily="18" charset="0"/>
                <a:cs typeface="Times New Roman" panose="02020603050405020304" pitchFamily="18" charset="0"/>
              </a:rPr>
              <a:t>Emine (2012). </a:t>
            </a:r>
            <a:r>
              <a:rPr lang="tr-TR" sz="2000" i="1" dirty="0">
                <a:solidFill>
                  <a:schemeClr val="tx1"/>
                </a:solidFill>
                <a:latin typeface="Times New Roman" panose="02020603050405020304" pitchFamily="18" charset="0"/>
                <a:cs typeface="Times New Roman" panose="02020603050405020304" pitchFamily="18" charset="0"/>
              </a:rPr>
              <a:t>Türk Dili El Kitabı</a:t>
            </a:r>
            <a:r>
              <a:rPr lang="tr-TR" sz="2000" dirty="0">
                <a:solidFill>
                  <a:schemeClr val="tx1"/>
                </a:solidFill>
                <a:latin typeface="Times New Roman" panose="02020603050405020304" pitchFamily="18" charset="0"/>
                <a:cs typeface="Times New Roman" panose="02020603050405020304" pitchFamily="18" charset="0"/>
              </a:rPr>
              <a:t>, 6. Baskı, </a:t>
            </a:r>
            <a:r>
              <a:rPr lang="tr-TR" sz="2000" dirty="0" smtClean="0">
                <a:solidFill>
                  <a:schemeClr val="tx1"/>
                </a:solidFill>
                <a:latin typeface="Times New Roman" panose="02020603050405020304" pitchFamily="18" charset="0"/>
                <a:cs typeface="Times New Roman" panose="02020603050405020304" pitchFamily="18" charset="0"/>
              </a:rPr>
              <a:t>Ankara: Grafiker </a:t>
            </a:r>
            <a:r>
              <a:rPr lang="tr-TR" sz="2000" dirty="0" smtClean="0">
                <a:solidFill>
                  <a:schemeClr val="tx1"/>
                </a:solidFill>
                <a:latin typeface="Times New Roman" panose="02020603050405020304" pitchFamily="18" charset="0"/>
                <a:cs typeface="Times New Roman" panose="02020603050405020304" pitchFamily="18" charset="0"/>
              </a:rPr>
              <a:t>Yayınları.</a:t>
            </a:r>
            <a:endParaRPr lang="tr-TR" sz="2000" dirty="0">
              <a:solidFill>
                <a:schemeClr val="tx1"/>
              </a:solidFill>
              <a:latin typeface="Times New Roman" panose="02020603050405020304" pitchFamily="18" charset="0"/>
              <a:cs typeface="Times New Roman" panose="02020603050405020304" pitchFamily="18" charset="0"/>
            </a:endParaRPr>
          </a:p>
          <a:p>
            <a:pPr algn="just"/>
            <a:r>
              <a:rPr lang="tr-TR" sz="2000" dirty="0" smtClean="0">
                <a:solidFill>
                  <a:schemeClr val="tx1"/>
                </a:solidFill>
                <a:latin typeface="Times New Roman" panose="02020603050405020304" pitchFamily="18" charset="0"/>
                <a:cs typeface="Times New Roman" panose="02020603050405020304" pitchFamily="18" charset="0"/>
              </a:rPr>
              <a:t>DENY, </a:t>
            </a:r>
            <a:r>
              <a:rPr lang="tr-TR" sz="2000" dirty="0">
                <a:solidFill>
                  <a:schemeClr val="tx1"/>
                </a:solidFill>
                <a:latin typeface="Times New Roman" panose="02020603050405020304" pitchFamily="18" charset="0"/>
                <a:cs typeface="Times New Roman" panose="02020603050405020304" pitchFamily="18" charset="0"/>
              </a:rPr>
              <a:t>Jean (2012). </a:t>
            </a:r>
            <a:r>
              <a:rPr lang="tr-TR" sz="2000" i="1" dirty="0">
                <a:solidFill>
                  <a:schemeClr val="tx1"/>
                </a:solidFill>
                <a:latin typeface="Times New Roman" panose="02020603050405020304" pitchFamily="18" charset="0"/>
                <a:cs typeface="Times New Roman" panose="02020603050405020304" pitchFamily="18" charset="0"/>
              </a:rPr>
              <a:t>Türk Dil Bilgisi</a:t>
            </a:r>
            <a:r>
              <a:rPr lang="tr-TR" sz="2000" dirty="0">
                <a:solidFill>
                  <a:schemeClr val="tx1"/>
                </a:solidFill>
                <a:latin typeface="Times New Roman" panose="02020603050405020304" pitchFamily="18" charset="0"/>
                <a:cs typeface="Times New Roman" panose="02020603050405020304" pitchFamily="18" charset="0"/>
              </a:rPr>
              <a:t>, (</a:t>
            </a:r>
            <a:r>
              <a:rPr lang="tr-TR" sz="2000" dirty="0" err="1">
                <a:solidFill>
                  <a:schemeClr val="tx1"/>
                </a:solidFill>
                <a:latin typeface="Times New Roman" panose="02020603050405020304" pitchFamily="18" charset="0"/>
                <a:cs typeface="Times New Roman" panose="02020603050405020304" pitchFamily="18" charset="0"/>
              </a:rPr>
              <a:t>Çev</a:t>
            </a:r>
            <a:r>
              <a:rPr lang="tr-TR" sz="2000" dirty="0" smtClean="0">
                <a:solidFill>
                  <a:schemeClr val="tx1"/>
                </a:solidFill>
                <a:latin typeface="Times New Roman" panose="02020603050405020304" pitchFamily="18" charset="0"/>
                <a:cs typeface="Times New Roman" panose="02020603050405020304" pitchFamily="18" charset="0"/>
              </a:rPr>
              <a:t>. </a:t>
            </a:r>
            <a:r>
              <a:rPr lang="tr-TR" sz="2000" dirty="0">
                <a:solidFill>
                  <a:schemeClr val="tx1"/>
                </a:solidFill>
                <a:latin typeface="Times New Roman" panose="02020603050405020304" pitchFamily="18" charset="0"/>
                <a:cs typeface="Times New Roman" panose="02020603050405020304" pitchFamily="18" charset="0"/>
              </a:rPr>
              <a:t>Ali Ulvi </a:t>
            </a:r>
            <a:r>
              <a:rPr lang="tr-TR" sz="2000" dirty="0" err="1">
                <a:solidFill>
                  <a:schemeClr val="tx1"/>
                </a:solidFill>
                <a:latin typeface="Times New Roman" panose="02020603050405020304" pitchFamily="18" charset="0"/>
                <a:cs typeface="Times New Roman" panose="02020603050405020304" pitchFamily="18" charset="0"/>
              </a:rPr>
              <a:t>Elöve</a:t>
            </a:r>
            <a:r>
              <a:rPr lang="tr-TR" sz="2000" dirty="0">
                <a:solidFill>
                  <a:schemeClr val="tx1"/>
                </a:solidFill>
                <a:latin typeface="Times New Roman" panose="02020603050405020304" pitchFamily="18" charset="0"/>
                <a:cs typeface="Times New Roman" panose="02020603050405020304" pitchFamily="18" charset="0"/>
              </a:rPr>
              <a:t>, 1941), </a:t>
            </a:r>
            <a:r>
              <a:rPr lang="tr-TR" sz="2000" dirty="0" err="1">
                <a:solidFill>
                  <a:schemeClr val="tx1"/>
                </a:solidFill>
                <a:latin typeface="Times New Roman" panose="02020603050405020304" pitchFamily="18" charset="0"/>
                <a:cs typeface="Times New Roman" panose="02020603050405020304" pitchFamily="18" charset="0"/>
              </a:rPr>
              <a:t>Kabalcı</a:t>
            </a:r>
            <a:r>
              <a:rPr lang="tr-TR" sz="2000" dirty="0">
                <a:solidFill>
                  <a:schemeClr val="tx1"/>
                </a:solidFill>
                <a:latin typeface="Times New Roman" panose="02020603050405020304" pitchFamily="18" charset="0"/>
                <a:cs typeface="Times New Roman" panose="02020603050405020304" pitchFamily="18" charset="0"/>
              </a:rPr>
              <a:t> Yayınevi.</a:t>
            </a:r>
          </a:p>
          <a:p>
            <a:pPr algn="just"/>
            <a:r>
              <a:rPr lang="tr-TR" sz="2000" dirty="0" smtClean="0">
                <a:solidFill>
                  <a:schemeClr val="tx1"/>
                </a:solidFill>
                <a:latin typeface="Times New Roman" panose="02020603050405020304" pitchFamily="18" charset="0"/>
                <a:cs typeface="Times New Roman" panose="02020603050405020304" pitchFamily="18" charset="0"/>
              </a:rPr>
              <a:t>DİLAÇAR, </a:t>
            </a:r>
            <a:r>
              <a:rPr lang="tr-TR" sz="2000" dirty="0" err="1">
                <a:solidFill>
                  <a:schemeClr val="tx1"/>
                </a:solidFill>
                <a:latin typeface="Times New Roman" panose="02020603050405020304" pitchFamily="18" charset="0"/>
                <a:cs typeface="Times New Roman" panose="02020603050405020304" pitchFamily="18" charset="0"/>
              </a:rPr>
              <a:t>Agop</a:t>
            </a:r>
            <a:r>
              <a:rPr lang="tr-TR" sz="2000" dirty="0">
                <a:solidFill>
                  <a:schemeClr val="tx1"/>
                </a:solidFill>
                <a:latin typeface="Times New Roman" panose="02020603050405020304" pitchFamily="18" charset="0"/>
                <a:cs typeface="Times New Roman" panose="02020603050405020304" pitchFamily="18" charset="0"/>
              </a:rPr>
              <a:t> (1961). “Gramer”, </a:t>
            </a:r>
            <a:r>
              <a:rPr lang="tr-TR" sz="2000" i="1" dirty="0">
                <a:solidFill>
                  <a:schemeClr val="tx1"/>
                </a:solidFill>
                <a:latin typeface="Times New Roman" panose="02020603050405020304" pitchFamily="18" charset="0"/>
                <a:cs typeface="Times New Roman" panose="02020603050405020304" pitchFamily="18" charset="0"/>
              </a:rPr>
              <a:t>TDAY-Belleten</a:t>
            </a:r>
            <a:r>
              <a:rPr lang="tr-TR" sz="2000" dirty="0">
                <a:solidFill>
                  <a:schemeClr val="tx1"/>
                </a:solidFill>
                <a:latin typeface="Times New Roman" panose="02020603050405020304" pitchFamily="18" charset="0"/>
                <a:cs typeface="Times New Roman" panose="02020603050405020304" pitchFamily="18" charset="0"/>
              </a:rPr>
              <a:t>, 83-145.</a:t>
            </a:r>
          </a:p>
          <a:p>
            <a:pPr algn="just"/>
            <a:r>
              <a:rPr lang="tr-TR" sz="2000" dirty="0" smtClean="0">
                <a:solidFill>
                  <a:schemeClr val="tx1"/>
                </a:solidFill>
                <a:latin typeface="Times New Roman" panose="02020603050405020304" pitchFamily="18" charset="0"/>
                <a:cs typeface="Times New Roman" panose="02020603050405020304" pitchFamily="18" charset="0"/>
              </a:rPr>
              <a:t>EDİSKUN, </a:t>
            </a:r>
            <a:r>
              <a:rPr lang="tr-TR" sz="2000" dirty="0">
                <a:solidFill>
                  <a:schemeClr val="tx1"/>
                </a:solidFill>
                <a:latin typeface="Times New Roman" panose="02020603050405020304" pitchFamily="18" charset="0"/>
                <a:cs typeface="Times New Roman" panose="02020603050405020304" pitchFamily="18" charset="0"/>
              </a:rPr>
              <a:t>Haydar (1963). </a:t>
            </a:r>
            <a:r>
              <a:rPr lang="tr-TR" sz="2000" i="1" dirty="0">
                <a:solidFill>
                  <a:schemeClr val="tx1"/>
                </a:solidFill>
                <a:latin typeface="Times New Roman" panose="02020603050405020304" pitchFamily="18" charset="0"/>
                <a:cs typeface="Times New Roman" panose="02020603050405020304" pitchFamily="18" charset="0"/>
              </a:rPr>
              <a:t>Yeni Türk Dilbilgisi</a:t>
            </a:r>
            <a:r>
              <a:rPr lang="tr-TR" sz="2000" dirty="0">
                <a:solidFill>
                  <a:schemeClr val="tx1"/>
                </a:solidFill>
                <a:latin typeface="Times New Roman" panose="02020603050405020304" pitchFamily="18" charset="0"/>
                <a:cs typeface="Times New Roman" panose="02020603050405020304" pitchFamily="18" charset="0"/>
              </a:rPr>
              <a:t>, </a:t>
            </a:r>
            <a:r>
              <a:rPr lang="tr-TR" sz="2000" dirty="0" smtClean="0">
                <a:solidFill>
                  <a:schemeClr val="tx1"/>
                </a:solidFill>
                <a:latin typeface="Times New Roman" panose="02020603050405020304" pitchFamily="18" charset="0"/>
                <a:cs typeface="Times New Roman" panose="02020603050405020304" pitchFamily="18" charset="0"/>
              </a:rPr>
              <a:t>İstanbul: Remzi </a:t>
            </a:r>
            <a:r>
              <a:rPr lang="tr-TR" sz="2000" dirty="0" err="1" smtClean="0">
                <a:solidFill>
                  <a:schemeClr val="tx1"/>
                </a:solidFill>
                <a:latin typeface="Times New Roman" panose="02020603050405020304" pitchFamily="18" charset="0"/>
                <a:cs typeface="Times New Roman" panose="02020603050405020304" pitchFamily="18" charset="0"/>
              </a:rPr>
              <a:t>Kitabevi</a:t>
            </a:r>
            <a:r>
              <a:rPr lang="tr-TR" sz="2000" dirty="0" smtClean="0">
                <a:solidFill>
                  <a:schemeClr val="tx1"/>
                </a:solidFill>
                <a:latin typeface="Times New Roman" panose="02020603050405020304" pitchFamily="18" charset="0"/>
                <a:cs typeface="Times New Roman" panose="02020603050405020304" pitchFamily="18" charset="0"/>
              </a:rPr>
              <a:t>.</a:t>
            </a:r>
            <a:endParaRPr lang="tr-TR" sz="2000" dirty="0">
              <a:solidFill>
                <a:schemeClr val="tx1"/>
              </a:solidFill>
              <a:latin typeface="Times New Roman" panose="02020603050405020304" pitchFamily="18" charset="0"/>
              <a:cs typeface="Times New Roman" panose="02020603050405020304" pitchFamily="18" charset="0"/>
            </a:endParaRPr>
          </a:p>
          <a:p>
            <a:pPr algn="just"/>
            <a:r>
              <a:rPr lang="tr-TR" sz="2000" dirty="0" smtClean="0">
                <a:solidFill>
                  <a:schemeClr val="tx1"/>
                </a:solidFill>
                <a:latin typeface="Times New Roman" panose="02020603050405020304" pitchFamily="18" charset="0"/>
                <a:cs typeface="Times New Roman" panose="02020603050405020304" pitchFamily="18" charset="0"/>
              </a:rPr>
              <a:t>EKER, </a:t>
            </a:r>
            <a:r>
              <a:rPr lang="tr-TR" sz="2000" dirty="0">
                <a:solidFill>
                  <a:schemeClr val="tx1"/>
                </a:solidFill>
                <a:latin typeface="Times New Roman" panose="02020603050405020304" pitchFamily="18" charset="0"/>
                <a:cs typeface="Times New Roman" panose="02020603050405020304" pitchFamily="18" charset="0"/>
              </a:rPr>
              <a:t>Süer (2010). </a:t>
            </a:r>
            <a:r>
              <a:rPr lang="tr-TR" sz="2000" i="1" dirty="0">
                <a:solidFill>
                  <a:schemeClr val="tx1"/>
                </a:solidFill>
                <a:latin typeface="Times New Roman" panose="02020603050405020304" pitchFamily="18" charset="0"/>
                <a:cs typeface="Times New Roman" panose="02020603050405020304" pitchFamily="18" charset="0"/>
              </a:rPr>
              <a:t>Çağdaş Türk Dili</a:t>
            </a:r>
            <a:r>
              <a:rPr lang="tr-TR" sz="2000" dirty="0">
                <a:solidFill>
                  <a:schemeClr val="tx1"/>
                </a:solidFill>
                <a:latin typeface="Times New Roman" panose="02020603050405020304" pitchFamily="18" charset="0"/>
                <a:cs typeface="Times New Roman" panose="02020603050405020304" pitchFamily="18" charset="0"/>
              </a:rPr>
              <a:t>, 3. Baskı, </a:t>
            </a:r>
            <a:r>
              <a:rPr lang="tr-TR" sz="2000" dirty="0" smtClean="0">
                <a:solidFill>
                  <a:schemeClr val="tx1"/>
                </a:solidFill>
                <a:latin typeface="Times New Roman" panose="02020603050405020304" pitchFamily="18" charset="0"/>
                <a:cs typeface="Times New Roman" panose="02020603050405020304" pitchFamily="18" charset="0"/>
              </a:rPr>
              <a:t>Ankara: Grafiker </a:t>
            </a:r>
            <a:r>
              <a:rPr lang="tr-TR" sz="2000" dirty="0">
                <a:solidFill>
                  <a:schemeClr val="tx1"/>
                </a:solidFill>
                <a:latin typeface="Times New Roman" panose="02020603050405020304" pitchFamily="18" charset="0"/>
                <a:cs typeface="Times New Roman" panose="02020603050405020304" pitchFamily="18" charset="0"/>
              </a:rPr>
              <a:t>Yayınları</a:t>
            </a:r>
            <a:r>
              <a:rPr lang="tr-TR" sz="2000" dirty="0" smtClean="0">
                <a:solidFill>
                  <a:schemeClr val="tx1"/>
                </a:solidFill>
                <a:latin typeface="Times New Roman" panose="02020603050405020304" pitchFamily="18" charset="0"/>
                <a:cs typeface="Times New Roman" panose="02020603050405020304" pitchFamily="18" charset="0"/>
              </a:rPr>
              <a:t>,.</a:t>
            </a:r>
            <a:endParaRPr lang="tr-TR" sz="2000" dirty="0">
              <a:solidFill>
                <a:schemeClr val="tx1"/>
              </a:solidFill>
              <a:latin typeface="Times New Roman" panose="02020603050405020304" pitchFamily="18" charset="0"/>
              <a:cs typeface="Times New Roman" panose="02020603050405020304" pitchFamily="18" charset="0"/>
            </a:endParaRPr>
          </a:p>
          <a:p>
            <a:pPr marL="0" indent="0">
              <a:buNone/>
            </a:pPr>
            <a:endParaRPr lang="tr-TR" dirty="0">
              <a:solidFill>
                <a:schemeClr val="tx1"/>
              </a:solidFill>
            </a:endParaRPr>
          </a:p>
          <a:p>
            <a:pPr marL="0" indent="0">
              <a:buNone/>
            </a:pPr>
            <a:endParaRPr lang="tr-TR" dirty="0">
              <a:solidFill>
                <a:schemeClr val="tx1"/>
              </a:solidFill>
            </a:endParaRPr>
          </a:p>
          <a:p>
            <a:pPr marL="0" indent="0">
              <a:buNone/>
            </a:pPr>
            <a:endParaRPr lang="tr-TR" dirty="0">
              <a:solidFill>
                <a:schemeClr val="tx1"/>
              </a:solidFill>
            </a:endParaRPr>
          </a:p>
          <a:p>
            <a:pPr marL="0" indent="0">
              <a:buNone/>
            </a:pPr>
            <a:endParaRPr lang="tr-TR" dirty="0" smtClean="0">
              <a:solidFill>
                <a:schemeClr val="tx1"/>
              </a:solidFill>
            </a:endParaRPr>
          </a:p>
          <a:p>
            <a:pPr>
              <a:buFont typeface="+mj-lt"/>
              <a:buAutoNum type="arabicPeriod"/>
            </a:pPr>
            <a:endParaRPr lang="fr-FR" dirty="0">
              <a:solidFill>
                <a:schemeClr val="tx1"/>
              </a:solidFill>
            </a:endParaRPr>
          </a:p>
        </p:txBody>
      </p:sp>
    </p:spTree>
    <p:extLst>
      <p:ext uri="{BB962C8B-B14F-4D97-AF65-F5344CB8AC3E}">
        <p14:creationId xmlns:p14="http://schemas.microsoft.com/office/powerpoint/2010/main" xmlns="" val="3347167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679" y="391063"/>
            <a:ext cx="10229641" cy="6277156"/>
          </a:xfrm>
        </p:spPr>
        <p:txBody>
          <a:bodyPr>
            <a:noAutofit/>
          </a:bodyPr>
          <a:lstStyle/>
          <a:p>
            <a:r>
              <a:rPr lang="tr-TR" sz="1500" dirty="0" smtClean="0">
                <a:solidFill>
                  <a:schemeClr val="tx1"/>
                </a:solidFill>
                <a:latin typeface="Times New Roman" panose="02020603050405020304" pitchFamily="18" charset="0"/>
                <a:cs typeface="Times New Roman" panose="02020603050405020304" pitchFamily="18" charset="0"/>
              </a:rPr>
              <a:t>ERASLAN, </a:t>
            </a:r>
            <a:r>
              <a:rPr lang="tr-TR" sz="1500" dirty="0">
                <a:solidFill>
                  <a:schemeClr val="tx1"/>
                </a:solidFill>
                <a:latin typeface="Times New Roman" panose="02020603050405020304" pitchFamily="18" charset="0"/>
                <a:cs typeface="Times New Roman" panose="02020603050405020304" pitchFamily="18" charset="0"/>
              </a:rPr>
              <a:t>Kemal (1995). “Gramer Yazımıyla İlgili Metot Sorunları”, </a:t>
            </a:r>
            <a:r>
              <a:rPr lang="tr-TR" sz="1500" i="1" dirty="0">
                <a:solidFill>
                  <a:schemeClr val="tx1"/>
                </a:solidFill>
                <a:latin typeface="Times New Roman" panose="02020603050405020304" pitchFamily="18" charset="0"/>
                <a:cs typeface="Times New Roman" panose="02020603050405020304" pitchFamily="18" charset="0"/>
              </a:rPr>
              <a:t>Türk Gramerinin Sorunları Toplantısı </a:t>
            </a:r>
            <a:r>
              <a:rPr lang="tr-TR" sz="1500" dirty="0">
                <a:solidFill>
                  <a:schemeClr val="tx1"/>
                </a:solidFill>
                <a:latin typeface="Times New Roman" panose="02020603050405020304" pitchFamily="18" charset="0"/>
                <a:cs typeface="Times New Roman" panose="02020603050405020304" pitchFamily="18" charset="0"/>
              </a:rPr>
              <a:t>(22-23 Ekim 1993), Ankara, 8-13.</a:t>
            </a:r>
          </a:p>
          <a:p>
            <a:r>
              <a:rPr lang="tr-TR" sz="1500" dirty="0" smtClean="0">
                <a:solidFill>
                  <a:schemeClr val="tx1"/>
                </a:solidFill>
                <a:latin typeface="Times New Roman" panose="02020603050405020304" pitchFamily="18" charset="0"/>
                <a:cs typeface="Times New Roman" panose="02020603050405020304" pitchFamily="18" charset="0"/>
              </a:rPr>
              <a:t>ERGİN, </a:t>
            </a:r>
            <a:r>
              <a:rPr lang="tr-TR" sz="1500" dirty="0">
                <a:solidFill>
                  <a:schemeClr val="tx1"/>
                </a:solidFill>
                <a:latin typeface="Times New Roman" panose="02020603050405020304" pitchFamily="18" charset="0"/>
                <a:cs typeface="Times New Roman" panose="02020603050405020304" pitchFamily="18" charset="0"/>
              </a:rPr>
              <a:t>Muharrem (2002). </a:t>
            </a:r>
            <a:r>
              <a:rPr lang="tr-TR" sz="1500" i="1" dirty="0">
                <a:solidFill>
                  <a:schemeClr val="tx1"/>
                </a:solidFill>
                <a:latin typeface="Times New Roman" panose="02020603050405020304" pitchFamily="18" charset="0"/>
                <a:cs typeface="Times New Roman" panose="02020603050405020304" pitchFamily="18" charset="0"/>
              </a:rPr>
              <a:t>Türk Dil </a:t>
            </a:r>
            <a:r>
              <a:rPr lang="tr-TR" sz="1500" i="1" dirty="0" smtClean="0">
                <a:solidFill>
                  <a:schemeClr val="tx1"/>
                </a:solidFill>
                <a:latin typeface="Times New Roman" panose="02020603050405020304" pitchFamily="18" charset="0"/>
                <a:cs typeface="Times New Roman" panose="02020603050405020304" pitchFamily="18" charset="0"/>
              </a:rPr>
              <a:t>Bilgisi</a:t>
            </a:r>
            <a:r>
              <a:rPr lang="tr-TR" sz="1500" dirty="0" smtClean="0">
                <a:solidFill>
                  <a:schemeClr val="tx1"/>
                </a:solidFill>
                <a:latin typeface="Times New Roman" panose="02020603050405020304" pitchFamily="18" charset="0"/>
                <a:cs typeface="Times New Roman" panose="02020603050405020304" pitchFamily="18" charset="0"/>
              </a:rPr>
              <a:t>, </a:t>
            </a:r>
            <a:r>
              <a:rPr lang="tr-TR" sz="1500" dirty="0" smtClean="0">
                <a:solidFill>
                  <a:schemeClr val="tx1"/>
                </a:solidFill>
                <a:latin typeface="Times New Roman" panose="02020603050405020304" pitchFamily="18" charset="0"/>
                <a:cs typeface="Times New Roman" panose="02020603050405020304" pitchFamily="18" charset="0"/>
              </a:rPr>
              <a:t>İstanbul: Bayrak </a:t>
            </a:r>
            <a:r>
              <a:rPr lang="tr-TR" sz="1500" dirty="0" smtClean="0">
                <a:solidFill>
                  <a:schemeClr val="tx1"/>
                </a:solidFill>
                <a:latin typeface="Times New Roman" panose="02020603050405020304" pitchFamily="18" charset="0"/>
                <a:cs typeface="Times New Roman" panose="02020603050405020304" pitchFamily="18" charset="0"/>
              </a:rPr>
              <a:t>Yayınları.</a:t>
            </a:r>
            <a:endParaRPr lang="tr-TR" sz="1500" dirty="0">
              <a:solidFill>
                <a:schemeClr val="tx1"/>
              </a:solidFill>
              <a:latin typeface="Times New Roman" panose="02020603050405020304" pitchFamily="18" charset="0"/>
              <a:cs typeface="Times New Roman" panose="02020603050405020304" pitchFamily="18" charset="0"/>
            </a:endParaRPr>
          </a:p>
          <a:p>
            <a:r>
              <a:rPr lang="tr-TR" sz="1500" dirty="0" smtClean="0">
                <a:solidFill>
                  <a:schemeClr val="tx1"/>
                </a:solidFill>
                <a:latin typeface="Times New Roman" panose="02020603050405020304" pitchFamily="18" charset="0"/>
                <a:cs typeface="Times New Roman" panose="02020603050405020304" pitchFamily="18" charset="0"/>
              </a:rPr>
              <a:t>GENCAN, </a:t>
            </a:r>
            <a:r>
              <a:rPr lang="tr-TR" sz="1500" dirty="0">
                <a:solidFill>
                  <a:schemeClr val="tx1"/>
                </a:solidFill>
                <a:latin typeface="Times New Roman" panose="02020603050405020304" pitchFamily="18" charset="0"/>
                <a:cs typeface="Times New Roman" panose="02020603050405020304" pitchFamily="18" charset="0"/>
              </a:rPr>
              <a:t>Tahir Nejat (2001). </a:t>
            </a:r>
            <a:r>
              <a:rPr lang="tr-TR" sz="1500" i="1" dirty="0">
                <a:solidFill>
                  <a:schemeClr val="tx1"/>
                </a:solidFill>
                <a:latin typeface="Times New Roman" panose="02020603050405020304" pitchFamily="18" charset="0"/>
                <a:cs typeface="Times New Roman" panose="02020603050405020304" pitchFamily="18" charset="0"/>
              </a:rPr>
              <a:t>Dilbilgisi</a:t>
            </a:r>
            <a:r>
              <a:rPr lang="tr-TR" sz="1500" dirty="0">
                <a:solidFill>
                  <a:schemeClr val="tx1"/>
                </a:solidFill>
                <a:latin typeface="Times New Roman" panose="02020603050405020304" pitchFamily="18" charset="0"/>
                <a:cs typeface="Times New Roman" panose="02020603050405020304" pitchFamily="18" charset="0"/>
              </a:rPr>
              <a:t>, </a:t>
            </a:r>
            <a:r>
              <a:rPr lang="tr-TR" sz="1500" dirty="0" smtClean="0">
                <a:solidFill>
                  <a:schemeClr val="tx1"/>
                </a:solidFill>
                <a:latin typeface="Times New Roman" panose="02020603050405020304" pitchFamily="18" charset="0"/>
                <a:cs typeface="Times New Roman" panose="02020603050405020304" pitchFamily="18" charset="0"/>
              </a:rPr>
              <a:t>Ankara: Ayraç </a:t>
            </a:r>
            <a:r>
              <a:rPr lang="tr-TR" sz="1500" dirty="0" smtClean="0">
                <a:solidFill>
                  <a:schemeClr val="tx1"/>
                </a:solidFill>
                <a:latin typeface="Times New Roman" panose="02020603050405020304" pitchFamily="18" charset="0"/>
                <a:cs typeface="Times New Roman" panose="02020603050405020304" pitchFamily="18" charset="0"/>
              </a:rPr>
              <a:t>Yayınevi.</a:t>
            </a:r>
            <a:endParaRPr lang="tr-TR" sz="1500" dirty="0">
              <a:solidFill>
                <a:schemeClr val="tx1"/>
              </a:solidFill>
              <a:latin typeface="Times New Roman" panose="02020603050405020304" pitchFamily="18" charset="0"/>
              <a:cs typeface="Times New Roman" panose="02020603050405020304" pitchFamily="18" charset="0"/>
            </a:endParaRPr>
          </a:p>
          <a:p>
            <a:r>
              <a:rPr lang="tr-TR" sz="1500" dirty="0" smtClean="0">
                <a:solidFill>
                  <a:schemeClr val="tx1"/>
                </a:solidFill>
                <a:latin typeface="Times New Roman" panose="02020603050405020304" pitchFamily="18" charset="0"/>
                <a:cs typeface="Times New Roman" panose="02020603050405020304" pitchFamily="18" charset="0"/>
              </a:rPr>
              <a:t>GRØNBECH</a:t>
            </a:r>
            <a:r>
              <a:rPr lang="tr-TR" sz="1500" dirty="0" smtClean="0">
                <a:solidFill>
                  <a:schemeClr val="tx1"/>
                </a:solidFill>
                <a:latin typeface="Times New Roman" panose="02020603050405020304" pitchFamily="18" charset="0"/>
                <a:cs typeface="Times New Roman" panose="02020603050405020304" pitchFamily="18" charset="0"/>
              </a:rPr>
              <a:t>, </a:t>
            </a:r>
            <a:r>
              <a:rPr lang="tr-TR" sz="1500" dirty="0" err="1">
                <a:solidFill>
                  <a:schemeClr val="tx1"/>
                </a:solidFill>
                <a:latin typeface="Times New Roman" panose="02020603050405020304" pitchFamily="18" charset="0"/>
                <a:cs typeface="Times New Roman" panose="02020603050405020304" pitchFamily="18" charset="0"/>
              </a:rPr>
              <a:t>Kaare</a:t>
            </a:r>
            <a:r>
              <a:rPr lang="tr-TR" sz="1500" dirty="0">
                <a:solidFill>
                  <a:schemeClr val="tx1"/>
                </a:solidFill>
                <a:latin typeface="Times New Roman" panose="02020603050405020304" pitchFamily="18" charset="0"/>
                <a:cs typeface="Times New Roman" panose="02020603050405020304" pitchFamily="18" charset="0"/>
              </a:rPr>
              <a:t> (1936). </a:t>
            </a:r>
            <a:r>
              <a:rPr lang="tr-TR" sz="1500" i="1" dirty="0">
                <a:solidFill>
                  <a:schemeClr val="tx1"/>
                </a:solidFill>
                <a:latin typeface="Times New Roman" panose="02020603050405020304" pitchFamily="18" charset="0"/>
                <a:cs typeface="Times New Roman" panose="02020603050405020304" pitchFamily="18" charset="0"/>
              </a:rPr>
              <a:t>Türkçenin Yapısı</a:t>
            </a:r>
            <a:r>
              <a:rPr lang="tr-TR" sz="1500" dirty="0">
                <a:solidFill>
                  <a:schemeClr val="tx1"/>
                </a:solidFill>
                <a:latin typeface="Times New Roman" panose="02020603050405020304" pitchFamily="18" charset="0"/>
                <a:cs typeface="Times New Roman" panose="02020603050405020304" pitchFamily="18" charset="0"/>
              </a:rPr>
              <a:t>, (Çev. Mehmet Akalın), Ankara: TDK Yayınları, 3. Baskı.</a:t>
            </a:r>
          </a:p>
          <a:p>
            <a:r>
              <a:rPr lang="tr-TR" sz="1500" dirty="0" smtClean="0">
                <a:solidFill>
                  <a:schemeClr val="tx1"/>
                </a:solidFill>
                <a:latin typeface="Times New Roman" panose="02020603050405020304" pitchFamily="18" charset="0"/>
                <a:cs typeface="Times New Roman" panose="02020603050405020304" pitchFamily="18" charset="0"/>
              </a:rPr>
              <a:t>GÜLENSOY, </a:t>
            </a:r>
            <a:r>
              <a:rPr lang="tr-TR" sz="1500" dirty="0">
                <a:solidFill>
                  <a:schemeClr val="tx1"/>
                </a:solidFill>
                <a:latin typeface="Times New Roman" panose="02020603050405020304" pitchFamily="18" charset="0"/>
                <a:cs typeface="Times New Roman" panose="02020603050405020304" pitchFamily="18" charset="0"/>
              </a:rPr>
              <a:t>Tuncer (1995). “Türkiye Türkçesinin Grameri Nasıl </a:t>
            </a:r>
            <a:r>
              <a:rPr lang="tr-TR" sz="1500" dirty="0" smtClean="0">
                <a:solidFill>
                  <a:schemeClr val="tx1"/>
                </a:solidFill>
                <a:latin typeface="Times New Roman" panose="02020603050405020304" pitchFamily="18" charset="0"/>
                <a:cs typeface="Times New Roman" panose="02020603050405020304" pitchFamily="18" charset="0"/>
              </a:rPr>
              <a:t>Yazılmalıdır</a:t>
            </a:r>
            <a:r>
              <a:rPr lang="tr-TR" sz="1500" dirty="0">
                <a:solidFill>
                  <a:schemeClr val="tx1"/>
                </a:solidFill>
                <a:latin typeface="Times New Roman" panose="02020603050405020304" pitchFamily="18" charset="0"/>
                <a:cs typeface="Times New Roman" panose="02020603050405020304" pitchFamily="18" charset="0"/>
              </a:rPr>
              <a:t>?”, </a:t>
            </a:r>
            <a:r>
              <a:rPr lang="tr-TR" sz="1500" i="1" dirty="0">
                <a:solidFill>
                  <a:schemeClr val="tx1"/>
                </a:solidFill>
                <a:latin typeface="Times New Roman" panose="02020603050405020304" pitchFamily="18" charset="0"/>
                <a:cs typeface="Times New Roman" panose="02020603050405020304" pitchFamily="18" charset="0"/>
              </a:rPr>
              <a:t>Türk Gramerinin Sorunları Toplantısı </a:t>
            </a:r>
            <a:r>
              <a:rPr lang="tr-TR" sz="1500" dirty="0">
                <a:solidFill>
                  <a:schemeClr val="tx1"/>
                </a:solidFill>
                <a:latin typeface="Times New Roman" panose="02020603050405020304" pitchFamily="18" charset="0"/>
                <a:cs typeface="Times New Roman" panose="02020603050405020304" pitchFamily="18" charset="0"/>
              </a:rPr>
              <a:t>(22-23 Ekim 1993), Ankara, 14-20.</a:t>
            </a:r>
          </a:p>
          <a:p>
            <a:r>
              <a:rPr lang="tr-TR" sz="1500" dirty="0" smtClean="0">
                <a:solidFill>
                  <a:schemeClr val="tx1"/>
                </a:solidFill>
                <a:latin typeface="Times New Roman" panose="02020603050405020304" pitchFamily="18" charset="0"/>
                <a:cs typeface="Times New Roman" panose="02020603050405020304" pitchFamily="18" charset="0"/>
              </a:rPr>
              <a:t>HENGİRMEN, </a:t>
            </a:r>
            <a:r>
              <a:rPr lang="tr-TR" sz="1500" dirty="0">
                <a:solidFill>
                  <a:schemeClr val="tx1"/>
                </a:solidFill>
                <a:latin typeface="Times New Roman" panose="02020603050405020304" pitchFamily="18" charset="0"/>
                <a:cs typeface="Times New Roman" panose="02020603050405020304" pitchFamily="18" charset="0"/>
              </a:rPr>
              <a:t>Mehmet (1998). </a:t>
            </a:r>
            <a:r>
              <a:rPr lang="tr-TR" sz="1500" i="1" dirty="0">
                <a:solidFill>
                  <a:schemeClr val="tx1"/>
                </a:solidFill>
                <a:latin typeface="Times New Roman" panose="02020603050405020304" pitchFamily="18" charset="0"/>
                <a:cs typeface="Times New Roman" panose="02020603050405020304" pitchFamily="18" charset="0"/>
              </a:rPr>
              <a:t>Türk Dilbilgisi</a:t>
            </a:r>
            <a:r>
              <a:rPr lang="tr-TR" sz="1500" dirty="0">
                <a:solidFill>
                  <a:schemeClr val="tx1"/>
                </a:solidFill>
                <a:latin typeface="Times New Roman" panose="02020603050405020304" pitchFamily="18" charset="0"/>
                <a:cs typeface="Times New Roman" panose="02020603050405020304" pitchFamily="18" charset="0"/>
              </a:rPr>
              <a:t>, </a:t>
            </a:r>
            <a:r>
              <a:rPr lang="tr-TR" sz="1500" dirty="0" smtClean="0">
                <a:solidFill>
                  <a:schemeClr val="tx1"/>
                </a:solidFill>
                <a:latin typeface="Times New Roman" panose="02020603050405020304" pitchFamily="18" charset="0"/>
                <a:cs typeface="Times New Roman" panose="02020603050405020304" pitchFamily="18" charset="0"/>
              </a:rPr>
              <a:t>Ankara: Engin </a:t>
            </a:r>
            <a:r>
              <a:rPr lang="tr-TR" sz="1500" dirty="0">
                <a:solidFill>
                  <a:schemeClr val="tx1"/>
                </a:solidFill>
                <a:latin typeface="Times New Roman" panose="02020603050405020304" pitchFamily="18" charset="0"/>
                <a:cs typeface="Times New Roman" panose="02020603050405020304" pitchFamily="18" charset="0"/>
              </a:rPr>
              <a:t>Y</a:t>
            </a:r>
            <a:r>
              <a:rPr lang="tr-TR" sz="1500" dirty="0" smtClean="0">
                <a:solidFill>
                  <a:schemeClr val="tx1"/>
                </a:solidFill>
                <a:latin typeface="Times New Roman" panose="02020603050405020304" pitchFamily="18" charset="0"/>
                <a:cs typeface="Times New Roman" panose="02020603050405020304" pitchFamily="18" charset="0"/>
              </a:rPr>
              <a:t>ayınevi</a:t>
            </a:r>
            <a:r>
              <a:rPr lang="tr-TR" sz="1500" dirty="0">
                <a:solidFill>
                  <a:schemeClr val="tx1"/>
                </a:solidFill>
                <a:latin typeface="Times New Roman" panose="02020603050405020304" pitchFamily="18" charset="0"/>
                <a:cs typeface="Times New Roman" panose="02020603050405020304" pitchFamily="18" charset="0"/>
              </a:rPr>
              <a:t>, 3. </a:t>
            </a:r>
            <a:r>
              <a:rPr lang="tr-TR" sz="1500" dirty="0" smtClean="0">
                <a:solidFill>
                  <a:schemeClr val="tx1"/>
                </a:solidFill>
                <a:latin typeface="Times New Roman" panose="02020603050405020304" pitchFamily="18" charset="0"/>
                <a:cs typeface="Times New Roman" panose="02020603050405020304" pitchFamily="18" charset="0"/>
              </a:rPr>
              <a:t>Basım.</a:t>
            </a:r>
            <a:endParaRPr lang="tr-TR" sz="1500" dirty="0">
              <a:solidFill>
                <a:schemeClr val="tx1"/>
              </a:solidFill>
              <a:latin typeface="Times New Roman" panose="02020603050405020304" pitchFamily="18" charset="0"/>
              <a:cs typeface="Times New Roman" panose="02020603050405020304" pitchFamily="18" charset="0"/>
            </a:endParaRPr>
          </a:p>
          <a:p>
            <a:r>
              <a:rPr lang="tr-TR" sz="1500" dirty="0" smtClean="0">
                <a:solidFill>
                  <a:schemeClr val="tx1"/>
                </a:solidFill>
                <a:latin typeface="Times New Roman" panose="02020603050405020304" pitchFamily="18" charset="0"/>
                <a:cs typeface="Times New Roman" panose="02020603050405020304" pitchFamily="18" charset="0"/>
              </a:rPr>
              <a:t>KARAAĞAÇ, </a:t>
            </a:r>
            <a:r>
              <a:rPr lang="tr-TR" sz="1500" dirty="0">
                <a:solidFill>
                  <a:schemeClr val="tx1"/>
                </a:solidFill>
                <a:latin typeface="Times New Roman" panose="02020603050405020304" pitchFamily="18" charset="0"/>
                <a:cs typeface="Times New Roman" panose="02020603050405020304" pitchFamily="18" charset="0"/>
              </a:rPr>
              <a:t>Günay (2012). </a:t>
            </a:r>
            <a:r>
              <a:rPr lang="tr-TR" sz="1500" i="1" dirty="0">
                <a:solidFill>
                  <a:schemeClr val="tx1"/>
                </a:solidFill>
                <a:latin typeface="Times New Roman" panose="02020603050405020304" pitchFamily="18" charset="0"/>
                <a:cs typeface="Times New Roman" panose="02020603050405020304" pitchFamily="18" charset="0"/>
              </a:rPr>
              <a:t>Türkçenin Dil Bilgisi</a:t>
            </a:r>
            <a:r>
              <a:rPr lang="tr-TR" sz="1500" dirty="0">
                <a:solidFill>
                  <a:schemeClr val="tx1"/>
                </a:solidFill>
                <a:latin typeface="Times New Roman" panose="02020603050405020304" pitchFamily="18" charset="0"/>
                <a:cs typeface="Times New Roman" panose="02020603050405020304" pitchFamily="18" charset="0"/>
              </a:rPr>
              <a:t>, Ankara: </a:t>
            </a:r>
            <a:r>
              <a:rPr lang="tr-TR" sz="1500" dirty="0" err="1">
                <a:solidFill>
                  <a:schemeClr val="tx1"/>
                </a:solidFill>
                <a:latin typeface="Times New Roman" panose="02020603050405020304" pitchFamily="18" charset="0"/>
                <a:cs typeface="Times New Roman" panose="02020603050405020304" pitchFamily="18" charset="0"/>
              </a:rPr>
              <a:t>Akçağ</a:t>
            </a:r>
            <a:r>
              <a:rPr lang="tr-TR" sz="1500" dirty="0">
                <a:solidFill>
                  <a:schemeClr val="tx1"/>
                </a:solidFill>
                <a:latin typeface="Times New Roman" panose="02020603050405020304" pitchFamily="18" charset="0"/>
                <a:cs typeface="Times New Roman" panose="02020603050405020304" pitchFamily="18" charset="0"/>
              </a:rPr>
              <a:t> Yayınları.</a:t>
            </a:r>
          </a:p>
          <a:p>
            <a:r>
              <a:rPr lang="tr-TR" sz="1500" dirty="0" smtClean="0">
                <a:solidFill>
                  <a:schemeClr val="tx1"/>
                </a:solidFill>
                <a:latin typeface="Times New Roman" panose="02020603050405020304" pitchFamily="18" charset="0"/>
                <a:cs typeface="Times New Roman" panose="02020603050405020304" pitchFamily="18" charset="0"/>
              </a:rPr>
              <a:t>KOCAMAN, </a:t>
            </a:r>
            <a:r>
              <a:rPr lang="tr-TR" sz="1500" dirty="0">
                <a:solidFill>
                  <a:schemeClr val="tx1"/>
                </a:solidFill>
                <a:latin typeface="Times New Roman" panose="02020603050405020304" pitchFamily="18" charset="0"/>
                <a:cs typeface="Times New Roman" panose="02020603050405020304" pitchFamily="18" charset="0"/>
              </a:rPr>
              <a:t>Ahmet (1998). “Uygulamalı Dilbilim”, </a:t>
            </a:r>
            <a:r>
              <a:rPr lang="tr-TR" sz="1500" i="1" dirty="0">
                <a:solidFill>
                  <a:schemeClr val="tx1"/>
                </a:solidFill>
                <a:latin typeface="Times New Roman" panose="02020603050405020304" pitchFamily="18" charset="0"/>
                <a:cs typeface="Times New Roman" panose="02020603050405020304" pitchFamily="18" charset="0"/>
              </a:rPr>
              <a:t>Dilbilim Araştırmaları</a:t>
            </a:r>
            <a:r>
              <a:rPr lang="tr-TR" sz="1500" dirty="0">
                <a:solidFill>
                  <a:schemeClr val="tx1"/>
                </a:solidFill>
                <a:latin typeface="Times New Roman" panose="02020603050405020304" pitchFamily="18" charset="0"/>
                <a:cs typeface="Times New Roman" panose="02020603050405020304" pitchFamily="18" charset="0"/>
              </a:rPr>
              <a:t>, 101-106.</a:t>
            </a:r>
          </a:p>
          <a:p>
            <a:r>
              <a:rPr lang="tr-TR" sz="1500" dirty="0" smtClean="0">
                <a:solidFill>
                  <a:schemeClr val="tx1"/>
                </a:solidFill>
                <a:latin typeface="Times New Roman" panose="02020603050405020304" pitchFamily="18" charset="0"/>
                <a:cs typeface="Times New Roman" panose="02020603050405020304" pitchFamily="18" charset="0"/>
              </a:rPr>
              <a:t>KORKMAZ, </a:t>
            </a:r>
            <a:r>
              <a:rPr lang="tr-TR" sz="1500" dirty="0">
                <a:solidFill>
                  <a:schemeClr val="tx1"/>
                </a:solidFill>
                <a:latin typeface="Times New Roman" panose="02020603050405020304" pitchFamily="18" charset="0"/>
                <a:cs typeface="Times New Roman" panose="02020603050405020304" pitchFamily="18" charset="0"/>
              </a:rPr>
              <a:t>Zeynep (1995). “Gramer Konularımızla İlgili Bazı Sorunlar”, </a:t>
            </a:r>
            <a:r>
              <a:rPr lang="tr-TR" sz="1500" i="1" dirty="0">
                <a:solidFill>
                  <a:schemeClr val="tx1"/>
                </a:solidFill>
                <a:latin typeface="Times New Roman" panose="02020603050405020304" pitchFamily="18" charset="0"/>
                <a:cs typeface="Times New Roman" panose="02020603050405020304" pitchFamily="18" charset="0"/>
              </a:rPr>
              <a:t>Türk Gramerinin Sorunları Toplantısı </a:t>
            </a:r>
            <a:r>
              <a:rPr lang="tr-TR" sz="1500" dirty="0">
                <a:solidFill>
                  <a:schemeClr val="tx1"/>
                </a:solidFill>
                <a:latin typeface="Times New Roman" panose="02020603050405020304" pitchFamily="18" charset="0"/>
                <a:cs typeface="Times New Roman" panose="02020603050405020304" pitchFamily="18" charset="0"/>
              </a:rPr>
              <a:t>(22-23 Ekim 1993), Ankara, 2-6.</a:t>
            </a:r>
          </a:p>
          <a:p>
            <a:r>
              <a:rPr lang="tr-TR" sz="1500" u="sng" dirty="0">
                <a:solidFill>
                  <a:schemeClr val="tx1"/>
                </a:solidFill>
                <a:latin typeface="Times New Roman" panose="02020603050405020304" pitchFamily="18" charset="0"/>
                <a:cs typeface="Times New Roman" panose="02020603050405020304" pitchFamily="18" charset="0"/>
              </a:rPr>
              <a:t>                                  </a:t>
            </a:r>
            <a:r>
              <a:rPr lang="tr-TR" sz="1500" dirty="0">
                <a:solidFill>
                  <a:schemeClr val="tx1"/>
                </a:solidFill>
                <a:latin typeface="Times New Roman" panose="02020603050405020304" pitchFamily="18" charset="0"/>
                <a:cs typeface="Times New Roman" panose="02020603050405020304" pitchFamily="18" charset="0"/>
              </a:rPr>
              <a:t> (2005). “Türkiye Türkçesi Üzerindeki Gramer Çalışmaları ve Bu Çalışmaların Günümüzdeki Durumu”, </a:t>
            </a:r>
            <a:r>
              <a:rPr lang="tr-TR" sz="1500" i="1" dirty="0">
                <a:solidFill>
                  <a:schemeClr val="tx1"/>
                </a:solidFill>
                <a:latin typeface="Times New Roman" panose="02020603050405020304" pitchFamily="18" charset="0"/>
                <a:cs typeface="Times New Roman" panose="02020603050405020304" pitchFamily="18" charset="0"/>
              </a:rPr>
              <a:t>V. Türk Kültürü Kongresi</a:t>
            </a:r>
            <a:r>
              <a:rPr lang="tr-TR" sz="1500" dirty="0">
                <a:solidFill>
                  <a:schemeClr val="tx1"/>
                </a:solidFill>
                <a:latin typeface="Times New Roman" panose="02020603050405020304" pitchFamily="18" charset="0"/>
                <a:cs typeface="Times New Roman" panose="02020603050405020304" pitchFamily="18" charset="0"/>
              </a:rPr>
              <a:t>, Cilt I, 17–21 Aralık 2002, </a:t>
            </a:r>
            <a:r>
              <a:rPr lang="tr-TR" sz="1500" dirty="0" smtClean="0">
                <a:solidFill>
                  <a:schemeClr val="tx1"/>
                </a:solidFill>
                <a:latin typeface="Times New Roman" panose="02020603050405020304" pitchFamily="18" charset="0"/>
                <a:cs typeface="Times New Roman" panose="02020603050405020304" pitchFamily="18" charset="0"/>
              </a:rPr>
              <a:t> </a:t>
            </a:r>
            <a:r>
              <a:rPr lang="tr-TR" sz="1500" dirty="0" smtClean="0">
                <a:solidFill>
                  <a:schemeClr val="tx1"/>
                </a:solidFill>
                <a:latin typeface="Times New Roman" panose="02020603050405020304" pitchFamily="18" charset="0"/>
                <a:cs typeface="Times New Roman" panose="02020603050405020304" pitchFamily="18" charset="0"/>
              </a:rPr>
              <a:t>Ankara: Atatürk </a:t>
            </a:r>
            <a:r>
              <a:rPr lang="tr-TR" sz="1500" dirty="0">
                <a:solidFill>
                  <a:schemeClr val="tx1"/>
                </a:solidFill>
                <a:latin typeface="Times New Roman" panose="02020603050405020304" pitchFamily="18" charset="0"/>
                <a:cs typeface="Times New Roman" panose="02020603050405020304" pitchFamily="18" charset="0"/>
              </a:rPr>
              <a:t>Kültür Merkezi Yayınları, </a:t>
            </a:r>
            <a:r>
              <a:rPr lang="tr-TR" sz="1500" dirty="0" smtClean="0">
                <a:solidFill>
                  <a:schemeClr val="tx1"/>
                </a:solidFill>
                <a:latin typeface="Times New Roman" panose="02020603050405020304" pitchFamily="18" charset="0"/>
                <a:cs typeface="Times New Roman" panose="02020603050405020304" pitchFamily="18" charset="0"/>
              </a:rPr>
              <a:t>21-40</a:t>
            </a:r>
            <a:r>
              <a:rPr lang="tr-TR" sz="1500" dirty="0">
                <a:solidFill>
                  <a:schemeClr val="tx1"/>
                </a:solidFill>
                <a:latin typeface="Times New Roman" panose="02020603050405020304" pitchFamily="18" charset="0"/>
                <a:cs typeface="Times New Roman" panose="02020603050405020304" pitchFamily="18" charset="0"/>
              </a:rPr>
              <a:t>.</a:t>
            </a:r>
          </a:p>
          <a:p>
            <a:r>
              <a:rPr lang="tr-TR" sz="1500" u="sng" dirty="0">
                <a:solidFill>
                  <a:schemeClr val="tx1"/>
                </a:solidFill>
                <a:latin typeface="Times New Roman" panose="02020603050405020304" pitchFamily="18" charset="0"/>
                <a:cs typeface="Times New Roman" panose="02020603050405020304" pitchFamily="18" charset="0"/>
              </a:rPr>
              <a:t>                                </a:t>
            </a:r>
            <a:r>
              <a:rPr lang="tr-TR" sz="1500" dirty="0">
                <a:solidFill>
                  <a:schemeClr val="tx1"/>
                </a:solidFill>
                <a:latin typeface="Times New Roman" panose="02020603050405020304" pitchFamily="18" charset="0"/>
                <a:cs typeface="Times New Roman" panose="02020603050405020304" pitchFamily="18" charset="0"/>
              </a:rPr>
              <a:t> (2007). </a:t>
            </a:r>
            <a:r>
              <a:rPr lang="tr-TR" sz="1500" i="1" dirty="0">
                <a:solidFill>
                  <a:schemeClr val="tx1"/>
                </a:solidFill>
                <a:latin typeface="Times New Roman" panose="02020603050405020304" pitchFamily="18" charset="0"/>
                <a:cs typeface="Times New Roman" panose="02020603050405020304" pitchFamily="18" charset="0"/>
              </a:rPr>
              <a:t>Türkiye Türkçesi Grameri Şekil Bilgisi</a:t>
            </a:r>
            <a:r>
              <a:rPr lang="tr-TR" sz="1500" dirty="0">
                <a:solidFill>
                  <a:schemeClr val="tx1"/>
                </a:solidFill>
                <a:latin typeface="Times New Roman" panose="02020603050405020304" pitchFamily="18" charset="0"/>
                <a:cs typeface="Times New Roman" panose="02020603050405020304" pitchFamily="18" charset="0"/>
              </a:rPr>
              <a:t>, Ankara: TDK Yayınları.</a:t>
            </a:r>
          </a:p>
          <a:p>
            <a:r>
              <a:rPr lang="tr-TR" sz="1500" dirty="0" smtClean="0">
                <a:solidFill>
                  <a:schemeClr val="tx1"/>
                </a:solidFill>
                <a:latin typeface="Times New Roman" panose="02020603050405020304" pitchFamily="18" charset="0"/>
                <a:cs typeface="Times New Roman" panose="02020603050405020304" pitchFamily="18" charset="0"/>
              </a:rPr>
              <a:t>KÜKEY, </a:t>
            </a:r>
            <a:r>
              <a:rPr lang="tr-TR" sz="1500" dirty="0">
                <a:solidFill>
                  <a:schemeClr val="tx1"/>
                </a:solidFill>
                <a:latin typeface="Times New Roman" panose="02020603050405020304" pitchFamily="18" charset="0"/>
                <a:cs typeface="Times New Roman" panose="02020603050405020304" pitchFamily="18" charset="0"/>
              </a:rPr>
              <a:t>Mazhar (2003). </a:t>
            </a:r>
            <a:r>
              <a:rPr lang="tr-TR" sz="1500" i="1" dirty="0">
                <a:solidFill>
                  <a:schemeClr val="tx1"/>
                </a:solidFill>
                <a:latin typeface="Times New Roman" panose="02020603050405020304" pitchFamily="18" charset="0"/>
                <a:cs typeface="Times New Roman" panose="02020603050405020304" pitchFamily="18" charset="0"/>
              </a:rPr>
              <a:t>Türkçenin Dilbilgisi I-II-III</a:t>
            </a:r>
            <a:r>
              <a:rPr lang="tr-TR" sz="1500" dirty="0">
                <a:solidFill>
                  <a:schemeClr val="tx1"/>
                </a:solidFill>
                <a:latin typeface="Times New Roman" panose="02020603050405020304" pitchFamily="18" charset="0"/>
                <a:cs typeface="Times New Roman" panose="02020603050405020304" pitchFamily="18" charset="0"/>
              </a:rPr>
              <a:t>, 1. Basım, Samsun, Aralık.</a:t>
            </a:r>
          </a:p>
          <a:p>
            <a:r>
              <a:rPr lang="tr-TR" sz="1500" dirty="0">
                <a:solidFill>
                  <a:schemeClr val="tx1"/>
                </a:solidFill>
                <a:latin typeface="Times New Roman" panose="02020603050405020304" pitchFamily="18" charset="0"/>
                <a:cs typeface="Times New Roman" panose="02020603050405020304" pitchFamily="18" charset="0"/>
              </a:rPr>
              <a:t>ÖZÇAM, Çimen (1997). “Türkiye Türkçesi İle İlgili Gramer Çalışmaları”, </a:t>
            </a:r>
            <a:r>
              <a:rPr lang="tr-TR" sz="1500" i="1" dirty="0">
                <a:solidFill>
                  <a:schemeClr val="tx1"/>
                </a:solidFill>
                <a:latin typeface="Times New Roman" panose="02020603050405020304" pitchFamily="18" charset="0"/>
                <a:cs typeface="Times New Roman" panose="02020603050405020304" pitchFamily="18" charset="0"/>
              </a:rPr>
              <a:t>Türk Dünyası Araştırmaları</a:t>
            </a:r>
            <a:r>
              <a:rPr lang="tr-TR" sz="1500" dirty="0">
                <a:solidFill>
                  <a:schemeClr val="tx1"/>
                </a:solidFill>
                <a:latin typeface="Times New Roman" panose="02020603050405020304" pitchFamily="18" charset="0"/>
                <a:cs typeface="Times New Roman" panose="02020603050405020304" pitchFamily="18" charset="0"/>
              </a:rPr>
              <a:t>, S. </a:t>
            </a:r>
            <a:r>
              <a:rPr lang="tr-TR" sz="1500" dirty="0" smtClean="0">
                <a:solidFill>
                  <a:schemeClr val="tx1"/>
                </a:solidFill>
                <a:latin typeface="Times New Roman" panose="02020603050405020304" pitchFamily="18" charset="0"/>
                <a:cs typeface="Times New Roman" panose="02020603050405020304" pitchFamily="18" charset="0"/>
              </a:rPr>
              <a:t>110: 121-163</a:t>
            </a:r>
            <a:r>
              <a:rPr lang="tr-TR" sz="1500" dirty="0">
                <a:solidFill>
                  <a:schemeClr val="tx1"/>
                </a:solidFill>
                <a:latin typeface="Times New Roman" panose="02020603050405020304" pitchFamily="18" charset="0"/>
                <a:cs typeface="Times New Roman" panose="02020603050405020304" pitchFamily="18" charset="0"/>
              </a:rPr>
              <a:t>.</a:t>
            </a:r>
          </a:p>
          <a:p>
            <a:r>
              <a:rPr lang="tr-TR" sz="1500" dirty="0" smtClean="0">
                <a:solidFill>
                  <a:schemeClr val="tx1"/>
                </a:solidFill>
                <a:latin typeface="Times New Roman" panose="02020603050405020304" pitchFamily="18" charset="0"/>
                <a:cs typeface="Times New Roman" panose="02020603050405020304" pitchFamily="18" charset="0"/>
              </a:rPr>
              <a:t>SİNANOĞLU, </a:t>
            </a:r>
            <a:r>
              <a:rPr lang="tr-TR" sz="1500" dirty="0">
                <a:solidFill>
                  <a:schemeClr val="tx1"/>
                </a:solidFill>
                <a:latin typeface="Times New Roman" panose="02020603050405020304" pitchFamily="18" charset="0"/>
                <a:cs typeface="Times New Roman" panose="02020603050405020304" pitchFamily="18" charset="0"/>
              </a:rPr>
              <a:t>Samim (1958). “Dilbilgisinin Önemi”, </a:t>
            </a:r>
            <a:r>
              <a:rPr lang="tr-TR" sz="1500" i="1" dirty="0">
                <a:solidFill>
                  <a:schemeClr val="tx1"/>
                </a:solidFill>
                <a:latin typeface="Times New Roman" panose="02020603050405020304" pitchFamily="18" charset="0"/>
                <a:cs typeface="Times New Roman" panose="02020603050405020304" pitchFamily="18" charset="0"/>
              </a:rPr>
              <a:t>Türk Dili</a:t>
            </a:r>
            <a:r>
              <a:rPr lang="tr-TR" sz="1500" dirty="0">
                <a:solidFill>
                  <a:schemeClr val="tx1"/>
                </a:solidFill>
                <a:latin typeface="Times New Roman" panose="02020603050405020304" pitchFamily="18" charset="0"/>
                <a:cs typeface="Times New Roman" panose="02020603050405020304" pitchFamily="18" charset="0"/>
              </a:rPr>
              <a:t>, S. </a:t>
            </a:r>
            <a:r>
              <a:rPr lang="tr-TR" sz="1500" dirty="0" smtClean="0">
                <a:solidFill>
                  <a:schemeClr val="tx1"/>
                </a:solidFill>
                <a:latin typeface="Times New Roman" panose="02020603050405020304" pitchFamily="18" charset="0"/>
                <a:cs typeface="Times New Roman" panose="02020603050405020304" pitchFamily="18" charset="0"/>
              </a:rPr>
              <a:t>81: 7-20</a:t>
            </a:r>
            <a:r>
              <a:rPr lang="tr-TR" sz="1500" dirty="0">
                <a:solidFill>
                  <a:schemeClr val="tx1"/>
                </a:solidFill>
                <a:latin typeface="Times New Roman" panose="02020603050405020304" pitchFamily="18" charset="0"/>
                <a:cs typeface="Times New Roman" panose="02020603050405020304" pitchFamily="18" charset="0"/>
              </a:rPr>
              <a:t>.		</a:t>
            </a:r>
          </a:p>
          <a:p>
            <a:pPr marL="0" indent="0">
              <a:buNone/>
            </a:pPr>
            <a:r>
              <a:rPr lang="tr-TR" sz="1500" dirty="0" smtClean="0">
                <a:solidFill>
                  <a:schemeClr val="tx1"/>
                </a:solidFill>
                <a:latin typeface="Times New Roman" panose="02020603050405020304" pitchFamily="18" charset="0"/>
                <a:cs typeface="Times New Roman" panose="02020603050405020304" pitchFamily="18" charset="0"/>
              </a:rPr>
              <a:t>																		</a:t>
            </a:r>
            <a:endParaRPr lang="tr-TR" sz="15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buNone/>
            </a:pPr>
            <a:endParaRPr lang="tr-TR" sz="15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23194393"/>
      </p:ext>
    </p:extLst>
  </p:cSld>
  <p:clrMapOvr>
    <a:masterClrMapping/>
  </p:clrMapOvr>
  <p:timing>
    <p:tnLst>
      <p:par>
        <p:cTn id="1" dur="indefinite" restart="never" nodeType="tmRoot"/>
      </p:par>
    </p:tnLst>
  </p:timing>
</p:sld>
</file>

<file path=ppt/theme/theme1.xml><?xml version="1.0" encoding="utf-8"?>
<a:theme xmlns:a="http://schemas.openxmlformats.org/drawingml/2006/main" name="Duman">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1964</TotalTime>
  <Words>4371</Words>
  <Application>Microsoft Office PowerPoint</Application>
  <PresentationFormat>Özel</PresentationFormat>
  <Paragraphs>176</Paragraphs>
  <Slides>44</Slides>
  <Notes>0</Notes>
  <HiddenSlides>0</HiddenSlides>
  <MMClips>0</MMClips>
  <ScaleCrop>false</ScaleCrop>
  <HeadingPairs>
    <vt:vector size="4" baseType="variant">
      <vt:variant>
        <vt:lpstr>Tema</vt:lpstr>
      </vt:variant>
      <vt:variant>
        <vt:i4>1</vt:i4>
      </vt:variant>
      <vt:variant>
        <vt:lpstr>Slayt Başlıkları</vt:lpstr>
      </vt:variant>
      <vt:variant>
        <vt:i4>44</vt:i4>
      </vt:variant>
    </vt:vector>
  </HeadingPairs>
  <TitlesOfParts>
    <vt:vector size="45" baseType="lpstr">
      <vt:lpstr>Duman</vt:lpstr>
      <vt:lpstr>TÜRKİYE TÜRKÇESİNİN DİLBİLGİSİ İLE İLGİLİ YAPILAN ÇALIŞMALAR</vt:lpstr>
      <vt:lpstr>GİRİŞ</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Yapılan Diğer Çalışmalar</vt:lpstr>
      <vt:lpstr>Slayt 42</vt:lpstr>
      <vt:lpstr>Yararlanılan Kaynaklar </vt:lpstr>
      <vt:lpstr>Slayt 44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TÜRKİYE TÜRKÇESİNİN DİLBİLGİSİ İLE İLGİLİ YAPILAN ÇALIŞMALARI</dc:title>
  <dc:creator>Utilisateur Windows</dc:creator>
  <cp:lastModifiedBy>YENI</cp:lastModifiedBy>
  <cp:revision>118</cp:revision>
  <dcterms:created xsi:type="dcterms:W3CDTF">2020-03-23T17:42:38Z</dcterms:created>
  <dcterms:modified xsi:type="dcterms:W3CDTF">2020-05-07T22:13:03Z</dcterms:modified>
</cp:coreProperties>
</file>