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33"/>
  </p:notesMasterIdLst>
  <p:handoutMasterIdLst>
    <p:handoutMasterId r:id="rId34"/>
  </p:handoutMasterIdLst>
  <p:sldIdLst>
    <p:sldId id="256" r:id="rId2"/>
    <p:sldId id="362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59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CC"/>
    <a:srgbClr val="2C7A26"/>
    <a:srgbClr val="5D247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99AB2-F805-466E-A968-6E84B5590FFE}" type="datetimeFigureOut">
              <a:rPr lang="tr-TR" smtClean="0"/>
              <a:pPr/>
              <a:t>6.03.2021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7F421-A124-4BFA-B7A0-FCDBB0D69E7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8009477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1F9E6-A0FF-4698-8C7D-CFE4BECC1CD5}" type="datetimeFigureOut">
              <a:rPr lang="tr-TR" smtClean="0"/>
              <a:pPr/>
              <a:t>6.03.2021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E10A0-C6EC-45B8-A038-4D58756008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987197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E3C49D6-AFBC-4D7D-8121-C25A9DB4022B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618621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693D6-D606-4AED-8A95-7F6E5DC648A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47417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86DE-D5FB-4425-B0FB-CFA095CE290C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3177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9F2F-957E-44D2-9375-05188EF14D80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787299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39CBD-5866-4B95-ADBA-BB62F271A12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62280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E7E2-537B-48F1-B9F3-50BC75B88836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8224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0AE2-EC3A-4374-A93E-17CE7F1F2ADB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1795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3DD3-E7F4-4807-AEB9-F54D5CEF0BA0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670009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58E0-D9C8-4B7D-A7FD-0AED4EA9CD33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6274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7D4A-1E3A-4AB5-8388-E64DA60A6C9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68202450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7D4A-1E3A-4AB5-8388-E64DA60A6C9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43278678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7D4A-1E3A-4AB5-8388-E64DA60A6C9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4240453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7D4A-1E3A-4AB5-8388-E64DA60A6C9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263106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7D4A-1E3A-4AB5-8388-E64DA60A6C9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0943629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97D4A-1E3A-4AB5-8388-E64DA60A6C9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8797578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7C5D-8E8A-4E45-8E58-26030DD514A1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74495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4D00A-F8B7-45F0-BFF5-18A6D2600BCA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4037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0197D4A-1E3A-4AB5-8388-E64DA60A6C9E}" type="datetime1">
              <a:rPr lang="tr-TR" smtClean="0"/>
              <a:pPr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tr-TR" smtClean="0"/>
              <a:t>KARADENİZ TARIMSAL ARAŞTIRMA ENSTİTÜSÜ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006E745-EE34-4E36-9CD1-5843A3E7D6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9076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ctrTitle"/>
          </p:nvPr>
        </p:nvSpPr>
        <p:spPr>
          <a:xfrm>
            <a:off x="827584" y="2060848"/>
            <a:ext cx="7885014" cy="2343168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BÖCEK ÖRNEKLERİNİN TOPLANMASI VE PREPERASYONU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/>
          </a:bodyPr>
          <a:lstStyle/>
          <a:p>
            <a:r>
              <a:rPr lang="tr-TR" sz="3000" dirty="0" smtClean="0"/>
              <a:t>Araziye çıkmadan önce bulunması gerekenler</a:t>
            </a:r>
            <a:endParaRPr lang="tr-TR" sz="30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28596" y="1857364"/>
            <a:ext cx="8229600" cy="4525963"/>
          </a:xfrm>
        </p:spPr>
        <p:txBody>
          <a:bodyPr/>
          <a:lstStyle/>
          <a:p>
            <a:r>
              <a:rPr lang="tr-TR" dirty="0" err="1" smtClean="0"/>
              <a:t>Atrap</a:t>
            </a:r>
            <a:r>
              <a:rPr lang="tr-TR" dirty="0" smtClean="0"/>
              <a:t>, tuzak, pens, aspiratör, vs.</a:t>
            </a:r>
          </a:p>
          <a:p>
            <a:r>
              <a:rPr lang="tr-TR" dirty="0" smtClean="0"/>
              <a:t>Etiket, kalem </a:t>
            </a:r>
          </a:p>
          <a:p>
            <a:r>
              <a:rPr lang="tr-TR" dirty="0" smtClean="0"/>
              <a:t>Öldürme kavanozları, buz kapları,</a:t>
            </a:r>
          </a:p>
          <a:p>
            <a:r>
              <a:rPr lang="tr-TR" dirty="0" smtClean="0"/>
              <a:t>Alkol kavanozları, boş kavanozlar</a:t>
            </a:r>
          </a:p>
          <a:p>
            <a:r>
              <a:rPr lang="tr-TR" dirty="0" smtClean="0"/>
              <a:t>Torba</a:t>
            </a:r>
          </a:p>
          <a:p>
            <a:r>
              <a:rPr lang="tr-TR" dirty="0" err="1" smtClean="0"/>
              <a:t>Gps</a:t>
            </a:r>
            <a:r>
              <a:rPr lang="tr-TR" dirty="0" smtClean="0"/>
              <a:t> 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85786" y="107154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Böcek örneklerinin toplanması ve </a:t>
            </a:r>
            <a:r>
              <a:rPr lang="tr-TR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prepErasyonu</a:t>
            </a:r>
            <a:r>
              <a:rPr lang="tr-TR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5 aşamadan meydana gelir.</a:t>
            </a:r>
            <a:endParaRPr lang="tr-TR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1196752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Toplama ve öldürme</a:t>
            </a:r>
          </a:p>
          <a:p>
            <a:pPr marL="514350" indent="-514350">
              <a:buAutoNum type="arabicPeriod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İğneleme ve etiketleme</a:t>
            </a:r>
          </a:p>
          <a:p>
            <a:pPr marL="514350" indent="-514350">
              <a:buAutoNum type="arabicPeriod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Koruma ve Depolama</a:t>
            </a:r>
          </a:p>
          <a:p>
            <a:pPr marL="514350" indent="-514350">
              <a:buAutoNum type="arabicPeriod"/>
            </a:pP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Preperasyon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Örneklerin Koleksiyon Kutularına Yerleştirilmesi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1. Böcek Örneklerinin Toplanması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Böceklerin gün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içeriside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farklı zamanlarda ve farklı yerlerde aktif olmaları sebebiyle örnek toplamasında farklı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metodlar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uygulanır.  Bunlar 2 farklı grupta ele alınır.</a:t>
            </a:r>
          </a:p>
          <a:p>
            <a:pPr marL="514350" indent="-514350">
              <a:buAutoNum type="alphaLcParenR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Aktif Toplama: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Toplayıcının böcek grubunun özelliğine göre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atrap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aspirator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japon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şemsiyesi gibi materyaller kullanarak böcek toplama şeklidir</a:t>
            </a:r>
          </a:p>
          <a:p>
            <a:pPr marL="514350" indent="-514350">
              <a:buAutoNum type="alphaLcParenR"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lphaLcParenR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Pasif Toplama: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Toplayıcının genellikle kurup, belirli periyotlar ile kontrol ettiği tuzaklar ile yapılan böcek toplama şeklidir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000" b="1" dirty="0" smtClean="0">
                <a:solidFill>
                  <a:srgbClr val="FF0000"/>
                </a:solidFill>
              </a:rPr>
              <a:t>Böceklerin kullanılmasında kullanılan malzemeler</a:t>
            </a:r>
            <a:endParaRPr lang="tr-TR" sz="3000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tr-TR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Atrap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ucunda tül veya bez torba bulunan 30-45 cm çapında çember ve bu çember 1-1.5 m uzunluğunda eklenen bir sap ile meydana gelmiş böcek toplama ekipmanıdır. Böceğe doğru hızlıca savrularak kullanılır. Böcek yakalandıktan sonra hızlıca döndürülerek böceğin kaçması engellenmelidir.</a:t>
            </a:r>
          </a:p>
          <a:p>
            <a:pPr marL="514350" indent="-51435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514350" indent="-514350">
              <a:buNone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www.insectnet.eu/zdjecia/HSN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071942"/>
            <a:ext cx="2714644" cy="26060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120" y="1643050"/>
            <a:ext cx="407196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71612"/>
            <a:ext cx="4395806" cy="293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689315"/>
            <a:ext cx="7796030" cy="3311189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Hareketli Ağ : </a:t>
            </a:r>
            <a:r>
              <a:rPr lang="tr-TR" dirty="0" smtClean="0"/>
              <a:t>bu ekipmanı kullanmak için hareketli bir araca ihtiyaç vardır.  Araç önüne özel olarak takılan file şeklindeki böcek toplama ekipmanıdır. Kısa sürede fazla sayıda uçuş halindeki böceklerin toplanmasına olanak verir.</a:t>
            </a:r>
          </a:p>
          <a:p>
            <a:endParaRPr lang="tr-TR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2826" y="3356992"/>
            <a:ext cx="7129481" cy="259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67544" y="908720"/>
            <a:ext cx="7796030" cy="3311189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c.  Silkme Şemsiye (darbe Yöntemi): </a:t>
            </a:r>
            <a:r>
              <a:rPr lang="tr-TR" dirty="0" smtClean="0"/>
              <a:t>Uygulama yapılacak dalın altına yerleştirilir ve ucuna lastik geçirilmiş </a:t>
            </a:r>
            <a:r>
              <a:rPr lang="tr-TR" dirty="0" err="1" smtClean="0"/>
              <a:t>sOpA</a:t>
            </a:r>
            <a:r>
              <a:rPr lang="tr-TR" dirty="0" smtClean="0"/>
              <a:t> ile dala vurularak böceklerin şemsiye içerine düşmesi sağlanır.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611560" y="332656"/>
            <a:ext cx="7796030" cy="3311189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d. Aspiratör: </a:t>
            </a:r>
            <a:r>
              <a:rPr lang="tr-TR" dirty="0" smtClean="0"/>
              <a:t>ufak yapılı böceklerin ve özellikle uçan böceklerin (</a:t>
            </a:r>
            <a:r>
              <a:rPr lang="tr-TR" i="1" dirty="0" err="1" smtClean="0"/>
              <a:t>Hymenoptera</a:t>
            </a:r>
            <a:r>
              <a:rPr lang="tr-TR" i="1" dirty="0" smtClean="0"/>
              <a:t>, </a:t>
            </a:r>
            <a:r>
              <a:rPr lang="tr-TR" i="1" dirty="0" err="1" smtClean="0"/>
              <a:t>Diptera</a:t>
            </a:r>
            <a:r>
              <a:rPr lang="tr-TR" dirty="0" smtClean="0"/>
              <a:t>) konduğu bir yerden yakalanmasın da ‘emme Tüpü’ denen aspiratörlerden yararlanılır.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3429000"/>
            <a:ext cx="4393389" cy="292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056" y="3429000"/>
            <a:ext cx="371477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29803"/>
            <a:ext cx="8229600" cy="2751125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e. Elek: </a:t>
            </a:r>
            <a:r>
              <a:rPr lang="tr-TR" dirty="0" smtClean="0"/>
              <a:t>Organik maddeleri ayrıştırarak böceklerin toplanmasında kullanılan ekipmanlardan birisidir.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808" y="1844824"/>
            <a:ext cx="307183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8329642" cy="51101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err="1" smtClean="0">
                <a:solidFill>
                  <a:srgbClr val="FF0000"/>
                </a:solidFill>
              </a:rPr>
              <a:t>f.FerOmon</a:t>
            </a:r>
            <a:r>
              <a:rPr lang="tr-TR" dirty="0" smtClean="0">
                <a:solidFill>
                  <a:srgbClr val="FF0000"/>
                </a:solidFill>
              </a:rPr>
              <a:t> Tuzak: </a:t>
            </a:r>
            <a:r>
              <a:rPr lang="tr-TR" b="1" dirty="0" err="1" smtClean="0"/>
              <a:t>Feromon</a:t>
            </a:r>
            <a:r>
              <a:rPr lang="tr-TR" dirty="0" smtClean="0"/>
              <a:t>, dişi böcekler tarafından salgılanan erkeğin dişiyi bulmasını sağlayan </a:t>
            </a:r>
            <a:br>
              <a:rPr lang="tr-TR" dirty="0" smtClean="0"/>
            </a:br>
            <a:r>
              <a:rPr lang="tr-TR" dirty="0" smtClean="0"/>
              <a:t>kimyasal </a:t>
            </a:r>
            <a:r>
              <a:rPr lang="tr-TR" dirty="0" err="1" smtClean="0"/>
              <a:t>maddelerdiR</a:t>
            </a:r>
            <a:r>
              <a:rPr lang="tr-TR" dirty="0" smtClean="0"/>
              <a:t>. Bu maddeler sentetik olarak üretilebilmektedir.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err="1" smtClean="0"/>
              <a:t>Feromon</a:t>
            </a:r>
            <a:r>
              <a:rPr lang="tr-TR" b="1" dirty="0" smtClean="0"/>
              <a:t> Tuzakları</a:t>
            </a:r>
            <a:r>
              <a:rPr lang="tr-TR" dirty="0" smtClean="0"/>
              <a:t> ise </a:t>
            </a:r>
            <a:r>
              <a:rPr lang="tr-TR" dirty="0" err="1" smtClean="0"/>
              <a:t>feromon</a:t>
            </a:r>
            <a:r>
              <a:rPr lang="tr-TR" dirty="0" smtClean="0"/>
              <a:t> emdirilmiş bir kapsül ile kapsüle gelen böceğin yakalanmasını sağlayan bir tuzak gövdesi ile yapışkan tabladan oluşmaktadır.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Böcek türlerinin ürettiği </a:t>
            </a:r>
            <a:r>
              <a:rPr lang="tr-TR" dirty="0" err="1" smtClean="0"/>
              <a:t>feromonlar</a:t>
            </a:r>
            <a:r>
              <a:rPr lang="tr-TR" dirty="0" smtClean="0"/>
              <a:t> farklı kimyasal yapıdadır.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71678"/>
            <a:ext cx="4357718" cy="3325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214554"/>
            <a:ext cx="4190998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28596" y="18864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g. Işık Tuzakları: </a:t>
            </a:r>
            <a:r>
              <a:rPr lang="tr-TR" dirty="0" smtClean="0"/>
              <a:t>Böceklerin gece ışığa doğru yönelmesinden yararlanılarak ışık altına konulan toplama kabı ile içeri giren böcek hapsedilir ve yakalanmış olur.</a:t>
            </a:r>
          </a:p>
          <a:p>
            <a:pPr>
              <a:buNone/>
            </a:pP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118" y="2708920"/>
            <a:ext cx="3809995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088" y="3013716"/>
            <a:ext cx="24098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Etiket Bilgileri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Toplanan böcek örneklerinde, toplanan yerin bilgilerini içeren etiketler oluşturulmalıdır. Bu etiketler aşağıdaki bilgiler yer almalıdır.</a:t>
            </a:r>
          </a:p>
          <a:p>
            <a:r>
              <a:rPr lang="tr-TR" dirty="0" smtClean="0"/>
              <a:t>Toplanan yerin adı</a:t>
            </a:r>
          </a:p>
          <a:p>
            <a:r>
              <a:rPr lang="tr-TR" dirty="0" smtClean="0"/>
              <a:t>Tarih </a:t>
            </a:r>
          </a:p>
          <a:p>
            <a:r>
              <a:rPr lang="tr-TR" dirty="0" smtClean="0"/>
              <a:t>Toplayıcı adı</a:t>
            </a:r>
          </a:p>
          <a:p>
            <a:r>
              <a:rPr lang="tr-TR" dirty="0" smtClean="0"/>
              <a:t>Varsa </a:t>
            </a:r>
            <a:r>
              <a:rPr lang="tr-TR" dirty="0" err="1" smtClean="0"/>
              <a:t>Gps</a:t>
            </a:r>
            <a:r>
              <a:rPr lang="tr-TR" dirty="0" smtClean="0"/>
              <a:t> bilgileri</a:t>
            </a:r>
          </a:p>
          <a:p>
            <a:r>
              <a:rPr lang="tr-TR" dirty="0" smtClean="0"/>
              <a:t>Toplandığı bitki</a:t>
            </a:r>
          </a:p>
          <a:p>
            <a:r>
              <a:rPr lang="tr-TR" dirty="0" smtClean="0"/>
              <a:t>Toplama metodu</a:t>
            </a:r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7797662" cy="1151965"/>
          </a:xfrm>
        </p:spPr>
        <p:txBody>
          <a:bodyPr>
            <a:normAutofit/>
          </a:bodyPr>
          <a:lstStyle/>
          <a:p>
            <a:r>
              <a:rPr lang="tr-TR" sz="3300" b="1" dirty="0" smtClean="0">
                <a:solidFill>
                  <a:srgbClr val="FF0000"/>
                </a:solidFill>
              </a:rPr>
              <a:t>BÖCEKLERİ ÖLDÜRME YÖNTEMLERİ VE KULLANILAN KİMYASALLAR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539552" y="1700808"/>
            <a:ext cx="7796030" cy="353681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1100" b="1" dirty="0" smtClean="0">
                <a:latin typeface="Calibri Light" panose="020F0302020204030204" pitchFamily="34" charset="0"/>
              </a:rPr>
              <a:t> 1. Katı ve granül kimyasal ajanlar ile öldürme</a:t>
            </a:r>
          </a:p>
          <a:p>
            <a:pPr>
              <a:buNone/>
            </a:pPr>
            <a:r>
              <a:rPr lang="tr-TR" sz="1100" dirty="0" smtClean="0">
                <a:latin typeface="Calibri Light" panose="020F0302020204030204" pitchFamily="34" charset="0"/>
              </a:rPr>
              <a:t>	• Potasyum siyanür ve sodyum siyanür</a:t>
            </a:r>
          </a:p>
          <a:p>
            <a:pPr>
              <a:buNone/>
            </a:pPr>
            <a:r>
              <a:rPr lang="tr-TR" sz="1100" dirty="0" smtClean="0">
                <a:latin typeface="Calibri Light" panose="020F0302020204030204" pitchFamily="34" charset="0"/>
              </a:rPr>
              <a:t>	• Kalsiyum </a:t>
            </a:r>
            <a:r>
              <a:rPr lang="tr-TR" sz="1100" dirty="0" err="1" smtClean="0">
                <a:latin typeface="Calibri Light" panose="020F0302020204030204" pitchFamily="34" charset="0"/>
              </a:rPr>
              <a:t>siyanid</a:t>
            </a:r>
            <a:r>
              <a:rPr lang="tr-TR" sz="1100" dirty="0" smtClean="0">
                <a:latin typeface="Calibri Light" panose="020F0302020204030204" pitchFamily="34" charset="0"/>
              </a:rPr>
              <a:t> (siyanür)</a:t>
            </a:r>
          </a:p>
          <a:p>
            <a:pPr>
              <a:buNone/>
            </a:pPr>
            <a:r>
              <a:rPr lang="tr-TR" sz="1100" b="1" dirty="0" smtClean="0">
                <a:latin typeface="Calibri Light" panose="020F0302020204030204" pitchFamily="34" charset="0"/>
              </a:rPr>
              <a:t>2. Sıvı kimyasal ajanlar ile öldürme</a:t>
            </a:r>
          </a:p>
          <a:p>
            <a:pPr>
              <a:buNone/>
            </a:pPr>
            <a:r>
              <a:rPr lang="tr-TR" sz="1100" dirty="0" smtClean="0">
                <a:latin typeface="Calibri Light" panose="020F0302020204030204" pitchFamily="34" charset="0"/>
              </a:rPr>
              <a:t>	• Etil asetat</a:t>
            </a:r>
          </a:p>
          <a:p>
            <a:pPr>
              <a:buNone/>
            </a:pPr>
            <a:r>
              <a:rPr lang="tr-TR" sz="1100" dirty="0" smtClean="0">
                <a:latin typeface="Calibri Light" panose="020F0302020204030204" pitchFamily="34" charset="0"/>
              </a:rPr>
              <a:t>	• Benzol</a:t>
            </a:r>
          </a:p>
          <a:p>
            <a:pPr>
              <a:buNone/>
            </a:pPr>
            <a:r>
              <a:rPr lang="tr-TR" sz="1100" dirty="0" smtClean="0">
                <a:latin typeface="Calibri Light" panose="020F0302020204030204" pitchFamily="34" charset="0"/>
              </a:rPr>
              <a:t>	• </a:t>
            </a:r>
            <a:r>
              <a:rPr lang="tr-TR" sz="1100" dirty="0" err="1" smtClean="0">
                <a:latin typeface="Calibri Light" panose="020F0302020204030204" pitchFamily="34" charset="0"/>
              </a:rPr>
              <a:t>Karbontetraklorid</a:t>
            </a:r>
            <a:endParaRPr lang="tr-TR" sz="1100" dirty="0" smtClean="0">
              <a:latin typeface="Calibri Light" panose="020F0302020204030204" pitchFamily="34" charset="0"/>
            </a:endParaRPr>
          </a:p>
          <a:p>
            <a:pPr>
              <a:buNone/>
            </a:pPr>
            <a:r>
              <a:rPr lang="tr-TR" sz="1100" dirty="0" smtClean="0">
                <a:latin typeface="Calibri Light" panose="020F0302020204030204" pitchFamily="34" charset="0"/>
              </a:rPr>
              <a:t>	• Eter ve Kloroform</a:t>
            </a:r>
          </a:p>
          <a:p>
            <a:pPr>
              <a:buNone/>
            </a:pPr>
            <a:r>
              <a:rPr lang="tr-TR" sz="1100" dirty="0" smtClean="0">
                <a:latin typeface="Calibri Light" panose="020F0302020204030204" pitchFamily="34" charset="0"/>
              </a:rPr>
              <a:t>	• Amonyak solüsyonu ve amonyum karbonat</a:t>
            </a:r>
          </a:p>
          <a:p>
            <a:pPr>
              <a:buNone/>
            </a:pPr>
            <a:r>
              <a:rPr lang="tr-TR" sz="1100" dirty="0" smtClean="0">
                <a:latin typeface="Calibri Light" panose="020F0302020204030204" pitchFamily="34" charset="0"/>
              </a:rPr>
              <a:t>	• Etanol (etil alkol)</a:t>
            </a:r>
          </a:p>
          <a:p>
            <a:pPr>
              <a:buNone/>
            </a:pPr>
            <a:r>
              <a:rPr lang="tr-TR" sz="1100" b="1" dirty="0" smtClean="0">
                <a:latin typeface="Calibri Light" panose="020F0302020204030204" pitchFamily="34" charset="0"/>
              </a:rPr>
              <a:t>3. Enjeksiyon yolu ile öldürme</a:t>
            </a:r>
          </a:p>
          <a:p>
            <a:pPr>
              <a:buNone/>
            </a:pPr>
            <a:r>
              <a:rPr lang="tr-TR" sz="1100" b="1" dirty="0" smtClean="0">
                <a:latin typeface="Calibri Light" panose="020F0302020204030204" pitchFamily="34" charset="0"/>
              </a:rPr>
              <a:t>4. Nikotin ile öldürme</a:t>
            </a:r>
          </a:p>
          <a:p>
            <a:pPr>
              <a:buNone/>
            </a:pPr>
            <a:r>
              <a:rPr lang="tr-TR" sz="1100" b="1" dirty="0" smtClean="0">
                <a:latin typeface="Calibri Light" panose="020F0302020204030204" pitchFamily="34" charset="0"/>
              </a:rPr>
              <a:t>5. Ateş veya Kaynayan suda öldürme</a:t>
            </a:r>
            <a:endParaRPr lang="tr-TR" sz="1100" dirty="0">
              <a:latin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/>
          </a:bodyPr>
          <a:lstStyle/>
          <a:p>
            <a:r>
              <a:rPr lang="tr-TR" sz="2600" b="1" dirty="0" smtClean="0">
                <a:solidFill>
                  <a:srgbClr val="FF0000"/>
                </a:solidFill>
              </a:rPr>
              <a:t>Böceklerin Geçici Olarak Saklanması (Depolanması)</a:t>
            </a:r>
            <a:endParaRPr lang="tr-TR" sz="26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smtClean="0"/>
              <a:t>Örnekler toplandıktan sonra daimi anlamda depolanma ya da </a:t>
            </a:r>
            <a:r>
              <a:rPr lang="tr-TR" dirty="0" err="1" smtClean="0"/>
              <a:t>preparasyon</a:t>
            </a:r>
            <a:r>
              <a:rPr lang="tr-TR" dirty="0" smtClean="0"/>
              <a:t> işlemlerini yapabilecek müsait zaman bulunmayabilir.</a:t>
            </a:r>
          </a:p>
          <a:p>
            <a:r>
              <a:rPr lang="tr-TR" dirty="0" smtClean="0"/>
              <a:t>Bu yüzden, örneklerin uygun metotlara göre HAZIRLANMASINA kadar, geçici olarak iyi şartlarda depolanması gerekir.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3000" b="1" dirty="0" smtClean="0">
                <a:solidFill>
                  <a:srgbClr val="FF0000"/>
                </a:solidFill>
              </a:rPr>
              <a:t>Örneklerin Taşıma Kutularında Kuru Olarak Saklanması</a:t>
            </a:r>
            <a:endParaRPr lang="tr-TR" sz="30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smtClean="0"/>
              <a:t>Kuru örneklerin depolanmasında kap, kutu ya da tüp kullanılabilir.</a:t>
            </a:r>
          </a:p>
          <a:p>
            <a:endParaRPr lang="tr-TR" dirty="0" smtClean="0"/>
          </a:p>
          <a:p>
            <a:r>
              <a:rPr lang="tr-TR" dirty="0" smtClean="0"/>
              <a:t>Büyük boyuttaki  böcek örneklerinin depolanmasında, en yaygın yöntem, böcekleri, iyi kapanabilen kutuda, ince bir pamuk tabakası üzerine yerleştirmektir.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3000" b="1" dirty="0" smtClean="0">
                <a:solidFill>
                  <a:srgbClr val="FF0000"/>
                </a:solidFill>
              </a:rPr>
              <a:t>Örneklerin Taşıma Kutularında Kuru Olarak Saklanması</a:t>
            </a:r>
            <a:endParaRPr lang="tr-TR" sz="30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smtClean="0"/>
              <a:t>Ancak kapalı bir ortamda biraz neme maruz kalabilecek örneklerde, küf mantarlarının üreyebileceği unutulmamalıdır.</a:t>
            </a:r>
          </a:p>
          <a:p>
            <a:r>
              <a:rPr lang="tr-TR" b="1" dirty="0" smtClean="0"/>
              <a:t>*</a:t>
            </a:r>
            <a:r>
              <a:rPr lang="tr-TR" b="1" dirty="0" err="1" smtClean="0"/>
              <a:t>Fungus</a:t>
            </a:r>
            <a:r>
              <a:rPr lang="tr-TR" b="1" dirty="0" smtClean="0"/>
              <a:t> oluşumunun engellenmesi için;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Paradiklorobenzen</a:t>
            </a:r>
            <a:r>
              <a:rPr lang="tr-TR" dirty="0" smtClean="0"/>
              <a:t> veya </a:t>
            </a:r>
            <a:r>
              <a:rPr lang="tr-TR" dirty="0" err="1" smtClean="0"/>
              <a:t>tymol</a:t>
            </a:r>
            <a:r>
              <a:rPr lang="tr-TR" dirty="0" smtClean="0"/>
              <a:t> kristalleri kutuya az miktarda yerleştirilebilir.</a:t>
            </a:r>
          </a:p>
          <a:p>
            <a:r>
              <a:rPr lang="tr-TR" dirty="0" smtClean="0"/>
              <a:t> Metal kap kullanımı mantar oluşumunu azaltır.</a:t>
            </a: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Zarflar ve Zarflayarak Depolama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err="1" smtClean="0"/>
              <a:t>Lepidoptera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Odanata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Neuroptera</a:t>
            </a: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Böceklerin Alkolde Saklanması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smtClean="0"/>
              <a:t>Depolamak için genellikle %70-80 etanol kullanılmaktadır.</a:t>
            </a: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.bp.blogspot.com/-iKs7K2sFSM4/T1Jw48jHl-I/AAAAAAAAAwk/_aWqMhMB9Zs/s1600/tra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642918"/>
            <a:ext cx="3786182" cy="5048242"/>
          </a:xfrm>
          <a:prstGeom prst="rect">
            <a:avLst/>
          </a:prstGeom>
          <a:noFill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786190"/>
            <a:ext cx="3810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642918"/>
            <a:ext cx="4526641" cy="30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000" b="1" dirty="0" smtClean="0">
                <a:solidFill>
                  <a:srgbClr val="FF0000"/>
                </a:solidFill>
              </a:rPr>
              <a:t>Böceklerin İğnelenerek Depolanması</a:t>
            </a:r>
            <a:endParaRPr lang="tr-TR" sz="3000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Toplanıp uygun öldürme yöntemleriyle öldürülen böcekler, vücut büyüklüklerine göre, vücutlarının uygun bir yerinden  veya vücutları iğnelenemeyecek kadar küçük olan (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coleoptera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vb) böcekler ilk önce  bir yapıştırıcı yardımı ile küçük kartlar üzerine monte edilerek kartla birlikte  koleksiyon kutularına iğnelenir.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İğnelenmiş böceklerin alt kısmında böceğin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latince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ismi yer almalıdır.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Entomolojik çalışmalarda 000, 00, 0, 1, 2, 3, 4, 5, 6 ve 7  gibi çok farklı kalınlığa sahip  iğneler kullanılmaktadır.</a:t>
            </a:r>
          </a:p>
          <a:p>
            <a:endParaRPr lang="tr-TR" dirty="0"/>
          </a:p>
        </p:txBody>
      </p:sp>
      <p:pic>
        <p:nvPicPr>
          <p:cNvPr id="4" name="Picture 6" descr="2.37-3-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03385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908720"/>
            <a:ext cx="513157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342902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5542" y="1571612"/>
            <a:ext cx="495941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930970" y="11358618"/>
            <a:ext cx="17145000" cy="11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594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14488"/>
            <a:ext cx="60960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Örneklerin Gerilerek </a:t>
            </a:r>
            <a:r>
              <a:rPr lang="tr-TR" b="1" dirty="0" err="1" smtClean="0">
                <a:solidFill>
                  <a:srgbClr val="FF0000"/>
                </a:solidFill>
              </a:rPr>
              <a:t>Preparasyonu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smtClean="0"/>
              <a:t>Eğer yumuşamış böcekler düzgün bir şekilde gerilir ve kuruyana kadar germe tahtasına bırakılırlarsa, sürekli olarak bu pozisyonda kalırlar.</a:t>
            </a:r>
          </a:p>
          <a:p>
            <a:r>
              <a:rPr lang="tr-TR" dirty="0" smtClean="0"/>
              <a:t>Kanatların gerilmesi, özellikle renk ve desen gibi taksonomide kullanılan kısımların daha iyi görülmesi için yapılır. </a:t>
            </a: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428736"/>
            <a:ext cx="4969887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457200" y="5517232"/>
            <a:ext cx="8229600" cy="60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 smtClean="0">
                <a:solidFill>
                  <a:schemeClr val="bg1"/>
                </a:solidFill>
              </a:rPr>
              <a:t>TEŞEKKÜR EDERİM…</a:t>
            </a:r>
            <a:endParaRPr lang="tr-T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202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 Olay">
  <a:themeElements>
    <a:clrScheme name="Ana Olay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Ana Olay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a Olay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TM04033927[[fn=Ana Olay]]</Template>
  <TotalTime>1098</TotalTime>
  <Words>634</Words>
  <Application>Microsoft Office PowerPoint</Application>
  <PresentationFormat>Ekran Gösterisi (4:3)</PresentationFormat>
  <Paragraphs>82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Ana Olay</vt:lpstr>
      <vt:lpstr>BÖCEK ÖRNEKLERİNİN TOPLANMASI VE PREPERASYONU</vt:lpstr>
      <vt:lpstr>Araziye çıkmadan önce bulunması gerekenler</vt:lpstr>
      <vt:lpstr>Böcek örneklerinin toplanması ve prepErasyonu 5 aşamadan meydana gelir.</vt:lpstr>
      <vt:lpstr>1. Böcek Örneklerinin Toplanması</vt:lpstr>
      <vt:lpstr>Böceklerin kullanılmasında kullanılan malzemeler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Etiket Bilgileri</vt:lpstr>
      <vt:lpstr>BÖCEKLERİ ÖLDÜRME YÖNTEMLERİ VE KULLANILAN KİMYASALLAR</vt:lpstr>
      <vt:lpstr>Böceklerin Geçici Olarak Saklanması (Depolanması)</vt:lpstr>
      <vt:lpstr>Örneklerin Taşıma Kutularında Kuru Olarak Saklanması</vt:lpstr>
      <vt:lpstr>Örneklerin Taşıma Kutularında Kuru Olarak Saklanması</vt:lpstr>
      <vt:lpstr>Zarflar ve Zarflayarak Depolama</vt:lpstr>
      <vt:lpstr>Böceklerin Alkolde Saklanması</vt:lpstr>
      <vt:lpstr>Slayt 21</vt:lpstr>
      <vt:lpstr>Böceklerin İğnelenerek Depolanması</vt:lpstr>
      <vt:lpstr>Slayt 23</vt:lpstr>
      <vt:lpstr>Slayt 24</vt:lpstr>
      <vt:lpstr>Slayt 25</vt:lpstr>
      <vt:lpstr>Slayt 26</vt:lpstr>
      <vt:lpstr>Slayt 27</vt:lpstr>
      <vt:lpstr>Örneklerin Gerilerek Preparasyonu</vt:lpstr>
      <vt:lpstr>Slayt 29</vt:lpstr>
      <vt:lpstr>Slayt 30</vt:lpstr>
      <vt:lpstr>Slayt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Casper</dc:creator>
  <cp:lastModifiedBy>LENOVO</cp:lastModifiedBy>
  <cp:revision>184</cp:revision>
  <dcterms:created xsi:type="dcterms:W3CDTF">2014-01-15T08:37:02Z</dcterms:created>
  <dcterms:modified xsi:type="dcterms:W3CDTF">2021-03-06T18:20:52Z</dcterms:modified>
</cp:coreProperties>
</file>