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5" r:id="rId17"/>
    <p:sldId id="274" r:id="rId18"/>
    <p:sldId id="271" r:id="rId19"/>
    <p:sldId id="27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9951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0316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34E6425-0181-43F2-84FC-787E803FD2F8}"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7480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3/19/2020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6138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3/19/2020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0969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3/19/2020</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795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3/19/2020</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4566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6E86A4C-8E40-4F87-A4F0-01A0687C5742}" type="datetimeFigureOut">
              <a:rPr lang="en-US" smtClean="0"/>
              <a:t>3/19/2020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620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35E72C73-2D91-4E12-BA25-F0AA0C03599B}" type="datetimeFigureOut">
              <a:rPr lang="en-US" smtClean="0"/>
              <a:t>3/19/2020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8452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Date Placeholder 2"/>
          <p:cNvSpPr>
            <a:spLocks noGrp="1"/>
          </p:cNvSpPr>
          <p:nvPr>
            <p:ph type="dt" sz="half" idx="10"/>
          </p:nvPr>
        </p:nvSpPr>
        <p:spPr/>
        <p:txBody>
          <a:bodyPr/>
          <a:lstStyle/>
          <a:p>
            <a:fld id="{2BE451C3-0FF4-47C4-B829-773ADF60F88C}" type="datetimeFigureOut">
              <a:rPr lang="en-US" smtClean="0"/>
              <a:t>3/19/2020</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480384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880652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6768398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828449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8251005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954771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7902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3/19/2020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200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BE451C3-0FF4-47C4-B829-773ADF60F88C}" type="datetimeFigureOut">
              <a:rPr lang="en-US" smtClean="0"/>
              <a:t>3/19/2020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mtClean="0"/>
              <a:t>
              </a:t>
            </a:r>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9544789"/>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98795" y="-566058"/>
            <a:ext cx="10906416" cy="5320937"/>
          </a:xfrm>
        </p:spPr>
        <p:txBody>
          <a:bodyPr>
            <a:noAutofit/>
          </a:bodyPr>
          <a:lstStyle/>
          <a:p>
            <a:r>
              <a:rPr lang="tr-TR" sz="6600" dirty="0" smtClean="0"/>
              <a:t>       </a:t>
            </a:r>
            <a:br>
              <a:rPr lang="tr-TR" sz="6600" dirty="0" smtClean="0"/>
            </a:br>
            <a:r>
              <a:rPr lang="tr-TR" sz="6600" dirty="0"/>
              <a:t/>
            </a:r>
            <a:br>
              <a:rPr lang="tr-TR" sz="6600" dirty="0"/>
            </a:br>
            <a:r>
              <a:rPr lang="tr-TR" sz="6600" dirty="0" smtClean="0"/>
              <a:t/>
            </a:r>
            <a:br>
              <a:rPr lang="tr-TR" sz="6600" dirty="0" smtClean="0"/>
            </a:br>
            <a:r>
              <a:rPr lang="tr-TR" sz="6600" dirty="0"/>
              <a:t/>
            </a:r>
            <a:br>
              <a:rPr lang="tr-TR" sz="6600" dirty="0"/>
            </a:br>
            <a:r>
              <a:rPr lang="tr-TR" sz="6600" dirty="0" smtClean="0"/>
              <a:t/>
            </a:r>
            <a:br>
              <a:rPr lang="tr-TR" sz="6600" dirty="0" smtClean="0"/>
            </a:br>
            <a:r>
              <a:rPr lang="tr-TR" sz="6600" dirty="0"/>
              <a:t/>
            </a:r>
            <a:br>
              <a:rPr lang="tr-TR" sz="6600" dirty="0"/>
            </a:br>
            <a:r>
              <a:rPr lang="tr-TR" sz="6600" dirty="0" smtClean="0"/>
              <a:t/>
            </a:r>
            <a:br>
              <a:rPr lang="tr-TR" sz="6600" dirty="0" smtClean="0"/>
            </a:br>
            <a:r>
              <a:rPr lang="tr-TR" sz="6600" dirty="0"/>
              <a:t/>
            </a:r>
            <a:br>
              <a:rPr lang="tr-TR" sz="6600" dirty="0"/>
            </a:br>
            <a:r>
              <a:rPr lang="tr-TR" sz="6600" dirty="0" smtClean="0"/>
              <a:t/>
            </a:r>
            <a:br>
              <a:rPr lang="tr-TR" sz="6600" dirty="0" smtClean="0"/>
            </a:br>
            <a:r>
              <a:rPr lang="tr-TR" sz="6600" dirty="0"/>
              <a:t/>
            </a:r>
            <a:br>
              <a:rPr lang="tr-TR" sz="6600" dirty="0"/>
            </a:br>
            <a:r>
              <a:rPr lang="tr-TR" sz="6600" dirty="0" smtClean="0"/>
              <a:t/>
            </a:r>
            <a:br>
              <a:rPr lang="tr-TR" sz="6600" dirty="0" smtClean="0"/>
            </a:br>
            <a:r>
              <a:rPr lang="tr-TR" sz="6600" b="1" dirty="0" smtClean="0"/>
              <a:t>   İLETİŞİM BECERİLERİ</a:t>
            </a:r>
            <a:r>
              <a:rPr lang="tr-TR" sz="6600" dirty="0" smtClean="0"/>
              <a:t/>
            </a:r>
            <a:br>
              <a:rPr lang="tr-TR" sz="6600" dirty="0" smtClean="0"/>
            </a:br>
            <a:r>
              <a:rPr lang="tr-TR" sz="6600" dirty="0" smtClean="0"/>
              <a:t>       </a:t>
            </a:r>
            <a:r>
              <a:rPr lang="tr-TR" sz="6600" b="1" dirty="0" smtClean="0"/>
              <a:t/>
            </a:r>
            <a:br>
              <a:rPr lang="tr-TR" sz="6600" b="1" dirty="0" smtClean="0"/>
            </a:br>
            <a:r>
              <a:rPr lang="tr-TR" sz="6600" b="1" dirty="0" smtClean="0"/>
              <a:t>  İKNA EDİCİ  İLETİŞİM</a:t>
            </a:r>
            <a:br>
              <a:rPr lang="tr-TR" sz="6600" b="1" dirty="0" smtClean="0"/>
            </a:br>
            <a:endParaRPr lang="tr-TR" sz="6600" b="1" dirty="0"/>
          </a:p>
        </p:txBody>
      </p:sp>
      <p:sp>
        <p:nvSpPr>
          <p:cNvPr id="3" name="Alt Başlık 2"/>
          <p:cNvSpPr>
            <a:spLocks noGrp="1"/>
          </p:cNvSpPr>
          <p:nvPr>
            <p:ph type="subTitle" idx="1"/>
          </p:nvPr>
        </p:nvSpPr>
        <p:spPr>
          <a:xfrm>
            <a:off x="684212" y="4058194"/>
            <a:ext cx="10445342" cy="1733006"/>
          </a:xfrm>
        </p:spPr>
        <p:txBody>
          <a:bodyPr>
            <a:normAutofit/>
          </a:bodyPr>
          <a:lstStyle/>
          <a:p>
            <a:pPr algn="ctr"/>
            <a:r>
              <a:rPr lang="tr-TR" sz="2000" b="1" dirty="0" smtClean="0">
                <a:solidFill>
                  <a:schemeClr val="bg1"/>
                </a:solidFill>
              </a:rPr>
              <a:t>        </a:t>
            </a:r>
          </a:p>
        </p:txBody>
      </p:sp>
    </p:spTree>
    <p:extLst>
      <p:ext uri="{BB962C8B-B14F-4D97-AF65-F5344CB8AC3E}">
        <p14:creationId xmlns:p14="http://schemas.microsoft.com/office/powerpoint/2010/main" val="5490717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252548" y="729342"/>
            <a:ext cx="11146971" cy="5793377"/>
          </a:xfrm>
        </p:spPr>
        <p:txBody>
          <a:bodyPr>
            <a:normAutofit fontScale="92500" lnSpcReduction="10000"/>
          </a:bodyPr>
          <a:lstStyle/>
          <a:p>
            <a:pPr marL="0" indent="0">
              <a:buNone/>
            </a:pPr>
            <a:r>
              <a:rPr lang="tr-TR" sz="2400" b="1" dirty="0" smtClean="0">
                <a:solidFill>
                  <a:schemeClr val="tx1"/>
                </a:solidFill>
              </a:rPr>
              <a:t>                                                  İKNA KAVRAMI</a:t>
            </a:r>
          </a:p>
          <a:p>
            <a:r>
              <a:rPr lang="tr-TR" sz="2400" b="1" dirty="0" smtClean="0">
                <a:solidFill>
                  <a:schemeClr val="tx1"/>
                </a:solidFill>
              </a:rPr>
              <a:t>İkna; bir konuda birinin inanmasını </a:t>
            </a:r>
            <a:r>
              <a:rPr lang="tr-TR" sz="2400" b="1" dirty="0" err="1" smtClean="0">
                <a:solidFill>
                  <a:schemeClr val="tx1"/>
                </a:solidFill>
              </a:rPr>
              <a:t>sağlama,inandırma</a:t>
            </a:r>
            <a:r>
              <a:rPr lang="tr-TR" sz="2400" b="1" dirty="0" smtClean="0">
                <a:solidFill>
                  <a:schemeClr val="tx1"/>
                </a:solidFill>
              </a:rPr>
              <a:t> anlamına gelmektedir</a:t>
            </a:r>
          </a:p>
          <a:p>
            <a:r>
              <a:rPr lang="tr-TR" sz="2400" b="1" dirty="0" smtClean="0">
                <a:solidFill>
                  <a:schemeClr val="tx1"/>
                </a:solidFill>
              </a:rPr>
              <a:t>Sözlük anlamı olarak </a:t>
            </a:r>
            <a:r>
              <a:rPr lang="tr-TR" sz="2400" b="1" dirty="0" err="1" smtClean="0">
                <a:solidFill>
                  <a:schemeClr val="tx1"/>
                </a:solidFill>
              </a:rPr>
              <a:t>ikna;bir</a:t>
            </a:r>
            <a:r>
              <a:rPr lang="tr-TR" sz="2400" b="1" dirty="0" smtClean="0">
                <a:solidFill>
                  <a:schemeClr val="tx1"/>
                </a:solidFill>
              </a:rPr>
              <a:t> kanaati kabul </a:t>
            </a:r>
            <a:r>
              <a:rPr lang="tr-TR" sz="2400" b="1" dirty="0" err="1" smtClean="0">
                <a:solidFill>
                  <a:schemeClr val="tx1"/>
                </a:solidFill>
              </a:rPr>
              <a:t>ettirme,bir</a:t>
            </a:r>
            <a:r>
              <a:rPr lang="tr-TR" sz="2400" b="1" dirty="0" smtClean="0">
                <a:solidFill>
                  <a:schemeClr val="tx1"/>
                </a:solidFill>
              </a:rPr>
              <a:t> kanaat </a:t>
            </a:r>
            <a:r>
              <a:rPr lang="tr-TR" sz="2400" b="1" dirty="0" err="1" smtClean="0">
                <a:solidFill>
                  <a:schemeClr val="tx1"/>
                </a:solidFill>
              </a:rPr>
              <a:t>uyandırma,inanmasını</a:t>
            </a:r>
            <a:r>
              <a:rPr lang="tr-TR" sz="2400" b="1" dirty="0" smtClean="0">
                <a:solidFill>
                  <a:schemeClr val="tx1"/>
                </a:solidFill>
              </a:rPr>
              <a:t> sağlama ve razı etme şeklinde ifade edilmektedir.</a:t>
            </a:r>
          </a:p>
          <a:p>
            <a:r>
              <a:rPr lang="tr-TR" sz="2400" b="1" dirty="0" err="1" smtClean="0">
                <a:solidFill>
                  <a:schemeClr val="tx1"/>
                </a:solidFill>
              </a:rPr>
              <a:t>Brembeck</a:t>
            </a:r>
            <a:r>
              <a:rPr lang="tr-TR" sz="2400" b="1" dirty="0" smtClean="0">
                <a:solidFill>
                  <a:schemeClr val="tx1"/>
                </a:solidFill>
              </a:rPr>
              <a:t>  ve </a:t>
            </a:r>
            <a:r>
              <a:rPr lang="tr-TR" sz="2400" b="1" dirty="0" err="1" smtClean="0">
                <a:solidFill>
                  <a:schemeClr val="tx1"/>
                </a:solidFill>
              </a:rPr>
              <a:t>Howell</a:t>
            </a:r>
            <a:r>
              <a:rPr lang="tr-TR" sz="2400" b="1" dirty="0" smtClean="0">
                <a:solidFill>
                  <a:schemeClr val="tx1"/>
                </a:solidFill>
              </a:rPr>
              <a:t> ‘e göre ikna, ‘belirlenmiş bir sonuca ulaşmak amacıyla bilinçli olarak, insan güdülerinin manipülasyonu yoluyla düşünce ve eylemlerini değiştirme girişimidir.’</a:t>
            </a:r>
          </a:p>
          <a:p>
            <a:r>
              <a:rPr lang="tr-TR" sz="2400" b="1" dirty="0" err="1" smtClean="0">
                <a:solidFill>
                  <a:schemeClr val="tx1"/>
                </a:solidFill>
              </a:rPr>
              <a:t>İkna;kişinin</a:t>
            </a:r>
            <a:r>
              <a:rPr lang="tr-TR" sz="2400" b="1" dirty="0" smtClean="0">
                <a:solidFill>
                  <a:schemeClr val="tx1"/>
                </a:solidFill>
              </a:rPr>
              <a:t> gönderdiği mesajlarla diğer kişinin </a:t>
            </a:r>
            <a:r>
              <a:rPr lang="tr-TR" sz="2400" b="1" dirty="0" err="1" smtClean="0">
                <a:solidFill>
                  <a:schemeClr val="tx1"/>
                </a:solidFill>
              </a:rPr>
              <a:t>fikirlerini,inançlarını,hareketlerini</a:t>
            </a:r>
            <a:r>
              <a:rPr lang="tr-TR" sz="2400" b="1" dirty="0" smtClean="0">
                <a:solidFill>
                  <a:schemeClr val="tx1"/>
                </a:solidFill>
              </a:rPr>
              <a:t> değiştirme yönünde çaba gösterilmesidir.</a:t>
            </a:r>
          </a:p>
          <a:p>
            <a:r>
              <a:rPr lang="tr-TR" sz="2400" b="1" dirty="0" smtClean="0">
                <a:solidFill>
                  <a:schemeClr val="tx1"/>
                </a:solidFill>
              </a:rPr>
              <a:t>İkna, genellikle insanların davranışlarını  değiştirmek için belli bir amaç ve niyetle gerçekleştirilen bir mesaj oluşturma sürecidir.</a:t>
            </a:r>
          </a:p>
          <a:p>
            <a:r>
              <a:rPr lang="tr-TR" sz="2400" b="1" dirty="0" smtClean="0">
                <a:solidFill>
                  <a:schemeClr val="tx1"/>
                </a:solidFill>
              </a:rPr>
              <a:t>İkna sürecinde ,kişileri </a:t>
            </a:r>
            <a:r>
              <a:rPr lang="tr-TR" sz="2400" b="1" dirty="0" err="1" smtClean="0">
                <a:solidFill>
                  <a:schemeClr val="tx1"/>
                </a:solidFill>
              </a:rPr>
              <a:t>zorlama,tehdit</a:t>
            </a:r>
            <a:r>
              <a:rPr lang="tr-TR" sz="2400" b="1" dirty="0" smtClean="0">
                <a:solidFill>
                  <a:schemeClr val="tx1"/>
                </a:solidFill>
              </a:rPr>
              <a:t> </a:t>
            </a:r>
            <a:r>
              <a:rPr lang="tr-TR" sz="2400" b="1" dirty="0" err="1" smtClean="0">
                <a:solidFill>
                  <a:schemeClr val="tx1"/>
                </a:solidFill>
              </a:rPr>
              <a:t>etme,yada</a:t>
            </a:r>
            <a:r>
              <a:rPr lang="tr-TR" sz="2400" b="1" dirty="0" smtClean="0">
                <a:solidFill>
                  <a:schemeClr val="tx1"/>
                </a:solidFill>
              </a:rPr>
              <a:t> maddi olanaklar sağlama yoluyla istenilen fikirlere uymasını sağlama gibi bir durum söz konusu olamaz.</a:t>
            </a:r>
          </a:p>
          <a:p>
            <a:r>
              <a:rPr lang="tr-TR" sz="2400" b="1" dirty="0" err="1" smtClean="0">
                <a:solidFill>
                  <a:schemeClr val="tx1"/>
                </a:solidFill>
              </a:rPr>
              <a:t>İkna,insanların</a:t>
            </a:r>
            <a:r>
              <a:rPr lang="tr-TR" sz="2400" b="1" dirty="0" smtClean="0">
                <a:solidFill>
                  <a:schemeClr val="tx1"/>
                </a:solidFill>
              </a:rPr>
              <a:t> düşünce ve </a:t>
            </a:r>
            <a:r>
              <a:rPr lang="tr-TR" sz="2400" b="1" dirty="0" err="1" smtClean="0">
                <a:solidFill>
                  <a:schemeClr val="tx1"/>
                </a:solidFill>
              </a:rPr>
              <a:t>duygularını,inançlarını</a:t>
            </a:r>
            <a:r>
              <a:rPr lang="tr-TR" sz="2400" b="1" dirty="0" smtClean="0">
                <a:solidFill>
                  <a:schemeClr val="tx1"/>
                </a:solidFill>
              </a:rPr>
              <a:t> belirli bir yöne değiştirmeyi veya şekillendirmeyi amaçlar.</a:t>
            </a:r>
          </a:p>
          <a:p>
            <a:endParaRPr lang="tr-TR" sz="2400" b="1" dirty="0" smtClean="0">
              <a:solidFill>
                <a:schemeClr val="tx1"/>
              </a:solidFill>
            </a:endParaRPr>
          </a:p>
          <a:p>
            <a:endParaRPr lang="tr-TR" sz="2400" b="1" dirty="0">
              <a:solidFill>
                <a:schemeClr val="tx1"/>
              </a:solidFill>
            </a:endParaRPr>
          </a:p>
        </p:txBody>
      </p:sp>
      <p:sp>
        <p:nvSpPr>
          <p:cNvPr id="4" name="Metin kutusu 3"/>
          <p:cNvSpPr txBox="1"/>
          <p:nvPr/>
        </p:nvSpPr>
        <p:spPr>
          <a:xfrm>
            <a:off x="5259976" y="5974804"/>
            <a:ext cx="896983" cy="707886"/>
          </a:xfrm>
          <a:prstGeom prst="rect">
            <a:avLst/>
          </a:prstGeom>
          <a:noFill/>
        </p:spPr>
        <p:txBody>
          <a:bodyPr wrap="square" rtlCol="0">
            <a:spAutoFit/>
          </a:bodyPr>
          <a:lstStyle/>
          <a:p>
            <a:pPr algn="ctr"/>
            <a:r>
              <a:rPr lang="tr-TR" sz="4000" dirty="0" smtClean="0"/>
              <a:t>1</a:t>
            </a:r>
            <a:endParaRPr lang="tr-TR" sz="4000" dirty="0"/>
          </a:p>
        </p:txBody>
      </p:sp>
    </p:spTree>
    <p:extLst>
      <p:ext uri="{BB962C8B-B14F-4D97-AF65-F5344CB8AC3E}">
        <p14:creationId xmlns:p14="http://schemas.microsoft.com/office/powerpoint/2010/main" val="1114093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4211" y="685799"/>
            <a:ext cx="10549845" cy="5331824"/>
          </a:xfrm>
        </p:spPr>
        <p:txBody>
          <a:bodyPr>
            <a:normAutofit/>
          </a:bodyPr>
          <a:lstStyle/>
          <a:p>
            <a:pPr marL="342900" indent="-342900">
              <a:buFont typeface="Arial" panose="020B0604020202020204" pitchFamily="34" charset="0"/>
              <a:buChar char="•"/>
            </a:pPr>
            <a:r>
              <a:rPr lang="tr-TR" sz="2400" b="1" cap="none" dirty="0" smtClean="0"/>
              <a:t>İkna ; kişinin sadece davranışlarını </a:t>
            </a:r>
            <a:r>
              <a:rPr lang="tr-TR" sz="2400" b="1" cap="none" dirty="0" err="1" smtClean="0"/>
              <a:t>değiştirmez,aynı</a:t>
            </a:r>
            <a:r>
              <a:rPr lang="tr-TR" sz="2400" b="1" cap="none" dirty="0" smtClean="0"/>
              <a:t> zamanda kişinin davranışlarının devam etmesini yada korumasını engellemeye yönelik olabilir.</a:t>
            </a:r>
            <a:br>
              <a:rPr lang="tr-TR" sz="2400" b="1" cap="none" dirty="0" smtClean="0"/>
            </a:br>
            <a:r>
              <a:rPr lang="tr-TR" sz="2400" b="1" cap="none" dirty="0" err="1" smtClean="0"/>
              <a:t>İkna;kişiler</a:t>
            </a:r>
            <a:r>
              <a:rPr lang="tr-TR" sz="2400" b="1" cap="none" dirty="0" smtClean="0"/>
              <a:t> arası ilişkilerde tutum ve davranış değişiminin bir </a:t>
            </a:r>
            <a:r>
              <a:rPr lang="tr-TR" sz="2400" b="1" cap="none" dirty="0" err="1" smtClean="0"/>
              <a:t>tarzıdır.Ancak</a:t>
            </a:r>
            <a:r>
              <a:rPr lang="tr-TR" sz="2400" b="1" cap="none" dirty="0" smtClean="0"/>
              <a:t> ikna edilmek istenen kişiyi zorlamak yada manipüle etmek yerine akıl yürütme ve kanıtlama yoluyla inandırmayı içerir.</a:t>
            </a:r>
            <a:br>
              <a:rPr lang="tr-TR" sz="2400" b="1" cap="none" dirty="0" smtClean="0"/>
            </a:br>
            <a:r>
              <a:rPr lang="tr-TR" sz="2400" b="1" cap="none" dirty="0" err="1" smtClean="0"/>
              <a:t>Çeşitlii</a:t>
            </a:r>
            <a:r>
              <a:rPr lang="tr-TR" sz="2400" b="1" cap="none" dirty="0" smtClean="0"/>
              <a:t> nedenlerle iletişim halinde olan insanlar ,ikna gücünü olabildiğince fazla kullanırlar. </a:t>
            </a:r>
            <a:r>
              <a:rPr lang="tr-TR" sz="2400" b="1" cap="none" dirty="0" err="1" smtClean="0"/>
              <a:t>Örneğin,bilgi</a:t>
            </a:r>
            <a:r>
              <a:rPr lang="tr-TR" sz="2400" b="1" cap="none" dirty="0" smtClean="0"/>
              <a:t> vermek ,yardım </a:t>
            </a:r>
            <a:r>
              <a:rPr lang="tr-TR" sz="2400" b="1" cap="none" dirty="0" err="1" smtClean="0"/>
              <a:t>istemek,söz</a:t>
            </a:r>
            <a:r>
              <a:rPr lang="tr-TR" sz="2400" b="1" cap="none" dirty="0" smtClean="0"/>
              <a:t> </a:t>
            </a:r>
            <a:r>
              <a:rPr lang="tr-TR" sz="2400" b="1" cap="none" dirty="0" err="1" smtClean="0"/>
              <a:t>vermek,emir</a:t>
            </a:r>
            <a:r>
              <a:rPr lang="tr-TR" sz="2400" b="1" cap="none" dirty="0" smtClean="0"/>
              <a:t> </a:t>
            </a:r>
            <a:r>
              <a:rPr lang="tr-TR" sz="2400" b="1" cap="none" dirty="0" err="1" smtClean="0"/>
              <a:t>vermek,eğlence</a:t>
            </a:r>
            <a:r>
              <a:rPr lang="tr-TR" sz="2400" b="1" cap="none" dirty="0" smtClean="0"/>
              <a:t> sağlamak </a:t>
            </a:r>
            <a:r>
              <a:rPr lang="tr-TR" sz="2400" b="1" cap="none" dirty="0" err="1" smtClean="0"/>
              <a:t>vs.Kişier</a:t>
            </a:r>
            <a:r>
              <a:rPr lang="tr-TR" sz="2400" b="1" cap="none" dirty="0" smtClean="0"/>
              <a:t> kendi fikirlerini anlatmak için </a:t>
            </a:r>
            <a:r>
              <a:rPr lang="tr-TR" sz="2400" b="1" cap="none" dirty="0" err="1" smtClean="0"/>
              <a:t>iknanın</a:t>
            </a:r>
            <a:r>
              <a:rPr lang="tr-TR" sz="2400" b="1" cap="none" dirty="0" smtClean="0"/>
              <a:t> tüm yöntem ve tekniklerini kullanırlar.</a:t>
            </a:r>
            <a:br>
              <a:rPr lang="tr-TR" sz="2400" b="1" cap="none" dirty="0" smtClean="0"/>
            </a:br>
            <a:r>
              <a:rPr lang="tr-TR" sz="2400" b="1" cap="none" dirty="0" err="1" smtClean="0"/>
              <a:t>İknanın</a:t>
            </a:r>
            <a:r>
              <a:rPr lang="tr-TR" sz="2400" b="1" cap="none" dirty="0" smtClean="0"/>
              <a:t> temeli Aristo ‘</a:t>
            </a:r>
            <a:r>
              <a:rPr lang="tr-TR" sz="2400" b="1" cap="none" dirty="0" err="1" smtClean="0"/>
              <a:t>nun</a:t>
            </a:r>
            <a:r>
              <a:rPr lang="tr-TR" sz="2400" b="1" cap="none" dirty="0" smtClean="0"/>
              <a:t> retorik (konuşma) sanatına dayanır.</a:t>
            </a:r>
            <a:br>
              <a:rPr lang="tr-TR" sz="2400" b="1" cap="none" dirty="0" smtClean="0"/>
            </a:br>
            <a:endParaRPr lang="tr-TR" sz="2400" b="1" dirty="0"/>
          </a:p>
        </p:txBody>
      </p:sp>
      <p:sp>
        <p:nvSpPr>
          <p:cNvPr id="3" name="Alt Başlık 2"/>
          <p:cNvSpPr>
            <a:spLocks noGrp="1"/>
          </p:cNvSpPr>
          <p:nvPr>
            <p:ph type="subTitle" idx="1"/>
          </p:nvPr>
        </p:nvSpPr>
        <p:spPr/>
        <p:txBody>
          <a:bodyPr/>
          <a:lstStyle/>
          <a:p>
            <a:endParaRPr lang="tr-TR"/>
          </a:p>
        </p:txBody>
      </p:sp>
      <p:sp>
        <p:nvSpPr>
          <p:cNvPr id="4" name="Metin kutusu 3"/>
          <p:cNvSpPr txBox="1"/>
          <p:nvPr/>
        </p:nvSpPr>
        <p:spPr>
          <a:xfrm>
            <a:off x="4737463" y="6156960"/>
            <a:ext cx="1210491" cy="701040"/>
          </a:xfrm>
          <a:prstGeom prst="rect">
            <a:avLst/>
          </a:prstGeom>
          <a:noFill/>
        </p:spPr>
        <p:txBody>
          <a:bodyPr wrap="square" rtlCol="0">
            <a:spAutoFit/>
          </a:bodyPr>
          <a:lstStyle/>
          <a:p>
            <a:pPr algn="ctr"/>
            <a:r>
              <a:rPr lang="tr-TR" sz="4000" dirty="0" smtClean="0"/>
              <a:t>2</a:t>
            </a:r>
            <a:endParaRPr lang="tr-TR" sz="4000" dirty="0"/>
          </a:p>
        </p:txBody>
      </p:sp>
    </p:spTree>
    <p:extLst>
      <p:ext uri="{BB962C8B-B14F-4D97-AF65-F5344CB8AC3E}">
        <p14:creationId xmlns:p14="http://schemas.microsoft.com/office/powerpoint/2010/main" val="1815810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684212" y="685800"/>
            <a:ext cx="11324908" cy="5749834"/>
          </a:xfrm>
        </p:spPr>
        <p:txBody>
          <a:bodyPr>
            <a:noAutofit/>
          </a:bodyPr>
          <a:lstStyle/>
          <a:p>
            <a:pPr marL="0" indent="0">
              <a:buNone/>
            </a:pPr>
            <a:r>
              <a:rPr lang="tr-TR" b="1" dirty="0" smtClean="0">
                <a:solidFill>
                  <a:schemeClr val="tx1"/>
                </a:solidFill>
              </a:rPr>
              <a:t>İKNA EDİCİ İLETİŞİM</a:t>
            </a:r>
          </a:p>
          <a:p>
            <a:pPr marL="0" indent="0">
              <a:buNone/>
            </a:pPr>
            <a:r>
              <a:rPr lang="tr-TR" b="1" dirty="0" smtClean="0">
                <a:solidFill>
                  <a:schemeClr val="tx1"/>
                </a:solidFill>
              </a:rPr>
              <a:t>İkna edici iletişim; alıcının belirli bir nesneye ilişkin tutumlarını değiştirmeyi amaçlayan iletişim şeklidir.</a:t>
            </a:r>
          </a:p>
          <a:p>
            <a:r>
              <a:rPr lang="tr-TR" b="1" dirty="0" smtClean="0">
                <a:solidFill>
                  <a:schemeClr val="tx1"/>
                </a:solidFill>
              </a:rPr>
              <a:t>Bir kişi yada grubun başka bir kişi yada grubun tutumlarını belirleyip </a:t>
            </a:r>
            <a:r>
              <a:rPr lang="tr-TR" b="1" dirty="0" err="1" smtClean="0">
                <a:solidFill>
                  <a:schemeClr val="tx1"/>
                </a:solidFill>
              </a:rPr>
              <a:t>biçimlendirerek,denetim</a:t>
            </a:r>
            <a:r>
              <a:rPr lang="tr-TR" b="1" dirty="0" smtClean="0">
                <a:solidFill>
                  <a:schemeClr val="tx1"/>
                </a:solidFill>
              </a:rPr>
              <a:t> altına almak yada değiştirmek için yapılan bilinçli bir iletişim şeklidir.</a:t>
            </a:r>
          </a:p>
          <a:p>
            <a:r>
              <a:rPr lang="tr-TR" b="1" dirty="0" smtClean="0">
                <a:solidFill>
                  <a:schemeClr val="tx1"/>
                </a:solidFill>
              </a:rPr>
              <a:t>İkna edici iletişim ,mesajları alma ve değerlendirme ile ilgili bir süreçtir.</a:t>
            </a:r>
          </a:p>
          <a:p>
            <a:r>
              <a:rPr lang="tr-TR" b="1" dirty="0" smtClean="0">
                <a:solidFill>
                  <a:schemeClr val="tx1"/>
                </a:solidFill>
              </a:rPr>
              <a:t>MOLES bu süreci;</a:t>
            </a:r>
          </a:p>
          <a:p>
            <a:r>
              <a:rPr lang="tr-TR" b="1" dirty="0" err="1" smtClean="0">
                <a:solidFill>
                  <a:schemeClr val="tx1"/>
                </a:solidFill>
              </a:rPr>
              <a:t>Algılama,edilgen</a:t>
            </a:r>
            <a:r>
              <a:rPr lang="tr-TR" b="1" dirty="0" smtClean="0">
                <a:solidFill>
                  <a:schemeClr val="tx1"/>
                </a:solidFill>
              </a:rPr>
              <a:t> olarak hafızaya </a:t>
            </a:r>
            <a:r>
              <a:rPr lang="tr-TR" b="1" dirty="0" err="1" smtClean="0">
                <a:solidFill>
                  <a:schemeClr val="tx1"/>
                </a:solidFill>
              </a:rPr>
              <a:t>kaydetme,rasyonalleştirme</a:t>
            </a:r>
            <a:r>
              <a:rPr lang="tr-TR" b="1" dirty="0" smtClean="0">
                <a:solidFill>
                  <a:schemeClr val="tx1"/>
                </a:solidFill>
              </a:rPr>
              <a:t> ve hoşlanma şeklinde,</a:t>
            </a:r>
          </a:p>
          <a:p>
            <a:r>
              <a:rPr lang="tr-TR" b="1" dirty="0" smtClean="0">
                <a:solidFill>
                  <a:schemeClr val="tx1"/>
                </a:solidFill>
              </a:rPr>
              <a:t>YÜKSEL bu süreci;</a:t>
            </a:r>
          </a:p>
          <a:p>
            <a:r>
              <a:rPr lang="tr-TR" b="1" dirty="0" err="1" smtClean="0">
                <a:solidFill>
                  <a:schemeClr val="tx1"/>
                </a:solidFill>
              </a:rPr>
              <a:t>Dikkat,idrak,kabul,alıkoyma</a:t>
            </a:r>
            <a:r>
              <a:rPr lang="tr-TR" b="1" dirty="0" smtClean="0">
                <a:solidFill>
                  <a:schemeClr val="tx1"/>
                </a:solidFill>
              </a:rPr>
              <a:t> ve davranış olarak açıklamaktadır.</a:t>
            </a:r>
          </a:p>
          <a:p>
            <a:pPr marL="0" indent="0">
              <a:buNone/>
            </a:pPr>
            <a:r>
              <a:rPr lang="tr-TR" b="1" dirty="0" smtClean="0">
                <a:solidFill>
                  <a:schemeClr val="tx1"/>
                </a:solidFill>
              </a:rPr>
              <a:t>İKNA EDİCİ İLETİŞİMİ BİLGİLENDİRİCİ İLETİŞİMDEN AYIRAN ÖZELLİKLER</a:t>
            </a:r>
          </a:p>
          <a:p>
            <a:pPr marL="457200" indent="-457200">
              <a:buFont typeface="+mj-lt"/>
              <a:buAutoNum type="arabicPeriod"/>
            </a:pPr>
            <a:r>
              <a:rPr lang="tr-TR" b="1" dirty="0" smtClean="0">
                <a:solidFill>
                  <a:schemeClr val="tx1"/>
                </a:solidFill>
              </a:rPr>
              <a:t>İklim yada çevre</a:t>
            </a:r>
          </a:p>
          <a:p>
            <a:pPr marL="457200" indent="-457200">
              <a:buFont typeface="+mj-lt"/>
              <a:buAutoNum type="arabicPeriod"/>
            </a:pPr>
            <a:r>
              <a:rPr lang="tr-TR" b="1" dirty="0" smtClean="0">
                <a:solidFill>
                  <a:schemeClr val="tx1"/>
                </a:solidFill>
              </a:rPr>
              <a:t>Yanıt aramak</a:t>
            </a:r>
          </a:p>
          <a:p>
            <a:pPr marL="457200" indent="-457200">
              <a:buFont typeface="+mj-lt"/>
              <a:buAutoNum type="arabicPeriod"/>
            </a:pPr>
            <a:r>
              <a:rPr lang="tr-TR" b="1" dirty="0" smtClean="0">
                <a:solidFill>
                  <a:schemeClr val="tx1"/>
                </a:solidFill>
              </a:rPr>
              <a:t>Amaçlara ulaşmak</a:t>
            </a:r>
            <a:endParaRPr lang="tr-TR" b="1" dirty="0">
              <a:solidFill>
                <a:schemeClr val="tx1"/>
              </a:solidFill>
            </a:endParaRPr>
          </a:p>
        </p:txBody>
      </p:sp>
      <p:sp>
        <p:nvSpPr>
          <p:cNvPr id="4" name="Metin kutusu 3"/>
          <p:cNvSpPr txBox="1"/>
          <p:nvPr/>
        </p:nvSpPr>
        <p:spPr>
          <a:xfrm>
            <a:off x="5251269" y="5994399"/>
            <a:ext cx="853440" cy="707886"/>
          </a:xfrm>
          <a:prstGeom prst="rect">
            <a:avLst/>
          </a:prstGeom>
          <a:noFill/>
        </p:spPr>
        <p:txBody>
          <a:bodyPr wrap="square" rtlCol="0">
            <a:spAutoFit/>
          </a:bodyPr>
          <a:lstStyle/>
          <a:p>
            <a:pPr algn="ctr"/>
            <a:r>
              <a:rPr lang="tr-TR" sz="4000" dirty="0" smtClean="0"/>
              <a:t>3</a:t>
            </a:r>
            <a:endParaRPr lang="tr-TR" sz="4000" dirty="0"/>
          </a:p>
        </p:txBody>
      </p:sp>
    </p:spTree>
    <p:extLst>
      <p:ext uri="{BB962C8B-B14F-4D97-AF65-F5344CB8AC3E}">
        <p14:creationId xmlns:p14="http://schemas.microsoft.com/office/powerpoint/2010/main" val="1971916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4211" y="685799"/>
            <a:ext cx="11037525" cy="5767252"/>
          </a:xfrm>
        </p:spPr>
        <p:txBody>
          <a:bodyPr>
            <a:normAutofit fontScale="90000"/>
          </a:bodyPr>
          <a:lstStyle/>
          <a:p>
            <a:r>
              <a:rPr lang="tr-TR" sz="2400" b="1" dirty="0" smtClean="0"/>
              <a:t>İkna süreci</a:t>
            </a:r>
            <a:r>
              <a:rPr lang="tr-TR" sz="2400" b="1" dirty="0"/>
              <a:t/>
            </a:r>
            <a:br>
              <a:rPr lang="tr-TR" sz="2400" b="1" dirty="0"/>
            </a:br>
            <a:r>
              <a:rPr lang="tr-TR" sz="2400" b="1" cap="none" dirty="0" smtClean="0"/>
              <a:t>İkna; buluş ,</a:t>
            </a:r>
            <a:r>
              <a:rPr lang="tr-TR" sz="2400" b="1" cap="none" dirty="0" err="1" smtClean="0"/>
              <a:t>hazırlık,diyalog</a:t>
            </a:r>
            <a:r>
              <a:rPr lang="tr-TR" sz="2400" b="1" cap="none" dirty="0" smtClean="0"/>
              <a:t> evrelerinden oluşan bir öğrenme süreci ile başlar.</a:t>
            </a:r>
            <a:br>
              <a:rPr lang="tr-TR" sz="2400" b="1" cap="none" dirty="0" smtClean="0"/>
            </a:br>
            <a:r>
              <a:rPr lang="tr-TR" sz="2400" b="1" cap="none" dirty="0" smtClean="0"/>
              <a:t>İkna sürecini başlatan </a:t>
            </a:r>
            <a:r>
              <a:rPr lang="tr-TR" sz="2400" b="1" cap="none" dirty="0" err="1" smtClean="0"/>
              <a:t>kişi,iknayı</a:t>
            </a:r>
            <a:r>
              <a:rPr lang="tr-TR" sz="2400" b="1" cap="none" dirty="0" smtClean="0"/>
              <a:t> etkili kılan olumlu yada olumsuz </a:t>
            </a:r>
            <a:r>
              <a:rPr lang="tr-TR" sz="2400" b="1" cap="none" dirty="0" err="1" smtClean="0"/>
              <a:t>mesajlar,alıcılar</a:t>
            </a:r>
            <a:r>
              <a:rPr lang="tr-TR" sz="2400" b="1" cap="none" dirty="0" smtClean="0"/>
              <a:t> ve geribildirim ikna sürecinin akışını gösterir.</a:t>
            </a:r>
            <a:br>
              <a:rPr lang="tr-TR" sz="2400" b="1" cap="none" dirty="0" smtClean="0"/>
            </a:br>
            <a:r>
              <a:rPr lang="tr-TR" sz="2400" b="1" cap="none" dirty="0" smtClean="0"/>
              <a:t>İkna </a:t>
            </a:r>
            <a:r>
              <a:rPr lang="tr-TR" sz="2400" b="1" cap="none" dirty="0" err="1" smtClean="0"/>
              <a:t>sürecinde,Bilgi</a:t>
            </a:r>
            <a:r>
              <a:rPr lang="tr-TR" sz="2400" b="1" cap="none" dirty="0" smtClean="0"/>
              <a:t> ve düşüncelerin barışçıl bir şekilde aktarılabileceği </a:t>
            </a:r>
            <a:r>
              <a:rPr lang="tr-TR" sz="2400" b="1" cap="none" dirty="0" err="1" smtClean="0"/>
              <a:t>gibi,zorlayıcı</a:t>
            </a:r>
            <a:r>
              <a:rPr lang="tr-TR" sz="2400" b="1" cap="none" dirty="0" smtClean="0"/>
              <a:t> ikna sürecinde de ceza ve tehdit kullanımı ile istenilen davranışa zorla yapılan </a:t>
            </a:r>
            <a:r>
              <a:rPr lang="tr-TR" sz="2400" b="1" cap="none" dirty="0" err="1" smtClean="0"/>
              <a:t>yönlerndirmelerden</a:t>
            </a:r>
            <a:r>
              <a:rPr lang="tr-TR" sz="2400" b="1" cap="none" dirty="0" smtClean="0"/>
              <a:t> de söz edilebilir. </a:t>
            </a:r>
            <a:br>
              <a:rPr lang="tr-TR" sz="2400" b="1" cap="none" dirty="0" smtClean="0"/>
            </a:br>
            <a:r>
              <a:rPr lang="tr-TR" sz="2400" b="1" cap="none" dirty="0" smtClean="0"/>
              <a:t>İkna sürecinde farklı etki-etkileme stratejileri kullanılabilir;</a:t>
            </a:r>
            <a:br>
              <a:rPr lang="tr-TR" sz="2400" b="1" cap="none" dirty="0" smtClean="0"/>
            </a:br>
            <a:r>
              <a:rPr lang="tr-TR" sz="2400" b="1" cap="none" dirty="0" smtClean="0"/>
              <a:t>-Kaynak (ikna edici)</a:t>
            </a:r>
            <a:br>
              <a:rPr lang="tr-TR" sz="2400" b="1" cap="none" dirty="0" smtClean="0"/>
            </a:br>
            <a:r>
              <a:rPr lang="tr-TR" sz="2400" b="1" cap="none" dirty="0" smtClean="0"/>
              <a:t>-Alıcı (ikna edilen)</a:t>
            </a:r>
            <a:br>
              <a:rPr lang="tr-TR" sz="2400" b="1" cap="none" dirty="0" smtClean="0"/>
            </a:br>
            <a:r>
              <a:rPr lang="tr-TR" sz="2400" b="1" cap="none" dirty="0" smtClean="0"/>
              <a:t>-Kanal (ikna edilme ortamı)</a:t>
            </a:r>
            <a:br>
              <a:rPr lang="tr-TR" sz="2400" b="1" cap="none" dirty="0" smtClean="0"/>
            </a:br>
            <a:r>
              <a:rPr lang="tr-TR" sz="2400" b="1" cap="none" dirty="0" smtClean="0"/>
              <a:t>-Mesaj (ikna amacı taşıyan ifade)</a:t>
            </a:r>
            <a:br>
              <a:rPr lang="tr-TR" sz="2400" b="1" cap="none" dirty="0" smtClean="0"/>
            </a:br>
            <a:r>
              <a:rPr lang="tr-TR" sz="2400" b="1" cap="none" dirty="0" smtClean="0"/>
              <a:t>-Durumsal faktörler (ikna koşulları)</a:t>
            </a:r>
            <a:br>
              <a:rPr lang="tr-TR" sz="2400" b="1" cap="none" dirty="0" smtClean="0"/>
            </a:br>
            <a:r>
              <a:rPr lang="tr-TR" sz="2400" b="1" cap="none" dirty="0" smtClean="0"/>
              <a:t/>
            </a:r>
            <a:br>
              <a:rPr lang="tr-TR" sz="2400" b="1" cap="none" dirty="0" smtClean="0"/>
            </a:br>
            <a:r>
              <a:rPr lang="tr-TR" sz="2400" b="1" cap="none" dirty="0" smtClean="0"/>
              <a:t/>
            </a:r>
            <a:br>
              <a:rPr lang="tr-TR" sz="2400" b="1" cap="none" dirty="0" smtClean="0"/>
            </a:br>
            <a:r>
              <a:rPr lang="tr-TR" sz="2400" b="1" cap="none" dirty="0" smtClean="0"/>
              <a:t/>
            </a:r>
            <a:br>
              <a:rPr lang="tr-TR" sz="2400" b="1" cap="none" dirty="0" smtClean="0"/>
            </a:br>
            <a:endParaRPr lang="tr-TR" sz="2400" b="1" dirty="0"/>
          </a:p>
        </p:txBody>
      </p:sp>
      <p:sp>
        <p:nvSpPr>
          <p:cNvPr id="3" name="Alt Başlık 2"/>
          <p:cNvSpPr>
            <a:spLocks noGrp="1"/>
          </p:cNvSpPr>
          <p:nvPr>
            <p:ph type="subTitle" idx="1"/>
          </p:nvPr>
        </p:nvSpPr>
        <p:spPr>
          <a:xfrm rot="21112651">
            <a:off x="5215472" y="1065833"/>
            <a:ext cx="6400800" cy="1947333"/>
          </a:xfrm>
        </p:spPr>
        <p:txBody>
          <a:bodyPr/>
          <a:lstStyle/>
          <a:p>
            <a:endParaRPr lang="tr-TR" dirty="0"/>
          </a:p>
        </p:txBody>
      </p:sp>
      <p:sp>
        <p:nvSpPr>
          <p:cNvPr id="5" name="Metin kutusu 4"/>
          <p:cNvSpPr txBox="1"/>
          <p:nvPr/>
        </p:nvSpPr>
        <p:spPr>
          <a:xfrm>
            <a:off x="4580709" y="5791200"/>
            <a:ext cx="1715588" cy="707886"/>
          </a:xfrm>
          <a:prstGeom prst="rect">
            <a:avLst/>
          </a:prstGeom>
          <a:noFill/>
        </p:spPr>
        <p:txBody>
          <a:bodyPr wrap="square" rtlCol="0">
            <a:spAutoFit/>
          </a:bodyPr>
          <a:lstStyle/>
          <a:p>
            <a:pPr algn="ctr"/>
            <a:r>
              <a:rPr lang="tr-TR" sz="4000" dirty="0" smtClean="0"/>
              <a:t>4</a:t>
            </a:r>
            <a:endParaRPr lang="tr-TR" sz="4000" dirty="0"/>
          </a:p>
        </p:txBody>
      </p:sp>
    </p:spTree>
    <p:extLst>
      <p:ext uri="{BB962C8B-B14F-4D97-AF65-F5344CB8AC3E}">
        <p14:creationId xmlns:p14="http://schemas.microsoft.com/office/powerpoint/2010/main" val="1998522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4211" y="685799"/>
            <a:ext cx="11394577" cy="5924007"/>
          </a:xfrm>
        </p:spPr>
        <p:txBody>
          <a:bodyPr>
            <a:normAutofit fontScale="90000"/>
          </a:bodyPr>
          <a:lstStyle/>
          <a:p>
            <a:r>
              <a:rPr lang="tr-TR" sz="2400" b="1" cap="none" dirty="0" smtClean="0"/>
              <a:t>İkna edici iletişim sürecinde  kullanılan aşamalar</a:t>
            </a:r>
            <a:br>
              <a:rPr lang="tr-TR" sz="2400" b="1" cap="none" dirty="0" smtClean="0"/>
            </a:br>
            <a:r>
              <a:rPr lang="tr-TR" sz="2400" b="1" cap="none" dirty="0"/>
              <a:t> </a:t>
            </a:r>
            <a:r>
              <a:rPr lang="tr-TR" sz="2400" b="1" cap="none" dirty="0" smtClean="0"/>
              <a:t>1.Aşama:Sunulan ,iletilen bir hedefin ilgisini çekme</a:t>
            </a:r>
            <a:br>
              <a:rPr lang="tr-TR" sz="2400" b="1" cap="none" dirty="0" smtClean="0"/>
            </a:br>
            <a:r>
              <a:rPr lang="tr-TR" sz="2400" b="1" cap="none" dirty="0" smtClean="0"/>
              <a:t>2.Aşama:Kişileri uyararak iletiye dikkat edilmesini sağlama</a:t>
            </a:r>
            <a:br>
              <a:rPr lang="tr-TR" sz="2400" b="1" cap="none" dirty="0" smtClean="0"/>
            </a:br>
            <a:r>
              <a:rPr lang="tr-TR" sz="2400" b="1" cap="none" dirty="0" smtClean="0"/>
              <a:t>3.Aşama : Görsel ve işitsel unsurlarla kavramayı sağlama</a:t>
            </a:r>
            <a:br>
              <a:rPr lang="tr-TR" sz="2400" b="1" cap="none" dirty="0" smtClean="0"/>
            </a:br>
            <a:r>
              <a:rPr lang="tr-TR" sz="2400" b="1" cap="none" dirty="0" smtClean="0"/>
              <a:t>4.Aşama : İçeriğin kabul yada reddedilmesi.</a:t>
            </a:r>
            <a:br>
              <a:rPr lang="tr-TR" sz="2400" b="1" cap="none" dirty="0" smtClean="0"/>
            </a:br>
            <a:r>
              <a:rPr lang="tr-TR" sz="2400" b="1" cap="none" dirty="0" smtClean="0"/>
              <a:t>5.Aşama: Yeni bir karar ve tutumun bilinçlenmesi</a:t>
            </a:r>
            <a:br>
              <a:rPr lang="tr-TR" sz="2400" b="1" cap="none" dirty="0" smtClean="0"/>
            </a:br>
            <a:r>
              <a:rPr lang="tr-TR" sz="2400" b="1" cap="none" dirty="0" smtClean="0"/>
              <a:t>6.Aşama: Eylem ,davranış yada tepki</a:t>
            </a:r>
            <a:br>
              <a:rPr lang="tr-TR" sz="2400" b="1" cap="none" dirty="0" smtClean="0"/>
            </a:br>
            <a:r>
              <a:rPr lang="tr-TR" sz="2400" b="1" cap="none" dirty="0"/>
              <a:t/>
            </a:r>
            <a:br>
              <a:rPr lang="tr-TR" sz="2400" b="1" cap="none" dirty="0"/>
            </a:br>
            <a:r>
              <a:rPr lang="tr-TR" sz="2400" b="1" cap="none" dirty="0" smtClean="0"/>
              <a:t>İkna sürecinin hedefi davranışın </a:t>
            </a:r>
            <a:r>
              <a:rPr lang="tr-TR" sz="2400" b="1" cap="none" dirty="0" err="1" smtClean="0"/>
              <a:t>değişmesidir.Bu</a:t>
            </a:r>
            <a:r>
              <a:rPr lang="tr-TR" sz="2400" b="1" cap="none" dirty="0" smtClean="0"/>
              <a:t> nedenle  davranışın değişmesinde etkili olabilecek 3 faktör ;kaynak (iknacı) ,mesaj (ikna),alıcı ( ikna edilen) olarak ifade edilir</a:t>
            </a:r>
            <a:br>
              <a:rPr lang="tr-TR" sz="2400" b="1" cap="none" dirty="0" smtClean="0"/>
            </a:br>
            <a:r>
              <a:rPr lang="tr-TR" sz="2400" b="1" cap="none" dirty="0"/>
              <a:t/>
            </a:r>
            <a:br>
              <a:rPr lang="tr-TR" sz="2400" b="1" cap="none" dirty="0"/>
            </a:br>
            <a:r>
              <a:rPr lang="tr-TR" sz="2400" b="1" cap="none" dirty="0" smtClean="0"/>
              <a:t>A-KAYNAK</a:t>
            </a:r>
            <a:br>
              <a:rPr lang="tr-TR" sz="2400" b="1" cap="none" dirty="0" smtClean="0"/>
            </a:br>
            <a:r>
              <a:rPr lang="tr-TR" sz="2400" b="1" cap="none" dirty="0"/>
              <a:t> </a:t>
            </a:r>
            <a:r>
              <a:rPr lang="tr-TR" sz="2400" b="1" cap="none" dirty="0" smtClean="0"/>
              <a:t>Kaynak olan bireyin biyolojik özellikleri (</a:t>
            </a:r>
            <a:r>
              <a:rPr lang="tr-TR" sz="2400" b="1" cap="none" dirty="0" err="1" smtClean="0"/>
              <a:t>yaş,cinsiyet,boy,ırk</a:t>
            </a:r>
            <a:r>
              <a:rPr lang="tr-TR" sz="2400" b="1" cap="none" dirty="0" smtClean="0"/>
              <a:t> </a:t>
            </a:r>
            <a:r>
              <a:rPr lang="tr-TR" sz="2400" b="1" cap="none" dirty="0" err="1" smtClean="0"/>
              <a:t>vs</a:t>
            </a:r>
            <a:r>
              <a:rPr lang="tr-TR" sz="2400" b="1" cap="none" dirty="0" smtClean="0"/>
              <a:t>)davranışsal özellikleri (yüz ifadesi ,beden </a:t>
            </a:r>
            <a:r>
              <a:rPr lang="tr-TR" sz="2400" b="1" cap="none" dirty="0" err="1" smtClean="0"/>
              <a:t>dili,giyimi</a:t>
            </a:r>
            <a:r>
              <a:rPr lang="tr-TR" sz="2400" b="1" cap="none" dirty="0" smtClean="0"/>
              <a:t>),</a:t>
            </a:r>
            <a:r>
              <a:rPr lang="tr-TR" sz="2400" b="1" cap="none" dirty="0" err="1" smtClean="0"/>
              <a:t>sosyo</a:t>
            </a:r>
            <a:r>
              <a:rPr lang="tr-TR" sz="2400" b="1" cap="none" dirty="0" smtClean="0"/>
              <a:t>-psikolojik özellikleri (</a:t>
            </a:r>
            <a:r>
              <a:rPr lang="tr-TR" sz="2400" b="1" cap="none" dirty="0" err="1" smtClean="0"/>
              <a:t>güç,sosyal</a:t>
            </a:r>
            <a:r>
              <a:rPr lang="tr-TR" sz="2400" b="1" cap="none" dirty="0" smtClean="0"/>
              <a:t> </a:t>
            </a:r>
            <a:r>
              <a:rPr lang="tr-TR" sz="2400" b="1" cap="none" dirty="0" err="1" smtClean="0"/>
              <a:t>statü,dışa</a:t>
            </a:r>
            <a:r>
              <a:rPr lang="tr-TR" sz="2400" b="1" cap="none" dirty="0" smtClean="0"/>
              <a:t> dönük yada içe dönük olma) ikna sürecinin başlamasında önemlidir.</a:t>
            </a:r>
            <a:br>
              <a:rPr lang="tr-TR" sz="2400" b="1" cap="none" dirty="0" smtClean="0"/>
            </a:br>
            <a:r>
              <a:rPr lang="tr-TR" sz="2400" b="1" cap="none" dirty="0"/>
              <a:t> </a:t>
            </a:r>
            <a:r>
              <a:rPr lang="tr-TR" sz="2400" b="1" cap="none" dirty="0" smtClean="0"/>
              <a:t>-İkna sürecinde bilginin kim tarafından verildiği veya </a:t>
            </a:r>
            <a:r>
              <a:rPr lang="tr-TR" sz="2400" b="1" cap="none" dirty="0" err="1" smtClean="0"/>
              <a:t>alındığı,ortaya</a:t>
            </a:r>
            <a:r>
              <a:rPr lang="tr-TR" sz="2400" b="1" cap="none" dirty="0" smtClean="0"/>
              <a:t> çıkacak tutum değişikliğini etkiler.</a:t>
            </a:r>
            <a:br>
              <a:rPr lang="tr-TR" sz="2400" b="1" cap="none" dirty="0" smtClean="0"/>
            </a:br>
            <a:endParaRPr lang="tr-TR" sz="2400" b="1" cap="none" dirty="0"/>
          </a:p>
        </p:txBody>
      </p:sp>
      <p:sp>
        <p:nvSpPr>
          <p:cNvPr id="3" name="Alt Başlık 2"/>
          <p:cNvSpPr>
            <a:spLocks noGrp="1"/>
          </p:cNvSpPr>
          <p:nvPr>
            <p:ph type="subTitle" idx="1"/>
          </p:nvPr>
        </p:nvSpPr>
        <p:spPr/>
        <p:txBody>
          <a:bodyPr/>
          <a:lstStyle/>
          <a:p>
            <a:endParaRPr lang="tr-TR" dirty="0"/>
          </a:p>
        </p:txBody>
      </p:sp>
      <p:sp>
        <p:nvSpPr>
          <p:cNvPr id="4" name="Metin kutusu 3"/>
          <p:cNvSpPr txBox="1"/>
          <p:nvPr/>
        </p:nvSpPr>
        <p:spPr>
          <a:xfrm>
            <a:off x="5042263" y="6209211"/>
            <a:ext cx="1384663" cy="707886"/>
          </a:xfrm>
          <a:prstGeom prst="rect">
            <a:avLst/>
          </a:prstGeom>
          <a:noFill/>
        </p:spPr>
        <p:txBody>
          <a:bodyPr wrap="square" rtlCol="0">
            <a:spAutoFit/>
          </a:bodyPr>
          <a:lstStyle/>
          <a:p>
            <a:pPr algn="ctr"/>
            <a:r>
              <a:rPr lang="tr-TR" sz="4000" dirty="0" smtClean="0"/>
              <a:t>5</a:t>
            </a:r>
            <a:endParaRPr lang="tr-TR" sz="4000" dirty="0"/>
          </a:p>
        </p:txBody>
      </p:sp>
    </p:spTree>
    <p:extLst>
      <p:ext uri="{BB962C8B-B14F-4D97-AF65-F5344CB8AC3E}">
        <p14:creationId xmlns:p14="http://schemas.microsoft.com/office/powerpoint/2010/main" val="235493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92921" y="302621"/>
            <a:ext cx="11115902" cy="6298475"/>
          </a:xfrm>
        </p:spPr>
        <p:txBody>
          <a:bodyPr>
            <a:normAutofit/>
          </a:bodyPr>
          <a:lstStyle/>
          <a:p>
            <a:r>
              <a:rPr lang="tr-TR" sz="2000" b="1" cap="none" dirty="0"/>
              <a:t>İ</a:t>
            </a:r>
            <a:r>
              <a:rPr lang="tr-TR" sz="2000" b="1" cap="none" dirty="0" smtClean="0"/>
              <a:t>kna </a:t>
            </a:r>
            <a:r>
              <a:rPr lang="tr-TR" sz="2000" b="1" cap="none" dirty="0" err="1" smtClean="0"/>
              <a:t>sürecinde,tutum</a:t>
            </a:r>
            <a:r>
              <a:rPr lang="tr-TR" sz="2000" b="1" cap="none" dirty="0" smtClean="0"/>
              <a:t> değişmesine etkili olabilecek kaynağa ait özellikler</a:t>
            </a:r>
            <a:r>
              <a:rPr lang="tr-TR" sz="2000" b="1" dirty="0" smtClean="0"/>
              <a:t/>
            </a:r>
            <a:br>
              <a:rPr lang="tr-TR" sz="2000" b="1" dirty="0" smtClean="0"/>
            </a:br>
            <a:r>
              <a:rPr lang="tr-TR" sz="2000" b="1" cap="none" dirty="0" smtClean="0"/>
              <a:t>1-Güvenilirlik</a:t>
            </a:r>
            <a:br>
              <a:rPr lang="tr-TR" sz="2000" b="1" cap="none" dirty="0" smtClean="0"/>
            </a:br>
            <a:r>
              <a:rPr lang="tr-TR" sz="2000" b="1" cap="none" dirty="0" smtClean="0"/>
              <a:t>2-Uzmanlık</a:t>
            </a:r>
            <a:br>
              <a:rPr lang="tr-TR" sz="2000" b="1" cap="none" dirty="0" smtClean="0"/>
            </a:br>
            <a:r>
              <a:rPr lang="tr-TR" sz="2000" b="1" cap="none" dirty="0" smtClean="0"/>
              <a:t>3-Fiziksel çekicilik ve benzerlik</a:t>
            </a:r>
            <a:br>
              <a:rPr lang="tr-TR" sz="2000" b="1" cap="none" dirty="0" smtClean="0"/>
            </a:br>
            <a:r>
              <a:rPr lang="tr-TR" sz="2000" b="1" cap="none" dirty="0" smtClean="0"/>
              <a:t>4-Sevgi ve beğeni</a:t>
            </a:r>
            <a:br>
              <a:rPr lang="tr-TR" sz="2000" b="1" cap="none" dirty="0" smtClean="0"/>
            </a:br>
            <a:r>
              <a:rPr lang="tr-TR" sz="2000" b="1" cap="none" dirty="0" smtClean="0"/>
              <a:t>5-Niyet</a:t>
            </a:r>
            <a:br>
              <a:rPr lang="tr-TR" sz="2000" b="1" cap="none" dirty="0" smtClean="0"/>
            </a:br>
            <a:r>
              <a:rPr lang="tr-TR" sz="2000" b="1" cap="none" dirty="0"/>
              <a:t/>
            </a:r>
            <a:br>
              <a:rPr lang="tr-TR" sz="2000" b="1" cap="none" dirty="0"/>
            </a:br>
            <a:r>
              <a:rPr lang="tr-TR" sz="2000" b="1" cap="none" dirty="0" smtClean="0"/>
              <a:t>B-ALICI FAKTÖRÜ</a:t>
            </a:r>
            <a:br>
              <a:rPr lang="tr-TR" sz="2000" b="1" cap="none" dirty="0" smtClean="0"/>
            </a:br>
            <a:r>
              <a:rPr lang="tr-TR" sz="2000" b="1" cap="none" dirty="0"/>
              <a:t> </a:t>
            </a:r>
            <a:r>
              <a:rPr lang="tr-TR" sz="2000" b="1" cap="none" dirty="0" smtClean="0"/>
              <a:t>Kaynağın karşısındaki alıcı faktörü mesajı alan kişinin kişilik </a:t>
            </a:r>
            <a:r>
              <a:rPr lang="tr-TR" sz="2000" b="1" cap="none" dirty="0" err="1" smtClean="0"/>
              <a:t>özellikleri,cinsiyeti,yaşı,sosyal</a:t>
            </a:r>
            <a:r>
              <a:rPr lang="tr-TR" sz="2000" b="1" cap="none" dirty="0" smtClean="0"/>
              <a:t> </a:t>
            </a:r>
            <a:r>
              <a:rPr lang="tr-TR" sz="2000" b="1" cap="none" dirty="0" err="1" smtClean="0"/>
              <a:t>statüsü,zeka</a:t>
            </a:r>
            <a:r>
              <a:rPr lang="tr-TR" sz="2000" b="1" cap="none" dirty="0" smtClean="0"/>
              <a:t> </a:t>
            </a:r>
            <a:r>
              <a:rPr lang="tr-TR" sz="2000" b="1" cap="none" dirty="0" err="1" smtClean="0"/>
              <a:t>vb.mesajın</a:t>
            </a:r>
            <a:r>
              <a:rPr lang="tr-TR" sz="2000" b="1" cap="none" dirty="0" smtClean="0"/>
              <a:t> bütünlüğünde etkilidir.</a:t>
            </a:r>
            <a:br>
              <a:rPr lang="tr-TR" sz="2000" b="1" cap="none" dirty="0" smtClean="0"/>
            </a:br>
            <a:r>
              <a:rPr lang="tr-TR" sz="2000" b="1" cap="none" dirty="0" smtClean="0"/>
              <a:t>-İkna edici mesajlar karşısında alıcının etkileneceği mesaj </a:t>
            </a:r>
            <a:r>
              <a:rPr lang="tr-TR" sz="2000" b="1" cap="none" dirty="0" err="1" smtClean="0"/>
              <a:t>türleri,vereceği</a:t>
            </a:r>
            <a:r>
              <a:rPr lang="tr-TR" sz="2000" b="1" cap="none" dirty="0" smtClean="0"/>
              <a:t> </a:t>
            </a:r>
            <a:r>
              <a:rPr lang="tr-TR" sz="2000" b="1" cap="none" dirty="0" err="1" smtClean="0"/>
              <a:t>tepkiler,gösterdikleri</a:t>
            </a:r>
            <a:r>
              <a:rPr lang="tr-TR" sz="2000" b="1" cap="none" dirty="0" smtClean="0"/>
              <a:t> direnç </a:t>
            </a:r>
            <a:r>
              <a:rPr lang="tr-TR" sz="2000" b="1" cap="none" dirty="0" err="1" smtClean="0"/>
              <a:t>vb</a:t>
            </a:r>
            <a:r>
              <a:rPr lang="tr-TR" sz="2000" b="1" cap="none" dirty="0" smtClean="0"/>
              <a:t> farklılıklar gösterir.</a:t>
            </a:r>
            <a:br>
              <a:rPr lang="tr-TR" sz="2000" b="1" cap="none" dirty="0" smtClean="0"/>
            </a:br>
            <a:r>
              <a:rPr lang="tr-TR" sz="2000" b="1" cap="none" dirty="0" smtClean="0"/>
              <a:t>-Özgüvenli kişiler ikna edici iletişim sürecinde daha temkinlidirler ve direnç gösterirler.</a:t>
            </a:r>
            <a:br>
              <a:rPr lang="tr-TR" sz="2000" b="1" cap="none" dirty="0" smtClean="0"/>
            </a:br>
            <a:r>
              <a:rPr lang="tr-TR" sz="2000" b="1" cap="none" dirty="0" smtClean="0"/>
              <a:t>-Kendine güveni daha az olan kişilerde ise durum tam </a:t>
            </a:r>
            <a:r>
              <a:rPr lang="tr-TR" sz="2000" b="1" cap="none" dirty="0" err="1" smtClean="0"/>
              <a:t>tersidir.Karşısındaki</a:t>
            </a:r>
            <a:r>
              <a:rPr lang="tr-TR" sz="2000" b="1" cap="none" dirty="0" smtClean="0"/>
              <a:t> kişinin doğrularını daha kolay kabul eder yani ikna olur.</a:t>
            </a:r>
            <a:br>
              <a:rPr lang="tr-TR" sz="2000" b="1" cap="none" dirty="0" smtClean="0"/>
            </a:br>
            <a:r>
              <a:rPr lang="tr-TR" sz="2000" b="1" cap="none" dirty="0" smtClean="0"/>
              <a:t>-Zeka da etkili bir </a:t>
            </a:r>
            <a:r>
              <a:rPr lang="tr-TR" sz="2000" b="1" cap="none" dirty="0" err="1" smtClean="0"/>
              <a:t>faktördür.Alıcının</a:t>
            </a:r>
            <a:r>
              <a:rPr lang="tr-TR" sz="2000" b="1" cap="none" dirty="0" smtClean="0"/>
              <a:t> gösterdiği tepkileri ve tepki düzeylerini </a:t>
            </a:r>
            <a:r>
              <a:rPr lang="tr-TR" sz="2000" b="1" cap="none" dirty="0" err="1" smtClean="0"/>
              <a:t>belirler.Örneğin</a:t>
            </a:r>
            <a:r>
              <a:rPr lang="tr-TR" sz="2000" b="1" cap="none" dirty="0" smtClean="0"/>
              <a:t> zeka seviyesi yüksek olan bir alıcı </a:t>
            </a:r>
            <a:r>
              <a:rPr lang="tr-TR" sz="2000" b="1" cap="none" dirty="0" err="1" smtClean="0"/>
              <a:t>karmaşık,tutarlı,mantıklı</a:t>
            </a:r>
            <a:r>
              <a:rPr lang="tr-TR" sz="2000" b="1" cap="none" dirty="0" smtClean="0"/>
              <a:t> yönleri bulunan mesajlardan etkilenirken; zeka seviyesi düşük olan alıcı daha </a:t>
            </a:r>
            <a:r>
              <a:rPr lang="tr-TR" sz="2000" b="1" cap="none" dirty="0" err="1" smtClean="0"/>
              <a:t>basit,herkesçe</a:t>
            </a:r>
            <a:r>
              <a:rPr lang="tr-TR" sz="2000" b="1" cap="none" dirty="0" smtClean="0"/>
              <a:t> anlaşılan mesajlardan etkilenir.</a:t>
            </a:r>
            <a:br>
              <a:rPr lang="tr-TR" sz="2000" b="1" cap="none" dirty="0" smtClean="0"/>
            </a:br>
            <a:endParaRPr lang="tr-TR" sz="2000" b="1" cap="none" dirty="0"/>
          </a:p>
        </p:txBody>
      </p:sp>
      <p:sp>
        <p:nvSpPr>
          <p:cNvPr id="3" name="Alt Başlık 2"/>
          <p:cNvSpPr>
            <a:spLocks noGrp="1"/>
          </p:cNvSpPr>
          <p:nvPr>
            <p:ph type="subTitle" idx="1"/>
          </p:nvPr>
        </p:nvSpPr>
        <p:spPr>
          <a:xfrm>
            <a:off x="4873035" y="1431594"/>
            <a:ext cx="6064931" cy="414624"/>
          </a:xfrm>
        </p:spPr>
        <p:txBody>
          <a:bodyPr/>
          <a:lstStyle/>
          <a:p>
            <a:endParaRPr lang="tr-TR" dirty="0"/>
          </a:p>
        </p:txBody>
      </p:sp>
      <p:sp>
        <p:nvSpPr>
          <p:cNvPr id="4" name="Metin kutusu 3"/>
          <p:cNvSpPr txBox="1"/>
          <p:nvPr/>
        </p:nvSpPr>
        <p:spPr>
          <a:xfrm>
            <a:off x="5259977" y="6052456"/>
            <a:ext cx="905691" cy="707886"/>
          </a:xfrm>
          <a:prstGeom prst="rect">
            <a:avLst/>
          </a:prstGeom>
          <a:noFill/>
        </p:spPr>
        <p:txBody>
          <a:bodyPr wrap="square" rtlCol="0">
            <a:spAutoFit/>
          </a:bodyPr>
          <a:lstStyle/>
          <a:p>
            <a:pPr algn="ctr"/>
            <a:r>
              <a:rPr lang="tr-TR" sz="4000" dirty="0" smtClean="0"/>
              <a:t>6</a:t>
            </a:r>
            <a:endParaRPr lang="tr-TR" sz="4000" dirty="0"/>
          </a:p>
        </p:txBody>
      </p:sp>
    </p:spTree>
    <p:extLst>
      <p:ext uri="{BB962C8B-B14F-4D97-AF65-F5344CB8AC3E}">
        <p14:creationId xmlns:p14="http://schemas.microsoft.com/office/powerpoint/2010/main" val="3749072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17714" y="374468"/>
            <a:ext cx="11512732" cy="2031325"/>
          </a:xfrm>
          <a:prstGeom prst="rect">
            <a:avLst/>
          </a:prstGeom>
          <a:noFill/>
        </p:spPr>
        <p:txBody>
          <a:bodyPr wrap="square" rtlCol="0">
            <a:spAutoFit/>
          </a:bodyPr>
          <a:lstStyle/>
          <a:p>
            <a:r>
              <a:rPr lang="tr-TR" dirty="0" smtClean="0"/>
              <a:t>C. Mesaj faktörü</a:t>
            </a:r>
          </a:p>
          <a:p>
            <a:r>
              <a:rPr lang="tr-TR" dirty="0" smtClean="0"/>
              <a:t>İkna </a:t>
            </a:r>
            <a:r>
              <a:rPr lang="tr-TR" dirty="0"/>
              <a:t>edici iletişimde diğer önemli bir özellik ise, mesajın oluşturulmasıdır. İkna konusu olan duygu, düşünce, bilgi vb. alıcıya iletilmeye hazır bir hale gelmesi ve mesaj biçimine dönüştürülmesi gereklidir. Kaynağın bir iletiyi kodlaması ve alıcı tarafından bu iletinin anlamlandırılması her iki tarafın da sahip olduğu birikimlerle doğrudan ilişkilidir. Kaynak ve alıcı ortak bir deneyim alanına sahip oldukları zaman, </a:t>
            </a:r>
            <a:r>
              <a:rPr lang="tr-TR" dirty="0" smtClean="0"/>
              <a:t>mesajın </a:t>
            </a:r>
            <a:r>
              <a:rPr lang="tr-TR" dirty="0"/>
              <a:t>anlaşılması ve anlamlandırılması o denli kolaylaşmaktadır. Mesajın belirli özellikleri alıcı tarafından kabul edilmesi üzerinde etkili olmaktadır.</a:t>
            </a:r>
          </a:p>
        </p:txBody>
      </p:sp>
      <p:sp>
        <p:nvSpPr>
          <p:cNvPr id="3" name="Metin kutusu 2"/>
          <p:cNvSpPr txBox="1"/>
          <p:nvPr/>
        </p:nvSpPr>
        <p:spPr>
          <a:xfrm>
            <a:off x="539931" y="2455817"/>
            <a:ext cx="10119360" cy="3139321"/>
          </a:xfrm>
          <a:prstGeom prst="rect">
            <a:avLst/>
          </a:prstGeom>
          <a:noFill/>
        </p:spPr>
        <p:txBody>
          <a:bodyPr wrap="square" rtlCol="0">
            <a:spAutoFit/>
          </a:bodyPr>
          <a:lstStyle/>
          <a:p>
            <a:r>
              <a:rPr lang="tr-TR" dirty="0"/>
              <a:t>Bu özellikler şu şekilde açıklanmaktadır</a:t>
            </a:r>
            <a:r>
              <a:rPr lang="tr-TR" dirty="0" smtClean="0"/>
              <a:t>:</a:t>
            </a:r>
          </a:p>
          <a:p>
            <a:endParaRPr lang="tr-TR" dirty="0"/>
          </a:p>
          <a:p>
            <a:r>
              <a:rPr lang="tr-TR" dirty="0"/>
              <a:t>-	Mesaj akıcının fizyolojik dürtülerine hitap etmelidir.</a:t>
            </a:r>
          </a:p>
          <a:p>
            <a:r>
              <a:rPr lang="tr-TR" dirty="0"/>
              <a:t>-	Mesaj alıcının eğitim düzeyi, mesleği, cinsiyeti, yaşı, ilgi ve alışkanlıklarına yönelik olmalıdır.</a:t>
            </a:r>
          </a:p>
          <a:p>
            <a:r>
              <a:rPr lang="tr-TR" dirty="0"/>
              <a:t>-	Mesaj alıcı tarafından kabul edilmesi için teşvik ve motive edici özellikler içermelidir.</a:t>
            </a:r>
          </a:p>
          <a:p>
            <a:r>
              <a:rPr lang="tr-TR" dirty="0"/>
              <a:t>-	İkna edici mesaja karşı argümanlarla yanıt vererek </a:t>
            </a:r>
            <a:r>
              <a:rPr lang="tr-TR" dirty="0" err="1"/>
              <a:t>olumsuzlamaya</a:t>
            </a:r>
            <a:r>
              <a:rPr lang="tr-TR" dirty="0"/>
              <a:t> çalışır.</a:t>
            </a:r>
          </a:p>
          <a:p>
            <a:r>
              <a:rPr lang="tr-TR" dirty="0"/>
              <a:t>-	Alıcı kaynak kişiye karşı küçümseyici ve </a:t>
            </a:r>
            <a:r>
              <a:rPr lang="tr-TR" dirty="0" err="1"/>
              <a:t>alycı</a:t>
            </a:r>
            <a:r>
              <a:rPr lang="tr-TR" dirty="0"/>
              <a:t> bir tavır takınır.</a:t>
            </a:r>
          </a:p>
          <a:p>
            <a:r>
              <a:rPr lang="tr-TR" dirty="0"/>
              <a:t>-	Alıcı kaynağa inanmadığını </a:t>
            </a:r>
            <a:r>
              <a:rPr lang="tr-TR" dirty="0" err="1"/>
              <a:t>söylyerek</a:t>
            </a:r>
            <a:r>
              <a:rPr lang="tr-TR" dirty="0"/>
              <a:t> ya da </a:t>
            </a:r>
            <a:r>
              <a:rPr lang="tr-TR" dirty="0" err="1"/>
              <a:t>brlli</a:t>
            </a:r>
            <a:r>
              <a:rPr lang="tr-TR" dirty="0"/>
              <a:t> ederek mesajı kabul etmez.</a:t>
            </a:r>
          </a:p>
          <a:p>
            <a:r>
              <a:rPr lang="tr-TR" dirty="0"/>
              <a:t>-	Alıcı mesajı kabul etmesine rağmen,  mesajın gerçek amacından sapmasını sağlayarak kaynağın mesajını istemediğini gösterir.</a:t>
            </a:r>
          </a:p>
        </p:txBody>
      </p:sp>
      <p:sp>
        <p:nvSpPr>
          <p:cNvPr id="4" name="Metin kutusu 3"/>
          <p:cNvSpPr txBox="1"/>
          <p:nvPr/>
        </p:nvSpPr>
        <p:spPr>
          <a:xfrm>
            <a:off x="4572000" y="5869577"/>
            <a:ext cx="2063931" cy="707886"/>
          </a:xfrm>
          <a:prstGeom prst="rect">
            <a:avLst/>
          </a:prstGeom>
          <a:noFill/>
        </p:spPr>
        <p:txBody>
          <a:bodyPr wrap="square" rtlCol="0">
            <a:spAutoFit/>
          </a:bodyPr>
          <a:lstStyle/>
          <a:p>
            <a:pPr algn="ctr"/>
            <a:r>
              <a:rPr lang="tr-TR" sz="4000" dirty="0" smtClean="0"/>
              <a:t>7</a:t>
            </a:r>
            <a:endParaRPr lang="tr-TR" sz="4000" dirty="0"/>
          </a:p>
        </p:txBody>
      </p:sp>
    </p:spTree>
    <p:extLst>
      <p:ext uri="{BB962C8B-B14F-4D97-AF65-F5344CB8AC3E}">
        <p14:creationId xmlns:p14="http://schemas.microsoft.com/office/powerpoint/2010/main" val="2123356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531223" y="391885"/>
            <a:ext cx="11399520" cy="5447645"/>
          </a:xfrm>
          <a:prstGeom prst="rect">
            <a:avLst/>
          </a:prstGeom>
          <a:noFill/>
        </p:spPr>
        <p:txBody>
          <a:bodyPr wrap="square" rtlCol="0">
            <a:spAutoFit/>
          </a:bodyPr>
          <a:lstStyle/>
          <a:p>
            <a:r>
              <a:rPr lang="tr-TR" sz="2400" dirty="0"/>
              <a:t>1.	İkna edici mesajın oluşturulması</a:t>
            </a:r>
          </a:p>
          <a:p>
            <a:endParaRPr lang="tr-TR" dirty="0"/>
          </a:p>
          <a:p>
            <a:r>
              <a:rPr lang="tr-TR" dirty="0"/>
              <a:t>    Öncelikle dinleyicinin nasıl hissettiği ve nelere inandığı belirlenmelidir.</a:t>
            </a:r>
          </a:p>
          <a:p>
            <a:r>
              <a:rPr lang="tr-TR" dirty="0"/>
              <a:t>    Birincisi, sözlü ve sözsüz olarak iletişim süreci içinde kaynağın nasıl bilinçli ve dikkatli mesajlar gönderdiğine, alıcının dikkati çekilmesi gerekir. Bu durumda mesaj biçimi ve içeriği esnek, şartlara bağlı ve bilişsel kargaşa yaratmadan aktarılmayı gerektirir. İkincisi, mesajı gönderen kaynak ve alıcı arsındaki düşünce sistemleri birbirine zıt nitelikler gösteriyorsa dikkat yapısı fonksiyonel olarak işlemez. Buna bağlı olarak kaynağın, alıcının dikkati hakkında bilgi sahibi olmalıdır. Üçüncü olarak, dikkat düzeyi bilinçli ya da kendiliğinden oluşabilir. Bu noktada, kaynağın mesajı neden temelinde oluşturması gerekir.</a:t>
            </a:r>
          </a:p>
          <a:p>
            <a:r>
              <a:rPr lang="tr-TR" dirty="0"/>
              <a:t>    İkna edici mesajların hazırlanmasında mesajın uzunluğu ve biçimi etkilidir. İkna edici mesajların üç farklı etkiye sebep olduğu görülmektedir. Birincisi: psikolojik durum üzerindeki etkileri, empati niteliği yüksek mesaj içerikleri yüksek ikna oranları ortaya çıkarır.   İkincisi: iletişim üzerindeki etkileri, ilgi yaratan mesajlar iletişimi ve eylemi artırmaktadır.</a:t>
            </a:r>
          </a:p>
          <a:p>
            <a:r>
              <a:rPr lang="tr-TR" dirty="0"/>
              <a:t>    İkna ediciliğin etkisiyle kişiler davranış ve düşüncelerini değiştirebilirler.</a:t>
            </a:r>
          </a:p>
          <a:p>
            <a:r>
              <a:rPr lang="tr-TR" dirty="0"/>
              <a:t>İkna edici mesajın başarısına etkiyen faktörler şu şekildedir</a:t>
            </a:r>
          </a:p>
          <a:p>
            <a:r>
              <a:rPr lang="tr-TR" dirty="0"/>
              <a:t>-	Mesajın canlılığı:</a:t>
            </a:r>
          </a:p>
          <a:p>
            <a:r>
              <a:rPr lang="tr-TR" dirty="0"/>
              <a:t>-	Korku çekiciliği:</a:t>
            </a:r>
          </a:p>
          <a:p>
            <a:r>
              <a:rPr lang="tr-TR" dirty="0"/>
              <a:t>-	Argüman kalitesi:</a:t>
            </a:r>
          </a:p>
        </p:txBody>
      </p:sp>
      <p:sp>
        <p:nvSpPr>
          <p:cNvPr id="3" name="Metin kutusu 2"/>
          <p:cNvSpPr txBox="1"/>
          <p:nvPr/>
        </p:nvSpPr>
        <p:spPr>
          <a:xfrm>
            <a:off x="4807131" y="5839530"/>
            <a:ext cx="1349829" cy="707886"/>
          </a:xfrm>
          <a:prstGeom prst="rect">
            <a:avLst/>
          </a:prstGeom>
          <a:noFill/>
        </p:spPr>
        <p:txBody>
          <a:bodyPr wrap="square" rtlCol="0">
            <a:spAutoFit/>
          </a:bodyPr>
          <a:lstStyle/>
          <a:p>
            <a:pPr algn="ctr"/>
            <a:r>
              <a:rPr lang="tr-TR" sz="4000" dirty="0" smtClean="0"/>
              <a:t>8</a:t>
            </a:r>
            <a:endParaRPr lang="tr-TR" sz="4000" dirty="0"/>
          </a:p>
        </p:txBody>
      </p:sp>
    </p:spTree>
    <p:extLst>
      <p:ext uri="{BB962C8B-B14F-4D97-AF65-F5344CB8AC3E}">
        <p14:creationId xmlns:p14="http://schemas.microsoft.com/office/powerpoint/2010/main" val="3258118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35429" y="330926"/>
            <a:ext cx="11469188" cy="4524315"/>
          </a:xfrm>
          <a:prstGeom prst="rect">
            <a:avLst/>
          </a:prstGeom>
          <a:noFill/>
        </p:spPr>
        <p:txBody>
          <a:bodyPr wrap="square" rtlCol="0">
            <a:spAutoFit/>
          </a:bodyPr>
          <a:lstStyle/>
          <a:p>
            <a:pPr marL="342900" indent="-342900">
              <a:buAutoNum type="arabicPeriod" startAt="2"/>
            </a:pPr>
            <a:r>
              <a:rPr lang="tr-TR" dirty="0" smtClean="0"/>
              <a:t>İkna </a:t>
            </a:r>
            <a:r>
              <a:rPr lang="tr-TR" dirty="0"/>
              <a:t>edici mesajın </a:t>
            </a:r>
            <a:r>
              <a:rPr lang="tr-TR" dirty="0" smtClean="0"/>
              <a:t>sunumu</a:t>
            </a:r>
          </a:p>
          <a:p>
            <a:pPr marL="342900" indent="-342900">
              <a:buAutoNum type="arabicPeriod" startAt="2"/>
            </a:pPr>
            <a:endParaRPr lang="tr-TR" dirty="0"/>
          </a:p>
          <a:p>
            <a:r>
              <a:rPr lang="tr-TR" dirty="0"/>
              <a:t>a)	Mesajın tek ve iki yönlü sunumu</a:t>
            </a:r>
          </a:p>
          <a:p>
            <a:r>
              <a:rPr lang="tr-TR" dirty="0"/>
              <a:t>   </a:t>
            </a:r>
            <a:r>
              <a:rPr lang="tr-TR" dirty="0" smtClean="0"/>
              <a:t>- </a:t>
            </a:r>
            <a:r>
              <a:rPr lang="tr-TR" dirty="0"/>
              <a:t>Tek yönlü mesajlar genellikle belirli bir konuda sadece belirli açılardan görüşlere yer verilen ve bir bakış açısına göre düzenlenir.</a:t>
            </a:r>
          </a:p>
          <a:p>
            <a:r>
              <a:rPr lang="tr-TR" dirty="0"/>
              <a:t>   </a:t>
            </a:r>
            <a:r>
              <a:rPr lang="tr-TR" dirty="0" smtClean="0"/>
              <a:t>- </a:t>
            </a:r>
            <a:r>
              <a:rPr lang="tr-TR" dirty="0"/>
              <a:t>Çift yönlü mesajlarda ise birçok görüşten ve bakış açısından söz edilmektedir.</a:t>
            </a:r>
          </a:p>
          <a:p>
            <a:r>
              <a:rPr lang="tr-TR" dirty="0"/>
              <a:t>   </a:t>
            </a:r>
            <a:r>
              <a:rPr lang="tr-TR" dirty="0" smtClean="0"/>
              <a:t>- </a:t>
            </a:r>
            <a:r>
              <a:rPr lang="tr-TR" dirty="0"/>
              <a:t>Hedef kitlenin özellikleri mesaj sunumunu ve biçimini belirlemektedir. Örneğin; alıcı konu hakkında önyargıya sahipse mesajı almaya istekli olmayacağı için farklı savların bulunması gerekmektedir. Bu nedenle böyle bir durumda mesajın iki yönlü durumu daha uygun olacaktır. Ancak kaynak kişi çok sevilen ve beğenilen biri ise tek yönlü sunum yeterlidir çünkü alıcıya güvenilirliğini kanıtlamıştır zaten.</a:t>
            </a:r>
          </a:p>
          <a:p>
            <a:r>
              <a:rPr lang="tr-TR" dirty="0"/>
              <a:t>Mesajın iki yönlü sunumunda alıcının mesaja ilişkin tüm alternatifleri görerek daha kısa sürede ikna olabileceği varsayımı ters bir etki de gösterebilmektedir. Birincisi alıcının daha önce farkında olduğu ve bildiği olumsuzluklara ilişkin farklı bir anlatım sunulması ile kaynağa karşı bir güvensizlik oluşabilir. Alıcının konu hakkında olumsuz bir tutuma sahip olduğu biliniyorsa önce olumlu özellik daha sonra olumsuz özellik verilmelidir. Diğer taraftan kararsız  ya da olumlu bir tutuma sahip olan alıcıya ise öncelikle olumlu özellikler daha sonra olumsuz özelikler </a:t>
            </a:r>
            <a:r>
              <a:rPr lang="tr-TR" dirty="0" smtClean="0"/>
              <a:t>aktarılmalıdır.</a:t>
            </a:r>
            <a:endParaRPr lang="tr-TR" dirty="0"/>
          </a:p>
        </p:txBody>
      </p:sp>
      <p:sp>
        <p:nvSpPr>
          <p:cNvPr id="3" name="Metin kutusu 2"/>
          <p:cNvSpPr txBox="1"/>
          <p:nvPr/>
        </p:nvSpPr>
        <p:spPr>
          <a:xfrm>
            <a:off x="435429" y="4937760"/>
            <a:ext cx="10563497" cy="1754326"/>
          </a:xfrm>
          <a:prstGeom prst="rect">
            <a:avLst/>
          </a:prstGeom>
          <a:noFill/>
        </p:spPr>
        <p:txBody>
          <a:bodyPr wrap="square" rtlCol="0">
            <a:spAutoFit/>
          </a:bodyPr>
          <a:lstStyle/>
          <a:p>
            <a:pPr marL="342900" indent="-342900">
              <a:buAutoNum type="alphaLcParenR" startAt="2"/>
            </a:pPr>
            <a:r>
              <a:rPr lang="tr-TR" dirty="0" smtClean="0"/>
              <a:t>Mesajın </a:t>
            </a:r>
            <a:r>
              <a:rPr lang="tr-TR" dirty="0"/>
              <a:t>duygusal ve rasyonel </a:t>
            </a:r>
            <a:r>
              <a:rPr lang="tr-TR" dirty="0" smtClean="0"/>
              <a:t>sunumu</a:t>
            </a:r>
            <a:endParaRPr lang="tr-TR" dirty="0"/>
          </a:p>
          <a:p>
            <a:r>
              <a:rPr lang="tr-TR" dirty="0"/>
              <a:t>    İkna edici iletişimde duygusal içeriği olan mesajlar genellikle alıcının psikolojisini etkilemeyi hedeflemektedir. Rasyonel mesajlarda ise, alıcının maddi ya da manevi kazançlarına yönelik ifadeler yer almaktadır.</a:t>
            </a:r>
          </a:p>
          <a:p>
            <a:r>
              <a:rPr lang="tr-TR" dirty="0"/>
              <a:t>   Genellikle etkili bir ikna edici iletişim sürecinde mesajda hem duygusal hem de rasyonel ögelerin kullanıldığı görülmektedir.</a:t>
            </a:r>
          </a:p>
        </p:txBody>
      </p:sp>
      <p:sp>
        <p:nvSpPr>
          <p:cNvPr id="4" name="Metin kutusu 3"/>
          <p:cNvSpPr txBox="1"/>
          <p:nvPr/>
        </p:nvSpPr>
        <p:spPr>
          <a:xfrm>
            <a:off x="4763589" y="6235337"/>
            <a:ext cx="1628503" cy="707886"/>
          </a:xfrm>
          <a:prstGeom prst="rect">
            <a:avLst/>
          </a:prstGeom>
          <a:noFill/>
        </p:spPr>
        <p:txBody>
          <a:bodyPr wrap="square" rtlCol="0">
            <a:spAutoFit/>
          </a:bodyPr>
          <a:lstStyle/>
          <a:p>
            <a:pPr algn="ctr"/>
            <a:r>
              <a:rPr lang="tr-TR" sz="4000" dirty="0"/>
              <a:t>9</a:t>
            </a:r>
          </a:p>
        </p:txBody>
      </p:sp>
    </p:spTree>
    <p:extLst>
      <p:ext uri="{BB962C8B-B14F-4D97-AF65-F5344CB8AC3E}">
        <p14:creationId xmlns:p14="http://schemas.microsoft.com/office/powerpoint/2010/main" val="39247584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670560" y="339634"/>
            <a:ext cx="11251474" cy="3570208"/>
          </a:xfrm>
          <a:prstGeom prst="rect">
            <a:avLst/>
          </a:prstGeom>
          <a:noFill/>
        </p:spPr>
        <p:txBody>
          <a:bodyPr wrap="square" rtlCol="0">
            <a:spAutoFit/>
          </a:bodyPr>
          <a:lstStyle/>
          <a:p>
            <a:r>
              <a:rPr lang="tr-TR" sz="2400" dirty="0"/>
              <a:t>IV. İKNA KURAMLARI</a:t>
            </a:r>
          </a:p>
          <a:p>
            <a:pPr marL="342900" indent="-342900">
              <a:buAutoNum type="alphaUcPeriod"/>
            </a:pPr>
            <a:r>
              <a:rPr lang="tr-TR" sz="2800" dirty="0" smtClean="0"/>
              <a:t>Aristoteles yaklaşımı</a:t>
            </a:r>
          </a:p>
          <a:p>
            <a:endParaRPr lang="tr-TR" dirty="0"/>
          </a:p>
          <a:p>
            <a:r>
              <a:rPr lang="tr-TR" dirty="0"/>
              <a:t>Aristo’ya göre konuşmacı ikna edici bir mesaj yaratmak istiyorsa mesajını etkili kılabilmek için üç ikna edici unsur kullanılır. Bunlar logos, </a:t>
            </a:r>
            <a:r>
              <a:rPr lang="tr-TR" dirty="0" err="1"/>
              <a:t>pathos</a:t>
            </a:r>
            <a:r>
              <a:rPr lang="tr-TR" dirty="0"/>
              <a:t> ve </a:t>
            </a:r>
            <a:r>
              <a:rPr lang="tr-TR" dirty="0" err="1"/>
              <a:t>ethos</a:t>
            </a:r>
            <a:r>
              <a:rPr lang="tr-TR" dirty="0"/>
              <a:t> olarak ifade edilir. Bu üç unsur şu şekilde açıklanmaktadır:</a:t>
            </a:r>
          </a:p>
          <a:p>
            <a:endParaRPr lang="tr-TR" sz="2400" dirty="0"/>
          </a:p>
          <a:p>
            <a:r>
              <a:rPr lang="tr-TR" sz="2400" dirty="0"/>
              <a:t>1.	Akıl yürütme (Logos)</a:t>
            </a:r>
          </a:p>
          <a:p>
            <a:r>
              <a:rPr lang="tr-TR" dirty="0"/>
              <a:t>   Mantık ve argüman temeline dayanan logos kişinin neden duygusunu çekici kılmayı amaçlamaktadır. Örneğin, bir doktor yeni bulduğu tedavi yöntemini kabul ettirmek için konuşmasında mantıksal bir yaklaşım kullanır.</a:t>
            </a:r>
          </a:p>
        </p:txBody>
      </p:sp>
      <p:sp>
        <p:nvSpPr>
          <p:cNvPr id="3" name="Metin kutusu 2"/>
          <p:cNvSpPr txBox="1"/>
          <p:nvPr/>
        </p:nvSpPr>
        <p:spPr>
          <a:xfrm>
            <a:off x="670560" y="3849189"/>
            <a:ext cx="10702834" cy="2031325"/>
          </a:xfrm>
          <a:prstGeom prst="rect">
            <a:avLst/>
          </a:prstGeom>
          <a:noFill/>
        </p:spPr>
        <p:txBody>
          <a:bodyPr wrap="square" rtlCol="0">
            <a:spAutoFit/>
          </a:bodyPr>
          <a:lstStyle/>
          <a:p>
            <a:r>
              <a:rPr lang="tr-TR" dirty="0" smtClean="0"/>
              <a:t>    Logos </a:t>
            </a:r>
            <a:r>
              <a:rPr lang="tr-TR" dirty="0"/>
              <a:t>gerçeklerden ve rakamlardan başka iki temel akıl yürütme tipi kullanır. Bunlardan birincisi tümdengelime dayanan akıl yürütme genelden özele doğru ilerleyen bir özellik gösterir. En çok bilinen örneği kıyaslamadır. Örneğin, tüm insanlar ölümlüdür/Ali bir insandır, bu nedenle Ali de ölümlüdür. İkincisi ise tümevarım akıl yürütme yöntemi, özelden genele doğru ilerler.  Örneğin, CD satın almak için bir mağazaya gittiğimizde bir ünlünün CD’sinde en sevdiğimiz bir parça çalıyorsa onu dinleyerek etkilenme sonucunda o CD’yi satın alabiliriz. </a:t>
            </a:r>
          </a:p>
          <a:p>
            <a:r>
              <a:rPr lang="tr-TR" dirty="0"/>
              <a:t>   Hem tümevarım hem de tümdengelim aynı anda kullanıldığında bir güvensizlik taşır.</a:t>
            </a:r>
          </a:p>
        </p:txBody>
      </p:sp>
      <p:sp>
        <p:nvSpPr>
          <p:cNvPr id="4" name="Metin kutusu 3"/>
          <p:cNvSpPr txBox="1"/>
          <p:nvPr/>
        </p:nvSpPr>
        <p:spPr>
          <a:xfrm>
            <a:off x="4981303" y="6183086"/>
            <a:ext cx="1619794" cy="707886"/>
          </a:xfrm>
          <a:prstGeom prst="rect">
            <a:avLst/>
          </a:prstGeom>
          <a:noFill/>
        </p:spPr>
        <p:txBody>
          <a:bodyPr wrap="square" rtlCol="0">
            <a:spAutoFit/>
          </a:bodyPr>
          <a:lstStyle/>
          <a:p>
            <a:pPr algn="ctr"/>
            <a:r>
              <a:rPr lang="tr-TR" sz="4000" dirty="0" smtClean="0"/>
              <a:t>10</a:t>
            </a:r>
            <a:endParaRPr lang="tr-TR" sz="4000" dirty="0"/>
          </a:p>
        </p:txBody>
      </p:sp>
    </p:spTree>
    <p:extLst>
      <p:ext uri="{BB962C8B-B14F-4D97-AF65-F5344CB8AC3E}">
        <p14:creationId xmlns:p14="http://schemas.microsoft.com/office/powerpoint/2010/main" val="3617556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65760" y="313509"/>
            <a:ext cx="11408229" cy="2677656"/>
          </a:xfrm>
          <a:prstGeom prst="rect">
            <a:avLst/>
          </a:prstGeom>
          <a:noFill/>
        </p:spPr>
        <p:txBody>
          <a:bodyPr wrap="square" rtlCol="0">
            <a:spAutoFit/>
          </a:bodyPr>
          <a:lstStyle/>
          <a:p>
            <a:r>
              <a:rPr lang="tr-TR" sz="2400" dirty="0"/>
              <a:t>2.Duygu(</a:t>
            </a:r>
            <a:r>
              <a:rPr lang="tr-TR" sz="2400" dirty="0" err="1"/>
              <a:t>Pathos</a:t>
            </a:r>
            <a:r>
              <a:rPr lang="tr-TR" sz="2400" dirty="0" smtClean="0"/>
              <a:t>)</a:t>
            </a:r>
          </a:p>
          <a:p>
            <a:endParaRPr lang="tr-TR" dirty="0"/>
          </a:p>
          <a:p>
            <a:r>
              <a:rPr lang="tr-TR" dirty="0" smtClean="0"/>
              <a:t>    Konuşmacı </a:t>
            </a:r>
            <a:r>
              <a:rPr lang="tr-TR" dirty="0"/>
              <a:t>duygulara ya da hislere hitap etmeyi tercih ettiğinde, mantıktan daha etkili olan duyguları çekici kılmayı amaçlamaktadır. </a:t>
            </a:r>
            <a:endParaRPr lang="tr-TR" dirty="0" smtClean="0"/>
          </a:p>
          <a:p>
            <a:pPr marL="285750" indent="-285750">
              <a:buFont typeface="Arial" panose="020B0604020202020204" pitchFamily="34" charset="0"/>
              <a:buChar char="•"/>
            </a:pPr>
            <a:r>
              <a:rPr lang="tr-TR" dirty="0" smtClean="0"/>
              <a:t>Ödül </a:t>
            </a:r>
            <a:r>
              <a:rPr lang="tr-TR" dirty="0"/>
              <a:t>çekiciliği; Örneğin, bir üniversitede konuşma yapan müdür öğrencilere iş yaşamında bu diplomanın </a:t>
            </a:r>
            <a:r>
              <a:rPr lang="tr-TR" dirty="0" smtClean="0"/>
              <a:t>Duygu(</a:t>
            </a:r>
            <a:r>
              <a:rPr lang="tr-TR" dirty="0" err="1" smtClean="0"/>
              <a:t>Pathos</a:t>
            </a:r>
            <a:r>
              <a:rPr lang="tr-TR" smtClean="0"/>
              <a:t>) </a:t>
            </a:r>
            <a:r>
              <a:rPr lang="tr-TR" dirty="0"/>
              <a:t>çok önemli olduğunu ve onlara birçok kapıyı açacağını söylediğinde iş bulma ihtiyaçlarına yönelik duygusal bir çekicilik kullanmaktadır. Korku çekiciliği; Örneğin, reklamlarda güvenlikle ilgili bir ürünlerin kullanımında evde yangın tehlikesi belirtir. Korku çekiciliği sağlıkla ilgili konularda daha çok kullanılır.</a:t>
            </a:r>
          </a:p>
        </p:txBody>
      </p:sp>
      <p:sp>
        <p:nvSpPr>
          <p:cNvPr id="3" name="Metin kutusu 2"/>
          <p:cNvSpPr txBox="1"/>
          <p:nvPr/>
        </p:nvSpPr>
        <p:spPr>
          <a:xfrm>
            <a:off x="365760" y="3265714"/>
            <a:ext cx="10641874" cy="2215991"/>
          </a:xfrm>
          <a:prstGeom prst="rect">
            <a:avLst/>
          </a:prstGeom>
          <a:noFill/>
        </p:spPr>
        <p:txBody>
          <a:bodyPr wrap="square" rtlCol="0">
            <a:spAutoFit/>
          </a:bodyPr>
          <a:lstStyle/>
          <a:p>
            <a:r>
              <a:rPr lang="tr-TR" sz="2400" dirty="0"/>
              <a:t>3.Kaynak güvenilirliği(</a:t>
            </a:r>
            <a:r>
              <a:rPr lang="tr-TR" sz="2400" dirty="0" err="1"/>
              <a:t>Ethos</a:t>
            </a:r>
            <a:r>
              <a:rPr lang="tr-TR" sz="2400" dirty="0" smtClean="0"/>
              <a:t>)</a:t>
            </a:r>
          </a:p>
          <a:p>
            <a:endParaRPr lang="tr-TR" sz="2400" dirty="0"/>
          </a:p>
          <a:p>
            <a:r>
              <a:rPr lang="tr-TR" dirty="0" smtClean="0"/>
              <a:t>    </a:t>
            </a:r>
            <a:r>
              <a:rPr lang="tr-TR" dirty="0" err="1" smtClean="0"/>
              <a:t>Ethos</a:t>
            </a:r>
            <a:r>
              <a:rPr lang="tr-TR" dirty="0"/>
              <a:t>, kaynağın güvenilirliği anlamına gelmektedir.</a:t>
            </a:r>
          </a:p>
          <a:p>
            <a:r>
              <a:rPr lang="tr-TR" dirty="0"/>
              <a:t>Örneğin, Nobel ödülü almış bir yazarın yaptığı konuşma ile henüz ilk kitabı çıkmış bir yazarın konuşmanın ikna ediciliği arasında bir fark bulunmaktadır.</a:t>
            </a:r>
          </a:p>
          <a:p>
            <a:r>
              <a:rPr lang="tr-TR" dirty="0"/>
              <a:t>Kaynağın güvenilir olmaması durumunda mesaj ne kadar iyi düzenlenirse düzenlensin ikna ediciliği düşük olacaktır. </a:t>
            </a:r>
          </a:p>
        </p:txBody>
      </p:sp>
      <p:sp>
        <p:nvSpPr>
          <p:cNvPr id="4" name="Metin kutusu 3"/>
          <p:cNvSpPr txBox="1"/>
          <p:nvPr/>
        </p:nvSpPr>
        <p:spPr>
          <a:xfrm>
            <a:off x="4937760" y="6033253"/>
            <a:ext cx="1811383" cy="707886"/>
          </a:xfrm>
          <a:prstGeom prst="rect">
            <a:avLst/>
          </a:prstGeom>
          <a:noFill/>
        </p:spPr>
        <p:txBody>
          <a:bodyPr wrap="square" rtlCol="0">
            <a:spAutoFit/>
          </a:bodyPr>
          <a:lstStyle/>
          <a:p>
            <a:pPr algn="ctr"/>
            <a:r>
              <a:rPr lang="tr-TR" sz="4000" dirty="0" smtClean="0"/>
              <a:t>11</a:t>
            </a:r>
            <a:endParaRPr lang="tr-TR" sz="4000" dirty="0"/>
          </a:p>
        </p:txBody>
      </p:sp>
    </p:spTree>
    <p:extLst>
      <p:ext uri="{BB962C8B-B14F-4D97-AF65-F5344CB8AC3E}">
        <p14:creationId xmlns:p14="http://schemas.microsoft.com/office/powerpoint/2010/main" val="2682759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818605" y="966651"/>
            <a:ext cx="10937966" cy="3016210"/>
          </a:xfrm>
          <a:prstGeom prst="rect">
            <a:avLst/>
          </a:prstGeom>
          <a:noFill/>
        </p:spPr>
        <p:txBody>
          <a:bodyPr wrap="square" rtlCol="0">
            <a:spAutoFit/>
          </a:bodyPr>
          <a:lstStyle/>
          <a:p>
            <a:pPr marL="342900" indent="-342900">
              <a:buAutoNum type="alphaUcPeriod" startAt="2"/>
            </a:pPr>
            <a:r>
              <a:rPr lang="tr-TR" sz="2800" dirty="0" smtClean="0"/>
              <a:t>Yale </a:t>
            </a:r>
            <a:r>
              <a:rPr lang="tr-TR" sz="2800" dirty="0"/>
              <a:t>etkileme </a:t>
            </a:r>
            <a:r>
              <a:rPr lang="tr-TR" sz="2800" dirty="0" smtClean="0"/>
              <a:t>modeli</a:t>
            </a:r>
          </a:p>
          <a:p>
            <a:endParaRPr lang="tr-TR" dirty="0"/>
          </a:p>
          <a:p>
            <a:r>
              <a:rPr lang="tr-TR" sz="2400" dirty="0"/>
              <a:t>Yale etkileme modelinde </a:t>
            </a:r>
            <a:r>
              <a:rPr lang="tr-TR" sz="2400" dirty="0" err="1"/>
              <a:t>Harold</a:t>
            </a:r>
            <a:r>
              <a:rPr lang="tr-TR" sz="2400" dirty="0"/>
              <a:t> </a:t>
            </a:r>
            <a:r>
              <a:rPr lang="tr-TR" sz="2400" dirty="0" err="1"/>
              <a:t>Laswell’in</a:t>
            </a:r>
            <a:r>
              <a:rPr lang="tr-TR" sz="2400" dirty="0"/>
              <a:t> “Kim, neyi, kime, hangi etkiyle söylemektedir?” sorusu ile temellenen iletişim </a:t>
            </a:r>
            <a:r>
              <a:rPr lang="tr-TR" sz="2400" dirty="0" err="1"/>
              <a:t>aaştırması</a:t>
            </a:r>
            <a:r>
              <a:rPr lang="tr-TR" sz="2400" dirty="0"/>
              <a:t> doğrultusunda etkileyici bir iletişimde bu ögelerin dikkate alınması gerektiği açıklanmaktadır. Bu teori “ Mesaj öğrenme Yaklaşımı” olarak da ele alınmaktadır. Bu yaklaşımın en önemli özelliği daha sonraki ikna araştırmalarına ikna süreci ile ilgili bir temel oluşturmasıdır</a:t>
            </a:r>
          </a:p>
        </p:txBody>
      </p:sp>
      <p:sp>
        <p:nvSpPr>
          <p:cNvPr id="3" name="Metin kutusu 2"/>
          <p:cNvSpPr txBox="1"/>
          <p:nvPr/>
        </p:nvSpPr>
        <p:spPr>
          <a:xfrm>
            <a:off x="5355771" y="6026331"/>
            <a:ext cx="1506583" cy="707886"/>
          </a:xfrm>
          <a:prstGeom prst="rect">
            <a:avLst/>
          </a:prstGeom>
          <a:noFill/>
        </p:spPr>
        <p:txBody>
          <a:bodyPr wrap="square" rtlCol="0">
            <a:spAutoFit/>
          </a:bodyPr>
          <a:lstStyle/>
          <a:p>
            <a:pPr algn="ctr"/>
            <a:r>
              <a:rPr lang="tr-TR" sz="4000" dirty="0" smtClean="0"/>
              <a:t>12</a:t>
            </a:r>
            <a:endParaRPr lang="tr-TR" sz="4000" dirty="0"/>
          </a:p>
        </p:txBody>
      </p:sp>
    </p:spTree>
    <p:extLst>
      <p:ext uri="{BB962C8B-B14F-4D97-AF65-F5344CB8AC3E}">
        <p14:creationId xmlns:p14="http://schemas.microsoft.com/office/powerpoint/2010/main" val="441702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619794" y="775063"/>
            <a:ext cx="9544595" cy="3662541"/>
          </a:xfrm>
          <a:prstGeom prst="rect">
            <a:avLst/>
          </a:prstGeom>
          <a:noFill/>
        </p:spPr>
        <p:txBody>
          <a:bodyPr wrap="square" rtlCol="0">
            <a:spAutoFit/>
          </a:bodyPr>
          <a:lstStyle/>
          <a:p>
            <a:pPr marL="342900" indent="-342900">
              <a:buAutoNum type="alphaUcPeriod" startAt="3"/>
            </a:pPr>
            <a:r>
              <a:rPr lang="tr-TR" sz="2800" dirty="0" err="1" smtClean="0"/>
              <a:t>Ayrıntılandırma</a:t>
            </a:r>
            <a:r>
              <a:rPr lang="tr-TR" sz="2800" dirty="0" smtClean="0"/>
              <a:t> </a:t>
            </a:r>
            <a:r>
              <a:rPr lang="tr-TR" sz="2800" dirty="0"/>
              <a:t>Olasılığı Modeli (ELABORATION LIKELIHOOD MODEL/ELM</a:t>
            </a:r>
            <a:r>
              <a:rPr lang="tr-TR" sz="2800" dirty="0" smtClean="0"/>
              <a:t>)</a:t>
            </a:r>
          </a:p>
          <a:p>
            <a:pPr marL="342900" indent="-342900">
              <a:buAutoNum type="alphaUcPeriod" startAt="3"/>
            </a:pPr>
            <a:endParaRPr lang="tr-TR" dirty="0"/>
          </a:p>
          <a:p>
            <a:pPr marL="342900" indent="-342900">
              <a:buAutoNum type="alphaUcPeriod" startAt="3"/>
            </a:pPr>
            <a:endParaRPr lang="tr-TR" dirty="0"/>
          </a:p>
          <a:p>
            <a:r>
              <a:rPr lang="tr-TR" sz="2000" dirty="0" err="1"/>
              <a:t>Ayrıntılandırma</a:t>
            </a:r>
            <a:r>
              <a:rPr lang="tr-TR" sz="2000" dirty="0"/>
              <a:t> olasılığı modelinde tutumların doğasına ve tutum değişikliğine ilişkin bir dizi temel varsayım bulunmaktadır. Modelde tüm insanların doğru tutumlar geliştirmeye güdülendikleri ancak düşünme yetileri, istekleri ve yetenekleri bakımından farklılıklar gösterdikleri açıklanmaktadır. Bununla birlikte kişilerin içinde bulundukları koşul ve durumun özelliklerinin de konu hakkında düşünüp düşünemeyeceğini, düşünmek için zaman ya da olanağın olup olmaması gibi unsurları etkileyebileceği belirtilmektedir</a:t>
            </a:r>
            <a:r>
              <a:rPr lang="tr-TR" dirty="0"/>
              <a:t>.</a:t>
            </a:r>
          </a:p>
        </p:txBody>
      </p:sp>
      <p:sp>
        <p:nvSpPr>
          <p:cNvPr id="3" name="Metin kutusu 2"/>
          <p:cNvSpPr txBox="1"/>
          <p:nvPr/>
        </p:nvSpPr>
        <p:spPr>
          <a:xfrm>
            <a:off x="5381897" y="5991497"/>
            <a:ext cx="1593669" cy="707886"/>
          </a:xfrm>
          <a:prstGeom prst="rect">
            <a:avLst/>
          </a:prstGeom>
          <a:noFill/>
        </p:spPr>
        <p:txBody>
          <a:bodyPr wrap="square" rtlCol="0">
            <a:spAutoFit/>
          </a:bodyPr>
          <a:lstStyle/>
          <a:p>
            <a:pPr algn="ctr"/>
            <a:r>
              <a:rPr lang="tr-TR" sz="4000" dirty="0" smtClean="0"/>
              <a:t>13</a:t>
            </a:r>
            <a:endParaRPr lang="tr-TR" sz="4000" dirty="0"/>
          </a:p>
        </p:txBody>
      </p:sp>
    </p:spTree>
    <p:extLst>
      <p:ext uri="{BB962C8B-B14F-4D97-AF65-F5344CB8AC3E}">
        <p14:creationId xmlns:p14="http://schemas.microsoft.com/office/powerpoint/2010/main" val="17848392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391886" y="261257"/>
            <a:ext cx="11199223" cy="6401753"/>
          </a:xfrm>
          <a:prstGeom prst="rect">
            <a:avLst/>
          </a:prstGeom>
          <a:noFill/>
        </p:spPr>
        <p:txBody>
          <a:bodyPr wrap="square" rtlCol="0">
            <a:spAutoFit/>
          </a:bodyPr>
          <a:lstStyle/>
          <a:p>
            <a:pPr marL="514350" indent="-514350">
              <a:buAutoNum type="alphaUcPeriod" startAt="4"/>
            </a:pPr>
            <a:r>
              <a:rPr lang="tr-TR" sz="2800" dirty="0" smtClean="0"/>
              <a:t>Sosyal </a:t>
            </a:r>
            <a:r>
              <a:rPr lang="tr-TR" sz="2800" dirty="0"/>
              <a:t>yargı </a:t>
            </a:r>
            <a:r>
              <a:rPr lang="tr-TR" sz="2800" dirty="0" smtClean="0"/>
              <a:t>kuramı</a:t>
            </a:r>
          </a:p>
          <a:p>
            <a:pPr marL="514350" indent="-514350">
              <a:buAutoNum type="alphaUcPeriod" startAt="4"/>
            </a:pPr>
            <a:endParaRPr lang="tr-TR" sz="2800" dirty="0"/>
          </a:p>
          <a:p>
            <a:r>
              <a:rPr lang="tr-TR" sz="2000" dirty="0"/>
              <a:t>Kuramda tutum değişikliği sürecinin alıcı tarafından algılanış ve yargılanış biçimleri açıklanmaktadır</a:t>
            </a:r>
            <a:r>
              <a:rPr lang="tr-TR" sz="2000" dirty="0" smtClean="0"/>
              <a:t>.</a:t>
            </a:r>
          </a:p>
          <a:p>
            <a:endParaRPr lang="tr-TR" sz="2000" dirty="0"/>
          </a:p>
          <a:p>
            <a:pPr marL="514350" indent="-514350">
              <a:buAutoNum type="alphaUcPeriod" startAt="5"/>
            </a:pPr>
            <a:r>
              <a:rPr lang="tr-TR" sz="2800" dirty="0" smtClean="0"/>
              <a:t>Bilişsel </a:t>
            </a:r>
            <a:r>
              <a:rPr lang="tr-TR" sz="2800" dirty="0"/>
              <a:t>tutarlılık </a:t>
            </a:r>
            <a:r>
              <a:rPr lang="tr-TR" sz="2800" dirty="0" smtClean="0"/>
              <a:t>teorileri</a:t>
            </a:r>
          </a:p>
          <a:p>
            <a:pPr marL="514350" indent="-514350">
              <a:buAutoNum type="alphaUcPeriod" startAt="5"/>
            </a:pPr>
            <a:endParaRPr lang="tr-TR" sz="2800" dirty="0"/>
          </a:p>
          <a:p>
            <a:r>
              <a:rPr lang="tr-TR" sz="2000" dirty="0"/>
              <a:t>Tutarlılık teorisi konuşmacının, ikna etmeyi istediği kişilerin tutumları ile tutarlı ya da tutarsız olan fikir ve argümanların nasıl kullanacağına ilişkin yöntemler içermektedir.</a:t>
            </a:r>
          </a:p>
          <a:p>
            <a:r>
              <a:rPr lang="tr-TR" sz="2000" dirty="0"/>
              <a:t>1.	Denge kuramı</a:t>
            </a:r>
          </a:p>
          <a:p>
            <a:r>
              <a:rPr lang="tr-TR" sz="2000" dirty="0"/>
              <a:t>Pozitif ve negatif değerlendirmeler arasındaki ilişki kişilerin denge ya da dengesiz olma durumunu belirler.</a:t>
            </a:r>
          </a:p>
          <a:p>
            <a:r>
              <a:rPr lang="tr-TR" sz="2000" dirty="0"/>
              <a:t>2.	Bilişsel çelişki kuramı</a:t>
            </a:r>
          </a:p>
          <a:p>
            <a:r>
              <a:rPr lang="tr-TR" sz="2000" dirty="0" err="1"/>
              <a:t>Festinger</a:t>
            </a:r>
            <a:r>
              <a:rPr lang="tr-TR" sz="2000" dirty="0"/>
              <a:t> bilişsel uyumsuzluğu duyguların ve/veya bilginin bir parçası arasındaki dengesizliğin oluşması olarak tanımlar.</a:t>
            </a:r>
          </a:p>
          <a:p>
            <a:r>
              <a:rPr lang="tr-TR" sz="2000" dirty="0"/>
              <a:t>3.	Aşılama kuramı</a:t>
            </a:r>
          </a:p>
          <a:p>
            <a:r>
              <a:rPr lang="tr-TR" sz="2000" dirty="0"/>
              <a:t>Kişiye hiç duymadığı bazı testler sunulur ve daha sonra bu tezler örneklerle çürütülürse böyle bir iletişim karşısında kişi daha az savunucu olacaktır.</a:t>
            </a:r>
          </a:p>
          <a:p>
            <a:endParaRPr lang="tr-TR" dirty="0"/>
          </a:p>
        </p:txBody>
      </p:sp>
      <p:sp>
        <p:nvSpPr>
          <p:cNvPr id="5" name="Metin kutusu 4"/>
          <p:cNvSpPr txBox="1"/>
          <p:nvPr/>
        </p:nvSpPr>
        <p:spPr>
          <a:xfrm>
            <a:off x="5495108" y="6150114"/>
            <a:ext cx="992777" cy="707886"/>
          </a:xfrm>
          <a:prstGeom prst="rect">
            <a:avLst/>
          </a:prstGeom>
          <a:noFill/>
        </p:spPr>
        <p:txBody>
          <a:bodyPr wrap="square" rtlCol="0">
            <a:spAutoFit/>
          </a:bodyPr>
          <a:lstStyle/>
          <a:p>
            <a:pPr algn="ctr"/>
            <a:r>
              <a:rPr lang="tr-TR" sz="4000" dirty="0" smtClean="0"/>
              <a:t>14</a:t>
            </a:r>
            <a:endParaRPr lang="tr-TR" sz="4000" dirty="0"/>
          </a:p>
        </p:txBody>
      </p:sp>
    </p:spTree>
    <p:extLst>
      <p:ext uri="{BB962C8B-B14F-4D97-AF65-F5344CB8AC3E}">
        <p14:creationId xmlns:p14="http://schemas.microsoft.com/office/powerpoint/2010/main" val="4073337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57051" y="426720"/>
            <a:ext cx="11486606" cy="5847755"/>
          </a:xfrm>
          <a:prstGeom prst="rect">
            <a:avLst/>
          </a:prstGeom>
          <a:noFill/>
        </p:spPr>
        <p:txBody>
          <a:bodyPr wrap="square" rtlCol="0">
            <a:spAutoFit/>
          </a:bodyPr>
          <a:lstStyle/>
          <a:p>
            <a:r>
              <a:rPr lang="tr-TR" sz="2800" dirty="0"/>
              <a:t>V.İKNA </a:t>
            </a:r>
            <a:r>
              <a:rPr lang="tr-TR" sz="2800" dirty="0" smtClean="0"/>
              <a:t>STRATEJİLERİ</a:t>
            </a:r>
          </a:p>
          <a:p>
            <a:endParaRPr lang="tr-TR" sz="2800" dirty="0"/>
          </a:p>
          <a:p>
            <a:pPr marL="457200" indent="-457200">
              <a:buAutoNum type="alphaUcPeriod"/>
            </a:pPr>
            <a:r>
              <a:rPr lang="tr-TR" sz="2400" dirty="0" smtClean="0"/>
              <a:t>ikna </a:t>
            </a:r>
            <a:r>
              <a:rPr lang="tr-TR" sz="2400" dirty="0"/>
              <a:t>edici mesaj stratejisinin çekiciliğini artıran </a:t>
            </a:r>
            <a:r>
              <a:rPr lang="tr-TR" sz="2400" dirty="0" smtClean="0"/>
              <a:t>faktörler</a:t>
            </a:r>
          </a:p>
          <a:p>
            <a:pPr marL="457200" indent="-457200">
              <a:buAutoNum type="alphaUcPeriod"/>
            </a:pPr>
            <a:endParaRPr lang="tr-TR" sz="2400" dirty="0"/>
          </a:p>
          <a:p>
            <a:r>
              <a:rPr lang="tr-TR" dirty="0"/>
              <a:t>1. Tek taraflı argümanlara karşı çift taraflı </a:t>
            </a:r>
            <a:r>
              <a:rPr lang="tr-TR" dirty="0" err="1" smtClean="0"/>
              <a:t>argümanlar:İkna</a:t>
            </a:r>
            <a:r>
              <a:rPr lang="tr-TR" dirty="0" smtClean="0"/>
              <a:t> </a:t>
            </a:r>
            <a:r>
              <a:rPr lang="tr-TR" dirty="0"/>
              <a:t>etmek için bir konuşma yapıldığında konuşmacının söylediklerini desteklemek için tek yanlı mı yoksa çift yanlı mı argümanlar kullanacağını belirlemesi gerekir. Genellikle iki yanlı argümanlar dinleyici konuşmacının bakış açısının tam tersine inandığı zaman </a:t>
            </a:r>
          </a:p>
          <a:p>
            <a:r>
              <a:rPr lang="tr-TR" dirty="0" smtClean="0"/>
              <a:t>      Tek </a:t>
            </a:r>
            <a:r>
              <a:rPr lang="tr-TR" dirty="0"/>
              <a:t>yanlı argüman ise dinleyici konuşmacının argümanına önceden hazırlanabilirse çok iyi olur.</a:t>
            </a:r>
          </a:p>
          <a:p>
            <a:r>
              <a:rPr lang="tr-TR" dirty="0"/>
              <a:t>3.	Mizah </a:t>
            </a:r>
          </a:p>
          <a:p>
            <a:r>
              <a:rPr lang="tr-TR" dirty="0"/>
              <a:t>4.	Öncelik ve sonralık</a:t>
            </a:r>
          </a:p>
          <a:p>
            <a:r>
              <a:rPr lang="tr-TR" dirty="0"/>
              <a:t>5.	Sonuç</a:t>
            </a:r>
          </a:p>
          <a:p>
            <a:r>
              <a:rPr lang="tr-TR" dirty="0"/>
              <a:t>6.	Kanıt kullanmak </a:t>
            </a:r>
          </a:p>
          <a:p>
            <a:r>
              <a:rPr lang="tr-TR" dirty="0"/>
              <a:t>7.	Önceden uyarmak</a:t>
            </a:r>
          </a:p>
          <a:p>
            <a:r>
              <a:rPr lang="tr-TR" dirty="0"/>
              <a:t>8.	Nedenler ve etkiler </a:t>
            </a:r>
          </a:p>
          <a:p>
            <a:r>
              <a:rPr lang="tr-TR" dirty="0"/>
              <a:t>9.	Korku</a:t>
            </a:r>
          </a:p>
          <a:p>
            <a:r>
              <a:rPr lang="tr-TR" dirty="0"/>
              <a:t>10.	Güç, kontrol etki</a:t>
            </a:r>
          </a:p>
          <a:p>
            <a:r>
              <a:rPr lang="tr-TR" dirty="0"/>
              <a:t>11.	Kendine güven ve onay</a:t>
            </a:r>
          </a:p>
          <a:p>
            <a:r>
              <a:rPr lang="tr-TR" dirty="0"/>
              <a:t>12.	Odak noktası</a:t>
            </a:r>
          </a:p>
        </p:txBody>
      </p:sp>
      <p:sp>
        <p:nvSpPr>
          <p:cNvPr id="3" name="Metin kutusu 2"/>
          <p:cNvSpPr txBox="1"/>
          <p:nvPr/>
        </p:nvSpPr>
        <p:spPr>
          <a:xfrm>
            <a:off x="5146766" y="5982789"/>
            <a:ext cx="1306285" cy="707886"/>
          </a:xfrm>
          <a:prstGeom prst="rect">
            <a:avLst/>
          </a:prstGeom>
          <a:noFill/>
        </p:spPr>
        <p:txBody>
          <a:bodyPr wrap="square" rtlCol="0">
            <a:spAutoFit/>
          </a:bodyPr>
          <a:lstStyle/>
          <a:p>
            <a:pPr algn="ctr"/>
            <a:r>
              <a:rPr lang="tr-TR" sz="4000" dirty="0" smtClean="0"/>
              <a:t>15</a:t>
            </a:r>
            <a:endParaRPr lang="tr-TR" sz="4000" dirty="0"/>
          </a:p>
        </p:txBody>
      </p:sp>
    </p:spTree>
    <p:extLst>
      <p:ext uri="{BB962C8B-B14F-4D97-AF65-F5344CB8AC3E}">
        <p14:creationId xmlns:p14="http://schemas.microsoft.com/office/powerpoint/2010/main" val="12050897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26422" y="139337"/>
            <a:ext cx="11190515" cy="6401753"/>
          </a:xfrm>
          <a:prstGeom prst="rect">
            <a:avLst/>
          </a:prstGeom>
          <a:noFill/>
        </p:spPr>
        <p:txBody>
          <a:bodyPr wrap="square" rtlCol="0">
            <a:spAutoFit/>
          </a:bodyPr>
          <a:lstStyle/>
          <a:p>
            <a:r>
              <a:rPr lang="tr-TR" sz="2800" dirty="0"/>
              <a:t>B. </a:t>
            </a:r>
            <a:r>
              <a:rPr lang="tr-TR" sz="2400" dirty="0" err="1"/>
              <a:t>İknanın</a:t>
            </a:r>
            <a:r>
              <a:rPr lang="tr-TR" sz="2400" dirty="0"/>
              <a:t> psikolojik </a:t>
            </a:r>
            <a:r>
              <a:rPr lang="tr-TR" sz="2400" dirty="0" smtClean="0"/>
              <a:t>etkileri</a:t>
            </a:r>
          </a:p>
          <a:p>
            <a:endParaRPr lang="tr-TR" sz="2400" dirty="0"/>
          </a:p>
          <a:p>
            <a:r>
              <a:rPr lang="tr-TR" sz="2000" dirty="0"/>
              <a:t>Tutarlılık</a:t>
            </a:r>
            <a:r>
              <a:rPr lang="tr-TR" dirty="0" smtClean="0"/>
              <a:t>:</a:t>
            </a:r>
          </a:p>
          <a:p>
            <a:r>
              <a:rPr lang="tr-TR" dirty="0" smtClean="0"/>
              <a:t> </a:t>
            </a:r>
            <a:r>
              <a:rPr lang="tr-TR" dirty="0"/>
              <a:t>kişiler genellikle tutarsız bir durum içinde olmaktan dolayı rahatsız olurlar. Bu nedenle kendilerine sunulan tutarlı olmaya yönelik herhangi bir değişimi kabul ederler.</a:t>
            </a:r>
          </a:p>
          <a:p>
            <a:endParaRPr lang="tr-TR" dirty="0" smtClean="0"/>
          </a:p>
          <a:p>
            <a:r>
              <a:rPr lang="tr-TR" dirty="0" smtClean="0"/>
              <a:t>Karşılılık:</a:t>
            </a:r>
          </a:p>
          <a:p>
            <a:r>
              <a:rPr lang="tr-TR" dirty="0" smtClean="0"/>
              <a:t> </a:t>
            </a:r>
            <a:r>
              <a:rPr lang="tr-TR" dirty="0"/>
              <a:t>kişiler tanıdıkları ya da tanımadıkları diğer kişiler tarafından kendilerine sunulan herhangi bir iyiliğin, verilen bir şeyin aynısını karşı tarafa sunma ya da geri ödeme eğilimindedir.</a:t>
            </a:r>
          </a:p>
          <a:p>
            <a:r>
              <a:rPr lang="tr-TR" dirty="0"/>
              <a:t>Toplumsal </a:t>
            </a:r>
            <a:r>
              <a:rPr lang="tr-TR" dirty="0" err="1"/>
              <a:t>kanıt:bu</a:t>
            </a:r>
            <a:r>
              <a:rPr lang="tr-TR" dirty="0"/>
              <a:t> ilkeye göre kişiler neyin doğru neyin yanlış olduğuna ilişkin diğer kişilerin düşüncelerini öğrenme eğilimi gösterirler.</a:t>
            </a:r>
          </a:p>
          <a:p>
            <a:endParaRPr lang="tr-TR" dirty="0" smtClean="0"/>
          </a:p>
          <a:p>
            <a:r>
              <a:rPr lang="tr-TR" dirty="0" smtClean="0"/>
              <a:t>Uyum </a:t>
            </a:r>
            <a:r>
              <a:rPr lang="tr-TR" dirty="0"/>
              <a:t>sağlamak</a:t>
            </a:r>
            <a:r>
              <a:rPr lang="tr-TR" dirty="0" smtClean="0"/>
              <a:t>:</a:t>
            </a:r>
          </a:p>
          <a:p>
            <a:r>
              <a:rPr lang="tr-TR" dirty="0" smtClean="0"/>
              <a:t> </a:t>
            </a:r>
            <a:r>
              <a:rPr lang="tr-TR" dirty="0"/>
              <a:t>karşılıklı uyum karşıdakiyle uyum sağlama anlamına gelir. </a:t>
            </a:r>
          </a:p>
          <a:p>
            <a:r>
              <a:rPr lang="tr-TR" dirty="0"/>
              <a:t>Ortaklık kurmak: kişilerin istenilen yönde </a:t>
            </a:r>
            <a:r>
              <a:rPr lang="tr-TR" dirty="0" err="1"/>
              <a:t>hareketre</a:t>
            </a:r>
            <a:r>
              <a:rPr lang="tr-TR" dirty="0"/>
              <a:t> geçirilmesinde ortak yönlerin bulunması sürecin işlerliğini artırmaktadır</a:t>
            </a:r>
            <a:r>
              <a:rPr lang="tr-TR" dirty="0" smtClean="0"/>
              <a:t>.</a:t>
            </a:r>
          </a:p>
          <a:p>
            <a:endParaRPr lang="tr-TR" dirty="0"/>
          </a:p>
          <a:p>
            <a:r>
              <a:rPr lang="tr-TR" dirty="0"/>
              <a:t>Şaşırtmak</a:t>
            </a:r>
            <a:r>
              <a:rPr lang="tr-TR" dirty="0" smtClean="0"/>
              <a:t>:</a:t>
            </a:r>
          </a:p>
          <a:p>
            <a:r>
              <a:rPr lang="tr-TR" dirty="0" smtClean="0"/>
              <a:t> </a:t>
            </a:r>
            <a:r>
              <a:rPr lang="tr-TR" dirty="0"/>
              <a:t>kaynak alıcıya alışılmamış ve oldukça farklı bir konudan söz ettiğinde ilgisini çekebilir.</a:t>
            </a:r>
          </a:p>
          <a:p>
            <a:r>
              <a:rPr lang="tr-TR" dirty="0"/>
              <a:t>Grubun bir parçası olmak: kişiler bir grup içinde yer almaktan hoşlanır.</a:t>
            </a:r>
          </a:p>
          <a:p>
            <a:r>
              <a:rPr lang="tr-TR" dirty="0"/>
              <a:t>Üç varsayımın gücünü kullanmak: yapılan araştırmalar üç varsayımın peş peşe sıralanmasında kişinin zihninde bir karmaşa yarattığı için değerlendirme yönünde hareket edeceğini göstermektedir</a:t>
            </a:r>
            <a:r>
              <a:rPr lang="tr-TR" dirty="0" smtClean="0"/>
              <a:t>.</a:t>
            </a:r>
            <a:endParaRPr lang="tr-TR" dirty="0"/>
          </a:p>
        </p:txBody>
      </p:sp>
      <p:sp>
        <p:nvSpPr>
          <p:cNvPr id="3" name="Metin kutusu 2"/>
          <p:cNvSpPr txBox="1"/>
          <p:nvPr/>
        </p:nvSpPr>
        <p:spPr>
          <a:xfrm>
            <a:off x="5207726" y="6541090"/>
            <a:ext cx="853440" cy="369332"/>
          </a:xfrm>
          <a:prstGeom prst="rect">
            <a:avLst/>
          </a:prstGeom>
          <a:noFill/>
        </p:spPr>
        <p:txBody>
          <a:bodyPr wrap="square" rtlCol="0">
            <a:spAutoFit/>
          </a:bodyPr>
          <a:lstStyle/>
          <a:p>
            <a:pPr algn="ctr"/>
            <a:r>
              <a:rPr lang="tr-TR" dirty="0" smtClean="0"/>
              <a:t>16</a:t>
            </a:r>
            <a:endParaRPr lang="tr-TR" dirty="0"/>
          </a:p>
        </p:txBody>
      </p:sp>
    </p:spTree>
    <p:extLst>
      <p:ext uri="{BB962C8B-B14F-4D97-AF65-F5344CB8AC3E}">
        <p14:creationId xmlns:p14="http://schemas.microsoft.com/office/powerpoint/2010/main" val="1303469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827315" y="574766"/>
            <a:ext cx="7863840" cy="5016758"/>
          </a:xfrm>
          <a:prstGeom prst="rect">
            <a:avLst/>
          </a:prstGeom>
          <a:noFill/>
        </p:spPr>
        <p:txBody>
          <a:bodyPr wrap="square" rtlCol="0">
            <a:spAutoFit/>
          </a:bodyPr>
          <a:lstStyle/>
          <a:p>
            <a:r>
              <a:rPr lang="tr-TR" sz="1600" dirty="0"/>
              <a:t>Karşıtlık yaratmak</a:t>
            </a:r>
            <a:r>
              <a:rPr lang="tr-TR" sz="1600" dirty="0" smtClean="0"/>
              <a:t>:</a:t>
            </a:r>
          </a:p>
          <a:p>
            <a:r>
              <a:rPr lang="tr-TR" sz="1600" dirty="0" smtClean="0"/>
              <a:t> </a:t>
            </a:r>
            <a:r>
              <a:rPr lang="tr-TR" sz="1600" dirty="0"/>
              <a:t>iki nesne birbirinden göreli olarak farklı olduğu zaman kişiler tarafından biri diğerinden daha iyi olarak algılanır.</a:t>
            </a:r>
          </a:p>
          <a:p>
            <a:endParaRPr lang="tr-TR" sz="1600" dirty="0" smtClean="0"/>
          </a:p>
          <a:p>
            <a:r>
              <a:rPr lang="tr-TR" sz="1600" dirty="0" smtClean="0"/>
              <a:t>Beklentiyi </a:t>
            </a:r>
            <a:r>
              <a:rPr lang="tr-TR" sz="1600" dirty="0"/>
              <a:t>karşılamak: kişilerin beklentileri ve istekleri kendisine sunulan şeyin kabul edilmesinde etkilidir.</a:t>
            </a:r>
          </a:p>
          <a:p>
            <a:r>
              <a:rPr lang="tr-TR" sz="1600" dirty="0"/>
              <a:t>Bağlılık </a:t>
            </a:r>
            <a:r>
              <a:rPr lang="tr-TR" sz="1600" dirty="0" err="1" smtClean="0"/>
              <a:t>yaratmak:bireyin</a:t>
            </a:r>
            <a:r>
              <a:rPr lang="tr-TR" sz="1600" dirty="0" smtClean="0"/>
              <a:t> benimsediği görüşü ne olursa olsun savunmasıdır.</a:t>
            </a:r>
          </a:p>
          <a:p>
            <a:endParaRPr lang="tr-TR" sz="1600" dirty="0" smtClean="0"/>
          </a:p>
          <a:p>
            <a:r>
              <a:rPr lang="tr-TR" sz="1600" dirty="0" smtClean="0"/>
              <a:t>İKNA TEKNİKLERİ</a:t>
            </a:r>
          </a:p>
          <a:p>
            <a:pPr marL="342900" indent="-342900">
              <a:buFont typeface="+mj-lt"/>
              <a:buAutoNum type="arabicPeriod"/>
            </a:pPr>
            <a:r>
              <a:rPr lang="tr-TR" sz="1600" dirty="0" smtClean="0"/>
              <a:t>Önce küçük sonra büyük rica tekniği :’Kademeli ikna tekniği.</a:t>
            </a:r>
          </a:p>
          <a:p>
            <a:pPr marL="342900" indent="-342900">
              <a:buFont typeface="+mj-lt"/>
              <a:buAutoNum type="arabicPeriod"/>
            </a:pPr>
            <a:r>
              <a:rPr lang="tr-TR" sz="1600" dirty="0" smtClean="0"/>
              <a:t>Önce büyük sonra küçük rica </a:t>
            </a:r>
            <a:r>
              <a:rPr lang="tr-TR" sz="1600" dirty="0" err="1" smtClean="0"/>
              <a:t>tekmiği:Önce</a:t>
            </a:r>
            <a:r>
              <a:rPr lang="tr-TR" sz="1600" dirty="0" smtClean="0"/>
              <a:t> reddetme sonra kabul etme.</a:t>
            </a:r>
          </a:p>
          <a:p>
            <a:pPr marL="342900" indent="-342900">
              <a:buFont typeface="+mj-lt"/>
              <a:buAutoNum type="arabicPeriod"/>
            </a:pPr>
            <a:r>
              <a:rPr lang="tr-TR" sz="1600" dirty="0" smtClean="0"/>
              <a:t>Git gide artan ricalar </a:t>
            </a:r>
            <a:r>
              <a:rPr lang="tr-TR" sz="1600" dirty="0" err="1" smtClean="0"/>
              <a:t>tekniği:Hedefe</a:t>
            </a:r>
            <a:r>
              <a:rPr lang="tr-TR" sz="1600" dirty="0" smtClean="0"/>
              <a:t> kabul etme olasılığı çok yüksek olan bir ricada </a:t>
            </a:r>
            <a:r>
              <a:rPr lang="tr-TR" sz="1600" dirty="0" err="1" smtClean="0"/>
              <a:t>bulunulur.Asıl</a:t>
            </a:r>
            <a:r>
              <a:rPr lang="tr-TR" sz="1600" dirty="0" smtClean="0"/>
              <a:t> istenen mesaja doğru devam eder.</a:t>
            </a:r>
          </a:p>
          <a:p>
            <a:pPr marL="342900" indent="-342900">
              <a:buFont typeface="+mj-lt"/>
              <a:buAutoNum type="arabicPeriod"/>
            </a:pPr>
            <a:r>
              <a:rPr lang="tr-TR" sz="1600" dirty="0" smtClean="0"/>
              <a:t>Sadece o değil </a:t>
            </a:r>
            <a:r>
              <a:rPr lang="tr-TR" sz="1600" dirty="0" err="1" smtClean="0"/>
              <a:t>tekniği:Bu</a:t>
            </a:r>
            <a:r>
              <a:rPr lang="tr-TR" sz="1600" dirty="0" smtClean="0"/>
              <a:t> teknikte hedef olan kişi henüz bir geri bildirim vermeden ,isteği cazip göstermek yada istekte azaltma yoluna gitmek.</a:t>
            </a:r>
          </a:p>
          <a:p>
            <a:pPr marL="342900" indent="-342900">
              <a:buFont typeface="+mj-lt"/>
              <a:buAutoNum type="arabicPeriod"/>
            </a:pPr>
            <a:r>
              <a:rPr lang="tr-TR" sz="1600" dirty="0" smtClean="0"/>
              <a:t>Evet </a:t>
            </a:r>
            <a:r>
              <a:rPr lang="tr-TR" sz="1600" dirty="0" err="1" smtClean="0"/>
              <a:t>evet</a:t>
            </a:r>
            <a:r>
              <a:rPr lang="tr-TR" sz="1600" dirty="0" smtClean="0"/>
              <a:t> </a:t>
            </a:r>
            <a:r>
              <a:rPr lang="tr-TR" sz="1600" dirty="0" err="1" smtClean="0"/>
              <a:t>tekniği:Hedefe</a:t>
            </a:r>
            <a:r>
              <a:rPr lang="tr-TR" sz="1600" dirty="0" smtClean="0"/>
              <a:t> evet cevabı vereceği sorular sormak.</a:t>
            </a:r>
          </a:p>
          <a:p>
            <a:pPr marL="342900" indent="-342900">
              <a:buFont typeface="+mj-lt"/>
              <a:buAutoNum type="arabicPeriod"/>
            </a:pPr>
            <a:r>
              <a:rPr lang="tr-TR" sz="1600" dirty="0" smtClean="0"/>
              <a:t>Acaba değil hangi tekniği.</a:t>
            </a:r>
          </a:p>
          <a:p>
            <a:pPr marL="342900" indent="-342900">
              <a:buFont typeface="+mj-lt"/>
              <a:buAutoNum type="arabicPeriod"/>
            </a:pPr>
            <a:r>
              <a:rPr lang="tr-TR" sz="1600" dirty="0" smtClean="0"/>
              <a:t>Soruya soruyla cevap verme tekniği</a:t>
            </a:r>
          </a:p>
          <a:p>
            <a:pPr marL="342900" indent="-342900">
              <a:buFont typeface="+mj-lt"/>
              <a:buAutoNum type="arabicPeriod"/>
            </a:pPr>
            <a:r>
              <a:rPr lang="tr-TR" sz="1600" dirty="0" smtClean="0"/>
              <a:t>Borca sokma tekniği</a:t>
            </a:r>
          </a:p>
          <a:p>
            <a:pPr marL="342900" indent="-342900">
              <a:buFont typeface="+mj-lt"/>
              <a:buAutoNum type="arabicPeriod"/>
            </a:pPr>
            <a:r>
              <a:rPr lang="tr-TR" sz="1600" dirty="0" smtClean="0"/>
              <a:t>Önce ver sonra geri al tekniği .3 al 1 öde.</a:t>
            </a:r>
            <a:endParaRPr lang="tr-TR" sz="1600" dirty="0"/>
          </a:p>
        </p:txBody>
      </p:sp>
      <p:sp>
        <p:nvSpPr>
          <p:cNvPr id="4" name="Metin kutusu 3"/>
          <p:cNvSpPr txBox="1"/>
          <p:nvPr/>
        </p:nvSpPr>
        <p:spPr>
          <a:xfrm>
            <a:off x="5085806" y="6052457"/>
            <a:ext cx="1515291" cy="707886"/>
          </a:xfrm>
          <a:prstGeom prst="rect">
            <a:avLst/>
          </a:prstGeom>
          <a:noFill/>
        </p:spPr>
        <p:txBody>
          <a:bodyPr wrap="square" rtlCol="0">
            <a:spAutoFit/>
          </a:bodyPr>
          <a:lstStyle/>
          <a:p>
            <a:pPr algn="ctr"/>
            <a:r>
              <a:rPr lang="tr-TR" sz="4000" dirty="0" smtClean="0"/>
              <a:t>17</a:t>
            </a:r>
            <a:endParaRPr lang="tr-TR" sz="4000" dirty="0"/>
          </a:p>
        </p:txBody>
      </p:sp>
    </p:spTree>
    <p:extLst>
      <p:ext uri="{BB962C8B-B14F-4D97-AF65-F5344CB8AC3E}">
        <p14:creationId xmlns:p14="http://schemas.microsoft.com/office/powerpoint/2010/main" val="1293513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386149" y="2682240"/>
            <a:ext cx="7245531" cy="1446550"/>
          </a:xfrm>
          <a:prstGeom prst="rect">
            <a:avLst/>
          </a:prstGeom>
          <a:noFill/>
        </p:spPr>
        <p:txBody>
          <a:bodyPr wrap="square" rtlCol="0">
            <a:spAutoFit/>
          </a:bodyPr>
          <a:lstStyle/>
          <a:p>
            <a:pPr algn="ctr"/>
            <a:r>
              <a:rPr lang="tr-TR" sz="8800" b="1" dirty="0" smtClean="0"/>
              <a:t>TEŞEKKÜRLER</a:t>
            </a:r>
            <a:endParaRPr lang="tr-TR" sz="8800" b="1" dirty="0"/>
          </a:p>
        </p:txBody>
      </p:sp>
    </p:spTree>
    <p:extLst>
      <p:ext uri="{BB962C8B-B14F-4D97-AF65-F5344CB8AC3E}">
        <p14:creationId xmlns:p14="http://schemas.microsoft.com/office/powerpoint/2010/main" val="2189324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1577</TotalTime>
  <Words>1239</Words>
  <Application>Microsoft Office PowerPoint</Application>
  <PresentationFormat>Geniş ekran</PresentationFormat>
  <Paragraphs>162</Paragraphs>
  <Slides>19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19</vt:i4>
      </vt:variant>
    </vt:vector>
  </HeadingPairs>
  <TitlesOfParts>
    <vt:vector size="23" baseType="lpstr">
      <vt:lpstr>Arial</vt:lpstr>
      <vt:lpstr>Century Gothic</vt:lpstr>
      <vt:lpstr>Wingdings 3</vt:lpstr>
      <vt:lpstr>Dilim</vt:lpstr>
      <vt:lpstr>                     İLETİŞİM BECERİLERİ           İKNA EDİCİ  İLETİŞİM </vt:lpstr>
      <vt:lpstr>PowerPoint Sunusu</vt:lpstr>
      <vt:lpstr>İkna ; kişinin sadece davranışlarını değiştirmez,aynı zamanda kişinin davranışlarının devam etmesini yada korumasını engellemeye yönelik olabilir. İkna;kişiler arası ilişkilerde tutum ve davranış değişiminin bir tarzıdır.Ancak ikna edilmek istenen kişiyi zorlamak yada manipüle etmek yerine akıl yürütme ve kanıtlama yoluyla inandırmayı içerir. Çeşitlii nedenlerle iletişim halinde olan insanlar ,ikna gücünü olabildiğince fazla kullanırlar. Örneğin,bilgi vermek ,yardım istemek,söz vermek,emir vermek,eğlence sağlamak vs.Kişier kendi fikirlerini anlatmak için iknanın tüm yöntem ve tekniklerini kullanırlar. İknanın temeli Aristo ‘nun retorik (konuşma) sanatına dayanır. </vt:lpstr>
      <vt:lpstr>PowerPoint Sunusu</vt:lpstr>
      <vt:lpstr>İkna süreci İkna; buluş ,hazırlık,diyalog evrelerinden oluşan bir öğrenme süreci ile başlar. İkna sürecini başlatan kişi,iknayı etkili kılan olumlu yada olumsuz mesajlar,alıcılar ve geribildirim ikna sürecinin akışını gösterir. İkna sürecinde,Bilgi ve düşüncelerin barışçıl bir şekilde aktarılabileceği gibi,zorlayıcı ikna sürecinde de ceza ve tehdit kullanımı ile istenilen davranışa zorla yapılan yönlerndirmelerden de söz edilebilir.  İkna sürecinde farklı etki-etkileme stratejileri kullanılabilir; -Kaynak (ikna edici) -Alıcı (ikna edilen) -Kanal (ikna edilme ortamı) -Mesaj (ikna amacı taşıyan ifade) -Durumsal faktörler (ikna koşulları)    </vt:lpstr>
      <vt:lpstr>İkna edici iletişim sürecinde  kullanılan aşamalar  1.Aşama:Sunulan ,iletilen bir hedefin ilgisini çekme 2.Aşama:Kişileri uyararak iletiye dikkat edilmesini sağlama 3.Aşama : Görsel ve işitsel unsurlarla kavramayı sağlama 4.Aşama : İçeriğin kabul yada reddedilmesi. 5.Aşama: Yeni bir karar ve tutumun bilinçlenmesi 6.Aşama: Eylem ,davranış yada tepki  İkna sürecinin hedefi davranışın değişmesidir.Bu nedenle  davranışın değişmesinde etkili olabilecek 3 faktör ;kaynak (iknacı) ,mesaj (ikna),alıcı ( ikna edilen) olarak ifade edilir  A-KAYNAK  Kaynak olan bireyin biyolojik özellikleri (yaş,cinsiyet,boy,ırk vs)davranışsal özellikleri (yüz ifadesi ,beden dili,giyimi),sosyo-psikolojik özellikleri (güç,sosyal statü,dışa dönük yada içe dönük olma) ikna sürecinin başlamasında önemlidir.  -İkna sürecinde bilginin kim tarafından verildiği veya alındığı,ortaya çıkacak tutum değişikliğini etkiler. </vt:lpstr>
      <vt:lpstr>İkna sürecinde,tutum değişmesine etkili olabilecek kaynağa ait özellikler 1-Güvenilirlik 2-Uzmanlık 3-Fiziksel çekicilik ve benzerlik 4-Sevgi ve beğeni 5-Niyet  B-ALICI FAKTÖRÜ  Kaynağın karşısındaki alıcı faktörü mesajı alan kişinin kişilik özellikleri,cinsiyeti,yaşı,sosyal statüsü,zeka vb.mesajın bütünlüğünde etkilidir. -İkna edici mesajlar karşısında alıcının etkileneceği mesaj türleri,vereceği tepkiler,gösterdikleri direnç vb farklılıklar gösterir. -Özgüvenli kişiler ikna edici iletişim sürecinde daha temkinlidirler ve direnç gösterirler. -Kendine güveni daha az olan kişilerde ise durum tam tersidir.Karşısındaki kişinin doğrularını daha kolay kabul eder yani ikna olur. -Zeka da etkili bir faktördür.Alıcının gösterdiği tepkileri ve tepki düzeylerini belirler.Örneğin zeka seviyesi yüksek olan bir alıcı karmaşık,tutarlı,mantıklı yönleri bulunan mesajlardan etkilenirken; zeka seviyesi düşük olan alıcı daha basit,herkesçe anlaşılan mesajlardan etkilenir.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İLETİŞİM BECERİLERİ                İKNA EDİCİ İLETİŞİM</dc:title>
  <dc:creator>furkan yozgat</dc:creator>
  <cp:lastModifiedBy>Windows Kullanıcısı</cp:lastModifiedBy>
  <cp:revision>27</cp:revision>
  <dcterms:created xsi:type="dcterms:W3CDTF">2018-11-18T20:51:28Z</dcterms:created>
  <dcterms:modified xsi:type="dcterms:W3CDTF">2020-03-19T11:32:12Z</dcterms:modified>
</cp:coreProperties>
</file>