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2"/>
  </p:notesMasterIdLst>
  <p:sldIdLst>
    <p:sldId id="257" r:id="rId2"/>
    <p:sldId id="258"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8" r:id="rId25"/>
    <p:sldId id="289" r:id="rId26"/>
    <p:sldId id="290" r:id="rId27"/>
    <p:sldId id="284" r:id="rId28"/>
    <p:sldId id="285" r:id="rId29"/>
    <p:sldId id="286" r:id="rId30"/>
    <p:sldId id="287"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3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0782D9-3C18-4CF2-9EC4-5C219A61EEFC}" type="datetimeFigureOut">
              <a:rPr lang="tr-TR" smtClean="0"/>
              <a:t>19.03.2020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B7F68B-F719-414E-9EEC-998D5F398F6C}" type="slidenum">
              <a:rPr lang="tr-TR" smtClean="0"/>
              <a:t>‹#›</a:t>
            </a:fld>
            <a:endParaRPr lang="tr-TR"/>
          </a:p>
        </p:txBody>
      </p:sp>
    </p:spTree>
    <p:extLst>
      <p:ext uri="{BB962C8B-B14F-4D97-AF65-F5344CB8AC3E}">
        <p14:creationId xmlns:p14="http://schemas.microsoft.com/office/powerpoint/2010/main" val="3694304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3296609A-1C76-4870-99C7-08A03AD58461}" type="datetime1">
              <a:rPr lang="tr-TR" smtClean="0"/>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E9ABEBAF-9168-44E1-9F49-F59F33356F76}" type="datetime1">
              <a:rPr lang="tr-TR" smtClean="0"/>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C90AB5F-0978-4F98-AD0C-F69D1FE36B91}" type="datetime1">
              <a:rPr lang="tr-TR" smtClean="0"/>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8AF01095-5DC1-435B-BB50-5AF4E0241B8A}" type="datetime1">
              <a:rPr lang="tr-TR" smtClean="0"/>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676655"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CDDC2273-5946-408B-8A91-75D8B19C78D2}" type="datetime1">
              <a:rPr lang="tr-TR" smtClean="0"/>
              <a:t>19.03.2020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EB9042CE-1500-419D-8B04-73AE1C07B4E0}" type="datetime1">
              <a:rPr lang="tr-TR" smtClean="0"/>
              <a:t>19.03.2020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5A60169-D0DF-4C78-B1EB-5D171A7BDFB5}" type="datetime1">
              <a:rPr lang="tr-TR" smtClean="0"/>
              <a:t>19.03.2020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22AF414-6389-4B0B-833F-C561835A28D2}" type="datetime1">
              <a:rPr lang="tr-TR" smtClean="0"/>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9722F2D0-8F60-40DD-9B1D-F65583EEAEB1}" type="datetime1">
              <a:rPr lang="tr-TR" smtClean="0"/>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41A7451-6BF9-4AAC-A2F0-704DD5392AE3}" type="datetime1">
              <a:rPr lang="tr-TR" smtClean="0"/>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D49915-45E3-40AC-A23F-9020326F7E4B}" type="datetime1">
              <a:rPr lang="tr-TR" smtClean="0"/>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912CF72-EB9F-4EEB-ABF0-63ADD32A8AA7}" type="datetime1">
              <a:rPr lang="tr-TR" smtClean="0"/>
              <a:t>19.03.2020</a:t>
            </a:fld>
            <a:endParaRPr lang="tr-T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tr-T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302176B-0E47-46AC-8F43-DAB4B8A37D06}" type="slidenum">
              <a:rPr lang="tr-TR" smtClean="0"/>
              <a:t>‹#›</a:t>
            </a:fld>
            <a:endParaRPr lang="tr-T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6"/>
          <p:cNvSpPr>
            <a:spLocks noGrp="1"/>
          </p:cNvSpPr>
          <p:nvPr>
            <p:ph idx="1"/>
          </p:nvPr>
        </p:nvSpPr>
        <p:spPr>
          <a:xfrm>
            <a:off x="872067" y="4509120"/>
            <a:ext cx="7408333" cy="1617043"/>
          </a:xfrm>
        </p:spPr>
        <p:txBody>
          <a:bodyPr>
            <a:normAutofit/>
          </a:bodyPr>
          <a:lstStyle/>
          <a:p>
            <a:pPr algn="ctr"/>
            <a:endParaRPr lang="tr-TR" b="1" i="1" dirty="0" smtClean="0">
              <a:solidFill>
                <a:srgbClr val="C00000"/>
              </a:solidFill>
              <a:latin typeface="Times New Roman" panose="02020603050405020304" pitchFamily="18" charset="0"/>
              <a:cs typeface="Times New Roman" panose="02020603050405020304" pitchFamily="18" charset="0"/>
            </a:endParaRPr>
          </a:p>
          <a:p>
            <a:pPr algn="ctr"/>
            <a:endParaRPr lang="tr-TR" b="1" i="1" dirty="0">
              <a:solidFill>
                <a:srgbClr val="C00000"/>
              </a:solidFill>
              <a:latin typeface="Times New Roman" panose="02020603050405020304" pitchFamily="18" charset="0"/>
              <a:cs typeface="Times New Roman" panose="02020603050405020304" pitchFamily="18" charset="0"/>
            </a:endParaRPr>
          </a:p>
          <a:p>
            <a:pPr algn="ctr"/>
            <a:endParaRPr lang="tr-TR" b="1" i="1" dirty="0" smtClean="0">
              <a:solidFill>
                <a:srgbClr val="C00000"/>
              </a:solidFill>
              <a:latin typeface="Times New Roman" panose="02020603050405020304" pitchFamily="18" charset="0"/>
              <a:cs typeface="Times New Roman" panose="02020603050405020304" pitchFamily="18" charset="0"/>
            </a:endParaRPr>
          </a:p>
          <a:p>
            <a:endParaRPr lang="tr-TR" dirty="0"/>
          </a:p>
        </p:txBody>
      </p:sp>
      <p:sp>
        <p:nvSpPr>
          <p:cNvPr id="6" name="Başlık 5"/>
          <p:cNvSpPr>
            <a:spLocks noGrp="1"/>
          </p:cNvSpPr>
          <p:nvPr>
            <p:ph type="title"/>
          </p:nvPr>
        </p:nvSpPr>
        <p:spPr>
          <a:xfrm>
            <a:off x="539552" y="404664"/>
            <a:ext cx="8229600" cy="4104456"/>
          </a:xfrm>
        </p:spPr>
        <p:txBody>
          <a:bodyPr>
            <a:noAutofit/>
          </a:bodyPr>
          <a:lstStyle/>
          <a:p>
            <a:r>
              <a:rPr lang="tr-TR" sz="8800" b="1" dirty="0" smtClean="0">
                <a:solidFill>
                  <a:srgbClr val="FF0000"/>
                </a:solidFill>
              </a:rPr>
              <a:t>AİLE İÇİ İLİŞKİLER VE İLETİŞİM</a:t>
            </a:r>
            <a:endParaRPr lang="tr-TR" sz="8800" dirty="0">
              <a:solidFill>
                <a:srgbClr val="FF0000"/>
              </a:solidFill>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1</a:t>
            </a:fld>
            <a:endParaRPr lang="tr-TR"/>
          </a:p>
        </p:txBody>
      </p:sp>
    </p:spTree>
    <p:extLst>
      <p:ext uri="{BB962C8B-B14F-4D97-AF65-F5344CB8AC3E}">
        <p14:creationId xmlns:p14="http://schemas.microsoft.com/office/powerpoint/2010/main" val="3823669185"/>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6"/>
          <p:cNvSpPr>
            <a:spLocks noGrp="1"/>
          </p:cNvSpPr>
          <p:nvPr>
            <p:ph idx="1"/>
          </p:nvPr>
        </p:nvSpPr>
        <p:spPr>
          <a:xfrm>
            <a:off x="395536" y="1124744"/>
            <a:ext cx="8496943" cy="5400600"/>
          </a:xfrm>
        </p:spPr>
        <p:txBody>
          <a:bodyPr>
            <a:normAutofit/>
          </a:bodyPr>
          <a:lstStyle/>
          <a:p>
            <a:r>
              <a:rPr lang="tr-TR" sz="3000" b="1" dirty="0" smtClean="0">
                <a:solidFill>
                  <a:schemeClr val="accent3">
                    <a:lumMod val="20000"/>
                    <a:lumOff val="80000"/>
                  </a:schemeClr>
                </a:solidFill>
              </a:rPr>
              <a:t>Ailenin Tanımı İşlevi Ve Aile Tipleri</a:t>
            </a:r>
          </a:p>
          <a:p>
            <a:r>
              <a:rPr lang="tr-TR" sz="3000" b="1" dirty="0" smtClean="0"/>
              <a:t>Aile </a:t>
            </a:r>
            <a:r>
              <a:rPr lang="tr-TR" sz="3000" b="1" dirty="0"/>
              <a:t>Toplumun en küçük ve temel birimidir</a:t>
            </a:r>
          </a:p>
          <a:p>
            <a:r>
              <a:rPr lang="tr-TR" sz="3000" b="1" dirty="0"/>
              <a:t>Bu birim anne baba ve çocuktan </a:t>
            </a:r>
            <a:r>
              <a:rPr lang="tr-TR" sz="3000" b="1" dirty="0" smtClean="0"/>
              <a:t>oluşmaktadır. Ailenin </a:t>
            </a:r>
            <a:r>
              <a:rPr lang="tr-TR" sz="3000" b="1" dirty="0"/>
              <a:t>bilinen en basit tanımı birbirine kan bağı ile bağlı bireylerin oluşturdukları bir grup olarak </a:t>
            </a:r>
            <a:r>
              <a:rPr lang="tr-TR" sz="3000" b="1" dirty="0" smtClean="0"/>
              <a:t>yapılabilir.</a:t>
            </a:r>
            <a:endParaRPr lang="tr-TR" sz="3000" b="1" dirty="0"/>
          </a:p>
          <a:p>
            <a:r>
              <a:rPr lang="tr-TR" sz="3000" b="1" dirty="0">
                <a:solidFill>
                  <a:srgbClr val="FF0000"/>
                </a:solidFill>
              </a:rPr>
              <a:t>Ailenin </a:t>
            </a:r>
            <a:r>
              <a:rPr lang="tr-TR" sz="3000" b="1" dirty="0" smtClean="0">
                <a:solidFill>
                  <a:srgbClr val="FF0000"/>
                </a:solidFill>
              </a:rPr>
              <a:t>işlevleri: </a:t>
            </a:r>
            <a:r>
              <a:rPr lang="tr-TR" sz="3000" b="1" dirty="0" smtClean="0">
                <a:solidFill>
                  <a:schemeClr val="bg2">
                    <a:lumMod val="25000"/>
                  </a:schemeClr>
                </a:solidFill>
              </a:rPr>
              <a:t>A</a:t>
            </a:r>
            <a:r>
              <a:rPr lang="tr-TR" sz="3000" b="1" dirty="0" smtClean="0"/>
              <a:t>ile, etkileşim </a:t>
            </a:r>
            <a:r>
              <a:rPr lang="tr-TR" sz="3000" b="1" dirty="0"/>
              <a:t>üzerine kurulu bir sistem olduğundan sistemin yönleri ve boyutları bu </a:t>
            </a:r>
            <a:r>
              <a:rPr lang="tr-TR" sz="3000" b="1" dirty="0" smtClean="0"/>
              <a:t>işlevi etkilemektedir. Aile kurumunun, </a:t>
            </a:r>
            <a:r>
              <a:rPr lang="tr-TR" sz="3000" b="1" dirty="0"/>
              <a:t>toplum için gerekli olan diğer kurumlar gibi bazı işlevleri </a:t>
            </a:r>
            <a:r>
              <a:rPr lang="tr-TR" sz="3000" b="1" dirty="0" smtClean="0"/>
              <a:t>vardır. </a:t>
            </a:r>
            <a:endParaRPr lang="tr-TR" sz="3000" b="1" dirty="0"/>
          </a:p>
          <a:p>
            <a:pPr marL="0" indent="0">
              <a:buNone/>
            </a:pPr>
            <a:endParaRPr lang="tr-TR" dirty="0"/>
          </a:p>
        </p:txBody>
      </p:sp>
      <p:sp>
        <p:nvSpPr>
          <p:cNvPr id="6" name="Başlık 5"/>
          <p:cNvSpPr>
            <a:spLocks noGrp="1"/>
          </p:cNvSpPr>
          <p:nvPr>
            <p:ph type="title"/>
          </p:nvPr>
        </p:nvSpPr>
        <p:spPr>
          <a:xfrm>
            <a:off x="457200" y="338328"/>
            <a:ext cx="8229600" cy="714408"/>
          </a:xfrm>
        </p:spPr>
        <p:txBody>
          <a:bodyPr>
            <a:normAutofit fontScale="90000"/>
          </a:bodyPr>
          <a:lstStyle/>
          <a:p>
            <a:r>
              <a:rPr lang="tr-TR" b="1" dirty="0"/>
              <a:t>Aile içi ilişkiler ve iletişim</a:t>
            </a: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z="2400" smtClean="0"/>
              <a:t>2</a:t>
            </a:fld>
            <a:endParaRPr lang="tr-TR" sz="2400" dirty="0"/>
          </a:p>
        </p:txBody>
      </p:sp>
    </p:spTree>
    <p:extLst>
      <p:ext uri="{BB962C8B-B14F-4D97-AF65-F5344CB8AC3E}">
        <p14:creationId xmlns:p14="http://schemas.microsoft.com/office/powerpoint/2010/main" val="3037959377"/>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260648"/>
            <a:ext cx="8352927" cy="5865515"/>
          </a:xfrm>
        </p:spPr>
        <p:txBody>
          <a:bodyPr>
            <a:normAutofit fontScale="77500" lnSpcReduction="20000"/>
          </a:bodyPr>
          <a:lstStyle/>
          <a:p>
            <a:r>
              <a:rPr lang="tr-TR" sz="2800" b="1" dirty="0">
                <a:solidFill>
                  <a:srgbClr val="FF0000"/>
                </a:solidFill>
              </a:rPr>
              <a:t>Geleneksel ailenin işlevleri şunlardır </a:t>
            </a:r>
            <a:r>
              <a:rPr lang="tr-TR" sz="2800" b="1" dirty="0" smtClean="0">
                <a:solidFill>
                  <a:srgbClr val="FF0000"/>
                </a:solidFill>
              </a:rPr>
              <a:t>:</a:t>
            </a:r>
          </a:p>
          <a:p>
            <a:r>
              <a:rPr lang="tr-TR" sz="2800" b="1" dirty="0" smtClean="0">
                <a:solidFill>
                  <a:srgbClr val="FF0000"/>
                </a:solidFill>
              </a:rPr>
              <a:t>Biyolojik işlev: </a:t>
            </a:r>
          </a:p>
          <a:p>
            <a:r>
              <a:rPr lang="tr-TR" sz="2800" b="1" dirty="0" smtClean="0"/>
              <a:t>Ekonomik İşlev </a:t>
            </a:r>
          </a:p>
          <a:p>
            <a:r>
              <a:rPr lang="tr-TR" sz="2800" b="1" dirty="0" smtClean="0"/>
              <a:t>Koruyucu İşlev </a:t>
            </a:r>
          </a:p>
          <a:p>
            <a:r>
              <a:rPr lang="tr-TR" sz="2800" b="1" dirty="0" smtClean="0"/>
              <a:t>Psikolojik İşlev </a:t>
            </a:r>
          </a:p>
          <a:p>
            <a:r>
              <a:rPr lang="tr-TR" sz="2800" b="1" dirty="0" smtClean="0"/>
              <a:t>Eğitim İşlevi </a:t>
            </a:r>
          </a:p>
          <a:p>
            <a:r>
              <a:rPr lang="tr-TR" sz="2800" b="1" dirty="0" smtClean="0"/>
              <a:t>Dini İşlev </a:t>
            </a:r>
          </a:p>
          <a:p>
            <a:r>
              <a:rPr lang="tr-TR" sz="2800" b="1" dirty="0" smtClean="0"/>
              <a:t>Boş Zaman Değerlendirme </a:t>
            </a:r>
          </a:p>
          <a:p>
            <a:r>
              <a:rPr lang="tr-TR" sz="2800" b="1" dirty="0" smtClean="0"/>
              <a:t>Prestij Sağlama İşlevi </a:t>
            </a:r>
          </a:p>
          <a:p>
            <a:r>
              <a:rPr lang="tr-TR" sz="2800" b="1" dirty="0" smtClean="0"/>
              <a:t>Cinsel İlişkileri Düzenleme İşlevi </a:t>
            </a:r>
          </a:p>
          <a:p>
            <a:r>
              <a:rPr lang="tr-TR" sz="2800" b="1" dirty="0" smtClean="0"/>
              <a:t>Ekonomik İşlev </a:t>
            </a:r>
          </a:p>
          <a:p>
            <a:r>
              <a:rPr lang="tr-TR" sz="2800" b="1" dirty="0" smtClean="0"/>
              <a:t>Üreme İşlevi</a:t>
            </a:r>
          </a:p>
          <a:p>
            <a:r>
              <a:rPr lang="tr-TR" sz="2800" b="1" dirty="0" smtClean="0"/>
              <a:t>Eğitim İşlevi</a:t>
            </a:r>
          </a:p>
          <a:p>
            <a:r>
              <a:rPr lang="tr-TR" sz="2800" b="1" dirty="0" smtClean="0"/>
              <a:t>Özetle </a:t>
            </a:r>
            <a:r>
              <a:rPr lang="tr-TR" sz="2800" b="1" dirty="0"/>
              <a:t>ailenin </a:t>
            </a:r>
            <a:r>
              <a:rPr lang="tr-TR" sz="2800" b="1" dirty="0" smtClean="0"/>
              <a:t>işlevleri; ekonomik </a:t>
            </a:r>
            <a:r>
              <a:rPr lang="tr-TR" sz="2800" b="1" dirty="0"/>
              <a:t>gereksinimleri </a:t>
            </a:r>
            <a:r>
              <a:rPr lang="tr-TR" sz="2800" b="1" dirty="0" smtClean="0"/>
              <a:t>karşılamak, </a:t>
            </a:r>
            <a:r>
              <a:rPr lang="tr-TR" sz="2800" b="1" dirty="0"/>
              <a:t>çocukların eğitimlerini planlayarak statü </a:t>
            </a:r>
            <a:r>
              <a:rPr lang="tr-TR" sz="2800" b="1" dirty="0" smtClean="0"/>
              <a:t>sağlamak, din </a:t>
            </a:r>
            <a:r>
              <a:rPr lang="tr-TR" sz="2800" b="1" dirty="0"/>
              <a:t>ve değer eğitimi </a:t>
            </a:r>
            <a:r>
              <a:rPr lang="tr-TR" sz="2800" b="1" dirty="0" smtClean="0"/>
              <a:t>vermek, </a:t>
            </a:r>
            <a:r>
              <a:rPr lang="tr-TR" sz="2800" b="1" dirty="0"/>
              <a:t>Boş zaman etkinliklerini </a:t>
            </a:r>
            <a:r>
              <a:rPr lang="tr-TR" sz="2800" b="1" dirty="0" smtClean="0"/>
              <a:t>düzenlemek, </a:t>
            </a:r>
            <a:r>
              <a:rPr lang="tr-TR" sz="2800" b="1" dirty="0"/>
              <a:t>aile üyelerinin birbirlerine korunması ve Karşılıklı sevgi ve saygı ortamı sağlamak şeklinde </a:t>
            </a:r>
            <a:r>
              <a:rPr lang="tr-TR" sz="2800" b="1" dirty="0" smtClean="0"/>
              <a:t>sıralanabilir.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3</a:t>
            </a:fld>
            <a:endParaRPr lang="tr-TR"/>
          </a:p>
        </p:txBody>
      </p:sp>
    </p:spTree>
    <p:extLst>
      <p:ext uri="{BB962C8B-B14F-4D97-AF65-F5344CB8AC3E}">
        <p14:creationId xmlns:p14="http://schemas.microsoft.com/office/powerpoint/2010/main" val="280073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1268760"/>
            <a:ext cx="8424935" cy="4857403"/>
          </a:xfrm>
        </p:spPr>
        <p:txBody>
          <a:bodyPr>
            <a:normAutofit fontScale="85000" lnSpcReduction="20000"/>
          </a:bodyPr>
          <a:lstStyle/>
          <a:p>
            <a:endParaRPr lang="tr-TR" sz="4000" dirty="0" smtClean="0"/>
          </a:p>
          <a:p>
            <a:r>
              <a:rPr lang="tr-TR" sz="4000" dirty="0" smtClean="0"/>
              <a:t>Tek Kişilik Hane Halkı </a:t>
            </a:r>
          </a:p>
          <a:p>
            <a:r>
              <a:rPr lang="tr-TR" sz="4000" dirty="0" smtClean="0"/>
              <a:t>Çekirdek Aile </a:t>
            </a:r>
          </a:p>
          <a:p>
            <a:r>
              <a:rPr lang="tr-TR" sz="4000" dirty="0" smtClean="0"/>
              <a:t>Geniş Aile </a:t>
            </a:r>
          </a:p>
          <a:p>
            <a:r>
              <a:rPr lang="tr-TR" sz="4000" dirty="0" smtClean="0"/>
              <a:t>Diğer Hane Halkı </a:t>
            </a:r>
          </a:p>
          <a:p>
            <a:r>
              <a:rPr lang="tr-TR" sz="4000" dirty="0" smtClean="0"/>
              <a:t>Ataerkil Geniş Aile </a:t>
            </a:r>
          </a:p>
          <a:p>
            <a:r>
              <a:rPr lang="tr-TR" sz="4000" dirty="0" smtClean="0"/>
              <a:t>Geçici Geniş Aile </a:t>
            </a:r>
          </a:p>
          <a:p>
            <a:r>
              <a:rPr lang="tr-TR" sz="4000" dirty="0" smtClean="0"/>
              <a:t>Parçalanmış Aile </a:t>
            </a:r>
          </a:p>
          <a:p>
            <a:r>
              <a:rPr lang="tr-TR" sz="4000" dirty="0" smtClean="0"/>
              <a:t>Tek Ebeveynli Aile</a:t>
            </a:r>
            <a:endParaRPr lang="tr-TR" sz="4000"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4</a:t>
            </a:fld>
            <a:endParaRPr lang="tr-TR"/>
          </a:p>
        </p:txBody>
      </p:sp>
      <p:sp>
        <p:nvSpPr>
          <p:cNvPr id="4" name="Başlık 3"/>
          <p:cNvSpPr>
            <a:spLocks noGrp="1"/>
          </p:cNvSpPr>
          <p:nvPr>
            <p:ph type="title"/>
          </p:nvPr>
        </p:nvSpPr>
        <p:spPr/>
        <p:txBody>
          <a:bodyPr>
            <a:normAutofit fontScale="90000"/>
          </a:bodyPr>
          <a:lstStyle/>
          <a:p>
            <a:r>
              <a:rPr lang="tr-TR" dirty="0"/>
              <a:t/>
            </a:r>
            <a:br>
              <a:rPr lang="tr-TR" dirty="0"/>
            </a:br>
            <a:r>
              <a:rPr lang="tr-TR" b="1" dirty="0" smtClean="0"/>
              <a:t>Aile Tipleri</a:t>
            </a:r>
            <a:r>
              <a:rPr lang="tr-TR" dirty="0"/>
              <a:t/>
            </a:r>
            <a:br>
              <a:rPr lang="tr-TR" dirty="0"/>
            </a:br>
            <a:endParaRPr lang="tr-TR" dirty="0"/>
          </a:p>
        </p:txBody>
      </p:sp>
    </p:spTree>
    <p:extLst>
      <p:ext uri="{BB962C8B-B14F-4D97-AF65-F5344CB8AC3E}">
        <p14:creationId xmlns:p14="http://schemas.microsoft.com/office/powerpoint/2010/main" val="3128599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340768"/>
            <a:ext cx="8568951" cy="4785395"/>
          </a:xfrm>
        </p:spPr>
        <p:txBody>
          <a:bodyPr/>
          <a:lstStyle/>
          <a:p>
            <a:r>
              <a:rPr lang="tr-TR" sz="3200" dirty="0"/>
              <a:t>Aile Kurumunu oluşturan varlıklar anne-baba ve </a:t>
            </a:r>
            <a:r>
              <a:rPr lang="tr-TR" sz="3200" dirty="0" smtClean="0"/>
              <a:t>çocuktur. </a:t>
            </a:r>
            <a:r>
              <a:rPr lang="tr-TR" sz="3200" dirty="0"/>
              <a:t>Ç</a:t>
            </a:r>
            <a:r>
              <a:rPr lang="tr-TR" sz="3200" dirty="0" smtClean="0"/>
              <a:t>ocuğun </a:t>
            </a:r>
            <a:r>
              <a:rPr lang="tr-TR" sz="3200" dirty="0"/>
              <a:t>yaşama gözlerini açması ile birlikte iletişim kurduğu en yakın kişiler anne ve </a:t>
            </a:r>
            <a:r>
              <a:rPr lang="tr-TR" sz="3200" dirty="0" smtClean="0"/>
              <a:t>babadır. Anne-baba </a:t>
            </a:r>
            <a:r>
              <a:rPr lang="tr-TR" sz="3200" dirty="0"/>
              <a:t>hem kendi hem de çocuklarının sorunları olduğunu fark eden ve tutum </a:t>
            </a:r>
            <a:r>
              <a:rPr lang="tr-TR" sz="3200" dirty="0" smtClean="0"/>
              <a:t>geliştiren bireylerdir.</a:t>
            </a:r>
            <a:endParaRPr lang="tr-TR" sz="3200"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5</a:t>
            </a:fld>
            <a:endParaRPr lang="tr-TR"/>
          </a:p>
        </p:txBody>
      </p:sp>
      <p:sp>
        <p:nvSpPr>
          <p:cNvPr id="4" name="Başlık 3"/>
          <p:cNvSpPr>
            <a:spLocks noGrp="1"/>
          </p:cNvSpPr>
          <p:nvPr>
            <p:ph type="title"/>
          </p:nvPr>
        </p:nvSpPr>
        <p:spPr/>
        <p:txBody>
          <a:bodyPr>
            <a:normAutofit fontScale="90000"/>
          </a:bodyPr>
          <a:lstStyle/>
          <a:p>
            <a:r>
              <a:rPr lang="tr-TR" b="1" dirty="0" smtClean="0"/>
              <a:t>Ailede Anne-Baba-Çocuk Ve İletişimi</a:t>
            </a:r>
            <a:endParaRPr lang="tr-TR" b="1" dirty="0"/>
          </a:p>
        </p:txBody>
      </p:sp>
    </p:spTree>
    <p:extLst>
      <p:ext uri="{BB962C8B-B14F-4D97-AF65-F5344CB8AC3E}">
        <p14:creationId xmlns:p14="http://schemas.microsoft.com/office/powerpoint/2010/main" val="3747213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1340768"/>
            <a:ext cx="8640959" cy="4968552"/>
          </a:xfrm>
        </p:spPr>
        <p:txBody>
          <a:bodyPr>
            <a:normAutofit/>
          </a:bodyPr>
          <a:lstStyle/>
          <a:p>
            <a:r>
              <a:rPr lang="tr-TR" b="1" dirty="0"/>
              <a:t>Annenin aldığı ilk haberle birlikte bebeğine karşı duygusal bir </a:t>
            </a:r>
            <a:r>
              <a:rPr lang="tr-TR" b="1" dirty="0" smtClean="0"/>
              <a:t>bağ </a:t>
            </a:r>
            <a:r>
              <a:rPr lang="tr-TR" b="1" dirty="0"/>
              <a:t>geliştirdiği bilinen bir </a:t>
            </a:r>
            <a:r>
              <a:rPr lang="tr-TR" b="1" dirty="0" smtClean="0"/>
              <a:t>gerçektir. Annenin Bu </a:t>
            </a:r>
            <a:r>
              <a:rPr lang="tr-TR" b="1" dirty="0"/>
              <a:t>tutumu doğum öncesi başlayıp ömür boyu devam </a:t>
            </a:r>
            <a:r>
              <a:rPr lang="tr-TR" b="1" dirty="0" smtClean="0"/>
              <a:t>etmektedir. Hamilelik </a:t>
            </a:r>
            <a:r>
              <a:rPr lang="tr-TR" b="1" dirty="0"/>
              <a:t>sürecinde geliştirmiş olduğu duygusal bağın olumlu olması durumunda </a:t>
            </a:r>
            <a:r>
              <a:rPr lang="tr-TR" b="1" dirty="0" smtClean="0"/>
              <a:t>Anne </a:t>
            </a:r>
            <a:r>
              <a:rPr lang="tr-TR" b="1" dirty="0"/>
              <a:t>hamileliği kabul </a:t>
            </a:r>
            <a:r>
              <a:rPr lang="tr-TR" b="1" dirty="0" smtClean="0"/>
              <a:t>eder. Olumsuz </a:t>
            </a:r>
            <a:r>
              <a:rPr lang="tr-TR" b="1" dirty="0"/>
              <a:t>koşulların tetiklemesi ile </a:t>
            </a:r>
            <a:r>
              <a:rPr lang="tr-TR" b="1" dirty="0" smtClean="0"/>
              <a:t>reddedici durumlar da olabilmektedir.</a:t>
            </a:r>
            <a:endParaRPr lang="tr-TR" b="1" dirty="0"/>
          </a:p>
          <a:p>
            <a:r>
              <a:rPr lang="tr-TR" b="1" dirty="0" smtClean="0"/>
              <a:t>Bu durumda anne, bir yandan hamileliği kabul ederken diğer yandan reddederek ikilem yaşayıp çatışmalar geliştirebilir.</a:t>
            </a:r>
          </a:p>
          <a:p>
            <a:r>
              <a:rPr lang="tr-TR" b="1" dirty="0" smtClean="0"/>
              <a:t>Çocuğun duygusal ve sosyal gelişiminin sağlıklı olması annenin hamileliğe karşı geliştirdiği tutuma doğrudan bağlıdır.</a:t>
            </a:r>
            <a:endParaRPr lang="tr-TR"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6</a:t>
            </a:fld>
            <a:endParaRPr lang="tr-TR"/>
          </a:p>
        </p:txBody>
      </p:sp>
      <p:sp>
        <p:nvSpPr>
          <p:cNvPr id="4" name="Başlık 3"/>
          <p:cNvSpPr>
            <a:spLocks noGrp="1"/>
          </p:cNvSpPr>
          <p:nvPr>
            <p:ph type="title"/>
          </p:nvPr>
        </p:nvSpPr>
        <p:spPr/>
        <p:txBody>
          <a:bodyPr/>
          <a:lstStyle/>
          <a:p>
            <a:r>
              <a:rPr lang="tr-TR" dirty="0"/>
              <a:t>Anne çocuk ilişkisi</a:t>
            </a:r>
          </a:p>
        </p:txBody>
      </p:sp>
    </p:spTree>
    <p:extLst>
      <p:ext uri="{BB962C8B-B14F-4D97-AF65-F5344CB8AC3E}">
        <p14:creationId xmlns:p14="http://schemas.microsoft.com/office/powerpoint/2010/main" val="312281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980728"/>
            <a:ext cx="8568951" cy="5328592"/>
          </a:xfrm>
        </p:spPr>
        <p:txBody>
          <a:bodyPr>
            <a:normAutofit/>
          </a:bodyPr>
          <a:lstStyle/>
          <a:p>
            <a:r>
              <a:rPr lang="tr-TR" sz="4000" dirty="0"/>
              <a:t>Bağlanmak ilk sosyal </a:t>
            </a:r>
            <a:r>
              <a:rPr lang="tr-TR" sz="4000" dirty="0" smtClean="0"/>
              <a:t>ilişkidir </a:t>
            </a:r>
            <a:r>
              <a:rPr lang="tr-TR" sz="4000" dirty="0"/>
              <a:t>ve bu ilk sosyal </a:t>
            </a:r>
            <a:r>
              <a:rPr lang="tr-TR" sz="4000" dirty="0" smtClean="0"/>
              <a:t>bağ </a:t>
            </a:r>
            <a:r>
              <a:rPr lang="tr-TR" sz="4000" dirty="0"/>
              <a:t>genellikle anneyle </a:t>
            </a:r>
            <a:r>
              <a:rPr lang="tr-TR" sz="4000" dirty="0" smtClean="0"/>
              <a:t>kurulmaktadır. </a:t>
            </a:r>
          </a:p>
          <a:p>
            <a:r>
              <a:rPr lang="tr-TR" sz="4000" dirty="0" smtClean="0"/>
              <a:t>Araştırmacılar </a:t>
            </a:r>
            <a:r>
              <a:rPr lang="tr-TR" sz="4000" dirty="0"/>
              <a:t>doğumdan hemen sonra bebeklerini kucaklarına alan annelerin çocuklarına daha kuvvetli bir bağ ile bağlandıklarını </a:t>
            </a:r>
            <a:r>
              <a:rPr lang="tr-TR" sz="4000" dirty="0" smtClean="0"/>
              <a:t>vurgulamışlardır.</a:t>
            </a:r>
            <a:endParaRPr lang="tr-TR" sz="4000" dirty="0"/>
          </a:p>
          <a:p>
            <a:endParaRPr lang="tr-TR" sz="4000"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7</a:t>
            </a:fld>
            <a:endParaRPr lang="tr-TR"/>
          </a:p>
        </p:txBody>
      </p:sp>
      <p:sp>
        <p:nvSpPr>
          <p:cNvPr id="4" name="Başlık 3"/>
          <p:cNvSpPr>
            <a:spLocks noGrp="1"/>
          </p:cNvSpPr>
          <p:nvPr>
            <p:ph type="title"/>
          </p:nvPr>
        </p:nvSpPr>
        <p:spPr>
          <a:xfrm>
            <a:off x="457200" y="338328"/>
            <a:ext cx="8229600" cy="498384"/>
          </a:xfrm>
        </p:spPr>
        <p:txBody>
          <a:bodyPr>
            <a:normAutofit fontScale="90000"/>
          </a:bodyPr>
          <a:lstStyle/>
          <a:p>
            <a:r>
              <a:rPr lang="tr-TR" dirty="0" smtClean="0"/>
              <a:t>Anne Çocuk Ve Bağlanma</a:t>
            </a:r>
            <a:endParaRPr lang="tr-TR" dirty="0"/>
          </a:p>
        </p:txBody>
      </p:sp>
    </p:spTree>
    <p:extLst>
      <p:ext uri="{BB962C8B-B14F-4D97-AF65-F5344CB8AC3E}">
        <p14:creationId xmlns:p14="http://schemas.microsoft.com/office/powerpoint/2010/main" val="2022680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1124744"/>
            <a:ext cx="8568951" cy="5184576"/>
          </a:xfrm>
        </p:spPr>
        <p:txBody>
          <a:bodyPr>
            <a:normAutofit/>
          </a:bodyPr>
          <a:lstStyle/>
          <a:p>
            <a:r>
              <a:rPr lang="tr-TR" b="1" dirty="0" smtClean="0"/>
              <a:t>Güvenli Bağlanma </a:t>
            </a:r>
          </a:p>
          <a:p>
            <a:r>
              <a:rPr lang="tr-TR" b="1" dirty="0" smtClean="0"/>
              <a:t>Güvensiz Kaçınmacı Bağlanma</a:t>
            </a:r>
          </a:p>
          <a:p>
            <a:r>
              <a:rPr lang="tr-TR" b="1" dirty="0" smtClean="0"/>
              <a:t>Güvensiz Karşı Koyucu (Çelişik) Bağlanma </a:t>
            </a:r>
          </a:p>
          <a:p>
            <a:r>
              <a:rPr lang="tr-TR" b="1" dirty="0" smtClean="0"/>
              <a:t>Dağınık Organize Olmamış Bağlanma</a:t>
            </a:r>
          </a:p>
          <a:p>
            <a:r>
              <a:rPr lang="tr-TR" dirty="0" smtClean="0"/>
              <a:t>Güvenli </a:t>
            </a:r>
            <a:r>
              <a:rPr lang="tr-TR" dirty="0"/>
              <a:t>bağlanma gösteren </a:t>
            </a:r>
            <a:r>
              <a:rPr lang="tr-TR" dirty="0" smtClean="0"/>
              <a:t>çocuklar, </a:t>
            </a:r>
            <a:r>
              <a:rPr lang="tr-TR" dirty="0"/>
              <a:t>stres durumlarında annelerin yardımcı olacaklarını </a:t>
            </a:r>
            <a:r>
              <a:rPr lang="tr-TR" dirty="0" smtClean="0"/>
              <a:t>düşünürler. Anne </a:t>
            </a:r>
            <a:r>
              <a:rPr lang="tr-TR" dirty="0"/>
              <a:t>ayrıldığı zaman tepki göstermelerine rağmen annenin dönmesi ile birlikte kolayca </a:t>
            </a:r>
            <a:r>
              <a:rPr lang="tr-TR" dirty="0" smtClean="0"/>
              <a:t>sakinleşirler. Güvenli </a:t>
            </a:r>
            <a:r>
              <a:rPr lang="tr-TR" dirty="0"/>
              <a:t>bağlanmanın </a:t>
            </a:r>
            <a:r>
              <a:rPr lang="tr-TR" dirty="0" smtClean="0"/>
              <a:t>oluşması, </a:t>
            </a:r>
            <a:r>
              <a:rPr lang="tr-TR" dirty="0"/>
              <a:t>çocuğun </a:t>
            </a:r>
            <a:r>
              <a:rPr lang="tr-TR" dirty="0" smtClean="0"/>
              <a:t>kesintisiz, </a:t>
            </a:r>
            <a:r>
              <a:rPr lang="tr-TR" dirty="0"/>
              <a:t>tutarlı tepki </a:t>
            </a:r>
            <a:r>
              <a:rPr lang="tr-TR" dirty="0" smtClean="0"/>
              <a:t>veren, duyarlı, </a:t>
            </a:r>
            <a:r>
              <a:rPr lang="tr-TR" dirty="0"/>
              <a:t>içten ve her zaman ulaşılabilir </a:t>
            </a:r>
            <a:r>
              <a:rPr lang="tr-TR" dirty="0" smtClean="0"/>
              <a:t>bir </a:t>
            </a:r>
            <a:r>
              <a:rPr lang="tr-TR" dirty="0"/>
              <a:t>anne veya bir bakım verene sahip olmasına </a:t>
            </a:r>
            <a:r>
              <a:rPr lang="tr-TR" dirty="0" smtClean="0"/>
              <a:t>bağlıdır.</a:t>
            </a:r>
            <a:endParaRPr lang="tr-TR"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8</a:t>
            </a:fld>
            <a:endParaRPr lang="tr-TR"/>
          </a:p>
        </p:txBody>
      </p:sp>
      <p:sp>
        <p:nvSpPr>
          <p:cNvPr id="4" name="Başlık 3"/>
          <p:cNvSpPr>
            <a:spLocks noGrp="1"/>
          </p:cNvSpPr>
          <p:nvPr>
            <p:ph type="title"/>
          </p:nvPr>
        </p:nvSpPr>
        <p:spPr>
          <a:xfrm>
            <a:off x="457200" y="338328"/>
            <a:ext cx="8229600" cy="570392"/>
          </a:xfrm>
        </p:spPr>
        <p:txBody>
          <a:bodyPr>
            <a:normAutofit fontScale="90000"/>
          </a:bodyPr>
          <a:lstStyle/>
          <a:p>
            <a:r>
              <a:rPr lang="tr-TR" dirty="0" smtClean="0"/>
              <a:t>Bağlanmanın Sınıflandırılması</a:t>
            </a:r>
            <a:endParaRPr lang="tr-TR" dirty="0"/>
          </a:p>
        </p:txBody>
      </p:sp>
    </p:spTree>
    <p:extLst>
      <p:ext uri="{BB962C8B-B14F-4D97-AF65-F5344CB8AC3E}">
        <p14:creationId xmlns:p14="http://schemas.microsoft.com/office/powerpoint/2010/main" val="3252917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980728"/>
            <a:ext cx="8784976" cy="5256584"/>
          </a:xfrm>
        </p:spPr>
        <p:txBody>
          <a:bodyPr>
            <a:normAutofit lnSpcReduction="10000"/>
          </a:bodyPr>
          <a:lstStyle/>
          <a:p>
            <a:r>
              <a:rPr lang="tr-TR" sz="2800" b="1" dirty="0"/>
              <a:t>Güvensiz </a:t>
            </a:r>
            <a:r>
              <a:rPr lang="tr-TR" sz="2800" b="1" dirty="0" err="1" smtClean="0"/>
              <a:t>kaçınmacı</a:t>
            </a:r>
            <a:r>
              <a:rPr lang="tr-TR" sz="2800" b="1" dirty="0" smtClean="0"/>
              <a:t> bağlanma geliştiren çocuklar, anneleri </a:t>
            </a:r>
            <a:r>
              <a:rPr lang="tr-TR" sz="2800" b="1" dirty="0"/>
              <a:t>yanındayken oyuncak ve </a:t>
            </a:r>
            <a:r>
              <a:rPr lang="tr-TR" sz="2800" b="1" dirty="0" smtClean="0"/>
              <a:t>yabancılarla </a:t>
            </a:r>
            <a:r>
              <a:rPr lang="tr-TR" sz="2800" b="1" dirty="0"/>
              <a:t>ilgilenmişler ancak duygularını </a:t>
            </a:r>
            <a:r>
              <a:rPr lang="tr-TR" sz="2800" b="1" dirty="0" smtClean="0"/>
              <a:t>anneleri </a:t>
            </a:r>
            <a:r>
              <a:rPr lang="tr-TR" sz="2800" b="1" dirty="0"/>
              <a:t>ile </a:t>
            </a:r>
            <a:r>
              <a:rPr lang="tr-TR" sz="2800" b="1" dirty="0" smtClean="0"/>
              <a:t>paylaşmışlardır. </a:t>
            </a:r>
            <a:r>
              <a:rPr lang="tr-TR" sz="2800" b="1" dirty="0"/>
              <a:t>Anneleri odadan ayrıldığında tepki vermemişler döndüğü zaman da </a:t>
            </a:r>
            <a:r>
              <a:rPr lang="tr-TR" sz="2800" b="1" dirty="0" smtClean="0"/>
              <a:t>ilgilenmeyerek oyunlarını sürdürmeye </a:t>
            </a:r>
            <a:r>
              <a:rPr lang="tr-TR" sz="2800" b="1" dirty="0"/>
              <a:t>devam </a:t>
            </a:r>
            <a:r>
              <a:rPr lang="tr-TR" sz="2800" b="1" dirty="0" smtClean="0"/>
              <a:t>etmişlerdir.</a:t>
            </a:r>
            <a:endParaRPr lang="tr-TR" sz="2800" b="1" dirty="0"/>
          </a:p>
          <a:p>
            <a:r>
              <a:rPr lang="tr-TR" sz="2800" b="1" dirty="0"/>
              <a:t>Bu gruptaki çocukların </a:t>
            </a:r>
            <a:r>
              <a:rPr lang="tr-TR" sz="2800" b="1" dirty="0" smtClean="0"/>
              <a:t>anneleri, </a:t>
            </a:r>
            <a:r>
              <a:rPr lang="tr-TR" sz="2800" b="1" dirty="0"/>
              <a:t>çocuğun isteklerini karşılamakta yetersiz </a:t>
            </a:r>
            <a:r>
              <a:rPr lang="tr-TR" sz="2800" b="1" dirty="0" smtClean="0"/>
              <a:t>kalabilmektedir. </a:t>
            </a:r>
            <a:r>
              <a:rPr lang="tr-TR" sz="2800" b="1" dirty="0"/>
              <a:t>Bu çocukların anneleri yaşam döngülerinden kısıtlama ve sorunlar olduğu </a:t>
            </a:r>
            <a:r>
              <a:rPr lang="tr-TR" sz="2800" b="1" dirty="0" smtClean="0"/>
              <a:t>zaman, </a:t>
            </a:r>
            <a:r>
              <a:rPr lang="tr-TR" sz="2800" b="1" dirty="0"/>
              <a:t>çocuklarını arka planı atabilecek kadar katı ve reddedici bir tutum </a:t>
            </a:r>
            <a:r>
              <a:rPr lang="tr-TR" sz="2800" b="1" dirty="0" smtClean="0"/>
              <a:t>gösterebilirler. </a:t>
            </a:r>
            <a:r>
              <a:rPr lang="tr-TR" sz="2800" b="1" dirty="0"/>
              <a:t>Dolayısıyla çocukları ile iletişim ve etkileşimleri </a:t>
            </a:r>
            <a:r>
              <a:rPr lang="tr-TR" sz="2800" b="1" dirty="0" smtClean="0"/>
              <a:t>yüzeyseldir.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9</a:t>
            </a:fld>
            <a:endParaRPr lang="tr-TR"/>
          </a:p>
        </p:txBody>
      </p:sp>
      <p:sp>
        <p:nvSpPr>
          <p:cNvPr id="4" name="Başlık 3"/>
          <p:cNvSpPr>
            <a:spLocks noGrp="1"/>
          </p:cNvSpPr>
          <p:nvPr>
            <p:ph type="title"/>
          </p:nvPr>
        </p:nvSpPr>
        <p:spPr>
          <a:xfrm>
            <a:off x="457200" y="338328"/>
            <a:ext cx="8229600" cy="714408"/>
          </a:xfrm>
        </p:spPr>
        <p:txBody>
          <a:bodyPr>
            <a:normAutofit fontScale="90000"/>
          </a:bodyPr>
          <a:lstStyle/>
          <a:p>
            <a:r>
              <a:rPr lang="tr-TR" dirty="0" smtClean="0"/>
              <a:t>Güvensiz Kaçınmacı Bağlanma</a:t>
            </a:r>
            <a:endParaRPr lang="tr-TR" dirty="0"/>
          </a:p>
        </p:txBody>
      </p:sp>
    </p:spTree>
    <p:extLst>
      <p:ext uri="{BB962C8B-B14F-4D97-AF65-F5344CB8AC3E}">
        <p14:creationId xmlns:p14="http://schemas.microsoft.com/office/powerpoint/2010/main" val="1978422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1556792"/>
            <a:ext cx="8712967" cy="4968552"/>
          </a:xfrm>
        </p:spPr>
        <p:txBody>
          <a:bodyPr/>
          <a:lstStyle/>
          <a:p>
            <a:r>
              <a:rPr lang="tr-TR" dirty="0" smtClean="0"/>
              <a:t>Bu bağlanma biçimini geliştiren </a:t>
            </a:r>
            <a:r>
              <a:rPr lang="tr-TR" dirty="0"/>
              <a:t>çocuklar Anneleri yanındayken yabancı kişi ve oyuncaklarla </a:t>
            </a:r>
            <a:r>
              <a:rPr lang="tr-TR" dirty="0" smtClean="0"/>
              <a:t>ilgilenmemişler, </a:t>
            </a:r>
            <a:r>
              <a:rPr lang="tr-TR" dirty="0"/>
              <a:t>korku tepkileri vererek annelerinin </a:t>
            </a:r>
            <a:r>
              <a:rPr lang="tr-TR" dirty="0" smtClean="0"/>
              <a:t>yanından </a:t>
            </a:r>
            <a:r>
              <a:rPr lang="tr-TR" dirty="0"/>
              <a:t>ayrılmak </a:t>
            </a:r>
            <a:r>
              <a:rPr lang="tr-TR" dirty="0" smtClean="0"/>
              <a:t>istememişlerdir.</a:t>
            </a:r>
            <a:endParaRPr lang="tr-TR" dirty="0"/>
          </a:p>
          <a:p>
            <a:r>
              <a:rPr lang="tr-TR" b="1" dirty="0"/>
              <a:t>Dağınık Organize Olmamış </a:t>
            </a:r>
            <a:r>
              <a:rPr lang="tr-TR" b="1" dirty="0" smtClean="0"/>
              <a:t>Bağlanma</a:t>
            </a:r>
            <a:endParaRPr lang="tr-TR" dirty="0" smtClean="0"/>
          </a:p>
          <a:p>
            <a:r>
              <a:rPr lang="tr-TR" dirty="0" smtClean="0"/>
              <a:t>Dağınık </a:t>
            </a:r>
            <a:r>
              <a:rPr lang="tr-TR" dirty="0"/>
              <a:t>bağlanma gösteren çocukların annelerine fiziksel taciz ve </a:t>
            </a:r>
            <a:r>
              <a:rPr lang="tr-TR" dirty="0" smtClean="0"/>
              <a:t>ihmalde bulunan, </a:t>
            </a:r>
            <a:r>
              <a:rPr lang="tr-TR" dirty="0"/>
              <a:t>psikolojik sağlığı bozuk ya da kendi bağlanma nesneleri ile olan sorunlarını çözememiş anneler olduğu </a:t>
            </a:r>
            <a:r>
              <a:rPr lang="tr-TR" dirty="0" smtClean="0"/>
              <a:t>bildirilmektedir.</a:t>
            </a:r>
            <a:endParaRPr lang="tr-TR"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10</a:t>
            </a:fld>
            <a:endParaRPr lang="tr-TR"/>
          </a:p>
        </p:txBody>
      </p:sp>
      <p:sp>
        <p:nvSpPr>
          <p:cNvPr id="4" name="Başlık 3"/>
          <p:cNvSpPr>
            <a:spLocks noGrp="1"/>
          </p:cNvSpPr>
          <p:nvPr>
            <p:ph type="title"/>
          </p:nvPr>
        </p:nvSpPr>
        <p:spPr>
          <a:xfrm>
            <a:off x="467544" y="260648"/>
            <a:ext cx="8229600" cy="1002440"/>
          </a:xfrm>
        </p:spPr>
        <p:txBody>
          <a:bodyPr>
            <a:normAutofit fontScale="90000"/>
          </a:bodyPr>
          <a:lstStyle/>
          <a:p>
            <a:r>
              <a:rPr lang="tr-TR" b="1" dirty="0" smtClean="0"/>
              <a:t/>
            </a:r>
            <a:br>
              <a:rPr lang="tr-TR" b="1" dirty="0" smtClean="0"/>
            </a:br>
            <a:r>
              <a:rPr lang="tr-TR" b="1" dirty="0" smtClean="0"/>
              <a:t>Güvensiz Karşı </a:t>
            </a:r>
            <a:r>
              <a:rPr lang="tr-TR" b="1" dirty="0"/>
              <a:t>Koyucu (Çelişik) Bağlanma </a:t>
            </a:r>
            <a:br>
              <a:rPr lang="tr-TR" b="1" dirty="0"/>
            </a:br>
            <a:endParaRPr lang="tr-TR" dirty="0"/>
          </a:p>
        </p:txBody>
      </p:sp>
    </p:spTree>
    <p:extLst>
      <p:ext uri="{BB962C8B-B14F-4D97-AF65-F5344CB8AC3E}">
        <p14:creationId xmlns:p14="http://schemas.microsoft.com/office/powerpoint/2010/main" val="107761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1" y="1700808"/>
            <a:ext cx="8640960" cy="4608512"/>
          </a:xfrm>
        </p:spPr>
        <p:txBody>
          <a:bodyPr/>
          <a:lstStyle/>
          <a:p>
            <a:r>
              <a:rPr lang="tr-TR" dirty="0"/>
              <a:t>Bir gün, çocuğum doğdu. O dünyaya geldiğinde, yetişmem gereken uçaklar ve ödenmesi gereken faturalarla meşguldüm. Ben uzaklardayken yürümeyi ve konuşmayı öğrendi. Biraz büyüdüğünde, </a:t>
            </a:r>
          </a:p>
          <a:p>
            <a:r>
              <a:rPr lang="tr-TR" dirty="0"/>
              <a:t>“ senin gibi olmak istiyorum baba” demeye başladı. </a:t>
            </a:r>
          </a:p>
          <a:p>
            <a:r>
              <a:rPr lang="tr-TR" dirty="0"/>
              <a:t>İşyerine telefon açıp,” Baba, eve ne zaman geleceksin?” diye sorardı ikide bir. “Ne zaman geleceğimi bilmiyorum oğlum. Ama geldiğimde birlikte güzel vakit geçireceğimizden emin olabilirsin”. </a:t>
            </a:r>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11</a:t>
            </a:fld>
            <a:endParaRPr lang="tr-TR"/>
          </a:p>
        </p:txBody>
      </p:sp>
      <p:sp>
        <p:nvSpPr>
          <p:cNvPr id="4" name="Başlık 3"/>
          <p:cNvSpPr>
            <a:spLocks noGrp="1"/>
          </p:cNvSpPr>
          <p:nvPr>
            <p:ph type="title"/>
          </p:nvPr>
        </p:nvSpPr>
        <p:spPr/>
        <p:txBody>
          <a:bodyPr>
            <a:normAutofit fontScale="90000"/>
          </a:bodyPr>
          <a:lstStyle/>
          <a:p>
            <a:r>
              <a:rPr lang="tr-TR" dirty="0" smtClean="0"/>
              <a:t/>
            </a:r>
            <a:br>
              <a:rPr lang="tr-TR" dirty="0" smtClean="0"/>
            </a:br>
            <a:r>
              <a:rPr lang="tr-TR" dirty="0" smtClean="0"/>
              <a:t/>
            </a:r>
            <a:br>
              <a:rPr lang="tr-TR" dirty="0" smtClean="0"/>
            </a:br>
            <a:r>
              <a:rPr lang="tr-TR" b="1" dirty="0" smtClean="0"/>
              <a:t>Baba </a:t>
            </a:r>
            <a:r>
              <a:rPr lang="tr-TR" b="1" dirty="0"/>
              <a:t>çocuk ilişkisi</a:t>
            </a:r>
            <a:r>
              <a:rPr lang="tr-TR" dirty="0"/>
              <a:t/>
            </a:r>
            <a:br>
              <a:rPr lang="tr-TR" dirty="0"/>
            </a:br>
            <a:r>
              <a:rPr lang="tr-TR" dirty="0"/>
              <a:t>Bir gün mutlaka…</a:t>
            </a:r>
            <a:br>
              <a:rPr lang="tr-TR" dirty="0"/>
            </a:br>
            <a:r>
              <a:rPr lang="tr-TR" dirty="0"/>
              <a:t/>
            </a:r>
            <a:br>
              <a:rPr lang="tr-TR" dirty="0"/>
            </a:br>
            <a:endParaRPr lang="tr-TR" dirty="0"/>
          </a:p>
        </p:txBody>
      </p:sp>
    </p:spTree>
    <p:extLst>
      <p:ext uri="{BB962C8B-B14F-4D97-AF65-F5344CB8AC3E}">
        <p14:creationId xmlns:p14="http://schemas.microsoft.com/office/powerpoint/2010/main" val="557632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260648"/>
            <a:ext cx="8496943" cy="5976664"/>
          </a:xfrm>
        </p:spPr>
        <p:txBody>
          <a:bodyPr>
            <a:normAutofit/>
          </a:bodyPr>
          <a:lstStyle/>
          <a:p>
            <a:r>
              <a:rPr lang="tr-TR" dirty="0"/>
              <a:t>Yıllar öylece geçip gitti. Oğlum 10 yaşına geldi. Ona güzel bir Toka aldım. “top için teşekkür ederim Baba!” dedi. “Haydi oynayalım”. “ bu hafta yetiştirmem gereken işler var” dedim. “bugün olmaz haftaya, Tamam söz”. “ Tamam”  dedi fakat yüzündeki gülümseme eksilmedi. “büyüyünce Baba” dedi, “ Ben de senin gibi olmak istiyorum”.</a:t>
            </a:r>
          </a:p>
          <a:p>
            <a:r>
              <a:rPr lang="tr-TR" dirty="0"/>
              <a:t> Yıllar öylece gelip geçti. Oğlum önce ilkokuldan, sonra liseden, sonra üniversiteden mezun oldu. Bu durumda, başka birçok baba gibi benim de söylemem gereken bir şeyler vardı. “ seninle gurur duyuyorum oğlum” dedim. “gel, şöyle biraz oturalım; sana diyeceklerim var”.</a:t>
            </a:r>
          </a:p>
        </p:txBody>
      </p:sp>
      <p:sp>
        <p:nvSpPr>
          <p:cNvPr id="3" name="Slayt Numarası Yer Tutucusu 2"/>
          <p:cNvSpPr>
            <a:spLocks noGrp="1"/>
          </p:cNvSpPr>
          <p:nvPr>
            <p:ph type="sldNum" sz="quarter" idx="12"/>
          </p:nvPr>
        </p:nvSpPr>
        <p:spPr/>
        <p:txBody>
          <a:bodyPr/>
          <a:lstStyle/>
          <a:p>
            <a:fld id="{F302176B-0E47-46AC-8F43-DAB4B8A37D06}" type="slidenum">
              <a:rPr lang="tr-TR" smtClean="0"/>
              <a:t>12</a:t>
            </a:fld>
            <a:endParaRPr lang="tr-TR"/>
          </a:p>
        </p:txBody>
      </p:sp>
    </p:spTree>
    <p:extLst>
      <p:ext uri="{BB962C8B-B14F-4D97-AF65-F5344CB8AC3E}">
        <p14:creationId xmlns:p14="http://schemas.microsoft.com/office/powerpoint/2010/main" val="221948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260648"/>
            <a:ext cx="8712967" cy="6048672"/>
          </a:xfrm>
        </p:spPr>
        <p:txBody>
          <a:bodyPr>
            <a:normAutofit fontScale="92500" lnSpcReduction="10000"/>
          </a:bodyPr>
          <a:lstStyle/>
          <a:p>
            <a:r>
              <a:rPr lang="tr-TR" sz="2800" b="1" dirty="0"/>
              <a:t>Başını salladı ve gülümseyerek: “arkadaşlara sözüm var baba” dedi. “Sen Arabanın anahtarlarını verebilir misin bana? Sonra görüşürüz oldu mu?”. </a:t>
            </a:r>
          </a:p>
          <a:p>
            <a:r>
              <a:rPr lang="tr-TR" sz="2800" b="1" dirty="0"/>
              <a:t>Yıllar öylece gelip geçti. Emekli oldum. Artık bol bol vaktim vardı. Oğlum ise başka bir şehirde iyi bir iş bulmuştu, orada yaşıyordu. Bir gün ona telefonu açtım. “Eğer Sence de uygunsa, hafta sonu buraya gel de hasret giderelim” dedim. “Sevinirim baba” dedi. “Bir bakayım, uygun bir zaman bulabilirsem, gelirim. Ancak şu sıralar işlerim çok yoğun. Fakat seninle görüşmeyi ben de istiyorum baba” dedi. “Peki, ne zaman gelirsin oğlum” dedim. “Ne zaman olur bilemiyorum baba. Şimdi bir iş görüşmem var ona yetişmem gerek. Sonra ararım seni. Geldiğimde birlikte güzel vakit geçireceğimizden emin olabilirsin”. </a:t>
            </a:r>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13</a:t>
            </a:fld>
            <a:endParaRPr lang="tr-TR"/>
          </a:p>
        </p:txBody>
      </p:sp>
    </p:spTree>
    <p:extLst>
      <p:ext uri="{BB962C8B-B14F-4D97-AF65-F5344CB8AC3E}">
        <p14:creationId xmlns:p14="http://schemas.microsoft.com/office/powerpoint/2010/main" val="3399678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260648"/>
            <a:ext cx="8712967" cy="6048672"/>
          </a:xfrm>
        </p:spPr>
        <p:txBody>
          <a:bodyPr>
            <a:normAutofit lnSpcReduction="10000"/>
          </a:bodyPr>
          <a:lstStyle/>
          <a:p>
            <a:r>
              <a:rPr lang="tr-TR" sz="2800" b="1" dirty="0"/>
              <a:t>Telefonu kapattığında, oğlumun çocukluk halini gerçekleştirdiğini anladım. Çocukluk hayalini gerçekleştirdiğini… Örnek aldığı babasına benzediğini… Büyüyünce tıpkı babası gibi olduğunu…</a:t>
            </a:r>
          </a:p>
          <a:p>
            <a:r>
              <a:rPr lang="tr-TR" sz="2800" b="1" dirty="0"/>
              <a:t>Yakın zamana kadar </a:t>
            </a:r>
            <a:r>
              <a:rPr lang="tr-TR" sz="2800" b="1" dirty="0" smtClean="0"/>
              <a:t>Baba-bebek </a:t>
            </a:r>
            <a:r>
              <a:rPr lang="tr-TR" sz="2800" b="1" dirty="0"/>
              <a:t>iletişimi ve ilişkisi önemsenen bir konu </a:t>
            </a:r>
            <a:r>
              <a:rPr lang="tr-TR" sz="2800" b="1" dirty="0" smtClean="0"/>
              <a:t>değildi. Özellikle </a:t>
            </a:r>
            <a:r>
              <a:rPr lang="tr-TR" sz="2800" b="1" dirty="0"/>
              <a:t>ilk yıllarda bebeklerin bakımı ve ihtiyaçlarının karşılanması genellikle anne tarafından yapıldığı ve annenin zamanının çoğunu bebekle geçirdiği için yalnızca </a:t>
            </a:r>
            <a:r>
              <a:rPr lang="tr-TR" sz="2800" b="1" dirty="0" smtClean="0"/>
              <a:t>anne-bebek </a:t>
            </a:r>
            <a:r>
              <a:rPr lang="tr-TR" sz="2800" b="1" dirty="0"/>
              <a:t>balığının önemli olduğu kabul </a:t>
            </a:r>
            <a:r>
              <a:rPr lang="tr-TR" sz="2800" b="1" dirty="0" smtClean="0"/>
              <a:t>edilmiştir. Günümüz ailelerinde </a:t>
            </a:r>
            <a:r>
              <a:rPr lang="tr-TR" sz="2800" b="1" dirty="0"/>
              <a:t>çalışan kadın sayısının artması ile erkeklerin babalık rollerinin sağlıklı sergilenmesi ve </a:t>
            </a:r>
            <a:r>
              <a:rPr lang="tr-TR" sz="2800" b="1" dirty="0" smtClean="0"/>
              <a:t>baba </a:t>
            </a:r>
            <a:r>
              <a:rPr lang="tr-TR" sz="2800" b="1" dirty="0"/>
              <a:t>olmayı daha önemli hale </a:t>
            </a:r>
            <a:r>
              <a:rPr lang="tr-TR" sz="2800" b="1" dirty="0" smtClean="0"/>
              <a:t>getirmiştir. Son </a:t>
            </a:r>
            <a:r>
              <a:rPr lang="tr-TR" sz="2800" b="1" dirty="0"/>
              <a:t>zamanlara kadar babanın aile içindeki bu tür rolleri dolaylı olarak </a:t>
            </a:r>
            <a:r>
              <a:rPr lang="tr-TR" sz="2800" b="1" dirty="0" smtClean="0"/>
              <a:t>vurgulanmakta idi.</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14</a:t>
            </a:fld>
            <a:endParaRPr lang="tr-TR"/>
          </a:p>
        </p:txBody>
      </p:sp>
    </p:spTree>
    <p:extLst>
      <p:ext uri="{BB962C8B-B14F-4D97-AF65-F5344CB8AC3E}">
        <p14:creationId xmlns:p14="http://schemas.microsoft.com/office/powerpoint/2010/main" val="1797949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260648"/>
            <a:ext cx="8640959" cy="6048672"/>
          </a:xfrm>
        </p:spPr>
        <p:txBody>
          <a:bodyPr>
            <a:normAutofit fontScale="92500"/>
          </a:bodyPr>
          <a:lstStyle/>
          <a:p>
            <a:r>
              <a:rPr lang="tr-TR" sz="2800" b="1" dirty="0"/>
              <a:t>Son yapılan araştırmalarda babaların ailede çift rol oynadıkları ve </a:t>
            </a:r>
            <a:r>
              <a:rPr lang="tr-TR" sz="2800" b="1" dirty="0" smtClean="0"/>
              <a:t>çocuklarını </a:t>
            </a:r>
            <a:r>
              <a:rPr lang="tr-TR" sz="2800" b="1" dirty="0"/>
              <a:t>doğrudan ve dolaylı olmak üzere iki yönden etkiledikleri </a:t>
            </a:r>
            <a:r>
              <a:rPr lang="tr-TR" sz="2800" b="1" dirty="0" smtClean="0"/>
              <a:t>vurgulanmıştır. Babaların çocukları ile oynamaları, </a:t>
            </a:r>
            <a:r>
              <a:rPr lang="tr-TR" sz="2800" b="1" dirty="0"/>
              <a:t>konuşmaları ve onlarla ilgili </a:t>
            </a:r>
            <a:r>
              <a:rPr lang="tr-TR" sz="2800" b="1" dirty="0" smtClean="0"/>
              <a:t>kararlara </a:t>
            </a:r>
            <a:r>
              <a:rPr lang="tr-TR" sz="2800" b="1" dirty="0"/>
              <a:t>aktif olarak katılmaları gibi çocuk üzerindeki doğrudan etkilerin yanı sıra Eğer </a:t>
            </a:r>
            <a:r>
              <a:rPr lang="tr-TR" sz="2800" b="1" dirty="0" smtClean="0"/>
              <a:t>anne-baba </a:t>
            </a:r>
            <a:r>
              <a:rPr lang="tr-TR" sz="2800" b="1" dirty="0"/>
              <a:t>arasındaki ilişki sıcak ve etkileşim sağlıklı ise bebek anne ilişkisini harekete geçirerek </a:t>
            </a:r>
            <a:r>
              <a:rPr lang="tr-TR" sz="2800" b="1" dirty="0" smtClean="0"/>
              <a:t>güven </a:t>
            </a:r>
            <a:r>
              <a:rPr lang="tr-TR" sz="2800" b="1" dirty="0"/>
              <a:t>duygusunun </a:t>
            </a:r>
            <a:r>
              <a:rPr lang="tr-TR" sz="2800" b="1" dirty="0" smtClean="0"/>
              <a:t>gelişimini </a:t>
            </a:r>
            <a:r>
              <a:rPr lang="tr-TR" sz="2800" b="1" dirty="0"/>
              <a:t>de </a:t>
            </a:r>
            <a:r>
              <a:rPr lang="tr-TR" sz="2800" b="1" dirty="0" smtClean="0"/>
              <a:t>kolaylaştırmaktadır. Özellikle </a:t>
            </a:r>
            <a:r>
              <a:rPr lang="tr-TR" sz="2800" b="1" dirty="0"/>
              <a:t>geleneksel </a:t>
            </a:r>
            <a:r>
              <a:rPr lang="tr-TR" sz="2800" b="1" dirty="0" smtClean="0"/>
              <a:t>ailelerde, </a:t>
            </a:r>
            <a:r>
              <a:rPr lang="tr-TR" sz="2800" b="1" dirty="0"/>
              <a:t>babanın ekonomik </a:t>
            </a:r>
            <a:r>
              <a:rPr lang="tr-TR" sz="2800" b="1" dirty="0" smtClean="0"/>
              <a:t>desteği, </a:t>
            </a:r>
            <a:r>
              <a:rPr lang="tr-TR" sz="2800" b="1" dirty="0"/>
              <a:t>aileyi ekonomik sıkıntıdan kurtarır ve annenin çocuğun gereksinimlerini zamanında ve verimli bir şekilde karşılanmasını </a:t>
            </a:r>
            <a:r>
              <a:rPr lang="tr-TR" sz="2800" b="1" dirty="0" smtClean="0"/>
              <a:t>sağlar. Diğer </a:t>
            </a:r>
            <a:r>
              <a:rPr lang="tr-TR" sz="2800" b="1" dirty="0"/>
              <a:t>yönden </a:t>
            </a:r>
            <a:r>
              <a:rPr lang="tr-TR" sz="2800" b="1" dirty="0" smtClean="0"/>
              <a:t>anne-baba </a:t>
            </a:r>
            <a:r>
              <a:rPr lang="tr-TR" sz="2800" b="1" dirty="0"/>
              <a:t>arasındaki ilişki ve etkileşim sağlıklı düzeyde </a:t>
            </a:r>
            <a:r>
              <a:rPr lang="tr-TR" sz="2800" b="1" dirty="0" smtClean="0"/>
              <a:t>değilse </a:t>
            </a:r>
            <a:r>
              <a:rPr lang="tr-TR" sz="2800" b="1" dirty="0"/>
              <a:t>ve bozukluklar gösteriyorsa </a:t>
            </a:r>
            <a:r>
              <a:rPr lang="tr-TR" sz="2800" b="1" dirty="0" smtClean="0"/>
              <a:t>anne-bebek </a:t>
            </a:r>
            <a:r>
              <a:rPr lang="tr-TR" sz="2800" b="1" dirty="0"/>
              <a:t>ilişkisi de bu durumdan olumsuz yönde </a:t>
            </a:r>
            <a:r>
              <a:rPr lang="tr-TR" sz="2800" b="1" dirty="0" smtClean="0"/>
              <a:t>etkilenmektedir.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15</a:t>
            </a:fld>
            <a:endParaRPr lang="tr-TR"/>
          </a:p>
        </p:txBody>
      </p:sp>
    </p:spTree>
    <p:extLst>
      <p:ext uri="{BB962C8B-B14F-4D97-AF65-F5344CB8AC3E}">
        <p14:creationId xmlns:p14="http://schemas.microsoft.com/office/powerpoint/2010/main" val="80955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188640"/>
            <a:ext cx="8820968" cy="6120680"/>
          </a:xfrm>
        </p:spPr>
        <p:txBody>
          <a:bodyPr>
            <a:normAutofit lnSpcReduction="10000"/>
          </a:bodyPr>
          <a:lstStyle/>
          <a:p>
            <a:r>
              <a:rPr lang="tr-TR" b="1" dirty="0"/>
              <a:t>Babanın çocuk üzerindeki etkisi annenin hamile olması ile başladığı </a:t>
            </a:r>
            <a:r>
              <a:rPr lang="tr-TR" b="1" dirty="0" smtClean="0"/>
              <a:t>söylenebilir. Anneyle </a:t>
            </a:r>
            <a:r>
              <a:rPr lang="tr-TR" b="1" dirty="0"/>
              <a:t>birlikte doktora </a:t>
            </a:r>
            <a:r>
              <a:rPr lang="tr-TR" b="1" dirty="0" smtClean="0"/>
              <a:t>gitmesi, </a:t>
            </a:r>
            <a:r>
              <a:rPr lang="tr-TR" b="1" dirty="0"/>
              <a:t>bebek üzerine sıcak ve duygusal konuşmalar </a:t>
            </a:r>
            <a:r>
              <a:rPr lang="tr-TR" b="1" dirty="0" smtClean="0"/>
              <a:t>yapması, </a:t>
            </a:r>
            <a:r>
              <a:rPr lang="tr-TR" b="1" dirty="0"/>
              <a:t>zaman zaman hassas dönemler geçiren eşini gerginlikten kurtarma çabası vermesi gibi durumlar babaların aile yuvaları için ne denli önemli olduğunu </a:t>
            </a:r>
            <a:r>
              <a:rPr lang="tr-TR" b="1" dirty="0" smtClean="0"/>
              <a:t>göstermektedir. Yapılan </a:t>
            </a:r>
            <a:r>
              <a:rPr lang="tr-TR" b="1" dirty="0"/>
              <a:t>araştırmalarda eşinin hamilelik sürecini ve bu süreçte birlikteliği paylaşan doğumdan hemen sonra bebeğini kucaklayan ve göz teması Kur'an babaların bu olayları </a:t>
            </a:r>
            <a:r>
              <a:rPr lang="tr-TR" b="1" dirty="0" smtClean="0"/>
              <a:t>gerçekleştirmeyen </a:t>
            </a:r>
            <a:r>
              <a:rPr lang="tr-TR" b="1" dirty="0"/>
              <a:t>babalara göre iletişim </a:t>
            </a:r>
            <a:r>
              <a:rPr lang="tr-TR" b="1" dirty="0" err="1" smtClean="0"/>
              <a:t>lerinde</a:t>
            </a:r>
            <a:r>
              <a:rPr lang="tr-TR" b="1" dirty="0" smtClean="0"/>
              <a:t> </a:t>
            </a:r>
            <a:r>
              <a:rPr lang="tr-TR" b="1" dirty="0"/>
              <a:t>daha güçlü bir </a:t>
            </a:r>
            <a:r>
              <a:rPr lang="tr-TR" b="1" dirty="0" smtClean="0"/>
              <a:t>bağla </a:t>
            </a:r>
            <a:r>
              <a:rPr lang="tr-TR" b="1" dirty="0"/>
              <a:t>etkileşim kurduklarını ve güçlü bir </a:t>
            </a:r>
            <a:r>
              <a:rPr lang="tr-TR" b="1" dirty="0" smtClean="0"/>
              <a:t>baba-çocuk </a:t>
            </a:r>
            <a:r>
              <a:rPr lang="tr-TR" b="1" dirty="0"/>
              <a:t>ilişkisinin oluşumuna katkılar sağladığı </a:t>
            </a:r>
            <a:r>
              <a:rPr lang="tr-TR" b="1" dirty="0" smtClean="0"/>
              <a:t>vurgulanmaktadır. </a:t>
            </a:r>
            <a:r>
              <a:rPr lang="tr-TR" b="1" dirty="0"/>
              <a:t>Diğer taraftan anne babaların </a:t>
            </a:r>
            <a:r>
              <a:rPr lang="tr-TR" b="1" dirty="0" smtClean="0"/>
              <a:t>bebekle </a:t>
            </a:r>
            <a:r>
              <a:rPr lang="tr-TR" b="1" dirty="0"/>
              <a:t>kurdukları </a:t>
            </a:r>
            <a:r>
              <a:rPr lang="tr-TR" b="1" dirty="0" smtClean="0"/>
              <a:t>ilişkilerin, </a:t>
            </a:r>
            <a:r>
              <a:rPr lang="tr-TR" b="1" dirty="0"/>
              <a:t>nitelik açısından farklı olduğu </a:t>
            </a:r>
            <a:r>
              <a:rPr lang="tr-TR" b="1" dirty="0" smtClean="0"/>
              <a:t>vurgulanmaktadır. Anneler </a:t>
            </a:r>
            <a:r>
              <a:rPr lang="tr-TR" b="1" dirty="0"/>
              <a:t>daha çok bebeğin bakımı ile ilgilenmelerinin yanı sıra onlarla daha fazla konuştukları ve daha sakin bir </a:t>
            </a:r>
            <a:r>
              <a:rPr lang="tr-TR" b="1" dirty="0" smtClean="0"/>
              <a:t>etkileşime girmektedirler. Babalar </a:t>
            </a:r>
            <a:r>
              <a:rPr lang="tr-TR" b="1" dirty="0"/>
              <a:t>ise daha çok bebeği </a:t>
            </a:r>
            <a:r>
              <a:rPr lang="tr-TR" b="1" dirty="0" smtClean="0"/>
              <a:t>tutma, </a:t>
            </a:r>
            <a:r>
              <a:rPr lang="tr-TR" b="1" dirty="0"/>
              <a:t>onunla oynama gibi davranışlarda bulunarak iletişimde önemli bir süreci sağlamış </a:t>
            </a:r>
            <a:r>
              <a:rPr lang="tr-TR" b="1" dirty="0" smtClean="0"/>
              <a:t>olmaktadırlar.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16</a:t>
            </a:fld>
            <a:endParaRPr lang="tr-TR"/>
          </a:p>
        </p:txBody>
      </p:sp>
    </p:spTree>
    <p:extLst>
      <p:ext uri="{BB962C8B-B14F-4D97-AF65-F5344CB8AC3E}">
        <p14:creationId xmlns:p14="http://schemas.microsoft.com/office/powerpoint/2010/main" val="514971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908720"/>
            <a:ext cx="8712968" cy="5400600"/>
          </a:xfrm>
        </p:spPr>
        <p:txBody>
          <a:bodyPr>
            <a:normAutofit fontScale="92500"/>
          </a:bodyPr>
          <a:lstStyle/>
          <a:p>
            <a:r>
              <a:rPr lang="tr-TR" b="1" dirty="0" smtClean="0"/>
              <a:t>Son </a:t>
            </a:r>
            <a:r>
              <a:rPr lang="tr-TR" b="1" dirty="0"/>
              <a:t>zamanlarda yapılan </a:t>
            </a:r>
            <a:r>
              <a:rPr lang="tr-TR" b="1" dirty="0" smtClean="0"/>
              <a:t>araştırmalar, baba-çocuk </a:t>
            </a:r>
            <a:r>
              <a:rPr lang="tr-TR" b="1" dirty="0"/>
              <a:t>arasındaki bağlanmanın öneminden </a:t>
            </a:r>
            <a:r>
              <a:rPr lang="tr-TR" b="1" dirty="0" smtClean="0"/>
              <a:t>bahsetmektedir. Annenin </a:t>
            </a:r>
            <a:r>
              <a:rPr lang="tr-TR" b="1" dirty="0"/>
              <a:t>çalışma hayatına atılması ile </a:t>
            </a:r>
            <a:r>
              <a:rPr lang="tr-TR" b="1" dirty="0" smtClean="0"/>
              <a:t>ailede, </a:t>
            </a:r>
            <a:r>
              <a:rPr lang="tr-TR" b="1" dirty="0"/>
              <a:t>babanın </a:t>
            </a:r>
            <a:r>
              <a:rPr lang="tr-TR" b="1" dirty="0" smtClean="0"/>
              <a:t>görev, </a:t>
            </a:r>
            <a:r>
              <a:rPr lang="tr-TR" b="1" dirty="0"/>
              <a:t>sorumluluk ve rollerinde </a:t>
            </a:r>
            <a:r>
              <a:rPr lang="tr-TR" b="1" dirty="0" smtClean="0"/>
              <a:t>bazı </a:t>
            </a:r>
            <a:r>
              <a:rPr lang="tr-TR" b="1" dirty="0"/>
              <a:t>değişmeler </a:t>
            </a:r>
            <a:r>
              <a:rPr lang="tr-TR" b="1" dirty="0" smtClean="0"/>
              <a:t>oluşmuştur. </a:t>
            </a:r>
            <a:r>
              <a:rPr lang="tr-TR" b="1" dirty="0"/>
              <a:t>Bu değişmelere paralel olarak </a:t>
            </a:r>
            <a:r>
              <a:rPr lang="tr-TR" b="1" dirty="0" smtClean="0"/>
              <a:t>baba, </a:t>
            </a:r>
            <a:r>
              <a:rPr lang="tr-TR" b="1" dirty="0"/>
              <a:t>ailenin gelirini sağlamanın yanı sıra çocukların </a:t>
            </a:r>
            <a:r>
              <a:rPr lang="tr-TR" b="1" dirty="0" smtClean="0"/>
              <a:t>bakım </a:t>
            </a:r>
            <a:r>
              <a:rPr lang="tr-TR" b="1" dirty="0"/>
              <a:t>ve eğitimlerinde önemli katkılar sağlamaya </a:t>
            </a:r>
            <a:r>
              <a:rPr lang="tr-TR" b="1" dirty="0" smtClean="0"/>
              <a:t>başlamıştır. </a:t>
            </a:r>
            <a:r>
              <a:rPr lang="tr-TR" b="1" dirty="0"/>
              <a:t>Yapılan bazı </a:t>
            </a:r>
            <a:r>
              <a:rPr lang="tr-TR" b="1" dirty="0" smtClean="0"/>
              <a:t>araştırmalarda, </a:t>
            </a:r>
            <a:r>
              <a:rPr lang="tr-TR" b="1" dirty="0"/>
              <a:t>çocuklarının doğumundan </a:t>
            </a:r>
            <a:r>
              <a:rPr lang="tr-TR" b="1" dirty="0" smtClean="0"/>
              <a:t>bulunan, </a:t>
            </a:r>
            <a:r>
              <a:rPr lang="tr-TR" b="1" dirty="0"/>
              <a:t>doğumun hemen sonrası </a:t>
            </a:r>
            <a:r>
              <a:rPr lang="tr-TR" b="1" dirty="0" smtClean="0"/>
              <a:t>bebeğinin tutmasına, sevip okşanmasına </a:t>
            </a:r>
            <a:r>
              <a:rPr lang="tr-TR" b="1" dirty="0"/>
              <a:t>izin verilen </a:t>
            </a:r>
            <a:r>
              <a:rPr lang="tr-TR" b="1" dirty="0" smtClean="0"/>
              <a:t>babaların, </a:t>
            </a:r>
            <a:r>
              <a:rPr lang="tr-TR" b="1" dirty="0"/>
              <a:t>çocuklarına daha güçlü bir bağ ve bağlandıkları </a:t>
            </a:r>
            <a:r>
              <a:rPr lang="tr-TR" b="1" dirty="0" smtClean="0"/>
              <a:t>belirlenmiştir. </a:t>
            </a:r>
            <a:r>
              <a:rPr lang="tr-TR" b="1" dirty="0"/>
              <a:t>Dolayısıyla baba çocuk arasında duygusal bir bağ kurulması için anne de olduğu gibi babanın da bebekle fiziksel temas ve sıvazlamanın olması gerektiği </a:t>
            </a:r>
            <a:r>
              <a:rPr lang="tr-TR" b="1" dirty="0" smtClean="0"/>
              <a:t>belirtilmektedir. </a:t>
            </a:r>
            <a:r>
              <a:rPr lang="tr-TR" b="1" dirty="0"/>
              <a:t>Bu şekil bir etkileşim içinde olan </a:t>
            </a:r>
            <a:r>
              <a:rPr lang="tr-TR" b="1" dirty="0" smtClean="0"/>
              <a:t>baba-çocuk </a:t>
            </a:r>
            <a:r>
              <a:rPr lang="tr-TR" b="1" dirty="0"/>
              <a:t>arasında sağlıklı bir ilişki </a:t>
            </a:r>
            <a:r>
              <a:rPr lang="tr-TR" b="1" dirty="0" smtClean="0"/>
              <a:t>doğmaktadır. </a:t>
            </a:r>
            <a:r>
              <a:rPr lang="tr-TR" b="1" dirty="0"/>
              <a:t>Ç</a:t>
            </a:r>
            <a:r>
              <a:rPr lang="tr-TR" b="1" dirty="0" smtClean="0"/>
              <a:t>ocuğun </a:t>
            </a:r>
            <a:r>
              <a:rPr lang="tr-TR" b="1" dirty="0"/>
              <a:t>güvenli bir bağlanma </a:t>
            </a:r>
            <a:r>
              <a:rPr lang="tr-TR" b="1" dirty="0" smtClean="0"/>
              <a:t>geliştirmesine </a:t>
            </a:r>
            <a:r>
              <a:rPr lang="tr-TR" b="1" dirty="0"/>
              <a:t>katkı </a:t>
            </a:r>
            <a:r>
              <a:rPr lang="tr-TR" b="1" dirty="0" smtClean="0"/>
              <a:t>sağlanır. </a:t>
            </a:r>
            <a:r>
              <a:rPr lang="tr-TR" b="1" dirty="0"/>
              <a:t>Böylelikle çocuğun çevresi ile daha güvenli bir </a:t>
            </a:r>
            <a:r>
              <a:rPr lang="tr-TR" b="1" dirty="0" smtClean="0"/>
              <a:t>etkileşim kurması </a:t>
            </a:r>
            <a:r>
              <a:rPr lang="tr-TR" b="1" dirty="0"/>
              <a:t>sağlanmış </a:t>
            </a:r>
            <a:r>
              <a:rPr lang="tr-TR" b="1" dirty="0" smtClean="0"/>
              <a:t>olur.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17</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t>Baba Çocuk Ve Bağlanma</a:t>
            </a:r>
            <a:endParaRPr lang="tr-TR" b="1" dirty="0"/>
          </a:p>
        </p:txBody>
      </p:sp>
    </p:spTree>
    <p:extLst>
      <p:ext uri="{BB962C8B-B14F-4D97-AF65-F5344CB8AC3E}">
        <p14:creationId xmlns:p14="http://schemas.microsoft.com/office/powerpoint/2010/main" val="2305124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980728"/>
            <a:ext cx="8712967" cy="5400600"/>
          </a:xfrm>
        </p:spPr>
        <p:txBody>
          <a:bodyPr>
            <a:normAutofit fontScale="92500" lnSpcReduction="10000"/>
          </a:bodyPr>
          <a:lstStyle/>
          <a:p>
            <a:r>
              <a:rPr lang="tr-TR" sz="2800" b="1" dirty="0" smtClean="0"/>
              <a:t>Ailenin </a:t>
            </a:r>
            <a:r>
              <a:rPr lang="tr-TR" sz="2800" b="1" dirty="0"/>
              <a:t>temeli eşler arasındaki ilişkinin varlığında </a:t>
            </a:r>
            <a:r>
              <a:rPr lang="tr-TR" sz="2800" b="1" dirty="0" smtClean="0"/>
              <a:t>saklıdır.</a:t>
            </a:r>
            <a:endParaRPr lang="tr-TR" sz="2800" b="1" dirty="0"/>
          </a:p>
          <a:p>
            <a:r>
              <a:rPr lang="tr-TR" sz="2800" b="1" dirty="0"/>
              <a:t>Sağlıklı bir </a:t>
            </a:r>
            <a:r>
              <a:rPr lang="tr-TR" sz="2800" b="1" dirty="0" smtClean="0"/>
              <a:t>ilişki, </a:t>
            </a:r>
            <a:r>
              <a:rPr lang="tr-TR" sz="2800" b="1" dirty="0"/>
              <a:t>iki kişinin bilinçli olarak düşünerek sorumluluk içinde aldığı karara </a:t>
            </a:r>
            <a:r>
              <a:rPr lang="tr-TR" sz="2800" b="1" dirty="0" smtClean="0"/>
              <a:t>dayanır. İki </a:t>
            </a:r>
            <a:r>
              <a:rPr lang="tr-TR" sz="2800" b="1" dirty="0"/>
              <a:t>olgun insan </a:t>
            </a:r>
            <a:r>
              <a:rPr lang="tr-TR" sz="2800" b="1" dirty="0" smtClean="0"/>
              <a:t>anne-baba </a:t>
            </a:r>
            <a:r>
              <a:rPr lang="tr-TR" sz="2800" b="1" dirty="0"/>
              <a:t>olmaya karar verdiği </a:t>
            </a:r>
            <a:r>
              <a:rPr lang="tr-TR" sz="2800" b="1" dirty="0" smtClean="0"/>
              <a:t>zaman, </a:t>
            </a:r>
            <a:r>
              <a:rPr lang="tr-TR" sz="2800" b="1" dirty="0"/>
              <a:t>tutum ve davranışları ile yetişkin insan modelini </a:t>
            </a:r>
            <a:r>
              <a:rPr lang="tr-TR" sz="2800" b="1" dirty="0" smtClean="0"/>
              <a:t>gösterirler. Bu bireyler, </a:t>
            </a:r>
            <a:r>
              <a:rPr lang="tr-TR" sz="2800" b="1" dirty="0"/>
              <a:t>kendilerine ve </a:t>
            </a:r>
            <a:r>
              <a:rPr lang="tr-TR" sz="2800" b="1" dirty="0" smtClean="0"/>
              <a:t>diğerlerine </a:t>
            </a:r>
            <a:r>
              <a:rPr lang="tr-TR" sz="2800" b="1" dirty="0"/>
              <a:t>karşı bir iletişim </a:t>
            </a:r>
            <a:r>
              <a:rPr lang="tr-TR" sz="2800" b="1" dirty="0" smtClean="0"/>
              <a:t>geliştirirler. Çocuk </a:t>
            </a:r>
            <a:r>
              <a:rPr lang="tr-TR" sz="2800" b="1" dirty="0"/>
              <a:t>sahibi </a:t>
            </a:r>
            <a:r>
              <a:rPr lang="tr-TR" sz="2800" b="1" dirty="0" smtClean="0"/>
              <a:t>olmayı, anne-baba </a:t>
            </a:r>
            <a:r>
              <a:rPr lang="tr-TR" sz="2800" b="1" dirty="0"/>
              <a:t>olmayı ve </a:t>
            </a:r>
            <a:r>
              <a:rPr lang="tr-TR" sz="2800" b="1" dirty="0" smtClean="0"/>
              <a:t>bu rolleri </a:t>
            </a:r>
            <a:r>
              <a:rPr lang="tr-TR" sz="2800" b="1" dirty="0"/>
              <a:t>yaşamayı çok isteyerek sorumluluk </a:t>
            </a:r>
            <a:r>
              <a:rPr lang="tr-TR" sz="2800" b="1" dirty="0" smtClean="0"/>
              <a:t>alırlar. Bu </a:t>
            </a:r>
            <a:r>
              <a:rPr lang="tr-TR" sz="2800" b="1" dirty="0"/>
              <a:t>sorumluluğu isteyerek ve koşulsuz </a:t>
            </a:r>
            <a:r>
              <a:rPr lang="tr-TR" sz="2800" b="1" dirty="0" smtClean="0"/>
              <a:t>üstlenirler. </a:t>
            </a:r>
            <a:r>
              <a:rPr lang="tr-TR" sz="2800" b="1" dirty="0"/>
              <a:t>Böylesi bir ortamda büyüyen bir çocuğun gereksinimleri </a:t>
            </a:r>
            <a:r>
              <a:rPr lang="tr-TR" sz="2800" b="1" dirty="0" smtClean="0"/>
              <a:t>doğal </a:t>
            </a:r>
            <a:r>
              <a:rPr lang="tr-TR" sz="2800" b="1" dirty="0"/>
              <a:t>olarak </a:t>
            </a:r>
            <a:r>
              <a:rPr lang="tr-TR" sz="2800" b="1" dirty="0" smtClean="0"/>
              <a:t>karşılanır. Çocuklar bu </a:t>
            </a:r>
            <a:r>
              <a:rPr lang="tr-TR" sz="2800" b="1" dirty="0"/>
              <a:t>güven ve sevgi </a:t>
            </a:r>
            <a:r>
              <a:rPr lang="tr-TR" sz="2800" b="1" dirty="0" smtClean="0"/>
              <a:t>ortamı </a:t>
            </a:r>
            <a:r>
              <a:rPr lang="tr-TR" sz="2800" b="1" dirty="0"/>
              <a:t>içinde kendi benliklerini geliştirmek için değişik yaşantılara girme cesaretini </a:t>
            </a:r>
            <a:r>
              <a:rPr lang="tr-TR" sz="2800" b="1" dirty="0" smtClean="0"/>
              <a:t>gösterirler. Özgüveni </a:t>
            </a:r>
            <a:r>
              <a:rPr lang="tr-TR" sz="2800" b="1" dirty="0"/>
              <a:t>yüksek ve </a:t>
            </a:r>
            <a:r>
              <a:rPr lang="tr-TR" sz="2800" b="1" dirty="0" smtClean="0"/>
              <a:t>güvengen bir </a:t>
            </a:r>
            <a:r>
              <a:rPr lang="tr-TR" sz="2800" b="1" dirty="0"/>
              <a:t>kişilik </a:t>
            </a:r>
            <a:r>
              <a:rPr lang="tr-TR" sz="2800" b="1" dirty="0" smtClean="0"/>
              <a:t>geliştirirler.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18</a:t>
            </a:fld>
            <a:endParaRPr lang="tr-TR"/>
          </a:p>
        </p:txBody>
      </p:sp>
      <p:sp>
        <p:nvSpPr>
          <p:cNvPr id="4" name="Başlık 3"/>
          <p:cNvSpPr>
            <a:spLocks noGrp="1"/>
          </p:cNvSpPr>
          <p:nvPr>
            <p:ph type="title"/>
          </p:nvPr>
        </p:nvSpPr>
        <p:spPr>
          <a:xfrm>
            <a:off x="457200" y="338328"/>
            <a:ext cx="8229600" cy="498384"/>
          </a:xfrm>
        </p:spPr>
        <p:txBody>
          <a:bodyPr>
            <a:normAutofit fontScale="90000"/>
          </a:bodyPr>
          <a:lstStyle/>
          <a:p>
            <a:r>
              <a:rPr lang="tr-TR" b="1" dirty="0" smtClean="0"/>
              <a:t/>
            </a:r>
            <a:br>
              <a:rPr lang="tr-TR" b="1" dirty="0" smtClean="0"/>
            </a:br>
            <a:r>
              <a:rPr lang="tr-TR" b="1" dirty="0" smtClean="0"/>
              <a:t>Eşler </a:t>
            </a:r>
            <a:r>
              <a:rPr lang="tr-TR" b="1" dirty="0"/>
              <a:t>arası iletişim</a:t>
            </a:r>
            <a:br>
              <a:rPr lang="tr-TR" b="1" dirty="0"/>
            </a:br>
            <a:endParaRPr lang="tr-TR" b="1" dirty="0"/>
          </a:p>
        </p:txBody>
      </p:sp>
    </p:spTree>
    <p:extLst>
      <p:ext uri="{BB962C8B-B14F-4D97-AF65-F5344CB8AC3E}">
        <p14:creationId xmlns:p14="http://schemas.microsoft.com/office/powerpoint/2010/main" val="1831738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1268760"/>
            <a:ext cx="8784975" cy="5112568"/>
          </a:xfrm>
        </p:spPr>
        <p:txBody>
          <a:bodyPr>
            <a:normAutofit lnSpcReduction="10000"/>
          </a:bodyPr>
          <a:lstStyle/>
          <a:p>
            <a:r>
              <a:rPr lang="tr-TR" sz="2800" b="1" dirty="0" smtClean="0"/>
              <a:t>Kişilik gelişimini, </a:t>
            </a:r>
            <a:r>
              <a:rPr lang="tr-TR" sz="2800" b="1" dirty="0"/>
              <a:t>insanın doğumundan ölümüne kadar bir süreklilik gösterdiği kabul </a:t>
            </a:r>
            <a:r>
              <a:rPr lang="tr-TR" sz="2800" b="1" dirty="0" smtClean="0"/>
              <a:t>edilmektedir. Kişilik </a:t>
            </a:r>
            <a:r>
              <a:rPr lang="tr-TR" sz="2800" b="1" dirty="0"/>
              <a:t>gelişiminin temellerinin çocukluk döneminde atıldığı bilimsel bir </a:t>
            </a:r>
            <a:r>
              <a:rPr lang="tr-TR" sz="2800" b="1" dirty="0" smtClean="0"/>
              <a:t>gerçektir. Bu </a:t>
            </a:r>
            <a:r>
              <a:rPr lang="tr-TR" sz="2800" b="1" dirty="0"/>
              <a:t>bilimsel </a:t>
            </a:r>
            <a:r>
              <a:rPr lang="tr-TR" sz="2800" b="1" dirty="0" smtClean="0"/>
              <a:t>gerçekliklerin </a:t>
            </a:r>
            <a:r>
              <a:rPr lang="tr-TR" sz="2800" b="1" dirty="0"/>
              <a:t>ışığında çocuğun kişilik gelişiminde en önemli etken </a:t>
            </a:r>
            <a:r>
              <a:rPr lang="tr-TR" sz="2800" b="1" dirty="0" smtClean="0"/>
              <a:t>ailedir. Aile, </a:t>
            </a:r>
            <a:r>
              <a:rPr lang="tr-TR" sz="2800" b="1" dirty="0"/>
              <a:t>sadece </a:t>
            </a:r>
            <a:r>
              <a:rPr lang="tr-TR" sz="2800" b="1" dirty="0" smtClean="0"/>
              <a:t>aynı çatı altında </a:t>
            </a:r>
            <a:r>
              <a:rPr lang="tr-TR" sz="2800" b="1" dirty="0"/>
              <a:t>yaşamlarını devam ettiren </a:t>
            </a:r>
            <a:r>
              <a:rPr lang="tr-TR" sz="2800" b="1" dirty="0" smtClean="0"/>
              <a:t>anne-baba </a:t>
            </a:r>
            <a:r>
              <a:rPr lang="tr-TR" sz="2800" b="1" dirty="0"/>
              <a:t>ve çocukların oluşturduğu sosyal bir </a:t>
            </a:r>
            <a:r>
              <a:rPr lang="tr-TR" sz="2800" b="1" dirty="0" smtClean="0"/>
              <a:t>birim değildir.</a:t>
            </a:r>
            <a:endParaRPr lang="tr-TR" sz="2800" b="1" dirty="0"/>
          </a:p>
          <a:p>
            <a:r>
              <a:rPr lang="tr-TR" sz="2800" b="1" dirty="0"/>
              <a:t>Ailenin </a:t>
            </a:r>
            <a:r>
              <a:rPr lang="tr-TR" sz="2800" b="1" dirty="0" smtClean="0"/>
              <a:t>geleceğe </a:t>
            </a:r>
            <a:r>
              <a:rPr lang="tr-TR" sz="2800" b="1" dirty="0"/>
              <a:t>fiziken ve </a:t>
            </a:r>
            <a:r>
              <a:rPr lang="tr-TR" sz="2800" b="1" dirty="0" smtClean="0"/>
              <a:t>ruhen </a:t>
            </a:r>
            <a:r>
              <a:rPr lang="tr-TR" sz="2800" b="1" dirty="0"/>
              <a:t>sağlıklı bireyler yetiştirmek gibi önemli bir görevi </a:t>
            </a:r>
            <a:r>
              <a:rPr lang="tr-TR" sz="2800" b="1" dirty="0" smtClean="0"/>
              <a:t>vardır. Anne </a:t>
            </a:r>
            <a:r>
              <a:rPr lang="tr-TR" sz="2800" b="1" dirty="0"/>
              <a:t>ve babanın tutumlarının farklılık göstermesi ile farklı aile çeşitleri ortaya </a:t>
            </a:r>
            <a:r>
              <a:rPr lang="tr-TR" sz="2800" b="1" dirty="0" smtClean="0"/>
              <a:t>çıkmıştır.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19</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t/>
            </a:r>
            <a:br>
              <a:rPr lang="tr-TR" b="1" dirty="0" smtClean="0"/>
            </a:br>
            <a:r>
              <a:rPr lang="tr-TR" b="1" dirty="0" smtClean="0"/>
              <a:t>Anne Baba Tutumları Ve Çocuk</a:t>
            </a:r>
            <a:br>
              <a:rPr lang="tr-TR" b="1" dirty="0" smtClean="0"/>
            </a:br>
            <a:endParaRPr lang="tr-TR" b="1" dirty="0"/>
          </a:p>
        </p:txBody>
      </p:sp>
    </p:spTree>
    <p:extLst>
      <p:ext uri="{BB962C8B-B14F-4D97-AF65-F5344CB8AC3E}">
        <p14:creationId xmlns:p14="http://schemas.microsoft.com/office/powerpoint/2010/main" val="3895438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332656"/>
            <a:ext cx="8712967" cy="6048672"/>
          </a:xfrm>
        </p:spPr>
        <p:txBody>
          <a:bodyPr>
            <a:normAutofit fontScale="92500" lnSpcReduction="20000"/>
          </a:bodyPr>
          <a:lstStyle/>
          <a:p>
            <a:r>
              <a:rPr lang="tr-TR" sz="3200" b="1" dirty="0"/>
              <a:t>Araştırmacılar farklı ana-baba </a:t>
            </a:r>
            <a:r>
              <a:rPr lang="tr-TR" sz="3200" b="1" dirty="0" smtClean="0"/>
              <a:t>tutumlarını altı </a:t>
            </a:r>
            <a:r>
              <a:rPr lang="tr-TR" sz="3200" b="1" dirty="0"/>
              <a:t>başlık altında </a:t>
            </a:r>
            <a:r>
              <a:rPr lang="tr-TR" sz="3200" b="1" dirty="0" smtClean="0"/>
              <a:t>toplamışlardır. Bunlar: </a:t>
            </a:r>
          </a:p>
          <a:p>
            <a:r>
              <a:rPr lang="tr-TR" sz="3200" b="1" dirty="0" smtClean="0"/>
              <a:t>1. Baskıcı </a:t>
            </a:r>
            <a:r>
              <a:rPr lang="tr-TR" sz="3200" b="1" dirty="0"/>
              <a:t>ve otoriter </a:t>
            </a:r>
            <a:r>
              <a:rPr lang="tr-TR" sz="3200" b="1" dirty="0" smtClean="0"/>
              <a:t>tutum, </a:t>
            </a:r>
          </a:p>
          <a:p>
            <a:r>
              <a:rPr lang="tr-TR" sz="3200" b="1" dirty="0" smtClean="0"/>
              <a:t>2. Gevşek tutum(çocuk merkezci aile), </a:t>
            </a:r>
          </a:p>
          <a:p>
            <a:r>
              <a:rPr lang="tr-TR" sz="3200" b="1" dirty="0" smtClean="0"/>
              <a:t>3. Dengesiz </a:t>
            </a:r>
            <a:r>
              <a:rPr lang="tr-TR" sz="3200" b="1" dirty="0"/>
              <a:t>ve kararsız </a:t>
            </a:r>
            <a:r>
              <a:rPr lang="tr-TR" sz="3200" b="1" dirty="0" smtClean="0"/>
              <a:t>tutum,</a:t>
            </a:r>
          </a:p>
          <a:p>
            <a:r>
              <a:rPr lang="tr-TR" sz="3200" b="1" dirty="0" smtClean="0"/>
              <a:t>4. Koruyucu tutum, </a:t>
            </a:r>
          </a:p>
          <a:p>
            <a:r>
              <a:rPr lang="tr-TR" sz="3200" b="1" dirty="0" smtClean="0"/>
              <a:t>5. İlgisiz </a:t>
            </a:r>
            <a:r>
              <a:rPr lang="tr-TR" sz="3200" b="1" dirty="0"/>
              <a:t>ve kayıtsız </a:t>
            </a:r>
            <a:r>
              <a:rPr lang="tr-TR" sz="3200" b="1" dirty="0" smtClean="0"/>
              <a:t>tutum, </a:t>
            </a:r>
          </a:p>
          <a:p>
            <a:r>
              <a:rPr lang="tr-TR" sz="3200" b="1" dirty="0" smtClean="0"/>
              <a:t>6. Güven </a:t>
            </a:r>
            <a:r>
              <a:rPr lang="tr-TR" sz="3200" b="1" dirty="0"/>
              <a:t>verici ve demokratik </a:t>
            </a:r>
            <a:r>
              <a:rPr lang="tr-TR" sz="3200" b="1" dirty="0" smtClean="0"/>
              <a:t>tutum,</a:t>
            </a:r>
            <a:endParaRPr lang="tr-TR" sz="3200" b="1" dirty="0"/>
          </a:p>
          <a:p>
            <a:r>
              <a:rPr lang="tr-TR" sz="3200" b="1" dirty="0" smtClean="0">
                <a:solidFill>
                  <a:srgbClr val="FF0000"/>
                </a:solidFill>
              </a:rPr>
              <a:t>1- Baskıcı </a:t>
            </a:r>
            <a:r>
              <a:rPr lang="tr-TR" sz="3200" b="1" dirty="0">
                <a:solidFill>
                  <a:srgbClr val="FF0000"/>
                </a:solidFill>
              </a:rPr>
              <a:t>ve otoriter </a:t>
            </a:r>
            <a:r>
              <a:rPr lang="tr-TR" sz="3200" b="1" dirty="0" smtClean="0">
                <a:solidFill>
                  <a:srgbClr val="FF0000"/>
                </a:solidFill>
              </a:rPr>
              <a:t>tutum</a:t>
            </a:r>
          </a:p>
          <a:p>
            <a:r>
              <a:rPr lang="tr-TR" sz="3200" b="1" dirty="0" smtClean="0"/>
              <a:t> Bu </a:t>
            </a:r>
            <a:r>
              <a:rPr lang="tr-TR" sz="3200" b="1" dirty="0"/>
              <a:t>tutuma sahip </a:t>
            </a:r>
            <a:r>
              <a:rPr lang="tr-TR" sz="3200" b="1" dirty="0" smtClean="0"/>
              <a:t>anne-baba </a:t>
            </a:r>
            <a:r>
              <a:rPr lang="tr-TR" sz="3200" b="1" dirty="0"/>
              <a:t>evde her şeyin kurallara bağlı olmasını ve bu kurallara sorgulanmadan </a:t>
            </a:r>
            <a:r>
              <a:rPr lang="tr-TR" sz="3200" b="1" dirty="0" smtClean="0"/>
              <a:t>uyulmasını bekler. </a:t>
            </a:r>
            <a:r>
              <a:rPr lang="tr-TR" sz="3200" b="1" dirty="0"/>
              <a:t>Onun için evde </a:t>
            </a:r>
            <a:r>
              <a:rPr lang="tr-TR" sz="3200" b="1" dirty="0" smtClean="0"/>
              <a:t>anlayışsız, hoşgörüsüz, </a:t>
            </a:r>
            <a:r>
              <a:rPr lang="tr-TR" sz="3200" b="1" dirty="0"/>
              <a:t>katı ve baskıcı bir tutum </a:t>
            </a:r>
            <a:r>
              <a:rPr lang="tr-TR" sz="3200" b="1" dirty="0" smtClean="0"/>
              <a:t>hâkimdir.</a:t>
            </a:r>
            <a:endParaRPr lang="tr-TR" sz="3200" b="1" dirty="0"/>
          </a:p>
          <a:p>
            <a:endParaRPr lang="tr-TR" sz="3200" b="1"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20</a:t>
            </a:fld>
            <a:endParaRPr lang="tr-TR"/>
          </a:p>
        </p:txBody>
      </p:sp>
    </p:spTree>
    <p:extLst>
      <p:ext uri="{BB962C8B-B14F-4D97-AF65-F5344CB8AC3E}">
        <p14:creationId xmlns:p14="http://schemas.microsoft.com/office/powerpoint/2010/main" val="2288642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1124744"/>
            <a:ext cx="8712967" cy="5256584"/>
          </a:xfrm>
        </p:spPr>
        <p:txBody>
          <a:bodyPr>
            <a:normAutofit lnSpcReduction="10000"/>
          </a:bodyPr>
          <a:lstStyle/>
          <a:p>
            <a:r>
              <a:rPr lang="tr-TR" b="1" dirty="0"/>
              <a:t>Gevşek tutum genellikle tek çocuklu anne babalarda </a:t>
            </a:r>
            <a:r>
              <a:rPr lang="tr-TR" b="1" dirty="0" smtClean="0"/>
              <a:t>görülür. Baskıcı </a:t>
            </a:r>
            <a:r>
              <a:rPr lang="tr-TR" b="1" dirty="0"/>
              <a:t>ve otoriter </a:t>
            </a:r>
            <a:r>
              <a:rPr lang="tr-TR" b="1" dirty="0" smtClean="0"/>
              <a:t>tutumun </a:t>
            </a:r>
            <a:r>
              <a:rPr lang="tr-TR" b="1" dirty="0"/>
              <a:t>tersine bu </a:t>
            </a:r>
            <a:r>
              <a:rPr lang="tr-TR" b="1" dirty="0" smtClean="0"/>
              <a:t>tutumdaki </a:t>
            </a:r>
            <a:r>
              <a:rPr lang="tr-TR" b="1" dirty="0"/>
              <a:t>anne babalar çocukları üzerinde egemenlik </a:t>
            </a:r>
            <a:r>
              <a:rPr lang="tr-TR" b="1" dirty="0" smtClean="0"/>
              <a:t>kurmaz, </a:t>
            </a:r>
            <a:r>
              <a:rPr lang="tr-TR" b="1" dirty="0"/>
              <a:t>onları serbest </a:t>
            </a:r>
            <a:r>
              <a:rPr lang="tr-TR" b="1" dirty="0" smtClean="0"/>
              <a:t>bırakırlar. Anne </a:t>
            </a:r>
            <a:r>
              <a:rPr lang="tr-TR" b="1" dirty="0"/>
              <a:t>baba çocuğun yaparak yaşayarak öğrenmesi düşüncesine </a:t>
            </a:r>
            <a:r>
              <a:rPr lang="tr-TR" b="1" dirty="0" smtClean="0"/>
              <a:t>sahiptir. Anne </a:t>
            </a:r>
            <a:r>
              <a:rPr lang="tr-TR" b="1" dirty="0"/>
              <a:t>ve baba çocuğu mutlu etmek için çocuğun her istediğini yerine </a:t>
            </a:r>
            <a:r>
              <a:rPr lang="tr-TR" b="1" dirty="0" smtClean="0"/>
              <a:t>getirir. Bazı </a:t>
            </a:r>
            <a:r>
              <a:rPr lang="tr-TR" b="1" dirty="0"/>
              <a:t>anne ve </a:t>
            </a:r>
            <a:r>
              <a:rPr lang="tr-TR" b="1" dirty="0" smtClean="0"/>
              <a:t>babalar, </a:t>
            </a:r>
            <a:r>
              <a:rPr lang="tr-TR" b="1" dirty="0"/>
              <a:t>baskıcı bir ailede büyüdüklerinden çocuğunun da aynı baskı altında kalmasına </a:t>
            </a:r>
            <a:r>
              <a:rPr lang="tr-TR" b="1" dirty="0" smtClean="0"/>
              <a:t>istemezler. </a:t>
            </a:r>
            <a:r>
              <a:rPr lang="tr-TR" b="1" dirty="0"/>
              <a:t>Bundan dolayı </a:t>
            </a:r>
            <a:r>
              <a:rPr lang="tr-TR" b="1" dirty="0" smtClean="0"/>
              <a:t>çocuklarını </a:t>
            </a:r>
            <a:r>
              <a:rPr lang="tr-TR" b="1" dirty="0"/>
              <a:t>gevşek bir ortamda büyütmek </a:t>
            </a:r>
            <a:r>
              <a:rPr lang="tr-TR" b="1" dirty="0" smtClean="0"/>
              <a:t>isterler. Bu </a:t>
            </a:r>
            <a:r>
              <a:rPr lang="tr-TR" b="1" dirty="0"/>
              <a:t>düşünce o kadar yoğundur ki çocuğa sınırsız bir özgürlük </a:t>
            </a:r>
            <a:r>
              <a:rPr lang="tr-TR" b="1" dirty="0" smtClean="0"/>
              <a:t>verilir </a:t>
            </a:r>
            <a:r>
              <a:rPr lang="tr-TR" b="1" dirty="0"/>
              <a:t>ve bu sınırsızlık ilerleyen yaşlarında çocuğun şımarık bir </a:t>
            </a:r>
            <a:r>
              <a:rPr lang="tr-TR" b="1" dirty="0" smtClean="0"/>
              <a:t>birey olmasına </a:t>
            </a:r>
            <a:r>
              <a:rPr lang="tr-TR" b="1" dirty="0"/>
              <a:t>neden </a:t>
            </a:r>
            <a:r>
              <a:rPr lang="tr-TR" b="1" dirty="0" smtClean="0"/>
              <a:t>olur. Böylesi </a:t>
            </a:r>
            <a:r>
              <a:rPr lang="tr-TR" b="1" dirty="0"/>
              <a:t>bir çocuğun iletişim dilini sağlıklı </a:t>
            </a:r>
            <a:r>
              <a:rPr lang="tr-TR" b="1" dirty="0" smtClean="0"/>
              <a:t>kuramaması, </a:t>
            </a:r>
            <a:r>
              <a:rPr lang="tr-TR" b="1" dirty="0"/>
              <a:t>karşılaşabileceği bir </a:t>
            </a:r>
            <a:r>
              <a:rPr lang="tr-TR" b="1" dirty="0" smtClean="0"/>
              <a:t>«hayır» </a:t>
            </a:r>
            <a:r>
              <a:rPr lang="tr-TR" b="1" dirty="0"/>
              <a:t>ifadesine tahammül edemeyeceği ve yaşamın </a:t>
            </a:r>
            <a:r>
              <a:rPr lang="tr-TR" b="1" dirty="0" smtClean="0"/>
              <a:t>disiplinleri </a:t>
            </a:r>
            <a:r>
              <a:rPr lang="tr-TR" b="1" dirty="0"/>
              <a:t>karşısında sağlıklı örüntüler </a:t>
            </a:r>
            <a:r>
              <a:rPr lang="tr-TR" b="1" dirty="0" smtClean="0"/>
              <a:t>sergilemede </a:t>
            </a:r>
            <a:r>
              <a:rPr lang="tr-TR" b="1" dirty="0"/>
              <a:t>başarısız olacağı </a:t>
            </a:r>
            <a:r>
              <a:rPr lang="tr-TR" b="1" dirty="0" smtClean="0"/>
              <a:t>söylenebilir.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21</a:t>
            </a:fld>
            <a:endParaRPr lang="tr-TR"/>
          </a:p>
        </p:txBody>
      </p:sp>
      <p:sp>
        <p:nvSpPr>
          <p:cNvPr id="4" name="Başlık 3"/>
          <p:cNvSpPr>
            <a:spLocks noGrp="1"/>
          </p:cNvSpPr>
          <p:nvPr>
            <p:ph type="title"/>
          </p:nvPr>
        </p:nvSpPr>
        <p:spPr>
          <a:xfrm>
            <a:off x="179512" y="338328"/>
            <a:ext cx="8784976" cy="642400"/>
          </a:xfrm>
        </p:spPr>
        <p:txBody>
          <a:bodyPr>
            <a:normAutofit fontScale="90000"/>
          </a:bodyPr>
          <a:lstStyle/>
          <a:p>
            <a:r>
              <a:rPr lang="tr-TR" b="1" dirty="0" smtClean="0">
                <a:solidFill>
                  <a:srgbClr val="FF0000"/>
                </a:solidFill>
              </a:rPr>
              <a:t>2- Gevşek Tutum(Çocuk Merkezci Aile)</a:t>
            </a:r>
            <a:endParaRPr lang="tr-TR" dirty="0">
              <a:solidFill>
                <a:srgbClr val="FF0000"/>
              </a:solidFill>
            </a:endParaRPr>
          </a:p>
        </p:txBody>
      </p:sp>
    </p:spTree>
    <p:extLst>
      <p:ext uri="{BB962C8B-B14F-4D97-AF65-F5344CB8AC3E}">
        <p14:creationId xmlns:p14="http://schemas.microsoft.com/office/powerpoint/2010/main" val="1098739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980728"/>
            <a:ext cx="8640959" cy="5328592"/>
          </a:xfrm>
        </p:spPr>
        <p:txBody>
          <a:bodyPr>
            <a:normAutofit lnSpcReduction="10000"/>
          </a:bodyPr>
          <a:lstStyle/>
          <a:p>
            <a:r>
              <a:rPr lang="tr-TR" sz="3200" b="1" dirty="0" smtClean="0"/>
              <a:t>Bu tutumda, </a:t>
            </a:r>
            <a:r>
              <a:rPr lang="tr-TR" sz="3200" b="1" dirty="0"/>
              <a:t>anne baba çocuğun </a:t>
            </a:r>
            <a:r>
              <a:rPr lang="tr-TR" sz="3200" b="1" dirty="0" smtClean="0"/>
              <a:t>davranışlarına </a:t>
            </a:r>
            <a:r>
              <a:rPr lang="tr-TR" sz="3200" b="1" dirty="0"/>
              <a:t>farklı tepkiler </a:t>
            </a:r>
            <a:r>
              <a:rPr lang="tr-TR" sz="3200" b="1" dirty="0" smtClean="0"/>
              <a:t>gösterir. Eşlerden </a:t>
            </a:r>
            <a:r>
              <a:rPr lang="tr-TR" sz="3200" b="1" dirty="0"/>
              <a:t>birisinin doğru olarak yorumladığı </a:t>
            </a:r>
            <a:r>
              <a:rPr lang="tr-TR" sz="3200" b="1" dirty="0" smtClean="0"/>
              <a:t>davranış </a:t>
            </a:r>
            <a:r>
              <a:rPr lang="tr-TR" sz="3200" b="1" dirty="0"/>
              <a:t>diğer </a:t>
            </a:r>
            <a:r>
              <a:rPr lang="tr-TR" sz="3200" b="1" dirty="0" smtClean="0"/>
              <a:t>eş </a:t>
            </a:r>
            <a:r>
              <a:rPr lang="tr-TR" sz="3200" b="1" dirty="0"/>
              <a:t>tarafından yanlış olarak </a:t>
            </a:r>
            <a:r>
              <a:rPr lang="tr-TR" sz="3200" b="1" dirty="0" smtClean="0"/>
              <a:t>yorumlanabilir. Eşlerin </a:t>
            </a:r>
            <a:r>
              <a:rPr lang="tr-TR" sz="3200" b="1" dirty="0"/>
              <a:t>doğru olarak yorumladıkları bir </a:t>
            </a:r>
            <a:r>
              <a:rPr lang="tr-TR" sz="3200" b="1" dirty="0" smtClean="0"/>
              <a:t>davranışı, </a:t>
            </a:r>
            <a:r>
              <a:rPr lang="tr-TR" sz="3200" b="1" dirty="0"/>
              <a:t>başka bir zamanda yanlış olarak </a:t>
            </a:r>
            <a:r>
              <a:rPr lang="tr-TR" sz="3200" b="1" dirty="0" smtClean="0"/>
              <a:t>yorumlama </a:t>
            </a:r>
            <a:r>
              <a:rPr lang="tr-TR" sz="3200" b="1" dirty="0"/>
              <a:t>ihtimalleri de </a:t>
            </a:r>
            <a:r>
              <a:rPr lang="tr-TR" sz="3200" b="1" dirty="0" smtClean="0"/>
              <a:t>vardır. Babanın </a:t>
            </a:r>
            <a:r>
              <a:rPr lang="tr-TR" sz="3200" b="1" dirty="0"/>
              <a:t>gösterdiği tepkiden sonra annenin </a:t>
            </a:r>
            <a:r>
              <a:rPr lang="tr-TR" sz="3200" b="1" dirty="0" smtClean="0"/>
              <a:t>şefkat </a:t>
            </a:r>
            <a:r>
              <a:rPr lang="tr-TR" sz="3200" b="1" dirty="0"/>
              <a:t>gösterilmesi ve çocuğun yaptığı yanlış davranışı görmemezlikten gelmesi de bu tutum </a:t>
            </a:r>
            <a:r>
              <a:rPr lang="tr-TR" sz="3200" b="1" dirty="0" smtClean="0"/>
              <a:t>içindedir.</a:t>
            </a:r>
            <a:endParaRPr lang="tr-TR" sz="32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22</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solidFill>
                  <a:srgbClr val="FF0000"/>
                </a:solidFill>
              </a:rPr>
              <a:t>3- Dengesiz Ve Kararsız Tutum</a:t>
            </a:r>
            <a:endParaRPr lang="tr-TR" b="1" dirty="0">
              <a:solidFill>
                <a:srgbClr val="FF0000"/>
              </a:solidFill>
            </a:endParaRPr>
          </a:p>
        </p:txBody>
      </p:sp>
    </p:spTree>
    <p:extLst>
      <p:ext uri="{BB962C8B-B14F-4D97-AF65-F5344CB8AC3E}">
        <p14:creationId xmlns:p14="http://schemas.microsoft.com/office/powerpoint/2010/main" val="2575588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124744"/>
            <a:ext cx="8640959" cy="5184576"/>
          </a:xfrm>
        </p:spPr>
        <p:txBody>
          <a:bodyPr>
            <a:normAutofit lnSpcReduction="10000"/>
          </a:bodyPr>
          <a:lstStyle/>
          <a:p>
            <a:r>
              <a:rPr lang="tr-TR" b="1" dirty="0"/>
              <a:t>G</a:t>
            </a:r>
            <a:r>
              <a:rPr lang="tr-TR" b="1" dirty="0" smtClean="0"/>
              <a:t>enellikle </a:t>
            </a:r>
            <a:r>
              <a:rPr lang="tr-TR" b="1" dirty="0"/>
              <a:t>anneler tarafından sergilenen bir </a:t>
            </a:r>
            <a:r>
              <a:rPr lang="tr-TR" b="1" dirty="0" smtClean="0"/>
              <a:t>tutumdur. </a:t>
            </a:r>
            <a:r>
              <a:rPr lang="tr-TR" b="1" dirty="0"/>
              <a:t>Ç</a:t>
            </a:r>
            <a:r>
              <a:rPr lang="tr-TR" b="1" dirty="0" smtClean="0"/>
              <a:t>ocuğun ihtiyaçlarının </a:t>
            </a:r>
            <a:r>
              <a:rPr lang="tr-TR" b="1" dirty="0"/>
              <a:t>sürekli karşılandığını bu </a:t>
            </a:r>
            <a:r>
              <a:rPr lang="tr-TR" b="1" dirty="0" err="1" smtClean="0"/>
              <a:t>tutmda</a:t>
            </a:r>
            <a:r>
              <a:rPr lang="tr-TR" b="1" dirty="0" smtClean="0"/>
              <a:t> </a:t>
            </a:r>
            <a:r>
              <a:rPr lang="tr-TR" b="1" dirty="0"/>
              <a:t>çocuğa gereğinden fazla özen </a:t>
            </a:r>
            <a:r>
              <a:rPr lang="tr-TR" b="1" dirty="0" smtClean="0"/>
              <a:t>gösterilir. </a:t>
            </a:r>
            <a:r>
              <a:rPr lang="tr-TR" b="1" dirty="0"/>
              <a:t>Ç</a:t>
            </a:r>
            <a:r>
              <a:rPr lang="tr-TR" b="1" dirty="0" smtClean="0"/>
              <a:t>ocuk </a:t>
            </a:r>
            <a:r>
              <a:rPr lang="tr-TR" b="1" dirty="0"/>
              <a:t>sürekli anne baba tarafından korunur ve çocuğun ihtiyaçları anne baba tarafından </a:t>
            </a:r>
            <a:r>
              <a:rPr lang="tr-TR" b="1" dirty="0" smtClean="0"/>
              <a:t>giderilir. Bu </a:t>
            </a:r>
            <a:r>
              <a:rPr lang="tr-TR" b="1" dirty="0"/>
              <a:t>şekilde çocuğun bağımsız bir şeyler yapmasına olanak </a:t>
            </a:r>
            <a:r>
              <a:rPr lang="tr-TR" b="1" dirty="0" smtClean="0"/>
              <a:t>tanımaz. İhtiyaçları </a:t>
            </a:r>
            <a:r>
              <a:rPr lang="tr-TR" b="1" dirty="0"/>
              <a:t>anne-babası tarafından karşılanan </a:t>
            </a:r>
            <a:r>
              <a:rPr lang="tr-TR" b="1" dirty="0" smtClean="0"/>
              <a:t>bireyin </a:t>
            </a:r>
            <a:r>
              <a:rPr lang="tr-TR" b="1" dirty="0"/>
              <a:t>seçimleri bile anne-babası tarafından </a:t>
            </a:r>
            <a:r>
              <a:rPr lang="tr-TR" b="1" dirty="0" smtClean="0"/>
              <a:t>yapılır. Giyeceği </a:t>
            </a:r>
            <a:r>
              <a:rPr lang="tr-TR" b="1" dirty="0"/>
              <a:t>elbiseden okuyacağı </a:t>
            </a:r>
            <a:r>
              <a:rPr lang="tr-TR" b="1" dirty="0" smtClean="0"/>
              <a:t>kitaba hatta </a:t>
            </a:r>
            <a:r>
              <a:rPr lang="tr-TR" b="1" dirty="0"/>
              <a:t>izleyeceği televizyon programına kadar her şey anne baba tarafından </a:t>
            </a:r>
            <a:r>
              <a:rPr lang="tr-TR" b="1" dirty="0" smtClean="0"/>
              <a:t>seçilir. Çocukların </a:t>
            </a:r>
            <a:r>
              <a:rPr lang="tr-TR" b="1" dirty="0"/>
              <a:t>büyümüş olduğunu </a:t>
            </a:r>
            <a:r>
              <a:rPr lang="tr-TR" b="1" dirty="0" smtClean="0"/>
              <a:t>kabul </a:t>
            </a:r>
            <a:r>
              <a:rPr lang="tr-TR" b="1" dirty="0"/>
              <a:t>etmekte </a:t>
            </a:r>
            <a:r>
              <a:rPr lang="tr-TR" b="1" dirty="0" smtClean="0"/>
              <a:t>zorlanan i </a:t>
            </a:r>
            <a:r>
              <a:rPr lang="tr-TR" b="1" dirty="0"/>
              <a:t>bu </a:t>
            </a:r>
            <a:r>
              <a:rPr lang="tr-TR" b="1" dirty="0" smtClean="0"/>
              <a:t>tip ailelerin, </a:t>
            </a:r>
            <a:r>
              <a:rPr lang="tr-TR" b="1" dirty="0"/>
              <a:t>çocukları üzerindeki </a:t>
            </a:r>
            <a:r>
              <a:rPr lang="tr-TR" b="1" dirty="0" smtClean="0"/>
              <a:t>bu </a:t>
            </a:r>
            <a:r>
              <a:rPr lang="tr-TR" b="1" dirty="0"/>
              <a:t>yoğun kaygı ve tedirginlik </a:t>
            </a:r>
            <a:r>
              <a:rPr lang="tr-TR" b="1" dirty="0" smtClean="0"/>
              <a:t>hali, çocuğu bunaltır. Böylesi </a:t>
            </a:r>
            <a:r>
              <a:rPr lang="tr-TR" b="1" dirty="0"/>
              <a:t>aile ortamlarında </a:t>
            </a:r>
            <a:r>
              <a:rPr lang="tr-TR" b="1" dirty="0" smtClean="0"/>
              <a:t>aşırı </a:t>
            </a:r>
            <a:r>
              <a:rPr lang="tr-TR" b="1" dirty="0"/>
              <a:t>koruma </a:t>
            </a:r>
            <a:r>
              <a:rPr lang="tr-TR" b="1" dirty="0" smtClean="0"/>
              <a:t>içgüdüsünden dolayı çocukların </a:t>
            </a:r>
            <a:r>
              <a:rPr lang="tr-TR" b="1" dirty="0"/>
              <a:t>vermesi gereken bağımsız olma mücadelesi </a:t>
            </a:r>
            <a:r>
              <a:rPr lang="tr-TR" b="1" dirty="0" smtClean="0"/>
              <a:t>gecikir ve </a:t>
            </a:r>
            <a:r>
              <a:rPr lang="tr-TR" b="1" dirty="0"/>
              <a:t>kişilik </a:t>
            </a:r>
            <a:r>
              <a:rPr lang="tr-TR" b="1" dirty="0" smtClean="0"/>
              <a:t>gelişimi </a:t>
            </a:r>
            <a:r>
              <a:rPr lang="tr-TR" b="1" dirty="0"/>
              <a:t>olumsuz </a:t>
            </a:r>
            <a:r>
              <a:rPr lang="tr-TR" b="1" dirty="0" smtClean="0"/>
              <a:t>etkilenir.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23</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solidFill>
                  <a:srgbClr val="FF0000"/>
                </a:solidFill>
              </a:rPr>
              <a:t>4- Koruyucu Tutum</a:t>
            </a:r>
            <a:endParaRPr lang="tr-TR" b="1" dirty="0">
              <a:solidFill>
                <a:srgbClr val="FF0000"/>
              </a:solidFill>
            </a:endParaRPr>
          </a:p>
        </p:txBody>
      </p:sp>
    </p:spTree>
    <p:extLst>
      <p:ext uri="{BB962C8B-B14F-4D97-AF65-F5344CB8AC3E}">
        <p14:creationId xmlns:p14="http://schemas.microsoft.com/office/powerpoint/2010/main" val="3688216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052736"/>
            <a:ext cx="8640959" cy="5256584"/>
          </a:xfrm>
        </p:spPr>
        <p:txBody>
          <a:bodyPr>
            <a:normAutofit fontScale="92500"/>
          </a:bodyPr>
          <a:lstStyle/>
          <a:p>
            <a:r>
              <a:rPr lang="tr-TR" b="1" dirty="0" smtClean="0"/>
              <a:t>Yoğun </a:t>
            </a:r>
            <a:r>
              <a:rPr lang="tr-TR" b="1" dirty="0"/>
              <a:t>Çalışma Hayatında </a:t>
            </a:r>
            <a:r>
              <a:rPr lang="tr-TR" b="1" dirty="0" smtClean="0"/>
              <a:t>çocuğa yeterli zaman ayıramayan, ayrılmış </a:t>
            </a:r>
            <a:r>
              <a:rPr lang="tr-TR" b="1" dirty="0"/>
              <a:t>zamanın verimli </a:t>
            </a:r>
            <a:r>
              <a:rPr lang="tr-TR" b="1" dirty="0" smtClean="0"/>
              <a:t>kullanılmaması, </a:t>
            </a:r>
            <a:r>
              <a:rPr lang="tr-TR" b="1" dirty="0"/>
              <a:t>çocuğun bir </a:t>
            </a:r>
            <a:r>
              <a:rPr lang="tr-TR" b="1" dirty="0" smtClean="0"/>
              <a:t>bakıcı ya </a:t>
            </a:r>
            <a:r>
              <a:rPr lang="tr-TR" b="1" dirty="0"/>
              <a:t>da büyük anne veya büyük baba tarafından büyütülmesi gibi </a:t>
            </a:r>
            <a:r>
              <a:rPr lang="tr-TR" b="1" dirty="0" smtClean="0"/>
              <a:t>nedenlerle, </a:t>
            </a:r>
            <a:r>
              <a:rPr lang="tr-TR" b="1" dirty="0"/>
              <a:t>anne baba ile çocuk arasındaki </a:t>
            </a:r>
            <a:r>
              <a:rPr lang="tr-TR" b="1" dirty="0" smtClean="0"/>
              <a:t>bağ </a:t>
            </a:r>
            <a:r>
              <a:rPr lang="tr-TR" b="1" dirty="0"/>
              <a:t>tam olarak </a:t>
            </a:r>
            <a:r>
              <a:rPr lang="tr-TR" b="1" dirty="0" smtClean="0"/>
              <a:t>gelişmemiştir.</a:t>
            </a:r>
            <a:endParaRPr lang="tr-TR" b="1" dirty="0"/>
          </a:p>
          <a:p>
            <a:r>
              <a:rPr lang="tr-TR" b="1" dirty="0"/>
              <a:t>Bu durumda anne baba çocuğun davranışları karşısında ilgisiz ve kayıtsız davranışlar </a:t>
            </a:r>
            <a:r>
              <a:rPr lang="tr-TR" b="1" dirty="0" smtClean="0"/>
              <a:t>gösterir. Anne </a:t>
            </a:r>
            <a:r>
              <a:rPr lang="tr-TR" b="1" dirty="0"/>
              <a:t>baba çocuk tarafından rahatsız edilmediği sürece çocuğun varlığı yokluğu belli </a:t>
            </a:r>
            <a:r>
              <a:rPr lang="tr-TR" b="1" dirty="0" smtClean="0"/>
              <a:t>değildir. </a:t>
            </a:r>
            <a:r>
              <a:rPr lang="tr-TR" b="1" dirty="0"/>
              <a:t>Bazı anne-babalar bu ilgisiz ve kayıtsız tutumun doğru olduğu konusunda savunma mekanizmaları </a:t>
            </a:r>
            <a:r>
              <a:rPr lang="tr-TR" b="1" dirty="0" smtClean="0"/>
              <a:t>geliştirmişlerdir. Bu </a:t>
            </a:r>
            <a:r>
              <a:rPr lang="tr-TR" b="1" dirty="0"/>
              <a:t>tip anne-babalar çocuğun ileriki yaşlarında şımarık </a:t>
            </a:r>
            <a:r>
              <a:rPr lang="tr-TR" b="1" dirty="0" smtClean="0"/>
              <a:t>olabileceğini, anne </a:t>
            </a:r>
            <a:r>
              <a:rPr lang="tr-TR" b="1" dirty="0"/>
              <a:t>baba otoritesinin </a:t>
            </a:r>
            <a:r>
              <a:rPr lang="tr-TR" b="1" dirty="0" smtClean="0"/>
              <a:t>zayıflayabileceğini düşünür. </a:t>
            </a:r>
            <a:r>
              <a:rPr lang="tr-TR" b="1" dirty="0"/>
              <a:t>Bu tutuma sahip anne babaya </a:t>
            </a:r>
            <a:r>
              <a:rPr lang="tr-TR" b="1" dirty="0" smtClean="0"/>
              <a:t>göre, Çocuk </a:t>
            </a:r>
            <a:r>
              <a:rPr lang="tr-TR" b="1" dirty="0"/>
              <a:t>rahatsızlık vermediği sürece bir problem </a:t>
            </a:r>
            <a:r>
              <a:rPr lang="tr-TR" b="1" dirty="0" smtClean="0"/>
              <a:t>yoktur. Ama </a:t>
            </a:r>
            <a:r>
              <a:rPr lang="tr-TR" b="1" dirty="0"/>
              <a:t>çocuk rahatsızlık verecek olursa anne baba aşırı bir tepki de </a:t>
            </a:r>
            <a:r>
              <a:rPr lang="tr-TR" b="1" dirty="0" smtClean="0"/>
              <a:t>bulunabilir. </a:t>
            </a:r>
            <a:r>
              <a:rPr lang="tr-TR" b="1" dirty="0"/>
              <a:t>Dolayısıyla anne baba ve çocuk arasındaki iletişim sağlıklı bir görüntü </a:t>
            </a:r>
            <a:r>
              <a:rPr lang="tr-TR" b="1" dirty="0" smtClean="0"/>
              <a:t>vermez.</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24</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dirty="0" smtClean="0">
                <a:solidFill>
                  <a:srgbClr val="FF0000"/>
                </a:solidFill>
              </a:rPr>
              <a:t>5- İlgisiz Ve Kayıtsız Tutum</a:t>
            </a:r>
            <a:endParaRPr lang="tr-TR" dirty="0">
              <a:solidFill>
                <a:srgbClr val="FF0000"/>
              </a:solidFill>
            </a:endParaRPr>
          </a:p>
        </p:txBody>
      </p:sp>
    </p:spTree>
    <p:extLst>
      <p:ext uri="{BB962C8B-B14F-4D97-AF65-F5344CB8AC3E}">
        <p14:creationId xmlns:p14="http://schemas.microsoft.com/office/powerpoint/2010/main" val="589718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052736"/>
            <a:ext cx="8712967" cy="5256584"/>
          </a:xfrm>
        </p:spPr>
        <p:txBody>
          <a:bodyPr>
            <a:normAutofit/>
          </a:bodyPr>
          <a:lstStyle/>
          <a:p>
            <a:r>
              <a:rPr lang="tr-TR" sz="2800" b="1" dirty="0" smtClean="0"/>
              <a:t>Böyle </a:t>
            </a:r>
            <a:r>
              <a:rPr lang="tr-TR" sz="2800" b="1" dirty="0"/>
              <a:t>bir ailede </a:t>
            </a:r>
            <a:r>
              <a:rPr lang="tr-TR" sz="2800" b="1" dirty="0" smtClean="0"/>
              <a:t>disiplin </a:t>
            </a:r>
            <a:r>
              <a:rPr lang="tr-TR" sz="2800" b="1" dirty="0"/>
              <a:t>ve kurallar </a:t>
            </a:r>
            <a:r>
              <a:rPr lang="tr-TR" sz="2800" b="1" dirty="0" smtClean="0"/>
              <a:t>bellidir. Nerede </a:t>
            </a:r>
            <a:r>
              <a:rPr lang="tr-TR" sz="2800" b="1" dirty="0"/>
              <a:t>ne </a:t>
            </a:r>
            <a:r>
              <a:rPr lang="tr-TR" sz="2800" b="1" dirty="0" smtClean="0"/>
              <a:t>yapılacağı veya ne </a:t>
            </a:r>
            <a:r>
              <a:rPr lang="tr-TR" sz="2800" b="1" dirty="0"/>
              <a:t>yapılmayacağı </a:t>
            </a:r>
            <a:r>
              <a:rPr lang="tr-TR" sz="2800" b="1" dirty="0" smtClean="0"/>
              <a:t>açıktır. </a:t>
            </a:r>
            <a:r>
              <a:rPr lang="tr-TR" sz="2800" b="1" dirty="0"/>
              <a:t>Bu kurallar sadece çocuk için </a:t>
            </a:r>
            <a:r>
              <a:rPr lang="tr-TR" sz="2800" b="1" dirty="0" smtClean="0"/>
              <a:t>değildir.</a:t>
            </a:r>
            <a:endParaRPr lang="tr-TR" sz="2800" b="1" dirty="0"/>
          </a:p>
          <a:p>
            <a:r>
              <a:rPr lang="tr-TR" sz="2800" b="1" dirty="0" smtClean="0"/>
              <a:t>Bu kurallara </a:t>
            </a:r>
            <a:r>
              <a:rPr lang="tr-TR" sz="2800" b="1" dirty="0"/>
              <a:t>aile içinde </a:t>
            </a:r>
            <a:r>
              <a:rPr lang="tr-TR" sz="2800" b="1" dirty="0" smtClean="0"/>
              <a:t>herkes uyar. Anne </a:t>
            </a:r>
            <a:r>
              <a:rPr lang="tr-TR" sz="2800" b="1" dirty="0"/>
              <a:t>baba için çocuklarına karşı sevgi </a:t>
            </a:r>
            <a:r>
              <a:rPr lang="tr-TR" sz="2800" b="1" dirty="0" smtClean="0"/>
              <a:t>esastır ve </a:t>
            </a:r>
            <a:r>
              <a:rPr lang="tr-TR" sz="2800" b="1" dirty="0"/>
              <a:t>çocuklarını olduğu gibi kabul </a:t>
            </a:r>
            <a:r>
              <a:rPr lang="tr-TR" sz="2800" b="1" dirty="0" smtClean="0"/>
              <a:t>ederler. Anne </a:t>
            </a:r>
            <a:r>
              <a:rPr lang="tr-TR" sz="2800" b="1" dirty="0"/>
              <a:t>ve baba çocuğun ilgi ve yetenekleri doğrultusunda yetişmesini </a:t>
            </a:r>
            <a:r>
              <a:rPr lang="tr-TR" sz="2800" b="1" dirty="0" smtClean="0"/>
              <a:t>ister.</a:t>
            </a:r>
            <a:endParaRPr lang="tr-TR" sz="2800" b="1" dirty="0"/>
          </a:p>
          <a:p>
            <a:r>
              <a:rPr lang="tr-TR" sz="2800" b="1" dirty="0" smtClean="0"/>
              <a:t>Bunu </a:t>
            </a:r>
            <a:r>
              <a:rPr lang="tr-TR" sz="2800" b="1" dirty="0"/>
              <a:t>yaparken çocuk yerine karar </a:t>
            </a:r>
            <a:r>
              <a:rPr lang="tr-TR" sz="2800" b="1" dirty="0" smtClean="0"/>
              <a:t>alınmaz, çocuğa </a:t>
            </a:r>
            <a:r>
              <a:rPr lang="tr-TR" sz="2800" b="1" dirty="0"/>
              <a:t>yol </a:t>
            </a:r>
            <a:r>
              <a:rPr lang="tr-TR" sz="2800" b="1" dirty="0" smtClean="0"/>
              <a:t>gösterilir ve </a:t>
            </a:r>
            <a:r>
              <a:rPr lang="tr-TR" sz="2800" b="1" dirty="0"/>
              <a:t>kararı çocuğun alması </a:t>
            </a:r>
            <a:r>
              <a:rPr lang="tr-TR" sz="2800" b="1" dirty="0" smtClean="0"/>
              <a:t>sağlanır.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25</a:t>
            </a:fld>
            <a:endParaRPr lang="tr-TR"/>
          </a:p>
        </p:txBody>
      </p:sp>
      <p:sp>
        <p:nvSpPr>
          <p:cNvPr id="4" name="Başlık 3"/>
          <p:cNvSpPr>
            <a:spLocks noGrp="1"/>
          </p:cNvSpPr>
          <p:nvPr>
            <p:ph type="title"/>
          </p:nvPr>
        </p:nvSpPr>
        <p:spPr>
          <a:xfrm>
            <a:off x="457200" y="338328"/>
            <a:ext cx="8229600" cy="570392"/>
          </a:xfrm>
        </p:spPr>
        <p:txBody>
          <a:bodyPr>
            <a:normAutofit fontScale="90000"/>
          </a:bodyPr>
          <a:lstStyle/>
          <a:p>
            <a:r>
              <a:rPr lang="tr-TR" b="1" dirty="0" smtClean="0">
                <a:solidFill>
                  <a:srgbClr val="FF0000"/>
                </a:solidFill>
              </a:rPr>
              <a:t>6- Güven </a:t>
            </a:r>
            <a:r>
              <a:rPr lang="tr-TR" b="1" dirty="0">
                <a:solidFill>
                  <a:srgbClr val="FF0000"/>
                </a:solidFill>
              </a:rPr>
              <a:t>verici ve demokratik tutum</a:t>
            </a:r>
          </a:p>
        </p:txBody>
      </p:sp>
    </p:spTree>
    <p:extLst>
      <p:ext uri="{BB962C8B-B14F-4D97-AF65-F5344CB8AC3E}">
        <p14:creationId xmlns:p14="http://schemas.microsoft.com/office/powerpoint/2010/main" val="3446795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404664"/>
            <a:ext cx="8640959" cy="5721499"/>
          </a:xfrm>
        </p:spPr>
        <p:txBody>
          <a:bodyPr>
            <a:normAutofit lnSpcReduction="10000"/>
          </a:bodyPr>
          <a:lstStyle/>
          <a:p>
            <a:r>
              <a:rPr lang="tr-TR" sz="3200" b="1" dirty="0"/>
              <a:t>Aile ile ilgili kararlar alınırken olduğu gibi her türlü </a:t>
            </a:r>
            <a:r>
              <a:rPr lang="tr-TR" sz="3200" b="1" dirty="0" smtClean="0"/>
              <a:t>kararda </a:t>
            </a:r>
            <a:r>
              <a:rPr lang="tr-TR" sz="3200" b="1" dirty="0"/>
              <a:t>çocuğa da söz hakkı </a:t>
            </a:r>
            <a:r>
              <a:rPr lang="tr-TR" sz="3200" b="1" dirty="0" smtClean="0"/>
              <a:t>verilir, </a:t>
            </a:r>
            <a:r>
              <a:rPr lang="tr-TR" sz="3200" b="1" dirty="0"/>
              <a:t>fikir ve </a:t>
            </a:r>
            <a:r>
              <a:rPr lang="tr-TR" sz="3200" b="1" dirty="0" smtClean="0"/>
              <a:t>düşünceleri ne </a:t>
            </a:r>
            <a:r>
              <a:rPr lang="tr-TR" sz="3200" b="1" dirty="0"/>
              <a:t>kadar basit ve anlamsız da olsa çocuk </a:t>
            </a:r>
            <a:r>
              <a:rPr lang="tr-TR" sz="3200" b="1" dirty="0" smtClean="0"/>
              <a:t>dinlenir. Problemlere </a:t>
            </a:r>
            <a:r>
              <a:rPr lang="tr-TR" sz="3200" b="1" dirty="0"/>
              <a:t>ortak çözüm </a:t>
            </a:r>
            <a:r>
              <a:rPr lang="tr-TR" sz="3200" b="1" dirty="0" smtClean="0"/>
              <a:t>aranır. Anne </a:t>
            </a:r>
            <a:r>
              <a:rPr lang="tr-TR" sz="3200" b="1" dirty="0"/>
              <a:t>babalar çocukla iletişime önem </a:t>
            </a:r>
            <a:r>
              <a:rPr lang="tr-TR" sz="3200" b="1" dirty="0" smtClean="0"/>
              <a:t>verirler. </a:t>
            </a:r>
            <a:r>
              <a:rPr lang="tr-TR" sz="3200" b="1" dirty="0"/>
              <a:t>Böylelikle </a:t>
            </a:r>
            <a:r>
              <a:rPr lang="tr-TR" sz="3200" b="1" dirty="0" smtClean="0"/>
              <a:t>emir verme, yargılama, </a:t>
            </a:r>
            <a:r>
              <a:rPr lang="tr-TR" sz="3200" b="1" dirty="0"/>
              <a:t>suçlama ve etiketleme gibi iletişim engellerini </a:t>
            </a:r>
            <a:r>
              <a:rPr lang="tr-TR" sz="3200" b="1" dirty="0" smtClean="0"/>
              <a:t>kullanmazlar. Bu </a:t>
            </a:r>
            <a:r>
              <a:rPr lang="tr-TR" sz="3200" b="1" dirty="0"/>
              <a:t>şekilde çocuk duygu ve düşüncelerini anlatmaya teşvik </a:t>
            </a:r>
            <a:r>
              <a:rPr lang="tr-TR" sz="3200" b="1" dirty="0" smtClean="0"/>
              <a:t>edilir. </a:t>
            </a:r>
            <a:r>
              <a:rPr lang="tr-TR" sz="3200" b="1" dirty="0"/>
              <a:t>Böylelikle çocukların kendini açma becerileri gelişerek Atılgan ve kendine güvenli kişilik </a:t>
            </a:r>
            <a:r>
              <a:rPr lang="tr-TR" sz="3200" b="1" dirty="0" smtClean="0"/>
              <a:t>geliştirir.</a:t>
            </a:r>
            <a:endParaRPr lang="tr-TR" sz="32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26</a:t>
            </a:fld>
            <a:endParaRPr lang="tr-TR"/>
          </a:p>
        </p:txBody>
      </p:sp>
    </p:spTree>
    <p:extLst>
      <p:ext uri="{BB962C8B-B14F-4D97-AF65-F5344CB8AC3E}">
        <p14:creationId xmlns:p14="http://schemas.microsoft.com/office/powerpoint/2010/main" val="856786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268760"/>
            <a:ext cx="8640959" cy="5040560"/>
          </a:xfrm>
        </p:spPr>
        <p:txBody>
          <a:bodyPr>
            <a:normAutofit fontScale="92500" lnSpcReduction="10000"/>
          </a:bodyPr>
          <a:lstStyle/>
          <a:p>
            <a:r>
              <a:rPr lang="tr-TR" sz="2800" b="1" dirty="0"/>
              <a:t>Benlik kavramı bireyin kendi varlığına dair gerçek olarak gördüğü öğrenilmiş </a:t>
            </a:r>
            <a:r>
              <a:rPr lang="tr-TR" sz="2800" b="1" dirty="0" smtClean="0"/>
              <a:t>inanç, </a:t>
            </a:r>
            <a:r>
              <a:rPr lang="tr-TR" sz="2800" b="1" dirty="0"/>
              <a:t>tutum ve görüşlerin oluşturduğu </a:t>
            </a:r>
            <a:r>
              <a:rPr lang="tr-TR" sz="2800" b="1" dirty="0" smtClean="0"/>
              <a:t>karmaşık, </a:t>
            </a:r>
            <a:r>
              <a:rPr lang="tr-TR" sz="2800" b="1" dirty="0"/>
              <a:t>organize olmuş ve dinamik bir </a:t>
            </a:r>
            <a:r>
              <a:rPr lang="tr-TR" sz="2800" b="1" dirty="0" smtClean="0"/>
              <a:t>sistemdir.</a:t>
            </a:r>
            <a:endParaRPr lang="tr-TR" sz="2800" b="1" dirty="0"/>
          </a:p>
          <a:p>
            <a:r>
              <a:rPr lang="tr-TR" sz="2800" b="1" dirty="0"/>
              <a:t>Benlik saygısı ise bireyin kendini değerlendirmesi sonucunda ulaştığı benlik kavramını onaylamasından </a:t>
            </a:r>
            <a:r>
              <a:rPr lang="tr-TR" sz="2800" b="1" dirty="0" smtClean="0"/>
              <a:t>doğan; </a:t>
            </a:r>
            <a:r>
              <a:rPr lang="tr-TR" sz="2800" b="1" dirty="0"/>
              <a:t>beğeni ve kabul </a:t>
            </a:r>
            <a:r>
              <a:rPr lang="tr-TR" sz="2800" b="1" dirty="0" smtClean="0"/>
              <a:t>durumudur. </a:t>
            </a:r>
            <a:r>
              <a:rPr lang="tr-TR" sz="2800" b="1" dirty="0"/>
              <a:t>Dolayısıyla bireyin kendini </a:t>
            </a:r>
            <a:r>
              <a:rPr lang="tr-TR" sz="2800" b="1" dirty="0" smtClean="0"/>
              <a:t>yetenekli, önemli, </a:t>
            </a:r>
            <a:r>
              <a:rPr lang="tr-TR" sz="2800" b="1" dirty="0"/>
              <a:t>değerli ve kabul görücü </a:t>
            </a:r>
            <a:r>
              <a:rPr lang="tr-TR" sz="2800" b="1" dirty="0" smtClean="0"/>
              <a:t>biri </a:t>
            </a:r>
            <a:r>
              <a:rPr lang="tr-TR" sz="2800" b="1" dirty="0"/>
              <a:t>olarak algılama </a:t>
            </a:r>
            <a:r>
              <a:rPr lang="tr-TR" sz="2800" b="1" dirty="0" smtClean="0"/>
              <a:t>düzeyidir. Benlik saygısı, bireyin kendine saygı duyması kadar, kendine güven duyması, kendini benimseyip değer vermesi, kendini onaylaması ve değerli bulmasıdır. Benlik saygısı, yüksek </a:t>
            </a:r>
            <a:r>
              <a:rPr lang="tr-TR" sz="2800" b="1" dirty="0"/>
              <a:t>ve düşük şekilde </a:t>
            </a:r>
            <a:r>
              <a:rPr lang="tr-TR" sz="2800" b="1" dirty="0" smtClean="0"/>
              <a:t>açıklanabilmektedir.</a:t>
            </a:r>
            <a:endParaRPr lang="tr-TR" sz="2800"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27</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t/>
            </a:r>
            <a:br>
              <a:rPr lang="tr-TR" b="1" dirty="0" smtClean="0"/>
            </a:br>
            <a:r>
              <a:rPr lang="tr-TR" b="1" dirty="0" smtClean="0"/>
              <a:t>Aile İçi İlişkilerde Benlik Saygısı</a:t>
            </a:r>
            <a:r>
              <a:rPr lang="tr-TR" dirty="0"/>
              <a:t/>
            </a:r>
            <a:br>
              <a:rPr lang="tr-TR" dirty="0"/>
            </a:br>
            <a:endParaRPr lang="tr-TR" dirty="0"/>
          </a:p>
        </p:txBody>
      </p:sp>
    </p:spTree>
    <p:extLst>
      <p:ext uri="{BB962C8B-B14F-4D97-AF65-F5344CB8AC3E}">
        <p14:creationId xmlns:p14="http://schemas.microsoft.com/office/powerpoint/2010/main" val="3663915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260648"/>
            <a:ext cx="8640959" cy="6120680"/>
          </a:xfrm>
        </p:spPr>
        <p:txBody>
          <a:bodyPr>
            <a:normAutofit lnSpcReduction="10000"/>
          </a:bodyPr>
          <a:lstStyle/>
          <a:p>
            <a:r>
              <a:rPr lang="tr-TR" b="1" dirty="0"/>
              <a:t>Yüksek benlik </a:t>
            </a:r>
            <a:r>
              <a:rPr lang="tr-TR" b="1" dirty="0" smtClean="0"/>
              <a:t>saygısı, </a:t>
            </a:r>
            <a:r>
              <a:rPr lang="tr-TR" b="1" dirty="0"/>
              <a:t>kendimizi ve içsel </a:t>
            </a:r>
            <a:r>
              <a:rPr lang="tr-TR" b="1" dirty="0" smtClean="0"/>
              <a:t>dünyamızı </a:t>
            </a:r>
            <a:r>
              <a:rPr lang="tr-TR" b="1" dirty="0"/>
              <a:t>değerli </a:t>
            </a:r>
            <a:r>
              <a:rPr lang="tr-TR" b="1" dirty="0" smtClean="0"/>
              <a:t>bulduğumuz </a:t>
            </a:r>
            <a:r>
              <a:rPr lang="tr-TR" b="1" dirty="0"/>
              <a:t>anlamına </a:t>
            </a:r>
            <a:r>
              <a:rPr lang="tr-TR" b="1" dirty="0" smtClean="0"/>
              <a:t>gelmektedir. Bireyin </a:t>
            </a:r>
            <a:r>
              <a:rPr lang="tr-TR" b="1" dirty="0"/>
              <a:t>tümüyle Kendini kabul </a:t>
            </a:r>
            <a:r>
              <a:rPr lang="tr-TR" b="1" dirty="0" smtClean="0"/>
              <a:t>etmesi, </a:t>
            </a:r>
            <a:r>
              <a:rPr lang="tr-TR" b="1" dirty="0"/>
              <a:t>değer vermesi ve </a:t>
            </a:r>
            <a:r>
              <a:rPr lang="tr-TR" b="1" dirty="0" smtClean="0"/>
              <a:t>güvenmesidir. Yüksek </a:t>
            </a:r>
            <a:r>
              <a:rPr lang="tr-TR" b="1" dirty="0"/>
              <a:t>benlik saygısına sahip olan </a:t>
            </a:r>
            <a:r>
              <a:rPr lang="tr-TR" b="1" dirty="0" smtClean="0"/>
              <a:t>birey, </a:t>
            </a:r>
            <a:r>
              <a:rPr lang="tr-TR" b="1" dirty="0"/>
              <a:t>kendini </a:t>
            </a:r>
            <a:r>
              <a:rPr lang="tr-TR" b="1" dirty="0" smtClean="0"/>
              <a:t>olumlu </a:t>
            </a:r>
            <a:r>
              <a:rPr lang="tr-TR" b="1" dirty="0"/>
              <a:t>olarak </a:t>
            </a:r>
            <a:r>
              <a:rPr lang="tr-TR" b="1" dirty="0" smtClean="0"/>
              <a:t>değerlendirir, </a:t>
            </a:r>
            <a:r>
              <a:rPr lang="tr-TR" b="1" dirty="0"/>
              <a:t>saldırgan tutumlardan uzak </a:t>
            </a:r>
            <a:r>
              <a:rPr lang="tr-TR" b="1" dirty="0" smtClean="0"/>
              <a:t>durur </a:t>
            </a:r>
            <a:r>
              <a:rPr lang="tr-TR" b="1" dirty="0"/>
              <a:t>ve kendini iyi </a:t>
            </a:r>
            <a:r>
              <a:rPr lang="tr-TR" b="1" dirty="0" smtClean="0"/>
              <a:t>hisseder.</a:t>
            </a:r>
            <a:endParaRPr lang="tr-TR" b="1" dirty="0"/>
          </a:p>
          <a:p>
            <a:r>
              <a:rPr lang="tr-TR" b="1" dirty="0"/>
              <a:t>Yüksek benlik saygısına sahip bireyler kendilerini daha iyi ve olumlu tanımlarken düşük benlik saygısına sahip bireyler kendilerini daha olumsuz tanımlama </a:t>
            </a:r>
            <a:r>
              <a:rPr lang="tr-TR" b="1" dirty="0" smtClean="0"/>
              <a:t>eğilimindedirler. </a:t>
            </a:r>
          </a:p>
          <a:p>
            <a:r>
              <a:rPr lang="tr-TR" b="1" dirty="0" smtClean="0"/>
              <a:t>Yüksek </a:t>
            </a:r>
            <a:r>
              <a:rPr lang="tr-TR" b="1" dirty="0"/>
              <a:t>benlik saygısına sahip </a:t>
            </a:r>
            <a:r>
              <a:rPr lang="tr-TR" b="1" dirty="0" smtClean="0"/>
              <a:t>bireylerin, </a:t>
            </a:r>
            <a:r>
              <a:rPr lang="tr-TR" b="1" dirty="0"/>
              <a:t>kendilerine olan inançları ve </a:t>
            </a:r>
            <a:r>
              <a:rPr lang="tr-TR" b="1" dirty="0" smtClean="0"/>
              <a:t>güvenleri, </a:t>
            </a:r>
            <a:r>
              <a:rPr lang="tr-TR" b="1" dirty="0"/>
              <a:t>düşük benlik saygısına sahip bireylerden içsel olarak daha </a:t>
            </a:r>
            <a:r>
              <a:rPr lang="tr-TR" b="1" dirty="0" smtClean="0"/>
              <a:t>tutarlıdır. </a:t>
            </a:r>
          </a:p>
          <a:p>
            <a:r>
              <a:rPr lang="tr-TR" b="1" dirty="0" smtClean="0"/>
              <a:t>Düşük </a:t>
            </a:r>
            <a:r>
              <a:rPr lang="tr-TR" b="1" dirty="0"/>
              <a:t>benlik saygısına sahip </a:t>
            </a:r>
            <a:r>
              <a:rPr lang="tr-TR" b="1" dirty="0" smtClean="0"/>
              <a:t>bireyler, </a:t>
            </a:r>
            <a:r>
              <a:rPr lang="tr-TR" b="1" dirty="0"/>
              <a:t>sosyal çevreye daha fazla bağımlıdırlar ve bu bireylerin benlik </a:t>
            </a:r>
            <a:r>
              <a:rPr lang="tr-TR" b="1" dirty="0" smtClean="0"/>
              <a:t>şemaları, </a:t>
            </a:r>
            <a:r>
              <a:rPr lang="tr-TR" b="1" dirty="0"/>
              <a:t>dışsal </a:t>
            </a:r>
            <a:r>
              <a:rPr lang="tr-TR" b="1" dirty="0" smtClean="0"/>
              <a:t>bilgi </a:t>
            </a:r>
            <a:r>
              <a:rPr lang="tr-TR" b="1" dirty="0"/>
              <a:t>ile oldukça </a:t>
            </a:r>
            <a:r>
              <a:rPr lang="tr-TR" b="1" dirty="0" smtClean="0"/>
              <a:t>tutarlıdır. </a:t>
            </a:r>
          </a:p>
          <a:p>
            <a:r>
              <a:rPr lang="tr-TR" b="1" dirty="0" smtClean="0"/>
              <a:t>Düşük </a:t>
            </a:r>
            <a:r>
              <a:rPr lang="tr-TR" b="1" dirty="0"/>
              <a:t>benlik saygısına sahip </a:t>
            </a:r>
            <a:r>
              <a:rPr lang="tr-TR" b="1" dirty="0" smtClean="0"/>
              <a:t>bireyler, </a:t>
            </a:r>
            <a:r>
              <a:rPr lang="tr-TR" b="1" dirty="0"/>
              <a:t>sosyal çevreye verdikleri </a:t>
            </a:r>
            <a:r>
              <a:rPr lang="tr-TR" b="1" dirty="0" smtClean="0"/>
              <a:t>tepkilerde, </a:t>
            </a:r>
            <a:r>
              <a:rPr lang="tr-TR" b="1" dirty="0"/>
              <a:t>yüksek benlik saygısına sahip bireylerden daha tutucu ya da </a:t>
            </a:r>
            <a:r>
              <a:rPr lang="tr-TR" b="1" dirty="0" smtClean="0"/>
              <a:t>ihtiyatlıdır.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28</a:t>
            </a:fld>
            <a:endParaRPr lang="tr-TR"/>
          </a:p>
        </p:txBody>
      </p:sp>
    </p:spTree>
    <p:extLst>
      <p:ext uri="{BB962C8B-B14F-4D97-AF65-F5344CB8AC3E}">
        <p14:creationId xmlns:p14="http://schemas.microsoft.com/office/powerpoint/2010/main" val="3469043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052736"/>
            <a:ext cx="8640959" cy="5256584"/>
          </a:xfrm>
        </p:spPr>
        <p:txBody>
          <a:bodyPr>
            <a:normAutofit/>
          </a:bodyPr>
          <a:lstStyle/>
          <a:p>
            <a:r>
              <a:rPr lang="tr-TR" b="1" dirty="0" smtClean="0"/>
              <a:t>Aile </a:t>
            </a:r>
            <a:r>
              <a:rPr lang="tr-TR" b="1" dirty="0"/>
              <a:t>bireyin topluma uyum sağlamasında en önemli </a:t>
            </a:r>
            <a:r>
              <a:rPr lang="tr-TR" b="1" dirty="0" smtClean="0"/>
              <a:t>kurumdur. Anne-babanın </a:t>
            </a:r>
            <a:r>
              <a:rPr lang="tr-TR" b="1" dirty="0"/>
              <a:t>kendi aralarında kurdukları iletişim ve geliştirdikleri tutum çocuğun sosyalleşmesini </a:t>
            </a:r>
            <a:r>
              <a:rPr lang="tr-TR" b="1" dirty="0" smtClean="0"/>
              <a:t>sağlar. Çocuk </a:t>
            </a:r>
            <a:r>
              <a:rPr lang="tr-TR" b="1" dirty="0"/>
              <a:t>için anne </a:t>
            </a:r>
            <a:r>
              <a:rPr lang="tr-TR" b="1" dirty="0" smtClean="0"/>
              <a:t>biricik varlıktır. Çocuğun </a:t>
            </a:r>
            <a:r>
              <a:rPr lang="tr-TR" b="1" dirty="0"/>
              <a:t>yaşama hazırlanmasında annenin üstlendiği rolü başka bir birey aynı düzeyde yerine </a:t>
            </a:r>
            <a:r>
              <a:rPr lang="tr-TR" b="1" dirty="0" smtClean="0"/>
              <a:t>getirememektedir. </a:t>
            </a:r>
            <a:r>
              <a:rPr lang="tr-TR" b="1" dirty="0"/>
              <a:t>Bundan dolayı anne çocuk arasındaki sevgi bağı </a:t>
            </a:r>
            <a:r>
              <a:rPr lang="tr-TR" b="1" dirty="0" smtClean="0"/>
              <a:t>önemlidir. Bu bağın </a:t>
            </a:r>
            <a:r>
              <a:rPr lang="tr-TR" b="1" dirty="0"/>
              <a:t>güçlü olması ve aynı zamanda çocuğun bağımsız olma mücadelesinde verdiği </a:t>
            </a:r>
            <a:r>
              <a:rPr lang="tr-TR" b="1" dirty="0" smtClean="0"/>
              <a:t>çabaya </a:t>
            </a:r>
            <a:r>
              <a:rPr lang="tr-TR" b="1" dirty="0"/>
              <a:t>destek </a:t>
            </a:r>
            <a:r>
              <a:rPr lang="tr-TR" b="1" dirty="0" smtClean="0"/>
              <a:t>olmasında, </a:t>
            </a:r>
            <a:r>
              <a:rPr lang="tr-TR" b="1" dirty="0"/>
              <a:t>çocuğun çevresiyle kurduğu iletişim çok </a:t>
            </a:r>
            <a:r>
              <a:rPr lang="tr-TR" b="1" dirty="0" smtClean="0"/>
              <a:t>önemlidir. </a:t>
            </a:r>
            <a:r>
              <a:rPr lang="tr-TR" b="1" dirty="0"/>
              <a:t>Diğer taraftan baba çocuk iletişimi </a:t>
            </a:r>
            <a:r>
              <a:rPr lang="tr-TR" b="1" dirty="0" smtClean="0"/>
              <a:t>de </a:t>
            </a:r>
            <a:r>
              <a:rPr lang="tr-TR" b="1" dirty="0"/>
              <a:t>çok </a:t>
            </a:r>
            <a:r>
              <a:rPr lang="tr-TR" b="1" dirty="0" smtClean="0"/>
              <a:t>önemlidir. Çocuğun </a:t>
            </a:r>
            <a:r>
              <a:rPr lang="tr-TR" b="1" dirty="0"/>
              <a:t>duygusal ve sosyal gelişiminde </a:t>
            </a:r>
            <a:r>
              <a:rPr lang="tr-TR" b="1" dirty="0" smtClean="0"/>
              <a:t>baba </a:t>
            </a:r>
            <a:r>
              <a:rPr lang="tr-TR" b="1" dirty="0"/>
              <a:t>figürü </a:t>
            </a:r>
            <a:r>
              <a:rPr lang="tr-TR" b="1" dirty="0" smtClean="0"/>
              <a:t>önemlidir. Dolayısı </a:t>
            </a:r>
            <a:r>
              <a:rPr lang="tr-TR" b="1" dirty="0"/>
              <a:t>ile babaların ev içerisindeki </a:t>
            </a:r>
            <a:r>
              <a:rPr lang="tr-TR" b="1" dirty="0" smtClean="0"/>
              <a:t>rolü </a:t>
            </a:r>
            <a:r>
              <a:rPr lang="tr-TR" b="1" dirty="0"/>
              <a:t>bakım açısından </a:t>
            </a:r>
            <a:r>
              <a:rPr lang="tr-TR" b="1" dirty="0" smtClean="0"/>
              <a:t>anne </a:t>
            </a:r>
            <a:r>
              <a:rPr lang="tr-TR" b="1" dirty="0"/>
              <a:t>kadar olmasa da yerini başka bir bireyin </a:t>
            </a:r>
            <a:r>
              <a:rPr lang="tr-TR" b="1" dirty="0" smtClean="0"/>
              <a:t>dolduramayacağı </a:t>
            </a:r>
            <a:r>
              <a:rPr lang="tr-TR" b="1" dirty="0"/>
              <a:t>kadar </a:t>
            </a:r>
            <a:r>
              <a:rPr lang="tr-TR" b="1" dirty="0" smtClean="0"/>
              <a:t>gereklidir.</a:t>
            </a:r>
            <a:endParaRPr lang="tr-TR" b="1" dirty="0"/>
          </a:p>
          <a:p>
            <a:endParaRPr lang="tr-TR"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29</a:t>
            </a:fld>
            <a:endParaRPr lang="tr-TR"/>
          </a:p>
        </p:txBody>
      </p:sp>
      <p:sp>
        <p:nvSpPr>
          <p:cNvPr id="4" name="Başlık 3"/>
          <p:cNvSpPr>
            <a:spLocks noGrp="1"/>
          </p:cNvSpPr>
          <p:nvPr>
            <p:ph type="title"/>
          </p:nvPr>
        </p:nvSpPr>
        <p:spPr>
          <a:xfrm>
            <a:off x="457200" y="338328"/>
            <a:ext cx="8229600" cy="642400"/>
          </a:xfrm>
        </p:spPr>
        <p:txBody>
          <a:bodyPr>
            <a:normAutofit fontScale="90000"/>
          </a:bodyPr>
          <a:lstStyle/>
          <a:p>
            <a:r>
              <a:rPr lang="tr-TR" b="1" dirty="0" smtClean="0"/>
              <a:t>Özet</a:t>
            </a:r>
            <a:endParaRPr lang="tr-TR" b="1" dirty="0"/>
          </a:p>
        </p:txBody>
      </p:sp>
    </p:spTree>
    <p:extLst>
      <p:ext uri="{BB962C8B-B14F-4D97-AF65-F5344CB8AC3E}">
        <p14:creationId xmlns:p14="http://schemas.microsoft.com/office/powerpoint/2010/main" val="1897055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556792"/>
            <a:ext cx="8640959" cy="4680520"/>
          </a:xfrm>
        </p:spPr>
        <p:txBody>
          <a:bodyPr>
            <a:normAutofit fontScale="77500" lnSpcReduction="20000"/>
          </a:bodyPr>
          <a:lstStyle/>
          <a:p>
            <a:endParaRPr lang="tr-TR" sz="6600" b="1" dirty="0" smtClean="0">
              <a:solidFill>
                <a:srgbClr val="FF0000"/>
              </a:solidFill>
            </a:endParaRPr>
          </a:p>
          <a:p>
            <a:endParaRPr lang="tr-TR" sz="6600" b="1" dirty="0">
              <a:solidFill>
                <a:srgbClr val="FF0000"/>
              </a:solidFill>
            </a:endParaRPr>
          </a:p>
          <a:p>
            <a:endParaRPr lang="tr-TR" sz="6600" b="1" dirty="0" smtClean="0">
              <a:solidFill>
                <a:srgbClr val="FF0000"/>
              </a:solidFill>
            </a:endParaRPr>
          </a:p>
          <a:p>
            <a:pPr marL="0" indent="0" algn="ctr">
              <a:buNone/>
            </a:pPr>
            <a:r>
              <a:rPr lang="tr-TR" sz="10600" b="1" dirty="0" smtClean="0">
                <a:solidFill>
                  <a:srgbClr val="FF0000"/>
                </a:solidFill>
              </a:rPr>
              <a:t>TEŞEKKÜR EDERİM</a:t>
            </a:r>
          </a:p>
          <a:p>
            <a:endParaRPr lang="tr-TR" sz="3600" b="1" dirty="0" smtClean="0">
              <a:solidFill>
                <a:srgbClr val="FF0000"/>
              </a:solidFill>
            </a:endParaRPr>
          </a:p>
          <a:p>
            <a:endParaRPr lang="tr-TR" sz="3600" b="1" dirty="0">
              <a:solidFill>
                <a:srgbClr val="FF0000"/>
              </a:solidFill>
            </a:endParaRPr>
          </a:p>
          <a:p>
            <a:endParaRPr lang="tr-TR" sz="3600" b="1" dirty="0" smtClean="0">
              <a:solidFill>
                <a:srgbClr val="FF0000"/>
              </a:solidFill>
            </a:endParaRPr>
          </a:p>
          <a:p>
            <a:endParaRPr lang="tr-TR" sz="3600" b="1" dirty="0">
              <a:solidFill>
                <a:srgbClr val="FF0000"/>
              </a:solidFill>
            </a:endParaRPr>
          </a:p>
        </p:txBody>
      </p:sp>
      <p:sp>
        <p:nvSpPr>
          <p:cNvPr id="3" name="Slayt Numarası Yer Tutucusu 2"/>
          <p:cNvSpPr>
            <a:spLocks noGrp="1"/>
          </p:cNvSpPr>
          <p:nvPr>
            <p:ph type="sldNum" sz="quarter" idx="12"/>
          </p:nvPr>
        </p:nvSpPr>
        <p:spPr/>
        <p:txBody>
          <a:bodyPr/>
          <a:lstStyle/>
          <a:p>
            <a:fld id="{F302176B-0E47-46AC-8F43-DAB4B8A37D06}" type="slidenum">
              <a:rPr lang="tr-TR" smtClean="0"/>
              <a:t>30</a:t>
            </a:fld>
            <a:endParaRPr lang="tr-TR"/>
          </a:p>
        </p:txBody>
      </p:sp>
    </p:spTree>
    <p:extLst>
      <p:ext uri="{BB962C8B-B14F-4D97-AF65-F5344CB8AC3E}">
        <p14:creationId xmlns:p14="http://schemas.microsoft.com/office/powerpoint/2010/main" val="3987284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alga Biçim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171</TotalTime>
  <Words>2614</Words>
  <Application>Microsoft Office PowerPoint</Application>
  <PresentationFormat>Ekran Gösterisi (4:3)</PresentationFormat>
  <Paragraphs>143</Paragraphs>
  <Slides>30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30</vt:i4>
      </vt:variant>
    </vt:vector>
  </HeadingPairs>
  <TitlesOfParts>
    <vt:vector size="35" baseType="lpstr">
      <vt:lpstr>Calibri</vt:lpstr>
      <vt:lpstr>Candara</vt:lpstr>
      <vt:lpstr>Symbol</vt:lpstr>
      <vt:lpstr>Times New Roman</vt:lpstr>
      <vt:lpstr>Dalga Biçimi</vt:lpstr>
      <vt:lpstr>AİLE İÇİ İLİŞKİLER VE İLETİŞİM</vt:lpstr>
      <vt:lpstr>Aile içi ilişkiler ve iletişim</vt:lpstr>
      <vt:lpstr>PowerPoint Sunusu</vt:lpstr>
      <vt:lpstr> Aile Tipleri </vt:lpstr>
      <vt:lpstr>Ailede Anne-Baba-Çocuk Ve İletişimi</vt:lpstr>
      <vt:lpstr>Anne çocuk ilişkisi</vt:lpstr>
      <vt:lpstr>Anne Çocuk Ve Bağlanma</vt:lpstr>
      <vt:lpstr>Bağlanmanın Sınıflandırılması</vt:lpstr>
      <vt:lpstr>Güvensiz Kaçınmacı Bağlanma</vt:lpstr>
      <vt:lpstr> Güvensiz Karşı Koyucu (Çelişik) Bağlanma  </vt:lpstr>
      <vt:lpstr>  Baba çocuk ilişkisi Bir gün mutlaka…  </vt:lpstr>
      <vt:lpstr>PowerPoint Sunusu</vt:lpstr>
      <vt:lpstr>PowerPoint Sunusu</vt:lpstr>
      <vt:lpstr>PowerPoint Sunusu</vt:lpstr>
      <vt:lpstr>PowerPoint Sunusu</vt:lpstr>
      <vt:lpstr>PowerPoint Sunusu</vt:lpstr>
      <vt:lpstr>Baba Çocuk Ve Bağlanma</vt:lpstr>
      <vt:lpstr> Eşler arası iletişim </vt:lpstr>
      <vt:lpstr> Anne Baba Tutumları Ve Çocuk </vt:lpstr>
      <vt:lpstr>PowerPoint Sunusu</vt:lpstr>
      <vt:lpstr>2- Gevşek Tutum(Çocuk Merkezci Aile)</vt:lpstr>
      <vt:lpstr>3- Dengesiz Ve Kararsız Tutum</vt:lpstr>
      <vt:lpstr>4- Koruyucu Tutum</vt:lpstr>
      <vt:lpstr>5- İlgisiz Ve Kayıtsız Tutum</vt:lpstr>
      <vt:lpstr>6- Güven verici ve demokratik tutum</vt:lpstr>
      <vt:lpstr>PowerPoint Sunusu</vt:lpstr>
      <vt:lpstr> Aile İçi İlişkilerde Benlik Saygısı </vt:lpstr>
      <vt:lpstr>PowerPoint Sunusu</vt:lpstr>
      <vt:lpstr>Özet</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Aile içi ilişkiler ve iletişim</dc:title>
  <dc:creator>ismail önal</dc:creator>
  <cp:lastModifiedBy>Windows Kullanıcısı</cp:lastModifiedBy>
  <cp:revision>21</cp:revision>
  <dcterms:created xsi:type="dcterms:W3CDTF">2018-12-09T19:14:35Z</dcterms:created>
  <dcterms:modified xsi:type="dcterms:W3CDTF">2020-03-19T11:31:07Z</dcterms:modified>
</cp:coreProperties>
</file>