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256" r:id="rId2"/>
    <p:sldId id="257" r:id="rId3"/>
    <p:sldId id="258" r:id="rId4"/>
    <p:sldId id="285"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29"/>
    <a:srgbClr val="1C1C1C"/>
    <a:srgbClr val="FF0000"/>
    <a:srgbClr val="00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CFD21FA-89FE-49A6-B25C-4191080A003F}" type="datetimeFigureOut">
              <a:rPr lang="tr-TR"/>
              <a:pPr>
                <a:defRPr/>
              </a:pPr>
              <a:t>19.03.2020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20280E6-5BEF-4C31-86EE-EC2E390A64CA}"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420280E6-5BEF-4C31-86EE-EC2E390A64CA}" type="slidenum">
              <a:rPr lang="tr-TR" smtClean="0"/>
              <a:pPr>
                <a:defRPr/>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pPr>
              <a:defRPr/>
            </a:pPr>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51FA1DE5-46CB-4527-AABA-F9CB607FB88D}"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a:defRPr/>
            </a:pPr>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A05B4B1C-2508-4360-B0F5-2AE0E80C0297}"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pPr>
              <a:defRPr/>
            </a:pPr>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CE6688C2-D547-4FEF-99E3-A345D66C90EE}"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pPr>
              <a:defRPr/>
            </a:pPr>
            <a:endParaRPr lang="tr-TR"/>
          </a:p>
        </p:txBody>
      </p:sp>
      <p:sp>
        <p:nvSpPr>
          <p:cNvPr id="6" name="5 Altbilgi Yer Tutucusu"/>
          <p:cNvSpPr>
            <a:spLocks noGrp="1"/>
          </p:cNvSpPr>
          <p:nvPr>
            <p:ph type="ftr" sz="quarter" idx="11"/>
          </p:nvPr>
        </p:nvSpPr>
        <p:spPr/>
        <p:txBody>
          <a:bodyPr/>
          <a:lstStyle/>
          <a:p>
            <a:pPr>
              <a:defRPr/>
            </a:pPr>
            <a:endParaRPr lang="tr-TR"/>
          </a:p>
        </p:txBody>
      </p:sp>
      <p:sp>
        <p:nvSpPr>
          <p:cNvPr id="7" name="6 Slayt Numarası Yer Tutucusu"/>
          <p:cNvSpPr>
            <a:spLocks noGrp="1"/>
          </p:cNvSpPr>
          <p:nvPr>
            <p:ph type="sldNum" sz="quarter" idx="12"/>
          </p:nvPr>
        </p:nvSpPr>
        <p:spPr/>
        <p:txBody>
          <a:bodyPr/>
          <a:lstStyle/>
          <a:p>
            <a:pPr>
              <a:defRPr/>
            </a:pPr>
            <a:fld id="{F664F79B-43C7-4C7F-AD18-BFCD2C5A820F}"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pPr>
              <a:defRPr/>
            </a:pPr>
            <a:endParaRPr lang="tr-TR"/>
          </a:p>
        </p:txBody>
      </p:sp>
      <p:sp>
        <p:nvSpPr>
          <p:cNvPr id="8" name="7 Altbilgi Yer Tutucusu"/>
          <p:cNvSpPr>
            <a:spLocks noGrp="1"/>
          </p:cNvSpPr>
          <p:nvPr>
            <p:ph type="ftr" sz="quarter" idx="11"/>
          </p:nvPr>
        </p:nvSpPr>
        <p:spPr/>
        <p:txBody>
          <a:bodyPr/>
          <a:lstStyle/>
          <a:p>
            <a:pPr>
              <a:defRPr/>
            </a:pPr>
            <a:endParaRPr lang="tr-TR"/>
          </a:p>
        </p:txBody>
      </p:sp>
      <p:sp>
        <p:nvSpPr>
          <p:cNvPr id="9" name="8 Slayt Numarası Yer Tutucusu"/>
          <p:cNvSpPr>
            <a:spLocks noGrp="1"/>
          </p:cNvSpPr>
          <p:nvPr>
            <p:ph type="sldNum" sz="quarter" idx="12"/>
          </p:nvPr>
        </p:nvSpPr>
        <p:spPr/>
        <p:txBody>
          <a:bodyPr/>
          <a:lstStyle/>
          <a:p>
            <a:pPr>
              <a:defRPr/>
            </a:pPr>
            <a:fld id="{E273AE17-ED79-4E28-9C19-C9C13F466B97}"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pPr>
              <a:defRPr/>
            </a:pPr>
            <a:endParaRPr lang="tr-TR"/>
          </a:p>
        </p:txBody>
      </p:sp>
      <p:sp>
        <p:nvSpPr>
          <p:cNvPr id="4" name="3 Altbilgi Yer Tutucusu"/>
          <p:cNvSpPr>
            <a:spLocks noGrp="1"/>
          </p:cNvSpPr>
          <p:nvPr>
            <p:ph type="ftr" sz="quarter" idx="11"/>
          </p:nvPr>
        </p:nvSpPr>
        <p:spPr/>
        <p:txBody>
          <a:bodyPr/>
          <a:lstStyle/>
          <a:p>
            <a:pPr>
              <a:defRPr/>
            </a:pPr>
            <a:endParaRPr lang="tr-TR"/>
          </a:p>
        </p:txBody>
      </p:sp>
      <p:sp>
        <p:nvSpPr>
          <p:cNvPr id="5" name="4 Slayt Numarası Yer Tutucusu"/>
          <p:cNvSpPr>
            <a:spLocks noGrp="1"/>
          </p:cNvSpPr>
          <p:nvPr>
            <p:ph type="sldNum" sz="quarter" idx="12"/>
          </p:nvPr>
        </p:nvSpPr>
        <p:spPr/>
        <p:txBody>
          <a:bodyPr/>
          <a:lstStyle/>
          <a:p>
            <a:pPr>
              <a:defRPr/>
            </a:pPr>
            <a:fld id="{7E84E1D1-398E-4DC1-8B6E-771B35BAEA06}"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endParaRPr lang="tr-TR"/>
          </a:p>
        </p:txBody>
      </p:sp>
      <p:sp>
        <p:nvSpPr>
          <p:cNvPr id="3" name="2 Altbilgi Yer Tutucusu"/>
          <p:cNvSpPr>
            <a:spLocks noGrp="1"/>
          </p:cNvSpPr>
          <p:nvPr>
            <p:ph type="ftr" sz="quarter" idx="11"/>
          </p:nvPr>
        </p:nvSpPr>
        <p:spPr/>
        <p:txBody>
          <a:bodyPr/>
          <a:lstStyle/>
          <a:p>
            <a:pPr>
              <a:defRPr/>
            </a:pPr>
            <a:endParaRPr lang="tr-TR"/>
          </a:p>
        </p:txBody>
      </p:sp>
      <p:sp>
        <p:nvSpPr>
          <p:cNvPr id="4" name="3 Slayt Numarası Yer Tutucusu"/>
          <p:cNvSpPr>
            <a:spLocks noGrp="1"/>
          </p:cNvSpPr>
          <p:nvPr>
            <p:ph type="sldNum" sz="quarter" idx="12"/>
          </p:nvPr>
        </p:nvSpPr>
        <p:spPr/>
        <p:txBody>
          <a:bodyPr/>
          <a:lstStyle/>
          <a:p>
            <a:pPr>
              <a:defRPr/>
            </a:pPr>
            <a:fld id="{03CC90FE-7503-4D0A-A833-A0F65F9304A1}"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a:defRPr/>
            </a:pPr>
            <a:endParaRPr lang="tr-TR"/>
          </a:p>
        </p:txBody>
      </p:sp>
      <p:sp>
        <p:nvSpPr>
          <p:cNvPr id="6" name="5 Altbilgi Yer Tutucusu"/>
          <p:cNvSpPr>
            <a:spLocks noGrp="1"/>
          </p:cNvSpPr>
          <p:nvPr>
            <p:ph type="ftr" sz="quarter" idx="11"/>
          </p:nvPr>
        </p:nvSpPr>
        <p:spPr/>
        <p:txBody>
          <a:bodyPr/>
          <a:lstStyle/>
          <a:p>
            <a:pPr>
              <a:defRPr/>
            </a:pPr>
            <a:endParaRPr lang="tr-TR"/>
          </a:p>
        </p:txBody>
      </p:sp>
      <p:sp>
        <p:nvSpPr>
          <p:cNvPr id="7" name="6 Slayt Numarası Yer Tutucusu"/>
          <p:cNvSpPr>
            <a:spLocks noGrp="1"/>
          </p:cNvSpPr>
          <p:nvPr>
            <p:ph type="sldNum" sz="quarter" idx="12"/>
          </p:nvPr>
        </p:nvSpPr>
        <p:spPr/>
        <p:txBody>
          <a:bodyPr/>
          <a:lstStyle/>
          <a:p>
            <a:pPr>
              <a:defRPr/>
            </a:pPr>
            <a:fld id="{2478E7C1-3F0F-4411-995F-C93C549A8C60}"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a:defRPr/>
            </a:pPr>
            <a:endParaRPr lang="tr-TR"/>
          </a:p>
        </p:txBody>
      </p:sp>
      <p:sp>
        <p:nvSpPr>
          <p:cNvPr id="6" name="5 Altbilgi Yer Tutucusu"/>
          <p:cNvSpPr>
            <a:spLocks noGrp="1"/>
          </p:cNvSpPr>
          <p:nvPr>
            <p:ph type="ftr" sz="quarter" idx="11"/>
          </p:nvPr>
        </p:nvSpPr>
        <p:spPr/>
        <p:txBody>
          <a:bodyPr/>
          <a:lstStyle/>
          <a:p>
            <a:pPr>
              <a:defRPr/>
            </a:pPr>
            <a:endParaRPr lang="tr-TR"/>
          </a:p>
        </p:txBody>
      </p:sp>
      <p:sp>
        <p:nvSpPr>
          <p:cNvPr id="7" name="6 Slayt Numarası Yer Tutucusu"/>
          <p:cNvSpPr>
            <a:spLocks noGrp="1"/>
          </p:cNvSpPr>
          <p:nvPr>
            <p:ph type="sldNum" sz="quarter" idx="12"/>
          </p:nvPr>
        </p:nvSpPr>
        <p:spPr/>
        <p:txBody>
          <a:bodyPr/>
          <a:lstStyle/>
          <a:p>
            <a:pPr>
              <a:defRPr/>
            </a:pPr>
            <a:fld id="{FCF0398F-907F-4B69-B6AF-74C0E43FA9BA}"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a:defRPr/>
            </a:pPr>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97256073-48EA-411A-97C9-4ADCF77FF360}"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a:defRPr/>
            </a:pPr>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3F42189D-9503-4A2C-A509-EC3A8D959FF4}" type="slidenum">
              <a:rPr lang="tr-TR" smtClean="0"/>
              <a:pPr>
                <a:defRPr/>
              </a:pPr>
              <a:t>‹#›</a:t>
            </a:fld>
            <a:endParaRPr lang="tr-TR"/>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4F50548-8475-4D05-ABE5-12D02101931C}" type="slidenum">
              <a:rPr lang="tr-TR" smtClean="0"/>
              <a:pPr>
                <a:defRPr/>
              </a:pPr>
              <a:t>‹#›</a:t>
            </a:fld>
            <a:endParaRPr lang="tr-T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14480" y="0"/>
            <a:ext cx="5357850" cy="1066780"/>
          </a:xfrm>
          <a:solidFill>
            <a:schemeClr val="accent4">
              <a:lumMod val="20000"/>
              <a:lumOff val="80000"/>
            </a:schemeClr>
          </a:solidFill>
        </p:spPr>
        <p:txBody>
          <a:bodyPr>
            <a:noAutofit/>
          </a:bodyPr>
          <a:lstStyle/>
          <a:p>
            <a:r>
              <a:rPr lang="tr-TR" sz="3200" b="1" dirty="0" smtClean="0">
                <a:solidFill>
                  <a:srgbClr val="002060"/>
                </a:solidFill>
              </a:rPr>
              <a:t>KİŞİLER ARASI İLİŞKİLERİN BAŞLANGICI VE GELİŞİMİ</a:t>
            </a:r>
            <a:endParaRPr lang="tr-TR" sz="3200" b="1" dirty="0">
              <a:solidFill>
                <a:srgbClr val="002060"/>
              </a:solidFill>
            </a:endParaRPr>
          </a:p>
        </p:txBody>
      </p:sp>
      <p:pic>
        <p:nvPicPr>
          <p:cNvPr id="1026" name="Picture 2"/>
          <p:cNvPicPr>
            <a:picLocks noGrp="1" noChangeAspect="1" noChangeArrowheads="1"/>
          </p:cNvPicPr>
          <p:nvPr>
            <p:ph type="pic" idx="1"/>
          </p:nvPr>
        </p:nvPicPr>
        <p:blipFill>
          <a:blip r:embed="rId3"/>
          <a:srcRect l="6204" r="6204"/>
          <a:stretch>
            <a:fillRect/>
          </a:stretch>
        </p:blipFill>
        <p:spPr bwMode="auto">
          <a:xfrm>
            <a:off x="1714480" y="1357298"/>
            <a:ext cx="5297214" cy="4000528"/>
          </a:xfrm>
          <a:prstGeom prst="rect">
            <a:avLst/>
          </a:prstGeom>
          <a:noFill/>
          <a:ln w="9525">
            <a:noFill/>
            <a:miter lim="800000"/>
            <a:headEnd/>
            <a:tailEnd/>
          </a:ln>
          <a:effectLst/>
        </p:spPr>
      </p:pic>
      <p:sp>
        <p:nvSpPr>
          <p:cNvPr id="3" name="Metin Yer Tutucusu 2"/>
          <p:cNvSpPr>
            <a:spLocks noGrp="1"/>
          </p:cNvSpPr>
          <p:nvPr>
            <p:ph type="body" sz="half" idx="2"/>
          </p:nvPr>
        </p:nvSpPr>
        <p:spPr/>
        <p:txBody>
          <a:bodyPr/>
          <a:lstStyle/>
          <a:p>
            <a:endParaRPr lang="tr-T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solidFill>
            <a:schemeClr val="accent5">
              <a:lumMod val="60000"/>
              <a:lumOff val="40000"/>
            </a:schemeClr>
          </a:solidFill>
        </p:spPr>
        <p:txBody>
          <a:bodyPr>
            <a:normAutofit fontScale="90000"/>
          </a:bodyPr>
          <a:lstStyle/>
          <a:p>
            <a:r>
              <a:rPr lang="tr-TR" b="1" dirty="0" smtClean="0"/>
              <a:t>Kişiler Arası İlişkilerin Tanımlanması</a:t>
            </a:r>
            <a:endParaRPr lang="tr-TR" b="1" dirty="0"/>
          </a:p>
        </p:txBody>
      </p:sp>
      <p:sp>
        <p:nvSpPr>
          <p:cNvPr id="6" name="5 İçerik Yer Tutucusu"/>
          <p:cNvSpPr>
            <a:spLocks noGrp="1"/>
          </p:cNvSpPr>
          <p:nvPr>
            <p:ph idx="1"/>
          </p:nvPr>
        </p:nvSpPr>
        <p:spPr/>
        <p:txBody>
          <a:bodyPr/>
          <a:lstStyle/>
          <a:p>
            <a:r>
              <a:rPr lang="tr-TR" dirty="0" smtClean="0"/>
              <a:t>Kişiler arası ilişkilerin başlaması, gelişmesi, sürdürülmesi ve sona ermesinde kişiler arası iletişim anahtar bir rol oynamaktadır.</a:t>
            </a:r>
          </a:p>
          <a:p>
            <a:r>
              <a:rPr lang="tr-TR" dirty="0" smtClean="0"/>
              <a:t>Dolayısıyla </a:t>
            </a:r>
            <a:r>
              <a:rPr lang="tr-TR" b="1" dirty="0" smtClean="0"/>
              <a:t>kişiler arası ilişki </a:t>
            </a:r>
            <a:r>
              <a:rPr lang="tr-TR" dirty="0" smtClean="0"/>
              <a:t>kavramı tanımlanırken öncelikle </a:t>
            </a:r>
            <a:r>
              <a:rPr lang="tr-TR" b="1" dirty="0" smtClean="0"/>
              <a:t>kişiler arası iletişim </a:t>
            </a:r>
            <a:r>
              <a:rPr lang="tr-TR" dirty="0" smtClean="0"/>
              <a:t>kavramının açıklanması gerekir.</a:t>
            </a:r>
            <a:endParaRPr lang="tr-TR" dirty="0"/>
          </a:p>
        </p:txBody>
      </p:sp>
    </p:spTree>
  </p:cSld>
  <p:clrMapOvr>
    <a:masterClrMapping/>
  </p:clrMapOvr>
  <p:transition spd="slow">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011222"/>
          </a:xfrm>
          <a:solidFill>
            <a:schemeClr val="tx2">
              <a:lumMod val="40000"/>
              <a:lumOff val="60000"/>
            </a:schemeClr>
          </a:solidFill>
          <a:ln>
            <a:solidFill>
              <a:schemeClr val="tx2">
                <a:lumMod val="40000"/>
                <a:lumOff val="60000"/>
              </a:schemeClr>
            </a:solidFill>
          </a:ln>
        </p:spPr>
        <p:txBody>
          <a:bodyPr/>
          <a:lstStyle/>
          <a:p>
            <a:r>
              <a:rPr lang="tr-TR" b="1" dirty="0" smtClean="0"/>
              <a:t>KİŞİLER ARASI İLETİŞİM</a:t>
            </a:r>
            <a:endParaRPr lang="tr-TR" b="1" dirty="0"/>
          </a:p>
        </p:txBody>
      </p:sp>
      <p:sp>
        <p:nvSpPr>
          <p:cNvPr id="3" name="2 İçerik Yer Tutucusu"/>
          <p:cNvSpPr>
            <a:spLocks noGrp="1"/>
          </p:cNvSpPr>
          <p:nvPr>
            <p:ph idx="1"/>
          </p:nvPr>
        </p:nvSpPr>
        <p:spPr>
          <a:xfrm>
            <a:off x="214282" y="1357298"/>
            <a:ext cx="8443882" cy="4786346"/>
          </a:xfrm>
        </p:spPr>
        <p:txBody>
          <a:bodyPr>
            <a:normAutofit fontScale="77500" lnSpcReduction="20000"/>
          </a:bodyPr>
          <a:lstStyle/>
          <a:p>
            <a:r>
              <a:rPr lang="tr-TR" dirty="0" smtClean="0"/>
              <a:t>Kaynağını ve hedefini insanların oluşturduğu ve en azından iki kişi arasında gerçekleşen iletişime denir.</a:t>
            </a:r>
          </a:p>
          <a:p>
            <a:r>
              <a:rPr lang="tr-TR" dirty="0" smtClean="0"/>
              <a:t>Uzmanlar bir iletişimin ‘’ </a:t>
            </a:r>
            <a:r>
              <a:rPr lang="tr-TR" b="1" dirty="0" smtClean="0"/>
              <a:t>kişiler arası iletişim</a:t>
            </a:r>
            <a:r>
              <a:rPr lang="tr-TR" dirty="0" smtClean="0"/>
              <a:t>’’</a:t>
            </a:r>
          </a:p>
          <a:p>
            <a:pPr>
              <a:buNone/>
            </a:pPr>
            <a:r>
              <a:rPr lang="tr-TR" dirty="0" smtClean="0"/>
              <a:t>Sayılabilmesi için gerekli koşulları;</a:t>
            </a:r>
          </a:p>
          <a:p>
            <a:pPr marL="514350" indent="-514350">
              <a:buNone/>
            </a:pPr>
            <a:r>
              <a:rPr lang="tr-TR" b="1" dirty="0" smtClean="0"/>
              <a:t>a) </a:t>
            </a:r>
            <a:r>
              <a:rPr lang="tr-TR" dirty="0" smtClean="0"/>
              <a:t>Kişisel iletişime katılanların belli bir yakınlık içinde yüz yüze olması</a:t>
            </a:r>
          </a:p>
          <a:p>
            <a:pPr marL="514350" indent="-514350">
              <a:buNone/>
            </a:pPr>
            <a:r>
              <a:rPr lang="tr-TR" b="1" dirty="0" smtClean="0"/>
              <a:t>b) </a:t>
            </a:r>
            <a:r>
              <a:rPr lang="tr-TR" dirty="0" smtClean="0"/>
              <a:t>Etkileşime katılanların arasında tek yönlü değil, iki yönlü karşılıklı mesaj alış verişi olması,</a:t>
            </a:r>
          </a:p>
          <a:p>
            <a:pPr>
              <a:buNone/>
            </a:pPr>
            <a:r>
              <a:rPr lang="tr-TR" b="1" dirty="0" smtClean="0"/>
              <a:t>c) </a:t>
            </a:r>
            <a:r>
              <a:rPr lang="tr-TR" dirty="0" smtClean="0"/>
              <a:t>Etkileşimde mesajların iletilmesinin sözlü veya sözsüz olarak zaman ve mekan birliği içinde olması olarak belirtmektedir.</a:t>
            </a:r>
          </a:p>
          <a:p>
            <a:pPr>
              <a:buNone/>
            </a:pPr>
            <a:endParaRPr lang="tr-TR" dirty="0" smtClean="0"/>
          </a:p>
          <a:p>
            <a:pPr>
              <a:buNone/>
            </a:pPr>
            <a:r>
              <a:rPr lang="tr-TR" b="1" dirty="0" smtClean="0"/>
              <a:t>            </a:t>
            </a:r>
            <a:endParaRPr lang="tr-TR" dirty="0" smtClean="0"/>
          </a:p>
          <a:p>
            <a:pPr marL="514350" indent="-514350">
              <a:buNone/>
            </a:pPr>
            <a:endParaRPr lang="tr-TR" b="1" dirty="0" smtClean="0"/>
          </a:p>
          <a:p>
            <a:pPr marL="514350" indent="-514350">
              <a:buAutoNum type="alphaLcParenR"/>
            </a:pPr>
            <a:endParaRPr lang="tr-TR" b="1" dirty="0" smtClean="0"/>
          </a:p>
          <a:p>
            <a:pPr marL="514350" indent="-514350">
              <a:buAutoNum type="alphaLcParenR"/>
            </a:pPr>
            <a:endParaRPr lang="tr-TR" b="1" dirty="0" smtClean="0"/>
          </a:p>
          <a:p>
            <a:pPr marL="514350" indent="-514350">
              <a:buAutoNum type="alphaLcParenR"/>
            </a:pPr>
            <a:endParaRPr lang="tr-TR" b="1" dirty="0" smtClean="0"/>
          </a:p>
          <a:p>
            <a:pPr marL="514350" indent="-514350">
              <a:buAutoNum type="alphaLcParenR"/>
            </a:pPr>
            <a:endParaRPr lang="tr-TR" b="1" dirty="0" smtClean="0"/>
          </a:p>
          <a:p>
            <a:pPr marL="514350" indent="-514350">
              <a:buAutoNum type="alphaLcParenR"/>
            </a:pPr>
            <a:endParaRPr lang="tr-TR" b="1" dirty="0" smtClean="0"/>
          </a:p>
          <a:p>
            <a:pPr marL="514350" indent="-514350">
              <a:buAutoNum type="alphaLcParenR"/>
            </a:pPr>
            <a:endParaRPr lang="tr-TR" b="1" dirty="0" smtClean="0"/>
          </a:p>
          <a:p>
            <a:pPr marL="514350" indent="-514350">
              <a:buAutoNum type="alphaLcParenR"/>
            </a:pPr>
            <a:endParaRPr lang="tr-TR" b="1" dirty="0" smtClean="0"/>
          </a:p>
          <a:p>
            <a:pPr marL="514350" indent="-514350">
              <a:buAutoNum type="alphaLcParenR"/>
            </a:pPr>
            <a:endParaRPr lang="tr-TR" b="1" dirty="0" smtClean="0"/>
          </a:p>
          <a:p>
            <a:pPr>
              <a:buNone/>
            </a:pPr>
            <a:endParaRPr lang="tr-TR" b="1" dirty="0" smtClean="0"/>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2">
              <a:lumMod val="40000"/>
              <a:lumOff val="60000"/>
            </a:schemeClr>
          </a:solidFill>
        </p:spPr>
        <p:txBody>
          <a:bodyPr/>
          <a:lstStyle/>
          <a:p>
            <a:r>
              <a:rPr lang="tr-TR" b="1" dirty="0" smtClean="0"/>
              <a:t>İletişim Nasıl Kişiler arası Olur?</a:t>
            </a:r>
            <a:endParaRPr lang="tr-TR" b="1" dirty="0"/>
          </a:p>
        </p:txBody>
      </p:sp>
      <p:sp>
        <p:nvSpPr>
          <p:cNvPr id="3" name="2 İçerik Yer Tutucusu"/>
          <p:cNvSpPr>
            <a:spLocks noGrp="1"/>
          </p:cNvSpPr>
          <p:nvPr>
            <p:ph idx="1"/>
          </p:nvPr>
        </p:nvSpPr>
        <p:spPr/>
        <p:txBody>
          <a:bodyPr>
            <a:normAutofit fontScale="77500" lnSpcReduction="20000"/>
          </a:bodyPr>
          <a:lstStyle/>
          <a:p>
            <a:pPr>
              <a:buNone/>
            </a:pPr>
            <a:r>
              <a:rPr lang="tr-TR" dirty="0" smtClean="0"/>
              <a:t>Kişiler arası iletişim az sayıda kişi arasındaki etkileşimdir ve kişisel yaşantıların paylaşılması nedeniyle diğer iletişim türlerinden( Örneğin Kitle iletişimi, Kültürel iletişim) ayrılmaktadır.</a:t>
            </a:r>
          </a:p>
          <a:p>
            <a:pPr>
              <a:buNone/>
            </a:pPr>
            <a:r>
              <a:rPr lang="tr-TR" dirty="0" smtClean="0"/>
              <a:t>Örneğin </a:t>
            </a:r>
            <a:r>
              <a:rPr lang="tr-TR" dirty="0" err="1" smtClean="0"/>
              <a:t>fast</a:t>
            </a:r>
            <a:r>
              <a:rPr lang="tr-TR" dirty="0" smtClean="0"/>
              <a:t>-</a:t>
            </a:r>
            <a:r>
              <a:rPr lang="tr-TR" dirty="0" err="1" smtClean="0"/>
              <a:t>food</a:t>
            </a:r>
            <a:r>
              <a:rPr lang="tr-TR" dirty="0" smtClean="0"/>
              <a:t> restoranında çalışan bir kişi işini yaparken etrafındaki pek çok kişi ile konuşmaktadır. Bu kişi gelen her müşteriye ‘’ İçecek ve patates büyük boy olsun mu?’’ diye soruyorsa bu ilişkinin kişisellik içermemesinden dolayı bunu kişiler arası iletişim olarak tanımlayamayız. Diğer yandan çalışan kişi restorana düzenli gelen bir müşteriyi hatırlıyor ve ona ‘’Ufaklık bugün sizinle gelmedi mi?’’ gibi aile üyeleri ya da kişisel konular hakkında soru soruyorsa ilişkiyi kişiselleştirmiş olur ve kişiler arası iletişim ortaya çıkar. </a:t>
            </a:r>
            <a:endParaRPr lang="tr-TR" dirty="0"/>
          </a:p>
        </p:txBody>
      </p:sp>
    </p:spTree>
  </p:cSld>
  <p:clrMapOvr>
    <a:masterClrMapping/>
  </p:clrMapOvr>
  <p:transition spd="slow">
    <p:cover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85728"/>
            <a:ext cx="8215370" cy="2071702"/>
          </a:xfrm>
          <a:solidFill>
            <a:schemeClr val="accent2">
              <a:lumMod val="40000"/>
              <a:lumOff val="60000"/>
            </a:schemeClr>
          </a:solidFill>
          <a:ln>
            <a:solidFill>
              <a:schemeClr val="tx2">
                <a:lumMod val="40000"/>
                <a:lumOff val="60000"/>
              </a:schemeClr>
            </a:solidFill>
          </a:ln>
        </p:spPr>
        <p:txBody>
          <a:bodyPr>
            <a:normAutofit fontScale="90000"/>
          </a:bodyPr>
          <a:lstStyle/>
          <a:p>
            <a:r>
              <a:rPr lang="tr-TR" dirty="0" smtClean="0"/>
              <a:t/>
            </a:r>
            <a:br>
              <a:rPr lang="tr-TR" dirty="0" smtClean="0"/>
            </a:br>
            <a:r>
              <a:rPr lang="tr-TR" b="1" dirty="0" smtClean="0"/>
              <a:t>KİŞİLER ARASI İLETİŞİMİ ETKİLEYEN TEMEL FAKTÖRLER </a:t>
            </a:r>
            <a:endParaRPr lang="tr-TR" dirty="0"/>
          </a:p>
        </p:txBody>
      </p:sp>
      <p:sp>
        <p:nvSpPr>
          <p:cNvPr id="3" name="2 İçerik Yer Tutucusu"/>
          <p:cNvSpPr>
            <a:spLocks noGrp="1"/>
          </p:cNvSpPr>
          <p:nvPr>
            <p:ph idx="1"/>
          </p:nvPr>
        </p:nvSpPr>
        <p:spPr>
          <a:xfrm>
            <a:off x="457200" y="1785926"/>
            <a:ext cx="8229600" cy="4340237"/>
          </a:xfrm>
        </p:spPr>
        <p:txBody>
          <a:bodyPr/>
          <a:lstStyle/>
          <a:p>
            <a:pPr>
              <a:buNone/>
            </a:pPr>
            <a:endParaRPr lang="tr-TR" dirty="0" smtClean="0"/>
          </a:p>
          <a:p>
            <a:r>
              <a:rPr lang="tr-TR" sz="4000" b="1" dirty="0" smtClean="0"/>
              <a:t>Kişisel Özellikler </a:t>
            </a:r>
          </a:p>
          <a:p>
            <a:r>
              <a:rPr lang="tr-TR" sz="4000" b="1" dirty="0" smtClean="0"/>
              <a:t>Algının Rolü </a:t>
            </a:r>
          </a:p>
          <a:p>
            <a:r>
              <a:rPr lang="tr-TR" sz="4000" b="1" dirty="0" smtClean="0"/>
              <a:t>Duyguların Rolü </a:t>
            </a:r>
          </a:p>
          <a:p>
            <a:r>
              <a:rPr lang="tr-TR" sz="4000" b="1" dirty="0" smtClean="0"/>
              <a:t>Kültürün Rolü </a:t>
            </a:r>
          </a:p>
          <a:p>
            <a:r>
              <a:rPr lang="tr-TR" sz="4000" b="1" dirty="0" smtClean="0"/>
              <a:t>Fiziksel Çevrenin Rolü </a:t>
            </a:r>
          </a:p>
          <a:p>
            <a:endParaRPr lang="tr-TR" dirty="0"/>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bg2">
              <a:lumMod val="75000"/>
            </a:schemeClr>
          </a:solidFill>
        </p:spPr>
        <p:txBody>
          <a:bodyPr>
            <a:normAutofit fontScale="90000"/>
          </a:bodyPr>
          <a:lstStyle/>
          <a:p>
            <a:r>
              <a:rPr lang="tr-TR" dirty="0" smtClean="0"/>
              <a:t>K</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b="1" dirty="0" smtClean="0"/>
              <a:t>Kişiler arası İletişimde Kişisel Özelliklerin Rolü</a:t>
            </a: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
        <p:nvSpPr>
          <p:cNvPr id="3" name="2 İçerik Yer Tutucusu"/>
          <p:cNvSpPr>
            <a:spLocks noGrp="1"/>
          </p:cNvSpPr>
          <p:nvPr>
            <p:ph idx="1"/>
          </p:nvPr>
        </p:nvSpPr>
        <p:spPr>
          <a:xfrm>
            <a:off x="428596" y="1571612"/>
            <a:ext cx="8229600" cy="4525963"/>
          </a:xfrm>
        </p:spPr>
        <p:txBody>
          <a:bodyPr>
            <a:normAutofit fontScale="92500" lnSpcReduction="10000"/>
          </a:bodyPr>
          <a:lstStyle/>
          <a:p>
            <a:pPr>
              <a:buNone/>
            </a:pPr>
            <a:endParaRPr lang="tr-TR" dirty="0" smtClean="0"/>
          </a:p>
          <a:p>
            <a:pPr>
              <a:buNone/>
            </a:pPr>
            <a:r>
              <a:rPr lang="tr-TR" dirty="0" smtClean="0"/>
              <a:t>    Cinsiyet, fiziksel görünüm, kişilik özellikleri, geçmiş deneyimler ve davranış biçimleri bu kapsamda ele alınabilir. </a:t>
            </a:r>
          </a:p>
          <a:p>
            <a:pPr>
              <a:buNone/>
            </a:pPr>
            <a:r>
              <a:rPr lang="tr-TR" dirty="0" smtClean="0"/>
              <a:t>    </a:t>
            </a:r>
            <a:r>
              <a:rPr lang="tr-TR" b="1" dirty="0" smtClean="0"/>
              <a:t>Cinsiyet; </a:t>
            </a:r>
            <a:r>
              <a:rPr lang="tr-TR" dirty="0" smtClean="0"/>
              <a:t>Kadınlar kişiler arası iletişim sürecinde erkeklerden daha fazla kendilerini açarlar. Dolayısıyla kendisine ait duygu ve düşüncelerinden daha fazla bahsederler. Erkekler ise ilişkilerinde kendi dışındaki konulardan (iş, politika, spor vb)konuşmayı tercih ederler.</a:t>
            </a:r>
            <a:endParaRPr lang="tr-TR" b="1" dirty="0" smtClean="0"/>
          </a:p>
          <a:p>
            <a:pPr>
              <a:buNone/>
            </a:pPr>
            <a:endParaRPr lang="tr-TR" dirty="0"/>
          </a:p>
        </p:txBody>
      </p:sp>
    </p:spTree>
  </p:cSld>
  <p:clrMapOvr>
    <a:masterClrMapping/>
  </p:clrMapOvr>
  <p:transition spd="slow">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RECEP\Desktop\karikatur6.jpg"/>
          <p:cNvPicPr>
            <a:picLocks noGrp="1" noChangeAspect="1" noChangeArrowheads="1"/>
          </p:cNvPicPr>
          <p:nvPr>
            <p:ph sz="half" idx="4294967295"/>
          </p:nvPr>
        </p:nvPicPr>
        <p:blipFill>
          <a:blip r:embed="rId2"/>
          <a:srcRect/>
          <a:stretch>
            <a:fillRect/>
          </a:stretch>
        </p:blipFill>
        <p:spPr bwMode="auto">
          <a:xfrm>
            <a:off x="0" y="1000108"/>
            <a:ext cx="4000496" cy="5072098"/>
          </a:xfrm>
          <a:prstGeom prst="rect">
            <a:avLst/>
          </a:prstGeom>
          <a:noFill/>
        </p:spPr>
      </p:pic>
      <p:pic>
        <p:nvPicPr>
          <p:cNvPr id="1030" name="Picture 6" descr="Murat YÄ±lmaz'dan Yok ArtÄ±k Dedirten KarÄ± Koca KarikatÃ¼rleri"/>
          <p:cNvPicPr>
            <a:picLocks noChangeAspect="1" noChangeArrowheads="1"/>
          </p:cNvPicPr>
          <p:nvPr/>
        </p:nvPicPr>
        <p:blipFill>
          <a:blip r:embed="rId3"/>
          <a:srcRect/>
          <a:stretch>
            <a:fillRect/>
          </a:stretch>
        </p:blipFill>
        <p:spPr bwMode="auto">
          <a:xfrm>
            <a:off x="4071934" y="1000108"/>
            <a:ext cx="4857784" cy="5143536"/>
          </a:xfrm>
          <a:prstGeom prst="rect">
            <a:avLst/>
          </a:prstGeom>
          <a:noFill/>
        </p:spPr>
      </p:pic>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tx2">
              <a:lumMod val="40000"/>
              <a:lumOff val="60000"/>
            </a:schemeClr>
          </a:solidFill>
        </p:spPr>
        <p:txBody>
          <a:bodyPr>
            <a:normAutofit/>
          </a:bodyPr>
          <a:lstStyle/>
          <a:p>
            <a:r>
              <a:rPr lang="tr-TR" b="1" dirty="0" smtClean="0"/>
              <a:t>Kişiler Arası İletişimde Algının Rolü</a:t>
            </a:r>
          </a:p>
        </p:txBody>
      </p:sp>
      <p:sp>
        <p:nvSpPr>
          <p:cNvPr id="5" name="4 İçerik Yer Tutucusu"/>
          <p:cNvSpPr>
            <a:spLocks noGrp="1"/>
          </p:cNvSpPr>
          <p:nvPr>
            <p:ph idx="1"/>
          </p:nvPr>
        </p:nvSpPr>
        <p:spPr/>
        <p:txBody>
          <a:bodyPr>
            <a:normAutofit fontScale="77500" lnSpcReduction="20000"/>
          </a:bodyPr>
          <a:lstStyle/>
          <a:p>
            <a:pPr>
              <a:buNone/>
            </a:pPr>
            <a:r>
              <a:rPr lang="tr-TR" dirty="0" smtClean="0"/>
              <a:t>   Algı, duyu organlarından beyne ulaşan verilerin örgütlenmesi,yorumlanması,anlamlandırılması süreci olarak tanımlanmaktadır. </a:t>
            </a:r>
          </a:p>
          <a:p>
            <a:pPr>
              <a:buNone/>
            </a:pPr>
            <a:r>
              <a:rPr lang="tr-TR" dirty="0" smtClean="0"/>
              <a:t>   Duygu durumumuz, hale etkisi, referans çerçevemiz ve duyu organlarımız zaman zaman algı yanılmalarına neden olabilir.</a:t>
            </a:r>
          </a:p>
          <a:p>
            <a:pPr>
              <a:buNone/>
            </a:pPr>
            <a:r>
              <a:rPr lang="tr-TR" b="1" dirty="0" smtClean="0"/>
              <a:t>   Hale etkisi</a:t>
            </a:r>
            <a:r>
              <a:rPr lang="tr-TR" dirty="0" smtClean="0"/>
              <a:t>, bir kişinin diğer bir kişi veya olayı tek bir olumlu özelliğinden dolayı tümden olumlu veya tek bir olumsuz özelliğinden dolayı tümden olumsuz değerlendirmesidir.</a:t>
            </a:r>
          </a:p>
          <a:p>
            <a:pPr>
              <a:buNone/>
            </a:pPr>
            <a:r>
              <a:rPr lang="tr-TR" dirty="0" smtClean="0"/>
              <a:t>Örneğin, öğretmen sınıfta yaramazlık yaptığını bildiği bir öğrencinin diğer bütün yaramazlıkları araştırmadan bu öğrencinin yaptığını düşünüp tepki veriyorsa burada hale etkisinden bahsedilebilir.</a:t>
            </a:r>
          </a:p>
        </p:txBody>
      </p:sp>
    </p:spTree>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solidFill>
            <a:schemeClr val="tx2">
              <a:lumMod val="40000"/>
              <a:lumOff val="60000"/>
            </a:schemeClr>
          </a:solidFill>
        </p:spPr>
        <p:txBody>
          <a:bodyPr>
            <a:normAutofit fontScale="90000"/>
          </a:bodyPr>
          <a:lstStyle/>
          <a:p>
            <a:r>
              <a:rPr lang="tr-TR" b="1" dirty="0" smtClean="0"/>
              <a:t>Duyu organlarımızda algı yanılması</a:t>
            </a:r>
            <a:endParaRPr lang="tr-TR" b="1" dirty="0"/>
          </a:p>
        </p:txBody>
      </p:sp>
      <p:sp>
        <p:nvSpPr>
          <p:cNvPr id="14" name="13 Metin Yer Tutucusu"/>
          <p:cNvSpPr>
            <a:spLocks noGrp="1"/>
          </p:cNvSpPr>
          <p:nvPr>
            <p:ph type="body" idx="1"/>
          </p:nvPr>
        </p:nvSpPr>
        <p:spPr>
          <a:xfrm>
            <a:off x="457200" y="5786454"/>
            <a:ext cx="4040188" cy="500065"/>
          </a:xfrm>
        </p:spPr>
        <p:txBody>
          <a:bodyPr/>
          <a:lstStyle/>
          <a:p>
            <a:r>
              <a:rPr lang="tr-TR" dirty="0" smtClean="0"/>
              <a:t>           Filin kaç ayağı var?</a:t>
            </a:r>
            <a:endParaRPr lang="tr-TR" dirty="0"/>
          </a:p>
        </p:txBody>
      </p:sp>
      <p:pic>
        <p:nvPicPr>
          <p:cNvPr id="1026" name="Picture 2" descr="C:\Users\RECEP\komik videolar\Komikler\Göz Yanılmaları\7.jpg"/>
          <p:cNvPicPr>
            <a:picLocks noGrp="1" noChangeAspect="1" noChangeArrowheads="1"/>
          </p:cNvPicPr>
          <p:nvPr>
            <p:ph sz="half" idx="2"/>
          </p:nvPr>
        </p:nvPicPr>
        <p:blipFill>
          <a:blip r:embed="rId2"/>
          <a:stretch>
            <a:fillRect/>
          </a:stretch>
        </p:blipFill>
        <p:spPr bwMode="auto">
          <a:xfrm>
            <a:off x="572294" y="2000240"/>
            <a:ext cx="3810000" cy="3640941"/>
          </a:xfrm>
          <a:prstGeom prst="rect">
            <a:avLst/>
          </a:prstGeom>
          <a:noFill/>
        </p:spPr>
      </p:pic>
      <p:sp>
        <p:nvSpPr>
          <p:cNvPr id="15" name="14 Metin Yer Tutucusu"/>
          <p:cNvSpPr>
            <a:spLocks noGrp="1"/>
          </p:cNvSpPr>
          <p:nvPr>
            <p:ph type="body" sz="quarter" idx="3"/>
          </p:nvPr>
        </p:nvSpPr>
        <p:spPr>
          <a:xfrm>
            <a:off x="4645025" y="5929330"/>
            <a:ext cx="4041775" cy="500065"/>
          </a:xfrm>
        </p:spPr>
        <p:txBody>
          <a:bodyPr>
            <a:normAutofit fontScale="92500"/>
          </a:bodyPr>
          <a:lstStyle/>
          <a:p>
            <a:r>
              <a:rPr lang="tr-TR" dirty="0" smtClean="0"/>
              <a:t>   Bu resimde ne görüyorsunuz?</a:t>
            </a:r>
            <a:endParaRPr lang="tr-TR" dirty="0"/>
          </a:p>
        </p:txBody>
      </p:sp>
      <p:pic>
        <p:nvPicPr>
          <p:cNvPr id="1027" name="Picture 3" descr="C:\Users\RECEP\komik videolar\Komikler\Göz Yanılmaları\12.jpg"/>
          <p:cNvPicPr>
            <a:picLocks noGrp="1" noChangeAspect="1" noChangeArrowheads="1"/>
          </p:cNvPicPr>
          <p:nvPr>
            <p:ph sz="quarter" idx="4"/>
          </p:nvPr>
        </p:nvPicPr>
        <p:blipFill>
          <a:blip r:embed="rId3"/>
          <a:stretch>
            <a:fillRect/>
          </a:stretch>
        </p:blipFill>
        <p:spPr bwMode="auto">
          <a:xfrm>
            <a:off x="5303837" y="2214554"/>
            <a:ext cx="2724150" cy="3602840"/>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solidFill>
            <a:schemeClr val="accent3">
              <a:lumMod val="40000"/>
              <a:lumOff val="60000"/>
            </a:schemeClr>
          </a:solidFill>
        </p:spPr>
        <p:txBody>
          <a:bodyPr>
            <a:normAutofit fontScale="90000"/>
          </a:bodyPr>
          <a:lstStyle/>
          <a:p>
            <a:r>
              <a:rPr lang="tr-TR" b="1" dirty="0" smtClean="0"/>
              <a:t>Kişiler Arası İletişimde Duyguların Rolü</a:t>
            </a:r>
            <a:endParaRPr lang="tr-TR" b="1" dirty="0"/>
          </a:p>
        </p:txBody>
      </p:sp>
      <p:sp>
        <p:nvSpPr>
          <p:cNvPr id="8" name="7 İçerik Yer Tutucusu"/>
          <p:cNvSpPr>
            <a:spLocks noGrp="1"/>
          </p:cNvSpPr>
          <p:nvPr>
            <p:ph idx="1"/>
          </p:nvPr>
        </p:nvSpPr>
        <p:spPr/>
        <p:txBody>
          <a:bodyPr>
            <a:normAutofit fontScale="92500" lnSpcReduction="20000"/>
          </a:bodyPr>
          <a:lstStyle/>
          <a:p>
            <a:pPr>
              <a:buNone/>
            </a:pPr>
            <a:r>
              <a:rPr lang="tr-TR" dirty="0" smtClean="0"/>
              <a:t> Kişiler arası iletişim ve duygular birbiriyle oldukça ilişkilidir.Kişinin duygusal durumu kişiler arası iletişim sürecini etkilemektedir.Örneğin kendimizi mutlu hissettiğimizde, diğer insanlarla daha olumlu ilişkiler kurma ya da bu kişilere olumlu geribildirimler verme olasılığımız artmaktadır.</a:t>
            </a:r>
          </a:p>
          <a:p>
            <a:pPr>
              <a:buNone/>
            </a:pPr>
            <a:r>
              <a:rPr lang="tr-TR" dirty="0" smtClean="0"/>
              <a:t>Duyguların nasıl dışa vurulduğu da kişiler arası iletişimi etkilemektedir. Duygularını rahatlıkla ifade edebilen kişilerin ilişkilerinde daha az problem yaşadığını söylemek mümkündür.</a:t>
            </a:r>
          </a:p>
          <a:p>
            <a:pPr>
              <a:buNone/>
            </a:pPr>
            <a:r>
              <a:rPr lang="tr-TR" dirty="0" smtClean="0"/>
              <a:t>    </a:t>
            </a:r>
            <a:endParaRPr lang="tr-TR" dirty="0"/>
          </a:p>
        </p:txBody>
      </p:sp>
    </p:spTree>
  </p:cSld>
  <p:clrMapOvr>
    <a:masterClrMapping/>
  </p:clrMapOvr>
  <p:transition spd="slow">
    <p:strips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5">
              <a:lumMod val="60000"/>
              <a:lumOff val="40000"/>
            </a:schemeClr>
          </a:solidFill>
        </p:spPr>
        <p:txBody>
          <a:bodyPr>
            <a:normAutofit fontScale="90000"/>
          </a:bodyPr>
          <a:lstStyle/>
          <a:p>
            <a:r>
              <a:rPr lang="tr-TR" b="1" dirty="0" smtClean="0"/>
              <a:t>Kişiler arası İletişimde Kültürün Rolü</a:t>
            </a:r>
            <a:endParaRPr lang="tr-TR" b="1" dirty="0"/>
          </a:p>
        </p:txBody>
      </p:sp>
      <p:sp>
        <p:nvSpPr>
          <p:cNvPr id="3" name="2 İçerik Yer Tutucusu"/>
          <p:cNvSpPr>
            <a:spLocks noGrp="1"/>
          </p:cNvSpPr>
          <p:nvPr>
            <p:ph idx="1"/>
          </p:nvPr>
        </p:nvSpPr>
        <p:spPr/>
        <p:txBody>
          <a:bodyPr>
            <a:normAutofit fontScale="85000" lnSpcReduction="10000"/>
          </a:bodyPr>
          <a:lstStyle/>
          <a:p>
            <a:pPr>
              <a:buNone/>
            </a:pPr>
            <a:r>
              <a:rPr lang="tr-TR" dirty="0" smtClean="0"/>
              <a:t> Kişiler arası iletişim kültüre göre önemli farklılıklar gösterebilmektedir. Bu farklılıklar vericinin oluşturduğu mesajın hedefe gerektiği şekilde ulaşmasını engelleyip farklı yorumlara neden olabilir.</a:t>
            </a:r>
          </a:p>
          <a:p>
            <a:pPr>
              <a:buNone/>
            </a:pPr>
            <a:r>
              <a:rPr lang="tr-TR" dirty="0" smtClean="0"/>
              <a:t>Örneğin, ABD’de herhangi biriyle arkadaş olduğunuzda sizden bu arkadaşlık için fedakarlık yapmanız beklenmez. Diğer yandan Orta Doğu, Asya ve Latin Amerika gibi  ülkelerde arkadaşlar için fedakarlık yapmak arkadaşlığın ayrılmaz bir parçasıdır. Buna dikkat etmezseniz bu kişi sizin gerçek arkadaşınız olmadığı şeklinde yorumlanır.</a:t>
            </a:r>
            <a:endParaRPr lang="tr-TR" dirty="0"/>
          </a:p>
        </p:txBody>
      </p:sp>
    </p:spTree>
  </p:cSld>
  <p:clrMapOvr>
    <a:masterClrMapping/>
  </p:clrMapOvr>
  <p:transition spd="slow">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bg1">
              <a:lumMod val="65000"/>
            </a:schemeClr>
          </a:solidFill>
        </p:spPr>
        <p:txBody>
          <a:bodyPr>
            <a:normAutofit fontScale="90000"/>
          </a:bodyPr>
          <a:lstStyle/>
          <a:p>
            <a:r>
              <a:rPr lang="tr-TR" b="1" dirty="0" smtClean="0"/>
              <a:t>Kişiler arası İletişimde Fiziksel Çevrenin Rolü</a:t>
            </a:r>
            <a:endParaRPr lang="tr-TR" b="1" dirty="0"/>
          </a:p>
        </p:txBody>
      </p:sp>
      <p:sp>
        <p:nvSpPr>
          <p:cNvPr id="3" name="2 İçerik Yer Tutucusu"/>
          <p:cNvSpPr>
            <a:spLocks noGrp="1"/>
          </p:cNvSpPr>
          <p:nvPr>
            <p:ph idx="1"/>
          </p:nvPr>
        </p:nvSpPr>
        <p:spPr/>
        <p:txBody>
          <a:bodyPr>
            <a:normAutofit lnSpcReduction="10000"/>
          </a:bodyPr>
          <a:lstStyle/>
          <a:p>
            <a:pPr>
              <a:buNone/>
            </a:pPr>
            <a:r>
              <a:rPr lang="tr-TR" dirty="0" smtClean="0"/>
              <a:t>Fiziksel çevre iletişimde bulunduğumuz ortamla ilgili özellikleri tanımlamak amacıyla kullanılmaktadır. Mobilyalar, görüşülen yer, gürültü düzeyi, ısı,günün hangi saatinde görüşüldüğü fiziksel çevre ile ilgili unsurlar arasında yer almaktadır.</a:t>
            </a:r>
          </a:p>
          <a:p>
            <a:pPr>
              <a:buNone/>
            </a:pPr>
            <a:r>
              <a:rPr lang="tr-TR" dirty="0" smtClean="0"/>
              <a:t>Örneğin, eşler tartışırken araya bebeğin ağlamasının girmesi iletişim sürecinde ilave güçlükler yaşanmasına neden olabilir.</a:t>
            </a:r>
          </a:p>
        </p:txBody>
      </p:sp>
    </p:spTree>
  </p:cSld>
  <p:clrMapOvr>
    <a:masterClrMapping/>
  </p:clrMapOvr>
  <p:transition spd="slow">
    <p:wheel spokes="2"/>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tx2">
              <a:lumMod val="40000"/>
              <a:lumOff val="60000"/>
            </a:schemeClr>
          </a:solidFill>
        </p:spPr>
        <p:txBody>
          <a:bodyPr/>
          <a:lstStyle/>
          <a:p>
            <a:r>
              <a:rPr lang="tr-TR" b="1" dirty="0" smtClean="0"/>
              <a:t>KİŞİLER ARASI İLİŞKİLER</a:t>
            </a:r>
            <a:endParaRPr lang="tr-TR" b="1" dirty="0"/>
          </a:p>
        </p:txBody>
      </p:sp>
      <p:sp>
        <p:nvSpPr>
          <p:cNvPr id="3" name="2 İçerik Yer Tutucusu"/>
          <p:cNvSpPr>
            <a:spLocks noGrp="1"/>
          </p:cNvSpPr>
          <p:nvPr>
            <p:ph idx="1"/>
          </p:nvPr>
        </p:nvSpPr>
        <p:spPr/>
        <p:txBody>
          <a:bodyPr/>
          <a:lstStyle/>
          <a:p>
            <a:pPr>
              <a:buNone/>
            </a:pPr>
            <a:r>
              <a:rPr lang="tr-TR" dirty="0" smtClean="0"/>
              <a:t>İletişimin sürekli hale gelmesiyle iki ya da daha fazla kişi arasında oluşan sosyal bağ, sosyal ilişki ya da duygusal yakınlık kişiler arası ilişkiler olarak tanımlanmaktadır.</a:t>
            </a:r>
          </a:p>
          <a:p>
            <a:pPr>
              <a:buNone/>
            </a:pPr>
            <a:r>
              <a:rPr lang="tr-TR" dirty="0" smtClean="0"/>
              <a:t>Kişiler arası ilişkiler, aile, arkadaşlık ortamı gibi farklı yapılarda ortaya çıkabilmektedir.Kişiler arası ilişkilerde yakınlık düzeyi ve paylaşılanlar yaşanan ilişkiye göre değişebilmektedir. </a:t>
            </a:r>
            <a:endParaRPr lang="tr-TR" dirty="0"/>
          </a:p>
        </p:txBody>
      </p:sp>
    </p:spTree>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solidFill>
            <a:schemeClr val="accent2">
              <a:lumMod val="40000"/>
              <a:lumOff val="60000"/>
            </a:schemeClr>
          </a:solidFill>
        </p:spPr>
        <p:txBody>
          <a:bodyPr>
            <a:normAutofit fontScale="90000"/>
          </a:bodyPr>
          <a:lstStyle/>
          <a:p>
            <a:r>
              <a:rPr lang="tr-TR" b="1" dirty="0" smtClean="0"/>
              <a:t>Kişiler Arası İlişkilerin Avantajları ve Dezavantajları</a:t>
            </a:r>
            <a:endParaRPr lang="tr-TR" b="1" dirty="0"/>
          </a:p>
        </p:txBody>
      </p:sp>
      <p:sp>
        <p:nvSpPr>
          <p:cNvPr id="7" name="6 Metin Yer Tutucusu"/>
          <p:cNvSpPr>
            <a:spLocks noGrp="1"/>
          </p:cNvSpPr>
          <p:nvPr>
            <p:ph type="body" idx="1"/>
          </p:nvPr>
        </p:nvSpPr>
        <p:spPr/>
        <p:txBody>
          <a:bodyPr/>
          <a:lstStyle/>
          <a:p>
            <a:r>
              <a:rPr lang="tr-TR" dirty="0" smtClean="0"/>
              <a:t>                    Avantaj</a:t>
            </a:r>
            <a:endParaRPr lang="tr-TR" dirty="0"/>
          </a:p>
        </p:txBody>
      </p:sp>
      <p:sp>
        <p:nvSpPr>
          <p:cNvPr id="8" name="7 İçerik Yer Tutucusu"/>
          <p:cNvSpPr>
            <a:spLocks noGrp="1"/>
          </p:cNvSpPr>
          <p:nvPr>
            <p:ph sz="half" idx="2"/>
          </p:nvPr>
        </p:nvSpPr>
        <p:spPr/>
        <p:txBody>
          <a:bodyPr>
            <a:normAutofit fontScale="92500" lnSpcReduction="10000"/>
          </a:bodyPr>
          <a:lstStyle/>
          <a:p>
            <a:r>
              <a:rPr lang="tr-TR" dirty="0" smtClean="0"/>
              <a:t>Kişinin kendini kabul etmesinde önemli bir rol oynar.</a:t>
            </a:r>
          </a:p>
          <a:p>
            <a:r>
              <a:rPr lang="tr-TR" dirty="0" smtClean="0"/>
              <a:t>Kişiler arası ilişkilerinde değer verilen bir kişinin benlik algısı artar.</a:t>
            </a:r>
          </a:p>
          <a:p>
            <a:r>
              <a:rPr lang="tr-TR" dirty="0" smtClean="0"/>
              <a:t>Yeni insanlarla tanışmak kişinin yaşamını zenginleştirir.</a:t>
            </a:r>
          </a:p>
          <a:p>
            <a:r>
              <a:rPr lang="tr-TR" dirty="0" smtClean="0"/>
              <a:t>Kişiler arası ilişki kişinin yalnızlığını azaltıp sosyalleşmesini sağlar.</a:t>
            </a:r>
            <a:endParaRPr lang="tr-TR" dirty="0"/>
          </a:p>
        </p:txBody>
      </p:sp>
      <p:sp>
        <p:nvSpPr>
          <p:cNvPr id="9" name="8 Metin Yer Tutucusu"/>
          <p:cNvSpPr>
            <a:spLocks noGrp="1"/>
          </p:cNvSpPr>
          <p:nvPr>
            <p:ph type="body" sz="quarter" idx="3"/>
          </p:nvPr>
        </p:nvSpPr>
        <p:spPr/>
        <p:txBody>
          <a:bodyPr/>
          <a:lstStyle/>
          <a:p>
            <a:r>
              <a:rPr lang="tr-TR" dirty="0" smtClean="0"/>
              <a:t>             Dezavantaj</a:t>
            </a:r>
            <a:endParaRPr lang="tr-TR" dirty="0"/>
          </a:p>
        </p:txBody>
      </p:sp>
      <p:sp>
        <p:nvSpPr>
          <p:cNvPr id="10" name="9 İçerik Yer Tutucusu"/>
          <p:cNvSpPr>
            <a:spLocks noGrp="1"/>
          </p:cNvSpPr>
          <p:nvPr>
            <p:ph sz="quarter" idx="4"/>
          </p:nvPr>
        </p:nvSpPr>
        <p:spPr/>
        <p:txBody>
          <a:bodyPr>
            <a:normAutofit fontScale="92500" lnSpcReduction="10000"/>
          </a:bodyPr>
          <a:lstStyle/>
          <a:p>
            <a:r>
              <a:rPr lang="tr-TR" dirty="0" smtClean="0"/>
              <a:t>Ergenlik döneminde arkadaşlarından etkilenerek okuldan kaçma, sigara kullanma gibi davranışlarda bulunabilir.</a:t>
            </a:r>
          </a:p>
          <a:p>
            <a:r>
              <a:rPr lang="tr-TR" dirty="0" smtClean="0"/>
              <a:t>Kişiler arası ilişkilerin yoğunlaşmasıyla kendine ayırdığı zamanın azalması</a:t>
            </a:r>
          </a:p>
          <a:p>
            <a:r>
              <a:rPr lang="tr-TR" dirty="0" smtClean="0"/>
              <a:t>Kişiler arası ilişkilerde bir sorun olduğunda kalp kırıklığı, mutsuzluk ve kırgınlık ortaya çıkabilir.</a:t>
            </a:r>
            <a:endParaRPr lang="tr-TR" dirty="0"/>
          </a:p>
        </p:txBody>
      </p:sp>
    </p:spTree>
  </p:cSld>
  <p:clrMapOvr>
    <a:masterClrMapping/>
  </p:clrMapOvr>
  <p:transition spd="slow">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solidFill>
            <a:schemeClr val="tx2">
              <a:lumMod val="60000"/>
              <a:lumOff val="40000"/>
            </a:schemeClr>
          </a:solidFill>
        </p:spPr>
        <p:txBody>
          <a:bodyPr>
            <a:normAutofit fontScale="90000"/>
          </a:bodyPr>
          <a:lstStyle/>
          <a:p>
            <a:r>
              <a:rPr lang="tr-TR" b="1" dirty="0" smtClean="0"/>
              <a:t>Kişiler arası İlişkilerin Başlaması: İlk İzlenimler</a:t>
            </a:r>
            <a:endParaRPr lang="tr-TR" b="1" dirty="0"/>
          </a:p>
        </p:txBody>
      </p:sp>
      <p:sp>
        <p:nvSpPr>
          <p:cNvPr id="9" name="8 İçerik Yer Tutucusu"/>
          <p:cNvSpPr>
            <a:spLocks noGrp="1"/>
          </p:cNvSpPr>
          <p:nvPr>
            <p:ph sz="half" idx="1"/>
          </p:nvPr>
        </p:nvSpPr>
        <p:spPr/>
        <p:txBody>
          <a:bodyPr/>
          <a:lstStyle/>
          <a:p>
            <a:pPr>
              <a:buNone/>
            </a:pPr>
            <a:r>
              <a:rPr lang="tr-TR" dirty="0" smtClean="0"/>
              <a:t>    Karşımızdaki kişiye ilişkin ilk izlenimlerimiz fiziksel çekicilik, yakınlık, benzerlik, saygınlık ya da sözel olmayan işaretler gibi pek çok faktörün etkisi altında ortaya çıkmaktadır.</a:t>
            </a:r>
          </a:p>
        </p:txBody>
      </p:sp>
      <p:pic>
        <p:nvPicPr>
          <p:cNvPr id="1026" name="Picture 2"/>
          <p:cNvPicPr>
            <a:picLocks noGrp="1" noChangeAspect="1" noChangeArrowheads="1"/>
          </p:cNvPicPr>
          <p:nvPr>
            <p:ph sz="half" idx="2"/>
          </p:nvPr>
        </p:nvPicPr>
        <p:blipFill>
          <a:blip r:embed="rId2"/>
          <a:srcRect/>
          <a:stretch>
            <a:fillRect/>
          </a:stretch>
        </p:blipFill>
        <p:spPr bwMode="auto">
          <a:xfrm>
            <a:off x="4572000" y="1643050"/>
            <a:ext cx="4114800" cy="4500593"/>
          </a:xfrm>
          <a:prstGeom prst="rect">
            <a:avLst/>
          </a:prstGeom>
          <a:noFill/>
          <a:ln w="9525">
            <a:noFill/>
            <a:miter lim="800000"/>
            <a:headEnd/>
            <a:tailEnd/>
          </a:ln>
          <a:effectLst/>
        </p:spPr>
      </p:pic>
    </p:spTree>
  </p:cSld>
  <p:clrMapOvr>
    <a:masterClrMapping/>
  </p:clrMapOvr>
  <p:transition spd="slow">
    <p:split orient="ver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4294967295"/>
          </p:nvPr>
        </p:nvSpPr>
        <p:spPr>
          <a:xfrm>
            <a:off x="0" y="214290"/>
            <a:ext cx="9144001" cy="6643710"/>
          </a:xfrm>
        </p:spPr>
        <p:txBody>
          <a:bodyPr>
            <a:normAutofit fontScale="92500"/>
          </a:bodyPr>
          <a:lstStyle/>
          <a:p>
            <a:pPr>
              <a:buNone/>
            </a:pPr>
            <a:r>
              <a:rPr lang="tr-TR" b="1" dirty="0" smtClean="0"/>
              <a:t>    Fiziksel çekicilik: </a:t>
            </a:r>
            <a:r>
              <a:rPr lang="tr-TR" dirty="0" smtClean="0"/>
              <a:t>Bir kişi fiziksel olarak ne kadar çekiciyse o kişi hakkındaki yorumlarımız o kadar olumlu olmaktadır.</a:t>
            </a:r>
          </a:p>
          <a:p>
            <a:pPr>
              <a:buNone/>
            </a:pPr>
            <a:r>
              <a:rPr lang="tr-TR" b="1" dirty="0" smtClean="0"/>
              <a:t>    Saygınlık: </a:t>
            </a:r>
            <a:r>
              <a:rPr lang="tr-TR" dirty="0" smtClean="0"/>
              <a:t>Kişinin saygınlığı arttıkça ilk izlenimlerin olumlu olma olasılı da artar.</a:t>
            </a:r>
          </a:p>
          <a:p>
            <a:pPr>
              <a:buNone/>
            </a:pPr>
            <a:r>
              <a:rPr lang="tr-TR" b="1" dirty="0" smtClean="0"/>
              <a:t>    Benzerlik: </a:t>
            </a:r>
            <a:r>
              <a:rPr lang="tr-TR" dirty="0" smtClean="0"/>
              <a:t>Benzer tutumlara ve değerlere sahip kişiler birbirlerine daha çekici gelmektedir. Bunun zıddı da olabilir. Zıt karakterli insanlar birbirini tamamlar.</a:t>
            </a:r>
          </a:p>
          <a:p>
            <a:pPr>
              <a:buNone/>
            </a:pPr>
            <a:r>
              <a:rPr lang="tr-TR" b="1" dirty="0" smtClean="0"/>
              <a:t>    Yakınlık: </a:t>
            </a:r>
            <a:r>
              <a:rPr lang="tr-TR" dirty="0" smtClean="0"/>
              <a:t>Bir kişiyi ne kadar iyi tanırsanız ondan o kadar hoşlanırsınız.</a:t>
            </a:r>
          </a:p>
          <a:p>
            <a:pPr>
              <a:buNone/>
            </a:pPr>
            <a:r>
              <a:rPr lang="tr-TR" b="1" dirty="0" smtClean="0"/>
              <a:t>     Sözel olmayan işaretler: </a:t>
            </a:r>
            <a:r>
              <a:rPr lang="tr-TR" dirty="0" smtClean="0"/>
              <a:t>İlk kez tanıştığımız kişinin yüzü veya mimikleri bize sevdiğimiz birini hatırlatıyorsa ondan hoşlanma ihtimalimiz artmaktadır.</a:t>
            </a:r>
            <a:endParaRPr lang="tr-TR" b="1" dirty="0"/>
          </a:p>
        </p:txBody>
      </p:sp>
    </p:spTree>
  </p:cSld>
  <p:clrMapOvr>
    <a:masterClrMapping/>
  </p:clrMapOvr>
  <p:transition spd="slow">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3">
              <a:lumMod val="60000"/>
              <a:lumOff val="40000"/>
            </a:schemeClr>
          </a:solidFill>
        </p:spPr>
        <p:txBody>
          <a:bodyPr/>
          <a:lstStyle/>
          <a:p>
            <a:r>
              <a:rPr lang="tr-TR" b="1" dirty="0" smtClean="0"/>
              <a:t>Kişiler arası İlişkilerin Aşamaları</a:t>
            </a:r>
            <a:endParaRPr lang="tr-TR" b="1" dirty="0"/>
          </a:p>
        </p:txBody>
      </p:sp>
      <p:sp>
        <p:nvSpPr>
          <p:cNvPr id="3" name="2 İçerik Yer Tutucusu"/>
          <p:cNvSpPr>
            <a:spLocks noGrp="1"/>
          </p:cNvSpPr>
          <p:nvPr>
            <p:ph idx="1"/>
          </p:nvPr>
        </p:nvSpPr>
        <p:spPr/>
        <p:txBody>
          <a:bodyPr/>
          <a:lstStyle/>
          <a:p>
            <a:r>
              <a:rPr lang="tr-TR" b="1" dirty="0" smtClean="0"/>
              <a:t>Kontak Kurma</a:t>
            </a:r>
          </a:p>
          <a:p>
            <a:r>
              <a:rPr lang="tr-TR" b="1" dirty="0" smtClean="0"/>
              <a:t>Katılım </a:t>
            </a:r>
          </a:p>
          <a:p>
            <a:r>
              <a:rPr lang="tr-TR" b="1" dirty="0" smtClean="0"/>
              <a:t>Yakınlık</a:t>
            </a:r>
          </a:p>
          <a:p>
            <a:r>
              <a:rPr lang="tr-TR" b="1" dirty="0" smtClean="0"/>
              <a:t>Bozulma</a:t>
            </a:r>
          </a:p>
          <a:p>
            <a:r>
              <a:rPr lang="tr-TR" b="1" dirty="0" smtClean="0"/>
              <a:t>Onarma</a:t>
            </a:r>
          </a:p>
          <a:p>
            <a:r>
              <a:rPr lang="tr-TR" b="1" dirty="0" smtClean="0"/>
              <a:t>Çözülme</a:t>
            </a:r>
            <a:endParaRPr lang="tr-TR" b="1" dirty="0"/>
          </a:p>
        </p:txBody>
      </p:sp>
    </p:spTree>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0"/>
            <a:ext cx="9144000" cy="6858000"/>
          </a:xfrm>
        </p:spPr>
        <p:txBody>
          <a:bodyPr>
            <a:normAutofit fontScale="92500" lnSpcReduction="20000"/>
          </a:bodyPr>
          <a:lstStyle/>
          <a:p>
            <a:pPr>
              <a:buNone/>
            </a:pPr>
            <a:r>
              <a:rPr lang="tr-TR" b="1" dirty="0" smtClean="0"/>
              <a:t>    Kontak Kurma: </a:t>
            </a:r>
            <a:r>
              <a:rPr lang="tr-TR" dirty="0" smtClean="0"/>
              <a:t>Karşıdaki kişinin nasıl göründüğü, sesinin neye benzediği, hatta kişinin kokusu ile ilgili izlenimlere dayanır. </a:t>
            </a:r>
          </a:p>
          <a:p>
            <a:pPr>
              <a:buNone/>
            </a:pPr>
            <a:r>
              <a:rPr lang="tr-TR" dirty="0" smtClean="0"/>
              <a:t>    Bazı araştırmacılara göre bir ilişkiyi sürdürmekle alakalı karar ilk dört dakikada verilmektedir.Eğer taraflar birbirinden hoşlanmazsa, geri durma, göz kontağından kaçınma, beden dili ile kaçınma stratejileri sergilerler.</a:t>
            </a:r>
          </a:p>
          <a:p>
            <a:pPr>
              <a:buNone/>
            </a:pPr>
            <a:r>
              <a:rPr lang="tr-TR" dirty="0" smtClean="0"/>
              <a:t>    </a:t>
            </a:r>
            <a:r>
              <a:rPr lang="tr-TR" b="1" dirty="0" smtClean="0"/>
              <a:t>Katılım: </a:t>
            </a:r>
            <a:r>
              <a:rPr lang="tr-TR" dirty="0" smtClean="0"/>
              <a:t>Bu aşamada diğer kişi hakkında daha çok şey öğrenilmeye çalışılır. ‘’ Nerede çalışıyorsun?’’ ya da ‘’Nerede okuyorsun?’’ gibi sorular bu aşamada sorulur.</a:t>
            </a:r>
          </a:p>
          <a:p>
            <a:pPr>
              <a:buNone/>
            </a:pPr>
            <a:r>
              <a:rPr lang="tr-TR" dirty="0" smtClean="0"/>
              <a:t>    Ortak ilgilere göre birlikte zaman geçirmek (sinemaya gitmek, maça gitmek vb) bu aşamada başlar.</a:t>
            </a:r>
            <a:endParaRPr lang="tr-TR" b="1" dirty="0" smtClean="0"/>
          </a:p>
          <a:p>
            <a:pPr>
              <a:buNone/>
            </a:pPr>
            <a:r>
              <a:rPr lang="tr-TR" b="1" dirty="0" smtClean="0"/>
              <a:t>    Yakınlık: </a:t>
            </a:r>
            <a:r>
              <a:rPr lang="tr-TR" dirty="0" smtClean="0"/>
              <a:t>Bu aşamada karşıdaki kişinin sizin en yakın arkadaşınız, sevgiliniz ya da iş ortağınız olduğu aşamadır.</a:t>
            </a:r>
          </a:p>
          <a:p>
            <a:pPr>
              <a:buNone/>
            </a:pPr>
            <a:r>
              <a:rPr lang="tr-TR" dirty="0" smtClean="0"/>
              <a:t>    </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p:txBody>
      </p:sp>
    </p:spTree>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0"/>
            <a:ext cx="9144000" cy="6858000"/>
          </a:xfrm>
        </p:spPr>
        <p:txBody>
          <a:bodyPr>
            <a:normAutofit fontScale="85000" lnSpcReduction="10000"/>
          </a:bodyPr>
          <a:lstStyle/>
          <a:p>
            <a:pPr>
              <a:buNone/>
            </a:pPr>
            <a:r>
              <a:rPr lang="tr-TR" b="1" dirty="0" smtClean="0"/>
              <a:t>    </a:t>
            </a:r>
            <a:endParaRPr lang="tr-TR" dirty="0" smtClean="0"/>
          </a:p>
          <a:p>
            <a:pPr>
              <a:buNone/>
            </a:pPr>
            <a:r>
              <a:rPr lang="tr-TR" b="1" dirty="0" smtClean="0"/>
              <a:t>    Bozulma: </a:t>
            </a:r>
            <a:r>
              <a:rPr lang="tr-TR" dirty="0" smtClean="0"/>
              <a:t>Bu aşamada kişilerarası bağın zayıflaması söz konusudur.Kişiler arası ilişkilerin bozulmasında pek çok etmen rol oynayabilir.</a:t>
            </a:r>
          </a:p>
          <a:p>
            <a:pPr>
              <a:buNone/>
            </a:pPr>
            <a:r>
              <a:rPr lang="tr-TR" b="1" dirty="0" smtClean="0"/>
              <a:t>    </a:t>
            </a:r>
            <a:r>
              <a:rPr lang="tr-TR" dirty="0" smtClean="0"/>
              <a:t>İlişki size haz yerine acı veriyorsa, üçüncü kişilerin ilişkiye karışması, ekonomik güçlükler ilişkinin bozulmasına neden olabilir.</a:t>
            </a:r>
          </a:p>
          <a:p>
            <a:pPr>
              <a:buNone/>
            </a:pPr>
            <a:r>
              <a:rPr lang="tr-TR" dirty="0" smtClean="0"/>
              <a:t>    </a:t>
            </a:r>
            <a:r>
              <a:rPr lang="tr-TR" b="1" dirty="0" smtClean="0"/>
              <a:t>Onarma: </a:t>
            </a:r>
            <a:r>
              <a:rPr lang="tr-TR" dirty="0" smtClean="0"/>
              <a:t>Kişi bu noktada ilişkide bir şeylerin yanlış gittiğini ve ilişkiyle ilgili problemlerin çözüm yollarını düşünmeye başlar. </a:t>
            </a:r>
          </a:p>
          <a:p>
            <a:pPr>
              <a:buNone/>
            </a:pPr>
            <a:r>
              <a:rPr lang="tr-TR" b="1" dirty="0" smtClean="0"/>
              <a:t>     </a:t>
            </a:r>
            <a:r>
              <a:rPr lang="tr-TR" dirty="0" smtClean="0"/>
              <a:t>Bu aşamada kişiler ilişkilerini kendileri çözmek isteyebilecekleri gibi aile ya da diğer arkadaşlarından öneri alabilirler veya psikolojik danışmana başvurabilirler.</a:t>
            </a:r>
          </a:p>
          <a:p>
            <a:pPr>
              <a:buNone/>
            </a:pPr>
            <a:r>
              <a:rPr lang="tr-TR" b="1" dirty="0" smtClean="0"/>
              <a:t>    Çözülme: </a:t>
            </a:r>
            <a:r>
              <a:rPr lang="tr-TR" dirty="0" smtClean="0"/>
              <a:t>Bu aşama karşıdaki kişiyle bağların kopması anlamına gelir. Eğer bu bir evlilik ise çiftler ayrı evlerde yaşamaya başlar ve ilişki onarılamayacak kadar bozulmuşsa boşanma meydana gelir.</a:t>
            </a:r>
            <a:endParaRPr lang="tr-TR" b="1" dirty="0" smtClean="0"/>
          </a:p>
        </p:txBody>
      </p:sp>
    </p:spTree>
  </p:cSld>
  <p:clrMapOvr>
    <a:masterClrMapping/>
  </p:clrMapOvr>
  <p:transition spd="slow">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2">
              <a:lumMod val="40000"/>
              <a:lumOff val="60000"/>
            </a:schemeClr>
          </a:solidFill>
        </p:spPr>
        <p:txBody>
          <a:bodyPr/>
          <a:lstStyle/>
          <a:p>
            <a:r>
              <a:rPr lang="tr-TR" b="1" dirty="0" smtClean="0"/>
              <a:t>KİŞİLER ARASI İLİŞKİ TİPLERİ</a:t>
            </a:r>
            <a:endParaRPr lang="tr-TR" b="1" dirty="0"/>
          </a:p>
        </p:txBody>
      </p:sp>
      <p:sp>
        <p:nvSpPr>
          <p:cNvPr id="3" name="2 İçerik Yer Tutucusu"/>
          <p:cNvSpPr>
            <a:spLocks noGrp="1"/>
          </p:cNvSpPr>
          <p:nvPr>
            <p:ph idx="1"/>
          </p:nvPr>
        </p:nvSpPr>
        <p:spPr/>
        <p:txBody>
          <a:bodyPr/>
          <a:lstStyle/>
          <a:p>
            <a:r>
              <a:rPr lang="tr-TR" b="1" dirty="0" smtClean="0"/>
              <a:t>Arkadaşlık İlişkileri</a:t>
            </a:r>
          </a:p>
          <a:p>
            <a:r>
              <a:rPr lang="tr-TR" b="1" dirty="0" smtClean="0"/>
              <a:t>Romantik İlişkiler</a:t>
            </a:r>
          </a:p>
          <a:p>
            <a:r>
              <a:rPr lang="tr-TR" b="1" dirty="0" smtClean="0"/>
              <a:t>Aile İlişkileri</a:t>
            </a:r>
          </a:p>
          <a:p>
            <a:pPr>
              <a:buNone/>
            </a:pPr>
            <a:endParaRPr lang="tr-TR" dirty="0"/>
          </a:p>
        </p:txBody>
      </p:sp>
    </p:spTree>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bg2">
              <a:lumMod val="75000"/>
            </a:schemeClr>
          </a:solidFill>
        </p:spPr>
        <p:txBody>
          <a:bodyPr/>
          <a:lstStyle/>
          <a:p>
            <a:r>
              <a:rPr lang="tr-TR" b="1" dirty="0" smtClean="0"/>
              <a:t>Arkadaşlık İlişkileri</a:t>
            </a:r>
            <a:endParaRPr lang="tr-TR" b="1" dirty="0"/>
          </a:p>
        </p:txBody>
      </p:sp>
      <p:sp>
        <p:nvSpPr>
          <p:cNvPr id="3" name="2 İçerik Yer Tutucusu"/>
          <p:cNvSpPr>
            <a:spLocks noGrp="1"/>
          </p:cNvSpPr>
          <p:nvPr>
            <p:ph sz="half" idx="1"/>
          </p:nvPr>
        </p:nvSpPr>
        <p:spPr>
          <a:xfrm>
            <a:off x="214282" y="1600200"/>
            <a:ext cx="4572032" cy="4686320"/>
          </a:xfrm>
        </p:spPr>
        <p:txBody>
          <a:bodyPr>
            <a:normAutofit fontScale="92500" lnSpcReduction="10000"/>
          </a:bodyPr>
          <a:lstStyle/>
          <a:p>
            <a:pPr>
              <a:buNone/>
            </a:pPr>
            <a:r>
              <a:rPr lang="tr-TR" dirty="0" smtClean="0"/>
              <a:t>     Arkadaşlık ilişkisi, iki kişi arasındaki karşılıklı güven ve saygıya dayalı bir ilişkidir.Arkadaşlığın üç temel özelliği: güven, duygusal destek ve ilgilerin paylaşılmasıdır.</a:t>
            </a:r>
          </a:p>
          <a:p>
            <a:pPr>
              <a:buNone/>
            </a:pPr>
            <a:r>
              <a:rPr lang="tr-TR" dirty="0" smtClean="0"/>
              <a:t>     Arkadaşlık ilişkileri genelde 3 grupta ele alınır: </a:t>
            </a:r>
            <a:r>
              <a:rPr lang="tr-TR" b="1" dirty="0" smtClean="0"/>
              <a:t>Karşılıklı ilişki </a:t>
            </a:r>
            <a:r>
              <a:rPr lang="tr-TR" dirty="0" smtClean="0"/>
              <a:t>(</a:t>
            </a:r>
            <a:r>
              <a:rPr lang="tr-TR" dirty="0" err="1" smtClean="0"/>
              <a:t>reciprocity</a:t>
            </a:r>
            <a:r>
              <a:rPr lang="tr-TR" dirty="0" smtClean="0"/>
              <a:t>), </a:t>
            </a:r>
            <a:r>
              <a:rPr lang="tr-TR" b="1" dirty="0" smtClean="0"/>
              <a:t>alıcı ilişkiler </a:t>
            </a:r>
            <a:r>
              <a:rPr lang="tr-TR" dirty="0" smtClean="0"/>
              <a:t>(</a:t>
            </a:r>
            <a:r>
              <a:rPr lang="tr-TR" dirty="0" err="1" smtClean="0"/>
              <a:t>receptivity</a:t>
            </a:r>
            <a:r>
              <a:rPr lang="tr-TR" dirty="0" smtClean="0"/>
              <a:t>), ve </a:t>
            </a:r>
            <a:r>
              <a:rPr lang="tr-TR" b="1" dirty="0" smtClean="0"/>
              <a:t>ilişki</a:t>
            </a:r>
            <a:r>
              <a:rPr lang="tr-TR" dirty="0" smtClean="0"/>
              <a:t> (</a:t>
            </a:r>
            <a:r>
              <a:rPr lang="tr-TR" dirty="0" err="1" smtClean="0"/>
              <a:t>association</a:t>
            </a:r>
            <a:r>
              <a:rPr lang="tr-TR" dirty="0" smtClean="0"/>
              <a:t>).</a:t>
            </a:r>
            <a:endParaRPr lang="tr-TR" dirty="0"/>
          </a:p>
        </p:txBody>
      </p:sp>
      <p:pic>
        <p:nvPicPr>
          <p:cNvPr id="1026" name="Picture 2"/>
          <p:cNvPicPr>
            <a:picLocks noGrp="1" noChangeAspect="1" noChangeArrowheads="1"/>
          </p:cNvPicPr>
          <p:nvPr>
            <p:ph sz="half" idx="2"/>
          </p:nvPr>
        </p:nvPicPr>
        <p:blipFill>
          <a:blip r:embed="rId2"/>
          <a:srcRect/>
          <a:stretch>
            <a:fillRect/>
          </a:stretch>
        </p:blipFill>
        <p:spPr bwMode="auto">
          <a:xfrm>
            <a:off x="5000628" y="1714488"/>
            <a:ext cx="3757610" cy="4500594"/>
          </a:xfrm>
          <a:prstGeom prst="rect">
            <a:avLst/>
          </a:prstGeom>
          <a:noFill/>
          <a:ln w="9525">
            <a:noFill/>
            <a:miter lim="800000"/>
            <a:headEnd/>
            <a:tailEnd/>
          </a:ln>
          <a:effectLst/>
        </p:spPr>
      </p:pic>
    </p:spTree>
  </p:cSld>
  <p:clrMapOvr>
    <a:masterClrMapping/>
  </p:clrMapOvr>
  <p:transition spd="slow">
    <p:spli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0"/>
            <a:ext cx="9144000" cy="6858000"/>
          </a:xfrm>
        </p:spPr>
        <p:txBody>
          <a:bodyPr>
            <a:normAutofit fontScale="92500" lnSpcReduction="10000"/>
          </a:bodyPr>
          <a:lstStyle/>
          <a:p>
            <a:r>
              <a:rPr lang="tr-TR" b="1" dirty="0" smtClean="0"/>
              <a:t>Karşılıklı ilişki: </a:t>
            </a:r>
            <a:r>
              <a:rPr lang="tr-TR" dirty="0" smtClean="0"/>
              <a:t>Arkadaşlığın ideal formudur.Bağlılık, fedakarlık, ortak duygulanım ve cömertlik ile karakterizedir.Her ikisi de bu ilişkiye fayda sağlar, kendisi de bu ilişkiden faydalanır.</a:t>
            </a:r>
          </a:p>
          <a:p>
            <a:r>
              <a:rPr lang="tr-TR" b="1" dirty="0" smtClean="0"/>
              <a:t>Alıcı ilişkiler: </a:t>
            </a:r>
            <a:r>
              <a:rPr lang="tr-TR" dirty="0" smtClean="0"/>
              <a:t>İlişkiye verilenler ve ilişkiden alınanlar arasında dengesizlik vardır. Bu ilişkide biri verici diğeri alıcı konumundadır.Fakat birinin verici diğerinin alıcı olmakla ilgili gereksinimi varsa bu memnun edici bir ilişkidir. (Doktorla hasta arasındaki ilişki gibi)</a:t>
            </a:r>
          </a:p>
          <a:p>
            <a:r>
              <a:rPr lang="tr-TR" b="1" dirty="0" smtClean="0"/>
              <a:t>İlişki: </a:t>
            </a:r>
            <a:r>
              <a:rPr lang="tr-TR" dirty="0" smtClean="0"/>
              <a:t>Bu ilişki gerçek bir arkadaşlık ilişkisi yerine arkadaşça ilişki olarak tanımlanabilir.Sınıf arkadaşları, komşular ya da iş yeri arkadaşları buna örnek olarak verilebilir.</a:t>
            </a:r>
          </a:p>
          <a:p>
            <a:pPr>
              <a:buNone/>
            </a:pPr>
            <a:r>
              <a:rPr lang="tr-TR" dirty="0" smtClean="0"/>
              <a:t>     Bu ilişkilerde samimiyet vardır ancak yoğun bir ilişki söz konusu değildir.</a:t>
            </a:r>
          </a:p>
          <a:p>
            <a:endParaRPr lang="tr-TR" b="1" dirty="0" smtClean="0"/>
          </a:p>
          <a:p>
            <a:endParaRPr lang="tr-TR" b="1" dirty="0" smtClean="0"/>
          </a:p>
          <a:p>
            <a:endParaRPr lang="tr-TR" b="1" dirty="0"/>
          </a:p>
        </p:txBody>
      </p:sp>
    </p:spTree>
  </p:cSld>
  <p:clrMapOvr>
    <a:masterClrMapping/>
  </p:clrMapOvr>
  <p:transition spd="slow">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6">
              <a:lumMod val="40000"/>
              <a:lumOff val="60000"/>
            </a:schemeClr>
          </a:solidFill>
        </p:spPr>
        <p:txBody>
          <a:bodyPr/>
          <a:lstStyle/>
          <a:p>
            <a:r>
              <a:rPr lang="tr-TR" b="1" dirty="0" smtClean="0"/>
              <a:t>Romantik İlişkiler</a:t>
            </a:r>
            <a:endParaRPr lang="tr-TR" b="1" dirty="0"/>
          </a:p>
        </p:txBody>
      </p:sp>
      <p:sp>
        <p:nvSpPr>
          <p:cNvPr id="3" name="2 İçerik Yer Tutucusu"/>
          <p:cNvSpPr>
            <a:spLocks noGrp="1"/>
          </p:cNvSpPr>
          <p:nvPr>
            <p:ph sz="half" idx="1"/>
          </p:nvPr>
        </p:nvSpPr>
        <p:spPr>
          <a:xfrm>
            <a:off x="457200" y="1600200"/>
            <a:ext cx="5186370" cy="4829196"/>
          </a:xfrm>
        </p:spPr>
        <p:txBody>
          <a:bodyPr>
            <a:normAutofit fontScale="92500" lnSpcReduction="20000"/>
          </a:bodyPr>
          <a:lstStyle/>
          <a:p>
            <a:pPr>
              <a:buNone/>
            </a:pPr>
            <a:r>
              <a:rPr lang="tr-TR" dirty="0" smtClean="0"/>
              <a:t>    Antropologların ve sosyal psikologların bazıları romantik sevginin insanlık tarihi boyunca var olduğuna inanmaktadır.</a:t>
            </a:r>
          </a:p>
          <a:p>
            <a:pPr>
              <a:buNone/>
            </a:pPr>
            <a:r>
              <a:rPr lang="tr-TR" dirty="0" smtClean="0"/>
              <a:t>    Bu nedenle aşkı açıklamaya yönelik olarak pek çok model ve kuram geliştirilmiştir.</a:t>
            </a:r>
          </a:p>
          <a:p>
            <a:pPr>
              <a:buNone/>
            </a:pPr>
            <a:r>
              <a:rPr lang="tr-TR" dirty="0" smtClean="0"/>
              <a:t>     Robert </a:t>
            </a:r>
            <a:r>
              <a:rPr lang="tr-TR" dirty="0" err="1" smtClean="0"/>
              <a:t>Sternberg</a:t>
            </a:r>
            <a:r>
              <a:rPr lang="tr-TR" dirty="0" smtClean="0"/>
              <a:t> ve arkadaşları daha önceden yapılan teorik çalışmaları ve insanların romantik ilişkilerle ilgili tecrübelerini inceleyerek </a:t>
            </a:r>
            <a:r>
              <a:rPr lang="tr-TR" b="1" dirty="0" smtClean="0"/>
              <a:t>üçgen sevgi kuramını </a:t>
            </a:r>
            <a:r>
              <a:rPr lang="tr-TR" dirty="0" smtClean="0"/>
              <a:t>geliştirmiştir</a:t>
            </a:r>
          </a:p>
        </p:txBody>
      </p:sp>
      <p:pic>
        <p:nvPicPr>
          <p:cNvPr id="2050" name="Picture 2"/>
          <p:cNvPicPr>
            <a:picLocks noGrp="1" noChangeAspect="1" noChangeArrowheads="1"/>
          </p:cNvPicPr>
          <p:nvPr>
            <p:ph sz="half" idx="2"/>
          </p:nvPr>
        </p:nvPicPr>
        <p:blipFill>
          <a:blip r:embed="rId2"/>
          <a:srcRect/>
          <a:stretch>
            <a:fillRect/>
          </a:stretch>
        </p:blipFill>
        <p:spPr bwMode="auto">
          <a:xfrm>
            <a:off x="6072198" y="1571612"/>
            <a:ext cx="2857520" cy="4786346"/>
          </a:xfrm>
          <a:prstGeom prst="rect">
            <a:avLst/>
          </a:prstGeom>
          <a:noFill/>
          <a:ln w="9525">
            <a:noFill/>
            <a:miter lim="800000"/>
            <a:headEnd/>
            <a:tailEnd/>
          </a:ln>
          <a:effectLst/>
        </p:spPr>
      </p:pic>
    </p:spTree>
  </p:cSld>
  <p:clrMapOvr>
    <a:masterClrMapping/>
  </p:clrMapOvr>
  <p:transition spd="slow">
    <p:wheel spokes="2"/>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solidFill>
            <a:schemeClr val="tx2">
              <a:lumMod val="20000"/>
              <a:lumOff val="80000"/>
            </a:schemeClr>
          </a:solidFill>
        </p:spPr>
        <p:txBody>
          <a:bodyPr/>
          <a:lstStyle/>
          <a:p>
            <a:r>
              <a:rPr lang="tr-TR" b="1" dirty="0" err="1" smtClean="0"/>
              <a:t>Sternberg’in</a:t>
            </a:r>
            <a:r>
              <a:rPr lang="tr-TR" b="1" dirty="0" smtClean="0"/>
              <a:t> Aşk Üçgeni Kuramı</a:t>
            </a:r>
            <a:endParaRPr lang="tr-TR" b="1" dirty="0"/>
          </a:p>
        </p:txBody>
      </p:sp>
      <p:sp>
        <p:nvSpPr>
          <p:cNvPr id="5" name="4 İçerik Yer Tutucusu"/>
          <p:cNvSpPr>
            <a:spLocks noGrp="1"/>
          </p:cNvSpPr>
          <p:nvPr>
            <p:ph sz="half" idx="1"/>
          </p:nvPr>
        </p:nvSpPr>
        <p:spPr/>
        <p:txBody>
          <a:bodyPr>
            <a:normAutofit fontScale="92500" lnSpcReduction="20000"/>
          </a:bodyPr>
          <a:lstStyle/>
          <a:p>
            <a:pPr>
              <a:buNone/>
            </a:pPr>
            <a:r>
              <a:rPr lang="tr-TR" dirty="0" smtClean="0"/>
              <a:t>    Bu kurama göre aşkın içerisinde </a:t>
            </a:r>
            <a:r>
              <a:rPr lang="tr-TR" b="1" dirty="0" smtClean="0"/>
              <a:t>yakınlık</a:t>
            </a:r>
            <a:r>
              <a:rPr lang="tr-TR" dirty="0" smtClean="0"/>
              <a:t>, </a:t>
            </a:r>
            <a:r>
              <a:rPr lang="tr-TR" b="1" dirty="0" smtClean="0"/>
              <a:t>tutku</a:t>
            </a:r>
            <a:r>
              <a:rPr lang="tr-TR" dirty="0" smtClean="0"/>
              <a:t>, ve </a:t>
            </a:r>
            <a:r>
              <a:rPr lang="tr-TR" b="1" dirty="0" smtClean="0"/>
              <a:t>bağlanma</a:t>
            </a:r>
            <a:r>
              <a:rPr lang="tr-TR" dirty="0" smtClean="0"/>
              <a:t> olmak üzere üç öğe bulunmaktadır.</a:t>
            </a:r>
          </a:p>
          <a:p>
            <a:pPr>
              <a:buNone/>
            </a:pPr>
            <a:r>
              <a:rPr lang="tr-TR" dirty="0" smtClean="0"/>
              <a:t>    </a:t>
            </a:r>
          </a:p>
          <a:p>
            <a:pPr>
              <a:buNone/>
            </a:pPr>
            <a:r>
              <a:rPr lang="tr-TR" dirty="0" smtClean="0"/>
              <a:t>     Bu üç öğe kalıcılık, kontrol edilebilirlik, dikkat  çekicilik, kısa ve uzun süreli ilişkilerin önem derecesi her tür sevgi ilişkisi için geçerli olup olmama açısından farklılıklar göstermektedir.</a:t>
            </a:r>
          </a:p>
        </p:txBody>
      </p:sp>
      <p:pic>
        <p:nvPicPr>
          <p:cNvPr id="3074" name="Picture 2"/>
          <p:cNvPicPr>
            <a:picLocks noGrp="1" noChangeAspect="1" noChangeArrowheads="1"/>
          </p:cNvPicPr>
          <p:nvPr>
            <p:ph sz="half" idx="2"/>
          </p:nvPr>
        </p:nvPicPr>
        <p:blipFill>
          <a:blip r:embed="rId2"/>
          <a:srcRect/>
          <a:stretch>
            <a:fillRect/>
          </a:stretch>
        </p:blipFill>
        <p:spPr bwMode="auto">
          <a:xfrm>
            <a:off x="5715008" y="1643050"/>
            <a:ext cx="3000396" cy="3857652"/>
          </a:xfrm>
          <a:prstGeom prst="rect">
            <a:avLst/>
          </a:prstGeom>
          <a:noFill/>
          <a:ln w="9525">
            <a:noFill/>
            <a:miter lim="800000"/>
            <a:headEnd/>
            <a:tailEnd/>
          </a:ln>
          <a:effectLst/>
        </p:spPr>
      </p:pic>
    </p:spTree>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428604"/>
            <a:ext cx="9144000" cy="6429396"/>
          </a:xfrm>
        </p:spPr>
        <p:txBody>
          <a:bodyPr>
            <a:normAutofit/>
          </a:bodyPr>
          <a:lstStyle/>
          <a:p>
            <a:r>
              <a:rPr lang="tr-TR" b="1" dirty="0" smtClean="0"/>
              <a:t>Yakınlık: </a:t>
            </a:r>
            <a:r>
              <a:rPr lang="tr-TR" dirty="0" smtClean="0"/>
              <a:t>Uzun süreli ilişkiler için önemli ve hemen hemen her türlü ilişki için geçerlidir, ayrıca kalıcı ve kontrol edilebilir niteliktedir.</a:t>
            </a:r>
          </a:p>
          <a:p>
            <a:r>
              <a:rPr lang="tr-TR" b="1" dirty="0" smtClean="0"/>
              <a:t>Bağlılık: </a:t>
            </a:r>
            <a:r>
              <a:rPr lang="tr-TR" dirty="0" smtClean="0"/>
              <a:t>Kontrol edilebilir, kalıcı ve bilinçlidir. Ancak bütün ilişkiler için önemli olmayıp uzun ilişkiler için önemlidir.</a:t>
            </a:r>
          </a:p>
          <a:p>
            <a:r>
              <a:rPr lang="tr-TR" b="1" dirty="0" smtClean="0"/>
              <a:t>Tutku: </a:t>
            </a:r>
            <a:r>
              <a:rPr lang="tr-TR" dirty="0" smtClean="0"/>
              <a:t>Kontrol edilemez,geçici ve bilinçsizdir.Uzun süreli ilişkilerde dahil olmak üzere pek önemli değildir.</a:t>
            </a:r>
            <a:endParaRPr lang="tr-TR" b="1" dirty="0"/>
          </a:p>
        </p:txBody>
      </p:sp>
    </p:spTree>
  </p:cSld>
  <p:clrMapOvr>
    <a:masterClrMapping/>
  </p:clrMapOvr>
  <p:transition spd="slow">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solidFill>
            <a:schemeClr val="accent2">
              <a:lumMod val="60000"/>
              <a:lumOff val="40000"/>
            </a:schemeClr>
          </a:solidFill>
        </p:spPr>
        <p:txBody>
          <a:bodyPr/>
          <a:lstStyle/>
          <a:p>
            <a:r>
              <a:rPr lang="tr-TR" b="1" dirty="0" smtClean="0"/>
              <a:t>Aile İlişkileri </a:t>
            </a:r>
            <a:endParaRPr lang="tr-TR" b="1" dirty="0"/>
          </a:p>
        </p:txBody>
      </p:sp>
      <p:sp>
        <p:nvSpPr>
          <p:cNvPr id="5" name="4 İçerik Yer Tutucusu"/>
          <p:cNvSpPr>
            <a:spLocks noGrp="1"/>
          </p:cNvSpPr>
          <p:nvPr>
            <p:ph sz="half" idx="1"/>
          </p:nvPr>
        </p:nvSpPr>
        <p:spPr/>
        <p:txBody>
          <a:bodyPr>
            <a:normAutofit fontScale="92500" lnSpcReduction="10000"/>
          </a:bodyPr>
          <a:lstStyle/>
          <a:p>
            <a:pPr>
              <a:buNone/>
            </a:pPr>
            <a:r>
              <a:rPr lang="tr-TR" dirty="0" smtClean="0"/>
              <a:t> Aile dendiğinde akla gelen ilk izlenim anne, baba ve çocuk(</a:t>
            </a:r>
            <a:r>
              <a:rPr lang="tr-TR" dirty="0" err="1" smtClean="0"/>
              <a:t>lar</a:t>
            </a:r>
            <a:r>
              <a:rPr lang="tr-TR" dirty="0" smtClean="0"/>
              <a:t>)dan oluşan bir sistemdir.</a:t>
            </a:r>
          </a:p>
          <a:p>
            <a:pPr>
              <a:buNone/>
            </a:pPr>
            <a:r>
              <a:rPr lang="tr-TR" dirty="0" smtClean="0"/>
              <a:t> Tanımı biraz daha kapsamlı hale getirirsek buna anneanne, babaanne, dede, teyze, hala vb aile üyelerinin de içine dahil edildiği bir tanım yapmamız muhtemeldir.</a:t>
            </a:r>
          </a:p>
          <a:p>
            <a:pPr>
              <a:buNone/>
            </a:pPr>
            <a:endParaRPr lang="tr-TR" dirty="0"/>
          </a:p>
        </p:txBody>
      </p:sp>
      <p:pic>
        <p:nvPicPr>
          <p:cNvPr id="4098" name="Picture 2" descr="C:\Users\RECEP\Desktop\8218383125445.JPG"/>
          <p:cNvPicPr>
            <a:picLocks noGrp="1" noChangeAspect="1" noChangeArrowheads="1"/>
          </p:cNvPicPr>
          <p:nvPr>
            <p:ph sz="half" idx="2"/>
          </p:nvPr>
        </p:nvPicPr>
        <p:blipFill>
          <a:blip r:embed="rId2"/>
          <a:srcRect/>
          <a:stretch>
            <a:fillRect/>
          </a:stretch>
        </p:blipFill>
        <p:spPr bwMode="auto">
          <a:xfrm>
            <a:off x="4648200" y="1643050"/>
            <a:ext cx="4038600" cy="4500594"/>
          </a:xfrm>
          <a:prstGeom prst="rect">
            <a:avLst/>
          </a:prstGeom>
          <a:noFill/>
        </p:spPr>
      </p:pic>
    </p:spTree>
  </p:cSld>
  <p:clrMapOvr>
    <a:masterClrMapping/>
  </p:clrMapOvr>
  <p:transition spd="slow">
    <p:wheel spokes="3"/>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0"/>
            <a:ext cx="9144000" cy="6858000"/>
          </a:xfrm>
        </p:spPr>
        <p:txBody>
          <a:bodyPr>
            <a:normAutofit lnSpcReduction="10000"/>
          </a:bodyPr>
          <a:lstStyle/>
          <a:p>
            <a:r>
              <a:rPr lang="tr-TR" dirty="0" smtClean="0"/>
              <a:t>Değişen toplumsal yapı ile aile ilişkileri de değişime uğramış ve çekirdek ya da geniş aile dışında farklı aile yapıları oluşmuştur.</a:t>
            </a:r>
          </a:p>
          <a:p>
            <a:r>
              <a:rPr lang="tr-TR" dirty="0" smtClean="0"/>
              <a:t>Bu yapılardan biri tek ebeveynli ailelerdir. </a:t>
            </a:r>
            <a:br>
              <a:rPr lang="tr-TR" dirty="0" smtClean="0"/>
            </a:br>
            <a:r>
              <a:rPr lang="tr-TR" dirty="0" smtClean="0"/>
              <a:t>Diğeri ise Evli olmadıkları halde birlikte yaşayan ve çocukları olan çiftlerdir. Örneğin, </a:t>
            </a:r>
            <a:r>
              <a:rPr lang="tr-TR" dirty="0" err="1" smtClean="0"/>
              <a:t>İsveç’de</a:t>
            </a:r>
            <a:r>
              <a:rPr lang="tr-TR" dirty="0" smtClean="0"/>
              <a:t> birlikte yaşayan çiftlerin %12’si bu gruptadır.</a:t>
            </a:r>
          </a:p>
          <a:p>
            <a:r>
              <a:rPr lang="tr-TR" dirty="0" smtClean="0"/>
              <a:t>Diğer bir yapı ise daha önceki evliliklerinden çocukları olan ve birlikte yaşayan eşcinsel çiftlerdir. Yurt dışındaki araştırmalar toplam </a:t>
            </a:r>
            <a:r>
              <a:rPr lang="tr-TR" dirty="0" err="1" smtClean="0"/>
              <a:t>papülasyonun</a:t>
            </a:r>
            <a:r>
              <a:rPr lang="tr-TR" dirty="0" smtClean="0"/>
              <a:t> yaklaşık %4’ü ile %16 bölümünün lezbiyen ve </a:t>
            </a:r>
            <a:r>
              <a:rPr lang="tr-TR" dirty="0" err="1" smtClean="0"/>
              <a:t>gay</a:t>
            </a:r>
            <a:r>
              <a:rPr lang="tr-TR" dirty="0" smtClean="0"/>
              <a:t> çiftlerden oluştuğunu varsaymaktadır.</a:t>
            </a:r>
          </a:p>
          <a:p>
            <a:r>
              <a:rPr lang="tr-TR" dirty="0" smtClean="0"/>
              <a:t>Aile ilişkileri kapsamlı olarak 11. Bölümde ele alınmıştır.</a:t>
            </a:r>
          </a:p>
        </p:txBody>
      </p:sp>
    </p:spTree>
  </p:cSld>
  <p:clrMapOvr>
    <a:masterClrMapping/>
  </p:clrMapOvr>
  <p:transition spd="slow">
    <p:wipe dir="u"/>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547</TotalTime>
  <Words>1532</Words>
  <Application>Microsoft Office PowerPoint</Application>
  <PresentationFormat>Ekran Gösterisi (4:3)</PresentationFormat>
  <Paragraphs>137</Paragraphs>
  <Slides>27</Slides>
  <Notes>1</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27</vt:i4>
      </vt:variant>
    </vt:vector>
  </HeadingPairs>
  <TitlesOfParts>
    <vt:vector size="30" baseType="lpstr">
      <vt:lpstr>Arial</vt:lpstr>
      <vt:lpstr>Calibri</vt:lpstr>
      <vt:lpstr>Ofis Teması</vt:lpstr>
      <vt:lpstr>KİŞİLER ARASI İLİŞKİLERİN BAŞLANGICI VE GELİŞİMİ</vt:lpstr>
      <vt:lpstr>Kişiler Arası İlişkilerin Tanımlanması</vt:lpstr>
      <vt:lpstr>KİŞİLER ARASI İLETİŞİM</vt:lpstr>
      <vt:lpstr>İletişim Nasıl Kişiler arası Olur?</vt:lpstr>
      <vt:lpstr> KİŞİLER ARASI İLETİŞİMİ ETKİLEYEN TEMEL FAKTÖRLER </vt:lpstr>
      <vt:lpstr>K      Kişiler arası İletişimde Kişisel Özelliklerin Rolü      </vt:lpstr>
      <vt:lpstr>PowerPoint Sunusu</vt:lpstr>
      <vt:lpstr>Kişiler Arası İletişimde Algının Rolü</vt:lpstr>
      <vt:lpstr>Duyu organlarımızda algı yanılması</vt:lpstr>
      <vt:lpstr>Kişiler Arası İletişimde Duyguların Rolü</vt:lpstr>
      <vt:lpstr>Kişiler arası İletişimde Kültürün Rolü</vt:lpstr>
      <vt:lpstr>Kişiler arası İletişimde Fiziksel Çevrenin Rolü</vt:lpstr>
      <vt:lpstr>KİŞİLER ARASI İLİŞKİLER</vt:lpstr>
      <vt:lpstr>Kişiler Arası İlişkilerin Avantajları ve Dezavantajları</vt:lpstr>
      <vt:lpstr>Kişiler arası İlişkilerin Başlaması: İlk İzlenimler</vt:lpstr>
      <vt:lpstr>PowerPoint Sunusu</vt:lpstr>
      <vt:lpstr>Kişiler arası İlişkilerin Aşamaları</vt:lpstr>
      <vt:lpstr>PowerPoint Sunusu</vt:lpstr>
      <vt:lpstr>PowerPoint Sunusu</vt:lpstr>
      <vt:lpstr>KİŞİLER ARASI İLİŞKİ TİPLERİ</vt:lpstr>
      <vt:lpstr>Arkadaşlık İlişkileri</vt:lpstr>
      <vt:lpstr>PowerPoint Sunusu</vt:lpstr>
      <vt:lpstr>Romantik İlişkiler</vt:lpstr>
      <vt:lpstr>Sternberg’in Aşk Üçgeni Kuramı</vt:lpstr>
      <vt:lpstr>PowerPoint Sunusu</vt:lpstr>
      <vt:lpstr>Aile İlişkileri </vt:lpstr>
      <vt:lpstr>PowerPoint Sunusu</vt:lpstr>
    </vt:vector>
  </TitlesOfParts>
  <Company>dosyabak.com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dosyabak.com</dc:title>
  <dc:subject>dosyabak.com</dc:subject>
  <dc:creator>dosyabak.com</dc:creator>
  <cp:keywords>dosyabak.com</cp:keywords>
  <dc:description>dosyabak.com</dc:description>
  <cp:lastModifiedBy>Windows Kullanıcısı</cp:lastModifiedBy>
  <cp:revision>61</cp:revision>
  <cp:lastPrinted>1601-01-01T00:00:00Z</cp:lastPrinted>
  <dcterms:created xsi:type="dcterms:W3CDTF">2010-02-24T18:10:21Z</dcterms:created>
  <dcterms:modified xsi:type="dcterms:W3CDTF">2020-03-19T11:45:19Z</dcterms:modified>
  <cp:category>dosyabak.com</cp:category>
  <cp:contentStatus>dosyabak.com</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