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theme/theme5.xml" ContentType="application/vnd.openxmlformats-officedocument.them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s/slide119.xml" ContentType="application/vnd.openxmlformats-officedocument.presentationml.slide+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s/slide139.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Layouts/slideLayout39.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64" r:id="rId1"/>
    <p:sldMasterId id="2147484379" r:id="rId2"/>
    <p:sldMasterId id="2147484391" r:id="rId3"/>
  </p:sldMasterIdLst>
  <p:notesMasterIdLst>
    <p:notesMasterId r:id="rId148"/>
  </p:notesMasterIdLst>
  <p:handoutMasterIdLst>
    <p:handoutMasterId r:id="rId149"/>
  </p:handoutMasterIdLst>
  <p:sldIdLst>
    <p:sldId id="329" r:id="rId4"/>
    <p:sldId id="300" r:id="rId5"/>
    <p:sldId id="309" r:id="rId6"/>
    <p:sldId id="386" r:id="rId7"/>
    <p:sldId id="310" r:id="rId8"/>
    <p:sldId id="301" r:id="rId9"/>
    <p:sldId id="307" r:id="rId10"/>
    <p:sldId id="308" r:id="rId11"/>
    <p:sldId id="341" r:id="rId12"/>
    <p:sldId id="342" r:id="rId13"/>
    <p:sldId id="302" r:id="rId14"/>
    <p:sldId id="354" r:id="rId15"/>
    <p:sldId id="390" r:id="rId16"/>
    <p:sldId id="387" r:id="rId17"/>
    <p:sldId id="391" r:id="rId18"/>
    <p:sldId id="356" r:id="rId19"/>
    <p:sldId id="389" r:id="rId20"/>
    <p:sldId id="473" r:id="rId21"/>
    <p:sldId id="313" r:id="rId22"/>
    <p:sldId id="344" r:id="rId23"/>
    <p:sldId id="315" r:id="rId24"/>
    <p:sldId id="314" r:id="rId25"/>
    <p:sldId id="311" r:id="rId26"/>
    <p:sldId id="312" r:id="rId27"/>
    <p:sldId id="327" r:id="rId28"/>
    <p:sldId id="317" r:id="rId29"/>
    <p:sldId id="345" r:id="rId30"/>
    <p:sldId id="346" r:id="rId31"/>
    <p:sldId id="323" r:id="rId32"/>
    <p:sldId id="319" r:id="rId33"/>
    <p:sldId id="328" r:id="rId34"/>
    <p:sldId id="274" r:id="rId35"/>
    <p:sldId id="326" r:id="rId36"/>
    <p:sldId id="324" r:id="rId37"/>
    <p:sldId id="337" r:id="rId38"/>
    <p:sldId id="336" r:id="rId39"/>
    <p:sldId id="338" r:id="rId40"/>
    <p:sldId id="470" r:id="rId41"/>
    <p:sldId id="471" r:id="rId42"/>
    <p:sldId id="325" r:id="rId43"/>
    <p:sldId id="487" r:id="rId44"/>
    <p:sldId id="330" r:id="rId45"/>
    <p:sldId id="332" r:id="rId46"/>
    <p:sldId id="488" r:id="rId47"/>
    <p:sldId id="358" r:id="rId48"/>
    <p:sldId id="489" r:id="rId49"/>
    <p:sldId id="333" r:id="rId50"/>
    <p:sldId id="348" r:id="rId51"/>
    <p:sldId id="360" r:id="rId52"/>
    <p:sldId id="361" r:id="rId53"/>
    <p:sldId id="362" r:id="rId54"/>
    <p:sldId id="363" r:id="rId55"/>
    <p:sldId id="364" r:id="rId56"/>
    <p:sldId id="365" r:id="rId57"/>
    <p:sldId id="366" r:id="rId58"/>
    <p:sldId id="382" r:id="rId59"/>
    <p:sldId id="383" r:id="rId60"/>
    <p:sldId id="435" r:id="rId61"/>
    <p:sldId id="436" r:id="rId62"/>
    <p:sldId id="437" r:id="rId63"/>
    <p:sldId id="438" r:id="rId64"/>
    <p:sldId id="439" r:id="rId65"/>
    <p:sldId id="440" r:id="rId66"/>
    <p:sldId id="441" r:id="rId67"/>
    <p:sldId id="442" r:id="rId68"/>
    <p:sldId id="443" r:id="rId69"/>
    <p:sldId id="444" r:id="rId70"/>
    <p:sldId id="445" r:id="rId71"/>
    <p:sldId id="446" r:id="rId72"/>
    <p:sldId id="458" r:id="rId73"/>
    <p:sldId id="459" r:id="rId74"/>
    <p:sldId id="447" r:id="rId75"/>
    <p:sldId id="448" r:id="rId76"/>
    <p:sldId id="449" r:id="rId77"/>
    <p:sldId id="393" r:id="rId78"/>
    <p:sldId id="451" r:id="rId79"/>
    <p:sldId id="450" r:id="rId80"/>
    <p:sldId id="453" r:id="rId81"/>
    <p:sldId id="396" r:id="rId82"/>
    <p:sldId id="456" r:id="rId83"/>
    <p:sldId id="454" r:id="rId84"/>
    <p:sldId id="455" r:id="rId85"/>
    <p:sldId id="460" r:id="rId86"/>
    <p:sldId id="467" r:id="rId87"/>
    <p:sldId id="461" r:id="rId88"/>
    <p:sldId id="462" r:id="rId89"/>
    <p:sldId id="468" r:id="rId90"/>
    <p:sldId id="463" r:id="rId91"/>
    <p:sldId id="474" r:id="rId92"/>
    <p:sldId id="475" r:id="rId93"/>
    <p:sldId id="476" r:id="rId94"/>
    <p:sldId id="483" r:id="rId95"/>
    <p:sldId id="477" r:id="rId96"/>
    <p:sldId id="484" r:id="rId97"/>
    <p:sldId id="478" r:id="rId98"/>
    <p:sldId id="485" r:id="rId99"/>
    <p:sldId id="479" r:id="rId100"/>
    <p:sldId id="486" r:id="rId101"/>
    <p:sldId id="480" r:id="rId102"/>
    <p:sldId id="482" r:id="rId103"/>
    <p:sldId id="490" r:id="rId104"/>
    <p:sldId id="491" r:id="rId105"/>
    <p:sldId id="481" r:id="rId106"/>
    <p:sldId id="464" r:id="rId107"/>
    <p:sldId id="465" r:id="rId108"/>
    <p:sldId id="466" r:id="rId109"/>
    <p:sldId id="398" r:id="rId110"/>
    <p:sldId id="399" r:id="rId111"/>
    <p:sldId id="472" r:id="rId112"/>
    <p:sldId id="400" r:id="rId113"/>
    <p:sldId id="402" r:id="rId114"/>
    <p:sldId id="403" r:id="rId115"/>
    <p:sldId id="404" r:id="rId116"/>
    <p:sldId id="405" r:id="rId117"/>
    <p:sldId id="407" r:id="rId118"/>
    <p:sldId id="408" r:id="rId119"/>
    <p:sldId id="409" r:id="rId120"/>
    <p:sldId id="410" r:id="rId121"/>
    <p:sldId id="411" r:id="rId122"/>
    <p:sldId id="412" r:id="rId123"/>
    <p:sldId id="413" r:id="rId124"/>
    <p:sldId id="417" r:id="rId125"/>
    <p:sldId id="418" r:id="rId126"/>
    <p:sldId id="419" r:id="rId127"/>
    <p:sldId id="420" r:id="rId128"/>
    <p:sldId id="421" r:id="rId129"/>
    <p:sldId id="422" r:id="rId130"/>
    <p:sldId id="423" r:id="rId131"/>
    <p:sldId id="424" r:id="rId132"/>
    <p:sldId id="429" r:id="rId133"/>
    <p:sldId id="430" r:id="rId134"/>
    <p:sldId id="431" r:id="rId135"/>
    <p:sldId id="432" r:id="rId136"/>
    <p:sldId id="433" r:id="rId137"/>
    <p:sldId id="434" r:id="rId138"/>
    <p:sldId id="384" r:id="rId139"/>
    <p:sldId id="380" r:id="rId140"/>
    <p:sldId id="381" r:id="rId141"/>
    <p:sldId id="349" r:id="rId142"/>
    <p:sldId id="353" r:id="rId143"/>
    <p:sldId id="288" r:id="rId144"/>
    <p:sldId id="335" r:id="rId145"/>
    <p:sldId id="351" r:id="rId146"/>
    <p:sldId id="334" r:id="rId147"/>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CC"/>
    <a:srgbClr val="ADE8FF"/>
    <a:srgbClr val="F3B9EF"/>
    <a:srgbClr val="00CCFF"/>
    <a:srgbClr val="CCFFFF"/>
    <a:srgbClr val="8AB4AE"/>
    <a:srgbClr val="66CCFF"/>
    <a:srgbClr val="78CBF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132" autoAdjust="0"/>
    <p:restoredTop sz="94707" autoAdjust="0"/>
  </p:normalViewPr>
  <p:slideViewPr>
    <p:cSldViewPr>
      <p:cViewPr>
        <p:scale>
          <a:sx n="73" d="100"/>
          <a:sy n="73" d="100"/>
        </p:scale>
        <p:origin x="-1500" y="-5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38" Type="http://schemas.openxmlformats.org/officeDocument/2006/relationships/slide" Target="slides/slide135.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144" Type="http://schemas.openxmlformats.org/officeDocument/2006/relationships/slide" Target="slides/slide141.xml"/><Relationship Id="rId149" Type="http://schemas.openxmlformats.org/officeDocument/2006/relationships/handoutMaster" Target="handoutMasters/handoutMaster1.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50" Type="http://schemas.openxmlformats.org/officeDocument/2006/relationships/presProps" Target="presProps.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slide" Target="slides/slide113.xml"/><Relationship Id="rId124" Type="http://schemas.openxmlformats.org/officeDocument/2006/relationships/slide" Target="slides/slide121.xml"/><Relationship Id="rId129" Type="http://schemas.openxmlformats.org/officeDocument/2006/relationships/slide" Target="slides/slide126.xml"/><Relationship Id="rId137" Type="http://schemas.openxmlformats.org/officeDocument/2006/relationships/slide" Target="slides/slide13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32" Type="http://schemas.openxmlformats.org/officeDocument/2006/relationships/slide" Target="slides/slide129.xml"/><Relationship Id="rId140" Type="http://schemas.openxmlformats.org/officeDocument/2006/relationships/slide" Target="slides/slide137.xml"/><Relationship Id="rId145" Type="http://schemas.openxmlformats.org/officeDocument/2006/relationships/slide" Target="slides/slide142.xml"/><Relationship Id="rId15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30" Type="http://schemas.openxmlformats.org/officeDocument/2006/relationships/slide" Target="slides/slide127.xml"/><Relationship Id="rId135" Type="http://schemas.openxmlformats.org/officeDocument/2006/relationships/slide" Target="slides/slide132.xml"/><Relationship Id="rId143" Type="http://schemas.openxmlformats.org/officeDocument/2006/relationships/slide" Target="slides/slide140.xml"/><Relationship Id="rId148" Type="http://schemas.openxmlformats.org/officeDocument/2006/relationships/notesMaster" Target="notesMasters/notesMaster1.xml"/><Relationship Id="rId15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image" Target="../media/image4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4.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5.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7.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8A17ED0F-EE43-400E-9036-9015BBB48348}" type="datetimeFigureOut">
              <a:rPr lang="tr-TR"/>
              <a:pPr>
                <a:defRPr/>
              </a:pPr>
              <a:t>17.04.2019</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F6067512-6410-4814-AC29-0918F3DEDEC2}" type="slidenum">
              <a:rPr lang="tr-TR"/>
              <a:pPr>
                <a:defRPr/>
              </a:pPr>
              <a:t>‹#›</a:t>
            </a:fld>
            <a:endParaRPr lang="tr-TR"/>
          </a:p>
        </p:txBody>
      </p:sp>
    </p:spTree>
    <p:extLst>
      <p:ext uri="{BB962C8B-B14F-4D97-AF65-F5344CB8AC3E}">
        <p14:creationId xmlns:p14="http://schemas.microsoft.com/office/powerpoint/2010/main" xmlns="" val="401264164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effectLst/>
                <a:latin typeface="CG Times" pitchFamily="18" charset="0"/>
              </a:defRPr>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effectLst/>
                <a:latin typeface="CG Times" pitchFamily="18" charset="0"/>
              </a:defRPr>
            </a:lvl1pPr>
          </a:lstStyle>
          <a:p>
            <a:pPr>
              <a:defRPr/>
            </a:pPr>
            <a:fld id="{AB3E0486-AB83-49A7-8979-E70BAD95F524}" type="datetimeFigureOut">
              <a:rPr lang="tr-TR"/>
              <a:pPr>
                <a:defRPr/>
              </a:pPr>
              <a:t>17.04.2019</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smtClean="0"/>
          </a:p>
        </p:txBody>
      </p:sp>
      <p:sp>
        <p:nvSpPr>
          <p:cNvPr id="5" name="4 Not Yer Tutucusu"/>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effectLst/>
                <a:latin typeface="CG Times" pitchFamily="18" charset="0"/>
              </a:defRPr>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hangingPunct="1">
              <a:defRPr sz="1200">
                <a:effectLst/>
                <a:latin typeface="CG Times" pitchFamily="18" charset="0"/>
              </a:defRPr>
            </a:lvl1pPr>
          </a:lstStyle>
          <a:p>
            <a:pPr>
              <a:defRPr/>
            </a:pPr>
            <a:fld id="{5AA2EC0C-A438-4DC9-A15C-EEC1D3DBDD26}" type="slidenum">
              <a:rPr lang="tr-TR"/>
              <a:pPr>
                <a:defRPr/>
              </a:pPr>
              <a:t>‹#›</a:t>
            </a:fld>
            <a:endParaRPr lang="tr-TR"/>
          </a:p>
        </p:txBody>
      </p:sp>
    </p:spTree>
    <p:extLst>
      <p:ext uri="{BB962C8B-B14F-4D97-AF65-F5344CB8AC3E}">
        <p14:creationId xmlns:p14="http://schemas.microsoft.com/office/powerpoint/2010/main" xmlns="" val="24767428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29 Veri Yer Tutucusu"/>
          <p:cNvSpPr>
            <a:spLocks noGrp="1"/>
          </p:cNvSpPr>
          <p:nvPr>
            <p:ph type="dt" sz="half" idx="10"/>
          </p:nvPr>
        </p:nvSpPr>
        <p:spPr/>
        <p:txBody>
          <a:bodyPr/>
          <a:lstStyle>
            <a:lvl1pPr>
              <a:defRPr/>
            </a:lvl1pPr>
          </a:lstStyle>
          <a:p>
            <a:pPr>
              <a:defRPr/>
            </a:pPr>
            <a:fld id="{A1FA8249-9B39-42FC-82C6-83B68FEDDB78}" type="datetime1">
              <a:rPr lang="tr-TR" smtClean="0"/>
              <a:pPr>
                <a:defRPr/>
              </a:pPr>
              <a:t>17.04.2019</a:t>
            </a:fld>
            <a:endParaRPr lang="tr-TR"/>
          </a:p>
        </p:txBody>
      </p:sp>
      <p:sp>
        <p:nvSpPr>
          <p:cNvPr id="5" name="18 Altbilgi Yer Tutucusu"/>
          <p:cNvSpPr>
            <a:spLocks noGrp="1"/>
          </p:cNvSpPr>
          <p:nvPr>
            <p:ph type="ftr" sz="quarter" idx="11"/>
          </p:nvPr>
        </p:nvSpPr>
        <p:spPr/>
        <p:txBody>
          <a:bodyPr/>
          <a:lstStyle>
            <a:lvl1pPr>
              <a:defRPr/>
            </a:lvl1pPr>
          </a:lstStyle>
          <a:p>
            <a:pPr>
              <a:defRPr/>
            </a:pPr>
            <a:endParaRPr lang="tr-TR"/>
          </a:p>
        </p:txBody>
      </p:sp>
      <p:sp>
        <p:nvSpPr>
          <p:cNvPr id="6" name="26 Slayt Numarası Yer Tutucusu"/>
          <p:cNvSpPr>
            <a:spLocks noGrp="1"/>
          </p:cNvSpPr>
          <p:nvPr>
            <p:ph type="sldNum" sz="quarter" idx="12"/>
          </p:nvPr>
        </p:nvSpPr>
        <p:spPr/>
        <p:txBody>
          <a:bodyPr/>
          <a:lstStyle>
            <a:lvl1pPr>
              <a:defRPr/>
            </a:lvl1pPr>
          </a:lstStyle>
          <a:p>
            <a:pPr>
              <a:defRPr/>
            </a:pPr>
            <a:fld id="{43EAD262-EE77-4AAC-AAA0-A36E193E9319}" type="slidenum">
              <a:rPr lang="tr-TR"/>
              <a:pPr>
                <a:defRPr/>
              </a:pPr>
              <a:t>‹#›</a:t>
            </a:fld>
            <a:endParaRPr lang="tr-TR"/>
          </a:p>
        </p:txBody>
      </p:sp>
    </p:spTree>
    <p:extLst>
      <p:ext uri="{BB962C8B-B14F-4D97-AF65-F5344CB8AC3E}">
        <p14:creationId xmlns:p14="http://schemas.microsoft.com/office/powerpoint/2010/main" xmlns="" val="4111770527"/>
      </p:ext>
    </p:extLst>
  </p:cSld>
  <p:clrMapOvr>
    <a:masterClrMapping/>
  </p:clrMapOvr>
  <p:transition>
    <p:cover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29 Veri Yer Tutucusu"/>
          <p:cNvSpPr>
            <a:spLocks noGrp="1"/>
          </p:cNvSpPr>
          <p:nvPr>
            <p:ph type="dt" sz="half" idx="10"/>
          </p:nvPr>
        </p:nvSpPr>
        <p:spPr/>
        <p:txBody>
          <a:bodyPr/>
          <a:lstStyle>
            <a:lvl1pPr>
              <a:defRPr/>
            </a:lvl1pPr>
          </a:lstStyle>
          <a:p>
            <a:pPr>
              <a:defRPr/>
            </a:pPr>
            <a:fld id="{DCD0A614-82E4-4B21-8505-CDF6C26E24DC}" type="datetime1">
              <a:rPr lang="tr-TR" smtClean="0"/>
              <a:pPr>
                <a:defRPr/>
              </a:pPr>
              <a:t>17.04.2019</a:t>
            </a:fld>
            <a:endParaRPr lang="tr-TR"/>
          </a:p>
        </p:txBody>
      </p:sp>
      <p:sp>
        <p:nvSpPr>
          <p:cNvPr id="5" name="18 Altbilgi Yer Tutucusu"/>
          <p:cNvSpPr>
            <a:spLocks noGrp="1"/>
          </p:cNvSpPr>
          <p:nvPr>
            <p:ph type="ftr" sz="quarter" idx="11"/>
          </p:nvPr>
        </p:nvSpPr>
        <p:spPr/>
        <p:txBody>
          <a:bodyPr/>
          <a:lstStyle>
            <a:lvl1pPr>
              <a:defRPr/>
            </a:lvl1pPr>
          </a:lstStyle>
          <a:p>
            <a:pPr>
              <a:defRPr/>
            </a:pPr>
            <a:endParaRPr lang="tr-TR"/>
          </a:p>
        </p:txBody>
      </p:sp>
      <p:sp>
        <p:nvSpPr>
          <p:cNvPr id="6" name="26 Slayt Numarası Yer Tutucusu"/>
          <p:cNvSpPr>
            <a:spLocks noGrp="1"/>
          </p:cNvSpPr>
          <p:nvPr>
            <p:ph type="sldNum" sz="quarter" idx="12"/>
          </p:nvPr>
        </p:nvSpPr>
        <p:spPr/>
        <p:txBody>
          <a:bodyPr/>
          <a:lstStyle>
            <a:lvl1pPr>
              <a:defRPr/>
            </a:lvl1pPr>
          </a:lstStyle>
          <a:p>
            <a:pPr>
              <a:defRPr/>
            </a:pPr>
            <a:fld id="{52C74AE7-36A1-4C15-962D-B49A703D1F4C}" type="slidenum">
              <a:rPr lang="tr-TR"/>
              <a:pPr>
                <a:defRPr/>
              </a:pPr>
              <a:t>‹#›</a:t>
            </a:fld>
            <a:endParaRPr lang="tr-TR"/>
          </a:p>
        </p:txBody>
      </p:sp>
    </p:spTree>
    <p:extLst>
      <p:ext uri="{BB962C8B-B14F-4D97-AF65-F5344CB8AC3E}">
        <p14:creationId xmlns:p14="http://schemas.microsoft.com/office/powerpoint/2010/main" xmlns="" val="2202363160"/>
      </p:ext>
    </p:extLst>
  </p:cSld>
  <p:clrMapOvr>
    <a:masterClrMapping/>
  </p:clrMapOvr>
  <p:transition>
    <p:cover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29 Veri Yer Tutucusu"/>
          <p:cNvSpPr>
            <a:spLocks noGrp="1"/>
          </p:cNvSpPr>
          <p:nvPr>
            <p:ph type="dt" sz="half" idx="10"/>
          </p:nvPr>
        </p:nvSpPr>
        <p:spPr/>
        <p:txBody>
          <a:bodyPr/>
          <a:lstStyle>
            <a:lvl1pPr>
              <a:defRPr/>
            </a:lvl1pPr>
          </a:lstStyle>
          <a:p>
            <a:pPr>
              <a:defRPr/>
            </a:pPr>
            <a:fld id="{DB9753A7-D9DD-4CE5-98E0-9FB46B90C968}" type="datetime1">
              <a:rPr lang="tr-TR" smtClean="0"/>
              <a:pPr>
                <a:defRPr/>
              </a:pPr>
              <a:t>17.04.2019</a:t>
            </a:fld>
            <a:endParaRPr lang="tr-TR"/>
          </a:p>
        </p:txBody>
      </p:sp>
      <p:sp>
        <p:nvSpPr>
          <p:cNvPr id="5" name="18 Altbilgi Yer Tutucusu"/>
          <p:cNvSpPr>
            <a:spLocks noGrp="1"/>
          </p:cNvSpPr>
          <p:nvPr>
            <p:ph type="ftr" sz="quarter" idx="11"/>
          </p:nvPr>
        </p:nvSpPr>
        <p:spPr/>
        <p:txBody>
          <a:bodyPr/>
          <a:lstStyle>
            <a:lvl1pPr>
              <a:defRPr/>
            </a:lvl1pPr>
          </a:lstStyle>
          <a:p>
            <a:pPr>
              <a:defRPr/>
            </a:pPr>
            <a:endParaRPr lang="tr-TR"/>
          </a:p>
        </p:txBody>
      </p:sp>
      <p:sp>
        <p:nvSpPr>
          <p:cNvPr id="6" name="26 Slayt Numarası Yer Tutucusu"/>
          <p:cNvSpPr>
            <a:spLocks noGrp="1"/>
          </p:cNvSpPr>
          <p:nvPr>
            <p:ph type="sldNum" sz="quarter" idx="12"/>
          </p:nvPr>
        </p:nvSpPr>
        <p:spPr/>
        <p:txBody>
          <a:bodyPr/>
          <a:lstStyle>
            <a:lvl1pPr>
              <a:defRPr/>
            </a:lvl1pPr>
          </a:lstStyle>
          <a:p>
            <a:pPr>
              <a:defRPr/>
            </a:pPr>
            <a:fld id="{4942B2FB-0443-4022-80B7-7EB1ECA3D821}" type="slidenum">
              <a:rPr lang="tr-TR"/>
              <a:pPr>
                <a:defRPr/>
              </a:pPr>
              <a:t>‹#›</a:t>
            </a:fld>
            <a:endParaRPr lang="tr-TR"/>
          </a:p>
        </p:txBody>
      </p:sp>
    </p:spTree>
    <p:extLst>
      <p:ext uri="{BB962C8B-B14F-4D97-AF65-F5344CB8AC3E}">
        <p14:creationId xmlns:p14="http://schemas.microsoft.com/office/powerpoint/2010/main" xmlns="" val="2995478684"/>
      </p:ext>
    </p:extLst>
  </p:cSld>
  <p:clrMapOvr>
    <a:masterClrMapping/>
  </p:clrMapOvr>
  <p:transition>
    <p:cover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29 Veri Yer Tutucusu"/>
          <p:cNvSpPr>
            <a:spLocks noGrp="1"/>
          </p:cNvSpPr>
          <p:nvPr>
            <p:ph type="dt" sz="half" idx="10"/>
          </p:nvPr>
        </p:nvSpPr>
        <p:spPr/>
        <p:txBody>
          <a:bodyPr/>
          <a:lstStyle>
            <a:lvl1pPr>
              <a:defRPr/>
            </a:lvl1pPr>
          </a:lstStyle>
          <a:p>
            <a:pPr>
              <a:defRPr/>
            </a:pPr>
            <a:fld id="{EDFB6708-9B0E-45EC-8068-0E711A610F7F}" type="datetime1">
              <a:rPr lang="tr-TR" smtClean="0"/>
              <a:pPr>
                <a:defRPr/>
              </a:pPr>
              <a:t>17.04.2019</a:t>
            </a:fld>
            <a:endParaRPr lang="tr-TR"/>
          </a:p>
        </p:txBody>
      </p:sp>
      <p:sp>
        <p:nvSpPr>
          <p:cNvPr id="6" name="18 Altbilgi Yer Tutucusu"/>
          <p:cNvSpPr>
            <a:spLocks noGrp="1"/>
          </p:cNvSpPr>
          <p:nvPr>
            <p:ph type="ftr" sz="quarter" idx="11"/>
          </p:nvPr>
        </p:nvSpPr>
        <p:spPr/>
        <p:txBody>
          <a:bodyPr/>
          <a:lstStyle>
            <a:lvl1pPr>
              <a:defRPr/>
            </a:lvl1pPr>
          </a:lstStyle>
          <a:p>
            <a:pPr>
              <a:defRPr/>
            </a:pPr>
            <a:endParaRPr lang="tr-TR"/>
          </a:p>
        </p:txBody>
      </p:sp>
      <p:sp>
        <p:nvSpPr>
          <p:cNvPr id="7" name="26 Slayt Numarası Yer Tutucusu"/>
          <p:cNvSpPr>
            <a:spLocks noGrp="1"/>
          </p:cNvSpPr>
          <p:nvPr>
            <p:ph type="sldNum" sz="quarter" idx="12"/>
          </p:nvPr>
        </p:nvSpPr>
        <p:spPr/>
        <p:txBody>
          <a:bodyPr/>
          <a:lstStyle>
            <a:lvl1pPr>
              <a:defRPr/>
            </a:lvl1pPr>
          </a:lstStyle>
          <a:p>
            <a:pPr>
              <a:defRPr/>
            </a:pPr>
            <a:fld id="{76B1B3A3-191F-4D7E-BD4D-49F3C0C3EAD5}" type="slidenum">
              <a:rPr lang="tr-TR"/>
              <a:pPr>
                <a:defRPr/>
              </a:pPr>
              <a:t>‹#›</a:t>
            </a:fld>
            <a:endParaRPr lang="tr-TR"/>
          </a:p>
        </p:txBody>
      </p:sp>
    </p:spTree>
    <p:extLst>
      <p:ext uri="{BB962C8B-B14F-4D97-AF65-F5344CB8AC3E}">
        <p14:creationId xmlns:p14="http://schemas.microsoft.com/office/powerpoint/2010/main" xmlns="" val="401042051"/>
      </p:ext>
    </p:extLst>
  </p:cSld>
  <p:clrMapOvr>
    <a:masterClrMapping/>
  </p:clrMapOvr>
  <p:transition>
    <p:cover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29 Veri Yer Tutucusu"/>
          <p:cNvSpPr>
            <a:spLocks noGrp="1"/>
          </p:cNvSpPr>
          <p:nvPr>
            <p:ph type="dt" sz="half" idx="10"/>
          </p:nvPr>
        </p:nvSpPr>
        <p:spPr/>
        <p:txBody>
          <a:bodyPr/>
          <a:lstStyle>
            <a:lvl1pPr>
              <a:defRPr/>
            </a:lvl1pPr>
          </a:lstStyle>
          <a:p>
            <a:pPr>
              <a:defRPr/>
            </a:pPr>
            <a:fld id="{FA9BCCCC-DD8E-4E78-A7FB-2E28C0C121B9}" type="datetime1">
              <a:rPr lang="tr-TR" smtClean="0"/>
              <a:pPr>
                <a:defRPr/>
              </a:pPr>
              <a:t>17.04.2019</a:t>
            </a:fld>
            <a:endParaRPr lang="tr-TR"/>
          </a:p>
        </p:txBody>
      </p:sp>
      <p:sp>
        <p:nvSpPr>
          <p:cNvPr id="8" name="18 Altbilgi Yer Tutucusu"/>
          <p:cNvSpPr>
            <a:spLocks noGrp="1"/>
          </p:cNvSpPr>
          <p:nvPr>
            <p:ph type="ftr" sz="quarter" idx="11"/>
          </p:nvPr>
        </p:nvSpPr>
        <p:spPr/>
        <p:txBody>
          <a:bodyPr/>
          <a:lstStyle>
            <a:lvl1pPr>
              <a:defRPr/>
            </a:lvl1pPr>
          </a:lstStyle>
          <a:p>
            <a:pPr>
              <a:defRPr/>
            </a:pPr>
            <a:endParaRPr lang="tr-TR"/>
          </a:p>
        </p:txBody>
      </p:sp>
      <p:sp>
        <p:nvSpPr>
          <p:cNvPr id="9" name="26 Slayt Numarası Yer Tutucusu"/>
          <p:cNvSpPr>
            <a:spLocks noGrp="1"/>
          </p:cNvSpPr>
          <p:nvPr>
            <p:ph type="sldNum" sz="quarter" idx="12"/>
          </p:nvPr>
        </p:nvSpPr>
        <p:spPr/>
        <p:txBody>
          <a:bodyPr/>
          <a:lstStyle>
            <a:lvl1pPr>
              <a:defRPr/>
            </a:lvl1pPr>
          </a:lstStyle>
          <a:p>
            <a:pPr>
              <a:defRPr/>
            </a:pPr>
            <a:fld id="{E131D0DE-A191-40E5-B2DF-92E14CD3E091}" type="slidenum">
              <a:rPr lang="tr-TR"/>
              <a:pPr>
                <a:defRPr/>
              </a:pPr>
              <a:t>‹#›</a:t>
            </a:fld>
            <a:endParaRPr lang="tr-TR"/>
          </a:p>
        </p:txBody>
      </p:sp>
    </p:spTree>
    <p:extLst>
      <p:ext uri="{BB962C8B-B14F-4D97-AF65-F5344CB8AC3E}">
        <p14:creationId xmlns:p14="http://schemas.microsoft.com/office/powerpoint/2010/main" xmlns="" val="4090359666"/>
      </p:ext>
    </p:extLst>
  </p:cSld>
  <p:clrMapOvr>
    <a:masterClrMapping/>
  </p:clrMapOvr>
  <p:transition>
    <p:cover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9 Veri Yer Tutucusu"/>
          <p:cNvSpPr>
            <a:spLocks noGrp="1"/>
          </p:cNvSpPr>
          <p:nvPr>
            <p:ph type="dt" sz="half" idx="10"/>
          </p:nvPr>
        </p:nvSpPr>
        <p:spPr/>
        <p:txBody>
          <a:bodyPr/>
          <a:lstStyle>
            <a:lvl1pPr>
              <a:defRPr/>
            </a:lvl1pPr>
          </a:lstStyle>
          <a:p>
            <a:pPr>
              <a:defRPr/>
            </a:pPr>
            <a:fld id="{889331B8-6D61-41C3-B6D1-0ABC42CA49C5}" type="datetime1">
              <a:rPr lang="tr-TR" smtClean="0"/>
              <a:pPr>
                <a:defRPr/>
              </a:pPr>
              <a:t>17.04.2019</a:t>
            </a:fld>
            <a:endParaRPr lang="tr-TR"/>
          </a:p>
        </p:txBody>
      </p:sp>
      <p:sp>
        <p:nvSpPr>
          <p:cNvPr id="4" name="18 Altbilgi Yer Tutucusu"/>
          <p:cNvSpPr>
            <a:spLocks noGrp="1"/>
          </p:cNvSpPr>
          <p:nvPr>
            <p:ph type="ftr" sz="quarter" idx="11"/>
          </p:nvPr>
        </p:nvSpPr>
        <p:spPr/>
        <p:txBody>
          <a:bodyPr/>
          <a:lstStyle>
            <a:lvl1pPr>
              <a:defRPr/>
            </a:lvl1pPr>
          </a:lstStyle>
          <a:p>
            <a:pPr>
              <a:defRPr/>
            </a:pPr>
            <a:endParaRPr lang="tr-TR"/>
          </a:p>
        </p:txBody>
      </p:sp>
      <p:sp>
        <p:nvSpPr>
          <p:cNvPr id="5" name="26 Slayt Numarası Yer Tutucusu"/>
          <p:cNvSpPr>
            <a:spLocks noGrp="1"/>
          </p:cNvSpPr>
          <p:nvPr>
            <p:ph type="sldNum" sz="quarter" idx="12"/>
          </p:nvPr>
        </p:nvSpPr>
        <p:spPr/>
        <p:txBody>
          <a:bodyPr/>
          <a:lstStyle>
            <a:lvl1pPr>
              <a:defRPr/>
            </a:lvl1pPr>
          </a:lstStyle>
          <a:p>
            <a:pPr>
              <a:defRPr/>
            </a:pPr>
            <a:fld id="{D79879C2-0398-4F17-B37B-E24B54B33174}" type="slidenum">
              <a:rPr lang="tr-TR"/>
              <a:pPr>
                <a:defRPr/>
              </a:pPr>
              <a:t>‹#›</a:t>
            </a:fld>
            <a:endParaRPr lang="tr-TR"/>
          </a:p>
        </p:txBody>
      </p:sp>
    </p:spTree>
    <p:extLst>
      <p:ext uri="{BB962C8B-B14F-4D97-AF65-F5344CB8AC3E}">
        <p14:creationId xmlns:p14="http://schemas.microsoft.com/office/powerpoint/2010/main" xmlns="" val="1665037941"/>
      </p:ext>
    </p:extLst>
  </p:cSld>
  <p:clrMapOvr>
    <a:masterClrMapping/>
  </p:clrMapOvr>
  <p:transition>
    <p:cover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29 Veri Yer Tutucusu"/>
          <p:cNvSpPr>
            <a:spLocks noGrp="1"/>
          </p:cNvSpPr>
          <p:nvPr>
            <p:ph type="dt" sz="half" idx="10"/>
          </p:nvPr>
        </p:nvSpPr>
        <p:spPr/>
        <p:txBody>
          <a:bodyPr/>
          <a:lstStyle>
            <a:lvl1pPr>
              <a:defRPr/>
            </a:lvl1pPr>
          </a:lstStyle>
          <a:p>
            <a:pPr>
              <a:defRPr/>
            </a:pPr>
            <a:fld id="{41553E72-8A0D-41BD-A767-4EBE8881F2C3}" type="datetime1">
              <a:rPr lang="tr-TR" smtClean="0"/>
              <a:pPr>
                <a:defRPr/>
              </a:pPr>
              <a:t>17.04.2019</a:t>
            </a:fld>
            <a:endParaRPr lang="tr-TR"/>
          </a:p>
        </p:txBody>
      </p:sp>
      <p:sp>
        <p:nvSpPr>
          <p:cNvPr id="3" name="18 Altbilgi Yer Tutucusu"/>
          <p:cNvSpPr>
            <a:spLocks noGrp="1"/>
          </p:cNvSpPr>
          <p:nvPr>
            <p:ph type="ftr" sz="quarter" idx="11"/>
          </p:nvPr>
        </p:nvSpPr>
        <p:spPr/>
        <p:txBody>
          <a:bodyPr/>
          <a:lstStyle>
            <a:lvl1pPr>
              <a:defRPr/>
            </a:lvl1pPr>
          </a:lstStyle>
          <a:p>
            <a:pPr>
              <a:defRPr/>
            </a:pPr>
            <a:endParaRPr lang="tr-TR"/>
          </a:p>
        </p:txBody>
      </p:sp>
      <p:sp>
        <p:nvSpPr>
          <p:cNvPr id="4" name="26 Slayt Numarası Yer Tutucusu"/>
          <p:cNvSpPr>
            <a:spLocks noGrp="1"/>
          </p:cNvSpPr>
          <p:nvPr>
            <p:ph type="sldNum" sz="quarter" idx="12"/>
          </p:nvPr>
        </p:nvSpPr>
        <p:spPr/>
        <p:txBody>
          <a:bodyPr/>
          <a:lstStyle>
            <a:lvl1pPr>
              <a:defRPr/>
            </a:lvl1pPr>
          </a:lstStyle>
          <a:p>
            <a:pPr>
              <a:defRPr/>
            </a:pPr>
            <a:fld id="{41936D0A-2698-456B-B3DF-AEFAF89B6157}" type="slidenum">
              <a:rPr lang="tr-TR"/>
              <a:pPr>
                <a:defRPr/>
              </a:pPr>
              <a:t>‹#›</a:t>
            </a:fld>
            <a:endParaRPr lang="tr-TR"/>
          </a:p>
        </p:txBody>
      </p:sp>
    </p:spTree>
    <p:extLst>
      <p:ext uri="{BB962C8B-B14F-4D97-AF65-F5344CB8AC3E}">
        <p14:creationId xmlns:p14="http://schemas.microsoft.com/office/powerpoint/2010/main" xmlns="" val="3182909980"/>
      </p:ext>
    </p:extLst>
  </p:cSld>
  <p:clrMapOvr>
    <a:masterClrMapping/>
  </p:clrMapOvr>
  <p:transition>
    <p:cover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29 Veri Yer Tutucusu"/>
          <p:cNvSpPr>
            <a:spLocks noGrp="1"/>
          </p:cNvSpPr>
          <p:nvPr>
            <p:ph type="dt" sz="half" idx="10"/>
          </p:nvPr>
        </p:nvSpPr>
        <p:spPr/>
        <p:txBody>
          <a:bodyPr/>
          <a:lstStyle>
            <a:lvl1pPr>
              <a:defRPr/>
            </a:lvl1pPr>
          </a:lstStyle>
          <a:p>
            <a:pPr>
              <a:defRPr/>
            </a:pPr>
            <a:fld id="{47DE312E-3290-4C8B-9288-AE2AB770B719}" type="datetime1">
              <a:rPr lang="tr-TR" smtClean="0"/>
              <a:pPr>
                <a:defRPr/>
              </a:pPr>
              <a:t>17.04.2019</a:t>
            </a:fld>
            <a:endParaRPr lang="tr-TR"/>
          </a:p>
        </p:txBody>
      </p:sp>
      <p:sp>
        <p:nvSpPr>
          <p:cNvPr id="6" name="18 Altbilgi Yer Tutucusu"/>
          <p:cNvSpPr>
            <a:spLocks noGrp="1"/>
          </p:cNvSpPr>
          <p:nvPr>
            <p:ph type="ftr" sz="quarter" idx="11"/>
          </p:nvPr>
        </p:nvSpPr>
        <p:spPr/>
        <p:txBody>
          <a:bodyPr/>
          <a:lstStyle>
            <a:lvl1pPr>
              <a:defRPr/>
            </a:lvl1pPr>
          </a:lstStyle>
          <a:p>
            <a:pPr>
              <a:defRPr/>
            </a:pPr>
            <a:endParaRPr lang="tr-TR"/>
          </a:p>
        </p:txBody>
      </p:sp>
      <p:sp>
        <p:nvSpPr>
          <p:cNvPr id="7" name="26 Slayt Numarası Yer Tutucusu"/>
          <p:cNvSpPr>
            <a:spLocks noGrp="1"/>
          </p:cNvSpPr>
          <p:nvPr>
            <p:ph type="sldNum" sz="quarter" idx="12"/>
          </p:nvPr>
        </p:nvSpPr>
        <p:spPr/>
        <p:txBody>
          <a:bodyPr/>
          <a:lstStyle>
            <a:lvl1pPr>
              <a:defRPr/>
            </a:lvl1pPr>
          </a:lstStyle>
          <a:p>
            <a:pPr>
              <a:defRPr/>
            </a:pPr>
            <a:fld id="{7985B1C7-5BBA-4B79-A3B7-6E3626ACDCE9}" type="slidenum">
              <a:rPr lang="tr-TR"/>
              <a:pPr>
                <a:defRPr/>
              </a:pPr>
              <a:t>‹#›</a:t>
            </a:fld>
            <a:endParaRPr lang="tr-TR"/>
          </a:p>
        </p:txBody>
      </p:sp>
    </p:spTree>
    <p:extLst>
      <p:ext uri="{BB962C8B-B14F-4D97-AF65-F5344CB8AC3E}">
        <p14:creationId xmlns:p14="http://schemas.microsoft.com/office/powerpoint/2010/main" xmlns="" val="3262546122"/>
      </p:ext>
    </p:extLst>
  </p:cSld>
  <p:clrMapOvr>
    <a:masterClrMapping/>
  </p:clrMapOvr>
  <p:transition>
    <p:cover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29 Veri Yer Tutucusu"/>
          <p:cNvSpPr>
            <a:spLocks noGrp="1"/>
          </p:cNvSpPr>
          <p:nvPr>
            <p:ph type="dt" sz="half" idx="10"/>
          </p:nvPr>
        </p:nvSpPr>
        <p:spPr/>
        <p:txBody>
          <a:bodyPr/>
          <a:lstStyle>
            <a:lvl1pPr>
              <a:defRPr/>
            </a:lvl1pPr>
          </a:lstStyle>
          <a:p>
            <a:pPr>
              <a:defRPr/>
            </a:pPr>
            <a:fld id="{BD882CB7-5F5E-496A-AFB3-28DC0013A0A8}" type="datetime1">
              <a:rPr lang="tr-TR" smtClean="0"/>
              <a:pPr>
                <a:defRPr/>
              </a:pPr>
              <a:t>17.04.2019</a:t>
            </a:fld>
            <a:endParaRPr lang="tr-TR"/>
          </a:p>
        </p:txBody>
      </p:sp>
      <p:sp>
        <p:nvSpPr>
          <p:cNvPr id="6" name="18 Altbilgi Yer Tutucusu"/>
          <p:cNvSpPr>
            <a:spLocks noGrp="1"/>
          </p:cNvSpPr>
          <p:nvPr>
            <p:ph type="ftr" sz="quarter" idx="11"/>
          </p:nvPr>
        </p:nvSpPr>
        <p:spPr/>
        <p:txBody>
          <a:bodyPr/>
          <a:lstStyle>
            <a:lvl1pPr>
              <a:defRPr/>
            </a:lvl1pPr>
          </a:lstStyle>
          <a:p>
            <a:pPr>
              <a:defRPr/>
            </a:pPr>
            <a:endParaRPr lang="tr-TR"/>
          </a:p>
        </p:txBody>
      </p:sp>
      <p:sp>
        <p:nvSpPr>
          <p:cNvPr id="7" name="26 Slayt Numarası Yer Tutucusu"/>
          <p:cNvSpPr>
            <a:spLocks noGrp="1"/>
          </p:cNvSpPr>
          <p:nvPr>
            <p:ph type="sldNum" sz="quarter" idx="12"/>
          </p:nvPr>
        </p:nvSpPr>
        <p:spPr/>
        <p:txBody>
          <a:bodyPr/>
          <a:lstStyle>
            <a:lvl1pPr>
              <a:defRPr/>
            </a:lvl1pPr>
          </a:lstStyle>
          <a:p>
            <a:pPr>
              <a:defRPr/>
            </a:pPr>
            <a:fld id="{08C9EAD1-37FC-4DAD-A897-24BD38CF9B21}" type="slidenum">
              <a:rPr lang="tr-TR"/>
              <a:pPr>
                <a:defRPr/>
              </a:pPr>
              <a:t>‹#›</a:t>
            </a:fld>
            <a:endParaRPr lang="tr-TR"/>
          </a:p>
        </p:txBody>
      </p:sp>
    </p:spTree>
    <p:extLst>
      <p:ext uri="{BB962C8B-B14F-4D97-AF65-F5344CB8AC3E}">
        <p14:creationId xmlns:p14="http://schemas.microsoft.com/office/powerpoint/2010/main" xmlns="" val="1586010751"/>
      </p:ext>
    </p:extLst>
  </p:cSld>
  <p:clrMapOvr>
    <a:masterClrMapping/>
  </p:clrMapOvr>
  <p:transition>
    <p:cover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29 Veri Yer Tutucusu"/>
          <p:cNvSpPr>
            <a:spLocks noGrp="1"/>
          </p:cNvSpPr>
          <p:nvPr>
            <p:ph type="dt" sz="half" idx="10"/>
          </p:nvPr>
        </p:nvSpPr>
        <p:spPr/>
        <p:txBody>
          <a:bodyPr/>
          <a:lstStyle>
            <a:lvl1pPr>
              <a:defRPr/>
            </a:lvl1pPr>
          </a:lstStyle>
          <a:p>
            <a:pPr>
              <a:defRPr/>
            </a:pPr>
            <a:fld id="{048F7D22-0BB0-493E-88A1-719E756E0639}" type="datetime1">
              <a:rPr lang="tr-TR" smtClean="0"/>
              <a:pPr>
                <a:defRPr/>
              </a:pPr>
              <a:t>17.04.2019</a:t>
            </a:fld>
            <a:endParaRPr lang="tr-TR"/>
          </a:p>
        </p:txBody>
      </p:sp>
      <p:sp>
        <p:nvSpPr>
          <p:cNvPr id="5" name="18 Altbilgi Yer Tutucusu"/>
          <p:cNvSpPr>
            <a:spLocks noGrp="1"/>
          </p:cNvSpPr>
          <p:nvPr>
            <p:ph type="ftr" sz="quarter" idx="11"/>
          </p:nvPr>
        </p:nvSpPr>
        <p:spPr/>
        <p:txBody>
          <a:bodyPr/>
          <a:lstStyle>
            <a:lvl1pPr>
              <a:defRPr/>
            </a:lvl1pPr>
          </a:lstStyle>
          <a:p>
            <a:pPr>
              <a:defRPr/>
            </a:pPr>
            <a:endParaRPr lang="tr-TR"/>
          </a:p>
        </p:txBody>
      </p:sp>
      <p:sp>
        <p:nvSpPr>
          <p:cNvPr id="6" name="26 Slayt Numarası Yer Tutucusu"/>
          <p:cNvSpPr>
            <a:spLocks noGrp="1"/>
          </p:cNvSpPr>
          <p:nvPr>
            <p:ph type="sldNum" sz="quarter" idx="12"/>
          </p:nvPr>
        </p:nvSpPr>
        <p:spPr/>
        <p:txBody>
          <a:bodyPr/>
          <a:lstStyle>
            <a:lvl1pPr>
              <a:defRPr/>
            </a:lvl1pPr>
          </a:lstStyle>
          <a:p>
            <a:pPr>
              <a:defRPr/>
            </a:pPr>
            <a:fld id="{39846D9F-9AD0-49FE-B3E3-31E91496F718}" type="slidenum">
              <a:rPr lang="tr-TR"/>
              <a:pPr>
                <a:defRPr/>
              </a:pPr>
              <a:t>‹#›</a:t>
            </a:fld>
            <a:endParaRPr lang="tr-TR"/>
          </a:p>
        </p:txBody>
      </p:sp>
    </p:spTree>
    <p:extLst>
      <p:ext uri="{BB962C8B-B14F-4D97-AF65-F5344CB8AC3E}">
        <p14:creationId xmlns:p14="http://schemas.microsoft.com/office/powerpoint/2010/main" xmlns="" val="3036136216"/>
      </p:ext>
    </p:extLst>
  </p:cSld>
  <p:clrMapOvr>
    <a:masterClrMapping/>
  </p:clrMapOvr>
  <p:transition>
    <p:cover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704850"/>
            <a:ext cx="2057400" cy="56197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704850"/>
            <a:ext cx="6019800" cy="56197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29 Veri Yer Tutucusu"/>
          <p:cNvSpPr>
            <a:spLocks noGrp="1"/>
          </p:cNvSpPr>
          <p:nvPr>
            <p:ph type="dt" sz="half" idx="10"/>
          </p:nvPr>
        </p:nvSpPr>
        <p:spPr/>
        <p:txBody>
          <a:bodyPr/>
          <a:lstStyle>
            <a:lvl1pPr>
              <a:defRPr/>
            </a:lvl1pPr>
          </a:lstStyle>
          <a:p>
            <a:pPr>
              <a:defRPr/>
            </a:pPr>
            <a:fld id="{B9D3A7D6-ADD0-4D4F-BCC7-670B768EC564}" type="datetime1">
              <a:rPr lang="tr-TR" smtClean="0"/>
              <a:pPr>
                <a:defRPr/>
              </a:pPr>
              <a:t>17.04.2019</a:t>
            </a:fld>
            <a:endParaRPr lang="tr-TR"/>
          </a:p>
        </p:txBody>
      </p:sp>
      <p:sp>
        <p:nvSpPr>
          <p:cNvPr id="5" name="18 Altbilgi Yer Tutucusu"/>
          <p:cNvSpPr>
            <a:spLocks noGrp="1"/>
          </p:cNvSpPr>
          <p:nvPr>
            <p:ph type="ftr" sz="quarter" idx="11"/>
          </p:nvPr>
        </p:nvSpPr>
        <p:spPr/>
        <p:txBody>
          <a:bodyPr/>
          <a:lstStyle>
            <a:lvl1pPr>
              <a:defRPr/>
            </a:lvl1pPr>
          </a:lstStyle>
          <a:p>
            <a:pPr>
              <a:defRPr/>
            </a:pPr>
            <a:endParaRPr lang="tr-TR"/>
          </a:p>
        </p:txBody>
      </p:sp>
      <p:sp>
        <p:nvSpPr>
          <p:cNvPr id="6" name="26 Slayt Numarası Yer Tutucusu"/>
          <p:cNvSpPr>
            <a:spLocks noGrp="1"/>
          </p:cNvSpPr>
          <p:nvPr>
            <p:ph type="sldNum" sz="quarter" idx="12"/>
          </p:nvPr>
        </p:nvSpPr>
        <p:spPr/>
        <p:txBody>
          <a:bodyPr/>
          <a:lstStyle>
            <a:lvl1pPr>
              <a:defRPr/>
            </a:lvl1pPr>
          </a:lstStyle>
          <a:p>
            <a:pPr>
              <a:defRPr/>
            </a:pPr>
            <a:fld id="{5BE1239A-3094-4BD3-9167-9EA672DF27D1}" type="slidenum">
              <a:rPr lang="tr-TR"/>
              <a:pPr>
                <a:defRPr/>
              </a:pPr>
              <a:t>‹#›</a:t>
            </a:fld>
            <a:endParaRPr lang="tr-TR"/>
          </a:p>
        </p:txBody>
      </p:sp>
    </p:spTree>
    <p:extLst>
      <p:ext uri="{BB962C8B-B14F-4D97-AF65-F5344CB8AC3E}">
        <p14:creationId xmlns:p14="http://schemas.microsoft.com/office/powerpoint/2010/main" xmlns="" val="1860862407"/>
      </p:ext>
    </p:extLst>
  </p:cSld>
  <p:clrMapOvr>
    <a:masterClrMapping/>
  </p:clrMapOvr>
  <p:transition>
    <p:cover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457200" y="704850"/>
            <a:ext cx="8229600" cy="561975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29 Veri Yer Tutucusu"/>
          <p:cNvSpPr>
            <a:spLocks noGrp="1"/>
          </p:cNvSpPr>
          <p:nvPr>
            <p:ph type="dt" sz="half" idx="10"/>
          </p:nvPr>
        </p:nvSpPr>
        <p:spPr/>
        <p:txBody>
          <a:bodyPr/>
          <a:lstStyle>
            <a:lvl1pPr>
              <a:defRPr/>
            </a:lvl1pPr>
          </a:lstStyle>
          <a:p>
            <a:pPr>
              <a:defRPr/>
            </a:pPr>
            <a:fld id="{0D68DAAD-8563-42E2-A73C-10509CE73DF1}" type="datetime1">
              <a:rPr lang="tr-TR" smtClean="0"/>
              <a:pPr>
                <a:defRPr/>
              </a:pPr>
              <a:t>17.04.2019</a:t>
            </a:fld>
            <a:endParaRPr lang="tr-TR"/>
          </a:p>
        </p:txBody>
      </p:sp>
      <p:sp>
        <p:nvSpPr>
          <p:cNvPr id="4" name="18 Altbilgi Yer Tutucusu"/>
          <p:cNvSpPr>
            <a:spLocks noGrp="1"/>
          </p:cNvSpPr>
          <p:nvPr>
            <p:ph type="ftr" sz="quarter" idx="11"/>
          </p:nvPr>
        </p:nvSpPr>
        <p:spPr/>
        <p:txBody>
          <a:bodyPr/>
          <a:lstStyle>
            <a:lvl1pPr>
              <a:defRPr/>
            </a:lvl1pPr>
          </a:lstStyle>
          <a:p>
            <a:pPr>
              <a:defRPr/>
            </a:pPr>
            <a:endParaRPr lang="tr-TR"/>
          </a:p>
        </p:txBody>
      </p:sp>
      <p:sp>
        <p:nvSpPr>
          <p:cNvPr id="5" name="26 Slayt Numarası Yer Tutucusu"/>
          <p:cNvSpPr>
            <a:spLocks noGrp="1"/>
          </p:cNvSpPr>
          <p:nvPr>
            <p:ph type="sldNum" sz="quarter" idx="12"/>
          </p:nvPr>
        </p:nvSpPr>
        <p:spPr/>
        <p:txBody>
          <a:bodyPr/>
          <a:lstStyle>
            <a:lvl1pPr>
              <a:defRPr/>
            </a:lvl1pPr>
          </a:lstStyle>
          <a:p>
            <a:pPr>
              <a:defRPr/>
            </a:pPr>
            <a:fld id="{E58C6C33-299F-465C-A100-DFCC497995D9}" type="slidenum">
              <a:rPr lang="tr-TR"/>
              <a:pPr>
                <a:defRPr/>
              </a:pPr>
              <a:t>‹#›</a:t>
            </a:fld>
            <a:endParaRPr lang="tr-TR"/>
          </a:p>
        </p:txBody>
      </p:sp>
    </p:spTree>
    <p:extLst>
      <p:ext uri="{BB962C8B-B14F-4D97-AF65-F5344CB8AC3E}">
        <p14:creationId xmlns:p14="http://schemas.microsoft.com/office/powerpoint/2010/main" xmlns="" val="3378527943"/>
      </p:ext>
    </p:extLst>
  </p:cSld>
  <p:clrMapOvr>
    <a:masterClrMapping/>
  </p:clrMapOvr>
  <p:transition>
    <p:cover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850"/>
            <a:ext cx="8229600" cy="1143000"/>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935163"/>
            <a:ext cx="4038600" cy="438943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935163"/>
            <a:ext cx="4038600" cy="2117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648200" y="4205288"/>
            <a:ext cx="4038600" cy="211931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29 Veri Yer Tutucusu"/>
          <p:cNvSpPr>
            <a:spLocks noGrp="1"/>
          </p:cNvSpPr>
          <p:nvPr>
            <p:ph type="dt" sz="half" idx="10"/>
          </p:nvPr>
        </p:nvSpPr>
        <p:spPr/>
        <p:txBody>
          <a:bodyPr/>
          <a:lstStyle>
            <a:lvl1pPr>
              <a:defRPr/>
            </a:lvl1pPr>
          </a:lstStyle>
          <a:p>
            <a:pPr>
              <a:defRPr/>
            </a:pPr>
            <a:fld id="{13E86872-FB4F-4527-BC25-80A33A02331F}" type="datetime1">
              <a:rPr lang="tr-TR" smtClean="0"/>
              <a:pPr>
                <a:defRPr/>
              </a:pPr>
              <a:t>17.04.2019</a:t>
            </a:fld>
            <a:endParaRPr lang="tr-TR"/>
          </a:p>
        </p:txBody>
      </p:sp>
      <p:sp>
        <p:nvSpPr>
          <p:cNvPr id="7" name="18 Altbilgi Yer Tutucusu"/>
          <p:cNvSpPr>
            <a:spLocks noGrp="1"/>
          </p:cNvSpPr>
          <p:nvPr>
            <p:ph type="ftr" sz="quarter" idx="11"/>
          </p:nvPr>
        </p:nvSpPr>
        <p:spPr/>
        <p:txBody>
          <a:bodyPr/>
          <a:lstStyle>
            <a:lvl1pPr>
              <a:defRPr/>
            </a:lvl1pPr>
          </a:lstStyle>
          <a:p>
            <a:pPr>
              <a:defRPr/>
            </a:pPr>
            <a:endParaRPr lang="tr-TR"/>
          </a:p>
        </p:txBody>
      </p:sp>
      <p:sp>
        <p:nvSpPr>
          <p:cNvPr id="8" name="26 Slayt Numarası Yer Tutucusu"/>
          <p:cNvSpPr>
            <a:spLocks noGrp="1"/>
          </p:cNvSpPr>
          <p:nvPr>
            <p:ph type="sldNum" sz="quarter" idx="12"/>
          </p:nvPr>
        </p:nvSpPr>
        <p:spPr/>
        <p:txBody>
          <a:bodyPr/>
          <a:lstStyle>
            <a:lvl1pPr>
              <a:defRPr/>
            </a:lvl1pPr>
          </a:lstStyle>
          <a:p>
            <a:pPr>
              <a:defRPr/>
            </a:pPr>
            <a:fld id="{B18C5A51-3A58-4C5B-BA1B-BEFD44820171}" type="slidenum">
              <a:rPr lang="tr-TR"/>
              <a:pPr>
                <a:defRPr/>
              </a:pPr>
              <a:t>‹#›</a:t>
            </a:fld>
            <a:endParaRPr lang="tr-TR"/>
          </a:p>
        </p:txBody>
      </p:sp>
    </p:spTree>
    <p:extLst>
      <p:ext uri="{BB962C8B-B14F-4D97-AF65-F5344CB8AC3E}">
        <p14:creationId xmlns:p14="http://schemas.microsoft.com/office/powerpoint/2010/main" xmlns="" val="2919256348"/>
      </p:ext>
    </p:extLst>
  </p:cSld>
  <p:clrMapOvr>
    <a:masterClrMapping/>
  </p:clrMapOvr>
  <p:transition>
    <p:cover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Başlık, 4 İçerik">
    <p:spTree>
      <p:nvGrpSpPr>
        <p:cNvPr id="1" name=""/>
        <p:cNvGrpSpPr/>
        <p:nvPr/>
      </p:nvGrpSpPr>
      <p:grpSpPr>
        <a:xfrm>
          <a:off x="0" y="0"/>
          <a:ext cx="0" cy="0"/>
          <a:chOff x="0" y="0"/>
          <a:chExt cx="0" cy="0"/>
        </a:xfrm>
      </p:grpSpPr>
      <p:sp>
        <p:nvSpPr>
          <p:cNvPr id="2" name="1 Başlık"/>
          <p:cNvSpPr>
            <a:spLocks noGrp="1"/>
          </p:cNvSpPr>
          <p:nvPr>
            <p:ph type="title" sz="quarter"/>
          </p:nvPr>
        </p:nvSpPr>
        <p:spPr>
          <a:xfrm>
            <a:off x="457200" y="704850"/>
            <a:ext cx="8229600" cy="1143000"/>
          </a:xfrm>
        </p:spPr>
        <p:txBody>
          <a:bodyPr/>
          <a:lstStyle/>
          <a:p>
            <a:r>
              <a:rPr lang="tr-TR" smtClean="0"/>
              <a:t>Asıl başlık stili için tıklatın</a:t>
            </a:r>
            <a:endParaRPr lang="tr-TR"/>
          </a:p>
        </p:txBody>
      </p:sp>
      <p:sp>
        <p:nvSpPr>
          <p:cNvPr id="3" name="2 İçerik Yer Tutucusu"/>
          <p:cNvSpPr>
            <a:spLocks noGrp="1"/>
          </p:cNvSpPr>
          <p:nvPr>
            <p:ph sz="quarter" idx="1"/>
          </p:nvPr>
        </p:nvSpPr>
        <p:spPr>
          <a:xfrm>
            <a:off x="457200" y="1935163"/>
            <a:ext cx="4038600" cy="2117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935163"/>
            <a:ext cx="4038600" cy="2117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57200" y="4205288"/>
            <a:ext cx="4038600" cy="211931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İçerik Yer Tutucusu"/>
          <p:cNvSpPr>
            <a:spLocks noGrp="1"/>
          </p:cNvSpPr>
          <p:nvPr>
            <p:ph sz="quarter" idx="4"/>
          </p:nvPr>
        </p:nvSpPr>
        <p:spPr>
          <a:xfrm>
            <a:off x="4648200" y="4205288"/>
            <a:ext cx="4038600" cy="211931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29 Veri Yer Tutucusu"/>
          <p:cNvSpPr>
            <a:spLocks noGrp="1"/>
          </p:cNvSpPr>
          <p:nvPr>
            <p:ph type="dt" sz="half" idx="10"/>
          </p:nvPr>
        </p:nvSpPr>
        <p:spPr/>
        <p:txBody>
          <a:bodyPr/>
          <a:lstStyle>
            <a:lvl1pPr>
              <a:defRPr/>
            </a:lvl1pPr>
          </a:lstStyle>
          <a:p>
            <a:pPr>
              <a:defRPr/>
            </a:pPr>
            <a:fld id="{B6B7DAA4-1C2B-40DF-837A-85D1C59881E2}" type="datetime1">
              <a:rPr lang="tr-TR" smtClean="0"/>
              <a:pPr>
                <a:defRPr/>
              </a:pPr>
              <a:t>17.04.2019</a:t>
            </a:fld>
            <a:endParaRPr lang="tr-TR"/>
          </a:p>
        </p:txBody>
      </p:sp>
      <p:sp>
        <p:nvSpPr>
          <p:cNvPr id="8" name="18 Altbilgi Yer Tutucusu"/>
          <p:cNvSpPr>
            <a:spLocks noGrp="1"/>
          </p:cNvSpPr>
          <p:nvPr>
            <p:ph type="ftr" sz="quarter" idx="11"/>
          </p:nvPr>
        </p:nvSpPr>
        <p:spPr/>
        <p:txBody>
          <a:bodyPr/>
          <a:lstStyle>
            <a:lvl1pPr>
              <a:defRPr/>
            </a:lvl1pPr>
          </a:lstStyle>
          <a:p>
            <a:pPr>
              <a:defRPr/>
            </a:pPr>
            <a:endParaRPr lang="tr-TR"/>
          </a:p>
        </p:txBody>
      </p:sp>
      <p:sp>
        <p:nvSpPr>
          <p:cNvPr id="9" name="26 Slayt Numarası Yer Tutucusu"/>
          <p:cNvSpPr>
            <a:spLocks noGrp="1"/>
          </p:cNvSpPr>
          <p:nvPr>
            <p:ph type="sldNum" sz="quarter" idx="12"/>
          </p:nvPr>
        </p:nvSpPr>
        <p:spPr/>
        <p:txBody>
          <a:bodyPr/>
          <a:lstStyle>
            <a:lvl1pPr>
              <a:defRPr/>
            </a:lvl1pPr>
          </a:lstStyle>
          <a:p>
            <a:pPr>
              <a:defRPr/>
            </a:pPr>
            <a:fld id="{D576E7A2-4586-4EF6-84A8-588421B77259}" type="slidenum">
              <a:rPr lang="tr-TR"/>
              <a:pPr>
                <a:defRPr/>
              </a:pPr>
              <a:t>‹#›</a:t>
            </a:fld>
            <a:endParaRPr lang="tr-TR"/>
          </a:p>
        </p:txBody>
      </p:sp>
    </p:spTree>
    <p:extLst>
      <p:ext uri="{BB962C8B-B14F-4D97-AF65-F5344CB8AC3E}">
        <p14:creationId xmlns:p14="http://schemas.microsoft.com/office/powerpoint/2010/main" xmlns="" val="3441547699"/>
      </p:ext>
    </p:extLst>
  </p:cSld>
  <p:clrMapOvr>
    <a:masterClrMapping/>
  </p:clrMapOvr>
  <p:transition>
    <p:cover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lvl1pPr>
              <a:defRPr/>
            </a:lvl1pPr>
          </a:lstStyle>
          <a:p>
            <a:fld id="{3AA1ABD1-C8CF-4ECB-B71C-6CB3820B20BD}" type="datetime1">
              <a:rPr lang="tr-TR" smtClean="0">
                <a:solidFill>
                  <a:srgbClr val="000000"/>
                </a:solidFill>
              </a:rPr>
              <a:pPr/>
              <a:t>17.04.2019</a:t>
            </a:fld>
            <a:endParaRPr lang="en-US">
              <a:solidFill>
                <a:srgbClr val="000000"/>
              </a:solidFill>
            </a:endParaRPr>
          </a:p>
        </p:txBody>
      </p:sp>
      <p:sp>
        <p:nvSpPr>
          <p:cNvPr id="5" name="Altbilgi Yer Tutucusu 4"/>
          <p:cNvSpPr>
            <a:spLocks noGrp="1"/>
          </p:cNvSpPr>
          <p:nvPr>
            <p:ph type="ftr" sz="quarter" idx="11"/>
          </p:nvPr>
        </p:nvSpPr>
        <p:spPr/>
        <p:txBody>
          <a:bodyPr/>
          <a:lstStyle>
            <a:lvl1pPr>
              <a:defRPr/>
            </a:lvl1pPr>
          </a:lstStyle>
          <a:p>
            <a:endParaRPr lang="en-US">
              <a:solidFill>
                <a:srgbClr val="000000"/>
              </a:solidFill>
            </a:endParaRPr>
          </a:p>
        </p:txBody>
      </p:sp>
      <p:sp>
        <p:nvSpPr>
          <p:cNvPr id="6" name="Slayt Numarası Yer Tutucusu 5"/>
          <p:cNvSpPr>
            <a:spLocks noGrp="1"/>
          </p:cNvSpPr>
          <p:nvPr>
            <p:ph type="sldNum" sz="quarter" idx="12"/>
          </p:nvPr>
        </p:nvSpPr>
        <p:spPr/>
        <p:txBody>
          <a:bodyPr/>
          <a:lstStyle>
            <a:lvl1pPr>
              <a:defRPr/>
            </a:lvl1pPr>
          </a:lstStyle>
          <a:p>
            <a:fld id="{C2CE7AB8-CCA2-4EA3-96C8-40513A9F610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41293469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fld id="{F266EF56-E89E-4168-9958-B660842A4BA7}" type="datetime1">
              <a:rPr lang="tr-TR" smtClean="0">
                <a:solidFill>
                  <a:srgbClr val="000000"/>
                </a:solidFill>
              </a:rPr>
              <a:pPr/>
              <a:t>17.04.2019</a:t>
            </a:fld>
            <a:endParaRPr lang="en-US">
              <a:solidFill>
                <a:srgbClr val="000000"/>
              </a:solidFill>
            </a:endParaRPr>
          </a:p>
        </p:txBody>
      </p:sp>
      <p:sp>
        <p:nvSpPr>
          <p:cNvPr id="5" name="Altbilgi Yer Tutucusu 4"/>
          <p:cNvSpPr>
            <a:spLocks noGrp="1"/>
          </p:cNvSpPr>
          <p:nvPr>
            <p:ph type="ftr" sz="quarter" idx="11"/>
          </p:nvPr>
        </p:nvSpPr>
        <p:spPr/>
        <p:txBody>
          <a:bodyPr/>
          <a:lstStyle>
            <a:lvl1pPr>
              <a:defRPr/>
            </a:lvl1pPr>
          </a:lstStyle>
          <a:p>
            <a:endParaRPr lang="en-US">
              <a:solidFill>
                <a:srgbClr val="000000"/>
              </a:solidFill>
            </a:endParaRPr>
          </a:p>
        </p:txBody>
      </p:sp>
      <p:sp>
        <p:nvSpPr>
          <p:cNvPr id="6" name="Slayt Numarası Yer Tutucusu 5"/>
          <p:cNvSpPr>
            <a:spLocks noGrp="1"/>
          </p:cNvSpPr>
          <p:nvPr>
            <p:ph type="sldNum" sz="quarter" idx="12"/>
          </p:nvPr>
        </p:nvSpPr>
        <p:spPr/>
        <p:txBody>
          <a:bodyPr/>
          <a:lstStyle>
            <a:lvl1pPr>
              <a:defRPr/>
            </a:lvl1pPr>
          </a:lstStyle>
          <a:p>
            <a:fld id="{D50AC026-77FA-485D-9965-371EF415587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28231802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lvl1pPr>
              <a:defRPr/>
            </a:lvl1pPr>
          </a:lstStyle>
          <a:p>
            <a:fld id="{79D621F3-67CE-4C75-8A68-BFB637FA0FC5}" type="datetime1">
              <a:rPr lang="tr-TR" smtClean="0">
                <a:solidFill>
                  <a:srgbClr val="000000"/>
                </a:solidFill>
              </a:rPr>
              <a:pPr/>
              <a:t>17.04.2019</a:t>
            </a:fld>
            <a:endParaRPr lang="en-US">
              <a:solidFill>
                <a:srgbClr val="000000"/>
              </a:solidFill>
            </a:endParaRPr>
          </a:p>
        </p:txBody>
      </p:sp>
      <p:sp>
        <p:nvSpPr>
          <p:cNvPr id="5" name="Altbilgi Yer Tutucusu 4"/>
          <p:cNvSpPr>
            <a:spLocks noGrp="1"/>
          </p:cNvSpPr>
          <p:nvPr>
            <p:ph type="ftr" sz="quarter" idx="11"/>
          </p:nvPr>
        </p:nvSpPr>
        <p:spPr/>
        <p:txBody>
          <a:bodyPr/>
          <a:lstStyle>
            <a:lvl1pPr>
              <a:defRPr/>
            </a:lvl1pPr>
          </a:lstStyle>
          <a:p>
            <a:endParaRPr lang="en-US">
              <a:solidFill>
                <a:srgbClr val="000000"/>
              </a:solidFill>
            </a:endParaRPr>
          </a:p>
        </p:txBody>
      </p:sp>
      <p:sp>
        <p:nvSpPr>
          <p:cNvPr id="6" name="Slayt Numarası Yer Tutucusu 5"/>
          <p:cNvSpPr>
            <a:spLocks noGrp="1"/>
          </p:cNvSpPr>
          <p:nvPr>
            <p:ph type="sldNum" sz="quarter" idx="12"/>
          </p:nvPr>
        </p:nvSpPr>
        <p:spPr/>
        <p:txBody>
          <a:bodyPr/>
          <a:lstStyle>
            <a:lvl1pPr>
              <a:defRPr/>
            </a:lvl1pPr>
          </a:lstStyle>
          <a:p>
            <a:fld id="{3807D205-2A9B-497A-9939-9EEE58B61BC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15083574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lvl1pPr>
              <a:defRPr/>
            </a:lvl1pPr>
          </a:lstStyle>
          <a:p>
            <a:fld id="{8674B21D-3A0F-4BB6-BDE3-4C8BA734951F}" type="datetime1">
              <a:rPr lang="tr-TR" smtClean="0">
                <a:solidFill>
                  <a:srgbClr val="000000"/>
                </a:solidFill>
              </a:rPr>
              <a:pPr/>
              <a:t>17.04.2019</a:t>
            </a:fld>
            <a:endParaRPr lang="en-US">
              <a:solidFill>
                <a:srgbClr val="000000"/>
              </a:solidFill>
            </a:endParaRPr>
          </a:p>
        </p:txBody>
      </p:sp>
      <p:sp>
        <p:nvSpPr>
          <p:cNvPr id="6" name="Altbilgi Yer Tutucusu 5"/>
          <p:cNvSpPr>
            <a:spLocks noGrp="1"/>
          </p:cNvSpPr>
          <p:nvPr>
            <p:ph type="ftr" sz="quarter" idx="11"/>
          </p:nvPr>
        </p:nvSpPr>
        <p:spPr/>
        <p:txBody>
          <a:bodyPr/>
          <a:lstStyle>
            <a:lvl1pPr>
              <a:defRPr/>
            </a:lvl1pPr>
          </a:lstStyle>
          <a:p>
            <a:endParaRPr lang="en-US">
              <a:solidFill>
                <a:srgbClr val="000000"/>
              </a:solidFill>
            </a:endParaRPr>
          </a:p>
        </p:txBody>
      </p:sp>
      <p:sp>
        <p:nvSpPr>
          <p:cNvPr id="7" name="Slayt Numarası Yer Tutucusu 6"/>
          <p:cNvSpPr>
            <a:spLocks noGrp="1"/>
          </p:cNvSpPr>
          <p:nvPr>
            <p:ph type="sldNum" sz="quarter" idx="12"/>
          </p:nvPr>
        </p:nvSpPr>
        <p:spPr/>
        <p:txBody>
          <a:bodyPr/>
          <a:lstStyle>
            <a:lvl1pPr>
              <a:defRPr/>
            </a:lvl1pPr>
          </a:lstStyle>
          <a:p>
            <a:fld id="{3C230D75-0E2F-43C8-86CB-DB741DE93B9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207568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lvl1pPr>
              <a:defRPr/>
            </a:lvl1pPr>
          </a:lstStyle>
          <a:p>
            <a:fld id="{D1F3CF00-8427-4970-8EC5-D7DFB1680275}" type="datetime1">
              <a:rPr lang="tr-TR" smtClean="0">
                <a:solidFill>
                  <a:srgbClr val="000000"/>
                </a:solidFill>
              </a:rPr>
              <a:pPr/>
              <a:t>17.04.2019</a:t>
            </a:fld>
            <a:endParaRPr lang="en-US">
              <a:solidFill>
                <a:srgbClr val="000000"/>
              </a:solidFill>
            </a:endParaRPr>
          </a:p>
        </p:txBody>
      </p:sp>
      <p:sp>
        <p:nvSpPr>
          <p:cNvPr id="8" name="Altbilgi Yer Tutucusu 7"/>
          <p:cNvSpPr>
            <a:spLocks noGrp="1"/>
          </p:cNvSpPr>
          <p:nvPr>
            <p:ph type="ftr" sz="quarter" idx="11"/>
          </p:nvPr>
        </p:nvSpPr>
        <p:spPr/>
        <p:txBody>
          <a:bodyPr/>
          <a:lstStyle>
            <a:lvl1pPr>
              <a:defRPr/>
            </a:lvl1pPr>
          </a:lstStyle>
          <a:p>
            <a:endParaRPr lang="en-US">
              <a:solidFill>
                <a:srgbClr val="000000"/>
              </a:solidFill>
            </a:endParaRPr>
          </a:p>
        </p:txBody>
      </p:sp>
      <p:sp>
        <p:nvSpPr>
          <p:cNvPr id="9" name="Slayt Numarası Yer Tutucusu 8"/>
          <p:cNvSpPr>
            <a:spLocks noGrp="1"/>
          </p:cNvSpPr>
          <p:nvPr>
            <p:ph type="sldNum" sz="quarter" idx="12"/>
          </p:nvPr>
        </p:nvSpPr>
        <p:spPr/>
        <p:txBody>
          <a:bodyPr/>
          <a:lstStyle>
            <a:lvl1pPr>
              <a:defRPr/>
            </a:lvl1pPr>
          </a:lstStyle>
          <a:p>
            <a:fld id="{6EE394A6-8CFF-4C61-9A57-7DFE4D36D5B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6178635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lvl1pPr>
              <a:defRPr/>
            </a:lvl1pPr>
          </a:lstStyle>
          <a:p>
            <a:fld id="{3740E38C-2DDE-4889-8B1C-7DC442065441}" type="datetime1">
              <a:rPr lang="tr-TR" smtClean="0">
                <a:solidFill>
                  <a:srgbClr val="000000"/>
                </a:solidFill>
              </a:rPr>
              <a:pPr/>
              <a:t>17.04.2019</a:t>
            </a:fld>
            <a:endParaRPr lang="en-US">
              <a:solidFill>
                <a:srgbClr val="000000"/>
              </a:solidFill>
            </a:endParaRPr>
          </a:p>
        </p:txBody>
      </p:sp>
      <p:sp>
        <p:nvSpPr>
          <p:cNvPr id="4" name="Altbilgi Yer Tutucusu 3"/>
          <p:cNvSpPr>
            <a:spLocks noGrp="1"/>
          </p:cNvSpPr>
          <p:nvPr>
            <p:ph type="ftr" sz="quarter" idx="11"/>
          </p:nvPr>
        </p:nvSpPr>
        <p:spPr/>
        <p:txBody>
          <a:bodyPr/>
          <a:lstStyle>
            <a:lvl1pPr>
              <a:defRPr/>
            </a:lvl1pPr>
          </a:lstStyle>
          <a:p>
            <a:endParaRPr lang="en-US">
              <a:solidFill>
                <a:srgbClr val="000000"/>
              </a:solidFill>
            </a:endParaRPr>
          </a:p>
        </p:txBody>
      </p:sp>
      <p:sp>
        <p:nvSpPr>
          <p:cNvPr id="5" name="Slayt Numarası Yer Tutucusu 4"/>
          <p:cNvSpPr>
            <a:spLocks noGrp="1"/>
          </p:cNvSpPr>
          <p:nvPr>
            <p:ph type="sldNum" sz="quarter" idx="12"/>
          </p:nvPr>
        </p:nvSpPr>
        <p:spPr/>
        <p:txBody>
          <a:bodyPr/>
          <a:lstStyle>
            <a:lvl1pPr>
              <a:defRPr/>
            </a:lvl1pPr>
          </a:lstStyle>
          <a:p>
            <a:fld id="{14D20D1F-5C57-468C-8A7B-43508D7BA81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29374674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lvl1pPr>
              <a:defRPr/>
            </a:lvl1pPr>
          </a:lstStyle>
          <a:p>
            <a:fld id="{45C634B4-2A3A-4761-81FC-858E1685D5C9}" type="datetime1">
              <a:rPr lang="tr-TR" smtClean="0">
                <a:solidFill>
                  <a:srgbClr val="000000"/>
                </a:solidFill>
              </a:rPr>
              <a:pPr/>
              <a:t>17.04.2019</a:t>
            </a:fld>
            <a:endParaRPr lang="en-US">
              <a:solidFill>
                <a:srgbClr val="000000"/>
              </a:solidFill>
            </a:endParaRPr>
          </a:p>
        </p:txBody>
      </p:sp>
      <p:sp>
        <p:nvSpPr>
          <p:cNvPr id="3" name="Altbilgi Yer Tutucusu 2"/>
          <p:cNvSpPr>
            <a:spLocks noGrp="1"/>
          </p:cNvSpPr>
          <p:nvPr>
            <p:ph type="ftr" sz="quarter" idx="11"/>
          </p:nvPr>
        </p:nvSpPr>
        <p:spPr/>
        <p:txBody>
          <a:bodyPr/>
          <a:lstStyle>
            <a:lvl1pPr>
              <a:defRPr/>
            </a:lvl1pPr>
          </a:lstStyle>
          <a:p>
            <a:endParaRPr lang="en-US">
              <a:solidFill>
                <a:srgbClr val="000000"/>
              </a:solidFill>
            </a:endParaRPr>
          </a:p>
        </p:txBody>
      </p:sp>
      <p:sp>
        <p:nvSpPr>
          <p:cNvPr id="4" name="Slayt Numarası Yer Tutucusu 3"/>
          <p:cNvSpPr>
            <a:spLocks noGrp="1"/>
          </p:cNvSpPr>
          <p:nvPr>
            <p:ph type="sldNum" sz="quarter" idx="12"/>
          </p:nvPr>
        </p:nvSpPr>
        <p:spPr/>
        <p:txBody>
          <a:bodyPr/>
          <a:lstStyle>
            <a:lvl1pPr>
              <a:defRPr/>
            </a:lvl1pPr>
          </a:lstStyle>
          <a:p>
            <a:fld id="{CD453302-FA09-45B7-94FF-BF529B2B925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2667008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lvl1pPr>
              <a:defRPr/>
            </a:lvl1pPr>
          </a:lstStyle>
          <a:p>
            <a:fld id="{09FECF27-6B8C-41A8-A57E-927848FC8EAB}" type="datetime1">
              <a:rPr lang="tr-TR" smtClean="0">
                <a:solidFill>
                  <a:srgbClr val="000000"/>
                </a:solidFill>
              </a:rPr>
              <a:pPr/>
              <a:t>17.04.2019</a:t>
            </a:fld>
            <a:endParaRPr lang="en-US">
              <a:solidFill>
                <a:srgbClr val="000000"/>
              </a:solidFill>
            </a:endParaRPr>
          </a:p>
        </p:txBody>
      </p:sp>
      <p:sp>
        <p:nvSpPr>
          <p:cNvPr id="6" name="Altbilgi Yer Tutucusu 5"/>
          <p:cNvSpPr>
            <a:spLocks noGrp="1"/>
          </p:cNvSpPr>
          <p:nvPr>
            <p:ph type="ftr" sz="quarter" idx="11"/>
          </p:nvPr>
        </p:nvSpPr>
        <p:spPr/>
        <p:txBody>
          <a:bodyPr/>
          <a:lstStyle>
            <a:lvl1pPr>
              <a:defRPr/>
            </a:lvl1pPr>
          </a:lstStyle>
          <a:p>
            <a:endParaRPr lang="en-US">
              <a:solidFill>
                <a:srgbClr val="000000"/>
              </a:solidFill>
            </a:endParaRPr>
          </a:p>
        </p:txBody>
      </p:sp>
      <p:sp>
        <p:nvSpPr>
          <p:cNvPr id="7" name="Slayt Numarası Yer Tutucusu 6"/>
          <p:cNvSpPr>
            <a:spLocks noGrp="1"/>
          </p:cNvSpPr>
          <p:nvPr>
            <p:ph type="sldNum" sz="quarter" idx="12"/>
          </p:nvPr>
        </p:nvSpPr>
        <p:spPr/>
        <p:txBody>
          <a:bodyPr/>
          <a:lstStyle>
            <a:lvl1pPr>
              <a:defRPr/>
            </a:lvl1pPr>
          </a:lstStyle>
          <a:p>
            <a:fld id="{5C31FB9A-58AA-4B05-8983-C0CA4C1A015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30287252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lvl1pPr>
              <a:defRPr/>
            </a:lvl1pPr>
          </a:lstStyle>
          <a:p>
            <a:fld id="{7F6BB122-C0E4-429D-82CE-51650D35F454}" type="datetime1">
              <a:rPr lang="tr-TR" smtClean="0">
                <a:solidFill>
                  <a:srgbClr val="000000"/>
                </a:solidFill>
              </a:rPr>
              <a:pPr/>
              <a:t>17.04.2019</a:t>
            </a:fld>
            <a:endParaRPr lang="en-US">
              <a:solidFill>
                <a:srgbClr val="000000"/>
              </a:solidFill>
            </a:endParaRPr>
          </a:p>
        </p:txBody>
      </p:sp>
      <p:sp>
        <p:nvSpPr>
          <p:cNvPr id="6" name="Altbilgi Yer Tutucusu 5"/>
          <p:cNvSpPr>
            <a:spLocks noGrp="1"/>
          </p:cNvSpPr>
          <p:nvPr>
            <p:ph type="ftr" sz="quarter" idx="11"/>
          </p:nvPr>
        </p:nvSpPr>
        <p:spPr/>
        <p:txBody>
          <a:bodyPr/>
          <a:lstStyle>
            <a:lvl1pPr>
              <a:defRPr/>
            </a:lvl1pPr>
          </a:lstStyle>
          <a:p>
            <a:endParaRPr lang="en-US">
              <a:solidFill>
                <a:srgbClr val="000000"/>
              </a:solidFill>
            </a:endParaRPr>
          </a:p>
        </p:txBody>
      </p:sp>
      <p:sp>
        <p:nvSpPr>
          <p:cNvPr id="7" name="Slayt Numarası Yer Tutucusu 6"/>
          <p:cNvSpPr>
            <a:spLocks noGrp="1"/>
          </p:cNvSpPr>
          <p:nvPr>
            <p:ph type="sldNum" sz="quarter" idx="12"/>
          </p:nvPr>
        </p:nvSpPr>
        <p:spPr/>
        <p:txBody>
          <a:bodyPr/>
          <a:lstStyle>
            <a:lvl1pPr>
              <a:defRPr/>
            </a:lvl1pPr>
          </a:lstStyle>
          <a:p>
            <a:fld id="{87EABC91-3DBE-4EB2-9ED3-0A9CF29451F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35315386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fld id="{F93BD864-5F5C-4214-AE8C-D87C930142F7}" type="datetime1">
              <a:rPr lang="tr-TR" smtClean="0">
                <a:solidFill>
                  <a:srgbClr val="000000"/>
                </a:solidFill>
              </a:rPr>
              <a:pPr/>
              <a:t>17.04.2019</a:t>
            </a:fld>
            <a:endParaRPr lang="en-US">
              <a:solidFill>
                <a:srgbClr val="000000"/>
              </a:solidFill>
            </a:endParaRPr>
          </a:p>
        </p:txBody>
      </p:sp>
      <p:sp>
        <p:nvSpPr>
          <p:cNvPr id="5" name="Altbilgi Yer Tutucusu 4"/>
          <p:cNvSpPr>
            <a:spLocks noGrp="1"/>
          </p:cNvSpPr>
          <p:nvPr>
            <p:ph type="ftr" sz="quarter" idx="11"/>
          </p:nvPr>
        </p:nvSpPr>
        <p:spPr/>
        <p:txBody>
          <a:bodyPr/>
          <a:lstStyle>
            <a:lvl1pPr>
              <a:defRPr/>
            </a:lvl1pPr>
          </a:lstStyle>
          <a:p>
            <a:endParaRPr lang="en-US">
              <a:solidFill>
                <a:srgbClr val="000000"/>
              </a:solidFill>
            </a:endParaRPr>
          </a:p>
        </p:txBody>
      </p:sp>
      <p:sp>
        <p:nvSpPr>
          <p:cNvPr id="6" name="Slayt Numarası Yer Tutucusu 5"/>
          <p:cNvSpPr>
            <a:spLocks noGrp="1"/>
          </p:cNvSpPr>
          <p:nvPr>
            <p:ph type="sldNum" sz="quarter" idx="12"/>
          </p:nvPr>
        </p:nvSpPr>
        <p:spPr/>
        <p:txBody>
          <a:bodyPr/>
          <a:lstStyle>
            <a:lvl1pPr>
              <a:defRPr/>
            </a:lvl1pPr>
          </a:lstStyle>
          <a:p>
            <a:fld id="{044269C6-22D3-409D-BC43-3D60D8E2A76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33196259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15100" y="609600"/>
            <a:ext cx="1943100" cy="5486400"/>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685800" y="609600"/>
            <a:ext cx="5676900" cy="548640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fld id="{20ED6772-2611-4159-9550-915302A21629}" type="datetime1">
              <a:rPr lang="tr-TR" smtClean="0">
                <a:solidFill>
                  <a:srgbClr val="000000"/>
                </a:solidFill>
              </a:rPr>
              <a:pPr/>
              <a:t>17.04.2019</a:t>
            </a:fld>
            <a:endParaRPr lang="en-US">
              <a:solidFill>
                <a:srgbClr val="000000"/>
              </a:solidFill>
            </a:endParaRPr>
          </a:p>
        </p:txBody>
      </p:sp>
      <p:sp>
        <p:nvSpPr>
          <p:cNvPr id="5" name="Altbilgi Yer Tutucusu 4"/>
          <p:cNvSpPr>
            <a:spLocks noGrp="1"/>
          </p:cNvSpPr>
          <p:nvPr>
            <p:ph type="ftr" sz="quarter" idx="11"/>
          </p:nvPr>
        </p:nvSpPr>
        <p:spPr/>
        <p:txBody>
          <a:bodyPr/>
          <a:lstStyle>
            <a:lvl1pPr>
              <a:defRPr/>
            </a:lvl1pPr>
          </a:lstStyle>
          <a:p>
            <a:endParaRPr lang="en-US">
              <a:solidFill>
                <a:srgbClr val="000000"/>
              </a:solidFill>
            </a:endParaRPr>
          </a:p>
        </p:txBody>
      </p:sp>
      <p:sp>
        <p:nvSpPr>
          <p:cNvPr id="6" name="Slayt Numarası Yer Tutucusu 5"/>
          <p:cNvSpPr>
            <a:spLocks noGrp="1"/>
          </p:cNvSpPr>
          <p:nvPr>
            <p:ph type="sldNum" sz="quarter" idx="12"/>
          </p:nvPr>
        </p:nvSpPr>
        <p:spPr/>
        <p:txBody>
          <a:bodyPr/>
          <a:lstStyle>
            <a:lvl1pPr>
              <a:defRPr/>
            </a:lvl1pPr>
          </a:lstStyle>
          <a:p>
            <a:fld id="{B4CB76D3-17FF-4044-B566-2DD8B2D6EA3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16641628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29 Veri Yer Tutucusu"/>
          <p:cNvSpPr>
            <a:spLocks noGrp="1"/>
          </p:cNvSpPr>
          <p:nvPr>
            <p:ph type="dt" sz="half" idx="10"/>
          </p:nvPr>
        </p:nvSpPr>
        <p:spPr/>
        <p:txBody>
          <a:bodyPr/>
          <a:lstStyle>
            <a:lvl1pPr>
              <a:defRPr/>
            </a:lvl1pPr>
          </a:lstStyle>
          <a:p>
            <a:pPr>
              <a:defRPr/>
            </a:pPr>
            <a:fld id="{7B039F26-FF15-4790-8BB5-500D3CD41CCF}" type="datetime1">
              <a:rPr lang="tr-TR" smtClean="0">
                <a:solidFill>
                  <a:srgbClr val="DBF5F9">
                    <a:shade val="90000"/>
                  </a:srgbClr>
                </a:solidFill>
              </a:rPr>
              <a:pPr>
                <a:defRPr/>
              </a:pPr>
              <a:t>17.04.2019</a:t>
            </a:fld>
            <a:endParaRPr lang="tr-TR">
              <a:solidFill>
                <a:srgbClr val="DBF5F9">
                  <a:shade val="90000"/>
                </a:srgbClr>
              </a:solidFill>
            </a:endParaRPr>
          </a:p>
        </p:txBody>
      </p:sp>
      <p:sp>
        <p:nvSpPr>
          <p:cNvPr id="5" name="18 Altbilgi Yer Tutucusu"/>
          <p:cNvSpPr>
            <a:spLocks noGrp="1"/>
          </p:cNvSpPr>
          <p:nvPr>
            <p:ph type="ftr" sz="quarter" idx="11"/>
          </p:nvPr>
        </p:nvSpPr>
        <p:spPr/>
        <p:txBody>
          <a:bodyPr/>
          <a:lstStyle>
            <a:lvl1pPr>
              <a:defRPr/>
            </a:lvl1pPr>
          </a:lstStyle>
          <a:p>
            <a:pPr>
              <a:defRPr/>
            </a:pPr>
            <a:endParaRPr lang="tr-TR"/>
          </a:p>
        </p:txBody>
      </p:sp>
      <p:sp>
        <p:nvSpPr>
          <p:cNvPr id="6" name="26 Slayt Numarası Yer Tutucusu"/>
          <p:cNvSpPr>
            <a:spLocks noGrp="1"/>
          </p:cNvSpPr>
          <p:nvPr>
            <p:ph type="sldNum" sz="quarter" idx="12"/>
          </p:nvPr>
        </p:nvSpPr>
        <p:spPr/>
        <p:txBody>
          <a:bodyPr/>
          <a:lstStyle>
            <a:lvl1pPr>
              <a:defRPr/>
            </a:lvl1pPr>
          </a:lstStyle>
          <a:p>
            <a:pPr>
              <a:defRPr/>
            </a:pPr>
            <a:fld id="{43EAD262-EE77-4AAC-AAA0-A36E193E9319}" type="slidenum">
              <a:rPr lang="tr-TR">
                <a:solidFill>
                  <a:srgbClr val="DBF5F9">
                    <a:shade val="90000"/>
                  </a:srgbClr>
                </a:solidFill>
              </a:rPr>
              <a:pPr>
                <a:defRPr/>
              </a:pPr>
              <a:t>‹#›</a:t>
            </a:fld>
            <a:endParaRPr lang="tr-TR">
              <a:solidFill>
                <a:srgbClr val="DBF5F9">
                  <a:shade val="90000"/>
                </a:srgbClr>
              </a:solidFill>
            </a:endParaRPr>
          </a:p>
        </p:txBody>
      </p:sp>
    </p:spTree>
    <p:extLst>
      <p:ext uri="{BB962C8B-B14F-4D97-AF65-F5344CB8AC3E}">
        <p14:creationId xmlns:p14="http://schemas.microsoft.com/office/powerpoint/2010/main" xmlns="" val="2963373043"/>
      </p:ext>
    </p:extLst>
  </p:cSld>
  <p:clrMapOvr>
    <a:masterClrMapping/>
  </p:clrMapOvr>
  <p:transition>
    <p:cover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29 Veri Yer Tutucusu"/>
          <p:cNvSpPr>
            <a:spLocks noGrp="1"/>
          </p:cNvSpPr>
          <p:nvPr>
            <p:ph type="dt" sz="half" idx="10"/>
          </p:nvPr>
        </p:nvSpPr>
        <p:spPr/>
        <p:txBody>
          <a:bodyPr/>
          <a:lstStyle>
            <a:lvl1pPr>
              <a:defRPr/>
            </a:lvl1pPr>
          </a:lstStyle>
          <a:p>
            <a:pPr>
              <a:defRPr/>
            </a:pPr>
            <a:fld id="{E872D3C3-B8ED-4675-B44F-5DE985A0650B}" type="datetime1">
              <a:rPr lang="tr-TR" smtClean="0">
                <a:solidFill>
                  <a:srgbClr val="DBF5F9">
                    <a:shade val="90000"/>
                  </a:srgbClr>
                </a:solidFill>
              </a:rPr>
              <a:pPr>
                <a:defRPr/>
              </a:pPr>
              <a:t>17.04.2019</a:t>
            </a:fld>
            <a:endParaRPr lang="tr-TR">
              <a:solidFill>
                <a:srgbClr val="DBF5F9">
                  <a:shade val="90000"/>
                </a:srgbClr>
              </a:solidFill>
            </a:endParaRPr>
          </a:p>
        </p:txBody>
      </p:sp>
      <p:sp>
        <p:nvSpPr>
          <p:cNvPr id="5" name="18 Altbilgi Yer Tutucusu"/>
          <p:cNvSpPr>
            <a:spLocks noGrp="1"/>
          </p:cNvSpPr>
          <p:nvPr>
            <p:ph type="ftr" sz="quarter" idx="11"/>
          </p:nvPr>
        </p:nvSpPr>
        <p:spPr/>
        <p:txBody>
          <a:bodyPr/>
          <a:lstStyle>
            <a:lvl1pPr>
              <a:defRPr/>
            </a:lvl1pPr>
          </a:lstStyle>
          <a:p>
            <a:pPr>
              <a:defRPr/>
            </a:pPr>
            <a:endParaRPr lang="tr-TR"/>
          </a:p>
        </p:txBody>
      </p:sp>
      <p:sp>
        <p:nvSpPr>
          <p:cNvPr id="6" name="26 Slayt Numarası Yer Tutucusu"/>
          <p:cNvSpPr>
            <a:spLocks noGrp="1"/>
          </p:cNvSpPr>
          <p:nvPr>
            <p:ph type="sldNum" sz="quarter" idx="12"/>
          </p:nvPr>
        </p:nvSpPr>
        <p:spPr/>
        <p:txBody>
          <a:bodyPr/>
          <a:lstStyle>
            <a:lvl1pPr>
              <a:defRPr/>
            </a:lvl1pPr>
          </a:lstStyle>
          <a:p>
            <a:pPr>
              <a:defRPr/>
            </a:pPr>
            <a:fld id="{52C74AE7-36A1-4C15-962D-B49A703D1F4C}" type="slidenum">
              <a:rPr lang="tr-TR">
                <a:solidFill>
                  <a:srgbClr val="DBF5F9">
                    <a:shade val="90000"/>
                  </a:srgbClr>
                </a:solidFill>
              </a:rPr>
              <a:pPr>
                <a:defRPr/>
              </a:pPr>
              <a:t>‹#›</a:t>
            </a:fld>
            <a:endParaRPr lang="tr-TR">
              <a:solidFill>
                <a:srgbClr val="DBF5F9">
                  <a:shade val="90000"/>
                </a:srgbClr>
              </a:solidFill>
            </a:endParaRPr>
          </a:p>
        </p:txBody>
      </p:sp>
    </p:spTree>
    <p:extLst>
      <p:ext uri="{BB962C8B-B14F-4D97-AF65-F5344CB8AC3E}">
        <p14:creationId xmlns:p14="http://schemas.microsoft.com/office/powerpoint/2010/main" xmlns="" val="2487848063"/>
      </p:ext>
    </p:extLst>
  </p:cSld>
  <p:clrMapOvr>
    <a:masterClrMapping/>
  </p:clrMapOvr>
  <p:transition>
    <p:cover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29 Veri Yer Tutucusu"/>
          <p:cNvSpPr>
            <a:spLocks noGrp="1"/>
          </p:cNvSpPr>
          <p:nvPr>
            <p:ph type="dt" sz="half" idx="10"/>
          </p:nvPr>
        </p:nvSpPr>
        <p:spPr/>
        <p:txBody>
          <a:bodyPr/>
          <a:lstStyle>
            <a:lvl1pPr>
              <a:defRPr/>
            </a:lvl1pPr>
          </a:lstStyle>
          <a:p>
            <a:pPr>
              <a:defRPr/>
            </a:pPr>
            <a:fld id="{0A0FBE4A-3A83-4115-93BC-053262ECFE71}" type="datetime1">
              <a:rPr lang="tr-TR" smtClean="0">
                <a:solidFill>
                  <a:srgbClr val="DBF5F9">
                    <a:shade val="90000"/>
                  </a:srgbClr>
                </a:solidFill>
              </a:rPr>
              <a:pPr>
                <a:defRPr/>
              </a:pPr>
              <a:t>17.04.2019</a:t>
            </a:fld>
            <a:endParaRPr lang="tr-TR">
              <a:solidFill>
                <a:srgbClr val="DBF5F9">
                  <a:shade val="90000"/>
                </a:srgbClr>
              </a:solidFill>
            </a:endParaRPr>
          </a:p>
        </p:txBody>
      </p:sp>
      <p:sp>
        <p:nvSpPr>
          <p:cNvPr id="5" name="18 Altbilgi Yer Tutucusu"/>
          <p:cNvSpPr>
            <a:spLocks noGrp="1"/>
          </p:cNvSpPr>
          <p:nvPr>
            <p:ph type="ftr" sz="quarter" idx="11"/>
          </p:nvPr>
        </p:nvSpPr>
        <p:spPr/>
        <p:txBody>
          <a:bodyPr/>
          <a:lstStyle>
            <a:lvl1pPr>
              <a:defRPr/>
            </a:lvl1pPr>
          </a:lstStyle>
          <a:p>
            <a:pPr>
              <a:defRPr/>
            </a:pPr>
            <a:endParaRPr lang="tr-TR"/>
          </a:p>
        </p:txBody>
      </p:sp>
      <p:sp>
        <p:nvSpPr>
          <p:cNvPr id="6" name="26 Slayt Numarası Yer Tutucusu"/>
          <p:cNvSpPr>
            <a:spLocks noGrp="1"/>
          </p:cNvSpPr>
          <p:nvPr>
            <p:ph type="sldNum" sz="quarter" idx="12"/>
          </p:nvPr>
        </p:nvSpPr>
        <p:spPr/>
        <p:txBody>
          <a:bodyPr/>
          <a:lstStyle>
            <a:lvl1pPr>
              <a:defRPr/>
            </a:lvl1pPr>
          </a:lstStyle>
          <a:p>
            <a:pPr>
              <a:defRPr/>
            </a:pPr>
            <a:fld id="{4942B2FB-0443-4022-80B7-7EB1ECA3D821}" type="slidenum">
              <a:rPr lang="tr-TR">
                <a:solidFill>
                  <a:srgbClr val="DBF5F9">
                    <a:shade val="90000"/>
                  </a:srgbClr>
                </a:solidFill>
              </a:rPr>
              <a:pPr>
                <a:defRPr/>
              </a:pPr>
              <a:t>‹#›</a:t>
            </a:fld>
            <a:endParaRPr lang="tr-TR">
              <a:solidFill>
                <a:srgbClr val="DBF5F9">
                  <a:shade val="90000"/>
                </a:srgbClr>
              </a:solidFill>
            </a:endParaRPr>
          </a:p>
        </p:txBody>
      </p:sp>
    </p:spTree>
    <p:extLst>
      <p:ext uri="{BB962C8B-B14F-4D97-AF65-F5344CB8AC3E}">
        <p14:creationId xmlns:p14="http://schemas.microsoft.com/office/powerpoint/2010/main" xmlns="" val="989830625"/>
      </p:ext>
    </p:extLst>
  </p:cSld>
  <p:clrMapOvr>
    <a:masterClrMapping/>
  </p:clrMapOvr>
  <p:transition>
    <p:cover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29 Veri Yer Tutucusu"/>
          <p:cNvSpPr>
            <a:spLocks noGrp="1"/>
          </p:cNvSpPr>
          <p:nvPr>
            <p:ph type="dt" sz="half" idx="10"/>
          </p:nvPr>
        </p:nvSpPr>
        <p:spPr/>
        <p:txBody>
          <a:bodyPr/>
          <a:lstStyle>
            <a:lvl1pPr>
              <a:defRPr/>
            </a:lvl1pPr>
          </a:lstStyle>
          <a:p>
            <a:pPr>
              <a:defRPr/>
            </a:pPr>
            <a:fld id="{2840EEDE-8592-413D-B0A5-8C943026FD9F}" type="datetime1">
              <a:rPr lang="tr-TR" smtClean="0">
                <a:solidFill>
                  <a:srgbClr val="DBF5F9">
                    <a:shade val="90000"/>
                  </a:srgbClr>
                </a:solidFill>
              </a:rPr>
              <a:pPr>
                <a:defRPr/>
              </a:pPr>
              <a:t>17.04.2019</a:t>
            </a:fld>
            <a:endParaRPr lang="tr-TR">
              <a:solidFill>
                <a:srgbClr val="DBF5F9">
                  <a:shade val="90000"/>
                </a:srgbClr>
              </a:solidFill>
            </a:endParaRPr>
          </a:p>
        </p:txBody>
      </p:sp>
      <p:sp>
        <p:nvSpPr>
          <p:cNvPr id="6" name="18 Altbilgi Yer Tutucusu"/>
          <p:cNvSpPr>
            <a:spLocks noGrp="1"/>
          </p:cNvSpPr>
          <p:nvPr>
            <p:ph type="ftr" sz="quarter" idx="11"/>
          </p:nvPr>
        </p:nvSpPr>
        <p:spPr/>
        <p:txBody>
          <a:bodyPr/>
          <a:lstStyle>
            <a:lvl1pPr>
              <a:defRPr/>
            </a:lvl1pPr>
          </a:lstStyle>
          <a:p>
            <a:pPr>
              <a:defRPr/>
            </a:pPr>
            <a:endParaRPr lang="tr-TR"/>
          </a:p>
        </p:txBody>
      </p:sp>
      <p:sp>
        <p:nvSpPr>
          <p:cNvPr id="7" name="26 Slayt Numarası Yer Tutucusu"/>
          <p:cNvSpPr>
            <a:spLocks noGrp="1"/>
          </p:cNvSpPr>
          <p:nvPr>
            <p:ph type="sldNum" sz="quarter" idx="12"/>
          </p:nvPr>
        </p:nvSpPr>
        <p:spPr/>
        <p:txBody>
          <a:bodyPr/>
          <a:lstStyle>
            <a:lvl1pPr>
              <a:defRPr/>
            </a:lvl1pPr>
          </a:lstStyle>
          <a:p>
            <a:pPr>
              <a:defRPr/>
            </a:pPr>
            <a:fld id="{76B1B3A3-191F-4D7E-BD4D-49F3C0C3EAD5}" type="slidenum">
              <a:rPr lang="tr-TR">
                <a:solidFill>
                  <a:srgbClr val="DBF5F9">
                    <a:shade val="90000"/>
                  </a:srgbClr>
                </a:solidFill>
              </a:rPr>
              <a:pPr>
                <a:defRPr/>
              </a:pPr>
              <a:t>‹#›</a:t>
            </a:fld>
            <a:endParaRPr lang="tr-TR">
              <a:solidFill>
                <a:srgbClr val="DBF5F9">
                  <a:shade val="90000"/>
                </a:srgbClr>
              </a:solidFill>
            </a:endParaRPr>
          </a:p>
        </p:txBody>
      </p:sp>
    </p:spTree>
    <p:extLst>
      <p:ext uri="{BB962C8B-B14F-4D97-AF65-F5344CB8AC3E}">
        <p14:creationId xmlns:p14="http://schemas.microsoft.com/office/powerpoint/2010/main" xmlns="" val="3241563537"/>
      </p:ext>
    </p:extLst>
  </p:cSld>
  <p:clrMapOvr>
    <a:masterClrMapping/>
  </p:clrMapOvr>
  <p:transition>
    <p:cover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29 Veri Yer Tutucusu"/>
          <p:cNvSpPr>
            <a:spLocks noGrp="1"/>
          </p:cNvSpPr>
          <p:nvPr>
            <p:ph type="dt" sz="half" idx="10"/>
          </p:nvPr>
        </p:nvSpPr>
        <p:spPr/>
        <p:txBody>
          <a:bodyPr/>
          <a:lstStyle>
            <a:lvl1pPr>
              <a:defRPr/>
            </a:lvl1pPr>
          </a:lstStyle>
          <a:p>
            <a:pPr>
              <a:defRPr/>
            </a:pPr>
            <a:fld id="{A5A37E17-FE2D-41E8-9776-FD707DE07E01}" type="datetime1">
              <a:rPr lang="tr-TR" smtClean="0">
                <a:solidFill>
                  <a:srgbClr val="DBF5F9">
                    <a:shade val="90000"/>
                  </a:srgbClr>
                </a:solidFill>
              </a:rPr>
              <a:pPr>
                <a:defRPr/>
              </a:pPr>
              <a:t>17.04.2019</a:t>
            </a:fld>
            <a:endParaRPr lang="tr-TR">
              <a:solidFill>
                <a:srgbClr val="DBF5F9">
                  <a:shade val="90000"/>
                </a:srgbClr>
              </a:solidFill>
            </a:endParaRPr>
          </a:p>
        </p:txBody>
      </p:sp>
      <p:sp>
        <p:nvSpPr>
          <p:cNvPr id="8" name="18 Altbilgi Yer Tutucusu"/>
          <p:cNvSpPr>
            <a:spLocks noGrp="1"/>
          </p:cNvSpPr>
          <p:nvPr>
            <p:ph type="ftr" sz="quarter" idx="11"/>
          </p:nvPr>
        </p:nvSpPr>
        <p:spPr/>
        <p:txBody>
          <a:bodyPr/>
          <a:lstStyle>
            <a:lvl1pPr>
              <a:defRPr/>
            </a:lvl1pPr>
          </a:lstStyle>
          <a:p>
            <a:pPr>
              <a:defRPr/>
            </a:pPr>
            <a:endParaRPr lang="tr-TR"/>
          </a:p>
        </p:txBody>
      </p:sp>
      <p:sp>
        <p:nvSpPr>
          <p:cNvPr id="9" name="26 Slayt Numarası Yer Tutucusu"/>
          <p:cNvSpPr>
            <a:spLocks noGrp="1"/>
          </p:cNvSpPr>
          <p:nvPr>
            <p:ph type="sldNum" sz="quarter" idx="12"/>
          </p:nvPr>
        </p:nvSpPr>
        <p:spPr/>
        <p:txBody>
          <a:bodyPr/>
          <a:lstStyle>
            <a:lvl1pPr>
              <a:defRPr/>
            </a:lvl1pPr>
          </a:lstStyle>
          <a:p>
            <a:pPr>
              <a:defRPr/>
            </a:pPr>
            <a:fld id="{E131D0DE-A191-40E5-B2DF-92E14CD3E091}" type="slidenum">
              <a:rPr lang="tr-TR">
                <a:solidFill>
                  <a:srgbClr val="DBF5F9">
                    <a:shade val="90000"/>
                  </a:srgbClr>
                </a:solidFill>
              </a:rPr>
              <a:pPr>
                <a:defRPr/>
              </a:pPr>
              <a:t>‹#›</a:t>
            </a:fld>
            <a:endParaRPr lang="tr-TR">
              <a:solidFill>
                <a:srgbClr val="DBF5F9">
                  <a:shade val="90000"/>
                </a:srgbClr>
              </a:solidFill>
            </a:endParaRPr>
          </a:p>
        </p:txBody>
      </p:sp>
    </p:spTree>
    <p:extLst>
      <p:ext uri="{BB962C8B-B14F-4D97-AF65-F5344CB8AC3E}">
        <p14:creationId xmlns:p14="http://schemas.microsoft.com/office/powerpoint/2010/main" xmlns="" val="917235391"/>
      </p:ext>
    </p:extLst>
  </p:cSld>
  <p:clrMapOvr>
    <a:masterClrMapping/>
  </p:clrMapOvr>
  <p:transition>
    <p:cover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9 Veri Yer Tutucusu"/>
          <p:cNvSpPr>
            <a:spLocks noGrp="1"/>
          </p:cNvSpPr>
          <p:nvPr>
            <p:ph type="dt" sz="half" idx="10"/>
          </p:nvPr>
        </p:nvSpPr>
        <p:spPr/>
        <p:txBody>
          <a:bodyPr/>
          <a:lstStyle>
            <a:lvl1pPr>
              <a:defRPr/>
            </a:lvl1pPr>
          </a:lstStyle>
          <a:p>
            <a:pPr>
              <a:defRPr/>
            </a:pPr>
            <a:fld id="{77997941-75A8-4D16-BAD5-73A8D8580633}" type="datetime1">
              <a:rPr lang="tr-TR" smtClean="0">
                <a:solidFill>
                  <a:srgbClr val="DBF5F9">
                    <a:shade val="90000"/>
                  </a:srgbClr>
                </a:solidFill>
              </a:rPr>
              <a:pPr>
                <a:defRPr/>
              </a:pPr>
              <a:t>17.04.2019</a:t>
            </a:fld>
            <a:endParaRPr lang="tr-TR">
              <a:solidFill>
                <a:srgbClr val="DBF5F9">
                  <a:shade val="90000"/>
                </a:srgbClr>
              </a:solidFill>
            </a:endParaRPr>
          </a:p>
        </p:txBody>
      </p:sp>
      <p:sp>
        <p:nvSpPr>
          <p:cNvPr id="4" name="18 Altbilgi Yer Tutucusu"/>
          <p:cNvSpPr>
            <a:spLocks noGrp="1"/>
          </p:cNvSpPr>
          <p:nvPr>
            <p:ph type="ftr" sz="quarter" idx="11"/>
          </p:nvPr>
        </p:nvSpPr>
        <p:spPr/>
        <p:txBody>
          <a:bodyPr/>
          <a:lstStyle>
            <a:lvl1pPr>
              <a:defRPr/>
            </a:lvl1pPr>
          </a:lstStyle>
          <a:p>
            <a:pPr>
              <a:defRPr/>
            </a:pPr>
            <a:endParaRPr lang="tr-TR"/>
          </a:p>
        </p:txBody>
      </p:sp>
      <p:sp>
        <p:nvSpPr>
          <p:cNvPr id="5" name="26 Slayt Numarası Yer Tutucusu"/>
          <p:cNvSpPr>
            <a:spLocks noGrp="1"/>
          </p:cNvSpPr>
          <p:nvPr>
            <p:ph type="sldNum" sz="quarter" idx="12"/>
          </p:nvPr>
        </p:nvSpPr>
        <p:spPr/>
        <p:txBody>
          <a:bodyPr/>
          <a:lstStyle>
            <a:lvl1pPr>
              <a:defRPr/>
            </a:lvl1pPr>
          </a:lstStyle>
          <a:p>
            <a:pPr>
              <a:defRPr/>
            </a:pPr>
            <a:fld id="{D79879C2-0398-4F17-B37B-E24B54B33174}" type="slidenum">
              <a:rPr lang="tr-TR">
                <a:solidFill>
                  <a:srgbClr val="DBF5F9">
                    <a:shade val="90000"/>
                  </a:srgbClr>
                </a:solidFill>
              </a:rPr>
              <a:pPr>
                <a:defRPr/>
              </a:pPr>
              <a:t>‹#›</a:t>
            </a:fld>
            <a:endParaRPr lang="tr-TR">
              <a:solidFill>
                <a:srgbClr val="DBF5F9">
                  <a:shade val="90000"/>
                </a:srgbClr>
              </a:solidFill>
            </a:endParaRPr>
          </a:p>
        </p:txBody>
      </p:sp>
    </p:spTree>
    <p:extLst>
      <p:ext uri="{BB962C8B-B14F-4D97-AF65-F5344CB8AC3E}">
        <p14:creationId xmlns:p14="http://schemas.microsoft.com/office/powerpoint/2010/main" xmlns="" val="3785131614"/>
      </p:ext>
    </p:extLst>
  </p:cSld>
  <p:clrMapOvr>
    <a:masterClrMapping/>
  </p:clrMapOvr>
  <p:transition>
    <p:cover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29 Veri Yer Tutucusu"/>
          <p:cNvSpPr>
            <a:spLocks noGrp="1"/>
          </p:cNvSpPr>
          <p:nvPr>
            <p:ph type="dt" sz="half" idx="10"/>
          </p:nvPr>
        </p:nvSpPr>
        <p:spPr/>
        <p:txBody>
          <a:bodyPr/>
          <a:lstStyle>
            <a:lvl1pPr>
              <a:defRPr/>
            </a:lvl1pPr>
          </a:lstStyle>
          <a:p>
            <a:pPr>
              <a:defRPr/>
            </a:pPr>
            <a:fld id="{7DF6CCD2-8FFF-4433-A8CB-B2DEDBE2FAA4}" type="datetime1">
              <a:rPr lang="tr-TR" smtClean="0">
                <a:solidFill>
                  <a:srgbClr val="DBF5F9">
                    <a:shade val="90000"/>
                  </a:srgbClr>
                </a:solidFill>
              </a:rPr>
              <a:pPr>
                <a:defRPr/>
              </a:pPr>
              <a:t>17.04.2019</a:t>
            </a:fld>
            <a:endParaRPr lang="tr-TR">
              <a:solidFill>
                <a:srgbClr val="DBF5F9">
                  <a:shade val="90000"/>
                </a:srgbClr>
              </a:solidFill>
            </a:endParaRPr>
          </a:p>
        </p:txBody>
      </p:sp>
      <p:sp>
        <p:nvSpPr>
          <p:cNvPr id="3" name="18 Altbilgi Yer Tutucusu"/>
          <p:cNvSpPr>
            <a:spLocks noGrp="1"/>
          </p:cNvSpPr>
          <p:nvPr>
            <p:ph type="ftr" sz="quarter" idx="11"/>
          </p:nvPr>
        </p:nvSpPr>
        <p:spPr/>
        <p:txBody>
          <a:bodyPr/>
          <a:lstStyle>
            <a:lvl1pPr>
              <a:defRPr/>
            </a:lvl1pPr>
          </a:lstStyle>
          <a:p>
            <a:pPr>
              <a:defRPr/>
            </a:pPr>
            <a:endParaRPr lang="tr-TR"/>
          </a:p>
        </p:txBody>
      </p:sp>
      <p:sp>
        <p:nvSpPr>
          <p:cNvPr id="4" name="26 Slayt Numarası Yer Tutucusu"/>
          <p:cNvSpPr>
            <a:spLocks noGrp="1"/>
          </p:cNvSpPr>
          <p:nvPr>
            <p:ph type="sldNum" sz="quarter" idx="12"/>
          </p:nvPr>
        </p:nvSpPr>
        <p:spPr/>
        <p:txBody>
          <a:bodyPr/>
          <a:lstStyle>
            <a:lvl1pPr>
              <a:defRPr/>
            </a:lvl1pPr>
          </a:lstStyle>
          <a:p>
            <a:pPr>
              <a:defRPr/>
            </a:pPr>
            <a:fld id="{41936D0A-2698-456B-B3DF-AEFAF89B6157}" type="slidenum">
              <a:rPr lang="tr-TR">
                <a:solidFill>
                  <a:srgbClr val="DBF5F9">
                    <a:shade val="90000"/>
                  </a:srgbClr>
                </a:solidFill>
              </a:rPr>
              <a:pPr>
                <a:defRPr/>
              </a:pPr>
              <a:t>‹#›</a:t>
            </a:fld>
            <a:endParaRPr lang="tr-TR">
              <a:solidFill>
                <a:srgbClr val="DBF5F9">
                  <a:shade val="90000"/>
                </a:srgbClr>
              </a:solidFill>
            </a:endParaRPr>
          </a:p>
        </p:txBody>
      </p:sp>
    </p:spTree>
    <p:extLst>
      <p:ext uri="{BB962C8B-B14F-4D97-AF65-F5344CB8AC3E}">
        <p14:creationId xmlns:p14="http://schemas.microsoft.com/office/powerpoint/2010/main" xmlns="" val="4076199414"/>
      </p:ext>
    </p:extLst>
  </p:cSld>
  <p:clrMapOvr>
    <a:masterClrMapping/>
  </p:clrMapOvr>
  <p:transition>
    <p:cover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29 Veri Yer Tutucusu"/>
          <p:cNvSpPr>
            <a:spLocks noGrp="1"/>
          </p:cNvSpPr>
          <p:nvPr>
            <p:ph type="dt" sz="half" idx="10"/>
          </p:nvPr>
        </p:nvSpPr>
        <p:spPr/>
        <p:txBody>
          <a:bodyPr/>
          <a:lstStyle>
            <a:lvl1pPr>
              <a:defRPr/>
            </a:lvl1pPr>
          </a:lstStyle>
          <a:p>
            <a:pPr>
              <a:defRPr/>
            </a:pPr>
            <a:fld id="{00BEFA5F-CB87-48D2-8F78-72FF340FABC1}" type="datetime1">
              <a:rPr lang="tr-TR" smtClean="0">
                <a:solidFill>
                  <a:srgbClr val="DBF5F9">
                    <a:shade val="90000"/>
                  </a:srgbClr>
                </a:solidFill>
              </a:rPr>
              <a:pPr>
                <a:defRPr/>
              </a:pPr>
              <a:t>17.04.2019</a:t>
            </a:fld>
            <a:endParaRPr lang="tr-TR">
              <a:solidFill>
                <a:srgbClr val="DBF5F9">
                  <a:shade val="90000"/>
                </a:srgbClr>
              </a:solidFill>
            </a:endParaRPr>
          </a:p>
        </p:txBody>
      </p:sp>
      <p:sp>
        <p:nvSpPr>
          <p:cNvPr id="6" name="18 Altbilgi Yer Tutucusu"/>
          <p:cNvSpPr>
            <a:spLocks noGrp="1"/>
          </p:cNvSpPr>
          <p:nvPr>
            <p:ph type="ftr" sz="quarter" idx="11"/>
          </p:nvPr>
        </p:nvSpPr>
        <p:spPr/>
        <p:txBody>
          <a:bodyPr/>
          <a:lstStyle>
            <a:lvl1pPr>
              <a:defRPr/>
            </a:lvl1pPr>
          </a:lstStyle>
          <a:p>
            <a:pPr>
              <a:defRPr/>
            </a:pPr>
            <a:endParaRPr lang="tr-TR"/>
          </a:p>
        </p:txBody>
      </p:sp>
      <p:sp>
        <p:nvSpPr>
          <p:cNvPr id="7" name="26 Slayt Numarası Yer Tutucusu"/>
          <p:cNvSpPr>
            <a:spLocks noGrp="1"/>
          </p:cNvSpPr>
          <p:nvPr>
            <p:ph type="sldNum" sz="quarter" idx="12"/>
          </p:nvPr>
        </p:nvSpPr>
        <p:spPr/>
        <p:txBody>
          <a:bodyPr/>
          <a:lstStyle>
            <a:lvl1pPr>
              <a:defRPr/>
            </a:lvl1pPr>
          </a:lstStyle>
          <a:p>
            <a:pPr>
              <a:defRPr/>
            </a:pPr>
            <a:fld id="{7985B1C7-5BBA-4B79-A3B7-6E3626ACDCE9}" type="slidenum">
              <a:rPr lang="tr-TR">
                <a:solidFill>
                  <a:srgbClr val="DBF5F9">
                    <a:shade val="90000"/>
                  </a:srgbClr>
                </a:solidFill>
              </a:rPr>
              <a:pPr>
                <a:defRPr/>
              </a:pPr>
              <a:t>‹#›</a:t>
            </a:fld>
            <a:endParaRPr lang="tr-TR">
              <a:solidFill>
                <a:srgbClr val="DBF5F9">
                  <a:shade val="90000"/>
                </a:srgbClr>
              </a:solidFill>
            </a:endParaRPr>
          </a:p>
        </p:txBody>
      </p:sp>
    </p:spTree>
    <p:extLst>
      <p:ext uri="{BB962C8B-B14F-4D97-AF65-F5344CB8AC3E}">
        <p14:creationId xmlns:p14="http://schemas.microsoft.com/office/powerpoint/2010/main" xmlns="" val="1319666753"/>
      </p:ext>
    </p:extLst>
  </p:cSld>
  <p:clrMapOvr>
    <a:masterClrMapping/>
  </p:clrMapOvr>
  <p:transition>
    <p:cover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29 Veri Yer Tutucusu"/>
          <p:cNvSpPr>
            <a:spLocks noGrp="1"/>
          </p:cNvSpPr>
          <p:nvPr>
            <p:ph type="dt" sz="half" idx="10"/>
          </p:nvPr>
        </p:nvSpPr>
        <p:spPr/>
        <p:txBody>
          <a:bodyPr/>
          <a:lstStyle>
            <a:lvl1pPr>
              <a:defRPr/>
            </a:lvl1pPr>
          </a:lstStyle>
          <a:p>
            <a:pPr>
              <a:defRPr/>
            </a:pPr>
            <a:fld id="{94F4BEE1-4121-4D56-A5F2-9240FA4D5CE2}" type="datetime1">
              <a:rPr lang="tr-TR" smtClean="0">
                <a:solidFill>
                  <a:srgbClr val="DBF5F9">
                    <a:shade val="90000"/>
                  </a:srgbClr>
                </a:solidFill>
              </a:rPr>
              <a:pPr>
                <a:defRPr/>
              </a:pPr>
              <a:t>17.04.2019</a:t>
            </a:fld>
            <a:endParaRPr lang="tr-TR">
              <a:solidFill>
                <a:srgbClr val="DBF5F9">
                  <a:shade val="90000"/>
                </a:srgbClr>
              </a:solidFill>
            </a:endParaRPr>
          </a:p>
        </p:txBody>
      </p:sp>
      <p:sp>
        <p:nvSpPr>
          <p:cNvPr id="6" name="18 Altbilgi Yer Tutucusu"/>
          <p:cNvSpPr>
            <a:spLocks noGrp="1"/>
          </p:cNvSpPr>
          <p:nvPr>
            <p:ph type="ftr" sz="quarter" idx="11"/>
          </p:nvPr>
        </p:nvSpPr>
        <p:spPr/>
        <p:txBody>
          <a:bodyPr/>
          <a:lstStyle>
            <a:lvl1pPr>
              <a:defRPr/>
            </a:lvl1pPr>
          </a:lstStyle>
          <a:p>
            <a:pPr>
              <a:defRPr/>
            </a:pPr>
            <a:endParaRPr lang="tr-TR"/>
          </a:p>
        </p:txBody>
      </p:sp>
      <p:sp>
        <p:nvSpPr>
          <p:cNvPr id="7" name="26 Slayt Numarası Yer Tutucusu"/>
          <p:cNvSpPr>
            <a:spLocks noGrp="1"/>
          </p:cNvSpPr>
          <p:nvPr>
            <p:ph type="sldNum" sz="quarter" idx="12"/>
          </p:nvPr>
        </p:nvSpPr>
        <p:spPr/>
        <p:txBody>
          <a:bodyPr/>
          <a:lstStyle>
            <a:lvl1pPr>
              <a:defRPr/>
            </a:lvl1pPr>
          </a:lstStyle>
          <a:p>
            <a:pPr>
              <a:defRPr/>
            </a:pPr>
            <a:fld id="{08C9EAD1-37FC-4DAD-A897-24BD38CF9B21}" type="slidenum">
              <a:rPr lang="tr-TR">
                <a:solidFill>
                  <a:srgbClr val="DBF5F9">
                    <a:shade val="90000"/>
                  </a:srgbClr>
                </a:solidFill>
              </a:rPr>
              <a:pPr>
                <a:defRPr/>
              </a:pPr>
              <a:t>‹#›</a:t>
            </a:fld>
            <a:endParaRPr lang="tr-TR">
              <a:solidFill>
                <a:srgbClr val="DBF5F9">
                  <a:shade val="90000"/>
                </a:srgbClr>
              </a:solidFill>
            </a:endParaRPr>
          </a:p>
        </p:txBody>
      </p:sp>
    </p:spTree>
    <p:extLst>
      <p:ext uri="{BB962C8B-B14F-4D97-AF65-F5344CB8AC3E}">
        <p14:creationId xmlns:p14="http://schemas.microsoft.com/office/powerpoint/2010/main" xmlns="" val="3044282782"/>
      </p:ext>
    </p:extLst>
  </p:cSld>
  <p:clrMapOvr>
    <a:masterClrMapping/>
  </p:clrMapOvr>
  <p:transition>
    <p:cover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29 Veri Yer Tutucusu"/>
          <p:cNvSpPr>
            <a:spLocks noGrp="1"/>
          </p:cNvSpPr>
          <p:nvPr>
            <p:ph type="dt" sz="half" idx="10"/>
          </p:nvPr>
        </p:nvSpPr>
        <p:spPr/>
        <p:txBody>
          <a:bodyPr/>
          <a:lstStyle>
            <a:lvl1pPr>
              <a:defRPr/>
            </a:lvl1pPr>
          </a:lstStyle>
          <a:p>
            <a:pPr>
              <a:defRPr/>
            </a:pPr>
            <a:fld id="{D450AFF3-0E8B-494B-834D-C5193DDA4CC7}" type="datetime1">
              <a:rPr lang="tr-TR" smtClean="0">
                <a:solidFill>
                  <a:srgbClr val="DBF5F9">
                    <a:shade val="90000"/>
                  </a:srgbClr>
                </a:solidFill>
              </a:rPr>
              <a:pPr>
                <a:defRPr/>
              </a:pPr>
              <a:t>17.04.2019</a:t>
            </a:fld>
            <a:endParaRPr lang="tr-TR">
              <a:solidFill>
                <a:srgbClr val="DBF5F9">
                  <a:shade val="90000"/>
                </a:srgbClr>
              </a:solidFill>
            </a:endParaRPr>
          </a:p>
        </p:txBody>
      </p:sp>
      <p:sp>
        <p:nvSpPr>
          <p:cNvPr id="5" name="18 Altbilgi Yer Tutucusu"/>
          <p:cNvSpPr>
            <a:spLocks noGrp="1"/>
          </p:cNvSpPr>
          <p:nvPr>
            <p:ph type="ftr" sz="quarter" idx="11"/>
          </p:nvPr>
        </p:nvSpPr>
        <p:spPr/>
        <p:txBody>
          <a:bodyPr/>
          <a:lstStyle>
            <a:lvl1pPr>
              <a:defRPr/>
            </a:lvl1pPr>
          </a:lstStyle>
          <a:p>
            <a:pPr>
              <a:defRPr/>
            </a:pPr>
            <a:endParaRPr lang="tr-TR"/>
          </a:p>
        </p:txBody>
      </p:sp>
      <p:sp>
        <p:nvSpPr>
          <p:cNvPr id="6" name="26 Slayt Numarası Yer Tutucusu"/>
          <p:cNvSpPr>
            <a:spLocks noGrp="1"/>
          </p:cNvSpPr>
          <p:nvPr>
            <p:ph type="sldNum" sz="quarter" idx="12"/>
          </p:nvPr>
        </p:nvSpPr>
        <p:spPr/>
        <p:txBody>
          <a:bodyPr/>
          <a:lstStyle>
            <a:lvl1pPr>
              <a:defRPr/>
            </a:lvl1pPr>
          </a:lstStyle>
          <a:p>
            <a:pPr>
              <a:defRPr/>
            </a:pPr>
            <a:fld id="{39846D9F-9AD0-49FE-B3E3-31E91496F718}" type="slidenum">
              <a:rPr lang="tr-TR">
                <a:solidFill>
                  <a:srgbClr val="DBF5F9">
                    <a:shade val="90000"/>
                  </a:srgbClr>
                </a:solidFill>
              </a:rPr>
              <a:pPr>
                <a:defRPr/>
              </a:pPr>
              <a:t>‹#›</a:t>
            </a:fld>
            <a:endParaRPr lang="tr-TR">
              <a:solidFill>
                <a:srgbClr val="DBF5F9">
                  <a:shade val="90000"/>
                </a:srgbClr>
              </a:solidFill>
            </a:endParaRPr>
          </a:p>
        </p:txBody>
      </p:sp>
    </p:spTree>
    <p:extLst>
      <p:ext uri="{BB962C8B-B14F-4D97-AF65-F5344CB8AC3E}">
        <p14:creationId xmlns:p14="http://schemas.microsoft.com/office/powerpoint/2010/main" xmlns="" val="3514591179"/>
      </p:ext>
    </p:extLst>
  </p:cSld>
  <p:clrMapOvr>
    <a:masterClrMapping/>
  </p:clrMapOvr>
  <p:transition>
    <p:cover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704850"/>
            <a:ext cx="2057400" cy="56197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704850"/>
            <a:ext cx="6019800" cy="56197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29 Veri Yer Tutucusu"/>
          <p:cNvSpPr>
            <a:spLocks noGrp="1"/>
          </p:cNvSpPr>
          <p:nvPr>
            <p:ph type="dt" sz="half" idx="10"/>
          </p:nvPr>
        </p:nvSpPr>
        <p:spPr/>
        <p:txBody>
          <a:bodyPr/>
          <a:lstStyle>
            <a:lvl1pPr>
              <a:defRPr/>
            </a:lvl1pPr>
          </a:lstStyle>
          <a:p>
            <a:pPr>
              <a:defRPr/>
            </a:pPr>
            <a:fld id="{931FFFF7-5242-40CE-8669-78C9A875B0EC}" type="datetime1">
              <a:rPr lang="tr-TR" smtClean="0">
                <a:solidFill>
                  <a:srgbClr val="DBF5F9">
                    <a:shade val="90000"/>
                  </a:srgbClr>
                </a:solidFill>
              </a:rPr>
              <a:pPr>
                <a:defRPr/>
              </a:pPr>
              <a:t>17.04.2019</a:t>
            </a:fld>
            <a:endParaRPr lang="tr-TR">
              <a:solidFill>
                <a:srgbClr val="DBF5F9">
                  <a:shade val="90000"/>
                </a:srgbClr>
              </a:solidFill>
            </a:endParaRPr>
          </a:p>
        </p:txBody>
      </p:sp>
      <p:sp>
        <p:nvSpPr>
          <p:cNvPr id="5" name="18 Altbilgi Yer Tutucusu"/>
          <p:cNvSpPr>
            <a:spLocks noGrp="1"/>
          </p:cNvSpPr>
          <p:nvPr>
            <p:ph type="ftr" sz="quarter" idx="11"/>
          </p:nvPr>
        </p:nvSpPr>
        <p:spPr/>
        <p:txBody>
          <a:bodyPr/>
          <a:lstStyle>
            <a:lvl1pPr>
              <a:defRPr/>
            </a:lvl1pPr>
          </a:lstStyle>
          <a:p>
            <a:pPr>
              <a:defRPr/>
            </a:pPr>
            <a:endParaRPr lang="tr-TR"/>
          </a:p>
        </p:txBody>
      </p:sp>
      <p:sp>
        <p:nvSpPr>
          <p:cNvPr id="6" name="26 Slayt Numarası Yer Tutucusu"/>
          <p:cNvSpPr>
            <a:spLocks noGrp="1"/>
          </p:cNvSpPr>
          <p:nvPr>
            <p:ph type="sldNum" sz="quarter" idx="12"/>
          </p:nvPr>
        </p:nvSpPr>
        <p:spPr/>
        <p:txBody>
          <a:bodyPr/>
          <a:lstStyle>
            <a:lvl1pPr>
              <a:defRPr/>
            </a:lvl1pPr>
          </a:lstStyle>
          <a:p>
            <a:pPr>
              <a:defRPr/>
            </a:pPr>
            <a:fld id="{5BE1239A-3094-4BD3-9167-9EA672DF27D1}" type="slidenum">
              <a:rPr lang="tr-TR">
                <a:solidFill>
                  <a:srgbClr val="DBF5F9">
                    <a:shade val="90000"/>
                  </a:srgbClr>
                </a:solidFill>
              </a:rPr>
              <a:pPr>
                <a:defRPr/>
              </a:pPr>
              <a:t>‹#›</a:t>
            </a:fld>
            <a:endParaRPr lang="tr-TR">
              <a:solidFill>
                <a:srgbClr val="DBF5F9">
                  <a:shade val="90000"/>
                </a:srgbClr>
              </a:solidFill>
            </a:endParaRPr>
          </a:p>
        </p:txBody>
      </p:sp>
    </p:spTree>
    <p:extLst>
      <p:ext uri="{BB962C8B-B14F-4D97-AF65-F5344CB8AC3E}">
        <p14:creationId xmlns:p14="http://schemas.microsoft.com/office/powerpoint/2010/main" xmlns="" val="2822737060"/>
      </p:ext>
    </p:extLst>
  </p:cSld>
  <p:clrMapOvr>
    <a:masterClrMapping/>
  </p:clrMapOvr>
  <p:transition>
    <p:cover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457200" y="704850"/>
            <a:ext cx="8229600" cy="561975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29 Veri Yer Tutucusu"/>
          <p:cNvSpPr>
            <a:spLocks noGrp="1"/>
          </p:cNvSpPr>
          <p:nvPr>
            <p:ph type="dt" sz="half" idx="10"/>
          </p:nvPr>
        </p:nvSpPr>
        <p:spPr/>
        <p:txBody>
          <a:bodyPr/>
          <a:lstStyle>
            <a:lvl1pPr>
              <a:defRPr/>
            </a:lvl1pPr>
          </a:lstStyle>
          <a:p>
            <a:pPr>
              <a:defRPr/>
            </a:pPr>
            <a:fld id="{7D00F0C6-1167-4301-AFF2-BE5109F5FBBF}" type="datetime1">
              <a:rPr lang="tr-TR" smtClean="0">
                <a:solidFill>
                  <a:srgbClr val="DBF5F9">
                    <a:shade val="90000"/>
                  </a:srgbClr>
                </a:solidFill>
              </a:rPr>
              <a:pPr>
                <a:defRPr/>
              </a:pPr>
              <a:t>17.04.2019</a:t>
            </a:fld>
            <a:endParaRPr lang="tr-TR">
              <a:solidFill>
                <a:srgbClr val="DBF5F9">
                  <a:shade val="90000"/>
                </a:srgbClr>
              </a:solidFill>
            </a:endParaRPr>
          </a:p>
        </p:txBody>
      </p:sp>
      <p:sp>
        <p:nvSpPr>
          <p:cNvPr id="4" name="18 Altbilgi Yer Tutucusu"/>
          <p:cNvSpPr>
            <a:spLocks noGrp="1"/>
          </p:cNvSpPr>
          <p:nvPr>
            <p:ph type="ftr" sz="quarter" idx="11"/>
          </p:nvPr>
        </p:nvSpPr>
        <p:spPr/>
        <p:txBody>
          <a:bodyPr/>
          <a:lstStyle>
            <a:lvl1pPr>
              <a:defRPr/>
            </a:lvl1pPr>
          </a:lstStyle>
          <a:p>
            <a:pPr>
              <a:defRPr/>
            </a:pPr>
            <a:endParaRPr lang="tr-TR"/>
          </a:p>
        </p:txBody>
      </p:sp>
      <p:sp>
        <p:nvSpPr>
          <p:cNvPr id="5" name="26 Slayt Numarası Yer Tutucusu"/>
          <p:cNvSpPr>
            <a:spLocks noGrp="1"/>
          </p:cNvSpPr>
          <p:nvPr>
            <p:ph type="sldNum" sz="quarter" idx="12"/>
          </p:nvPr>
        </p:nvSpPr>
        <p:spPr/>
        <p:txBody>
          <a:bodyPr/>
          <a:lstStyle>
            <a:lvl1pPr>
              <a:defRPr/>
            </a:lvl1pPr>
          </a:lstStyle>
          <a:p>
            <a:pPr>
              <a:defRPr/>
            </a:pPr>
            <a:fld id="{E58C6C33-299F-465C-A100-DFCC497995D9}" type="slidenum">
              <a:rPr lang="tr-TR">
                <a:solidFill>
                  <a:srgbClr val="DBF5F9">
                    <a:shade val="90000"/>
                  </a:srgbClr>
                </a:solidFill>
              </a:rPr>
              <a:pPr>
                <a:defRPr/>
              </a:pPr>
              <a:t>‹#›</a:t>
            </a:fld>
            <a:endParaRPr lang="tr-TR">
              <a:solidFill>
                <a:srgbClr val="DBF5F9">
                  <a:shade val="90000"/>
                </a:srgbClr>
              </a:solidFill>
            </a:endParaRPr>
          </a:p>
        </p:txBody>
      </p:sp>
    </p:spTree>
    <p:extLst>
      <p:ext uri="{BB962C8B-B14F-4D97-AF65-F5344CB8AC3E}">
        <p14:creationId xmlns:p14="http://schemas.microsoft.com/office/powerpoint/2010/main" xmlns="" val="258341490"/>
      </p:ext>
    </p:extLst>
  </p:cSld>
  <p:clrMapOvr>
    <a:masterClrMapping/>
  </p:clrMapOvr>
  <p:transition>
    <p:cover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AndTwoObj" preserve="1">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850"/>
            <a:ext cx="8229600" cy="1143000"/>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935163"/>
            <a:ext cx="4038600" cy="438943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935163"/>
            <a:ext cx="4038600" cy="2117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648200" y="4205288"/>
            <a:ext cx="4038600" cy="211931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29 Veri Yer Tutucusu"/>
          <p:cNvSpPr>
            <a:spLocks noGrp="1"/>
          </p:cNvSpPr>
          <p:nvPr>
            <p:ph type="dt" sz="half" idx="10"/>
          </p:nvPr>
        </p:nvSpPr>
        <p:spPr/>
        <p:txBody>
          <a:bodyPr/>
          <a:lstStyle>
            <a:lvl1pPr>
              <a:defRPr/>
            </a:lvl1pPr>
          </a:lstStyle>
          <a:p>
            <a:pPr>
              <a:defRPr/>
            </a:pPr>
            <a:fld id="{EB5A6D87-2C97-41DD-96DD-A97C270A4C4E}" type="datetime1">
              <a:rPr lang="tr-TR" smtClean="0">
                <a:solidFill>
                  <a:srgbClr val="DBF5F9">
                    <a:shade val="90000"/>
                  </a:srgbClr>
                </a:solidFill>
              </a:rPr>
              <a:pPr>
                <a:defRPr/>
              </a:pPr>
              <a:t>17.04.2019</a:t>
            </a:fld>
            <a:endParaRPr lang="tr-TR">
              <a:solidFill>
                <a:srgbClr val="DBF5F9">
                  <a:shade val="90000"/>
                </a:srgbClr>
              </a:solidFill>
            </a:endParaRPr>
          </a:p>
        </p:txBody>
      </p:sp>
      <p:sp>
        <p:nvSpPr>
          <p:cNvPr id="7" name="18 Altbilgi Yer Tutucusu"/>
          <p:cNvSpPr>
            <a:spLocks noGrp="1"/>
          </p:cNvSpPr>
          <p:nvPr>
            <p:ph type="ftr" sz="quarter" idx="11"/>
          </p:nvPr>
        </p:nvSpPr>
        <p:spPr/>
        <p:txBody>
          <a:bodyPr/>
          <a:lstStyle>
            <a:lvl1pPr>
              <a:defRPr/>
            </a:lvl1pPr>
          </a:lstStyle>
          <a:p>
            <a:pPr>
              <a:defRPr/>
            </a:pPr>
            <a:endParaRPr lang="tr-TR"/>
          </a:p>
        </p:txBody>
      </p:sp>
      <p:sp>
        <p:nvSpPr>
          <p:cNvPr id="8" name="26 Slayt Numarası Yer Tutucusu"/>
          <p:cNvSpPr>
            <a:spLocks noGrp="1"/>
          </p:cNvSpPr>
          <p:nvPr>
            <p:ph type="sldNum" sz="quarter" idx="12"/>
          </p:nvPr>
        </p:nvSpPr>
        <p:spPr/>
        <p:txBody>
          <a:bodyPr/>
          <a:lstStyle>
            <a:lvl1pPr>
              <a:defRPr/>
            </a:lvl1pPr>
          </a:lstStyle>
          <a:p>
            <a:pPr>
              <a:defRPr/>
            </a:pPr>
            <a:fld id="{B18C5A51-3A58-4C5B-BA1B-BEFD44820171}" type="slidenum">
              <a:rPr lang="tr-TR">
                <a:solidFill>
                  <a:srgbClr val="DBF5F9">
                    <a:shade val="90000"/>
                  </a:srgbClr>
                </a:solidFill>
              </a:rPr>
              <a:pPr>
                <a:defRPr/>
              </a:pPr>
              <a:t>‹#›</a:t>
            </a:fld>
            <a:endParaRPr lang="tr-TR">
              <a:solidFill>
                <a:srgbClr val="DBF5F9">
                  <a:shade val="90000"/>
                </a:srgbClr>
              </a:solidFill>
            </a:endParaRPr>
          </a:p>
        </p:txBody>
      </p:sp>
    </p:spTree>
    <p:extLst>
      <p:ext uri="{BB962C8B-B14F-4D97-AF65-F5344CB8AC3E}">
        <p14:creationId xmlns:p14="http://schemas.microsoft.com/office/powerpoint/2010/main" xmlns="" val="2687656276"/>
      </p:ext>
    </p:extLst>
  </p:cSld>
  <p:clrMapOvr>
    <a:masterClrMapping/>
  </p:clrMapOvr>
  <p:transition>
    <p:cover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fourObj" preserve="1">
  <p:cSld name="Başlık, 4 İçerik">
    <p:spTree>
      <p:nvGrpSpPr>
        <p:cNvPr id="1" name=""/>
        <p:cNvGrpSpPr/>
        <p:nvPr/>
      </p:nvGrpSpPr>
      <p:grpSpPr>
        <a:xfrm>
          <a:off x="0" y="0"/>
          <a:ext cx="0" cy="0"/>
          <a:chOff x="0" y="0"/>
          <a:chExt cx="0" cy="0"/>
        </a:xfrm>
      </p:grpSpPr>
      <p:sp>
        <p:nvSpPr>
          <p:cNvPr id="2" name="1 Başlık"/>
          <p:cNvSpPr>
            <a:spLocks noGrp="1"/>
          </p:cNvSpPr>
          <p:nvPr>
            <p:ph type="title" sz="quarter"/>
          </p:nvPr>
        </p:nvSpPr>
        <p:spPr>
          <a:xfrm>
            <a:off x="457200" y="704850"/>
            <a:ext cx="8229600" cy="1143000"/>
          </a:xfrm>
        </p:spPr>
        <p:txBody>
          <a:bodyPr/>
          <a:lstStyle/>
          <a:p>
            <a:r>
              <a:rPr lang="tr-TR" smtClean="0"/>
              <a:t>Asıl başlık stili için tıklatın</a:t>
            </a:r>
            <a:endParaRPr lang="tr-TR"/>
          </a:p>
        </p:txBody>
      </p:sp>
      <p:sp>
        <p:nvSpPr>
          <p:cNvPr id="3" name="2 İçerik Yer Tutucusu"/>
          <p:cNvSpPr>
            <a:spLocks noGrp="1"/>
          </p:cNvSpPr>
          <p:nvPr>
            <p:ph sz="quarter" idx="1"/>
          </p:nvPr>
        </p:nvSpPr>
        <p:spPr>
          <a:xfrm>
            <a:off x="457200" y="1935163"/>
            <a:ext cx="4038600" cy="2117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935163"/>
            <a:ext cx="4038600" cy="2117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57200" y="4205288"/>
            <a:ext cx="4038600" cy="211931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İçerik Yer Tutucusu"/>
          <p:cNvSpPr>
            <a:spLocks noGrp="1"/>
          </p:cNvSpPr>
          <p:nvPr>
            <p:ph sz="quarter" idx="4"/>
          </p:nvPr>
        </p:nvSpPr>
        <p:spPr>
          <a:xfrm>
            <a:off x="4648200" y="4205288"/>
            <a:ext cx="4038600" cy="211931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29 Veri Yer Tutucusu"/>
          <p:cNvSpPr>
            <a:spLocks noGrp="1"/>
          </p:cNvSpPr>
          <p:nvPr>
            <p:ph type="dt" sz="half" idx="10"/>
          </p:nvPr>
        </p:nvSpPr>
        <p:spPr/>
        <p:txBody>
          <a:bodyPr/>
          <a:lstStyle>
            <a:lvl1pPr>
              <a:defRPr/>
            </a:lvl1pPr>
          </a:lstStyle>
          <a:p>
            <a:pPr>
              <a:defRPr/>
            </a:pPr>
            <a:fld id="{C7403C6B-7DF3-464B-B514-7A0122C09F90}" type="datetime1">
              <a:rPr lang="tr-TR" smtClean="0">
                <a:solidFill>
                  <a:srgbClr val="DBF5F9">
                    <a:shade val="90000"/>
                  </a:srgbClr>
                </a:solidFill>
              </a:rPr>
              <a:pPr>
                <a:defRPr/>
              </a:pPr>
              <a:t>17.04.2019</a:t>
            </a:fld>
            <a:endParaRPr lang="tr-TR">
              <a:solidFill>
                <a:srgbClr val="DBF5F9">
                  <a:shade val="90000"/>
                </a:srgbClr>
              </a:solidFill>
            </a:endParaRPr>
          </a:p>
        </p:txBody>
      </p:sp>
      <p:sp>
        <p:nvSpPr>
          <p:cNvPr id="8" name="18 Altbilgi Yer Tutucusu"/>
          <p:cNvSpPr>
            <a:spLocks noGrp="1"/>
          </p:cNvSpPr>
          <p:nvPr>
            <p:ph type="ftr" sz="quarter" idx="11"/>
          </p:nvPr>
        </p:nvSpPr>
        <p:spPr/>
        <p:txBody>
          <a:bodyPr/>
          <a:lstStyle>
            <a:lvl1pPr>
              <a:defRPr/>
            </a:lvl1pPr>
          </a:lstStyle>
          <a:p>
            <a:pPr>
              <a:defRPr/>
            </a:pPr>
            <a:endParaRPr lang="tr-TR"/>
          </a:p>
        </p:txBody>
      </p:sp>
      <p:sp>
        <p:nvSpPr>
          <p:cNvPr id="9" name="26 Slayt Numarası Yer Tutucusu"/>
          <p:cNvSpPr>
            <a:spLocks noGrp="1"/>
          </p:cNvSpPr>
          <p:nvPr>
            <p:ph type="sldNum" sz="quarter" idx="12"/>
          </p:nvPr>
        </p:nvSpPr>
        <p:spPr/>
        <p:txBody>
          <a:bodyPr/>
          <a:lstStyle>
            <a:lvl1pPr>
              <a:defRPr/>
            </a:lvl1pPr>
          </a:lstStyle>
          <a:p>
            <a:pPr>
              <a:defRPr/>
            </a:pPr>
            <a:fld id="{D576E7A2-4586-4EF6-84A8-588421B77259}" type="slidenum">
              <a:rPr lang="tr-TR">
                <a:solidFill>
                  <a:srgbClr val="DBF5F9">
                    <a:shade val="90000"/>
                  </a:srgbClr>
                </a:solidFill>
              </a:rPr>
              <a:pPr>
                <a:defRPr/>
              </a:pPr>
              <a:t>‹#›</a:t>
            </a:fld>
            <a:endParaRPr lang="tr-TR">
              <a:solidFill>
                <a:srgbClr val="DBF5F9">
                  <a:shade val="90000"/>
                </a:srgbClr>
              </a:solidFill>
            </a:endParaRPr>
          </a:p>
        </p:txBody>
      </p:sp>
    </p:spTree>
    <p:extLst>
      <p:ext uri="{BB962C8B-B14F-4D97-AF65-F5344CB8AC3E}">
        <p14:creationId xmlns:p14="http://schemas.microsoft.com/office/powerpoint/2010/main" xmlns="" val="1036147029"/>
      </p:ext>
    </p:extLst>
  </p:cSld>
  <p:clrMapOvr>
    <a:masterClrMapping/>
  </p:clrMapOvr>
  <p:transition>
    <p:cover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6 Serbest Form"/>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sz="2000">
              <a:latin typeface="+mn-lt"/>
            </a:endParaRPr>
          </a:p>
        </p:txBody>
      </p:sp>
      <p:sp>
        <p:nvSpPr>
          <p:cNvPr id="8" name="7 Serbest Form"/>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sz="2000">
              <a:latin typeface="+mn-lt"/>
            </a:endParaRPr>
          </a:p>
        </p:txBody>
      </p:sp>
      <p:grpSp>
        <p:nvGrpSpPr>
          <p:cNvPr id="11268" name="8 Grup"/>
          <p:cNvGrpSpPr>
            <a:grpSpLocks/>
          </p:cNvGrpSpPr>
          <p:nvPr/>
        </p:nvGrpSpPr>
        <p:grpSpPr bwMode="auto">
          <a:xfrm>
            <a:off x="-19050" y="203200"/>
            <a:ext cx="9180513" cy="647700"/>
            <a:chOff x="-19045" y="216550"/>
            <a:chExt cx="9180548" cy="649224"/>
          </a:xfrm>
        </p:grpSpPr>
        <p:sp>
          <p:nvSpPr>
            <p:cNvPr id="10" name="9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sz="2000">
                <a:latin typeface="CG Times" pitchFamily="18" charset="0"/>
              </a:endParaRPr>
            </a:p>
          </p:txBody>
        </p:sp>
        <p:sp>
          <p:nvSpPr>
            <p:cNvPr id="11" name="10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sz="2000">
                <a:latin typeface="CG Times" pitchFamily="18" charset="0"/>
              </a:endParaRPr>
            </a:p>
          </p:txBody>
        </p:sp>
      </p:grpSp>
      <p:sp>
        <p:nvSpPr>
          <p:cNvPr id="11269" name="8 Başlık Yer Tutucusu"/>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tr-TR" smtClean="0"/>
              <a:t>Asıl başlık stili için tıklatın</a:t>
            </a:r>
            <a:endParaRPr lang="en-US" smtClean="0"/>
          </a:p>
        </p:txBody>
      </p:sp>
      <p:sp>
        <p:nvSpPr>
          <p:cNvPr id="11270" name="29 Metin Yer Tutucusu"/>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12" name="29 Veri Yer Tutucusu"/>
          <p:cNvSpPr>
            <a:spLocks noGrp="1"/>
          </p:cNvSpPr>
          <p:nvPr>
            <p:ph type="dt" sz="half" idx="2"/>
          </p:nvPr>
        </p:nvSpPr>
        <p:spPr>
          <a:xfrm>
            <a:off x="457200" y="6356350"/>
            <a:ext cx="2133600" cy="365125"/>
          </a:xfrm>
          <a:prstGeom prst="rect">
            <a:avLst/>
          </a:prstGeom>
        </p:spPr>
        <p:txBody>
          <a:bodyPr vert="horz" lIns="0" tIns="0" rIns="0" bIns="0" anchor="b"/>
          <a:lstStyle>
            <a:lvl1pPr eaLnBrk="1" hangingPunct="1">
              <a:defRPr sz="1200">
                <a:solidFill>
                  <a:schemeClr val="tx2">
                    <a:shade val="90000"/>
                  </a:schemeClr>
                </a:solidFill>
                <a:effectLst/>
                <a:latin typeface="CG Times" pitchFamily="18" charset="0"/>
              </a:defRPr>
            </a:lvl1pPr>
          </a:lstStyle>
          <a:p>
            <a:pPr>
              <a:defRPr/>
            </a:pPr>
            <a:fld id="{D3D78022-183E-47EF-8959-4F76860ECAB0}" type="datetime1">
              <a:rPr lang="tr-TR" smtClean="0"/>
              <a:pPr>
                <a:defRPr/>
              </a:pPr>
              <a:t>17.04.2019</a:t>
            </a:fld>
            <a:endParaRPr lang="tr-TR"/>
          </a:p>
        </p:txBody>
      </p:sp>
      <p:sp>
        <p:nvSpPr>
          <p:cNvPr id="13" name="18 Altbilgi Yer Tutucusu"/>
          <p:cNvSpPr>
            <a:spLocks noGrp="1"/>
          </p:cNvSpPr>
          <p:nvPr>
            <p:ph type="ftr" sz="quarter" idx="3"/>
          </p:nvPr>
        </p:nvSpPr>
        <p:spPr>
          <a:xfrm>
            <a:off x="2667000" y="6356350"/>
            <a:ext cx="33528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latin typeface="CG Times" pitchFamily="18" charset="0"/>
              </a:defRPr>
            </a:lvl1pPr>
          </a:lstStyle>
          <a:p>
            <a:pPr>
              <a:defRPr/>
            </a:pPr>
            <a:endParaRPr lang="tr-TR"/>
          </a:p>
        </p:txBody>
      </p:sp>
      <p:sp>
        <p:nvSpPr>
          <p:cNvPr id="14" name="26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hangingPunct="1">
              <a:defRPr sz="1200">
                <a:solidFill>
                  <a:schemeClr val="tx2">
                    <a:shade val="90000"/>
                  </a:schemeClr>
                </a:solidFill>
                <a:effectLst/>
                <a:latin typeface="CG Times" pitchFamily="18" charset="0"/>
              </a:defRPr>
            </a:lvl1pPr>
          </a:lstStyle>
          <a:p>
            <a:pPr>
              <a:defRPr/>
            </a:pPr>
            <a:fld id="{1A436526-E23D-4998-8040-150435C89139}" type="slidenum">
              <a:rPr lang="tr-TR"/>
              <a:pPr>
                <a:defRPr/>
              </a:pPr>
              <a:t>‹#›</a:t>
            </a:fld>
            <a:endParaRPr lang="tr-TR"/>
          </a:p>
        </p:txBody>
      </p:sp>
    </p:spTree>
  </p:cSld>
  <p:clrMap bg1="dk2" tx1="lt1" bg2="dk1" tx2="lt2" accent1="accent1" accent2="accent2" accent3="accent3" accent4="accent4" accent5="accent5" accent6="accent6" hlink="hlink" folHlink="folHlink"/>
  <p:sldLayoutIdLst>
    <p:sldLayoutId id="2147484365" r:id="rId1"/>
    <p:sldLayoutId id="2147484366" r:id="rId2"/>
    <p:sldLayoutId id="2147484367" r:id="rId3"/>
    <p:sldLayoutId id="2147484368" r:id="rId4"/>
    <p:sldLayoutId id="2147484369" r:id="rId5"/>
    <p:sldLayoutId id="2147484370" r:id="rId6"/>
    <p:sldLayoutId id="2147484371" r:id="rId7"/>
    <p:sldLayoutId id="2147484372" r:id="rId8"/>
    <p:sldLayoutId id="2147484373" r:id="rId9"/>
    <p:sldLayoutId id="2147484374" r:id="rId10"/>
    <p:sldLayoutId id="2147484375" r:id="rId11"/>
    <p:sldLayoutId id="2147484376" r:id="rId12"/>
    <p:sldLayoutId id="2147484377" r:id="rId13"/>
    <p:sldLayoutId id="2147484378" r:id="rId14"/>
  </p:sldLayoutIdLst>
  <p:transition>
    <p:cover dir="u"/>
  </p:transition>
  <p:hf hdr="0" ftr="0" dt="0"/>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Arial" pitchFamily="34" charset="0"/>
        </a:defRPr>
      </a:lvl2pPr>
      <a:lvl3pPr algn="l" rtl="0" eaLnBrk="0" fontAlgn="base" hangingPunct="0">
        <a:spcBef>
          <a:spcPct val="0"/>
        </a:spcBef>
        <a:spcAft>
          <a:spcPct val="0"/>
        </a:spcAft>
        <a:defRPr sz="5000">
          <a:solidFill>
            <a:schemeClr val="tx2"/>
          </a:solidFill>
          <a:latin typeface="Arial" pitchFamily="34" charset="0"/>
        </a:defRPr>
      </a:lvl3pPr>
      <a:lvl4pPr algn="l" rtl="0" eaLnBrk="0" fontAlgn="base" hangingPunct="0">
        <a:spcBef>
          <a:spcPct val="0"/>
        </a:spcBef>
        <a:spcAft>
          <a:spcPct val="0"/>
        </a:spcAft>
        <a:defRPr sz="5000">
          <a:solidFill>
            <a:schemeClr val="tx2"/>
          </a:solidFill>
          <a:latin typeface="Arial" pitchFamily="34" charset="0"/>
        </a:defRPr>
      </a:lvl4pPr>
      <a:lvl5pPr algn="l" rtl="0" eaLnBrk="0" fontAlgn="base" hangingPunct="0">
        <a:spcBef>
          <a:spcPct val="0"/>
        </a:spcBef>
        <a:spcAft>
          <a:spcPct val="0"/>
        </a:spcAft>
        <a:defRPr sz="5000">
          <a:solidFill>
            <a:schemeClr val="tx2"/>
          </a:solidFill>
          <a:latin typeface="Arial" pitchFamily="34" charset="0"/>
        </a:defRPr>
      </a:lvl5pPr>
      <a:lvl6pPr marL="457200" algn="l" rtl="0" eaLnBrk="0" fontAlgn="base" hangingPunct="0">
        <a:spcBef>
          <a:spcPct val="0"/>
        </a:spcBef>
        <a:spcAft>
          <a:spcPct val="0"/>
        </a:spcAft>
        <a:defRPr sz="5000">
          <a:solidFill>
            <a:schemeClr val="tx2"/>
          </a:solidFill>
          <a:latin typeface="Arial" pitchFamily="34" charset="0"/>
        </a:defRPr>
      </a:lvl6pPr>
      <a:lvl7pPr marL="914400" algn="l" rtl="0" eaLnBrk="0" fontAlgn="base" hangingPunct="0">
        <a:spcBef>
          <a:spcPct val="0"/>
        </a:spcBef>
        <a:spcAft>
          <a:spcPct val="0"/>
        </a:spcAft>
        <a:defRPr sz="5000">
          <a:solidFill>
            <a:schemeClr val="tx2"/>
          </a:solidFill>
          <a:latin typeface="Arial" pitchFamily="34" charset="0"/>
        </a:defRPr>
      </a:lvl7pPr>
      <a:lvl8pPr marL="1371600" algn="l" rtl="0" eaLnBrk="0" fontAlgn="base" hangingPunct="0">
        <a:spcBef>
          <a:spcPct val="0"/>
        </a:spcBef>
        <a:spcAft>
          <a:spcPct val="0"/>
        </a:spcAft>
        <a:defRPr sz="5000">
          <a:solidFill>
            <a:schemeClr val="tx2"/>
          </a:solidFill>
          <a:latin typeface="Arial" pitchFamily="34" charset="0"/>
        </a:defRPr>
      </a:lvl8pPr>
      <a:lvl9pPr marL="1828800" algn="l" rtl="0" eaLnBrk="0" fontAlgn="base" hangingPunct="0">
        <a:spcBef>
          <a:spcPct val="0"/>
        </a:spcBef>
        <a:spcAft>
          <a:spcPct val="0"/>
        </a:spcAft>
        <a:defRPr sz="5000">
          <a:solidFill>
            <a:schemeClr val="tx2"/>
          </a:solidFill>
          <a:latin typeface="Arial"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eaLnBrk="1" hangingPunct="1"/>
            <a:fld id="{ECD2C89E-4F3F-4A38-9377-E98F5E77EA30}" type="datetime1">
              <a:rPr lang="tr-TR" smtClean="0">
                <a:solidFill>
                  <a:srgbClr val="000000"/>
                </a:solidFill>
                <a:latin typeface="Times New Roman" pitchFamily="18" charset="0"/>
              </a:rPr>
              <a:pPr eaLnBrk="1" hangingPunct="1"/>
              <a:t>17.04.2019</a:t>
            </a:fld>
            <a:endParaRPr lang="en-US">
              <a:solidFill>
                <a:srgbClr val="000000"/>
              </a:solidFill>
              <a:latin typeface="Times New Roman" pitchFamily="18"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1" hangingPunct="1"/>
            <a:endParaRPr lang="en-US">
              <a:solidFill>
                <a:srgbClr val="000000"/>
              </a:solidFill>
              <a:latin typeface="Times New Roman" pitchFamily="18"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eaLnBrk="1" hangingPunct="1"/>
            <a:fld id="{B198009F-6C7B-4DEF-B8FD-3DD1C7FAB05A}" type="slidenum">
              <a:rPr lang="en-US">
                <a:solidFill>
                  <a:srgbClr val="000000"/>
                </a:solidFill>
                <a:latin typeface="Times New Roman" pitchFamily="18" charset="0"/>
              </a:rPr>
              <a:pPr eaLnBrk="1" hangingPunct="1"/>
              <a:t>‹#›</a:t>
            </a:fld>
            <a:endParaRPr lang="en-US">
              <a:solidFill>
                <a:srgbClr val="000000"/>
              </a:solidFill>
              <a:latin typeface="Times New Roman" pitchFamily="18" charset="0"/>
            </a:endParaRPr>
          </a:p>
        </p:txBody>
      </p:sp>
    </p:spTree>
    <p:extLst>
      <p:ext uri="{BB962C8B-B14F-4D97-AF65-F5344CB8AC3E}">
        <p14:creationId xmlns:p14="http://schemas.microsoft.com/office/powerpoint/2010/main" xmlns="" val="329549665"/>
      </p:ext>
    </p:extLst>
  </p:cSld>
  <p:clrMap bg1="lt1" tx1="dk1" bg2="lt2" tx2="dk2" accent1="accent1" accent2="accent2" accent3="accent3" accent4="accent4" accent5="accent5" accent6="accent6" hlink="hlink" folHlink="folHlink"/>
  <p:sldLayoutIdLst>
    <p:sldLayoutId id="2147484380" r:id="rId1"/>
    <p:sldLayoutId id="2147484381" r:id="rId2"/>
    <p:sldLayoutId id="2147484382" r:id="rId3"/>
    <p:sldLayoutId id="2147484383" r:id="rId4"/>
    <p:sldLayoutId id="2147484384" r:id="rId5"/>
    <p:sldLayoutId id="2147484385" r:id="rId6"/>
    <p:sldLayoutId id="2147484386" r:id="rId7"/>
    <p:sldLayoutId id="2147484387" r:id="rId8"/>
    <p:sldLayoutId id="2147484388" r:id="rId9"/>
    <p:sldLayoutId id="2147484389" r:id="rId10"/>
    <p:sldLayoutId id="2147484390" r:id="rId11"/>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6 Serbest Form"/>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sz="2000">
              <a:solidFill>
                <a:srgbClr val="FFFFFF"/>
              </a:solidFill>
              <a:latin typeface="Arial"/>
            </a:endParaRPr>
          </a:p>
        </p:txBody>
      </p:sp>
      <p:sp>
        <p:nvSpPr>
          <p:cNvPr id="8" name="7 Serbest Form"/>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sz="2000">
              <a:solidFill>
                <a:srgbClr val="FFFFFF"/>
              </a:solidFill>
              <a:latin typeface="Arial"/>
            </a:endParaRPr>
          </a:p>
        </p:txBody>
      </p:sp>
      <p:grpSp>
        <p:nvGrpSpPr>
          <p:cNvPr id="11268" name="8 Grup"/>
          <p:cNvGrpSpPr>
            <a:grpSpLocks/>
          </p:cNvGrpSpPr>
          <p:nvPr/>
        </p:nvGrpSpPr>
        <p:grpSpPr bwMode="auto">
          <a:xfrm>
            <a:off x="-19050" y="203200"/>
            <a:ext cx="9180513" cy="647700"/>
            <a:chOff x="-19045" y="216550"/>
            <a:chExt cx="9180548" cy="649224"/>
          </a:xfrm>
        </p:grpSpPr>
        <p:sp>
          <p:nvSpPr>
            <p:cNvPr id="10" name="9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sz="2000">
                <a:solidFill>
                  <a:srgbClr val="FFFFFF"/>
                </a:solidFill>
                <a:latin typeface="CG Times" pitchFamily="18" charset="0"/>
              </a:endParaRPr>
            </a:p>
          </p:txBody>
        </p:sp>
        <p:sp>
          <p:nvSpPr>
            <p:cNvPr id="11" name="10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sz="2000">
                <a:solidFill>
                  <a:srgbClr val="FFFFFF"/>
                </a:solidFill>
                <a:latin typeface="CG Times" pitchFamily="18" charset="0"/>
              </a:endParaRPr>
            </a:p>
          </p:txBody>
        </p:sp>
      </p:grpSp>
      <p:sp>
        <p:nvSpPr>
          <p:cNvPr id="11269" name="8 Başlık Yer Tutucusu"/>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tr-TR" smtClean="0"/>
              <a:t>Asıl başlık stili için tıklatın</a:t>
            </a:r>
            <a:endParaRPr lang="en-US" smtClean="0"/>
          </a:p>
        </p:txBody>
      </p:sp>
      <p:sp>
        <p:nvSpPr>
          <p:cNvPr id="11270" name="29 Metin Yer Tutucusu"/>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12" name="29 Veri Yer Tutucusu"/>
          <p:cNvSpPr>
            <a:spLocks noGrp="1"/>
          </p:cNvSpPr>
          <p:nvPr>
            <p:ph type="dt" sz="half" idx="2"/>
          </p:nvPr>
        </p:nvSpPr>
        <p:spPr>
          <a:xfrm>
            <a:off x="457200" y="6356350"/>
            <a:ext cx="2133600" cy="365125"/>
          </a:xfrm>
          <a:prstGeom prst="rect">
            <a:avLst/>
          </a:prstGeom>
        </p:spPr>
        <p:txBody>
          <a:bodyPr vert="horz" lIns="0" tIns="0" rIns="0" bIns="0" anchor="b"/>
          <a:lstStyle>
            <a:lvl1pPr eaLnBrk="1" hangingPunct="1">
              <a:defRPr sz="1200">
                <a:solidFill>
                  <a:schemeClr val="tx2">
                    <a:shade val="90000"/>
                  </a:schemeClr>
                </a:solidFill>
                <a:effectLst/>
                <a:latin typeface="CG Times" pitchFamily="18" charset="0"/>
              </a:defRPr>
            </a:lvl1pPr>
          </a:lstStyle>
          <a:p>
            <a:pPr>
              <a:defRPr/>
            </a:pPr>
            <a:fld id="{C85B813B-CA30-49BC-BD1F-FF82428F3D30}" type="datetime1">
              <a:rPr lang="tr-TR" smtClean="0">
                <a:solidFill>
                  <a:srgbClr val="DBF5F9">
                    <a:shade val="90000"/>
                  </a:srgbClr>
                </a:solidFill>
              </a:rPr>
              <a:pPr>
                <a:defRPr/>
              </a:pPr>
              <a:t>17.04.2019</a:t>
            </a:fld>
            <a:endParaRPr lang="tr-TR">
              <a:solidFill>
                <a:srgbClr val="DBF5F9">
                  <a:shade val="90000"/>
                </a:srgbClr>
              </a:solidFill>
            </a:endParaRPr>
          </a:p>
        </p:txBody>
      </p:sp>
      <p:sp>
        <p:nvSpPr>
          <p:cNvPr id="13" name="18 Altbilgi Yer Tutucusu"/>
          <p:cNvSpPr>
            <a:spLocks noGrp="1"/>
          </p:cNvSpPr>
          <p:nvPr>
            <p:ph type="ftr" sz="quarter" idx="3"/>
          </p:nvPr>
        </p:nvSpPr>
        <p:spPr>
          <a:xfrm>
            <a:off x="2667000" y="6356350"/>
            <a:ext cx="33528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latin typeface="CG Times" pitchFamily="18" charset="0"/>
              </a:defRPr>
            </a:lvl1pPr>
          </a:lstStyle>
          <a:p>
            <a:pPr>
              <a:defRPr/>
            </a:pPr>
            <a:endParaRPr lang="tr-TR"/>
          </a:p>
        </p:txBody>
      </p:sp>
      <p:sp>
        <p:nvSpPr>
          <p:cNvPr id="14" name="26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hangingPunct="1">
              <a:defRPr sz="1200">
                <a:solidFill>
                  <a:schemeClr val="tx2">
                    <a:shade val="90000"/>
                  </a:schemeClr>
                </a:solidFill>
                <a:effectLst/>
                <a:latin typeface="CG Times" pitchFamily="18" charset="0"/>
              </a:defRPr>
            </a:lvl1pPr>
          </a:lstStyle>
          <a:p>
            <a:pPr>
              <a:defRPr/>
            </a:pPr>
            <a:fld id="{1A436526-E23D-4998-8040-150435C89139}" type="slidenum">
              <a:rPr lang="tr-TR">
                <a:solidFill>
                  <a:srgbClr val="DBF5F9">
                    <a:shade val="90000"/>
                  </a:srgbClr>
                </a:solidFill>
              </a:rPr>
              <a:pPr>
                <a:defRPr/>
              </a:pPr>
              <a:t>‹#›</a:t>
            </a:fld>
            <a:endParaRPr lang="tr-TR">
              <a:solidFill>
                <a:srgbClr val="DBF5F9">
                  <a:shade val="90000"/>
                </a:srgbClr>
              </a:solidFill>
            </a:endParaRPr>
          </a:p>
        </p:txBody>
      </p:sp>
    </p:spTree>
    <p:extLst>
      <p:ext uri="{BB962C8B-B14F-4D97-AF65-F5344CB8AC3E}">
        <p14:creationId xmlns:p14="http://schemas.microsoft.com/office/powerpoint/2010/main" xmlns="" val="667733801"/>
      </p:ext>
    </p:extLst>
  </p:cSld>
  <p:clrMap bg1="dk2" tx1="lt1" bg2="dk1" tx2="lt2" accent1="accent1" accent2="accent2" accent3="accent3" accent4="accent4" accent5="accent5" accent6="accent6" hlink="hlink" folHlink="folHlink"/>
  <p:sldLayoutIdLst>
    <p:sldLayoutId id="2147484392" r:id="rId1"/>
    <p:sldLayoutId id="2147484393" r:id="rId2"/>
    <p:sldLayoutId id="2147484394" r:id="rId3"/>
    <p:sldLayoutId id="2147484395" r:id="rId4"/>
    <p:sldLayoutId id="2147484396" r:id="rId5"/>
    <p:sldLayoutId id="2147484397" r:id="rId6"/>
    <p:sldLayoutId id="2147484398" r:id="rId7"/>
    <p:sldLayoutId id="2147484399" r:id="rId8"/>
    <p:sldLayoutId id="2147484400" r:id="rId9"/>
    <p:sldLayoutId id="2147484401" r:id="rId10"/>
    <p:sldLayoutId id="2147484402" r:id="rId11"/>
    <p:sldLayoutId id="2147484403" r:id="rId12"/>
    <p:sldLayoutId id="2147484404" r:id="rId13"/>
    <p:sldLayoutId id="2147484405" r:id="rId14"/>
  </p:sldLayoutIdLst>
  <p:transition>
    <p:cover dir="u"/>
  </p:transition>
  <p:hf hdr="0" ftr="0" dt="0"/>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Arial" pitchFamily="34" charset="0"/>
        </a:defRPr>
      </a:lvl2pPr>
      <a:lvl3pPr algn="l" rtl="0" eaLnBrk="0" fontAlgn="base" hangingPunct="0">
        <a:spcBef>
          <a:spcPct val="0"/>
        </a:spcBef>
        <a:spcAft>
          <a:spcPct val="0"/>
        </a:spcAft>
        <a:defRPr sz="5000">
          <a:solidFill>
            <a:schemeClr val="tx2"/>
          </a:solidFill>
          <a:latin typeface="Arial" pitchFamily="34" charset="0"/>
        </a:defRPr>
      </a:lvl3pPr>
      <a:lvl4pPr algn="l" rtl="0" eaLnBrk="0" fontAlgn="base" hangingPunct="0">
        <a:spcBef>
          <a:spcPct val="0"/>
        </a:spcBef>
        <a:spcAft>
          <a:spcPct val="0"/>
        </a:spcAft>
        <a:defRPr sz="5000">
          <a:solidFill>
            <a:schemeClr val="tx2"/>
          </a:solidFill>
          <a:latin typeface="Arial" pitchFamily="34" charset="0"/>
        </a:defRPr>
      </a:lvl4pPr>
      <a:lvl5pPr algn="l" rtl="0" eaLnBrk="0" fontAlgn="base" hangingPunct="0">
        <a:spcBef>
          <a:spcPct val="0"/>
        </a:spcBef>
        <a:spcAft>
          <a:spcPct val="0"/>
        </a:spcAft>
        <a:defRPr sz="5000">
          <a:solidFill>
            <a:schemeClr val="tx2"/>
          </a:solidFill>
          <a:latin typeface="Arial" pitchFamily="34" charset="0"/>
        </a:defRPr>
      </a:lvl5pPr>
      <a:lvl6pPr marL="457200" algn="l" rtl="0" eaLnBrk="0" fontAlgn="base" hangingPunct="0">
        <a:spcBef>
          <a:spcPct val="0"/>
        </a:spcBef>
        <a:spcAft>
          <a:spcPct val="0"/>
        </a:spcAft>
        <a:defRPr sz="5000">
          <a:solidFill>
            <a:schemeClr val="tx2"/>
          </a:solidFill>
          <a:latin typeface="Arial" pitchFamily="34" charset="0"/>
        </a:defRPr>
      </a:lvl6pPr>
      <a:lvl7pPr marL="914400" algn="l" rtl="0" eaLnBrk="0" fontAlgn="base" hangingPunct="0">
        <a:spcBef>
          <a:spcPct val="0"/>
        </a:spcBef>
        <a:spcAft>
          <a:spcPct val="0"/>
        </a:spcAft>
        <a:defRPr sz="5000">
          <a:solidFill>
            <a:schemeClr val="tx2"/>
          </a:solidFill>
          <a:latin typeface="Arial" pitchFamily="34" charset="0"/>
        </a:defRPr>
      </a:lvl7pPr>
      <a:lvl8pPr marL="1371600" algn="l" rtl="0" eaLnBrk="0" fontAlgn="base" hangingPunct="0">
        <a:spcBef>
          <a:spcPct val="0"/>
        </a:spcBef>
        <a:spcAft>
          <a:spcPct val="0"/>
        </a:spcAft>
        <a:defRPr sz="5000">
          <a:solidFill>
            <a:schemeClr val="tx2"/>
          </a:solidFill>
          <a:latin typeface="Arial" pitchFamily="34" charset="0"/>
        </a:defRPr>
      </a:lvl8pPr>
      <a:lvl9pPr marL="1828800" algn="l" rtl="0" eaLnBrk="0" fontAlgn="base" hangingPunct="0">
        <a:spcBef>
          <a:spcPct val="0"/>
        </a:spcBef>
        <a:spcAft>
          <a:spcPct val="0"/>
        </a:spcAft>
        <a:defRPr sz="5000">
          <a:solidFill>
            <a:schemeClr val="tx2"/>
          </a:solidFill>
          <a:latin typeface="Arial"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6.gif"/><Relationship Id="rId4" Type="http://schemas.openxmlformats.org/officeDocument/2006/relationships/hyperlink" Target="http://upload.wikimedia.org/wikipedia/commons/9/9d/Simple_harmonic_oscillator.gi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gif"/><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hyperlink" Target="http://en.wikipedia.org/wiki/File:Symmetrical_stretching.gif" TargetMode="External"/><Relationship Id="rId1" Type="http://schemas.openxmlformats.org/officeDocument/2006/relationships/slideLayout" Target="../slideLayouts/slideLayout7.xml"/><Relationship Id="rId6" Type="http://schemas.openxmlformats.org/officeDocument/2006/relationships/image" Target="../media/image22.emf"/><Relationship Id="rId5" Type="http://schemas.openxmlformats.org/officeDocument/2006/relationships/image" Target="../media/image21.gif"/><Relationship Id="rId4" Type="http://schemas.openxmlformats.org/officeDocument/2006/relationships/hyperlink" Target="http://en.wikipedia.org/wiki/File:Asymmetrical_stretching.gi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en.wikipedia.org/wiki/File:Twisting.gif" TargetMode="External"/><Relationship Id="rId3" Type="http://schemas.openxmlformats.org/officeDocument/2006/relationships/image" Target="../media/image23.gif"/><Relationship Id="rId7" Type="http://schemas.openxmlformats.org/officeDocument/2006/relationships/image" Target="../media/image25.gif"/><Relationship Id="rId2" Type="http://schemas.openxmlformats.org/officeDocument/2006/relationships/hyperlink" Target="http://en.wikipedia.org/wiki/File:Scissoring.gif" TargetMode="External"/><Relationship Id="rId1" Type="http://schemas.openxmlformats.org/officeDocument/2006/relationships/slideLayout" Target="../slideLayouts/slideLayout7.xml"/><Relationship Id="rId6" Type="http://schemas.openxmlformats.org/officeDocument/2006/relationships/hyperlink" Target="http://en.wikipedia.org/wiki/File:Wagging.gif" TargetMode="External"/><Relationship Id="rId5" Type="http://schemas.openxmlformats.org/officeDocument/2006/relationships/image" Target="../media/image24.gif"/><Relationship Id="rId4" Type="http://schemas.openxmlformats.org/officeDocument/2006/relationships/hyperlink" Target="http://en.wikipedia.org/wiki/File:Modo_rotacao.gif" TargetMode="External"/><Relationship Id="rId9" Type="http://schemas.openxmlformats.org/officeDocument/2006/relationships/image" Target="../media/image26.gif"/></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hyperlink" Target="http://en.wikipedia.org/wiki/File:Modo_rotacao.gif" TargetMode="External"/><Relationship Id="rId13" Type="http://schemas.openxmlformats.org/officeDocument/2006/relationships/image" Target="../media/image26.gif"/><Relationship Id="rId3" Type="http://schemas.openxmlformats.org/officeDocument/2006/relationships/image" Target="../media/image20.gif"/><Relationship Id="rId7" Type="http://schemas.openxmlformats.org/officeDocument/2006/relationships/image" Target="../media/image23.gif"/><Relationship Id="rId12" Type="http://schemas.openxmlformats.org/officeDocument/2006/relationships/hyperlink" Target="http://en.wikipedia.org/wiki/File:Twisting.gif" TargetMode="External"/><Relationship Id="rId2" Type="http://schemas.openxmlformats.org/officeDocument/2006/relationships/hyperlink" Target="http://en.wikipedia.org/wiki/File:Symmetrical_stretching.gif" TargetMode="External"/><Relationship Id="rId1" Type="http://schemas.openxmlformats.org/officeDocument/2006/relationships/slideLayout" Target="../slideLayouts/slideLayout7.xml"/><Relationship Id="rId6" Type="http://schemas.openxmlformats.org/officeDocument/2006/relationships/hyperlink" Target="http://en.wikipedia.org/wiki/File:Scissoring.gif" TargetMode="External"/><Relationship Id="rId11" Type="http://schemas.openxmlformats.org/officeDocument/2006/relationships/image" Target="../media/image25.gif"/><Relationship Id="rId5" Type="http://schemas.openxmlformats.org/officeDocument/2006/relationships/image" Target="../media/image21.gif"/><Relationship Id="rId10" Type="http://schemas.openxmlformats.org/officeDocument/2006/relationships/hyperlink" Target="http://en.wikipedia.org/wiki/File:Wagging.gif" TargetMode="External"/><Relationship Id="rId4" Type="http://schemas.openxmlformats.org/officeDocument/2006/relationships/hyperlink" Target="http://en.wikipedia.org/wiki/File:Asymmetrical_stretching.gif" TargetMode="External"/><Relationship Id="rId9" Type="http://schemas.openxmlformats.org/officeDocument/2006/relationships/image" Target="../media/image24.gif"/></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9.gif"/><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2.gif"/><Relationship Id="rId4" Type="http://schemas.openxmlformats.org/officeDocument/2006/relationships/image" Target="../media/image31.gif"/></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gif"/><Relationship Id="rId1" Type="http://schemas.openxmlformats.org/officeDocument/2006/relationships/slideLayout" Target="../slideLayouts/slideLayout2.xml"/><Relationship Id="rId5" Type="http://schemas.openxmlformats.org/officeDocument/2006/relationships/image" Target="../media/image39.gif"/><Relationship Id="rId4" Type="http://schemas.openxmlformats.org/officeDocument/2006/relationships/image" Target="../media/image38.gif"/></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vmlDrawing" Target="../drawings/vmlDrawing2.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4.xml"/><Relationship Id="rId1" Type="http://schemas.openxmlformats.org/officeDocument/2006/relationships/vmlDrawing" Target="../drawings/vmlDrawing3.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eg"/></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gi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1.xml"/></Relationships>
</file>

<file path=ppt/slides/_rels/slide7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1.xml"/></Relationships>
</file>

<file path=ppt/slides/_rels/slide8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1.xml"/></Relationships>
</file>

<file path=ppt/slides/_rels/slide8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1.xml"/></Relationships>
</file>

<file path=ppt/slides/_rels/slide8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2.xml"/><Relationship Id="rId1" Type="http://schemas.openxmlformats.org/officeDocument/2006/relationships/vmlDrawing" Target="../drawings/vmlDrawing4.v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32.xml"/><Relationship Id="rId1" Type="http://schemas.openxmlformats.org/officeDocument/2006/relationships/vmlDrawing" Target="../drawings/vmlDrawing5.vml"/></Relationships>
</file>

<file path=ppt/slides/_rels/slide8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32.xml"/></Relationships>
</file>

<file path=ppt/slides/_rels/slide9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2.xml"/></Relationships>
</file>

<file path=ppt/slides/_rels/slide91.xml.rels><?xml version="1.0" encoding="UTF-8" standalone="yes"?>
<Relationships xmlns="http://schemas.openxmlformats.org/package/2006/relationships"><Relationship Id="rId2" Type="http://schemas.openxmlformats.org/officeDocument/2006/relationships/image" Target="../media/image100.gif"/><Relationship Id="rId1" Type="http://schemas.openxmlformats.org/officeDocument/2006/relationships/slideLayout" Target="../slideLayouts/slideLayout32.xml"/></Relationships>
</file>

<file path=ppt/slides/_rels/slide9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32.xml"/></Relationships>
</file>

<file path=ppt/slides/_rels/slide93.xml.rels><?xml version="1.0" encoding="UTF-8" standalone="yes"?>
<Relationships xmlns="http://schemas.openxmlformats.org/package/2006/relationships"><Relationship Id="rId2" Type="http://schemas.openxmlformats.org/officeDocument/2006/relationships/image" Target="../media/image103.gif"/><Relationship Id="rId1" Type="http://schemas.openxmlformats.org/officeDocument/2006/relationships/slideLayout" Target="../slideLayouts/slideLayout32.xml"/></Relationships>
</file>

<file path=ppt/slides/_rels/slide9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32.xml"/></Relationships>
</file>

<file path=ppt/slides/_rels/slide95.xml.rels><?xml version="1.0" encoding="UTF-8" standalone="yes"?>
<Relationships xmlns="http://schemas.openxmlformats.org/package/2006/relationships"><Relationship Id="rId2" Type="http://schemas.openxmlformats.org/officeDocument/2006/relationships/image" Target="../media/image106.gif"/><Relationship Id="rId1" Type="http://schemas.openxmlformats.org/officeDocument/2006/relationships/slideLayout" Target="../slideLayouts/slideLayout32.xml"/></Relationships>
</file>

<file path=ppt/slides/_rels/slide9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32.xml"/></Relationships>
</file>

<file path=ppt/slides/_rels/slide97.xml.rels><?xml version="1.0" encoding="UTF-8" standalone="yes"?>
<Relationships xmlns="http://schemas.openxmlformats.org/package/2006/relationships"><Relationship Id="rId2" Type="http://schemas.openxmlformats.org/officeDocument/2006/relationships/image" Target="../media/image109.gif"/><Relationship Id="rId1" Type="http://schemas.openxmlformats.org/officeDocument/2006/relationships/slideLayout" Target="../slideLayouts/slideLayout32.xml"/></Relationships>
</file>

<file path=ppt/slides/_rels/slide9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32.xml"/></Relationships>
</file>

<file path=ppt/slides/_rels/slide99.xml.rels><?xml version="1.0" encoding="UTF-8" standalone="yes"?>
<Relationships xmlns="http://schemas.openxmlformats.org/package/2006/relationships"><Relationship Id="rId2" Type="http://schemas.openxmlformats.org/officeDocument/2006/relationships/image" Target="../media/image112.gif"/><Relationship Id="rId1" Type="http://schemas.openxmlformats.org/officeDocument/2006/relationships/slideLayout" Target="../slideLayouts/slideLayout32.xml"/></Relationships>
</file>

<file path=ppt/slides/_rels/slide10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32.xml"/></Relationships>
</file>

<file path=ppt/slides/_rels/slide101.xml.rels><?xml version="1.0" encoding="UTF-8" standalone="yes"?>
<Relationships xmlns="http://schemas.openxmlformats.org/package/2006/relationships"><Relationship Id="rId2" Type="http://schemas.openxmlformats.org/officeDocument/2006/relationships/image" Target="../media/image115.gif"/><Relationship Id="rId1" Type="http://schemas.openxmlformats.org/officeDocument/2006/relationships/slideLayout" Target="../slideLayouts/slideLayout32.xml"/></Relationships>
</file>

<file path=ppt/slides/_rels/slide102.xml.rels><?xml version="1.0" encoding="UTF-8" standalone="yes"?>
<Relationships xmlns="http://schemas.openxmlformats.org/package/2006/relationships"><Relationship Id="rId2" Type="http://schemas.openxmlformats.org/officeDocument/2006/relationships/image" Target="../media/image115.gif"/><Relationship Id="rId1" Type="http://schemas.openxmlformats.org/officeDocument/2006/relationships/slideLayout" Target="../slideLayouts/slideLayout3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32.xml"/><Relationship Id="rId1" Type="http://schemas.openxmlformats.org/officeDocument/2006/relationships/vmlDrawing" Target="../drawings/vmlDrawing6.vml"/><Relationship Id="rId4" Type="http://schemas.openxmlformats.org/officeDocument/2006/relationships/image" Target="../media/image117.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7.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1.xml"/></Relationships>
</file>

<file path=ppt/slides/_rels/slide108.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1.xml"/></Relationships>
</file>

<file path=ppt/slides/_rels/slide109.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1.xml"/></Relationships>
</file>

<file path=ppt/slides/_rels/slide110.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1.xml"/></Relationships>
</file>

<file path=ppt/slides/_rels/slide111.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1.xml"/></Relationships>
</file>

<file path=ppt/slides/_rels/slide112.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1.xml"/></Relationships>
</file>

<file path=ppt/slides/_rels/slide113.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1.xml"/></Relationships>
</file>

<file path=ppt/slides/_rels/slide11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1.xml"/></Relationships>
</file>

<file path=ppt/slides/_rels/slide11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1.xml"/></Relationships>
</file>

<file path=ppt/slides/_rels/slide11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1.xml"/></Relationships>
</file>

<file path=ppt/slides/_rels/slide117.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1.xml"/></Relationships>
</file>

<file path=ppt/slides/_rels/slide118.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1.xml"/></Relationships>
</file>

<file path=ppt/slides/_rels/slide119.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1.xml"/></Relationships>
</file>

<file path=ppt/slides/_rels/slide120.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1.xml"/></Relationships>
</file>

<file path=ppt/slides/_rels/slide121.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1.xml"/></Relationships>
</file>

<file path=ppt/slides/_rels/slide122.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1.xml"/></Relationships>
</file>

<file path=ppt/slides/_rels/slide123.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1.xml"/></Relationships>
</file>

<file path=ppt/slides/_rels/slide124.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1.xml"/></Relationships>
</file>

<file path=ppt/slides/_rels/slide125.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1.xml"/></Relationships>
</file>

<file path=ppt/slides/_rels/slide126.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1.xml"/></Relationships>
</file>

<file path=ppt/slides/_rels/slide127.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1.xml"/></Relationships>
</file>

<file path=ppt/slides/_rels/slide128.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1.xml"/></Relationships>
</file>

<file path=ppt/slides/_rels/slide129.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1.xml"/></Relationships>
</file>

<file path=ppt/slides/_rels/slide130.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1.xml"/></Relationships>
</file>

<file path=ppt/slides/_rels/slide13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1.xml"/></Relationships>
</file>

<file path=ppt/slides/_rels/slide132.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1.xml"/></Relationships>
</file>

<file path=ppt/slides/_rels/slide133.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1.xml"/></Relationships>
</file>

<file path=ppt/slides/_rels/slide134.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1.xml"/></Relationships>
</file>

<file path=ppt/slides/_rels/slide13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1.xml"/></Relationships>
</file>

<file path=ppt/slides/_rels/slide13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38.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xml"/><Relationship Id="rId1" Type="http://schemas.openxmlformats.org/officeDocument/2006/relationships/vmlDrawing" Target="../drawings/vmlDrawing9.v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2.xml"/><Relationship Id="rId1" Type="http://schemas.openxmlformats.org/officeDocument/2006/relationships/vmlDrawing" Target="../drawings/vmlDrawing10.vml"/><Relationship Id="rId4" Type="http://schemas.openxmlformats.org/officeDocument/2006/relationships/image" Target="../media/image149.png"/></Relationships>
</file>

<file path=ppt/slides/_rels/slide14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4"/>
          <p:cNvSpPr txBox="1">
            <a:spLocks noChangeArrowheads="1"/>
          </p:cNvSpPr>
          <p:nvPr/>
        </p:nvSpPr>
        <p:spPr bwMode="auto">
          <a:xfrm>
            <a:off x="395288" y="404812"/>
            <a:ext cx="466407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dirty="0">
                <a:solidFill>
                  <a:srgbClr val="FF0000"/>
                </a:solidFill>
                <a:latin typeface="CG Times" pitchFamily="18" charset="0"/>
              </a:rPr>
              <a:t>IR (Kı</a:t>
            </a:r>
            <a:r>
              <a:rPr lang="tr-TR" sz="2000" dirty="0">
                <a:solidFill>
                  <a:srgbClr val="FF0000"/>
                </a:solidFill>
                <a:latin typeface="Times New Roman" pitchFamily="18" charset="0"/>
              </a:rPr>
              <a:t>rmızı</a:t>
            </a:r>
            <a:r>
              <a:rPr lang="tr-TR" sz="2000" dirty="0">
                <a:solidFill>
                  <a:srgbClr val="FF0000"/>
                </a:solidFill>
                <a:latin typeface="CG Times" pitchFamily="18" charset="0"/>
              </a:rPr>
              <a:t> ötesi) spektroskopisi</a:t>
            </a:r>
          </a:p>
        </p:txBody>
      </p:sp>
      <p:sp>
        <p:nvSpPr>
          <p:cNvPr id="7" name="Rectangle 15"/>
          <p:cNvSpPr>
            <a:spLocks noChangeArrowheads="1"/>
          </p:cNvSpPr>
          <p:nvPr/>
        </p:nvSpPr>
        <p:spPr bwMode="auto">
          <a:xfrm>
            <a:off x="395288" y="908050"/>
            <a:ext cx="8201284"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1" hangingPunct="1">
              <a:lnSpc>
                <a:spcPct val="150000"/>
              </a:lnSpc>
              <a:buClr>
                <a:schemeClr val="tx2"/>
              </a:buClr>
              <a:buSzPct val="115000"/>
              <a:buFont typeface="Wingdings" pitchFamily="2" charset="2"/>
              <a:buNone/>
            </a:pPr>
            <a:r>
              <a:rPr lang="tr-TR" sz="2000" dirty="0">
                <a:solidFill>
                  <a:schemeClr val="bg1"/>
                </a:solidFill>
                <a:latin typeface="Times New Roman" pitchFamily="18" charset="0"/>
                <a:cs typeface="Times New Roman" pitchFamily="18" charset="0"/>
              </a:rPr>
              <a:t>Moleküllerin IR ışımasını </a:t>
            </a:r>
            <a:r>
              <a:rPr lang="tr-TR" sz="2000" dirty="0" smtClean="0">
                <a:solidFill>
                  <a:schemeClr val="bg1"/>
                </a:solidFill>
                <a:latin typeface="Times New Roman" pitchFamily="18" charset="0"/>
                <a:cs typeface="Times New Roman" pitchFamily="18" charset="0"/>
              </a:rPr>
              <a:t>(800</a:t>
            </a:r>
            <a:r>
              <a:rPr lang="en-US" sz="2000" dirty="0" smtClean="0">
                <a:solidFill>
                  <a:schemeClr val="bg1"/>
                </a:solidFill>
                <a:latin typeface="Times New Roman" pitchFamily="18" charset="0"/>
                <a:cs typeface="Times New Roman" pitchFamily="18" charset="0"/>
              </a:rPr>
              <a:t>– </a:t>
            </a:r>
            <a:r>
              <a:rPr lang="tr-TR" sz="2000" dirty="0" smtClean="0">
                <a:solidFill>
                  <a:schemeClr val="bg1"/>
                </a:solidFill>
                <a:latin typeface="Times New Roman" pitchFamily="18" charset="0"/>
                <a:cs typeface="Times New Roman" pitchFamily="18" charset="0"/>
              </a:rPr>
              <a:t>50000 </a:t>
            </a:r>
            <a:r>
              <a:rPr lang="tr-TR" sz="2000" dirty="0" err="1">
                <a:solidFill>
                  <a:schemeClr val="bg1"/>
                </a:solidFill>
                <a:latin typeface="Times New Roman" pitchFamily="18" charset="0"/>
                <a:cs typeface="Times New Roman" pitchFamily="18" charset="0"/>
              </a:rPr>
              <a:t>nm</a:t>
            </a:r>
            <a:r>
              <a:rPr lang="tr-TR" sz="2000" dirty="0">
                <a:solidFill>
                  <a:schemeClr val="bg1"/>
                </a:solidFill>
                <a:latin typeface="Times New Roman" pitchFamily="18" charset="0"/>
                <a:cs typeface="Times New Roman" pitchFamily="18" charset="0"/>
              </a:rPr>
              <a:t> dalga boylu veya </a:t>
            </a:r>
            <a:r>
              <a:rPr lang="tr-TR" sz="2000" dirty="0" smtClean="0">
                <a:solidFill>
                  <a:schemeClr val="bg1"/>
                </a:solidFill>
                <a:latin typeface="Times New Roman" pitchFamily="18" charset="0"/>
                <a:cs typeface="Times New Roman" pitchFamily="18" charset="0"/>
              </a:rPr>
              <a:t>20</a:t>
            </a:r>
            <a:r>
              <a:rPr lang="en-US" sz="2000" dirty="0" smtClean="0">
                <a:solidFill>
                  <a:schemeClr val="bg1"/>
                </a:solidFill>
                <a:latin typeface="Times New Roman" pitchFamily="18" charset="0"/>
                <a:cs typeface="Times New Roman" pitchFamily="18" charset="0"/>
              </a:rPr>
              <a:t> </a:t>
            </a:r>
            <a:r>
              <a:rPr lang="en-US" sz="2000" dirty="0">
                <a:solidFill>
                  <a:schemeClr val="bg1"/>
                </a:solidFill>
                <a:latin typeface="Times New Roman" pitchFamily="18" charset="0"/>
                <a:cs typeface="Times New Roman" pitchFamily="18" charset="0"/>
              </a:rPr>
              <a:t>– </a:t>
            </a:r>
            <a:r>
              <a:rPr lang="tr-TR" sz="2000" dirty="0" smtClean="0">
                <a:solidFill>
                  <a:schemeClr val="bg1"/>
                </a:solidFill>
                <a:latin typeface="Times New Roman" pitchFamily="18" charset="0"/>
                <a:cs typeface="Times New Roman" pitchFamily="18" charset="0"/>
              </a:rPr>
              <a:t>12500 </a:t>
            </a:r>
            <a:r>
              <a:rPr lang="tr-TR" sz="2000" dirty="0">
                <a:solidFill>
                  <a:schemeClr val="bg1"/>
                </a:solidFill>
                <a:latin typeface="Times New Roman" pitchFamily="18" charset="0"/>
                <a:cs typeface="Times New Roman" pitchFamily="18" charset="0"/>
              </a:rPr>
              <a:t>cm</a:t>
            </a:r>
            <a:r>
              <a:rPr lang="tr-TR" sz="2000" baseline="30000" dirty="0">
                <a:solidFill>
                  <a:schemeClr val="bg1"/>
                </a:solidFill>
                <a:latin typeface="Times New Roman" pitchFamily="18" charset="0"/>
                <a:cs typeface="Times New Roman" pitchFamily="18" charset="0"/>
              </a:rPr>
              <a:t>-1</a:t>
            </a:r>
            <a:r>
              <a:rPr lang="en-US" sz="2000" dirty="0">
                <a:solidFill>
                  <a:schemeClr val="bg1"/>
                </a:solidFill>
                <a:latin typeface="Times New Roman" pitchFamily="18" charset="0"/>
                <a:cs typeface="Times New Roman" pitchFamily="18" charset="0"/>
              </a:rPr>
              <a:t> </a:t>
            </a:r>
            <a:endParaRPr lang="tr-TR" sz="2000" dirty="0">
              <a:solidFill>
                <a:schemeClr val="bg1"/>
              </a:solidFill>
              <a:latin typeface="Times New Roman" pitchFamily="18" charset="0"/>
              <a:cs typeface="Times New Roman" pitchFamily="18" charset="0"/>
            </a:endParaRPr>
          </a:p>
          <a:p>
            <a:pPr eaLnBrk="1" hangingPunct="1">
              <a:lnSpc>
                <a:spcPct val="150000"/>
              </a:lnSpc>
              <a:buClr>
                <a:schemeClr val="tx2"/>
              </a:buClr>
              <a:buSzPct val="115000"/>
              <a:buFont typeface="Wingdings" pitchFamily="2" charset="2"/>
              <a:buNone/>
            </a:pPr>
            <a:r>
              <a:rPr lang="tr-TR" sz="2000" dirty="0">
                <a:solidFill>
                  <a:schemeClr val="bg1"/>
                </a:solidFill>
                <a:latin typeface="Times New Roman" pitchFamily="18" charset="0"/>
                <a:cs typeface="Times New Roman" pitchFamily="18" charset="0"/>
              </a:rPr>
              <a:t>dalga sayılı)</a:t>
            </a:r>
            <a:r>
              <a:rPr lang="en-US" sz="2000" dirty="0">
                <a:solidFill>
                  <a:schemeClr val="bg1"/>
                </a:solidFill>
                <a:latin typeface="Times New Roman" pitchFamily="18" charset="0"/>
                <a:cs typeface="Times New Roman" pitchFamily="18" charset="0"/>
              </a:rPr>
              <a:t> </a:t>
            </a:r>
            <a:r>
              <a:rPr lang="tr-TR" sz="2000" dirty="0" err="1">
                <a:solidFill>
                  <a:schemeClr val="bg1"/>
                </a:solidFill>
                <a:latin typeface="Times New Roman" pitchFamily="18" charset="0"/>
                <a:cs typeface="Times New Roman" pitchFamily="18" charset="0"/>
              </a:rPr>
              <a:t>absorplaması</a:t>
            </a:r>
            <a:r>
              <a:rPr lang="tr-TR" sz="2000" dirty="0">
                <a:solidFill>
                  <a:schemeClr val="bg1"/>
                </a:solidFill>
                <a:latin typeface="Times New Roman" pitchFamily="18" charset="0"/>
                <a:cs typeface="Times New Roman" pitchFamily="18" charset="0"/>
              </a:rPr>
              <a:t> ilkesine dayanır. </a:t>
            </a:r>
            <a:endParaRPr lang="tr-TR" sz="2000" dirty="0" smtClean="0">
              <a:solidFill>
                <a:schemeClr val="bg1"/>
              </a:solidFill>
              <a:latin typeface="Times New Roman" pitchFamily="18" charset="0"/>
              <a:cs typeface="Times New Roman" pitchFamily="18" charset="0"/>
            </a:endParaRPr>
          </a:p>
          <a:p>
            <a:pPr eaLnBrk="1" hangingPunct="1">
              <a:lnSpc>
                <a:spcPct val="150000"/>
              </a:lnSpc>
              <a:buClr>
                <a:schemeClr val="tx2"/>
              </a:buClr>
              <a:buSzPct val="115000"/>
              <a:buFont typeface="Wingdings" pitchFamily="2" charset="2"/>
              <a:buNone/>
            </a:pPr>
            <a:endParaRPr lang="tr-TR" sz="2000" dirty="0">
              <a:solidFill>
                <a:schemeClr val="bg1"/>
              </a:solidFill>
              <a:latin typeface="Times New Roman" pitchFamily="18" charset="0"/>
              <a:cs typeface="Times New Roman" pitchFamily="18" charset="0"/>
            </a:endParaRPr>
          </a:p>
        </p:txBody>
      </p:sp>
      <p:pic>
        <p:nvPicPr>
          <p:cNvPr id="12292"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288" y="3033713"/>
            <a:ext cx="5256212" cy="2811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1</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Scale>
                                      <p:cBhvr>
                                        <p:cTn id="1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7"/>
                                        </p:tgtEl>
                                        <p:attrNameLst>
                                          <p:attrName>ppt_x</p:attrName>
                                          <p:attrName>ppt_y</p:attrName>
                                        </p:attrNameLst>
                                      </p:cBhvr>
                                    </p:animMotion>
                                    <p:animEffect transition="in" filter="fade">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5"/>
          <p:cNvSpPr>
            <a:spLocks noChangeArrowheads="1"/>
          </p:cNvSpPr>
          <p:nvPr/>
        </p:nvSpPr>
        <p:spPr bwMode="auto">
          <a:xfrm>
            <a:off x="428625" y="571500"/>
            <a:ext cx="1983235" cy="498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1" hangingPunct="1">
              <a:lnSpc>
                <a:spcPct val="150000"/>
              </a:lnSpc>
              <a:buClr>
                <a:schemeClr val="tx2"/>
              </a:buClr>
              <a:buSzPct val="115000"/>
              <a:buFont typeface="Wingdings" pitchFamily="2" charset="2"/>
              <a:buNone/>
            </a:pPr>
            <a:r>
              <a:rPr lang="tr-TR" sz="2000" dirty="0">
                <a:solidFill>
                  <a:schemeClr val="bg1"/>
                </a:solidFill>
                <a:latin typeface="Times New Roman" pitchFamily="18" charset="0"/>
                <a:cs typeface="Times New Roman" pitchFamily="18" charset="0"/>
              </a:rPr>
              <a:t>IR </a:t>
            </a:r>
            <a:r>
              <a:rPr lang="tr-TR" sz="2000" dirty="0" smtClean="0">
                <a:solidFill>
                  <a:schemeClr val="bg1"/>
                </a:solidFill>
                <a:latin typeface="Times New Roman" pitchFamily="18" charset="0"/>
                <a:cs typeface="Times New Roman" pitchFamily="18" charset="0"/>
              </a:rPr>
              <a:t>spektroskopisi</a:t>
            </a:r>
            <a:endParaRPr lang="tr-TR" sz="2000" dirty="0">
              <a:solidFill>
                <a:schemeClr val="bg1"/>
              </a:solidFill>
              <a:latin typeface="Times New Roman" pitchFamily="18" charset="0"/>
              <a:cs typeface="Times New Roman" pitchFamily="18" charset="0"/>
            </a:endParaRPr>
          </a:p>
        </p:txBody>
      </p:sp>
      <p:pic>
        <p:nvPicPr>
          <p:cNvPr id="13316"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07246" y="1484784"/>
            <a:ext cx="7774150" cy="2520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2</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7"/>
          <p:cNvSpPr>
            <a:spLocks noChangeArrowheads="1"/>
          </p:cNvSpPr>
          <p:nvPr/>
        </p:nvSpPr>
        <p:spPr bwMode="auto">
          <a:xfrm>
            <a:off x="468313" y="500063"/>
            <a:ext cx="8289925"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dirty="0" err="1">
                <a:solidFill>
                  <a:schemeClr val="bg1"/>
                </a:solidFill>
                <a:latin typeface="Times New Roman" pitchFamily="18" charset="0"/>
                <a:cs typeface="Times New Roman" pitchFamily="18" charset="0"/>
              </a:rPr>
              <a:t>İnfrared</a:t>
            </a:r>
            <a:r>
              <a:rPr lang="tr-TR" sz="2000" dirty="0">
                <a:solidFill>
                  <a:schemeClr val="bg1"/>
                </a:solidFill>
                <a:latin typeface="Times New Roman" pitchFamily="18" charset="0"/>
                <a:cs typeface="Times New Roman" pitchFamily="18" charset="0"/>
              </a:rPr>
              <a:t> </a:t>
            </a:r>
            <a:r>
              <a:rPr lang="tr-TR" sz="2000" dirty="0" smtClean="0">
                <a:solidFill>
                  <a:schemeClr val="bg1"/>
                </a:solidFill>
                <a:latin typeface="Times New Roman" pitchFamily="18" charset="0"/>
                <a:cs typeface="Times New Roman" pitchFamily="18" charset="0"/>
              </a:rPr>
              <a:t>ışınları </a:t>
            </a:r>
            <a:r>
              <a:rPr lang="tr-TR" sz="2000" dirty="0" err="1" smtClean="0">
                <a:solidFill>
                  <a:schemeClr val="bg1"/>
                </a:solidFill>
                <a:latin typeface="Times New Roman" pitchFamily="18" charset="0"/>
                <a:cs typeface="Times New Roman" pitchFamily="18" charset="0"/>
              </a:rPr>
              <a:t>absorplayan</a:t>
            </a:r>
            <a:r>
              <a:rPr lang="tr-TR" sz="2000" dirty="0" smtClean="0">
                <a:solidFill>
                  <a:schemeClr val="bg1"/>
                </a:solidFill>
                <a:latin typeface="Times New Roman" pitchFamily="18" charset="0"/>
                <a:cs typeface="Times New Roman" pitchFamily="18" charset="0"/>
              </a:rPr>
              <a:t> molekül temel titreşim enerji düzeyinden uyarılmış titreşim enerji düzeyine geçer (titreşim hareketi yapar).</a:t>
            </a:r>
          </a:p>
          <a:p>
            <a:pPr>
              <a:lnSpc>
                <a:spcPct val="150000"/>
              </a:lnSpc>
            </a:pPr>
            <a:endParaRPr lang="tr-TR" sz="2000" dirty="0" smtClean="0">
              <a:solidFill>
                <a:schemeClr val="bg1"/>
              </a:solidFill>
              <a:latin typeface="Times New Roman" pitchFamily="18" charset="0"/>
              <a:cs typeface="Times New Roman" pitchFamily="18" charset="0"/>
            </a:endParaRPr>
          </a:p>
          <a:p>
            <a:pPr>
              <a:lnSpc>
                <a:spcPct val="150000"/>
              </a:lnSpc>
            </a:pPr>
            <a:endParaRPr lang="tr-TR" sz="2000" dirty="0">
              <a:solidFill>
                <a:schemeClr val="bg1"/>
              </a:solidFill>
              <a:latin typeface="Times New Roman" pitchFamily="18" charset="0"/>
              <a:cs typeface="Times New Roman" pitchFamily="18" charset="0"/>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27584" y="2462084"/>
            <a:ext cx="5133975" cy="2533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3</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7"/>
          <p:cNvSpPr>
            <a:spLocks noChangeArrowheads="1"/>
          </p:cNvSpPr>
          <p:nvPr/>
        </p:nvSpPr>
        <p:spPr bwMode="auto">
          <a:xfrm>
            <a:off x="468313" y="500063"/>
            <a:ext cx="8289925" cy="1421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dirty="0" smtClean="0">
                <a:solidFill>
                  <a:schemeClr val="bg1"/>
                </a:solidFill>
                <a:latin typeface="Times New Roman" pitchFamily="18" charset="0"/>
                <a:cs typeface="Times New Roman" pitchFamily="18" charset="0"/>
              </a:rPr>
              <a:t>Moleküllerin </a:t>
            </a:r>
            <a:r>
              <a:rPr lang="tr-TR" sz="2000" dirty="0">
                <a:solidFill>
                  <a:schemeClr val="bg1"/>
                </a:solidFill>
                <a:latin typeface="Times New Roman" pitchFamily="18" charset="0"/>
                <a:cs typeface="Times New Roman" pitchFamily="18" charset="0"/>
              </a:rPr>
              <a:t>titreşim hareketi yayla asılı bir cismin hareketine (</a:t>
            </a:r>
            <a:r>
              <a:rPr lang="tr-TR" sz="2000" dirty="0" err="1">
                <a:solidFill>
                  <a:schemeClr val="bg1"/>
                </a:solidFill>
                <a:latin typeface="Times New Roman" pitchFamily="18" charset="0"/>
                <a:cs typeface="Times New Roman" pitchFamily="18" charset="0"/>
              </a:rPr>
              <a:t>harmonik</a:t>
            </a:r>
            <a:r>
              <a:rPr lang="tr-TR" sz="2000" dirty="0">
                <a:solidFill>
                  <a:schemeClr val="bg1"/>
                </a:solidFill>
                <a:latin typeface="Times New Roman" pitchFamily="18" charset="0"/>
                <a:cs typeface="Times New Roman" pitchFamily="18" charset="0"/>
              </a:rPr>
              <a:t> hareket) benzer. Bu hareketin frekansı:</a:t>
            </a:r>
          </a:p>
          <a:p>
            <a:pPr>
              <a:lnSpc>
                <a:spcPct val="150000"/>
              </a:lnSpc>
            </a:pPr>
            <a:endParaRPr lang="tr-TR" sz="2000" dirty="0">
              <a:solidFill>
                <a:schemeClr val="bg1"/>
              </a:solidFill>
              <a:latin typeface="Times New Roman" pitchFamily="18" charset="0"/>
              <a:cs typeface="Times New Roman" pitchFamily="18" charset="0"/>
            </a:endParaRPr>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15816" y="2739851"/>
            <a:ext cx="2181225" cy="2305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40" name="Picture 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28184" y="4365104"/>
            <a:ext cx="1971675" cy="1071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41" name="Picture 7" descr="http://upload.wikimedia.org/wikipedia/commons/9/9d/Simple_harmonic_oscillator.gif">
            <a:hlinkClick r:id="rId4"/>
          </p:cNvPr>
          <p:cNvPicPr>
            <a:picLocks noChangeAspect="1" noChangeArrowheads="1" noCrop="1"/>
          </p:cNvPicPr>
          <p:nvPr/>
        </p:nvPicPr>
        <p:blipFill>
          <a:blip r:embed="rId5">
            <a:extLst>
              <a:ext uri="{28A0092B-C50C-407E-A947-70E740481C1C}">
                <a14:useLocalDpi xmlns:a14="http://schemas.microsoft.com/office/drawing/2010/main" xmlns="" val="0"/>
              </a:ext>
            </a:extLst>
          </a:blip>
          <a:srcRect/>
          <a:stretch>
            <a:fillRect/>
          </a:stretch>
        </p:blipFill>
        <p:spPr bwMode="auto">
          <a:xfrm>
            <a:off x="971600" y="2896220"/>
            <a:ext cx="865187" cy="2684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4</a:t>
            </a:fld>
            <a:endParaRPr lang="tr-TR"/>
          </a:p>
        </p:txBody>
      </p:sp>
    </p:spTree>
    <p:extLst>
      <p:ext uri="{BB962C8B-B14F-4D97-AF65-F5344CB8AC3E}">
        <p14:creationId xmlns:p14="http://schemas.microsoft.com/office/powerpoint/2010/main" xmlns="" val="4185867589"/>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Dikdörtgen"/>
          <p:cNvSpPr>
            <a:spLocks noChangeArrowheads="1"/>
          </p:cNvSpPr>
          <p:nvPr/>
        </p:nvSpPr>
        <p:spPr bwMode="auto">
          <a:xfrm>
            <a:off x="468313" y="692150"/>
            <a:ext cx="799147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a:solidFill>
                  <a:schemeClr val="bg1"/>
                </a:solidFill>
                <a:latin typeface="Times New Roman" pitchFamily="18" charset="0"/>
                <a:cs typeface="Times New Roman" pitchFamily="18" charset="0"/>
              </a:rPr>
              <a:t>Harmonik hareket yapan bir kütle sabit bir tavan değil başka bir cisime bağlı ise bu hareketin frekansı da : </a:t>
            </a:r>
          </a:p>
        </p:txBody>
      </p:sp>
      <p:pic>
        <p:nvPicPr>
          <p:cNvPr id="15363"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95963" y="1916113"/>
            <a:ext cx="2020887" cy="1150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4"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48263" y="4941888"/>
            <a:ext cx="3149600" cy="1223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5"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867400" y="3500438"/>
            <a:ext cx="2198688"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16" descr="vibration"/>
          <p:cNvPicPr>
            <a:picLocks noChangeAspect="1" noChangeArrowheads="1" noCrop="1"/>
          </p:cNvPicPr>
          <p:nvPr/>
        </p:nvPicPr>
        <p:blipFill>
          <a:blip r:embed="rId5">
            <a:extLst>
              <a:ext uri="{28A0092B-C50C-407E-A947-70E740481C1C}">
                <a14:useLocalDpi xmlns:a14="http://schemas.microsoft.com/office/drawing/2010/main" xmlns="" val="0"/>
              </a:ext>
            </a:extLst>
          </a:blip>
          <a:srcRect/>
          <a:stretch>
            <a:fillRect/>
          </a:stretch>
        </p:blipFill>
        <p:spPr bwMode="auto">
          <a:xfrm>
            <a:off x="395288" y="4149725"/>
            <a:ext cx="3786187" cy="1871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7" name="Picture 7"/>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684213" y="2492375"/>
            <a:ext cx="3267075" cy="1466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5</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323850" y="476250"/>
            <a:ext cx="36718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400">
                <a:solidFill>
                  <a:srgbClr val="FF0000"/>
                </a:solidFill>
                <a:latin typeface="CG Times" pitchFamily="18" charset="0"/>
              </a:rPr>
              <a:t>Bir bağın titreşim frekansı</a:t>
            </a:r>
          </a:p>
        </p:txBody>
      </p:sp>
      <p:sp>
        <p:nvSpPr>
          <p:cNvPr id="40991" name="Text Box 31"/>
          <p:cNvSpPr txBox="1">
            <a:spLocks noChangeArrowheads="1"/>
          </p:cNvSpPr>
          <p:nvPr/>
        </p:nvSpPr>
        <p:spPr bwMode="auto">
          <a:xfrm>
            <a:off x="323850" y="1125538"/>
            <a:ext cx="3887788"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k = Bağ kuvvet sabiti</a:t>
            </a:r>
          </a:p>
        </p:txBody>
      </p:sp>
      <p:sp>
        <p:nvSpPr>
          <p:cNvPr id="40996" name="Text Box 36"/>
          <p:cNvSpPr txBox="1">
            <a:spLocks noChangeArrowheads="1"/>
          </p:cNvSpPr>
          <p:nvPr/>
        </p:nvSpPr>
        <p:spPr bwMode="auto">
          <a:xfrm>
            <a:off x="395288" y="1773238"/>
            <a:ext cx="3384550" cy="862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buFont typeface="Symbol" pitchFamily="18" charset="2"/>
              <a:buChar char="m"/>
            </a:pPr>
            <a:r>
              <a:rPr lang="tr-TR" sz="2000">
                <a:solidFill>
                  <a:schemeClr val="bg1"/>
                </a:solidFill>
                <a:latin typeface="CG Times" pitchFamily="18" charset="0"/>
                <a:sym typeface="Symbol" pitchFamily="18" charset="2"/>
              </a:rPr>
              <a:t>= İndirgenmiş kütle</a:t>
            </a:r>
          </a:p>
          <a:p>
            <a:pPr>
              <a:spcBef>
                <a:spcPct val="50000"/>
              </a:spcBef>
            </a:pPr>
            <a:endParaRPr lang="tr-TR" sz="2000">
              <a:solidFill>
                <a:schemeClr val="bg1"/>
              </a:solidFill>
              <a:latin typeface="CG Times" pitchFamily="18" charset="0"/>
              <a:sym typeface="Symbol" pitchFamily="18" charset="2"/>
            </a:endParaRPr>
          </a:p>
        </p:txBody>
      </p:sp>
      <p:pic>
        <p:nvPicPr>
          <p:cNvPr id="16390" name="Picture 9"/>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08625" y="1773238"/>
            <a:ext cx="2927350" cy="2655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391" name="10 Dikdörtgen"/>
          <p:cNvSpPr>
            <a:spLocks noChangeArrowheads="1"/>
          </p:cNvSpPr>
          <p:nvPr/>
        </p:nvSpPr>
        <p:spPr bwMode="auto">
          <a:xfrm>
            <a:off x="428625" y="2500313"/>
            <a:ext cx="4572000" cy="1616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spcBef>
                <a:spcPct val="50000"/>
              </a:spcBef>
            </a:pPr>
            <a:r>
              <a:rPr lang="tr-TR">
                <a:solidFill>
                  <a:schemeClr val="bg1"/>
                </a:solidFill>
                <a:latin typeface="Times New Roman" pitchFamily="18" charset="0"/>
                <a:cs typeface="Times New Roman" pitchFamily="18" charset="0"/>
              </a:rPr>
              <a:t>k =  tekli bağlar için 500 Nm</a:t>
            </a:r>
            <a:r>
              <a:rPr lang="tr-TR" baseline="30000">
                <a:solidFill>
                  <a:schemeClr val="bg1"/>
                </a:solidFill>
                <a:latin typeface="Times New Roman" pitchFamily="18" charset="0"/>
                <a:cs typeface="Times New Roman" pitchFamily="18" charset="0"/>
              </a:rPr>
              <a:t>-1 </a:t>
            </a:r>
            <a:r>
              <a:rPr lang="tr-TR">
                <a:solidFill>
                  <a:schemeClr val="bg1"/>
                </a:solidFill>
                <a:latin typeface="Times New Roman" pitchFamily="18" charset="0"/>
                <a:cs typeface="Times New Roman" pitchFamily="18" charset="0"/>
              </a:rPr>
              <a:t>                            </a:t>
            </a:r>
            <a:endParaRPr lang="tr-TR" baseline="30000">
              <a:solidFill>
                <a:schemeClr val="bg1"/>
              </a:solidFill>
              <a:latin typeface="Times New Roman" pitchFamily="18" charset="0"/>
              <a:cs typeface="Times New Roman" pitchFamily="18" charset="0"/>
            </a:endParaRPr>
          </a:p>
          <a:p>
            <a:pPr>
              <a:lnSpc>
                <a:spcPct val="150000"/>
              </a:lnSpc>
              <a:spcBef>
                <a:spcPct val="50000"/>
              </a:spcBef>
            </a:pPr>
            <a:r>
              <a:rPr lang="tr-TR">
                <a:solidFill>
                  <a:schemeClr val="bg1"/>
                </a:solidFill>
                <a:latin typeface="Times New Roman" pitchFamily="18" charset="0"/>
                <a:cs typeface="Times New Roman" pitchFamily="18" charset="0"/>
              </a:rPr>
              <a:t>      ikili bağlar için 1000 Nm</a:t>
            </a:r>
            <a:r>
              <a:rPr lang="tr-TR" baseline="30000">
                <a:solidFill>
                  <a:schemeClr val="bg1"/>
                </a:solidFill>
                <a:latin typeface="Times New Roman" pitchFamily="18" charset="0"/>
                <a:cs typeface="Times New Roman" pitchFamily="18" charset="0"/>
              </a:rPr>
              <a:t>-1</a:t>
            </a:r>
          </a:p>
          <a:p>
            <a:pPr>
              <a:lnSpc>
                <a:spcPct val="150000"/>
              </a:lnSpc>
              <a:spcBef>
                <a:spcPct val="50000"/>
              </a:spcBef>
            </a:pPr>
            <a:r>
              <a:rPr lang="tr-TR">
                <a:solidFill>
                  <a:schemeClr val="bg1"/>
                </a:solidFill>
                <a:latin typeface="Times New Roman" pitchFamily="18" charset="0"/>
                <a:cs typeface="Times New Roman" pitchFamily="18" charset="0"/>
              </a:rPr>
              <a:t>      üçlü bağlar için 1500 Nm</a:t>
            </a:r>
            <a:r>
              <a:rPr lang="tr-TR" baseline="30000">
                <a:solidFill>
                  <a:schemeClr val="bg1"/>
                </a:solidFill>
                <a:latin typeface="Times New Roman" pitchFamily="18" charset="0"/>
                <a:cs typeface="Times New Roman" pitchFamily="18" charset="0"/>
              </a:rPr>
              <a:t>-1</a:t>
            </a:r>
            <a:endParaRPr lang="tr-TR">
              <a:solidFill>
                <a:schemeClr val="bg1"/>
              </a:solidFill>
              <a:latin typeface="Times New Roman" pitchFamily="18" charset="0"/>
              <a:cs typeface="Times New Roman" pitchFamily="18" charset="0"/>
            </a:endParaRPr>
          </a:p>
        </p:txBody>
      </p:sp>
      <p:sp>
        <p:nvSpPr>
          <p:cNvPr id="2" name="Slayt Numarası Yer Tutucusu 1"/>
          <p:cNvSpPr>
            <a:spLocks noGrp="1"/>
          </p:cNvSpPr>
          <p:nvPr>
            <p:ph type="sldNum" sz="quarter" idx="12"/>
          </p:nvPr>
        </p:nvSpPr>
        <p:spPr/>
        <p:txBody>
          <a:bodyPr/>
          <a:lstStyle/>
          <a:p>
            <a:pPr>
              <a:defRPr/>
            </a:pPr>
            <a:fld id="{D576E7A2-4586-4EF6-84A8-588421B77259}" type="slidenum">
              <a:rPr lang="tr-TR" smtClean="0"/>
              <a:pPr>
                <a:defRPr/>
              </a:pPr>
              <a:t>6</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0964"/>
                                        </p:tgtEl>
                                        <p:attrNameLst>
                                          <p:attrName>style.visibility</p:attrName>
                                        </p:attrNameLst>
                                      </p:cBhvr>
                                      <p:to>
                                        <p:strVal val="visible"/>
                                      </p:to>
                                    </p:set>
                                    <p:animScale>
                                      <p:cBhvr>
                                        <p:cTn id="7" dur="1000" decel="50000" fill="hold">
                                          <p:stCondLst>
                                            <p:cond delay="0"/>
                                          </p:stCondLst>
                                        </p:cTn>
                                        <p:tgtEl>
                                          <p:spTgt spid="409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0964"/>
                                        </p:tgtEl>
                                        <p:attrNameLst>
                                          <p:attrName>ppt_x</p:attrName>
                                          <p:attrName>ppt_y</p:attrName>
                                        </p:attrNameLst>
                                      </p:cBhvr>
                                    </p:animMotion>
                                    <p:animEffect transition="in" filter="fade">
                                      <p:cBhvr>
                                        <p:cTn id="9" dur="1000"/>
                                        <p:tgtEl>
                                          <p:spTgt spid="4096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40991"/>
                                        </p:tgtEl>
                                        <p:attrNameLst>
                                          <p:attrName>style.visibility</p:attrName>
                                        </p:attrNameLst>
                                      </p:cBhvr>
                                      <p:to>
                                        <p:strVal val="visible"/>
                                      </p:to>
                                    </p:set>
                                    <p:animScale>
                                      <p:cBhvr>
                                        <p:cTn id="14" dur="1000" decel="50000" fill="hold">
                                          <p:stCondLst>
                                            <p:cond delay="0"/>
                                          </p:stCondLst>
                                        </p:cTn>
                                        <p:tgtEl>
                                          <p:spTgt spid="4099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40991"/>
                                        </p:tgtEl>
                                        <p:attrNameLst>
                                          <p:attrName>ppt_x</p:attrName>
                                          <p:attrName>ppt_y</p:attrName>
                                        </p:attrNameLst>
                                      </p:cBhvr>
                                    </p:animMotion>
                                    <p:animEffect transition="in" filter="fade">
                                      <p:cBhvr>
                                        <p:cTn id="16" dur="1000"/>
                                        <p:tgtEl>
                                          <p:spTgt spid="4099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40996"/>
                                        </p:tgtEl>
                                        <p:attrNameLst>
                                          <p:attrName>style.visibility</p:attrName>
                                        </p:attrNameLst>
                                      </p:cBhvr>
                                      <p:to>
                                        <p:strVal val="visible"/>
                                      </p:to>
                                    </p:set>
                                    <p:animScale>
                                      <p:cBhvr>
                                        <p:cTn id="21" dur="1000" decel="50000" fill="hold">
                                          <p:stCondLst>
                                            <p:cond delay="0"/>
                                          </p:stCondLst>
                                        </p:cTn>
                                        <p:tgtEl>
                                          <p:spTgt spid="409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0996"/>
                                        </p:tgtEl>
                                        <p:attrNameLst>
                                          <p:attrName>ppt_x</p:attrName>
                                          <p:attrName>ppt_y</p:attrName>
                                        </p:attrNameLst>
                                      </p:cBhvr>
                                    </p:animMotion>
                                    <p:animEffect transition="in" filter="fade">
                                      <p:cBhvr>
                                        <p:cTn id="23" dur="1000"/>
                                        <p:tgtEl>
                                          <p:spTgt spid="409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p:bldP spid="40991" grpId="0"/>
      <p:bldP spid="4099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8625" y="1714500"/>
            <a:ext cx="8210550" cy="3838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1"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57250" y="5500688"/>
            <a:ext cx="16383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2"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857750" y="5572125"/>
            <a:ext cx="2232025" cy="817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4"/>
          <p:cNvSpPr txBox="1">
            <a:spLocks noChangeArrowheads="1"/>
          </p:cNvSpPr>
          <p:nvPr/>
        </p:nvSpPr>
        <p:spPr bwMode="auto">
          <a:xfrm>
            <a:off x="323850" y="476250"/>
            <a:ext cx="760571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400">
                <a:solidFill>
                  <a:srgbClr val="FF0000"/>
                </a:solidFill>
                <a:latin typeface="CG Times" pitchFamily="18" charset="0"/>
              </a:rPr>
              <a:t>Kuantum teorisine göre molekül titreşimleri</a:t>
            </a:r>
          </a:p>
        </p:txBody>
      </p:sp>
      <p:sp>
        <p:nvSpPr>
          <p:cNvPr id="8" name="Text Box 4"/>
          <p:cNvSpPr txBox="1">
            <a:spLocks noChangeArrowheads="1"/>
          </p:cNvSpPr>
          <p:nvPr/>
        </p:nvSpPr>
        <p:spPr bwMode="auto">
          <a:xfrm>
            <a:off x="357188" y="1071563"/>
            <a:ext cx="8358187"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50000"/>
              </a:lnSpc>
              <a:spcBef>
                <a:spcPct val="50000"/>
              </a:spcBef>
            </a:pPr>
            <a:r>
              <a:rPr lang="tr-TR">
                <a:solidFill>
                  <a:schemeClr val="bg1"/>
                </a:solidFill>
                <a:latin typeface="CG Times" pitchFamily="18" charset="0"/>
              </a:rPr>
              <a:t>Klasik fizik kurallarına göre titreşim enerjisi süreklidir. Yani her türlü değeri alabilir. Kuantum teorisine göre ise enerji ancak belli değer alabilir.</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7</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Scale>
                                      <p:cBhvr>
                                        <p:cTn id="1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
                                        </p:tgtEl>
                                        <p:attrNameLst>
                                          <p:attrName>ppt_x</p:attrName>
                                          <p:attrName>ppt_y</p:attrName>
                                        </p:attrNameLst>
                                      </p:cBhvr>
                                    </p:animMotion>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052513"/>
            <a:ext cx="4787900" cy="3662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35"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03800" y="1341438"/>
            <a:ext cx="3575050" cy="3240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8</a:t>
            </a:fld>
            <a:endParaRPr lang="tr-TR"/>
          </a:p>
        </p:txBody>
      </p:sp>
    </p:spTree>
  </p:cSld>
  <p:clrMapOvr>
    <a:masterClrMapping/>
  </p:clrMapOvr>
  <p:transition>
    <p:cover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14375" y="3143250"/>
            <a:ext cx="2730500" cy="1000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 Box 4"/>
          <p:cNvSpPr txBox="1">
            <a:spLocks noChangeArrowheads="1"/>
          </p:cNvSpPr>
          <p:nvPr/>
        </p:nvSpPr>
        <p:spPr bwMode="auto">
          <a:xfrm>
            <a:off x="357188" y="1000125"/>
            <a:ext cx="8429625"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50000"/>
              </a:lnSpc>
              <a:spcBef>
                <a:spcPct val="50000"/>
              </a:spcBef>
            </a:pPr>
            <a:r>
              <a:rPr lang="tr-TR" sz="2000" dirty="0">
                <a:solidFill>
                  <a:schemeClr val="bg1"/>
                </a:solidFill>
                <a:latin typeface="Times New Roman" pitchFamily="18" charset="0"/>
                <a:cs typeface="Times New Roman" pitchFamily="18" charset="0"/>
              </a:rPr>
              <a:t>Kuantum teorisine göre oluşturulan titreşim hareketi formülünden herhangi bir molekülde titreşim hareketinin enerjisi veya buna karşılık gelen IR </a:t>
            </a:r>
            <a:r>
              <a:rPr lang="tr-TR" sz="2000" dirty="0" err="1">
                <a:solidFill>
                  <a:schemeClr val="bg1"/>
                </a:solidFill>
                <a:latin typeface="Times New Roman" pitchFamily="18" charset="0"/>
                <a:cs typeface="Times New Roman" pitchFamily="18" charset="0"/>
              </a:rPr>
              <a:t>ışımaının</a:t>
            </a:r>
            <a:r>
              <a:rPr lang="tr-TR" sz="2000" dirty="0">
                <a:solidFill>
                  <a:schemeClr val="bg1"/>
                </a:solidFill>
                <a:latin typeface="Times New Roman" pitchFamily="18" charset="0"/>
                <a:cs typeface="Times New Roman" pitchFamily="18" charset="0"/>
              </a:rPr>
              <a:t> </a:t>
            </a:r>
            <a:r>
              <a:rPr lang="tr-TR" sz="2000" dirty="0" smtClean="0">
                <a:solidFill>
                  <a:schemeClr val="bg1"/>
                </a:solidFill>
                <a:latin typeface="Times New Roman" pitchFamily="18" charset="0"/>
                <a:cs typeface="Times New Roman" pitchFamily="18" charset="0"/>
              </a:rPr>
              <a:t>enerjisi, </a:t>
            </a:r>
            <a:r>
              <a:rPr lang="tr-TR" sz="2000" dirty="0">
                <a:solidFill>
                  <a:schemeClr val="bg1"/>
                </a:solidFill>
                <a:latin typeface="Times New Roman" pitchFamily="18" charset="0"/>
                <a:cs typeface="Times New Roman" pitchFamily="18" charset="0"/>
              </a:rPr>
              <a:t>frekansı yada dalga boyu hesaplanabilir.</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9</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285750" y="285750"/>
            <a:ext cx="760571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400">
                <a:solidFill>
                  <a:srgbClr val="FF0000"/>
                </a:solidFill>
                <a:latin typeface="CG Times" pitchFamily="18" charset="0"/>
              </a:rPr>
              <a:t>Soru:</a:t>
            </a:r>
          </a:p>
        </p:txBody>
      </p:sp>
      <p:sp>
        <p:nvSpPr>
          <p:cNvPr id="4" name="Text Box 4"/>
          <p:cNvSpPr txBox="1">
            <a:spLocks noChangeArrowheads="1"/>
          </p:cNvSpPr>
          <p:nvPr/>
        </p:nvSpPr>
        <p:spPr bwMode="auto">
          <a:xfrm>
            <a:off x="357188" y="785813"/>
            <a:ext cx="8429625" cy="532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50000"/>
              </a:lnSpc>
              <a:spcBef>
                <a:spcPct val="50000"/>
              </a:spcBef>
            </a:pPr>
            <a:r>
              <a:rPr lang="tr-TR" sz="2000">
                <a:solidFill>
                  <a:schemeClr val="bg1"/>
                </a:solidFill>
                <a:latin typeface="Times New Roman" pitchFamily="18" charset="0"/>
                <a:cs typeface="Times New Roman" pitchFamily="18" charset="0"/>
              </a:rPr>
              <a:t>CH</a:t>
            </a:r>
            <a:r>
              <a:rPr lang="tr-TR" sz="2000" baseline="-25000">
                <a:solidFill>
                  <a:schemeClr val="bg1"/>
                </a:solidFill>
                <a:latin typeface="Times New Roman" pitchFamily="18" charset="0"/>
                <a:cs typeface="Times New Roman" pitchFamily="18" charset="0"/>
              </a:rPr>
              <a:t>3</a:t>
            </a:r>
            <a:r>
              <a:rPr lang="tr-TR" sz="2000">
                <a:solidFill>
                  <a:schemeClr val="bg1"/>
                </a:solidFill>
                <a:latin typeface="Times New Roman" pitchFamily="18" charset="0"/>
                <a:cs typeface="Times New Roman" pitchFamily="18" charset="0"/>
              </a:rPr>
              <a:t>-OH molekülünde C-O bağının titreşim frekansını, dalga sayısını, ve dalga boyunu hesaplayınız.  </a:t>
            </a:r>
          </a:p>
          <a:p>
            <a:pPr>
              <a:lnSpc>
                <a:spcPct val="150000"/>
              </a:lnSpc>
              <a:spcBef>
                <a:spcPct val="50000"/>
              </a:spcBef>
            </a:pPr>
            <a:r>
              <a:rPr lang="tr-TR" sz="2000">
                <a:solidFill>
                  <a:schemeClr val="bg1"/>
                </a:solidFill>
                <a:latin typeface="Times New Roman" pitchFamily="18" charset="0"/>
                <a:cs typeface="Times New Roman" pitchFamily="18" charset="0"/>
              </a:rPr>
              <a:t>C: 12 / 6,0210</a:t>
            </a:r>
            <a:r>
              <a:rPr lang="tr-TR" sz="2000" baseline="30000">
                <a:solidFill>
                  <a:schemeClr val="bg1"/>
                </a:solidFill>
                <a:latin typeface="Times New Roman" pitchFamily="18" charset="0"/>
                <a:cs typeface="Times New Roman" pitchFamily="18" charset="0"/>
              </a:rPr>
              <a:t>23</a:t>
            </a:r>
            <a:r>
              <a:rPr lang="tr-TR" sz="2000">
                <a:solidFill>
                  <a:schemeClr val="bg1"/>
                </a:solidFill>
                <a:latin typeface="Times New Roman" pitchFamily="18" charset="0"/>
                <a:cs typeface="Times New Roman" pitchFamily="18" charset="0"/>
              </a:rPr>
              <a:t>  = 2,0 10</a:t>
            </a:r>
            <a:r>
              <a:rPr lang="tr-TR" sz="2000" baseline="30000">
                <a:solidFill>
                  <a:schemeClr val="bg1"/>
                </a:solidFill>
                <a:latin typeface="Times New Roman" pitchFamily="18" charset="0"/>
                <a:cs typeface="Times New Roman" pitchFamily="18" charset="0"/>
              </a:rPr>
              <a:t>-23</a:t>
            </a:r>
            <a:r>
              <a:rPr lang="tr-TR" sz="2000">
                <a:solidFill>
                  <a:schemeClr val="bg1"/>
                </a:solidFill>
                <a:latin typeface="Times New Roman" pitchFamily="18" charset="0"/>
                <a:cs typeface="Times New Roman" pitchFamily="18" charset="0"/>
              </a:rPr>
              <a:t> g = 210 </a:t>
            </a:r>
            <a:r>
              <a:rPr lang="tr-TR" sz="2000" baseline="30000">
                <a:solidFill>
                  <a:schemeClr val="bg1"/>
                </a:solidFill>
                <a:latin typeface="Times New Roman" pitchFamily="18" charset="0"/>
                <a:cs typeface="Times New Roman" pitchFamily="18" charset="0"/>
              </a:rPr>
              <a:t>-26 </a:t>
            </a:r>
            <a:r>
              <a:rPr lang="tr-TR" sz="2000">
                <a:solidFill>
                  <a:schemeClr val="bg1"/>
                </a:solidFill>
                <a:latin typeface="Times New Roman" pitchFamily="18" charset="0"/>
                <a:cs typeface="Times New Roman" pitchFamily="18" charset="0"/>
              </a:rPr>
              <a:t>kg</a:t>
            </a:r>
          </a:p>
          <a:p>
            <a:pPr>
              <a:lnSpc>
                <a:spcPct val="150000"/>
              </a:lnSpc>
              <a:spcBef>
                <a:spcPct val="50000"/>
              </a:spcBef>
            </a:pPr>
            <a:r>
              <a:rPr lang="tr-TR" sz="2000">
                <a:solidFill>
                  <a:schemeClr val="bg1"/>
                </a:solidFill>
                <a:latin typeface="Times New Roman" pitchFamily="18" charset="0"/>
                <a:cs typeface="Times New Roman" pitchFamily="18" charset="0"/>
              </a:rPr>
              <a:t>O: 16 / 6,0210</a:t>
            </a:r>
            <a:r>
              <a:rPr lang="tr-TR" sz="2000" baseline="30000">
                <a:solidFill>
                  <a:schemeClr val="bg1"/>
                </a:solidFill>
                <a:latin typeface="Times New Roman" pitchFamily="18" charset="0"/>
                <a:cs typeface="Times New Roman" pitchFamily="18" charset="0"/>
              </a:rPr>
              <a:t>23</a:t>
            </a:r>
            <a:r>
              <a:rPr lang="tr-TR" sz="2000">
                <a:solidFill>
                  <a:schemeClr val="bg1"/>
                </a:solidFill>
                <a:latin typeface="Times New Roman" pitchFamily="18" charset="0"/>
                <a:cs typeface="Times New Roman" pitchFamily="18" charset="0"/>
              </a:rPr>
              <a:t>  = 2,6 10</a:t>
            </a:r>
            <a:r>
              <a:rPr lang="tr-TR" sz="2000" baseline="30000">
                <a:solidFill>
                  <a:schemeClr val="bg1"/>
                </a:solidFill>
                <a:latin typeface="Times New Roman" pitchFamily="18" charset="0"/>
                <a:cs typeface="Times New Roman" pitchFamily="18" charset="0"/>
              </a:rPr>
              <a:t>-23</a:t>
            </a:r>
            <a:r>
              <a:rPr lang="tr-TR" sz="2000">
                <a:solidFill>
                  <a:schemeClr val="bg1"/>
                </a:solidFill>
                <a:latin typeface="Times New Roman" pitchFamily="18" charset="0"/>
                <a:cs typeface="Times New Roman" pitchFamily="18" charset="0"/>
              </a:rPr>
              <a:t> g = 2,6 10 </a:t>
            </a:r>
            <a:r>
              <a:rPr lang="tr-TR" sz="2000" baseline="30000">
                <a:solidFill>
                  <a:schemeClr val="bg1"/>
                </a:solidFill>
                <a:latin typeface="Times New Roman" pitchFamily="18" charset="0"/>
                <a:cs typeface="Times New Roman" pitchFamily="18" charset="0"/>
              </a:rPr>
              <a:t>-26 </a:t>
            </a:r>
            <a:r>
              <a:rPr lang="tr-TR" sz="2000">
                <a:solidFill>
                  <a:schemeClr val="bg1"/>
                </a:solidFill>
                <a:latin typeface="Times New Roman" pitchFamily="18" charset="0"/>
                <a:cs typeface="Times New Roman" pitchFamily="18" charset="0"/>
              </a:rPr>
              <a:t>kg</a:t>
            </a:r>
          </a:p>
          <a:p>
            <a:pPr>
              <a:lnSpc>
                <a:spcPct val="150000"/>
              </a:lnSpc>
              <a:spcBef>
                <a:spcPct val="50000"/>
              </a:spcBef>
            </a:pPr>
            <a:r>
              <a:rPr lang="tr-TR" sz="2000">
                <a:solidFill>
                  <a:schemeClr val="bg1"/>
                </a:solidFill>
                <a:latin typeface="Times New Roman" pitchFamily="18" charset="0"/>
                <a:cs typeface="Times New Roman" pitchFamily="18" charset="0"/>
              </a:rPr>
              <a:t>k= 500 N/m</a:t>
            </a:r>
          </a:p>
          <a:p>
            <a:pPr>
              <a:lnSpc>
                <a:spcPct val="150000"/>
              </a:lnSpc>
              <a:spcBef>
                <a:spcPct val="50000"/>
              </a:spcBef>
            </a:pPr>
            <a:r>
              <a:rPr lang="tr-TR" sz="2000">
                <a:solidFill>
                  <a:schemeClr val="bg1"/>
                </a:solidFill>
                <a:latin typeface="Times New Roman" pitchFamily="18" charset="0"/>
                <a:cs typeface="Times New Roman" pitchFamily="18" charset="0"/>
              </a:rPr>
              <a:t>μ = m</a:t>
            </a:r>
            <a:r>
              <a:rPr lang="tr-TR" sz="2000" baseline="-25000">
                <a:solidFill>
                  <a:schemeClr val="bg1"/>
                </a:solidFill>
                <a:latin typeface="Times New Roman" pitchFamily="18" charset="0"/>
                <a:cs typeface="Times New Roman" pitchFamily="18" charset="0"/>
              </a:rPr>
              <a:t>1</a:t>
            </a:r>
            <a:r>
              <a:rPr lang="tr-TR" sz="2000">
                <a:solidFill>
                  <a:schemeClr val="bg1"/>
                </a:solidFill>
                <a:latin typeface="Times New Roman" pitchFamily="18" charset="0"/>
                <a:cs typeface="Times New Roman" pitchFamily="18" charset="0"/>
              </a:rPr>
              <a:t>m</a:t>
            </a:r>
            <a:r>
              <a:rPr lang="tr-TR" sz="2000" baseline="-25000">
                <a:solidFill>
                  <a:schemeClr val="bg1"/>
                </a:solidFill>
                <a:latin typeface="Times New Roman" pitchFamily="18" charset="0"/>
                <a:cs typeface="Times New Roman" pitchFamily="18" charset="0"/>
              </a:rPr>
              <a:t>2</a:t>
            </a:r>
            <a:r>
              <a:rPr lang="tr-TR" sz="2000">
                <a:solidFill>
                  <a:schemeClr val="bg1"/>
                </a:solidFill>
                <a:latin typeface="Times New Roman" pitchFamily="18" charset="0"/>
                <a:cs typeface="Times New Roman" pitchFamily="18" charset="0"/>
              </a:rPr>
              <a:t>/m</a:t>
            </a:r>
            <a:r>
              <a:rPr lang="tr-TR" sz="2000" baseline="-25000">
                <a:solidFill>
                  <a:schemeClr val="bg1"/>
                </a:solidFill>
                <a:latin typeface="Times New Roman" pitchFamily="18" charset="0"/>
                <a:cs typeface="Times New Roman" pitchFamily="18" charset="0"/>
              </a:rPr>
              <a:t>1</a:t>
            </a:r>
            <a:r>
              <a:rPr lang="tr-TR" sz="2000">
                <a:solidFill>
                  <a:schemeClr val="bg1"/>
                </a:solidFill>
                <a:latin typeface="Times New Roman" pitchFamily="18" charset="0"/>
                <a:cs typeface="Times New Roman" pitchFamily="18" charset="0"/>
              </a:rPr>
              <a:t>+m</a:t>
            </a:r>
            <a:r>
              <a:rPr lang="tr-TR" sz="2000" baseline="-25000">
                <a:solidFill>
                  <a:schemeClr val="bg1"/>
                </a:solidFill>
                <a:latin typeface="Times New Roman" pitchFamily="18" charset="0"/>
                <a:cs typeface="Times New Roman" pitchFamily="18" charset="0"/>
              </a:rPr>
              <a:t>2 </a:t>
            </a:r>
            <a:r>
              <a:rPr lang="tr-TR" sz="2000">
                <a:solidFill>
                  <a:schemeClr val="bg1"/>
                </a:solidFill>
                <a:latin typeface="Times New Roman" pitchFamily="18" charset="0"/>
                <a:cs typeface="Times New Roman" pitchFamily="18" charset="0"/>
              </a:rPr>
              <a:t> = 210 </a:t>
            </a:r>
            <a:r>
              <a:rPr lang="tr-TR" sz="2000" baseline="30000">
                <a:solidFill>
                  <a:schemeClr val="bg1"/>
                </a:solidFill>
                <a:latin typeface="Times New Roman" pitchFamily="18" charset="0"/>
                <a:cs typeface="Times New Roman" pitchFamily="18" charset="0"/>
              </a:rPr>
              <a:t>-26 </a:t>
            </a:r>
            <a:r>
              <a:rPr lang="tr-TR" sz="2000">
                <a:solidFill>
                  <a:schemeClr val="bg1"/>
                </a:solidFill>
                <a:latin typeface="Times New Roman" pitchFamily="18" charset="0"/>
                <a:cs typeface="Times New Roman" pitchFamily="18" charset="0"/>
              </a:rPr>
              <a:t>kg 2,6 10 </a:t>
            </a:r>
            <a:r>
              <a:rPr lang="tr-TR" sz="2000" baseline="30000">
                <a:solidFill>
                  <a:schemeClr val="bg1"/>
                </a:solidFill>
                <a:latin typeface="Times New Roman" pitchFamily="18" charset="0"/>
                <a:cs typeface="Times New Roman" pitchFamily="18" charset="0"/>
              </a:rPr>
              <a:t>-26 </a:t>
            </a:r>
            <a:r>
              <a:rPr lang="tr-TR" sz="2000">
                <a:solidFill>
                  <a:schemeClr val="bg1"/>
                </a:solidFill>
                <a:latin typeface="Times New Roman" pitchFamily="18" charset="0"/>
                <a:cs typeface="Times New Roman" pitchFamily="18" charset="0"/>
              </a:rPr>
              <a:t>kg / 2,0 10 </a:t>
            </a:r>
            <a:r>
              <a:rPr lang="tr-TR" sz="2000" baseline="30000">
                <a:solidFill>
                  <a:schemeClr val="bg1"/>
                </a:solidFill>
                <a:latin typeface="Times New Roman" pitchFamily="18" charset="0"/>
                <a:cs typeface="Times New Roman" pitchFamily="18" charset="0"/>
              </a:rPr>
              <a:t>-26 </a:t>
            </a:r>
            <a:r>
              <a:rPr lang="tr-TR" sz="2000">
                <a:solidFill>
                  <a:schemeClr val="bg1"/>
                </a:solidFill>
                <a:latin typeface="Times New Roman" pitchFamily="18" charset="0"/>
                <a:cs typeface="Times New Roman" pitchFamily="18" charset="0"/>
              </a:rPr>
              <a:t>kg + 2,6 10 </a:t>
            </a:r>
            <a:r>
              <a:rPr lang="tr-TR" sz="2000" baseline="30000">
                <a:solidFill>
                  <a:schemeClr val="bg1"/>
                </a:solidFill>
                <a:latin typeface="Times New Roman" pitchFamily="18" charset="0"/>
                <a:cs typeface="Times New Roman" pitchFamily="18" charset="0"/>
              </a:rPr>
              <a:t>-26 </a:t>
            </a:r>
            <a:r>
              <a:rPr lang="tr-TR" sz="2000">
                <a:solidFill>
                  <a:schemeClr val="bg1"/>
                </a:solidFill>
                <a:latin typeface="Times New Roman" pitchFamily="18" charset="0"/>
                <a:cs typeface="Times New Roman" pitchFamily="18" charset="0"/>
              </a:rPr>
              <a:t>kg</a:t>
            </a:r>
          </a:p>
          <a:p>
            <a:pPr>
              <a:lnSpc>
                <a:spcPct val="150000"/>
              </a:lnSpc>
              <a:spcBef>
                <a:spcPct val="50000"/>
              </a:spcBef>
            </a:pPr>
            <a:r>
              <a:rPr lang="tr-TR" sz="2000">
                <a:solidFill>
                  <a:schemeClr val="bg1"/>
                </a:solidFill>
                <a:latin typeface="Times New Roman" pitchFamily="18" charset="0"/>
                <a:cs typeface="Times New Roman" pitchFamily="18" charset="0"/>
              </a:rPr>
              <a:t> μ = 1,1310</a:t>
            </a:r>
            <a:r>
              <a:rPr lang="tr-TR" sz="2000" baseline="30000">
                <a:solidFill>
                  <a:schemeClr val="bg1"/>
                </a:solidFill>
                <a:latin typeface="Times New Roman" pitchFamily="18" charset="0"/>
                <a:cs typeface="Times New Roman" pitchFamily="18" charset="0"/>
              </a:rPr>
              <a:t>-26</a:t>
            </a:r>
            <a:r>
              <a:rPr lang="tr-TR" sz="2000">
                <a:solidFill>
                  <a:schemeClr val="bg1"/>
                </a:solidFill>
                <a:latin typeface="Times New Roman" pitchFamily="18" charset="0"/>
                <a:cs typeface="Times New Roman" pitchFamily="18" charset="0"/>
              </a:rPr>
              <a:t> kg</a:t>
            </a:r>
          </a:p>
          <a:p>
            <a:pPr>
              <a:lnSpc>
                <a:spcPct val="150000"/>
              </a:lnSpc>
              <a:spcBef>
                <a:spcPct val="50000"/>
              </a:spcBef>
            </a:pPr>
            <a:endParaRPr lang="tr-TR" sz="2000">
              <a:solidFill>
                <a:schemeClr val="bg1"/>
              </a:solidFill>
              <a:latin typeface="Times New Roman" pitchFamily="18" charset="0"/>
              <a:cs typeface="Times New Roman" pitchFamily="18" charset="0"/>
            </a:endParaRPr>
          </a:p>
          <a:p>
            <a:pPr>
              <a:lnSpc>
                <a:spcPct val="150000"/>
              </a:lnSpc>
              <a:spcBef>
                <a:spcPct val="50000"/>
              </a:spcBef>
            </a:pPr>
            <a:endParaRPr lang="tr-TR" sz="2000">
              <a:solidFill>
                <a:schemeClr val="bg1"/>
              </a:solidFill>
              <a:latin typeface="Times New Roman" pitchFamily="18" charset="0"/>
              <a:cs typeface="Times New Roman" pitchFamily="18" charset="0"/>
            </a:endParaRPr>
          </a:p>
        </p:txBody>
      </p:sp>
      <p:graphicFrame>
        <p:nvGraphicFramePr>
          <p:cNvPr id="1026" name="Object 2"/>
          <p:cNvGraphicFramePr>
            <a:graphicFrameLocks noChangeAspect="1"/>
          </p:cNvGraphicFramePr>
          <p:nvPr/>
        </p:nvGraphicFramePr>
        <p:xfrm>
          <a:off x="500063" y="5000625"/>
          <a:ext cx="6556375" cy="779463"/>
        </p:xfrm>
        <a:graphic>
          <a:graphicData uri="http://schemas.openxmlformats.org/presentationml/2006/ole">
            <p:oleObj spid="_x0000_s1136" name="Denklem" r:id="rId3" imgW="4165600" imgH="495300" progId="Equation.3">
              <p:embed/>
            </p:oleObj>
          </a:graphicData>
        </a:graphic>
      </p:graphicFrame>
      <p:sp>
        <p:nvSpPr>
          <p:cNvPr id="6" name="Text Box 18"/>
          <p:cNvSpPr txBox="1">
            <a:spLocks noChangeArrowheads="1"/>
          </p:cNvSpPr>
          <p:nvPr/>
        </p:nvSpPr>
        <p:spPr bwMode="auto">
          <a:xfrm>
            <a:off x="428625" y="6000750"/>
            <a:ext cx="40322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sym typeface="Symbol" pitchFamily="18" charset="2"/>
              </a:rPr>
              <a:t> = 1,116 10</a:t>
            </a:r>
            <a:r>
              <a:rPr lang="tr-TR" sz="2000" baseline="30000">
                <a:solidFill>
                  <a:schemeClr val="bg1"/>
                </a:solidFill>
                <a:latin typeface="CG Times" pitchFamily="18" charset="0"/>
                <a:sym typeface="Symbol" pitchFamily="18" charset="2"/>
              </a:rPr>
              <a:t>5</a:t>
            </a:r>
            <a:r>
              <a:rPr lang="tr-TR" sz="2000">
                <a:solidFill>
                  <a:schemeClr val="bg1"/>
                </a:solidFill>
                <a:latin typeface="CG Times" pitchFamily="18" charset="0"/>
                <a:sym typeface="Symbol" pitchFamily="18" charset="2"/>
              </a:rPr>
              <a:t> m</a:t>
            </a:r>
            <a:r>
              <a:rPr lang="tr-TR" sz="2000" baseline="30000">
                <a:solidFill>
                  <a:schemeClr val="bg1"/>
                </a:solidFill>
                <a:latin typeface="CG Times" pitchFamily="18" charset="0"/>
                <a:sym typeface="Symbol" pitchFamily="18" charset="2"/>
              </a:rPr>
              <a:t>-1 </a:t>
            </a:r>
            <a:r>
              <a:rPr lang="tr-TR" sz="2000">
                <a:solidFill>
                  <a:schemeClr val="bg1"/>
                </a:solidFill>
                <a:latin typeface="CG Times" pitchFamily="18" charset="0"/>
                <a:sym typeface="Symbol" pitchFamily="18" charset="2"/>
              </a:rPr>
              <a:t>  = 1160 cm</a:t>
            </a:r>
            <a:r>
              <a:rPr lang="tr-TR" sz="2000" baseline="30000">
                <a:solidFill>
                  <a:schemeClr val="bg1"/>
                </a:solidFill>
                <a:latin typeface="CG Times" pitchFamily="18" charset="0"/>
                <a:sym typeface="Symbol" pitchFamily="18" charset="2"/>
              </a:rPr>
              <a:t>-1</a:t>
            </a:r>
            <a:r>
              <a:rPr lang="tr-TR" sz="2000">
                <a:solidFill>
                  <a:schemeClr val="bg1"/>
                </a:solidFill>
                <a:latin typeface="CG Times" pitchFamily="18" charset="0"/>
                <a:sym typeface="Symbol" pitchFamily="18" charset="2"/>
              </a:rPr>
              <a:t> </a:t>
            </a:r>
          </a:p>
        </p:txBody>
      </p:sp>
      <p:sp>
        <p:nvSpPr>
          <p:cNvPr id="1030" name="11 Dikdörtgen"/>
          <p:cNvSpPr>
            <a:spLocks noChangeArrowheads="1"/>
          </p:cNvSpPr>
          <p:nvPr/>
        </p:nvSpPr>
        <p:spPr bwMode="auto">
          <a:xfrm>
            <a:off x="428625" y="5786438"/>
            <a:ext cx="30003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tr-TR">
                <a:solidFill>
                  <a:schemeClr val="bg1"/>
                </a:solidFill>
                <a:latin typeface="CG Times" pitchFamily="18" charset="0"/>
              </a:rPr>
              <a:t>_</a:t>
            </a:r>
            <a:endParaRPr lang="tr-T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10</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Scale>
                                      <p:cBhvr>
                                        <p:cTn id="14"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4"/>
                                        </p:tgtEl>
                                        <p:attrNameLst>
                                          <p:attrName>ppt_x</p:attrName>
                                          <p:attrName>ppt_y</p:attrName>
                                        </p:attrNameLst>
                                      </p:cBhvr>
                                    </p:animMotion>
                                    <p:animEffect transition="in" filter="fade">
                                      <p:cBhvr>
                                        <p:cTn id="16" dur="1000"/>
                                        <p:tgtEl>
                                          <p:spTgt spid="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Scale>
                                      <p:cBhvr>
                                        <p:cTn id="2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6"/>
                                        </p:tgtEl>
                                        <p:attrNameLst>
                                          <p:attrName>ppt_x</p:attrName>
                                          <p:attrName>ppt_y</p:attrName>
                                        </p:attrNameLst>
                                      </p:cBhvr>
                                    </p:animMotion>
                                    <p:animEffect transition="in" filter="fade">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8" name="Text Box 8"/>
          <p:cNvSpPr txBox="1">
            <a:spLocks noChangeArrowheads="1"/>
          </p:cNvSpPr>
          <p:nvPr/>
        </p:nvSpPr>
        <p:spPr bwMode="auto">
          <a:xfrm>
            <a:off x="322263" y="692150"/>
            <a:ext cx="352901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b="1">
                <a:solidFill>
                  <a:schemeClr val="bg1"/>
                </a:solidFill>
                <a:latin typeface="CG Times" pitchFamily="18" charset="0"/>
              </a:rPr>
              <a:t>- C </a:t>
            </a:r>
            <a:r>
              <a:rPr lang="tr-TR" sz="2000" b="1">
                <a:solidFill>
                  <a:schemeClr val="bg1"/>
                </a:solidFill>
                <a:latin typeface="CG Times" pitchFamily="18" charset="0"/>
                <a:sym typeface="Symbol" pitchFamily="18" charset="2"/>
              </a:rPr>
              <a:t> N için dalga sayısı,</a:t>
            </a:r>
          </a:p>
        </p:txBody>
      </p:sp>
      <p:sp>
        <p:nvSpPr>
          <p:cNvPr id="46093" name="Rectangle 13"/>
          <p:cNvSpPr>
            <a:spLocks noChangeArrowheads="1"/>
          </p:cNvSpPr>
          <p:nvPr/>
        </p:nvSpPr>
        <p:spPr bwMode="auto">
          <a:xfrm>
            <a:off x="468313" y="1231900"/>
            <a:ext cx="62039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sz="2000">
                <a:solidFill>
                  <a:schemeClr val="bg1"/>
                </a:solidFill>
                <a:latin typeface="CG Times" pitchFamily="18" charset="0"/>
              </a:rPr>
              <a:t>Karbon atomunun kütlesi = 12 / 6.02x10</a:t>
            </a:r>
            <a:r>
              <a:rPr lang="tr-TR" sz="2000" baseline="30000">
                <a:solidFill>
                  <a:schemeClr val="bg1"/>
                </a:solidFill>
                <a:latin typeface="CG Times" pitchFamily="18" charset="0"/>
              </a:rPr>
              <a:t>23 </a:t>
            </a:r>
            <a:r>
              <a:rPr lang="tr-TR" sz="2000">
                <a:solidFill>
                  <a:schemeClr val="bg1"/>
                </a:solidFill>
                <a:latin typeface="CG Times" pitchFamily="18" charset="0"/>
              </a:rPr>
              <a:t>=1.99x10</a:t>
            </a:r>
            <a:r>
              <a:rPr lang="tr-TR" sz="2000" baseline="30000">
                <a:solidFill>
                  <a:schemeClr val="bg1"/>
                </a:solidFill>
                <a:latin typeface="CG Times" pitchFamily="18" charset="0"/>
              </a:rPr>
              <a:t>-23</a:t>
            </a:r>
            <a:r>
              <a:rPr lang="tr-TR" sz="2000">
                <a:solidFill>
                  <a:schemeClr val="bg1"/>
                </a:solidFill>
                <a:latin typeface="CG Times" pitchFamily="18" charset="0"/>
              </a:rPr>
              <a:t> g</a:t>
            </a:r>
            <a:endParaRPr lang="tr-TR" sz="2000" baseline="30000">
              <a:solidFill>
                <a:schemeClr val="bg1"/>
              </a:solidFill>
              <a:latin typeface="CG Times" pitchFamily="18" charset="0"/>
            </a:endParaRPr>
          </a:p>
        </p:txBody>
      </p:sp>
      <p:sp>
        <p:nvSpPr>
          <p:cNvPr id="46094" name="Rectangle 14"/>
          <p:cNvSpPr>
            <a:spLocks noChangeArrowheads="1"/>
          </p:cNvSpPr>
          <p:nvPr/>
        </p:nvSpPr>
        <p:spPr bwMode="auto">
          <a:xfrm>
            <a:off x="511175" y="1736725"/>
            <a:ext cx="6005513"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sz="2000">
                <a:solidFill>
                  <a:schemeClr val="bg1"/>
                </a:solidFill>
                <a:latin typeface="CG Times" pitchFamily="18" charset="0"/>
              </a:rPr>
              <a:t>Azot atomunun kütlesi = 14 / 6.02x10</a:t>
            </a:r>
            <a:r>
              <a:rPr lang="tr-TR" sz="2000" baseline="30000">
                <a:solidFill>
                  <a:schemeClr val="bg1"/>
                </a:solidFill>
                <a:latin typeface="CG Times" pitchFamily="18" charset="0"/>
              </a:rPr>
              <a:t>23 </a:t>
            </a:r>
            <a:r>
              <a:rPr lang="tr-TR" sz="2000">
                <a:solidFill>
                  <a:schemeClr val="bg1"/>
                </a:solidFill>
                <a:latin typeface="CG Times" pitchFamily="18" charset="0"/>
              </a:rPr>
              <a:t>= 2.32x10</a:t>
            </a:r>
            <a:r>
              <a:rPr lang="tr-TR" sz="2000" baseline="30000">
                <a:solidFill>
                  <a:schemeClr val="bg1"/>
                </a:solidFill>
                <a:latin typeface="CG Times" pitchFamily="18" charset="0"/>
              </a:rPr>
              <a:t>-23</a:t>
            </a:r>
            <a:r>
              <a:rPr lang="tr-TR" sz="2000">
                <a:solidFill>
                  <a:schemeClr val="bg1"/>
                </a:solidFill>
                <a:latin typeface="CG Times" pitchFamily="18" charset="0"/>
              </a:rPr>
              <a:t> g</a:t>
            </a:r>
            <a:endParaRPr lang="tr-TR" sz="2000" baseline="30000">
              <a:solidFill>
                <a:schemeClr val="bg1"/>
              </a:solidFill>
              <a:latin typeface="CG Times" pitchFamily="18" charset="0"/>
            </a:endParaRPr>
          </a:p>
        </p:txBody>
      </p:sp>
      <p:sp>
        <p:nvSpPr>
          <p:cNvPr id="46095" name="Text Box 15"/>
          <p:cNvSpPr txBox="1">
            <a:spLocks noChangeArrowheads="1"/>
          </p:cNvSpPr>
          <p:nvPr/>
        </p:nvSpPr>
        <p:spPr bwMode="auto">
          <a:xfrm>
            <a:off x="539750" y="2744788"/>
            <a:ext cx="453707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Üçlü bağ olduğu için k = 15x10</a:t>
            </a:r>
            <a:r>
              <a:rPr lang="tr-TR" sz="2000" baseline="30000">
                <a:solidFill>
                  <a:schemeClr val="bg1"/>
                </a:solidFill>
                <a:latin typeface="CG Times" pitchFamily="18" charset="0"/>
              </a:rPr>
              <a:t>5</a:t>
            </a:r>
            <a:r>
              <a:rPr lang="tr-TR" sz="2000">
                <a:solidFill>
                  <a:schemeClr val="bg1"/>
                </a:solidFill>
                <a:latin typeface="CG Times" pitchFamily="18" charset="0"/>
              </a:rPr>
              <a:t> dyn/cm</a:t>
            </a:r>
          </a:p>
        </p:txBody>
      </p:sp>
      <p:sp>
        <p:nvSpPr>
          <p:cNvPr id="46096" name="Text Box 16"/>
          <p:cNvSpPr txBox="1">
            <a:spLocks noChangeArrowheads="1"/>
          </p:cNvSpPr>
          <p:nvPr/>
        </p:nvSpPr>
        <p:spPr bwMode="auto">
          <a:xfrm>
            <a:off x="611188" y="2205038"/>
            <a:ext cx="374491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sym typeface="Symbol" pitchFamily="18" charset="2"/>
              </a:rPr>
              <a:t> = 1.07x10</a:t>
            </a:r>
            <a:r>
              <a:rPr lang="tr-TR" sz="2000" baseline="30000">
                <a:solidFill>
                  <a:schemeClr val="bg1"/>
                </a:solidFill>
                <a:latin typeface="CG Times" pitchFamily="18" charset="0"/>
                <a:sym typeface="Symbol" pitchFamily="18" charset="2"/>
              </a:rPr>
              <a:t>-23 </a:t>
            </a:r>
            <a:r>
              <a:rPr lang="tr-TR" sz="2000">
                <a:solidFill>
                  <a:schemeClr val="bg1"/>
                </a:solidFill>
                <a:latin typeface="CG Times" pitchFamily="18" charset="0"/>
                <a:sym typeface="Symbol" pitchFamily="18" charset="2"/>
              </a:rPr>
              <a:t>g </a:t>
            </a:r>
          </a:p>
        </p:txBody>
      </p:sp>
      <p:sp>
        <p:nvSpPr>
          <p:cNvPr id="46098" name="Text Box 18"/>
          <p:cNvSpPr txBox="1">
            <a:spLocks noChangeArrowheads="1"/>
          </p:cNvSpPr>
          <p:nvPr/>
        </p:nvSpPr>
        <p:spPr bwMode="auto">
          <a:xfrm>
            <a:off x="468313" y="4868863"/>
            <a:ext cx="40322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sym typeface="Symbol" pitchFamily="18" charset="2"/>
              </a:rPr>
              <a:t> = 1984 cm</a:t>
            </a:r>
            <a:r>
              <a:rPr lang="tr-TR" sz="2000" baseline="30000">
                <a:solidFill>
                  <a:schemeClr val="bg1"/>
                </a:solidFill>
                <a:latin typeface="CG Times" pitchFamily="18" charset="0"/>
                <a:sym typeface="Symbol" pitchFamily="18" charset="2"/>
              </a:rPr>
              <a:t>-1</a:t>
            </a:r>
            <a:r>
              <a:rPr lang="tr-TR" sz="2000">
                <a:solidFill>
                  <a:schemeClr val="bg1"/>
                </a:solidFill>
                <a:latin typeface="CG Times" pitchFamily="18" charset="0"/>
                <a:sym typeface="Symbol" pitchFamily="18" charset="2"/>
              </a:rPr>
              <a:t> </a:t>
            </a:r>
          </a:p>
        </p:txBody>
      </p:sp>
      <p:pic>
        <p:nvPicPr>
          <p:cNvPr id="20488"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48263" y="2492375"/>
            <a:ext cx="2020887" cy="1150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89" name="11 Dikdörtgen"/>
          <p:cNvSpPr>
            <a:spLocks noChangeArrowheads="1"/>
          </p:cNvSpPr>
          <p:nvPr/>
        </p:nvSpPr>
        <p:spPr bwMode="auto">
          <a:xfrm>
            <a:off x="468313" y="4652963"/>
            <a:ext cx="30003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tr-TR">
                <a:solidFill>
                  <a:schemeClr val="bg1"/>
                </a:solidFill>
                <a:latin typeface="CG Times" pitchFamily="18" charset="0"/>
              </a:rPr>
              <a:t>_</a:t>
            </a:r>
            <a:endParaRPr lang="tr-TR"/>
          </a:p>
        </p:txBody>
      </p:sp>
      <p:sp>
        <p:nvSpPr>
          <p:cNvPr id="13" name="Text Box 15"/>
          <p:cNvSpPr txBox="1">
            <a:spLocks noChangeArrowheads="1"/>
          </p:cNvSpPr>
          <p:nvPr/>
        </p:nvSpPr>
        <p:spPr bwMode="auto">
          <a:xfrm>
            <a:off x="539750" y="3644900"/>
            <a:ext cx="45370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buFont typeface="Symbol" pitchFamily="18" charset="2"/>
              <a:buChar char="n"/>
            </a:pPr>
            <a:r>
              <a:rPr lang="tr-TR" sz="2000">
                <a:solidFill>
                  <a:schemeClr val="bg1"/>
                </a:solidFill>
                <a:latin typeface="CG Times" pitchFamily="18" charset="0"/>
                <a:sym typeface="Symbol" pitchFamily="18" charset="2"/>
              </a:rPr>
              <a:t> = c / </a:t>
            </a:r>
            <a:r>
              <a:rPr lang="el-GR" sz="2000">
                <a:solidFill>
                  <a:schemeClr val="bg1"/>
                </a:solidFill>
                <a:latin typeface="CG Times" pitchFamily="18" charset="0"/>
                <a:sym typeface="Symbol" pitchFamily="18" charset="2"/>
              </a:rPr>
              <a:t>λ</a:t>
            </a:r>
            <a:endParaRPr lang="tr-TR" sz="2000">
              <a:solidFill>
                <a:schemeClr val="bg1"/>
              </a:solidFill>
              <a:latin typeface="CG Times" pitchFamily="18" charset="0"/>
              <a:sym typeface="Symbol" pitchFamily="18" charset="2"/>
            </a:endParaRPr>
          </a:p>
          <a:p>
            <a:pPr>
              <a:spcBef>
                <a:spcPct val="50000"/>
              </a:spcBef>
            </a:pPr>
            <a:r>
              <a:rPr lang="tr-TR" sz="2000">
                <a:solidFill>
                  <a:schemeClr val="bg1"/>
                </a:solidFill>
                <a:latin typeface="CG Times" pitchFamily="18" charset="0"/>
                <a:sym typeface="Symbol" pitchFamily="18" charset="2"/>
              </a:rPr>
              <a:t> = 1/ </a:t>
            </a:r>
            <a:r>
              <a:rPr lang="el-GR" sz="2000">
                <a:solidFill>
                  <a:schemeClr val="bg1"/>
                </a:solidFill>
                <a:latin typeface="CG Times" pitchFamily="18" charset="0"/>
                <a:sym typeface="Symbol" pitchFamily="18" charset="2"/>
              </a:rPr>
              <a:t>λ</a:t>
            </a:r>
            <a:r>
              <a:rPr lang="tr-TR" sz="2000">
                <a:solidFill>
                  <a:schemeClr val="bg1"/>
                </a:solidFill>
                <a:latin typeface="CG Times" pitchFamily="18" charset="0"/>
                <a:sym typeface="Symbol" pitchFamily="18" charset="2"/>
              </a:rPr>
              <a:t> </a:t>
            </a:r>
            <a:endParaRPr lang="tr-TR" sz="2000">
              <a:solidFill>
                <a:schemeClr val="bg1"/>
              </a:solidFill>
              <a:latin typeface="CG Times" pitchFamily="18" charset="0"/>
            </a:endParaRPr>
          </a:p>
        </p:txBody>
      </p:sp>
      <p:sp>
        <p:nvSpPr>
          <p:cNvPr id="20491" name="13 Dikdörtgen"/>
          <p:cNvSpPr>
            <a:spLocks noChangeArrowheads="1"/>
          </p:cNvSpPr>
          <p:nvPr/>
        </p:nvSpPr>
        <p:spPr bwMode="auto">
          <a:xfrm>
            <a:off x="539750" y="3860800"/>
            <a:ext cx="3000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a:solidFill>
                  <a:schemeClr val="bg1"/>
                </a:solidFill>
                <a:latin typeface="CG Times" pitchFamily="18" charset="0"/>
                <a:sym typeface="Symbol" pitchFamily="18" charset="2"/>
              </a:rPr>
              <a:t>_</a:t>
            </a:r>
            <a:endParaRPr lang="tr-TR"/>
          </a:p>
        </p:txBody>
      </p:sp>
      <p:sp>
        <p:nvSpPr>
          <p:cNvPr id="20492" name="14 Dikdörtgen"/>
          <p:cNvSpPr>
            <a:spLocks noChangeArrowheads="1"/>
          </p:cNvSpPr>
          <p:nvPr/>
        </p:nvSpPr>
        <p:spPr bwMode="auto">
          <a:xfrm>
            <a:off x="1763713" y="3644900"/>
            <a:ext cx="83026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a:solidFill>
                  <a:schemeClr val="bg1"/>
                </a:solidFill>
                <a:latin typeface="CG Times" pitchFamily="18" charset="0"/>
                <a:sym typeface="Symbol" pitchFamily="18" charset="2"/>
              </a:rPr>
              <a:t> = c </a:t>
            </a:r>
            <a:endParaRPr lang="tr-TR"/>
          </a:p>
        </p:txBody>
      </p:sp>
      <p:sp>
        <p:nvSpPr>
          <p:cNvPr id="20493" name="15 Dikdörtgen"/>
          <p:cNvSpPr>
            <a:spLocks noChangeArrowheads="1"/>
          </p:cNvSpPr>
          <p:nvPr/>
        </p:nvSpPr>
        <p:spPr bwMode="auto">
          <a:xfrm>
            <a:off x="2268538" y="3429000"/>
            <a:ext cx="30003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a:solidFill>
                  <a:schemeClr val="bg1"/>
                </a:solidFill>
                <a:latin typeface="CG Times" pitchFamily="18" charset="0"/>
                <a:sym typeface="Symbol" pitchFamily="18" charset="2"/>
              </a:rPr>
              <a:t>_</a:t>
            </a:r>
            <a:endParaRPr lang="tr-TR"/>
          </a:p>
        </p:txBody>
      </p:sp>
      <p:sp>
        <p:nvSpPr>
          <p:cNvPr id="20494" name="16 Dikdörtgen"/>
          <p:cNvSpPr>
            <a:spLocks noChangeArrowheads="1"/>
          </p:cNvSpPr>
          <p:nvPr/>
        </p:nvSpPr>
        <p:spPr bwMode="auto">
          <a:xfrm>
            <a:off x="3132138" y="3644900"/>
            <a:ext cx="9525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a:solidFill>
                  <a:schemeClr val="bg1"/>
                </a:solidFill>
                <a:latin typeface="CG Times" pitchFamily="18" charset="0"/>
                <a:sym typeface="Symbol" pitchFamily="18" charset="2"/>
              </a:rPr>
              <a:t> =  / c</a:t>
            </a:r>
            <a:endParaRPr lang="tr-TR"/>
          </a:p>
        </p:txBody>
      </p:sp>
      <p:sp>
        <p:nvSpPr>
          <p:cNvPr id="20495" name="17 Dikdörtgen"/>
          <p:cNvSpPr>
            <a:spLocks noChangeArrowheads="1"/>
          </p:cNvSpPr>
          <p:nvPr/>
        </p:nvSpPr>
        <p:spPr bwMode="auto">
          <a:xfrm>
            <a:off x="3132138" y="3429000"/>
            <a:ext cx="30003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a:solidFill>
                  <a:schemeClr val="bg1"/>
                </a:solidFill>
                <a:latin typeface="CG Times" pitchFamily="18" charset="0"/>
                <a:sym typeface="Symbol" pitchFamily="18" charset="2"/>
              </a:rPr>
              <a:t>_</a:t>
            </a:r>
            <a:endParaRPr lang="tr-TR"/>
          </a:p>
        </p:txBody>
      </p:sp>
      <p:pic>
        <p:nvPicPr>
          <p:cNvPr id="20496" name="Picture 1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932363" y="4076700"/>
            <a:ext cx="1914525" cy="962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Text Box 4"/>
          <p:cNvSpPr txBox="1">
            <a:spLocks noChangeArrowheads="1"/>
          </p:cNvSpPr>
          <p:nvPr/>
        </p:nvSpPr>
        <p:spPr bwMode="auto">
          <a:xfrm>
            <a:off x="285750" y="285750"/>
            <a:ext cx="760571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400">
                <a:solidFill>
                  <a:srgbClr val="FF0000"/>
                </a:solidFill>
                <a:latin typeface="CG Times" pitchFamily="18" charset="0"/>
              </a:rPr>
              <a:t>Soru:</a:t>
            </a:r>
          </a:p>
        </p:txBody>
      </p:sp>
      <p:sp>
        <p:nvSpPr>
          <p:cNvPr id="2" name="Slayt Numarası Yer Tutucusu 1"/>
          <p:cNvSpPr>
            <a:spLocks noGrp="1"/>
          </p:cNvSpPr>
          <p:nvPr>
            <p:ph type="sldNum" sz="quarter" idx="12"/>
          </p:nvPr>
        </p:nvSpPr>
        <p:spPr/>
        <p:txBody>
          <a:bodyPr/>
          <a:lstStyle/>
          <a:p>
            <a:pPr>
              <a:defRPr/>
            </a:pPr>
            <a:fld id="{52C74AE7-36A1-4C15-962D-B49A703D1F4C}" type="slidenum">
              <a:rPr lang="tr-TR" smtClean="0"/>
              <a:pPr>
                <a:defRPr/>
              </a:pPr>
              <a:t>11</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6088"/>
                                        </p:tgtEl>
                                        <p:attrNameLst>
                                          <p:attrName>style.visibility</p:attrName>
                                        </p:attrNameLst>
                                      </p:cBhvr>
                                      <p:to>
                                        <p:strVal val="visible"/>
                                      </p:to>
                                    </p:set>
                                    <p:animScale>
                                      <p:cBhvr>
                                        <p:cTn id="7" dur="1000" decel="50000" fill="hold">
                                          <p:stCondLst>
                                            <p:cond delay="0"/>
                                          </p:stCondLst>
                                        </p:cTn>
                                        <p:tgtEl>
                                          <p:spTgt spid="4608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6088"/>
                                        </p:tgtEl>
                                        <p:attrNameLst>
                                          <p:attrName>ppt_x</p:attrName>
                                          <p:attrName>ppt_y</p:attrName>
                                        </p:attrNameLst>
                                      </p:cBhvr>
                                    </p:animMotion>
                                    <p:animEffect transition="in" filter="fade">
                                      <p:cBhvr>
                                        <p:cTn id="9" dur="1000"/>
                                        <p:tgtEl>
                                          <p:spTgt spid="4608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46093"/>
                                        </p:tgtEl>
                                        <p:attrNameLst>
                                          <p:attrName>style.visibility</p:attrName>
                                        </p:attrNameLst>
                                      </p:cBhvr>
                                      <p:to>
                                        <p:strVal val="visible"/>
                                      </p:to>
                                    </p:set>
                                    <p:animScale>
                                      <p:cBhvr>
                                        <p:cTn id="14" dur="1000" decel="50000" fill="hold">
                                          <p:stCondLst>
                                            <p:cond delay="0"/>
                                          </p:stCondLst>
                                        </p:cTn>
                                        <p:tgtEl>
                                          <p:spTgt spid="460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46093"/>
                                        </p:tgtEl>
                                        <p:attrNameLst>
                                          <p:attrName>ppt_x</p:attrName>
                                          <p:attrName>ppt_y</p:attrName>
                                        </p:attrNameLst>
                                      </p:cBhvr>
                                    </p:animMotion>
                                    <p:animEffect transition="in" filter="fade">
                                      <p:cBhvr>
                                        <p:cTn id="16" dur="1000"/>
                                        <p:tgtEl>
                                          <p:spTgt spid="4609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46094"/>
                                        </p:tgtEl>
                                        <p:attrNameLst>
                                          <p:attrName>style.visibility</p:attrName>
                                        </p:attrNameLst>
                                      </p:cBhvr>
                                      <p:to>
                                        <p:strVal val="visible"/>
                                      </p:to>
                                    </p:set>
                                    <p:animScale>
                                      <p:cBhvr>
                                        <p:cTn id="21" dur="1000" decel="50000" fill="hold">
                                          <p:stCondLst>
                                            <p:cond delay="0"/>
                                          </p:stCondLst>
                                        </p:cTn>
                                        <p:tgtEl>
                                          <p:spTgt spid="460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6094"/>
                                        </p:tgtEl>
                                        <p:attrNameLst>
                                          <p:attrName>ppt_x</p:attrName>
                                          <p:attrName>ppt_y</p:attrName>
                                        </p:attrNameLst>
                                      </p:cBhvr>
                                    </p:animMotion>
                                    <p:animEffect transition="in" filter="fade">
                                      <p:cBhvr>
                                        <p:cTn id="23" dur="1000"/>
                                        <p:tgtEl>
                                          <p:spTgt spid="4609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46096"/>
                                        </p:tgtEl>
                                        <p:attrNameLst>
                                          <p:attrName>style.visibility</p:attrName>
                                        </p:attrNameLst>
                                      </p:cBhvr>
                                      <p:to>
                                        <p:strVal val="visible"/>
                                      </p:to>
                                    </p:set>
                                    <p:animScale>
                                      <p:cBhvr>
                                        <p:cTn id="28" dur="1000" decel="50000" fill="hold">
                                          <p:stCondLst>
                                            <p:cond delay="0"/>
                                          </p:stCondLst>
                                        </p:cTn>
                                        <p:tgtEl>
                                          <p:spTgt spid="460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46096"/>
                                        </p:tgtEl>
                                        <p:attrNameLst>
                                          <p:attrName>ppt_x</p:attrName>
                                          <p:attrName>ppt_y</p:attrName>
                                        </p:attrNameLst>
                                      </p:cBhvr>
                                    </p:animMotion>
                                    <p:animEffect transition="in" filter="fade">
                                      <p:cBhvr>
                                        <p:cTn id="30" dur="1000"/>
                                        <p:tgtEl>
                                          <p:spTgt spid="4609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46095"/>
                                        </p:tgtEl>
                                        <p:attrNameLst>
                                          <p:attrName>style.visibility</p:attrName>
                                        </p:attrNameLst>
                                      </p:cBhvr>
                                      <p:to>
                                        <p:strVal val="visible"/>
                                      </p:to>
                                    </p:set>
                                    <p:animScale>
                                      <p:cBhvr>
                                        <p:cTn id="35" dur="1000" decel="50000" fill="hold">
                                          <p:stCondLst>
                                            <p:cond delay="0"/>
                                          </p:stCondLst>
                                        </p:cTn>
                                        <p:tgtEl>
                                          <p:spTgt spid="460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46095"/>
                                        </p:tgtEl>
                                        <p:attrNameLst>
                                          <p:attrName>ppt_x</p:attrName>
                                          <p:attrName>ppt_y</p:attrName>
                                        </p:attrNameLst>
                                      </p:cBhvr>
                                    </p:animMotion>
                                    <p:animEffect transition="in" filter="fade">
                                      <p:cBhvr>
                                        <p:cTn id="37" dur="1000"/>
                                        <p:tgtEl>
                                          <p:spTgt spid="4609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46098"/>
                                        </p:tgtEl>
                                        <p:attrNameLst>
                                          <p:attrName>style.visibility</p:attrName>
                                        </p:attrNameLst>
                                      </p:cBhvr>
                                      <p:to>
                                        <p:strVal val="visible"/>
                                      </p:to>
                                    </p:set>
                                    <p:animScale>
                                      <p:cBhvr>
                                        <p:cTn id="42" dur="1000" decel="50000" fill="hold">
                                          <p:stCondLst>
                                            <p:cond delay="0"/>
                                          </p:stCondLst>
                                        </p:cTn>
                                        <p:tgtEl>
                                          <p:spTgt spid="460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46098"/>
                                        </p:tgtEl>
                                        <p:attrNameLst>
                                          <p:attrName>ppt_x</p:attrName>
                                          <p:attrName>ppt_y</p:attrName>
                                        </p:attrNameLst>
                                      </p:cBhvr>
                                    </p:animMotion>
                                    <p:animEffect transition="in" filter="fade">
                                      <p:cBhvr>
                                        <p:cTn id="44" dur="1000"/>
                                        <p:tgtEl>
                                          <p:spTgt spid="46098"/>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2"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Scale>
                                      <p:cBhvr>
                                        <p:cTn id="49"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13"/>
                                        </p:tgtEl>
                                        <p:attrNameLst>
                                          <p:attrName>ppt_x</p:attrName>
                                          <p:attrName>ppt_y</p:attrName>
                                        </p:attrNameLst>
                                      </p:cBhvr>
                                    </p:animMotion>
                                    <p:animEffect transition="in" filter="fade">
                                      <p:cBhvr>
                                        <p:cTn id="51" dur="1000"/>
                                        <p:tgtEl>
                                          <p:spTgt spid="13"/>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2" presetClass="entr" presetSubtype="0"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Scale>
                                      <p:cBhvr>
                                        <p:cTn id="56"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18"/>
                                        </p:tgtEl>
                                        <p:attrNameLst>
                                          <p:attrName>ppt_x</p:attrName>
                                          <p:attrName>ppt_y</p:attrName>
                                        </p:attrNameLst>
                                      </p:cBhvr>
                                    </p:animMotion>
                                    <p:animEffect transition="in" filter="fade">
                                      <p:cBhvr>
                                        <p:cTn id="58"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8" grpId="0"/>
      <p:bldP spid="46093" grpId="0"/>
      <p:bldP spid="46094" grpId="0"/>
      <p:bldP spid="46095" grpId="0"/>
      <p:bldP spid="46096" grpId="0"/>
      <p:bldP spid="46098" grpId="0"/>
      <p:bldP spid="13"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194134" y="188640"/>
            <a:ext cx="8690458" cy="60939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p>
            <a:pPr indent="450850" algn="just">
              <a:lnSpc>
                <a:spcPct val="150000"/>
              </a:lnSpc>
            </a:pPr>
            <a:r>
              <a:rPr lang="tr-TR" sz="2000" dirty="0">
                <a:solidFill>
                  <a:srgbClr val="FF0000"/>
                </a:solidFill>
                <a:latin typeface="Times New Roman" pitchFamily="18" charset="0"/>
                <a:cs typeface="Times New Roman" pitchFamily="18" charset="0"/>
              </a:rPr>
              <a:t>Titreşimler </a:t>
            </a:r>
            <a:r>
              <a:rPr lang="tr-TR" sz="2000" dirty="0" smtClean="0">
                <a:solidFill>
                  <a:srgbClr val="FF0000"/>
                </a:solidFill>
                <a:latin typeface="Times New Roman" pitchFamily="18" charset="0"/>
                <a:cs typeface="Times New Roman" pitchFamily="18" charset="0"/>
              </a:rPr>
              <a:t>hareketleri</a:t>
            </a:r>
          </a:p>
          <a:p>
            <a:pPr indent="450850" algn="just">
              <a:lnSpc>
                <a:spcPct val="150000"/>
              </a:lnSpc>
            </a:pPr>
            <a:endParaRPr lang="tr-TR" sz="2000" dirty="0" smtClean="0">
              <a:solidFill>
                <a:schemeClr val="bg1"/>
              </a:solidFill>
              <a:latin typeface="Times New Roman" pitchFamily="18" charset="0"/>
              <a:cs typeface="Times New Roman" pitchFamily="18" charset="0"/>
            </a:endParaRPr>
          </a:p>
          <a:p>
            <a:pPr indent="450850" algn="just">
              <a:lnSpc>
                <a:spcPct val="150000"/>
              </a:lnSpc>
            </a:pPr>
            <a:r>
              <a:rPr lang="tr-TR" sz="2000" dirty="0" smtClean="0">
                <a:solidFill>
                  <a:schemeClr val="bg1"/>
                </a:solidFill>
                <a:latin typeface="Times New Roman" pitchFamily="18" charset="0"/>
                <a:cs typeface="Times New Roman" pitchFamily="18" charset="0"/>
              </a:rPr>
              <a:t>1-Gerilme titreşimleri</a:t>
            </a:r>
          </a:p>
          <a:p>
            <a:pPr indent="450850" algn="just">
              <a:lnSpc>
                <a:spcPct val="150000"/>
              </a:lnSpc>
            </a:pPr>
            <a:r>
              <a:rPr lang="tr-TR" sz="2000" dirty="0" smtClean="0">
                <a:solidFill>
                  <a:schemeClr val="bg1"/>
                </a:solidFill>
                <a:latin typeface="Times New Roman" pitchFamily="18" charset="0"/>
                <a:cs typeface="Times New Roman" pitchFamily="18" charset="0"/>
              </a:rPr>
              <a:t>2-Eğilme titreşimleri</a:t>
            </a:r>
          </a:p>
          <a:p>
            <a:pPr indent="450850" algn="just">
              <a:lnSpc>
                <a:spcPct val="150000"/>
              </a:lnSpc>
            </a:pPr>
            <a:endParaRPr lang="tr-TR" sz="2000" dirty="0">
              <a:solidFill>
                <a:schemeClr val="bg1"/>
              </a:solidFill>
              <a:latin typeface="Times New Roman" pitchFamily="18" charset="0"/>
              <a:cs typeface="Times New Roman" pitchFamily="18" charset="0"/>
            </a:endParaRPr>
          </a:p>
          <a:p>
            <a:pPr indent="450850" algn="just">
              <a:lnSpc>
                <a:spcPct val="150000"/>
              </a:lnSpc>
            </a:pPr>
            <a:r>
              <a:rPr lang="tr-TR" sz="2000" dirty="0">
                <a:solidFill>
                  <a:schemeClr val="bg1"/>
                </a:solidFill>
                <a:latin typeface="Times New Roman" pitchFamily="18" charset="0"/>
                <a:cs typeface="Times New Roman" pitchFamily="18" charset="0"/>
              </a:rPr>
              <a:t>    </a:t>
            </a:r>
            <a:r>
              <a:rPr lang="tr-TR" sz="2000" dirty="0">
                <a:solidFill>
                  <a:srgbClr val="FF0000"/>
                </a:solidFill>
                <a:latin typeface="Times New Roman" pitchFamily="18" charset="0"/>
                <a:cs typeface="Times New Roman" pitchFamily="18" charset="0"/>
              </a:rPr>
              <a:t>1. </a:t>
            </a:r>
            <a:r>
              <a:rPr lang="tr-TR" sz="2000">
                <a:solidFill>
                  <a:srgbClr val="FF0000"/>
                </a:solidFill>
                <a:latin typeface="Times New Roman" pitchFamily="18" charset="0"/>
                <a:cs typeface="Times New Roman" pitchFamily="18" charset="0"/>
              </a:rPr>
              <a:t>Gerilme </a:t>
            </a:r>
            <a:r>
              <a:rPr lang="tr-TR" sz="2000" smtClean="0">
                <a:solidFill>
                  <a:srgbClr val="FF0000"/>
                </a:solidFill>
                <a:latin typeface="Times New Roman" pitchFamily="18" charset="0"/>
                <a:cs typeface="Times New Roman" pitchFamily="18" charset="0"/>
              </a:rPr>
              <a:t>titreşimleri (esneme):  </a:t>
            </a:r>
            <a:r>
              <a:rPr lang="tr-TR" sz="2000" dirty="0" smtClean="0">
                <a:solidFill>
                  <a:schemeClr val="bg1"/>
                </a:solidFill>
                <a:latin typeface="Times New Roman" pitchFamily="18" charset="0"/>
                <a:cs typeface="Times New Roman" pitchFamily="18" charset="0"/>
              </a:rPr>
              <a:t>iki </a:t>
            </a:r>
            <a:r>
              <a:rPr lang="tr-TR" sz="2000" dirty="0">
                <a:solidFill>
                  <a:schemeClr val="bg1"/>
                </a:solidFill>
                <a:latin typeface="Times New Roman" pitchFamily="18" charset="0"/>
                <a:cs typeface="Times New Roman" pitchFamily="18" charset="0"/>
              </a:rPr>
              <a:t>atom arasındaki bağ uzunluğu devamlı </a:t>
            </a:r>
            <a:r>
              <a:rPr lang="tr-TR" sz="2000" dirty="0" smtClean="0">
                <a:solidFill>
                  <a:schemeClr val="bg1"/>
                </a:solidFill>
                <a:latin typeface="Times New Roman" pitchFamily="18" charset="0"/>
                <a:cs typeface="Times New Roman" pitchFamily="18" charset="0"/>
              </a:rPr>
              <a:t>	olarak </a:t>
            </a:r>
            <a:r>
              <a:rPr lang="tr-TR" sz="2000" dirty="0">
                <a:solidFill>
                  <a:schemeClr val="bg1"/>
                </a:solidFill>
                <a:latin typeface="Times New Roman" pitchFamily="18" charset="0"/>
                <a:cs typeface="Times New Roman" pitchFamily="18" charset="0"/>
              </a:rPr>
              <a:t>değişir, ancak bağlar arasındaki açılarda bir değişme olmaz.</a:t>
            </a:r>
          </a:p>
          <a:p>
            <a:pPr indent="450850" algn="just">
              <a:lnSpc>
                <a:spcPct val="150000"/>
              </a:lnSpc>
            </a:pPr>
            <a:endParaRPr lang="tr-TR" sz="2000" dirty="0" smtClean="0">
              <a:solidFill>
                <a:schemeClr val="bg1"/>
              </a:solidFill>
              <a:latin typeface="Times New Roman" pitchFamily="18" charset="0"/>
              <a:cs typeface="Times New Roman" pitchFamily="18" charset="0"/>
            </a:endParaRPr>
          </a:p>
          <a:p>
            <a:pPr indent="450850" algn="just">
              <a:lnSpc>
                <a:spcPct val="150000"/>
              </a:lnSpc>
            </a:pPr>
            <a:r>
              <a:rPr lang="tr-TR" sz="2000" dirty="0">
                <a:solidFill>
                  <a:schemeClr val="bg1"/>
                </a:solidFill>
                <a:latin typeface="Times New Roman" pitchFamily="18" charset="0"/>
                <a:cs typeface="Times New Roman" pitchFamily="18" charset="0"/>
              </a:rPr>
              <a:t>	</a:t>
            </a:r>
            <a:r>
              <a:rPr lang="tr-TR" sz="2000" dirty="0" smtClean="0">
                <a:solidFill>
                  <a:schemeClr val="bg1"/>
                </a:solidFill>
                <a:latin typeface="Times New Roman" pitchFamily="18" charset="0"/>
                <a:cs typeface="Times New Roman" pitchFamily="18" charset="0"/>
              </a:rPr>
              <a:t>Simetrik gerilme</a:t>
            </a:r>
          </a:p>
          <a:p>
            <a:pPr indent="450850" algn="just">
              <a:lnSpc>
                <a:spcPct val="150000"/>
              </a:lnSpc>
            </a:pPr>
            <a:r>
              <a:rPr lang="tr-TR" sz="2000" dirty="0">
                <a:solidFill>
                  <a:schemeClr val="bg1"/>
                </a:solidFill>
                <a:latin typeface="Times New Roman" pitchFamily="18" charset="0"/>
                <a:cs typeface="Times New Roman" pitchFamily="18" charset="0"/>
              </a:rPr>
              <a:t>	</a:t>
            </a:r>
            <a:r>
              <a:rPr lang="tr-TR" sz="2000" dirty="0" smtClean="0">
                <a:solidFill>
                  <a:schemeClr val="bg1"/>
                </a:solidFill>
                <a:latin typeface="Times New Roman" pitchFamily="18" charset="0"/>
                <a:cs typeface="Times New Roman" pitchFamily="18" charset="0"/>
              </a:rPr>
              <a:t>Asimetrik gerilme</a:t>
            </a:r>
            <a:endParaRPr lang="tr-TR" sz="2000" dirty="0">
              <a:solidFill>
                <a:schemeClr val="bg1"/>
              </a:solidFill>
              <a:latin typeface="Times New Roman" pitchFamily="18" charset="0"/>
              <a:cs typeface="Times New Roman" pitchFamily="18" charset="0"/>
            </a:endParaRPr>
          </a:p>
          <a:p>
            <a:pPr indent="450850" algn="just">
              <a:lnSpc>
                <a:spcPct val="150000"/>
              </a:lnSpc>
            </a:pPr>
            <a:r>
              <a:rPr lang="tr-TR" sz="2000" dirty="0">
                <a:solidFill>
                  <a:schemeClr val="bg1"/>
                </a:solidFill>
                <a:latin typeface="Times New Roman" pitchFamily="18" charset="0"/>
                <a:cs typeface="Times New Roman" pitchFamily="18" charset="0"/>
              </a:rPr>
              <a:t>    </a:t>
            </a:r>
            <a:endParaRPr lang="tr-TR" sz="2000" dirty="0" smtClean="0">
              <a:solidFill>
                <a:schemeClr val="bg1"/>
              </a:solidFill>
              <a:latin typeface="Times New Roman" pitchFamily="18" charset="0"/>
              <a:cs typeface="Times New Roman" pitchFamily="18" charset="0"/>
            </a:endParaRPr>
          </a:p>
          <a:p>
            <a:pPr indent="450850" algn="just">
              <a:lnSpc>
                <a:spcPct val="150000"/>
              </a:lnSpc>
            </a:pPr>
            <a:endParaRPr lang="tr-TR" sz="2000" dirty="0">
              <a:solidFill>
                <a:schemeClr val="bg1"/>
              </a:solidFill>
              <a:latin typeface="Times New Roman" pitchFamily="18" charset="0"/>
              <a:cs typeface="Times New Roman" pitchFamily="18" charset="0"/>
            </a:endParaRPr>
          </a:p>
          <a:p>
            <a:pPr indent="450850" algn="just">
              <a:lnSpc>
                <a:spcPct val="150000"/>
              </a:lnSpc>
            </a:pPr>
            <a:r>
              <a:rPr lang="tr-TR" sz="2000" dirty="0">
                <a:solidFill>
                  <a:schemeClr val="bg1"/>
                </a:solidFill>
                <a:latin typeface="Times New Roman" pitchFamily="18" charset="0"/>
                <a:cs typeface="Times New Roman" pitchFamily="18" charset="0"/>
              </a:rPr>
              <a:t>    </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12</a:t>
            </a:fld>
            <a:endParaRPr lang="tr-TR"/>
          </a:p>
        </p:txBody>
      </p:sp>
    </p:spTree>
  </p:cSld>
  <p:clrMapOvr>
    <a:masterClrMapping/>
  </p:clrMapOvr>
  <p:transition>
    <p:cover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ymmetrical stretching.gif">
            <a:hlinkClick r:id="rId2"/>
          </p:cNvPr>
          <p:cNvPicPr>
            <a:picLocks noChangeAspect="1" noChangeArrowheads="1" noCrop="1"/>
          </p:cNvPicPr>
          <p:nvPr/>
        </p:nvPicPr>
        <p:blipFill>
          <a:blip r:embed="rId3">
            <a:extLst>
              <a:ext uri="{28A0092B-C50C-407E-A947-70E740481C1C}">
                <a14:useLocalDpi xmlns:a14="http://schemas.microsoft.com/office/drawing/2010/main" xmlns="" val="0"/>
              </a:ext>
            </a:extLst>
          </a:blip>
          <a:srcRect/>
          <a:stretch>
            <a:fillRect/>
          </a:stretch>
        </p:blipFill>
        <p:spPr bwMode="auto">
          <a:xfrm>
            <a:off x="683568" y="1772816"/>
            <a:ext cx="2000250" cy="1428750"/>
          </a:xfrm>
          <a:prstGeom prst="rect">
            <a:avLst/>
          </a:prstGeom>
          <a:noFill/>
          <a:extLst>
            <a:ext uri="{909E8E84-426E-40DD-AFC4-6F175D3DCCD1}">
              <a14:hiddenFill xmlns:a14="http://schemas.microsoft.com/office/drawing/2010/main" xmlns="">
                <a:solidFill>
                  <a:srgbClr val="FFFFFF"/>
                </a:solidFill>
              </a14:hiddenFill>
            </a:ext>
          </a:extLst>
        </p:spPr>
      </p:pic>
      <p:pic>
        <p:nvPicPr>
          <p:cNvPr id="4099" name="Picture 3" descr="Asymmetrical stretching.gif">
            <a:hlinkClick r:id="rId4"/>
          </p:cNvPr>
          <p:cNvPicPr>
            <a:picLocks noChangeAspect="1" noChangeArrowheads="1" noCrop="1"/>
          </p:cNvPicPr>
          <p:nvPr/>
        </p:nvPicPr>
        <p:blipFill>
          <a:blip r:embed="rId5">
            <a:extLst>
              <a:ext uri="{28A0092B-C50C-407E-A947-70E740481C1C}">
                <a14:useLocalDpi xmlns:a14="http://schemas.microsoft.com/office/drawing/2010/main" xmlns="" val="0"/>
              </a:ext>
            </a:extLst>
          </a:blip>
          <a:srcRect/>
          <a:stretch>
            <a:fillRect/>
          </a:stretch>
        </p:blipFill>
        <p:spPr bwMode="auto">
          <a:xfrm>
            <a:off x="3275856" y="1772816"/>
            <a:ext cx="2000250" cy="142875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Dikdörtgen 2"/>
          <p:cNvSpPr/>
          <p:nvPr/>
        </p:nvSpPr>
        <p:spPr>
          <a:xfrm>
            <a:off x="716600" y="982468"/>
            <a:ext cx="1967218" cy="369332"/>
          </a:xfrm>
          <a:prstGeom prst="rect">
            <a:avLst/>
          </a:prstGeom>
        </p:spPr>
        <p:txBody>
          <a:bodyPr wrap="square">
            <a:spAutoFit/>
          </a:bodyPr>
          <a:lstStyle/>
          <a:p>
            <a:r>
              <a:rPr lang="tr-TR" dirty="0" smtClean="0">
                <a:solidFill>
                  <a:srgbClr val="000000"/>
                </a:solidFill>
                <a:latin typeface="Times New Roman" pitchFamily="18" charset="0"/>
                <a:cs typeface="Times New Roman" pitchFamily="18" charset="0"/>
              </a:rPr>
              <a:t>Simetrik gerilme</a:t>
            </a:r>
            <a:endParaRPr lang="tr-TR" dirty="0">
              <a:solidFill>
                <a:srgbClr val="000000"/>
              </a:solidFill>
              <a:latin typeface="Times New Roman" pitchFamily="18" charset="0"/>
              <a:cs typeface="Times New Roman" pitchFamily="18" charset="0"/>
            </a:endParaRPr>
          </a:p>
        </p:txBody>
      </p:sp>
      <p:sp>
        <p:nvSpPr>
          <p:cNvPr id="10" name="Dikdörtgen 9"/>
          <p:cNvSpPr/>
          <p:nvPr/>
        </p:nvSpPr>
        <p:spPr>
          <a:xfrm>
            <a:off x="3259872" y="982468"/>
            <a:ext cx="1967218" cy="369332"/>
          </a:xfrm>
          <a:prstGeom prst="rect">
            <a:avLst/>
          </a:prstGeom>
        </p:spPr>
        <p:txBody>
          <a:bodyPr wrap="square">
            <a:spAutoFit/>
          </a:bodyPr>
          <a:lstStyle/>
          <a:p>
            <a:r>
              <a:rPr lang="tr-TR" dirty="0" smtClean="0">
                <a:solidFill>
                  <a:srgbClr val="000000"/>
                </a:solidFill>
                <a:latin typeface="Times New Roman" pitchFamily="18" charset="0"/>
                <a:cs typeface="Times New Roman" pitchFamily="18" charset="0"/>
              </a:rPr>
              <a:t>Asimetrik gerilme</a:t>
            </a:r>
            <a:endParaRPr lang="tr-TR" dirty="0">
              <a:solidFill>
                <a:srgbClr val="000000"/>
              </a:solidFill>
              <a:latin typeface="Times New Roman" pitchFamily="18" charset="0"/>
              <a:cs typeface="Times New Roman" pitchFamily="18" charset="0"/>
            </a:endParaRPr>
          </a:p>
        </p:txBody>
      </p:sp>
      <p:pic>
        <p:nvPicPr>
          <p:cNvPr id="14338" name="Picture 2"/>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115616" y="4077072"/>
            <a:ext cx="3641901" cy="19528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13</a:t>
            </a:fld>
            <a:endParaRPr lang="tr-TR"/>
          </a:p>
        </p:txBody>
      </p:sp>
    </p:spTree>
    <p:extLst>
      <p:ext uri="{BB962C8B-B14F-4D97-AF65-F5344CB8AC3E}">
        <p14:creationId xmlns:p14="http://schemas.microsoft.com/office/powerpoint/2010/main" xmlns="" val="3678966603"/>
      </p:ext>
    </p:extLst>
  </p:cSld>
  <p:clrMapOvr>
    <a:masterClrMapping/>
  </p:clrMapOvr>
  <p:transition>
    <p:cover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202022" y="548680"/>
            <a:ext cx="8690458" cy="51706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p>
            <a:pPr indent="450850" algn="just">
              <a:lnSpc>
                <a:spcPct val="150000"/>
              </a:lnSpc>
            </a:pPr>
            <a:r>
              <a:rPr lang="tr-TR" sz="2000" dirty="0" smtClean="0">
                <a:solidFill>
                  <a:srgbClr val="000000"/>
                </a:solidFill>
                <a:latin typeface="Times New Roman" pitchFamily="18" charset="0"/>
                <a:cs typeface="Times New Roman" pitchFamily="18" charset="0"/>
              </a:rPr>
              <a:t>    </a:t>
            </a:r>
          </a:p>
          <a:p>
            <a:pPr indent="450850" algn="just">
              <a:lnSpc>
                <a:spcPct val="150000"/>
              </a:lnSpc>
            </a:pPr>
            <a:r>
              <a:rPr lang="tr-TR" sz="2000" dirty="0" smtClean="0">
                <a:solidFill>
                  <a:srgbClr val="FF0000"/>
                </a:solidFill>
                <a:latin typeface="Times New Roman" pitchFamily="18" charset="0"/>
                <a:cs typeface="Times New Roman" pitchFamily="18" charset="0"/>
              </a:rPr>
              <a:t>2</a:t>
            </a:r>
            <a:r>
              <a:rPr lang="tr-TR" sz="2000" dirty="0">
                <a:solidFill>
                  <a:srgbClr val="FF0000"/>
                </a:solidFill>
                <a:latin typeface="Times New Roman" pitchFamily="18" charset="0"/>
                <a:cs typeface="Times New Roman" pitchFamily="18" charset="0"/>
              </a:rPr>
              <a:t>. Eğilme </a:t>
            </a:r>
            <a:r>
              <a:rPr lang="tr-TR" sz="2000" dirty="0" smtClean="0">
                <a:solidFill>
                  <a:srgbClr val="FF0000"/>
                </a:solidFill>
                <a:latin typeface="Times New Roman" pitchFamily="18" charset="0"/>
                <a:cs typeface="Times New Roman" pitchFamily="18" charset="0"/>
              </a:rPr>
              <a:t>titreşimleri: </a:t>
            </a:r>
            <a:r>
              <a:rPr lang="tr-TR" sz="2000" dirty="0" smtClean="0">
                <a:solidFill>
                  <a:srgbClr val="000000"/>
                </a:solidFill>
                <a:latin typeface="Times New Roman" pitchFamily="18" charset="0"/>
                <a:cs typeface="Times New Roman" pitchFamily="18" charset="0"/>
              </a:rPr>
              <a:t>Bağ açıları değişir</a:t>
            </a:r>
          </a:p>
          <a:p>
            <a:pPr>
              <a:lnSpc>
                <a:spcPct val="150000"/>
              </a:lnSpc>
            </a:pP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Düzlem içi eğilme</a:t>
            </a:r>
          </a:p>
          <a:p>
            <a:pPr>
              <a:lnSpc>
                <a:spcPct val="150000"/>
              </a:lnSpc>
            </a:pP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	Düzlemde makaslama (</a:t>
            </a:r>
            <a:r>
              <a:rPr lang="tr-TR" sz="2000" dirty="0" err="1" smtClean="0">
                <a:solidFill>
                  <a:srgbClr val="000000"/>
                </a:solidFill>
                <a:latin typeface="Times New Roman" pitchFamily="18" charset="0"/>
                <a:cs typeface="Times New Roman" pitchFamily="18" charset="0"/>
              </a:rPr>
              <a:t>scissoring</a:t>
            </a:r>
            <a:r>
              <a:rPr lang="tr-TR" sz="2000" dirty="0" smtClean="0">
                <a:solidFill>
                  <a:srgbClr val="000000"/>
                </a:solidFill>
                <a:latin typeface="Times New Roman" pitchFamily="18" charset="0"/>
                <a:cs typeface="Times New Roman" pitchFamily="18" charset="0"/>
              </a:rPr>
              <a:t>)</a:t>
            </a:r>
            <a:endParaRPr lang="tr-TR" sz="2000" dirty="0">
              <a:solidFill>
                <a:srgbClr val="000000"/>
              </a:solidFill>
              <a:latin typeface="Times New Roman" pitchFamily="18" charset="0"/>
              <a:cs typeface="Times New Roman" pitchFamily="18" charset="0"/>
            </a:endParaRPr>
          </a:p>
          <a:p>
            <a:pPr>
              <a:lnSpc>
                <a:spcPct val="150000"/>
              </a:lnSpc>
            </a:pP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		Salınma (</a:t>
            </a:r>
            <a:r>
              <a:rPr lang="tr-TR" sz="2000" dirty="0" err="1" smtClean="0">
                <a:solidFill>
                  <a:srgbClr val="000000"/>
                </a:solidFill>
                <a:latin typeface="Times New Roman" pitchFamily="18" charset="0"/>
                <a:cs typeface="Times New Roman" pitchFamily="18" charset="0"/>
              </a:rPr>
              <a:t>rocking</a:t>
            </a:r>
            <a:r>
              <a:rPr lang="tr-TR" sz="2000" dirty="0" smtClean="0">
                <a:solidFill>
                  <a:srgbClr val="000000"/>
                </a:solidFill>
                <a:latin typeface="Times New Roman" pitchFamily="18" charset="0"/>
                <a:cs typeface="Times New Roman" pitchFamily="18" charset="0"/>
              </a:rPr>
              <a:t>)</a:t>
            </a:r>
            <a:endParaRPr lang="tr-TR" sz="2000" dirty="0">
              <a:solidFill>
                <a:srgbClr val="000000"/>
              </a:solidFill>
              <a:latin typeface="Times New Roman" pitchFamily="18" charset="0"/>
              <a:cs typeface="Times New Roman" pitchFamily="18" charset="0"/>
            </a:endParaRPr>
          </a:p>
          <a:p>
            <a:pPr indent="450850" algn="just">
              <a:lnSpc>
                <a:spcPct val="150000"/>
              </a:lnSpc>
            </a:pPr>
            <a:endParaRPr lang="tr-TR" sz="2000" dirty="0" smtClean="0">
              <a:solidFill>
                <a:srgbClr val="000000"/>
              </a:solidFill>
              <a:latin typeface="Times New Roman" pitchFamily="18" charset="0"/>
              <a:cs typeface="Times New Roman" pitchFamily="18" charset="0"/>
            </a:endParaRPr>
          </a:p>
          <a:p>
            <a:pPr>
              <a:lnSpc>
                <a:spcPct val="150000"/>
              </a:lnSpc>
            </a:pP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Düzlem </a:t>
            </a:r>
            <a:r>
              <a:rPr lang="tr-TR" sz="2000" dirty="0">
                <a:solidFill>
                  <a:srgbClr val="000000"/>
                </a:solidFill>
                <a:latin typeface="Times New Roman" pitchFamily="18" charset="0"/>
                <a:cs typeface="Times New Roman" pitchFamily="18" charset="0"/>
              </a:rPr>
              <a:t>dışı </a:t>
            </a:r>
            <a:r>
              <a:rPr lang="tr-TR" sz="2000" dirty="0" smtClean="0">
                <a:solidFill>
                  <a:srgbClr val="000000"/>
                </a:solidFill>
                <a:latin typeface="Times New Roman" pitchFamily="18" charset="0"/>
                <a:cs typeface="Times New Roman" pitchFamily="18" charset="0"/>
              </a:rPr>
              <a:t>eğilme</a:t>
            </a:r>
          </a:p>
          <a:p>
            <a:pPr>
              <a:lnSpc>
                <a:spcPct val="150000"/>
              </a:lnSpc>
            </a:pP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	Burkulma (</a:t>
            </a:r>
            <a:r>
              <a:rPr lang="tr-TR" sz="2000" dirty="0" err="1" smtClean="0">
                <a:solidFill>
                  <a:srgbClr val="000000"/>
                </a:solidFill>
                <a:latin typeface="Times New Roman" pitchFamily="18" charset="0"/>
                <a:cs typeface="Times New Roman" pitchFamily="18" charset="0"/>
              </a:rPr>
              <a:t>wagging</a:t>
            </a:r>
            <a:r>
              <a:rPr lang="tr-TR" sz="2000" dirty="0" smtClean="0">
                <a:solidFill>
                  <a:srgbClr val="000000"/>
                </a:solidFill>
                <a:latin typeface="Times New Roman" pitchFamily="18" charset="0"/>
                <a:cs typeface="Times New Roman" pitchFamily="18" charset="0"/>
              </a:rPr>
              <a:t>)</a:t>
            </a:r>
            <a:endParaRPr lang="tr-TR" sz="2000" dirty="0">
              <a:solidFill>
                <a:srgbClr val="000000"/>
              </a:solidFill>
              <a:latin typeface="Times New Roman" pitchFamily="18" charset="0"/>
              <a:cs typeface="Times New Roman" pitchFamily="18" charset="0"/>
            </a:endParaRPr>
          </a:p>
          <a:p>
            <a:pPr>
              <a:lnSpc>
                <a:spcPct val="150000"/>
              </a:lnSpc>
            </a:pP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		Düzlem </a:t>
            </a:r>
            <a:r>
              <a:rPr lang="tr-TR" sz="2000" dirty="0">
                <a:solidFill>
                  <a:srgbClr val="000000"/>
                </a:solidFill>
                <a:latin typeface="Times New Roman" pitchFamily="18" charset="0"/>
                <a:cs typeface="Times New Roman" pitchFamily="18" charset="0"/>
              </a:rPr>
              <a:t>dışı </a:t>
            </a:r>
            <a:r>
              <a:rPr lang="tr-TR" sz="2000" dirty="0" smtClean="0">
                <a:solidFill>
                  <a:srgbClr val="000000"/>
                </a:solidFill>
                <a:latin typeface="Times New Roman" pitchFamily="18" charset="0"/>
                <a:cs typeface="Times New Roman" pitchFamily="18" charset="0"/>
              </a:rPr>
              <a:t>burulma (</a:t>
            </a:r>
            <a:r>
              <a:rPr lang="tr-TR" sz="2000" dirty="0" err="1" smtClean="0">
                <a:solidFill>
                  <a:srgbClr val="000000"/>
                </a:solidFill>
                <a:latin typeface="Times New Roman" pitchFamily="18" charset="0"/>
                <a:cs typeface="Times New Roman" pitchFamily="18" charset="0"/>
              </a:rPr>
              <a:t>twisting</a:t>
            </a:r>
            <a:r>
              <a:rPr lang="tr-TR" sz="2000" dirty="0" smtClean="0">
                <a:solidFill>
                  <a:srgbClr val="000000"/>
                </a:solidFill>
                <a:latin typeface="Times New Roman" pitchFamily="18" charset="0"/>
                <a:cs typeface="Times New Roman" pitchFamily="18" charset="0"/>
              </a:rPr>
              <a:t>)</a:t>
            </a:r>
            <a:endParaRPr lang="tr-TR" sz="2000" dirty="0">
              <a:solidFill>
                <a:srgbClr val="000000"/>
              </a:solidFill>
              <a:latin typeface="Times New Roman" pitchFamily="18" charset="0"/>
              <a:cs typeface="Times New Roman" pitchFamily="18" charset="0"/>
            </a:endParaRPr>
          </a:p>
          <a:p>
            <a:pPr indent="450850" algn="just">
              <a:lnSpc>
                <a:spcPct val="150000"/>
              </a:lnSpc>
            </a:pPr>
            <a:endParaRPr lang="tr-TR" sz="2000" dirty="0">
              <a:solidFill>
                <a:srgbClr val="000000"/>
              </a:solidFill>
              <a:latin typeface="Times New Roman" pitchFamily="18" charset="0"/>
              <a:cs typeface="Times New Roman" pitchFamily="18" charset="0"/>
            </a:endParaRPr>
          </a:p>
          <a:p>
            <a:pPr indent="450850" algn="just">
              <a:lnSpc>
                <a:spcPct val="150000"/>
              </a:lnSpc>
            </a:pPr>
            <a:r>
              <a:rPr lang="tr-TR" sz="2000" dirty="0">
                <a:solidFill>
                  <a:srgbClr val="000000"/>
                </a:solidFill>
                <a:latin typeface="Times New Roman" pitchFamily="18" charset="0"/>
                <a:cs typeface="Times New Roman" pitchFamily="18" charset="0"/>
              </a:rPr>
              <a:t>    </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14</a:t>
            </a:fld>
            <a:endParaRPr lang="tr-TR"/>
          </a:p>
        </p:txBody>
      </p:sp>
    </p:spTree>
    <p:extLst>
      <p:ext uri="{BB962C8B-B14F-4D97-AF65-F5344CB8AC3E}">
        <p14:creationId xmlns:p14="http://schemas.microsoft.com/office/powerpoint/2010/main" xmlns="" val="1207205820"/>
      </p:ext>
    </p:extLst>
  </p:cSld>
  <p:clrMapOvr>
    <a:masterClrMapping/>
  </p:clrMapOvr>
  <p:transition>
    <p:cover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Scissoring.gif">
            <a:hlinkClick r:id="rId2"/>
          </p:cNvPr>
          <p:cNvPicPr>
            <a:picLocks noChangeAspect="1" noChangeArrowheads="1" noCrop="1"/>
          </p:cNvPicPr>
          <p:nvPr/>
        </p:nvPicPr>
        <p:blipFill>
          <a:blip r:embed="rId3">
            <a:extLst>
              <a:ext uri="{28A0092B-C50C-407E-A947-70E740481C1C}">
                <a14:useLocalDpi xmlns:a14="http://schemas.microsoft.com/office/drawing/2010/main" xmlns="" val="0"/>
              </a:ext>
            </a:extLst>
          </a:blip>
          <a:srcRect/>
          <a:stretch>
            <a:fillRect/>
          </a:stretch>
        </p:blipFill>
        <p:spPr bwMode="auto">
          <a:xfrm>
            <a:off x="929704" y="4289987"/>
            <a:ext cx="2000250" cy="1428750"/>
          </a:xfrm>
          <a:prstGeom prst="rect">
            <a:avLst/>
          </a:prstGeom>
          <a:noFill/>
          <a:extLst>
            <a:ext uri="{909E8E84-426E-40DD-AFC4-6F175D3DCCD1}">
              <a14:hiddenFill xmlns:a14="http://schemas.microsoft.com/office/drawing/2010/main" xmlns="">
                <a:solidFill>
                  <a:srgbClr val="FFFFFF"/>
                </a:solidFill>
              </a14:hiddenFill>
            </a:ext>
          </a:extLst>
        </p:spPr>
      </p:pic>
      <p:pic>
        <p:nvPicPr>
          <p:cNvPr id="4101" name="Picture 5" descr="Modo rotacao.gif">
            <a:hlinkClick r:id="rId4"/>
          </p:cNvPr>
          <p:cNvPicPr>
            <a:picLocks noChangeAspect="1" noChangeArrowheads="1" noCrop="1"/>
          </p:cNvPicPr>
          <p:nvPr/>
        </p:nvPicPr>
        <p:blipFill>
          <a:blip r:embed="rId5">
            <a:extLst>
              <a:ext uri="{28A0092B-C50C-407E-A947-70E740481C1C}">
                <a14:useLocalDpi xmlns:a14="http://schemas.microsoft.com/office/drawing/2010/main" xmlns="" val="0"/>
              </a:ext>
            </a:extLst>
          </a:blip>
          <a:srcRect/>
          <a:stretch>
            <a:fillRect/>
          </a:stretch>
        </p:blipFill>
        <p:spPr bwMode="auto">
          <a:xfrm>
            <a:off x="695552" y="1844824"/>
            <a:ext cx="2000250" cy="1428750"/>
          </a:xfrm>
          <a:prstGeom prst="rect">
            <a:avLst/>
          </a:prstGeom>
          <a:noFill/>
          <a:extLst>
            <a:ext uri="{909E8E84-426E-40DD-AFC4-6F175D3DCCD1}">
              <a14:hiddenFill xmlns:a14="http://schemas.microsoft.com/office/drawing/2010/main" xmlns="">
                <a:solidFill>
                  <a:srgbClr val="FFFFFF"/>
                </a:solidFill>
              </a14:hiddenFill>
            </a:ext>
          </a:extLst>
        </p:spPr>
      </p:pic>
      <p:pic>
        <p:nvPicPr>
          <p:cNvPr id="4102" name="Picture 6" descr="Wagging.gif">
            <a:hlinkClick r:id="rId6"/>
          </p:cNvPr>
          <p:cNvPicPr>
            <a:picLocks noChangeAspect="1" noChangeArrowheads="1" noCrop="1"/>
          </p:cNvPicPr>
          <p:nvPr/>
        </p:nvPicPr>
        <p:blipFill>
          <a:blip r:embed="rId7">
            <a:extLst>
              <a:ext uri="{28A0092B-C50C-407E-A947-70E740481C1C}">
                <a14:useLocalDpi xmlns:a14="http://schemas.microsoft.com/office/drawing/2010/main" xmlns="" val="0"/>
              </a:ext>
            </a:extLst>
          </a:blip>
          <a:srcRect/>
          <a:stretch>
            <a:fillRect/>
          </a:stretch>
        </p:blipFill>
        <p:spPr bwMode="auto">
          <a:xfrm>
            <a:off x="5148064" y="1772816"/>
            <a:ext cx="2000250" cy="1428750"/>
          </a:xfrm>
          <a:prstGeom prst="rect">
            <a:avLst/>
          </a:prstGeom>
          <a:noFill/>
          <a:extLst>
            <a:ext uri="{909E8E84-426E-40DD-AFC4-6F175D3DCCD1}">
              <a14:hiddenFill xmlns:a14="http://schemas.microsoft.com/office/drawing/2010/main" xmlns="">
                <a:solidFill>
                  <a:srgbClr val="FFFFFF"/>
                </a:solidFill>
              </a14:hiddenFill>
            </a:ext>
          </a:extLst>
        </p:spPr>
      </p:pic>
      <p:pic>
        <p:nvPicPr>
          <p:cNvPr id="4103" name="Picture 7" descr="Twisting.gif">
            <a:hlinkClick r:id="rId8"/>
          </p:cNvPr>
          <p:cNvPicPr>
            <a:picLocks noChangeAspect="1" noChangeArrowheads="1" noCrop="1"/>
          </p:cNvPicPr>
          <p:nvPr/>
        </p:nvPicPr>
        <p:blipFill>
          <a:blip r:embed="rId9">
            <a:extLst>
              <a:ext uri="{28A0092B-C50C-407E-A947-70E740481C1C}">
                <a14:useLocalDpi xmlns:a14="http://schemas.microsoft.com/office/drawing/2010/main" xmlns="" val="0"/>
              </a:ext>
            </a:extLst>
          </a:blip>
          <a:srcRect/>
          <a:stretch>
            <a:fillRect/>
          </a:stretch>
        </p:blipFill>
        <p:spPr bwMode="auto">
          <a:xfrm>
            <a:off x="5148064" y="4361100"/>
            <a:ext cx="2000250" cy="1428750"/>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Dikdörtgen 10"/>
          <p:cNvSpPr/>
          <p:nvPr/>
        </p:nvSpPr>
        <p:spPr>
          <a:xfrm>
            <a:off x="1043608" y="4016247"/>
            <a:ext cx="1967218" cy="369332"/>
          </a:xfrm>
          <a:prstGeom prst="rect">
            <a:avLst/>
          </a:prstGeom>
        </p:spPr>
        <p:txBody>
          <a:bodyPr wrap="square">
            <a:spAutoFit/>
          </a:bodyPr>
          <a:lstStyle/>
          <a:p>
            <a:r>
              <a:rPr lang="tr-TR" dirty="0" smtClean="0">
                <a:solidFill>
                  <a:srgbClr val="000000"/>
                </a:solidFill>
                <a:latin typeface="Times New Roman" pitchFamily="18" charset="0"/>
                <a:cs typeface="Times New Roman" pitchFamily="18" charset="0"/>
              </a:rPr>
              <a:t>Makaslama</a:t>
            </a:r>
            <a:endParaRPr lang="tr-TR" dirty="0">
              <a:solidFill>
                <a:srgbClr val="000000"/>
              </a:solidFill>
              <a:latin typeface="Times New Roman" pitchFamily="18" charset="0"/>
              <a:cs typeface="Times New Roman" pitchFamily="18" charset="0"/>
            </a:endParaRPr>
          </a:p>
        </p:txBody>
      </p:sp>
      <p:sp>
        <p:nvSpPr>
          <p:cNvPr id="4" name="Dikdörtgen 3"/>
          <p:cNvSpPr/>
          <p:nvPr/>
        </p:nvSpPr>
        <p:spPr>
          <a:xfrm>
            <a:off x="4960232" y="910968"/>
            <a:ext cx="2620859" cy="369332"/>
          </a:xfrm>
          <a:prstGeom prst="rect">
            <a:avLst/>
          </a:prstGeom>
        </p:spPr>
        <p:txBody>
          <a:bodyPr wrap="square">
            <a:spAutoFit/>
          </a:bodyPr>
          <a:lstStyle/>
          <a:p>
            <a:r>
              <a:rPr lang="tr-TR" dirty="0" smtClean="0">
                <a:solidFill>
                  <a:srgbClr val="000000"/>
                </a:solidFill>
                <a:latin typeface="Times New Roman" pitchFamily="18" charset="0"/>
                <a:cs typeface="Times New Roman" pitchFamily="18" charset="0"/>
              </a:rPr>
              <a:t>Sallanma (</a:t>
            </a:r>
            <a:r>
              <a:rPr lang="tr-TR" dirty="0" err="1" smtClean="0">
                <a:solidFill>
                  <a:srgbClr val="000000"/>
                </a:solidFill>
                <a:latin typeface="Times New Roman" pitchFamily="18" charset="0"/>
                <a:cs typeface="Times New Roman" pitchFamily="18" charset="0"/>
              </a:rPr>
              <a:t>Wagging</a:t>
            </a:r>
            <a:r>
              <a:rPr lang="tr-TR" dirty="0" smtClean="0">
                <a:solidFill>
                  <a:srgbClr val="000000"/>
                </a:solidFill>
                <a:latin typeface="Times New Roman" pitchFamily="18" charset="0"/>
                <a:cs typeface="Times New Roman" pitchFamily="18" charset="0"/>
              </a:rPr>
              <a:t>)</a:t>
            </a:r>
          </a:p>
        </p:txBody>
      </p:sp>
      <p:sp>
        <p:nvSpPr>
          <p:cNvPr id="5" name="Dikdörtgen 4"/>
          <p:cNvSpPr/>
          <p:nvPr/>
        </p:nvSpPr>
        <p:spPr>
          <a:xfrm>
            <a:off x="825059" y="633969"/>
            <a:ext cx="2378789" cy="646331"/>
          </a:xfrm>
          <a:prstGeom prst="rect">
            <a:avLst/>
          </a:prstGeom>
        </p:spPr>
        <p:txBody>
          <a:bodyPr wrap="square">
            <a:spAutoFit/>
          </a:bodyPr>
          <a:lstStyle/>
          <a:p>
            <a:r>
              <a:rPr lang="tr-TR" dirty="0" smtClean="0">
                <a:solidFill>
                  <a:srgbClr val="000000"/>
                </a:solidFill>
                <a:latin typeface="Times New Roman" pitchFamily="18" charset="0"/>
                <a:cs typeface="Times New Roman" pitchFamily="18" charset="0"/>
              </a:rPr>
              <a:t>Salınma (</a:t>
            </a:r>
            <a:r>
              <a:rPr lang="tr-TR" dirty="0" err="1" smtClean="0">
                <a:solidFill>
                  <a:srgbClr val="000000"/>
                </a:solidFill>
                <a:latin typeface="Times New Roman" pitchFamily="18" charset="0"/>
                <a:cs typeface="Times New Roman" pitchFamily="18" charset="0"/>
              </a:rPr>
              <a:t>Rocking</a:t>
            </a:r>
            <a:r>
              <a:rPr lang="tr-TR" dirty="0" smtClean="0">
                <a:solidFill>
                  <a:srgbClr val="000000"/>
                </a:solidFill>
                <a:latin typeface="Times New Roman" pitchFamily="18" charset="0"/>
                <a:cs typeface="Times New Roman" pitchFamily="18" charset="0"/>
              </a:rPr>
              <a:t>)</a:t>
            </a:r>
            <a:endParaRPr lang="tr-TR" dirty="0">
              <a:solidFill>
                <a:srgbClr val="000000"/>
              </a:solidFill>
              <a:latin typeface="Times New Roman" pitchFamily="18" charset="0"/>
              <a:cs typeface="Times New Roman" pitchFamily="18" charset="0"/>
            </a:endParaRPr>
          </a:p>
          <a:p>
            <a:endParaRPr lang="tr-TR" dirty="0">
              <a:solidFill>
                <a:srgbClr val="000000"/>
              </a:solidFill>
              <a:latin typeface="Times New Roman" pitchFamily="18" charset="0"/>
              <a:cs typeface="Times New Roman" pitchFamily="18" charset="0"/>
            </a:endParaRPr>
          </a:p>
        </p:txBody>
      </p:sp>
      <p:sp>
        <p:nvSpPr>
          <p:cNvPr id="6" name="Dikdörtgen 5"/>
          <p:cNvSpPr/>
          <p:nvPr/>
        </p:nvSpPr>
        <p:spPr>
          <a:xfrm>
            <a:off x="5364088" y="3922885"/>
            <a:ext cx="2008820" cy="369332"/>
          </a:xfrm>
          <a:prstGeom prst="rect">
            <a:avLst/>
          </a:prstGeom>
        </p:spPr>
        <p:txBody>
          <a:bodyPr wrap="none">
            <a:spAutoFit/>
          </a:bodyPr>
          <a:lstStyle/>
          <a:p>
            <a:r>
              <a:rPr lang="tr-TR" dirty="0" smtClean="0">
                <a:solidFill>
                  <a:srgbClr val="000000"/>
                </a:solidFill>
                <a:latin typeface="Times New Roman" pitchFamily="18" charset="0"/>
                <a:cs typeface="Times New Roman" pitchFamily="18" charset="0"/>
              </a:rPr>
              <a:t>Burulma (</a:t>
            </a:r>
            <a:r>
              <a:rPr lang="tr-TR" dirty="0" err="1" smtClean="0">
                <a:solidFill>
                  <a:srgbClr val="000000"/>
                </a:solidFill>
                <a:latin typeface="Times New Roman" pitchFamily="18" charset="0"/>
                <a:cs typeface="Times New Roman" pitchFamily="18" charset="0"/>
              </a:rPr>
              <a:t>twisting</a:t>
            </a:r>
            <a:r>
              <a:rPr lang="tr-TR" dirty="0" smtClean="0">
                <a:solidFill>
                  <a:srgbClr val="000000"/>
                </a:solidFill>
                <a:latin typeface="Times New Roman" pitchFamily="18" charset="0"/>
                <a:cs typeface="Times New Roman" pitchFamily="18" charset="0"/>
              </a:rPr>
              <a:t>)</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15</a:t>
            </a:fld>
            <a:endParaRPr lang="tr-TR"/>
          </a:p>
        </p:txBody>
      </p:sp>
    </p:spTree>
    <p:extLst>
      <p:ext uri="{BB962C8B-B14F-4D97-AF65-F5344CB8AC3E}">
        <p14:creationId xmlns:p14="http://schemas.microsoft.com/office/powerpoint/2010/main" xmlns="" val="1188438009"/>
      </p:ext>
    </p:extLst>
  </p:cSld>
  <p:clrMapOvr>
    <a:masterClrMapping/>
  </p:clrMapOvr>
  <p:transition>
    <p:cover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Dikdörtgen"/>
          <p:cNvSpPr>
            <a:spLocks noChangeArrowheads="1"/>
          </p:cNvSpPr>
          <p:nvPr/>
        </p:nvSpPr>
        <p:spPr bwMode="auto">
          <a:xfrm>
            <a:off x="323528" y="620688"/>
            <a:ext cx="7632700" cy="2585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dirty="0" smtClean="0">
                <a:solidFill>
                  <a:schemeClr val="bg1"/>
                </a:solidFill>
                <a:latin typeface="Times New Roman" pitchFamily="18" charset="0"/>
                <a:cs typeface="Times New Roman" pitchFamily="18" charset="0"/>
              </a:rPr>
              <a:t>Eğilme titreşimleri </a:t>
            </a:r>
          </a:p>
          <a:p>
            <a:pPr>
              <a:lnSpc>
                <a:spcPct val="150000"/>
              </a:lnSpc>
            </a:pPr>
            <a:r>
              <a:rPr lang="tr-TR" dirty="0" smtClean="0">
                <a:solidFill>
                  <a:schemeClr val="bg1"/>
                </a:solidFill>
                <a:latin typeface="Times New Roman" pitchFamily="18" charset="0"/>
                <a:cs typeface="Times New Roman" pitchFamily="18" charset="0"/>
              </a:rPr>
              <a:t>   1. </a:t>
            </a:r>
            <a:r>
              <a:rPr lang="tr-TR" dirty="0" smtClean="0">
                <a:solidFill>
                  <a:srgbClr val="000000"/>
                </a:solidFill>
                <a:latin typeface="Times New Roman" pitchFamily="18" charset="0"/>
                <a:cs typeface="Times New Roman" pitchFamily="18" charset="0"/>
              </a:rPr>
              <a:t>Düzlemde makaslama (</a:t>
            </a:r>
            <a:r>
              <a:rPr lang="tr-TR" dirty="0" err="1" smtClean="0">
                <a:solidFill>
                  <a:srgbClr val="000000"/>
                </a:solidFill>
                <a:latin typeface="Times New Roman" pitchFamily="18" charset="0"/>
                <a:cs typeface="Times New Roman" pitchFamily="18" charset="0"/>
              </a:rPr>
              <a:t>scissoring</a:t>
            </a:r>
            <a:r>
              <a:rPr lang="tr-TR" dirty="0" smtClean="0">
                <a:solidFill>
                  <a:srgbClr val="000000"/>
                </a:solidFill>
                <a:latin typeface="Times New Roman" pitchFamily="18" charset="0"/>
                <a:cs typeface="Times New Roman" pitchFamily="18" charset="0"/>
              </a:rPr>
              <a:t>)</a:t>
            </a:r>
          </a:p>
          <a:p>
            <a:pPr>
              <a:lnSpc>
                <a:spcPct val="150000"/>
              </a:lnSpc>
            </a:pPr>
            <a:r>
              <a:rPr lang="tr-TR" dirty="0" smtClean="0">
                <a:solidFill>
                  <a:schemeClr val="bg1"/>
                </a:solidFill>
                <a:latin typeface="Times New Roman" pitchFamily="18" charset="0"/>
                <a:cs typeface="Times New Roman" pitchFamily="18" charset="0"/>
              </a:rPr>
              <a:t>   </a:t>
            </a:r>
            <a:r>
              <a:rPr lang="tr-TR" dirty="0">
                <a:solidFill>
                  <a:schemeClr val="bg1"/>
                </a:solidFill>
                <a:latin typeface="Times New Roman" pitchFamily="18" charset="0"/>
                <a:cs typeface="Times New Roman" pitchFamily="18" charset="0"/>
              </a:rPr>
              <a:t>2. </a:t>
            </a:r>
            <a:r>
              <a:rPr lang="tr-TR" dirty="0" smtClean="0">
                <a:solidFill>
                  <a:schemeClr val="bg1"/>
                </a:solidFill>
                <a:latin typeface="Times New Roman" pitchFamily="18" charset="0"/>
                <a:cs typeface="Times New Roman" pitchFamily="18" charset="0"/>
              </a:rPr>
              <a:t>Salınma (</a:t>
            </a:r>
            <a:r>
              <a:rPr lang="tr-TR" dirty="0" err="1" smtClean="0">
                <a:solidFill>
                  <a:schemeClr val="bg1"/>
                </a:solidFill>
                <a:latin typeface="Times New Roman" pitchFamily="18" charset="0"/>
                <a:cs typeface="Times New Roman" pitchFamily="18" charset="0"/>
              </a:rPr>
              <a:t>rocking</a:t>
            </a:r>
            <a:r>
              <a:rPr lang="tr-TR" dirty="0" smtClean="0">
                <a:solidFill>
                  <a:schemeClr val="bg1"/>
                </a:solidFill>
                <a:latin typeface="Times New Roman" pitchFamily="18" charset="0"/>
                <a:cs typeface="Times New Roman" pitchFamily="18" charset="0"/>
              </a:rPr>
              <a:t>)</a:t>
            </a:r>
            <a:endParaRPr lang="tr-TR" dirty="0">
              <a:solidFill>
                <a:schemeClr val="bg1"/>
              </a:solidFill>
              <a:latin typeface="Times New Roman" pitchFamily="18" charset="0"/>
              <a:cs typeface="Times New Roman" pitchFamily="18" charset="0"/>
            </a:endParaRPr>
          </a:p>
          <a:p>
            <a:pPr lvl="0">
              <a:lnSpc>
                <a:spcPct val="150000"/>
              </a:lnSpc>
            </a:pPr>
            <a:r>
              <a:rPr lang="tr-TR" dirty="0">
                <a:solidFill>
                  <a:schemeClr val="bg1"/>
                </a:solidFill>
                <a:latin typeface="Times New Roman" pitchFamily="18" charset="0"/>
                <a:cs typeface="Times New Roman" pitchFamily="18" charset="0"/>
              </a:rPr>
              <a:t>   </a:t>
            </a:r>
            <a:r>
              <a:rPr lang="tr-TR" dirty="0" smtClean="0">
                <a:solidFill>
                  <a:schemeClr val="bg1"/>
                </a:solidFill>
                <a:latin typeface="Times New Roman" pitchFamily="18" charset="0"/>
                <a:cs typeface="Times New Roman" pitchFamily="18" charset="0"/>
              </a:rPr>
              <a:t>3. S</a:t>
            </a:r>
            <a:r>
              <a:rPr lang="tr-TR" dirty="0" smtClean="0">
                <a:solidFill>
                  <a:srgbClr val="000000"/>
                </a:solidFill>
                <a:latin typeface="Times New Roman" pitchFamily="18" charset="0"/>
                <a:cs typeface="Times New Roman" pitchFamily="18" charset="0"/>
              </a:rPr>
              <a:t>allanma, salınma (</a:t>
            </a:r>
            <a:r>
              <a:rPr lang="tr-TR" dirty="0" err="1" smtClean="0">
                <a:solidFill>
                  <a:srgbClr val="000000"/>
                </a:solidFill>
                <a:latin typeface="Times New Roman" pitchFamily="18" charset="0"/>
                <a:cs typeface="Times New Roman" pitchFamily="18" charset="0"/>
              </a:rPr>
              <a:t>waging</a:t>
            </a:r>
            <a:r>
              <a:rPr lang="tr-TR" dirty="0" smtClean="0">
                <a:solidFill>
                  <a:srgbClr val="000000"/>
                </a:solidFill>
                <a:latin typeface="Times New Roman" pitchFamily="18" charset="0"/>
                <a:cs typeface="Times New Roman" pitchFamily="18" charset="0"/>
              </a:rPr>
              <a:t>)</a:t>
            </a:r>
            <a:endParaRPr lang="tr-TR" dirty="0">
              <a:solidFill>
                <a:srgbClr val="000000"/>
              </a:solidFill>
              <a:latin typeface="Times New Roman" pitchFamily="18" charset="0"/>
              <a:cs typeface="Times New Roman" pitchFamily="18" charset="0"/>
            </a:endParaRPr>
          </a:p>
          <a:p>
            <a:pPr>
              <a:lnSpc>
                <a:spcPct val="150000"/>
              </a:lnSpc>
            </a:pPr>
            <a:r>
              <a:rPr lang="tr-TR" dirty="0" smtClean="0">
                <a:solidFill>
                  <a:schemeClr val="bg1"/>
                </a:solidFill>
                <a:latin typeface="Times New Roman" pitchFamily="18" charset="0"/>
                <a:cs typeface="Times New Roman" pitchFamily="18" charset="0"/>
              </a:rPr>
              <a:t>   4. burkulma, kıvırma, kıvrılma, döndürme (</a:t>
            </a:r>
            <a:r>
              <a:rPr lang="tr-TR" dirty="0" err="1" smtClean="0">
                <a:solidFill>
                  <a:schemeClr val="bg1"/>
                </a:solidFill>
                <a:latin typeface="Times New Roman" pitchFamily="18" charset="0"/>
                <a:cs typeface="Times New Roman" pitchFamily="18" charset="0"/>
              </a:rPr>
              <a:t>twisting</a:t>
            </a:r>
            <a:r>
              <a:rPr lang="tr-TR" dirty="0" smtClean="0">
                <a:solidFill>
                  <a:schemeClr val="bg1"/>
                </a:solidFill>
                <a:latin typeface="Times New Roman" pitchFamily="18" charset="0"/>
                <a:cs typeface="Times New Roman" pitchFamily="18" charset="0"/>
              </a:rPr>
              <a:t>)</a:t>
            </a:r>
            <a:endParaRPr lang="tr-TR" dirty="0">
              <a:solidFill>
                <a:schemeClr val="bg1"/>
              </a:solidFill>
              <a:latin typeface="Times New Roman" pitchFamily="18" charset="0"/>
              <a:cs typeface="Times New Roman" pitchFamily="18" charset="0"/>
            </a:endParaRPr>
          </a:p>
          <a:p>
            <a:pPr lvl="0">
              <a:lnSpc>
                <a:spcPct val="150000"/>
              </a:lnSpc>
            </a:pPr>
            <a:endParaRPr lang="tr-TR" dirty="0">
              <a:solidFill>
                <a:schemeClr val="bg1"/>
              </a:solidFill>
              <a:latin typeface="Times New Roman" pitchFamily="18" charset="0"/>
              <a:cs typeface="Times New Roman" pitchFamily="18" charset="0"/>
            </a:endParaRPr>
          </a:p>
        </p:txBody>
      </p:sp>
      <p:pic>
        <p:nvPicPr>
          <p:cNvPr id="2457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53345" y="3861048"/>
            <a:ext cx="7839076" cy="2213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16</a:t>
            </a:fld>
            <a:endParaRPr lang="tr-TR"/>
          </a:p>
        </p:txBody>
      </p:sp>
    </p:spTree>
  </p:cSld>
  <p:clrMapOvr>
    <a:masterClrMapping/>
  </p:clrMapOvr>
  <p:transition>
    <p:cover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ymmetrical stretching.gif">
            <a:hlinkClick r:id="rId2"/>
          </p:cNvPr>
          <p:cNvPicPr>
            <a:picLocks noChangeAspect="1" noChangeArrowheads="1" noCrop="1"/>
          </p:cNvPicPr>
          <p:nvPr/>
        </p:nvPicPr>
        <p:blipFill>
          <a:blip r:embed="rId3">
            <a:extLst>
              <a:ext uri="{28A0092B-C50C-407E-A947-70E740481C1C}">
                <a14:useLocalDpi xmlns:a14="http://schemas.microsoft.com/office/drawing/2010/main" xmlns="" val="0"/>
              </a:ext>
            </a:extLst>
          </a:blip>
          <a:srcRect/>
          <a:stretch>
            <a:fillRect/>
          </a:stretch>
        </p:blipFill>
        <p:spPr bwMode="auto">
          <a:xfrm>
            <a:off x="683568" y="1772816"/>
            <a:ext cx="2000250" cy="1428750"/>
          </a:xfrm>
          <a:prstGeom prst="rect">
            <a:avLst/>
          </a:prstGeom>
          <a:noFill/>
          <a:extLst>
            <a:ext uri="{909E8E84-426E-40DD-AFC4-6F175D3DCCD1}">
              <a14:hiddenFill xmlns:a14="http://schemas.microsoft.com/office/drawing/2010/main" xmlns="">
                <a:solidFill>
                  <a:srgbClr val="FFFFFF"/>
                </a:solidFill>
              </a14:hiddenFill>
            </a:ext>
          </a:extLst>
        </p:spPr>
      </p:pic>
      <p:pic>
        <p:nvPicPr>
          <p:cNvPr id="4099" name="Picture 3" descr="Asymmetrical stretching.gif">
            <a:hlinkClick r:id="rId4"/>
          </p:cNvPr>
          <p:cNvPicPr>
            <a:picLocks noChangeAspect="1" noChangeArrowheads="1" noCrop="1"/>
          </p:cNvPicPr>
          <p:nvPr/>
        </p:nvPicPr>
        <p:blipFill>
          <a:blip r:embed="rId5">
            <a:extLst>
              <a:ext uri="{28A0092B-C50C-407E-A947-70E740481C1C}">
                <a14:useLocalDpi xmlns:a14="http://schemas.microsoft.com/office/drawing/2010/main" xmlns="" val="0"/>
              </a:ext>
            </a:extLst>
          </a:blip>
          <a:srcRect/>
          <a:stretch>
            <a:fillRect/>
          </a:stretch>
        </p:blipFill>
        <p:spPr bwMode="auto">
          <a:xfrm>
            <a:off x="3275856" y="1772816"/>
            <a:ext cx="2000250" cy="1428750"/>
          </a:xfrm>
          <a:prstGeom prst="rect">
            <a:avLst/>
          </a:prstGeom>
          <a:noFill/>
          <a:extLst>
            <a:ext uri="{909E8E84-426E-40DD-AFC4-6F175D3DCCD1}">
              <a14:hiddenFill xmlns:a14="http://schemas.microsoft.com/office/drawing/2010/main" xmlns="">
                <a:solidFill>
                  <a:srgbClr val="FFFFFF"/>
                </a:solidFill>
              </a14:hiddenFill>
            </a:ext>
          </a:extLst>
        </p:spPr>
      </p:pic>
      <p:pic>
        <p:nvPicPr>
          <p:cNvPr id="4100" name="Picture 4" descr="Scissoring.gif">
            <a:hlinkClick r:id="rId6"/>
          </p:cNvPr>
          <p:cNvPicPr>
            <a:picLocks noChangeAspect="1" noChangeArrowheads="1" noCrop="1"/>
          </p:cNvPicPr>
          <p:nvPr/>
        </p:nvPicPr>
        <p:blipFill>
          <a:blip r:embed="rId7">
            <a:extLst>
              <a:ext uri="{28A0092B-C50C-407E-A947-70E740481C1C}">
                <a14:useLocalDpi xmlns:a14="http://schemas.microsoft.com/office/drawing/2010/main" xmlns="" val="0"/>
              </a:ext>
            </a:extLst>
          </a:blip>
          <a:srcRect/>
          <a:stretch>
            <a:fillRect/>
          </a:stretch>
        </p:blipFill>
        <p:spPr bwMode="auto">
          <a:xfrm>
            <a:off x="6218137" y="1628800"/>
            <a:ext cx="2000250" cy="1428750"/>
          </a:xfrm>
          <a:prstGeom prst="rect">
            <a:avLst/>
          </a:prstGeom>
          <a:noFill/>
          <a:extLst>
            <a:ext uri="{909E8E84-426E-40DD-AFC4-6F175D3DCCD1}">
              <a14:hiddenFill xmlns:a14="http://schemas.microsoft.com/office/drawing/2010/main" xmlns="">
                <a:solidFill>
                  <a:srgbClr val="FFFFFF"/>
                </a:solidFill>
              </a14:hiddenFill>
            </a:ext>
          </a:extLst>
        </p:spPr>
      </p:pic>
      <p:pic>
        <p:nvPicPr>
          <p:cNvPr id="4101" name="Picture 5" descr="Modo rotacao.gif">
            <a:hlinkClick r:id="rId8"/>
          </p:cNvPr>
          <p:cNvPicPr>
            <a:picLocks noChangeAspect="1" noChangeArrowheads="1" noCrop="1"/>
          </p:cNvPicPr>
          <p:nvPr/>
        </p:nvPicPr>
        <p:blipFill>
          <a:blip r:embed="rId9">
            <a:extLst>
              <a:ext uri="{28A0092B-C50C-407E-A947-70E740481C1C}">
                <a14:useLocalDpi xmlns:a14="http://schemas.microsoft.com/office/drawing/2010/main" xmlns="" val="0"/>
              </a:ext>
            </a:extLst>
          </a:blip>
          <a:srcRect/>
          <a:stretch>
            <a:fillRect/>
          </a:stretch>
        </p:blipFill>
        <p:spPr bwMode="auto">
          <a:xfrm>
            <a:off x="716600" y="4293096"/>
            <a:ext cx="2000250" cy="1428750"/>
          </a:xfrm>
          <a:prstGeom prst="rect">
            <a:avLst/>
          </a:prstGeom>
          <a:noFill/>
          <a:extLst>
            <a:ext uri="{909E8E84-426E-40DD-AFC4-6F175D3DCCD1}">
              <a14:hiddenFill xmlns:a14="http://schemas.microsoft.com/office/drawing/2010/main" xmlns="">
                <a:solidFill>
                  <a:srgbClr val="FFFFFF"/>
                </a:solidFill>
              </a14:hiddenFill>
            </a:ext>
          </a:extLst>
        </p:spPr>
      </p:pic>
      <p:pic>
        <p:nvPicPr>
          <p:cNvPr id="4102" name="Picture 6" descr="Wagging.gif">
            <a:hlinkClick r:id="rId10"/>
          </p:cNvPr>
          <p:cNvPicPr>
            <a:picLocks noChangeAspect="1" noChangeArrowheads="1" noCrop="1"/>
          </p:cNvPicPr>
          <p:nvPr/>
        </p:nvPicPr>
        <p:blipFill>
          <a:blip r:embed="rId11">
            <a:extLst>
              <a:ext uri="{28A0092B-C50C-407E-A947-70E740481C1C}">
                <a14:useLocalDpi xmlns:a14="http://schemas.microsoft.com/office/drawing/2010/main" xmlns="" val="0"/>
              </a:ext>
            </a:extLst>
          </a:blip>
          <a:srcRect/>
          <a:stretch>
            <a:fillRect/>
          </a:stretch>
        </p:blipFill>
        <p:spPr bwMode="auto">
          <a:xfrm>
            <a:off x="3798287" y="4293096"/>
            <a:ext cx="2000250" cy="1428750"/>
          </a:xfrm>
          <a:prstGeom prst="rect">
            <a:avLst/>
          </a:prstGeom>
          <a:noFill/>
          <a:extLst>
            <a:ext uri="{909E8E84-426E-40DD-AFC4-6F175D3DCCD1}">
              <a14:hiddenFill xmlns:a14="http://schemas.microsoft.com/office/drawing/2010/main" xmlns="">
                <a:solidFill>
                  <a:srgbClr val="FFFFFF"/>
                </a:solidFill>
              </a14:hiddenFill>
            </a:ext>
          </a:extLst>
        </p:spPr>
      </p:pic>
      <p:pic>
        <p:nvPicPr>
          <p:cNvPr id="4103" name="Picture 7" descr="Twisting.gif">
            <a:hlinkClick r:id="rId12"/>
          </p:cNvPr>
          <p:cNvPicPr>
            <a:picLocks noChangeAspect="1" noChangeArrowheads="1" noCrop="1"/>
          </p:cNvPicPr>
          <p:nvPr/>
        </p:nvPicPr>
        <p:blipFill>
          <a:blip r:embed="rId13">
            <a:extLst>
              <a:ext uri="{28A0092B-C50C-407E-A947-70E740481C1C}">
                <a14:useLocalDpi xmlns:a14="http://schemas.microsoft.com/office/drawing/2010/main" xmlns="" val="0"/>
              </a:ext>
            </a:extLst>
          </a:blip>
          <a:srcRect/>
          <a:stretch>
            <a:fillRect/>
          </a:stretch>
        </p:blipFill>
        <p:spPr bwMode="auto">
          <a:xfrm>
            <a:off x="6521739" y="4317234"/>
            <a:ext cx="2000250" cy="142875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Dikdörtgen 2"/>
          <p:cNvSpPr/>
          <p:nvPr/>
        </p:nvSpPr>
        <p:spPr>
          <a:xfrm>
            <a:off x="716600" y="982468"/>
            <a:ext cx="1967218" cy="369332"/>
          </a:xfrm>
          <a:prstGeom prst="rect">
            <a:avLst/>
          </a:prstGeom>
        </p:spPr>
        <p:txBody>
          <a:bodyPr wrap="square">
            <a:spAutoFit/>
          </a:bodyPr>
          <a:lstStyle/>
          <a:p>
            <a:r>
              <a:rPr lang="tr-TR" dirty="0" smtClean="0">
                <a:solidFill>
                  <a:schemeClr val="bg1"/>
                </a:solidFill>
                <a:latin typeface="Times New Roman" pitchFamily="18" charset="0"/>
                <a:cs typeface="Times New Roman" pitchFamily="18" charset="0"/>
              </a:rPr>
              <a:t>Simetrik gerilme</a:t>
            </a:r>
            <a:endParaRPr lang="tr-TR" dirty="0">
              <a:solidFill>
                <a:schemeClr val="bg1"/>
              </a:solidFill>
              <a:latin typeface="Times New Roman" pitchFamily="18" charset="0"/>
              <a:cs typeface="Times New Roman" pitchFamily="18" charset="0"/>
            </a:endParaRPr>
          </a:p>
        </p:txBody>
      </p:sp>
      <p:sp>
        <p:nvSpPr>
          <p:cNvPr id="10" name="Dikdörtgen 9"/>
          <p:cNvSpPr/>
          <p:nvPr/>
        </p:nvSpPr>
        <p:spPr>
          <a:xfrm>
            <a:off x="3259872" y="982468"/>
            <a:ext cx="1967218" cy="369332"/>
          </a:xfrm>
          <a:prstGeom prst="rect">
            <a:avLst/>
          </a:prstGeom>
        </p:spPr>
        <p:txBody>
          <a:bodyPr wrap="square">
            <a:spAutoFit/>
          </a:bodyPr>
          <a:lstStyle/>
          <a:p>
            <a:r>
              <a:rPr lang="tr-TR" dirty="0" smtClean="0">
                <a:solidFill>
                  <a:schemeClr val="bg1"/>
                </a:solidFill>
                <a:latin typeface="Times New Roman" pitchFamily="18" charset="0"/>
                <a:cs typeface="Times New Roman" pitchFamily="18" charset="0"/>
              </a:rPr>
              <a:t>Asimetrik gerilme</a:t>
            </a:r>
            <a:endParaRPr lang="tr-TR" dirty="0">
              <a:solidFill>
                <a:schemeClr val="bg1"/>
              </a:solidFill>
              <a:latin typeface="Times New Roman" pitchFamily="18" charset="0"/>
              <a:cs typeface="Times New Roman" pitchFamily="18" charset="0"/>
            </a:endParaRPr>
          </a:p>
        </p:txBody>
      </p:sp>
      <p:sp>
        <p:nvSpPr>
          <p:cNvPr id="11" name="Dikdörtgen 10"/>
          <p:cNvSpPr/>
          <p:nvPr/>
        </p:nvSpPr>
        <p:spPr>
          <a:xfrm>
            <a:off x="6251386" y="982468"/>
            <a:ext cx="1967218" cy="369332"/>
          </a:xfrm>
          <a:prstGeom prst="rect">
            <a:avLst/>
          </a:prstGeom>
        </p:spPr>
        <p:txBody>
          <a:bodyPr wrap="square">
            <a:spAutoFit/>
          </a:bodyPr>
          <a:lstStyle/>
          <a:p>
            <a:r>
              <a:rPr lang="tr-TR" dirty="0" smtClean="0">
                <a:solidFill>
                  <a:schemeClr val="bg1"/>
                </a:solidFill>
                <a:latin typeface="Times New Roman" pitchFamily="18" charset="0"/>
                <a:cs typeface="Times New Roman" pitchFamily="18" charset="0"/>
              </a:rPr>
              <a:t>Makaslama</a:t>
            </a:r>
            <a:endParaRPr lang="tr-TR" dirty="0">
              <a:solidFill>
                <a:schemeClr val="bg1"/>
              </a:solidFill>
              <a:latin typeface="Times New Roman" pitchFamily="18" charset="0"/>
              <a:cs typeface="Times New Roman" pitchFamily="18" charset="0"/>
            </a:endParaRPr>
          </a:p>
        </p:txBody>
      </p:sp>
      <p:sp>
        <p:nvSpPr>
          <p:cNvPr id="4" name="Dikdörtgen 3"/>
          <p:cNvSpPr/>
          <p:nvPr/>
        </p:nvSpPr>
        <p:spPr>
          <a:xfrm>
            <a:off x="4140510" y="3795105"/>
            <a:ext cx="1166473" cy="646331"/>
          </a:xfrm>
          <a:prstGeom prst="rect">
            <a:avLst/>
          </a:prstGeom>
        </p:spPr>
        <p:txBody>
          <a:bodyPr wrap="none">
            <a:spAutoFit/>
          </a:bodyPr>
          <a:lstStyle/>
          <a:p>
            <a:r>
              <a:rPr lang="tr-TR" dirty="0" smtClean="0">
                <a:solidFill>
                  <a:schemeClr val="bg1"/>
                </a:solidFill>
                <a:latin typeface="Times New Roman" pitchFamily="18" charset="0"/>
                <a:cs typeface="Times New Roman" pitchFamily="18" charset="0"/>
              </a:rPr>
              <a:t>Sallanma</a:t>
            </a:r>
            <a:endParaRPr lang="tr-TR" dirty="0">
              <a:solidFill>
                <a:schemeClr val="bg1"/>
              </a:solidFill>
              <a:latin typeface="Times New Roman" pitchFamily="18" charset="0"/>
              <a:cs typeface="Times New Roman" pitchFamily="18" charset="0"/>
            </a:endParaRPr>
          </a:p>
          <a:p>
            <a:r>
              <a:rPr lang="tr-TR" dirty="0" smtClean="0">
                <a:solidFill>
                  <a:schemeClr val="bg1"/>
                </a:solidFill>
                <a:latin typeface="Times New Roman" pitchFamily="18" charset="0"/>
                <a:cs typeface="Times New Roman" pitchFamily="18" charset="0"/>
              </a:rPr>
              <a:t>(</a:t>
            </a:r>
            <a:r>
              <a:rPr lang="tr-TR" dirty="0" err="1" smtClean="0">
                <a:solidFill>
                  <a:schemeClr val="bg1"/>
                </a:solidFill>
                <a:latin typeface="Times New Roman" pitchFamily="18" charset="0"/>
                <a:cs typeface="Times New Roman" pitchFamily="18" charset="0"/>
              </a:rPr>
              <a:t>Wagging</a:t>
            </a:r>
            <a:r>
              <a:rPr lang="tr-TR" dirty="0" smtClean="0">
                <a:solidFill>
                  <a:schemeClr val="bg1"/>
                </a:solidFill>
                <a:latin typeface="Times New Roman" pitchFamily="18" charset="0"/>
                <a:cs typeface="Times New Roman" pitchFamily="18" charset="0"/>
              </a:rPr>
              <a:t>)</a:t>
            </a:r>
          </a:p>
        </p:txBody>
      </p:sp>
      <p:sp>
        <p:nvSpPr>
          <p:cNvPr id="5" name="Dikdörtgen 4"/>
          <p:cNvSpPr/>
          <p:nvPr/>
        </p:nvSpPr>
        <p:spPr>
          <a:xfrm>
            <a:off x="954566" y="3762447"/>
            <a:ext cx="1741237" cy="923330"/>
          </a:xfrm>
          <a:prstGeom prst="rect">
            <a:avLst/>
          </a:prstGeom>
        </p:spPr>
        <p:txBody>
          <a:bodyPr wrap="square">
            <a:spAutoFit/>
          </a:bodyPr>
          <a:lstStyle/>
          <a:p>
            <a:r>
              <a:rPr lang="tr-TR" dirty="0" smtClean="0">
                <a:solidFill>
                  <a:schemeClr val="bg1"/>
                </a:solidFill>
                <a:latin typeface="Times New Roman" pitchFamily="18" charset="0"/>
                <a:cs typeface="Times New Roman" pitchFamily="18" charset="0"/>
              </a:rPr>
              <a:t>Salınma</a:t>
            </a:r>
          </a:p>
          <a:p>
            <a:r>
              <a:rPr lang="tr-TR" dirty="0">
                <a:solidFill>
                  <a:schemeClr val="bg1"/>
                </a:solidFill>
                <a:latin typeface="Times New Roman" pitchFamily="18" charset="0"/>
                <a:cs typeface="Times New Roman" pitchFamily="18" charset="0"/>
              </a:rPr>
              <a:t>(</a:t>
            </a:r>
            <a:r>
              <a:rPr lang="tr-TR" dirty="0" err="1" smtClean="0">
                <a:solidFill>
                  <a:schemeClr val="bg1"/>
                </a:solidFill>
                <a:latin typeface="Times New Roman" pitchFamily="18" charset="0"/>
                <a:cs typeface="Times New Roman" pitchFamily="18" charset="0"/>
              </a:rPr>
              <a:t>Rocking</a:t>
            </a:r>
            <a:r>
              <a:rPr lang="tr-TR" dirty="0" smtClean="0">
                <a:solidFill>
                  <a:schemeClr val="bg1"/>
                </a:solidFill>
                <a:latin typeface="Times New Roman" pitchFamily="18" charset="0"/>
                <a:cs typeface="Times New Roman" pitchFamily="18" charset="0"/>
              </a:rPr>
              <a:t>)</a:t>
            </a:r>
            <a:endParaRPr lang="tr-TR" dirty="0">
              <a:solidFill>
                <a:schemeClr val="bg1"/>
              </a:solidFill>
              <a:latin typeface="Times New Roman" pitchFamily="18" charset="0"/>
              <a:cs typeface="Times New Roman" pitchFamily="18" charset="0"/>
            </a:endParaRPr>
          </a:p>
          <a:p>
            <a:endParaRPr lang="tr-TR" dirty="0">
              <a:solidFill>
                <a:schemeClr val="bg1"/>
              </a:solidFill>
              <a:latin typeface="Times New Roman" pitchFamily="18" charset="0"/>
              <a:cs typeface="Times New Roman" pitchFamily="18" charset="0"/>
            </a:endParaRPr>
          </a:p>
        </p:txBody>
      </p:sp>
      <p:sp>
        <p:nvSpPr>
          <p:cNvPr id="6" name="Dikdörtgen 5"/>
          <p:cNvSpPr/>
          <p:nvPr/>
        </p:nvSpPr>
        <p:spPr>
          <a:xfrm>
            <a:off x="6876256" y="3714769"/>
            <a:ext cx="1143198" cy="646331"/>
          </a:xfrm>
          <a:prstGeom prst="rect">
            <a:avLst/>
          </a:prstGeom>
        </p:spPr>
        <p:txBody>
          <a:bodyPr wrap="none">
            <a:spAutoFit/>
          </a:bodyPr>
          <a:lstStyle/>
          <a:p>
            <a:r>
              <a:rPr lang="tr-TR" dirty="0">
                <a:solidFill>
                  <a:schemeClr val="bg1"/>
                </a:solidFill>
                <a:latin typeface="Times New Roman" pitchFamily="18" charset="0"/>
                <a:cs typeface="Times New Roman" pitchFamily="18" charset="0"/>
              </a:rPr>
              <a:t>Burulma</a:t>
            </a:r>
          </a:p>
          <a:p>
            <a:r>
              <a:rPr lang="tr-TR" dirty="0" smtClean="0">
                <a:solidFill>
                  <a:schemeClr val="bg1"/>
                </a:solidFill>
                <a:latin typeface="Times New Roman" pitchFamily="18" charset="0"/>
                <a:cs typeface="Times New Roman" pitchFamily="18" charset="0"/>
              </a:rPr>
              <a:t>(</a:t>
            </a:r>
            <a:r>
              <a:rPr lang="tr-TR" dirty="0" err="1" smtClean="0">
                <a:solidFill>
                  <a:schemeClr val="bg1"/>
                </a:solidFill>
                <a:latin typeface="Times New Roman" pitchFamily="18" charset="0"/>
                <a:cs typeface="Times New Roman" pitchFamily="18" charset="0"/>
              </a:rPr>
              <a:t>Twisting</a:t>
            </a:r>
            <a:r>
              <a:rPr lang="tr-TR" dirty="0" smtClean="0">
                <a:solidFill>
                  <a:schemeClr val="bg1"/>
                </a:solidFill>
                <a:latin typeface="Times New Roman" pitchFamily="18" charset="0"/>
                <a:cs typeface="Times New Roman" pitchFamily="18" charset="0"/>
              </a:rPr>
              <a:t>)</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17</a:t>
            </a:fld>
            <a:endParaRPr lang="tr-TR"/>
          </a:p>
        </p:txBody>
      </p:sp>
    </p:spTree>
    <p:extLst>
      <p:ext uri="{BB962C8B-B14F-4D97-AF65-F5344CB8AC3E}">
        <p14:creationId xmlns:p14="http://schemas.microsoft.com/office/powerpoint/2010/main" xmlns="" val="1004122478"/>
      </p:ext>
    </p:extLst>
  </p:cSld>
  <p:clrMapOvr>
    <a:masterClrMapping/>
  </p:clrMapOvr>
  <p:transition>
    <p:cover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18</a:t>
            </a:fld>
            <a:endParaRPr lang="tr-TR"/>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5576" y="548680"/>
            <a:ext cx="6408712" cy="57079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46286765"/>
      </p:ext>
    </p:extLst>
  </p:cSld>
  <p:clrMapOvr>
    <a:masterClrMapping/>
  </p:clrMapOvr>
  <p:transition>
    <p:cover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etin kutusu"/>
          <p:cNvSpPr txBox="1">
            <a:spLocks noChangeArrowheads="1"/>
          </p:cNvSpPr>
          <p:nvPr/>
        </p:nvSpPr>
        <p:spPr bwMode="auto">
          <a:xfrm>
            <a:off x="357188" y="571500"/>
            <a:ext cx="750093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tr-TR"/>
          </a:p>
        </p:txBody>
      </p:sp>
      <p:sp>
        <p:nvSpPr>
          <p:cNvPr id="21510" name="6 Metin kutusu"/>
          <p:cNvSpPr txBox="1">
            <a:spLocks noChangeArrowheads="1"/>
          </p:cNvSpPr>
          <p:nvPr/>
        </p:nvSpPr>
        <p:spPr bwMode="auto">
          <a:xfrm>
            <a:off x="357188" y="1957388"/>
            <a:ext cx="67151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buFont typeface="Wingdings" pitchFamily="2" charset="2"/>
              <a:buChar char="v"/>
            </a:pPr>
            <a:endParaRPr lang="tr-TR" sz="2000">
              <a:solidFill>
                <a:schemeClr val="bg1"/>
              </a:solidFill>
              <a:latin typeface="Times New Roman" pitchFamily="18" charset="0"/>
              <a:cs typeface="Times New Roman" pitchFamily="18" charset="0"/>
            </a:endParaRPr>
          </a:p>
        </p:txBody>
      </p:sp>
      <p:sp>
        <p:nvSpPr>
          <p:cNvPr id="21512" name="8 Metin kutusu"/>
          <p:cNvSpPr txBox="1">
            <a:spLocks noChangeArrowheads="1"/>
          </p:cNvSpPr>
          <p:nvPr/>
        </p:nvSpPr>
        <p:spPr bwMode="auto">
          <a:xfrm>
            <a:off x="500063" y="2500313"/>
            <a:ext cx="757237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tr-TR"/>
          </a:p>
        </p:txBody>
      </p:sp>
      <p:sp>
        <p:nvSpPr>
          <p:cNvPr id="10" name="9 Metin kutusu"/>
          <p:cNvSpPr txBox="1">
            <a:spLocks noChangeArrowheads="1"/>
          </p:cNvSpPr>
          <p:nvPr/>
        </p:nvSpPr>
        <p:spPr bwMode="auto">
          <a:xfrm>
            <a:off x="357188" y="1269207"/>
            <a:ext cx="8072437" cy="3831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50000"/>
              </a:lnSpc>
            </a:pPr>
            <a:r>
              <a:rPr lang="tr-TR" dirty="0">
                <a:solidFill>
                  <a:schemeClr val="bg1"/>
                </a:solidFill>
                <a:latin typeface="CG Times" pitchFamily="18" charset="0"/>
                <a:cs typeface="Times New Roman" pitchFamily="18" charset="0"/>
              </a:rPr>
              <a:t>Molekülden beklenen titreşim sayısı (N,  moleküldeki atom sayısı olmak üzere) ; </a:t>
            </a:r>
            <a:endParaRPr lang="tr-TR" dirty="0" smtClean="0">
              <a:solidFill>
                <a:schemeClr val="bg1"/>
              </a:solidFill>
              <a:latin typeface="CG Times" pitchFamily="18" charset="0"/>
              <a:cs typeface="Times New Roman" pitchFamily="18" charset="0"/>
            </a:endParaRPr>
          </a:p>
          <a:p>
            <a:pPr>
              <a:lnSpc>
                <a:spcPct val="150000"/>
              </a:lnSpc>
            </a:pPr>
            <a:endParaRPr lang="tr-TR" dirty="0">
              <a:solidFill>
                <a:schemeClr val="bg1"/>
              </a:solidFill>
              <a:latin typeface="CG Times" pitchFamily="18" charset="0"/>
              <a:cs typeface="Times New Roman" pitchFamily="18" charset="0"/>
            </a:endParaRPr>
          </a:p>
          <a:p>
            <a:pPr>
              <a:lnSpc>
                <a:spcPct val="150000"/>
              </a:lnSpc>
            </a:pPr>
            <a:r>
              <a:rPr lang="tr-TR" dirty="0" smtClean="0">
                <a:solidFill>
                  <a:schemeClr val="bg1"/>
                </a:solidFill>
                <a:latin typeface="CG Times" pitchFamily="18" charset="0"/>
                <a:cs typeface="Times New Roman" pitchFamily="18" charset="0"/>
              </a:rPr>
              <a:t>Molekül </a:t>
            </a:r>
            <a:r>
              <a:rPr lang="tr-TR" dirty="0">
                <a:solidFill>
                  <a:schemeClr val="bg1"/>
                </a:solidFill>
                <a:latin typeface="CG Times" pitchFamily="18" charset="0"/>
                <a:cs typeface="Times New Roman" pitchFamily="18" charset="0"/>
              </a:rPr>
              <a:t>çizgiselse,  </a:t>
            </a:r>
            <a:r>
              <a:rPr lang="tr-TR" dirty="0" smtClean="0">
                <a:solidFill>
                  <a:schemeClr val="bg1"/>
                </a:solidFill>
                <a:latin typeface="CG Times" pitchFamily="18" charset="0"/>
                <a:cs typeface="Times New Roman" pitchFamily="18" charset="0"/>
              </a:rPr>
              <a:t>3N-5</a:t>
            </a:r>
          </a:p>
          <a:p>
            <a:pPr>
              <a:lnSpc>
                <a:spcPct val="150000"/>
              </a:lnSpc>
            </a:pPr>
            <a:endParaRPr lang="tr-TR" dirty="0">
              <a:solidFill>
                <a:schemeClr val="bg1"/>
              </a:solidFill>
              <a:latin typeface="CG Times" pitchFamily="18" charset="0"/>
              <a:cs typeface="Times New Roman" pitchFamily="18" charset="0"/>
            </a:endParaRPr>
          </a:p>
          <a:p>
            <a:pPr>
              <a:lnSpc>
                <a:spcPct val="150000"/>
              </a:lnSpc>
            </a:pPr>
            <a:r>
              <a:rPr lang="tr-TR" dirty="0" smtClean="0">
                <a:solidFill>
                  <a:schemeClr val="bg1"/>
                </a:solidFill>
                <a:latin typeface="CG Times" pitchFamily="18" charset="0"/>
                <a:cs typeface="Times New Roman" pitchFamily="18" charset="0"/>
              </a:rPr>
              <a:t>Molekül </a:t>
            </a:r>
            <a:r>
              <a:rPr lang="tr-TR" dirty="0" err="1">
                <a:solidFill>
                  <a:schemeClr val="bg1"/>
                </a:solidFill>
                <a:latin typeface="CG Times" pitchFamily="18" charset="0"/>
                <a:cs typeface="Times New Roman" pitchFamily="18" charset="0"/>
              </a:rPr>
              <a:t>açısalsa</a:t>
            </a:r>
            <a:r>
              <a:rPr lang="tr-TR" dirty="0">
                <a:solidFill>
                  <a:schemeClr val="bg1"/>
                </a:solidFill>
                <a:latin typeface="CG Times" pitchFamily="18" charset="0"/>
                <a:cs typeface="Times New Roman" pitchFamily="18" charset="0"/>
              </a:rPr>
              <a:t>,     3N-6 </a:t>
            </a:r>
            <a:r>
              <a:rPr lang="tr-TR" dirty="0" smtClean="0">
                <a:solidFill>
                  <a:schemeClr val="bg1"/>
                </a:solidFill>
                <a:latin typeface="CG Times" pitchFamily="18" charset="0"/>
                <a:cs typeface="Times New Roman" pitchFamily="18" charset="0"/>
              </a:rPr>
              <a:t> </a:t>
            </a:r>
          </a:p>
          <a:p>
            <a:pPr>
              <a:lnSpc>
                <a:spcPct val="150000"/>
              </a:lnSpc>
            </a:pPr>
            <a:endParaRPr lang="tr-TR" dirty="0">
              <a:solidFill>
                <a:schemeClr val="bg1"/>
              </a:solidFill>
              <a:latin typeface="CG Times" pitchFamily="18" charset="0"/>
              <a:cs typeface="Times New Roman" pitchFamily="18" charset="0"/>
            </a:endParaRPr>
          </a:p>
          <a:p>
            <a:pPr>
              <a:lnSpc>
                <a:spcPct val="150000"/>
              </a:lnSpc>
            </a:pPr>
            <a:r>
              <a:rPr lang="tr-TR" dirty="0" smtClean="0">
                <a:solidFill>
                  <a:schemeClr val="bg1"/>
                </a:solidFill>
                <a:latin typeface="CG Times" pitchFamily="18" charset="0"/>
                <a:cs typeface="Times New Roman" pitchFamily="18" charset="0"/>
              </a:rPr>
              <a:t>Formülünden bulunur. </a:t>
            </a:r>
            <a:endParaRPr lang="tr-TR" dirty="0">
              <a:solidFill>
                <a:schemeClr val="bg1"/>
              </a:solidFill>
              <a:latin typeface="CG Times" pitchFamily="18" charset="0"/>
              <a:cs typeface="Times New Roman" pitchFamily="18" charset="0"/>
            </a:endParaRPr>
          </a:p>
          <a:p>
            <a:pPr>
              <a:lnSpc>
                <a:spcPct val="150000"/>
              </a:lnSpc>
            </a:pPr>
            <a:endParaRPr lang="tr-TR" dirty="0">
              <a:solidFill>
                <a:schemeClr val="bg1"/>
              </a:solidFill>
              <a:latin typeface="CG Times" pitchFamily="18" charset="0"/>
              <a:cs typeface="Times New Roman" pitchFamily="18" charset="0"/>
            </a:endParaRPr>
          </a:p>
          <a:p>
            <a:pPr>
              <a:lnSpc>
                <a:spcPct val="150000"/>
              </a:lnSpc>
            </a:pPr>
            <a:endParaRPr lang="tr-TR" dirty="0">
              <a:solidFill>
                <a:schemeClr val="bg1"/>
              </a:solidFill>
              <a:latin typeface="CG Times" pitchFamily="18" charset="0"/>
              <a:cs typeface="Times New Roman" pitchFamily="18" charset="0"/>
            </a:endParaRPr>
          </a:p>
        </p:txBody>
      </p:sp>
      <p:sp>
        <p:nvSpPr>
          <p:cNvPr id="21516" name="16 Dikdörtgen"/>
          <p:cNvSpPr>
            <a:spLocks noChangeArrowheads="1"/>
          </p:cNvSpPr>
          <p:nvPr/>
        </p:nvSpPr>
        <p:spPr bwMode="auto">
          <a:xfrm>
            <a:off x="395288" y="360613"/>
            <a:ext cx="5227637"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sz="2400" dirty="0">
                <a:solidFill>
                  <a:srgbClr val="FF0000"/>
                </a:solidFill>
                <a:latin typeface="Times New Roman" pitchFamily="18" charset="0"/>
                <a:cs typeface="Times New Roman" pitchFamily="18" charset="0"/>
              </a:rPr>
              <a:t>Bir molekülün titreşim hareketleri sayısı </a:t>
            </a:r>
          </a:p>
        </p:txBody>
      </p:sp>
      <p:sp>
        <p:nvSpPr>
          <p:cNvPr id="2" name="Slayt Numarası Yer Tutucusu 1"/>
          <p:cNvSpPr>
            <a:spLocks noGrp="1"/>
          </p:cNvSpPr>
          <p:nvPr>
            <p:ph type="sldNum" sz="quarter" idx="12"/>
          </p:nvPr>
        </p:nvSpPr>
        <p:spPr/>
        <p:txBody>
          <a:bodyPr/>
          <a:lstStyle/>
          <a:p>
            <a:pPr>
              <a:defRPr/>
            </a:pPr>
            <a:fld id="{52C74AE7-36A1-4C15-962D-B49A703D1F4C}" type="slidenum">
              <a:rPr lang="tr-TR" smtClean="0"/>
              <a:pPr>
                <a:defRPr/>
              </a:pPr>
              <a:t>19</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
                                        </p:tgtEl>
                                        <p:attrNameLst>
                                          <p:attrName>ppt_x</p:attrName>
                                          <p:attrName>ppt_y</p:attrName>
                                        </p:attrNameLst>
                                      </p:cBhvr>
                                    </p:animMotion>
                                    <p:animEffect transition="in" filter="fade">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1" name="Picture 5" descr="co2a"/>
          <p:cNvPicPr>
            <a:picLocks noChangeAspect="1" noChangeArrowheads="1" noCrop="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850" y="1700213"/>
            <a:ext cx="1439863" cy="865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702" name="Picture 6" descr="co2c"/>
          <p:cNvPicPr>
            <a:picLocks noChangeAspect="1" noChangeArrowheads="1" noCrop="1"/>
          </p:cNvPicPr>
          <p:nvPr/>
        </p:nvPicPr>
        <p:blipFill>
          <a:blip r:embed="rId3">
            <a:extLst>
              <a:ext uri="{28A0092B-C50C-407E-A947-70E740481C1C}">
                <a14:useLocalDpi xmlns:a14="http://schemas.microsoft.com/office/drawing/2010/main" xmlns="" val="0"/>
              </a:ext>
            </a:extLst>
          </a:blip>
          <a:srcRect/>
          <a:stretch>
            <a:fillRect/>
          </a:stretch>
        </p:blipFill>
        <p:spPr bwMode="auto">
          <a:xfrm>
            <a:off x="323850" y="2924175"/>
            <a:ext cx="1439863" cy="865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703" name="Picture 7" descr="co2b"/>
          <p:cNvPicPr>
            <a:picLocks noChangeAspect="1" noChangeArrowheads="1" noCrop="1"/>
          </p:cNvPicPr>
          <p:nvPr/>
        </p:nvPicPr>
        <p:blipFill>
          <a:blip r:embed="rId4">
            <a:extLst>
              <a:ext uri="{28A0092B-C50C-407E-A947-70E740481C1C}">
                <a14:useLocalDpi xmlns:a14="http://schemas.microsoft.com/office/drawing/2010/main" xmlns="" val="0"/>
              </a:ext>
            </a:extLst>
          </a:blip>
          <a:srcRect/>
          <a:stretch>
            <a:fillRect/>
          </a:stretch>
        </p:blipFill>
        <p:spPr bwMode="auto">
          <a:xfrm>
            <a:off x="323850" y="4221163"/>
            <a:ext cx="1438275" cy="865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704" name="Picture 8" descr="co2d"/>
          <p:cNvPicPr>
            <a:picLocks noChangeAspect="1" noChangeArrowheads="1" noCrop="1"/>
          </p:cNvPicPr>
          <p:nvPr/>
        </p:nvPicPr>
        <p:blipFill>
          <a:blip r:embed="rId5">
            <a:extLst>
              <a:ext uri="{28A0092B-C50C-407E-A947-70E740481C1C}">
                <a14:useLocalDpi xmlns:a14="http://schemas.microsoft.com/office/drawing/2010/main" xmlns="" val="0"/>
              </a:ext>
            </a:extLst>
          </a:blip>
          <a:srcRect/>
          <a:stretch>
            <a:fillRect/>
          </a:stretch>
        </p:blipFill>
        <p:spPr bwMode="auto">
          <a:xfrm>
            <a:off x="323850" y="5445125"/>
            <a:ext cx="1439863" cy="844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5" name="Text Box 9"/>
          <p:cNvSpPr txBox="1">
            <a:spLocks noChangeArrowheads="1"/>
          </p:cNvSpPr>
          <p:nvPr/>
        </p:nvSpPr>
        <p:spPr bwMode="auto">
          <a:xfrm>
            <a:off x="323850" y="655638"/>
            <a:ext cx="7056438"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CO</a:t>
            </a:r>
            <a:r>
              <a:rPr lang="tr-TR" sz="2000" baseline="-25000">
                <a:solidFill>
                  <a:schemeClr val="bg1"/>
                </a:solidFill>
                <a:latin typeface="CG Times" pitchFamily="18" charset="0"/>
              </a:rPr>
              <a:t>2</a:t>
            </a:r>
            <a:r>
              <a:rPr lang="tr-TR" sz="2000">
                <a:solidFill>
                  <a:schemeClr val="bg1"/>
                </a:solidFill>
                <a:latin typeface="CG Times" pitchFamily="18" charset="0"/>
              </a:rPr>
              <a:t> çizgisel bir moleküldür.   </a:t>
            </a:r>
          </a:p>
        </p:txBody>
      </p:sp>
      <p:sp>
        <p:nvSpPr>
          <p:cNvPr id="29706" name="Text Box 10"/>
          <p:cNvSpPr txBox="1">
            <a:spLocks noChangeArrowheads="1"/>
          </p:cNvSpPr>
          <p:nvPr/>
        </p:nvSpPr>
        <p:spPr bwMode="auto">
          <a:xfrm>
            <a:off x="395288" y="1125538"/>
            <a:ext cx="4897437"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3N-5 = 4 absorpsiyon bandı beklenir.</a:t>
            </a:r>
          </a:p>
        </p:txBody>
      </p:sp>
      <p:sp>
        <p:nvSpPr>
          <p:cNvPr id="29707" name="Rectangle 11"/>
          <p:cNvSpPr>
            <a:spLocks noChangeArrowheads="1"/>
          </p:cNvSpPr>
          <p:nvPr/>
        </p:nvSpPr>
        <p:spPr bwMode="auto">
          <a:xfrm>
            <a:off x="179388" y="2565400"/>
            <a:ext cx="1674812"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sz="1600">
                <a:solidFill>
                  <a:schemeClr val="bg1"/>
                </a:solidFill>
                <a:latin typeface="Times New Roman" pitchFamily="18" charset="0"/>
              </a:rPr>
              <a:t>Asimetrik gerilme</a:t>
            </a:r>
          </a:p>
        </p:txBody>
      </p:sp>
      <p:sp>
        <p:nvSpPr>
          <p:cNvPr id="29709" name="Text Box 13"/>
          <p:cNvSpPr txBox="1">
            <a:spLocks noChangeArrowheads="1"/>
          </p:cNvSpPr>
          <p:nvPr/>
        </p:nvSpPr>
        <p:spPr bwMode="auto">
          <a:xfrm>
            <a:off x="252413" y="3789363"/>
            <a:ext cx="1655762"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1600">
                <a:solidFill>
                  <a:schemeClr val="bg1"/>
                </a:solidFill>
                <a:latin typeface="Times New Roman" pitchFamily="18" charset="0"/>
              </a:rPr>
              <a:t>Simetrik gerilme</a:t>
            </a:r>
          </a:p>
        </p:txBody>
      </p:sp>
      <p:sp>
        <p:nvSpPr>
          <p:cNvPr id="29710" name="Text Box 14"/>
          <p:cNvSpPr txBox="1">
            <a:spLocks noChangeArrowheads="1"/>
          </p:cNvSpPr>
          <p:nvPr/>
        </p:nvSpPr>
        <p:spPr bwMode="auto">
          <a:xfrm>
            <a:off x="322263" y="6308725"/>
            <a:ext cx="1512887"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1600">
                <a:solidFill>
                  <a:schemeClr val="bg1"/>
                </a:solidFill>
                <a:latin typeface="Times New Roman" pitchFamily="18" charset="0"/>
              </a:rPr>
              <a:t>Makaslama</a:t>
            </a:r>
          </a:p>
        </p:txBody>
      </p:sp>
      <p:sp>
        <p:nvSpPr>
          <p:cNvPr id="29711" name="Text Box 15"/>
          <p:cNvSpPr txBox="1">
            <a:spLocks noChangeArrowheads="1"/>
          </p:cNvSpPr>
          <p:nvPr/>
        </p:nvSpPr>
        <p:spPr bwMode="auto">
          <a:xfrm>
            <a:off x="323850" y="5084763"/>
            <a:ext cx="15113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1600" dirty="0" smtClean="0">
                <a:solidFill>
                  <a:schemeClr val="bg1"/>
                </a:solidFill>
                <a:latin typeface="Times New Roman" pitchFamily="18" charset="0"/>
              </a:rPr>
              <a:t>Salınma</a:t>
            </a:r>
            <a:endParaRPr lang="tr-TR" sz="1600" dirty="0">
              <a:solidFill>
                <a:schemeClr val="bg1"/>
              </a:solidFill>
              <a:latin typeface="Times New Roman" pitchFamily="18" charset="0"/>
            </a:endParaRPr>
          </a:p>
        </p:txBody>
      </p:sp>
      <p:pic>
        <p:nvPicPr>
          <p:cNvPr id="25612" name="Picture 2"/>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339975" y="1773238"/>
            <a:ext cx="6365875" cy="417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E58C6C33-299F-465C-A100-DFCC497995D9}" type="slidenum">
              <a:rPr lang="tr-TR" smtClean="0"/>
              <a:pPr>
                <a:defRPr/>
              </a:pPr>
              <a:t>20</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9705"/>
                                        </p:tgtEl>
                                        <p:attrNameLst>
                                          <p:attrName>style.visibility</p:attrName>
                                        </p:attrNameLst>
                                      </p:cBhvr>
                                      <p:to>
                                        <p:strVal val="visible"/>
                                      </p:to>
                                    </p:set>
                                    <p:animScale>
                                      <p:cBhvr>
                                        <p:cTn id="7" dur="1000" decel="50000" fill="hold">
                                          <p:stCondLst>
                                            <p:cond delay="0"/>
                                          </p:stCondLst>
                                        </p:cTn>
                                        <p:tgtEl>
                                          <p:spTgt spid="2970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9705"/>
                                        </p:tgtEl>
                                        <p:attrNameLst>
                                          <p:attrName>ppt_x</p:attrName>
                                          <p:attrName>ppt_y</p:attrName>
                                        </p:attrNameLst>
                                      </p:cBhvr>
                                    </p:animMotion>
                                    <p:animEffect transition="in" filter="fade">
                                      <p:cBhvr>
                                        <p:cTn id="9" dur="1000"/>
                                        <p:tgtEl>
                                          <p:spTgt spid="2970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29706"/>
                                        </p:tgtEl>
                                        <p:attrNameLst>
                                          <p:attrName>style.visibility</p:attrName>
                                        </p:attrNameLst>
                                      </p:cBhvr>
                                      <p:to>
                                        <p:strVal val="visible"/>
                                      </p:to>
                                    </p:set>
                                    <p:animScale>
                                      <p:cBhvr>
                                        <p:cTn id="14" dur="1000" decel="50000" fill="hold">
                                          <p:stCondLst>
                                            <p:cond delay="0"/>
                                          </p:stCondLst>
                                        </p:cTn>
                                        <p:tgtEl>
                                          <p:spTgt spid="2970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29706"/>
                                        </p:tgtEl>
                                        <p:attrNameLst>
                                          <p:attrName>ppt_x</p:attrName>
                                          <p:attrName>ppt_y</p:attrName>
                                        </p:attrNameLst>
                                      </p:cBhvr>
                                    </p:animMotion>
                                    <p:animEffect transition="in" filter="fade">
                                      <p:cBhvr>
                                        <p:cTn id="16" dur="1000"/>
                                        <p:tgtEl>
                                          <p:spTgt spid="2970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nodeType="clickEffect">
                                  <p:stCondLst>
                                    <p:cond delay="0"/>
                                  </p:stCondLst>
                                  <p:childTnLst>
                                    <p:set>
                                      <p:cBhvr>
                                        <p:cTn id="20" dur="1" fill="hold">
                                          <p:stCondLst>
                                            <p:cond delay="0"/>
                                          </p:stCondLst>
                                        </p:cTn>
                                        <p:tgtEl>
                                          <p:spTgt spid="29701"/>
                                        </p:tgtEl>
                                        <p:attrNameLst>
                                          <p:attrName>style.visibility</p:attrName>
                                        </p:attrNameLst>
                                      </p:cBhvr>
                                      <p:to>
                                        <p:strVal val="visible"/>
                                      </p:to>
                                    </p:set>
                                    <p:animScale>
                                      <p:cBhvr>
                                        <p:cTn id="21" dur="1000" decel="50000" fill="hold">
                                          <p:stCondLst>
                                            <p:cond delay="0"/>
                                          </p:stCondLst>
                                        </p:cTn>
                                        <p:tgtEl>
                                          <p:spTgt spid="2970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29701"/>
                                        </p:tgtEl>
                                        <p:attrNameLst>
                                          <p:attrName>ppt_x</p:attrName>
                                          <p:attrName>ppt_y</p:attrName>
                                        </p:attrNameLst>
                                      </p:cBhvr>
                                    </p:animMotion>
                                    <p:animEffect transition="in" filter="fade">
                                      <p:cBhvr>
                                        <p:cTn id="23" dur="1000"/>
                                        <p:tgtEl>
                                          <p:spTgt spid="2970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29707"/>
                                        </p:tgtEl>
                                        <p:attrNameLst>
                                          <p:attrName>style.visibility</p:attrName>
                                        </p:attrNameLst>
                                      </p:cBhvr>
                                      <p:to>
                                        <p:strVal val="visible"/>
                                      </p:to>
                                    </p:set>
                                    <p:animScale>
                                      <p:cBhvr>
                                        <p:cTn id="28" dur="1000" decel="50000" fill="hold">
                                          <p:stCondLst>
                                            <p:cond delay="0"/>
                                          </p:stCondLst>
                                        </p:cTn>
                                        <p:tgtEl>
                                          <p:spTgt spid="297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29707"/>
                                        </p:tgtEl>
                                        <p:attrNameLst>
                                          <p:attrName>ppt_x</p:attrName>
                                          <p:attrName>ppt_y</p:attrName>
                                        </p:attrNameLst>
                                      </p:cBhvr>
                                    </p:animMotion>
                                    <p:animEffect transition="in" filter="fade">
                                      <p:cBhvr>
                                        <p:cTn id="30" dur="1000"/>
                                        <p:tgtEl>
                                          <p:spTgt spid="2970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2" presetClass="entr" presetSubtype="0" fill="hold" nodeType="clickEffect">
                                  <p:stCondLst>
                                    <p:cond delay="0"/>
                                  </p:stCondLst>
                                  <p:childTnLst>
                                    <p:set>
                                      <p:cBhvr>
                                        <p:cTn id="34" dur="1" fill="hold">
                                          <p:stCondLst>
                                            <p:cond delay="0"/>
                                          </p:stCondLst>
                                        </p:cTn>
                                        <p:tgtEl>
                                          <p:spTgt spid="29702"/>
                                        </p:tgtEl>
                                        <p:attrNameLst>
                                          <p:attrName>style.visibility</p:attrName>
                                        </p:attrNameLst>
                                      </p:cBhvr>
                                      <p:to>
                                        <p:strVal val="visible"/>
                                      </p:to>
                                    </p:set>
                                    <p:animScale>
                                      <p:cBhvr>
                                        <p:cTn id="35" dur="1000" decel="50000" fill="hold">
                                          <p:stCondLst>
                                            <p:cond delay="0"/>
                                          </p:stCondLst>
                                        </p:cTn>
                                        <p:tgtEl>
                                          <p:spTgt spid="2970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29702"/>
                                        </p:tgtEl>
                                        <p:attrNameLst>
                                          <p:attrName>ppt_x</p:attrName>
                                          <p:attrName>ppt_y</p:attrName>
                                        </p:attrNameLst>
                                      </p:cBhvr>
                                    </p:animMotion>
                                    <p:animEffect transition="in" filter="fade">
                                      <p:cBhvr>
                                        <p:cTn id="37" dur="1000"/>
                                        <p:tgtEl>
                                          <p:spTgt spid="2970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29709"/>
                                        </p:tgtEl>
                                        <p:attrNameLst>
                                          <p:attrName>style.visibility</p:attrName>
                                        </p:attrNameLst>
                                      </p:cBhvr>
                                      <p:to>
                                        <p:strVal val="visible"/>
                                      </p:to>
                                    </p:set>
                                    <p:animScale>
                                      <p:cBhvr>
                                        <p:cTn id="42" dur="1000" decel="50000" fill="hold">
                                          <p:stCondLst>
                                            <p:cond delay="0"/>
                                          </p:stCondLst>
                                        </p:cTn>
                                        <p:tgtEl>
                                          <p:spTgt spid="297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29709"/>
                                        </p:tgtEl>
                                        <p:attrNameLst>
                                          <p:attrName>ppt_x</p:attrName>
                                          <p:attrName>ppt_y</p:attrName>
                                        </p:attrNameLst>
                                      </p:cBhvr>
                                    </p:animMotion>
                                    <p:animEffect transition="in" filter="fade">
                                      <p:cBhvr>
                                        <p:cTn id="44" dur="1000"/>
                                        <p:tgtEl>
                                          <p:spTgt spid="29709"/>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2" presetClass="entr" presetSubtype="0" fill="hold" nodeType="clickEffect">
                                  <p:stCondLst>
                                    <p:cond delay="0"/>
                                  </p:stCondLst>
                                  <p:childTnLst>
                                    <p:set>
                                      <p:cBhvr>
                                        <p:cTn id="48" dur="1" fill="hold">
                                          <p:stCondLst>
                                            <p:cond delay="0"/>
                                          </p:stCondLst>
                                        </p:cTn>
                                        <p:tgtEl>
                                          <p:spTgt spid="29703"/>
                                        </p:tgtEl>
                                        <p:attrNameLst>
                                          <p:attrName>style.visibility</p:attrName>
                                        </p:attrNameLst>
                                      </p:cBhvr>
                                      <p:to>
                                        <p:strVal val="visible"/>
                                      </p:to>
                                    </p:set>
                                    <p:animScale>
                                      <p:cBhvr>
                                        <p:cTn id="49" dur="1000" decel="50000" fill="hold">
                                          <p:stCondLst>
                                            <p:cond delay="0"/>
                                          </p:stCondLst>
                                        </p:cTn>
                                        <p:tgtEl>
                                          <p:spTgt spid="2970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29703"/>
                                        </p:tgtEl>
                                        <p:attrNameLst>
                                          <p:attrName>ppt_x</p:attrName>
                                          <p:attrName>ppt_y</p:attrName>
                                        </p:attrNameLst>
                                      </p:cBhvr>
                                    </p:animMotion>
                                    <p:animEffect transition="in" filter="fade">
                                      <p:cBhvr>
                                        <p:cTn id="51" dur="1000"/>
                                        <p:tgtEl>
                                          <p:spTgt spid="29703"/>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2" presetClass="entr" presetSubtype="0" fill="hold" grpId="0" nodeType="clickEffect">
                                  <p:stCondLst>
                                    <p:cond delay="0"/>
                                  </p:stCondLst>
                                  <p:childTnLst>
                                    <p:set>
                                      <p:cBhvr>
                                        <p:cTn id="55" dur="1" fill="hold">
                                          <p:stCondLst>
                                            <p:cond delay="0"/>
                                          </p:stCondLst>
                                        </p:cTn>
                                        <p:tgtEl>
                                          <p:spTgt spid="29711"/>
                                        </p:tgtEl>
                                        <p:attrNameLst>
                                          <p:attrName>style.visibility</p:attrName>
                                        </p:attrNameLst>
                                      </p:cBhvr>
                                      <p:to>
                                        <p:strVal val="visible"/>
                                      </p:to>
                                    </p:set>
                                    <p:animScale>
                                      <p:cBhvr>
                                        <p:cTn id="56" dur="1000" decel="50000" fill="hold">
                                          <p:stCondLst>
                                            <p:cond delay="0"/>
                                          </p:stCondLst>
                                        </p:cTn>
                                        <p:tgtEl>
                                          <p:spTgt spid="297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29711"/>
                                        </p:tgtEl>
                                        <p:attrNameLst>
                                          <p:attrName>ppt_x</p:attrName>
                                          <p:attrName>ppt_y</p:attrName>
                                        </p:attrNameLst>
                                      </p:cBhvr>
                                    </p:animMotion>
                                    <p:animEffect transition="in" filter="fade">
                                      <p:cBhvr>
                                        <p:cTn id="58" dur="1000"/>
                                        <p:tgtEl>
                                          <p:spTgt spid="29711"/>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2" presetClass="entr" presetSubtype="0" fill="hold" nodeType="clickEffect">
                                  <p:stCondLst>
                                    <p:cond delay="0"/>
                                  </p:stCondLst>
                                  <p:childTnLst>
                                    <p:set>
                                      <p:cBhvr>
                                        <p:cTn id="62" dur="1" fill="hold">
                                          <p:stCondLst>
                                            <p:cond delay="0"/>
                                          </p:stCondLst>
                                        </p:cTn>
                                        <p:tgtEl>
                                          <p:spTgt spid="29704"/>
                                        </p:tgtEl>
                                        <p:attrNameLst>
                                          <p:attrName>style.visibility</p:attrName>
                                        </p:attrNameLst>
                                      </p:cBhvr>
                                      <p:to>
                                        <p:strVal val="visible"/>
                                      </p:to>
                                    </p:set>
                                    <p:animScale>
                                      <p:cBhvr>
                                        <p:cTn id="63" dur="1000" decel="50000" fill="hold">
                                          <p:stCondLst>
                                            <p:cond delay="0"/>
                                          </p:stCondLst>
                                        </p:cTn>
                                        <p:tgtEl>
                                          <p:spTgt spid="2970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29704"/>
                                        </p:tgtEl>
                                        <p:attrNameLst>
                                          <p:attrName>ppt_x</p:attrName>
                                          <p:attrName>ppt_y</p:attrName>
                                        </p:attrNameLst>
                                      </p:cBhvr>
                                    </p:animMotion>
                                    <p:animEffect transition="in" filter="fade">
                                      <p:cBhvr>
                                        <p:cTn id="65" dur="1000"/>
                                        <p:tgtEl>
                                          <p:spTgt spid="29704"/>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52" presetClass="entr" presetSubtype="0" fill="hold" grpId="0" nodeType="clickEffect">
                                  <p:stCondLst>
                                    <p:cond delay="0"/>
                                  </p:stCondLst>
                                  <p:childTnLst>
                                    <p:set>
                                      <p:cBhvr>
                                        <p:cTn id="69" dur="1" fill="hold">
                                          <p:stCondLst>
                                            <p:cond delay="0"/>
                                          </p:stCondLst>
                                        </p:cTn>
                                        <p:tgtEl>
                                          <p:spTgt spid="29710"/>
                                        </p:tgtEl>
                                        <p:attrNameLst>
                                          <p:attrName>style.visibility</p:attrName>
                                        </p:attrNameLst>
                                      </p:cBhvr>
                                      <p:to>
                                        <p:strVal val="visible"/>
                                      </p:to>
                                    </p:set>
                                    <p:animScale>
                                      <p:cBhvr>
                                        <p:cTn id="70" dur="1000" decel="50000" fill="hold">
                                          <p:stCondLst>
                                            <p:cond delay="0"/>
                                          </p:stCondLst>
                                        </p:cTn>
                                        <p:tgtEl>
                                          <p:spTgt spid="297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29710"/>
                                        </p:tgtEl>
                                        <p:attrNameLst>
                                          <p:attrName>ppt_x</p:attrName>
                                          <p:attrName>ppt_y</p:attrName>
                                        </p:attrNameLst>
                                      </p:cBhvr>
                                    </p:animMotion>
                                    <p:animEffect transition="in" filter="fade">
                                      <p:cBhvr>
                                        <p:cTn id="72" dur="1000"/>
                                        <p:tgtEl>
                                          <p:spTgt spid="29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5" grpId="0"/>
      <p:bldP spid="29706" grpId="0"/>
      <p:bldP spid="29707" grpId="0"/>
      <p:bldP spid="29709" grpId="0"/>
      <p:bldP spid="29710" grpId="0"/>
      <p:bldP spid="297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5650" y="981075"/>
            <a:ext cx="7834313" cy="3887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21</a:t>
            </a:fld>
            <a:endParaRPr lang="tr-TR"/>
          </a:p>
        </p:txBody>
      </p:sp>
    </p:spTree>
  </p:cSld>
  <p:clrMapOvr>
    <a:masterClrMapping/>
  </p:clrMapOvr>
  <p:transition>
    <p:cover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8313" y="333375"/>
            <a:ext cx="8210550" cy="547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22</a:t>
            </a:fld>
            <a:endParaRPr lang="tr-TR"/>
          </a:p>
        </p:txBody>
      </p:sp>
    </p:spTree>
  </p:cSld>
  <p:clrMapOvr>
    <a:masterClrMapping/>
  </p:clrMapOvr>
  <p:transition>
    <p:cover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Metin kutusu"/>
          <p:cNvSpPr txBox="1">
            <a:spLocks noChangeArrowheads="1"/>
          </p:cNvSpPr>
          <p:nvPr/>
        </p:nvSpPr>
        <p:spPr bwMode="auto">
          <a:xfrm>
            <a:off x="684213" y="404813"/>
            <a:ext cx="39592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sz="2000">
                <a:solidFill>
                  <a:schemeClr val="bg1"/>
                </a:solidFill>
                <a:latin typeface="CG Times" pitchFamily="18" charset="0"/>
                <a:cs typeface="Times New Roman" pitchFamily="18" charset="0"/>
              </a:rPr>
              <a:t>CH</a:t>
            </a:r>
            <a:r>
              <a:rPr lang="tr-TR" sz="2000" baseline="-25000">
                <a:solidFill>
                  <a:schemeClr val="bg1"/>
                </a:solidFill>
                <a:latin typeface="CG Times" pitchFamily="18" charset="0"/>
                <a:cs typeface="Times New Roman" pitchFamily="18" charset="0"/>
              </a:rPr>
              <a:t>2</a:t>
            </a:r>
            <a:r>
              <a:rPr lang="tr-TR" sz="2000">
                <a:solidFill>
                  <a:schemeClr val="bg1"/>
                </a:solidFill>
                <a:latin typeface="CG Times" pitchFamily="18" charset="0"/>
                <a:cs typeface="Times New Roman" pitchFamily="18" charset="0"/>
              </a:rPr>
              <a:t> grubunun  titreşimleri</a:t>
            </a:r>
          </a:p>
        </p:txBody>
      </p:sp>
      <p:pic>
        <p:nvPicPr>
          <p:cNvPr id="8" name="Picture 76" descr="CH2SymStr"/>
          <p:cNvPicPr>
            <a:picLocks noChangeAspect="1" noChangeArrowheads="1" noCrop="1"/>
          </p:cNvPicPr>
          <p:nvPr/>
        </p:nvPicPr>
        <p:blipFill>
          <a:blip r:embed="rId2">
            <a:extLst>
              <a:ext uri="{28A0092B-C50C-407E-A947-70E740481C1C}">
                <a14:useLocalDpi xmlns:a14="http://schemas.microsoft.com/office/drawing/2010/main" xmlns="" val="0"/>
              </a:ext>
            </a:extLst>
          </a:blip>
          <a:srcRect/>
          <a:stretch>
            <a:fillRect/>
          </a:stretch>
        </p:blipFill>
        <p:spPr bwMode="auto">
          <a:xfrm>
            <a:off x="1428750" y="1714500"/>
            <a:ext cx="1428750" cy="142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8 Metin kutusu"/>
          <p:cNvSpPr txBox="1">
            <a:spLocks noChangeArrowheads="1"/>
          </p:cNvSpPr>
          <p:nvPr/>
        </p:nvSpPr>
        <p:spPr bwMode="auto">
          <a:xfrm>
            <a:off x="714375" y="928688"/>
            <a:ext cx="435768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b="1">
                <a:solidFill>
                  <a:schemeClr val="bg1"/>
                </a:solidFill>
                <a:latin typeface="CG Times" pitchFamily="18" charset="0"/>
                <a:cs typeface="Times New Roman" pitchFamily="18" charset="0"/>
              </a:rPr>
              <a:t>Gerilme </a:t>
            </a:r>
            <a:r>
              <a:rPr lang="tr-TR">
                <a:solidFill>
                  <a:schemeClr val="bg1"/>
                </a:solidFill>
                <a:latin typeface="CG Times" pitchFamily="18" charset="0"/>
                <a:cs typeface="Times New Roman" pitchFamily="18" charset="0"/>
              </a:rPr>
              <a:t>: Bağ uzunluğunun değişmesi</a:t>
            </a:r>
          </a:p>
        </p:txBody>
      </p:sp>
      <p:sp>
        <p:nvSpPr>
          <p:cNvPr id="10" name="9 Metin kutusu"/>
          <p:cNvSpPr txBox="1">
            <a:spLocks noChangeArrowheads="1"/>
          </p:cNvSpPr>
          <p:nvPr/>
        </p:nvSpPr>
        <p:spPr bwMode="auto">
          <a:xfrm>
            <a:off x="1571625" y="3314700"/>
            <a:ext cx="128587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sz="1600">
                <a:solidFill>
                  <a:schemeClr val="bg1"/>
                </a:solidFill>
                <a:latin typeface="CG Times" pitchFamily="18" charset="0"/>
                <a:cs typeface="Times New Roman" pitchFamily="18" charset="0"/>
              </a:rPr>
              <a:t>Simetrik</a:t>
            </a:r>
          </a:p>
        </p:txBody>
      </p:sp>
      <p:grpSp>
        <p:nvGrpSpPr>
          <p:cNvPr id="2" name="Group 4"/>
          <p:cNvGrpSpPr>
            <a:grpSpLocks/>
          </p:cNvGrpSpPr>
          <p:nvPr/>
        </p:nvGrpSpPr>
        <p:grpSpPr bwMode="auto">
          <a:xfrm>
            <a:off x="3286125" y="1857375"/>
            <a:ext cx="1143000" cy="990600"/>
            <a:chOff x="816" y="672"/>
            <a:chExt cx="1728" cy="1392"/>
          </a:xfrm>
        </p:grpSpPr>
        <p:sp>
          <p:nvSpPr>
            <p:cNvPr id="28718" name="Oval 5"/>
            <p:cNvSpPr>
              <a:spLocks noChangeArrowheads="1"/>
            </p:cNvSpPr>
            <p:nvPr/>
          </p:nvSpPr>
          <p:spPr bwMode="auto">
            <a:xfrm>
              <a:off x="816" y="1680"/>
              <a:ext cx="384" cy="38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H</a:t>
              </a:r>
            </a:p>
          </p:txBody>
        </p:sp>
        <p:sp>
          <p:nvSpPr>
            <p:cNvPr id="28719" name="Oval 6"/>
            <p:cNvSpPr>
              <a:spLocks noChangeArrowheads="1"/>
            </p:cNvSpPr>
            <p:nvPr/>
          </p:nvSpPr>
          <p:spPr bwMode="auto">
            <a:xfrm>
              <a:off x="816" y="672"/>
              <a:ext cx="384" cy="38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H</a:t>
              </a:r>
            </a:p>
          </p:txBody>
        </p:sp>
        <p:sp>
          <p:nvSpPr>
            <p:cNvPr id="28720" name="Oval 7"/>
            <p:cNvSpPr>
              <a:spLocks noChangeArrowheads="1"/>
            </p:cNvSpPr>
            <p:nvPr/>
          </p:nvSpPr>
          <p:spPr bwMode="auto">
            <a:xfrm>
              <a:off x="1392" y="1056"/>
              <a:ext cx="624" cy="62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C</a:t>
              </a:r>
            </a:p>
          </p:txBody>
        </p:sp>
        <p:sp>
          <p:nvSpPr>
            <p:cNvPr id="28721" name="Line 8"/>
            <p:cNvSpPr>
              <a:spLocks noChangeShapeType="1"/>
            </p:cNvSpPr>
            <p:nvPr/>
          </p:nvSpPr>
          <p:spPr bwMode="auto">
            <a:xfrm flipV="1">
              <a:off x="1152" y="1536"/>
              <a:ext cx="288" cy="240"/>
            </a:xfrm>
            <a:prstGeom prst="line">
              <a:avLst/>
            </a:prstGeom>
            <a:noFill/>
            <a:ln w="762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28722" name="Line 9"/>
            <p:cNvSpPr>
              <a:spLocks noChangeShapeType="1"/>
            </p:cNvSpPr>
            <p:nvPr/>
          </p:nvSpPr>
          <p:spPr bwMode="auto">
            <a:xfrm flipH="1" flipV="1">
              <a:off x="1152" y="960"/>
              <a:ext cx="288" cy="240"/>
            </a:xfrm>
            <a:prstGeom prst="line">
              <a:avLst/>
            </a:prstGeom>
            <a:noFill/>
            <a:ln w="762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28723" name="AutoShape 10"/>
            <p:cNvSpPr>
              <a:spLocks noChangeArrowheads="1"/>
            </p:cNvSpPr>
            <p:nvPr/>
          </p:nvSpPr>
          <p:spPr bwMode="auto">
            <a:xfrm rot="-2674825">
              <a:off x="2112" y="1440"/>
              <a:ext cx="96" cy="528"/>
            </a:xfrm>
            <a:prstGeom prst="triangle">
              <a:avLst>
                <a:gd name="adj" fmla="val 50000"/>
              </a:avLst>
            </a:prstGeom>
            <a:solidFill>
              <a:srgbClr val="FF0000"/>
            </a:solidFill>
            <a:ln w="28575">
              <a:solidFill>
                <a:schemeClr val="tx1"/>
              </a:solidFill>
              <a:miter lim="800000"/>
              <a:headEnd/>
              <a:tailEnd/>
            </a:ln>
          </p:spPr>
          <p:txBody>
            <a:bodyPr wrap="none" anchor="ctr"/>
            <a:lstStyle/>
            <a:p>
              <a:endParaRPr lang="tr-TR"/>
            </a:p>
          </p:txBody>
        </p:sp>
        <p:sp>
          <p:nvSpPr>
            <p:cNvPr id="28724" name="AutoShape 11"/>
            <p:cNvSpPr>
              <a:spLocks noChangeArrowheads="1"/>
            </p:cNvSpPr>
            <p:nvPr/>
          </p:nvSpPr>
          <p:spPr bwMode="auto">
            <a:xfrm rot="-7046476">
              <a:off x="2232" y="936"/>
              <a:ext cx="96" cy="528"/>
            </a:xfrm>
            <a:prstGeom prst="triangle">
              <a:avLst>
                <a:gd name="adj" fmla="val 50000"/>
              </a:avLst>
            </a:prstGeom>
            <a:solidFill>
              <a:srgbClr val="FF0000"/>
            </a:solidFill>
            <a:ln w="38100" cap="rnd">
              <a:solidFill>
                <a:schemeClr val="tx1"/>
              </a:solidFill>
              <a:prstDash val="sysDot"/>
              <a:miter lim="800000"/>
              <a:headEnd/>
              <a:tailEnd/>
            </a:ln>
          </p:spPr>
          <p:txBody>
            <a:bodyPr wrap="none" anchor="ctr"/>
            <a:lstStyle/>
            <a:p>
              <a:endParaRPr lang="tr-TR"/>
            </a:p>
          </p:txBody>
        </p:sp>
        <p:sp>
          <p:nvSpPr>
            <p:cNvPr id="28725" name="Line 12"/>
            <p:cNvSpPr>
              <a:spLocks noChangeShapeType="1"/>
            </p:cNvSpPr>
            <p:nvPr/>
          </p:nvSpPr>
          <p:spPr bwMode="auto">
            <a:xfrm flipH="1">
              <a:off x="1248" y="1728"/>
              <a:ext cx="336" cy="336"/>
            </a:xfrm>
            <a:prstGeom prst="line">
              <a:avLst/>
            </a:prstGeom>
            <a:noFill/>
            <a:ln w="38100">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28726" name="Line 13"/>
            <p:cNvSpPr>
              <a:spLocks noChangeShapeType="1"/>
            </p:cNvSpPr>
            <p:nvPr/>
          </p:nvSpPr>
          <p:spPr bwMode="auto">
            <a:xfrm flipH="1" flipV="1">
              <a:off x="1248" y="672"/>
              <a:ext cx="336" cy="336"/>
            </a:xfrm>
            <a:prstGeom prst="line">
              <a:avLst/>
            </a:prstGeom>
            <a:noFill/>
            <a:ln w="38100">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grpSp>
      <p:grpSp>
        <p:nvGrpSpPr>
          <p:cNvPr id="3" name="Group 14"/>
          <p:cNvGrpSpPr>
            <a:grpSpLocks/>
          </p:cNvGrpSpPr>
          <p:nvPr/>
        </p:nvGrpSpPr>
        <p:grpSpPr bwMode="auto">
          <a:xfrm>
            <a:off x="6929438" y="1905000"/>
            <a:ext cx="1066800" cy="914400"/>
            <a:chOff x="3072" y="672"/>
            <a:chExt cx="1728" cy="1392"/>
          </a:xfrm>
        </p:grpSpPr>
        <p:sp>
          <p:nvSpPr>
            <p:cNvPr id="28709" name="Oval 15"/>
            <p:cNvSpPr>
              <a:spLocks noChangeArrowheads="1"/>
            </p:cNvSpPr>
            <p:nvPr/>
          </p:nvSpPr>
          <p:spPr bwMode="auto">
            <a:xfrm>
              <a:off x="3072" y="1680"/>
              <a:ext cx="384" cy="38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H</a:t>
              </a:r>
            </a:p>
          </p:txBody>
        </p:sp>
        <p:sp>
          <p:nvSpPr>
            <p:cNvPr id="28710" name="Oval 16"/>
            <p:cNvSpPr>
              <a:spLocks noChangeArrowheads="1"/>
            </p:cNvSpPr>
            <p:nvPr/>
          </p:nvSpPr>
          <p:spPr bwMode="auto">
            <a:xfrm>
              <a:off x="3072" y="672"/>
              <a:ext cx="384" cy="38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H</a:t>
              </a:r>
            </a:p>
          </p:txBody>
        </p:sp>
        <p:sp>
          <p:nvSpPr>
            <p:cNvPr id="28711" name="Oval 17"/>
            <p:cNvSpPr>
              <a:spLocks noChangeArrowheads="1"/>
            </p:cNvSpPr>
            <p:nvPr/>
          </p:nvSpPr>
          <p:spPr bwMode="auto">
            <a:xfrm>
              <a:off x="3648" y="1056"/>
              <a:ext cx="624" cy="62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C</a:t>
              </a:r>
            </a:p>
          </p:txBody>
        </p:sp>
        <p:sp>
          <p:nvSpPr>
            <p:cNvPr id="28712" name="Line 18"/>
            <p:cNvSpPr>
              <a:spLocks noChangeShapeType="1"/>
            </p:cNvSpPr>
            <p:nvPr/>
          </p:nvSpPr>
          <p:spPr bwMode="auto">
            <a:xfrm flipV="1">
              <a:off x="3408" y="1536"/>
              <a:ext cx="288" cy="240"/>
            </a:xfrm>
            <a:prstGeom prst="line">
              <a:avLst/>
            </a:prstGeom>
            <a:noFill/>
            <a:ln w="762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28713" name="Line 19"/>
            <p:cNvSpPr>
              <a:spLocks noChangeShapeType="1"/>
            </p:cNvSpPr>
            <p:nvPr/>
          </p:nvSpPr>
          <p:spPr bwMode="auto">
            <a:xfrm flipH="1" flipV="1">
              <a:off x="3408" y="960"/>
              <a:ext cx="288" cy="240"/>
            </a:xfrm>
            <a:prstGeom prst="line">
              <a:avLst/>
            </a:prstGeom>
            <a:noFill/>
            <a:ln w="762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28714" name="AutoShape 20"/>
            <p:cNvSpPr>
              <a:spLocks noChangeArrowheads="1"/>
            </p:cNvSpPr>
            <p:nvPr/>
          </p:nvSpPr>
          <p:spPr bwMode="auto">
            <a:xfrm rot="-2674825">
              <a:off x="4368" y="1440"/>
              <a:ext cx="96" cy="528"/>
            </a:xfrm>
            <a:prstGeom prst="triangle">
              <a:avLst>
                <a:gd name="adj" fmla="val 50000"/>
              </a:avLst>
            </a:prstGeom>
            <a:solidFill>
              <a:srgbClr val="FF0000"/>
            </a:solidFill>
            <a:ln w="28575">
              <a:solidFill>
                <a:schemeClr val="tx1"/>
              </a:solidFill>
              <a:miter lim="800000"/>
              <a:headEnd/>
              <a:tailEnd/>
            </a:ln>
          </p:spPr>
          <p:txBody>
            <a:bodyPr wrap="none" anchor="ctr"/>
            <a:lstStyle/>
            <a:p>
              <a:endParaRPr lang="tr-TR"/>
            </a:p>
          </p:txBody>
        </p:sp>
        <p:sp>
          <p:nvSpPr>
            <p:cNvPr id="28715" name="AutoShape 21"/>
            <p:cNvSpPr>
              <a:spLocks noChangeArrowheads="1"/>
            </p:cNvSpPr>
            <p:nvPr/>
          </p:nvSpPr>
          <p:spPr bwMode="auto">
            <a:xfrm rot="-7046476">
              <a:off x="4488" y="936"/>
              <a:ext cx="96" cy="528"/>
            </a:xfrm>
            <a:prstGeom prst="triangle">
              <a:avLst>
                <a:gd name="adj" fmla="val 50000"/>
              </a:avLst>
            </a:prstGeom>
            <a:solidFill>
              <a:srgbClr val="FF0000"/>
            </a:solidFill>
            <a:ln w="38100" cap="rnd">
              <a:solidFill>
                <a:schemeClr val="tx1"/>
              </a:solidFill>
              <a:prstDash val="sysDot"/>
              <a:miter lim="800000"/>
              <a:headEnd/>
              <a:tailEnd/>
            </a:ln>
          </p:spPr>
          <p:txBody>
            <a:bodyPr wrap="none" anchor="ctr"/>
            <a:lstStyle/>
            <a:p>
              <a:endParaRPr lang="tr-TR"/>
            </a:p>
          </p:txBody>
        </p:sp>
        <p:sp>
          <p:nvSpPr>
            <p:cNvPr id="28716" name="Line 22"/>
            <p:cNvSpPr>
              <a:spLocks noChangeShapeType="1"/>
            </p:cNvSpPr>
            <p:nvPr/>
          </p:nvSpPr>
          <p:spPr bwMode="auto">
            <a:xfrm flipH="1">
              <a:off x="3504" y="1728"/>
              <a:ext cx="336" cy="336"/>
            </a:xfrm>
            <a:prstGeom prst="line">
              <a:avLst/>
            </a:prstGeom>
            <a:noFill/>
            <a:ln w="38100">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28717" name="Line 23"/>
            <p:cNvSpPr>
              <a:spLocks noChangeShapeType="1"/>
            </p:cNvSpPr>
            <p:nvPr/>
          </p:nvSpPr>
          <p:spPr bwMode="auto">
            <a:xfrm>
              <a:off x="3504" y="720"/>
              <a:ext cx="336" cy="336"/>
            </a:xfrm>
            <a:prstGeom prst="line">
              <a:avLst/>
            </a:prstGeom>
            <a:noFill/>
            <a:ln w="38100">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grpSp>
      <p:pic>
        <p:nvPicPr>
          <p:cNvPr id="31" name="Picture 77" descr="CH2AsymStr"/>
          <p:cNvPicPr>
            <a:picLocks noChangeAspect="1" noChangeArrowheads="1" noCrop="1"/>
          </p:cNvPicPr>
          <p:nvPr/>
        </p:nvPicPr>
        <p:blipFill>
          <a:blip r:embed="rId3">
            <a:extLst>
              <a:ext uri="{28A0092B-C50C-407E-A947-70E740481C1C}">
                <a14:useLocalDpi xmlns:a14="http://schemas.microsoft.com/office/drawing/2010/main" xmlns="" val="0"/>
              </a:ext>
            </a:extLst>
          </a:blip>
          <a:srcRect/>
          <a:stretch>
            <a:fillRect/>
          </a:stretch>
        </p:blipFill>
        <p:spPr bwMode="auto">
          <a:xfrm>
            <a:off x="5072063" y="1619250"/>
            <a:ext cx="15240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 name="31 Metin kutusu"/>
          <p:cNvSpPr txBox="1">
            <a:spLocks noChangeArrowheads="1"/>
          </p:cNvSpPr>
          <p:nvPr/>
        </p:nvSpPr>
        <p:spPr bwMode="auto">
          <a:xfrm>
            <a:off x="5286375" y="3286125"/>
            <a:ext cx="128587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sz="1600">
                <a:solidFill>
                  <a:schemeClr val="bg1"/>
                </a:solidFill>
                <a:latin typeface="CG Times" pitchFamily="18" charset="0"/>
                <a:cs typeface="Times New Roman" pitchFamily="18" charset="0"/>
              </a:rPr>
              <a:t>Asimetrik</a:t>
            </a:r>
          </a:p>
        </p:txBody>
      </p:sp>
      <p:sp>
        <p:nvSpPr>
          <p:cNvPr id="33" name="32 Metin kutusu"/>
          <p:cNvSpPr txBox="1">
            <a:spLocks noChangeArrowheads="1"/>
          </p:cNvSpPr>
          <p:nvPr/>
        </p:nvSpPr>
        <p:spPr bwMode="auto">
          <a:xfrm>
            <a:off x="857250" y="3714750"/>
            <a:ext cx="51435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b="1">
                <a:solidFill>
                  <a:schemeClr val="bg1"/>
                </a:solidFill>
                <a:latin typeface="CG Times" pitchFamily="18" charset="0"/>
                <a:cs typeface="Times New Roman" pitchFamily="18" charset="0"/>
              </a:rPr>
              <a:t>Bükülme</a:t>
            </a:r>
            <a:r>
              <a:rPr lang="tr-TR">
                <a:solidFill>
                  <a:schemeClr val="bg1"/>
                </a:solidFill>
                <a:latin typeface="CG Times" pitchFamily="18" charset="0"/>
                <a:cs typeface="Times New Roman" pitchFamily="18" charset="0"/>
              </a:rPr>
              <a:t> : Bağ açılarının değişmesi</a:t>
            </a:r>
          </a:p>
        </p:txBody>
      </p:sp>
      <p:grpSp>
        <p:nvGrpSpPr>
          <p:cNvPr id="4" name="Group 26"/>
          <p:cNvGrpSpPr>
            <a:grpSpLocks/>
          </p:cNvGrpSpPr>
          <p:nvPr/>
        </p:nvGrpSpPr>
        <p:grpSpPr bwMode="auto">
          <a:xfrm>
            <a:off x="3214688" y="4857750"/>
            <a:ext cx="1143000" cy="914400"/>
            <a:chOff x="336" y="336"/>
            <a:chExt cx="1968" cy="1392"/>
          </a:xfrm>
        </p:grpSpPr>
        <p:sp>
          <p:nvSpPr>
            <p:cNvPr id="28699" name="Oval 27"/>
            <p:cNvSpPr>
              <a:spLocks noChangeArrowheads="1"/>
            </p:cNvSpPr>
            <p:nvPr/>
          </p:nvSpPr>
          <p:spPr bwMode="auto">
            <a:xfrm>
              <a:off x="576" y="1344"/>
              <a:ext cx="384" cy="38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H</a:t>
              </a:r>
            </a:p>
          </p:txBody>
        </p:sp>
        <p:sp>
          <p:nvSpPr>
            <p:cNvPr id="28700" name="Oval 28"/>
            <p:cNvSpPr>
              <a:spLocks noChangeArrowheads="1"/>
            </p:cNvSpPr>
            <p:nvPr/>
          </p:nvSpPr>
          <p:spPr bwMode="auto">
            <a:xfrm>
              <a:off x="576" y="336"/>
              <a:ext cx="384" cy="38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H</a:t>
              </a:r>
            </a:p>
          </p:txBody>
        </p:sp>
        <p:sp>
          <p:nvSpPr>
            <p:cNvPr id="28701" name="Oval 29"/>
            <p:cNvSpPr>
              <a:spLocks noChangeArrowheads="1"/>
            </p:cNvSpPr>
            <p:nvPr/>
          </p:nvSpPr>
          <p:spPr bwMode="auto">
            <a:xfrm>
              <a:off x="1152" y="720"/>
              <a:ext cx="624" cy="62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C</a:t>
              </a:r>
            </a:p>
          </p:txBody>
        </p:sp>
        <p:sp>
          <p:nvSpPr>
            <p:cNvPr id="28702" name="Line 30"/>
            <p:cNvSpPr>
              <a:spLocks noChangeShapeType="1"/>
            </p:cNvSpPr>
            <p:nvPr/>
          </p:nvSpPr>
          <p:spPr bwMode="auto">
            <a:xfrm flipV="1">
              <a:off x="912" y="1200"/>
              <a:ext cx="288" cy="240"/>
            </a:xfrm>
            <a:prstGeom prst="line">
              <a:avLst/>
            </a:prstGeom>
            <a:noFill/>
            <a:ln w="762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28703" name="Line 31"/>
            <p:cNvSpPr>
              <a:spLocks noChangeShapeType="1"/>
            </p:cNvSpPr>
            <p:nvPr/>
          </p:nvSpPr>
          <p:spPr bwMode="auto">
            <a:xfrm flipH="1" flipV="1">
              <a:off x="912" y="624"/>
              <a:ext cx="288" cy="240"/>
            </a:xfrm>
            <a:prstGeom prst="line">
              <a:avLst/>
            </a:prstGeom>
            <a:noFill/>
            <a:ln w="762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28704" name="AutoShape 32"/>
            <p:cNvSpPr>
              <a:spLocks noChangeArrowheads="1"/>
            </p:cNvSpPr>
            <p:nvPr/>
          </p:nvSpPr>
          <p:spPr bwMode="auto">
            <a:xfrm rot="-2674825">
              <a:off x="1872" y="1104"/>
              <a:ext cx="96" cy="528"/>
            </a:xfrm>
            <a:prstGeom prst="triangle">
              <a:avLst>
                <a:gd name="adj" fmla="val 50000"/>
              </a:avLst>
            </a:prstGeom>
            <a:solidFill>
              <a:srgbClr val="FF0000"/>
            </a:solidFill>
            <a:ln w="28575">
              <a:solidFill>
                <a:schemeClr val="tx1"/>
              </a:solidFill>
              <a:miter lim="800000"/>
              <a:headEnd/>
              <a:tailEnd/>
            </a:ln>
          </p:spPr>
          <p:txBody>
            <a:bodyPr wrap="none" anchor="ctr"/>
            <a:lstStyle/>
            <a:p>
              <a:endParaRPr lang="tr-TR"/>
            </a:p>
          </p:txBody>
        </p:sp>
        <p:sp>
          <p:nvSpPr>
            <p:cNvPr id="28705" name="AutoShape 33"/>
            <p:cNvSpPr>
              <a:spLocks noChangeArrowheads="1"/>
            </p:cNvSpPr>
            <p:nvPr/>
          </p:nvSpPr>
          <p:spPr bwMode="auto">
            <a:xfrm rot="-7046476">
              <a:off x="1992" y="600"/>
              <a:ext cx="96" cy="528"/>
            </a:xfrm>
            <a:prstGeom prst="triangle">
              <a:avLst>
                <a:gd name="adj" fmla="val 50000"/>
              </a:avLst>
            </a:prstGeom>
            <a:solidFill>
              <a:srgbClr val="FF0000"/>
            </a:solidFill>
            <a:ln w="38100" cap="rnd">
              <a:solidFill>
                <a:schemeClr val="tx1"/>
              </a:solidFill>
              <a:prstDash val="sysDot"/>
              <a:miter lim="800000"/>
              <a:headEnd/>
              <a:tailEnd/>
            </a:ln>
          </p:spPr>
          <p:txBody>
            <a:bodyPr wrap="none" anchor="ctr"/>
            <a:lstStyle/>
            <a:p>
              <a:endParaRPr lang="tr-TR"/>
            </a:p>
          </p:txBody>
        </p:sp>
        <p:sp>
          <p:nvSpPr>
            <p:cNvPr id="28706" name="Oval 34"/>
            <p:cNvSpPr>
              <a:spLocks noChangeArrowheads="1"/>
            </p:cNvSpPr>
            <p:nvPr/>
          </p:nvSpPr>
          <p:spPr bwMode="auto">
            <a:xfrm>
              <a:off x="1152" y="720"/>
              <a:ext cx="624" cy="62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C</a:t>
              </a:r>
            </a:p>
          </p:txBody>
        </p:sp>
        <p:sp>
          <p:nvSpPr>
            <p:cNvPr id="28707" name="AutoShape 35"/>
            <p:cNvSpPr>
              <a:spLocks noChangeArrowheads="1"/>
            </p:cNvSpPr>
            <p:nvPr/>
          </p:nvSpPr>
          <p:spPr bwMode="auto">
            <a:xfrm rot="-5550514">
              <a:off x="288" y="1296"/>
              <a:ext cx="480" cy="3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50 w 21600"/>
                <a:gd name="T19" fmla="*/ 3150 h 21600"/>
                <a:gd name="T20" fmla="*/ 18450 w 21600"/>
                <a:gd name="T21" fmla="*/ 1845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0000"/>
            </a:solidFill>
            <a:ln w="9525">
              <a:solidFill>
                <a:schemeClr val="tx1"/>
              </a:solidFill>
              <a:miter lim="800000"/>
              <a:headEnd/>
              <a:tailEnd/>
            </a:ln>
          </p:spPr>
          <p:txBody>
            <a:bodyPr wrap="none" anchor="ctr"/>
            <a:lstStyle/>
            <a:p>
              <a:endParaRPr lang="tr-TR"/>
            </a:p>
          </p:txBody>
        </p:sp>
        <p:sp>
          <p:nvSpPr>
            <p:cNvPr id="28708" name="AutoShape 36"/>
            <p:cNvSpPr>
              <a:spLocks noChangeArrowheads="1"/>
            </p:cNvSpPr>
            <p:nvPr/>
          </p:nvSpPr>
          <p:spPr bwMode="auto">
            <a:xfrm rot="5550514" flipV="1">
              <a:off x="288" y="384"/>
              <a:ext cx="480" cy="3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50 w 21600"/>
                <a:gd name="T19" fmla="*/ 3150 h 21600"/>
                <a:gd name="T20" fmla="*/ 18450 w 21600"/>
                <a:gd name="T21" fmla="*/ 1845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0000"/>
            </a:solidFill>
            <a:ln w="9525">
              <a:solidFill>
                <a:schemeClr val="tx1"/>
              </a:solidFill>
              <a:miter lim="800000"/>
              <a:headEnd/>
              <a:tailEnd/>
            </a:ln>
          </p:spPr>
          <p:txBody>
            <a:bodyPr wrap="none" anchor="ctr"/>
            <a:lstStyle/>
            <a:p>
              <a:endParaRPr lang="tr-TR"/>
            </a:p>
          </p:txBody>
        </p:sp>
      </p:grpSp>
      <p:pic>
        <p:nvPicPr>
          <p:cNvPr id="45" name="Picture 78" descr="CH2ScissorBend"/>
          <p:cNvPicPr>
            <a:picLocks noChangeAspect="1" noChangeArrowheads="1" noCrop="1"/>
          </p:cNvPicPr>
          <p:nvPr/>
        </p:nvPicPr>
        <p:blipFill>
          <a:blip r:embed="rId4">
            <a:extLst>
              <a:ext uri="{28A0092B-C50C-407E-A947-70E740481C1C}">
                <a14:useLocalDpi xmlns:a14="http://schemas.microsoft.com/office/drawing/2010/main" xmlns="" val="0"/>
              </a:ext>
            </a:extLst>
          </a:blip>
          <a:srcRect/>
          <a:stretch>
            <a:fillRect/>
          </a:stretch>
        </p:blipFill>
        <p:spPr bwMode="auto">
          <a:xfrm>
            <a:off x="1357313" y="4643438"/>
            <a:ext cx="1428750" cy="142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6" name="45 Metin kutusu"/>
          <p:cNvSpPr txBox="1">
            <a:spLocks noChangeArrowheads="1"/>
          </p:cNvSpPr>
          <p:nvPr/>
        </p:nvSpPr>
        <p:spPr bwMode="auto">
          <a:xfrm>
            <a:off x="1357313" y="6215063"/>
            <a:ext cx="157162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sz="1600">
                <a:solidFill>
                  <a:schemeClr val="bg1"/>
                </a:solidFill>
                <a:latin typeface="CG Times" pitchFamily="18" charset="0"/>
                <a:cs typeface="Times New Roman" pitchFamily="18" charset="0"/>
              </a:rPr>
              <a:t>Makaslama</a:t>
            </a:r>
          </a:p>
        </p:txBody>
      </p:sp>
      <p:grpSp>
        <p:nvGrpSpPr>
          <p:cNvPr id="5" name="Group 37"/>
          <p:cNvGrpSpPr>
            <a:grpSpLocks/>
          </p:cNvGrpSpPr>
          <p:nvPr/>
        </p:nvGrpSpPr>
        <p:grpSpPr bwMode="auto">
          <a:xfrm>
            <a:off x="7000875" y="4857750"/>
            <a:ext cx="1066800" cy="838200"/>
            <a:chOff x="2880" y="336"/>
            <a:chExt cx="1968" cy="1440"/>
          </a:xfrm>
        </p:grpSpPr>
        <p:sp>
          <p:nvSpPr>
            <p:cNvPr id="28689" name="Oval 38"/>
            <p:cNvSpPr>
              <a:spLocks noChangeArrowheads="1"/>
            </p:cNvSpPr>
            <p:nvPr/>
          </p:nvSpPr>
          <p:spPr bwMode="auto">
            <a:xfrm>
              <a:off x="3120" y="1392"/>
              <a:ext cx="384" cy="38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H</a:t>
              </a:r>
            </a:p>
          </p:txBody>
        </p:sp>
        <p:sp>
          <p:nvSpPr>
            <p:cNvPr id="28690" name="Oval 39"/>
            <p:cNvSpPr>
              <a:spLocks noChangeArrowheads="1"/>
            </p:cNvSpPr>
            <p:nvPr/>
          </p:nvSpPr>
          <p:spPr bwMode="auto">
            <a:xfrm>
              <a:off x="3120" y="384"/>
              <a:ext cx="384" cy="38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H</a:t>
              </a:r>
            </a:p>
          </p:txBody>
        </p:sp>
        <p:sp>
          <p:nvSpPr>
            <p:cNvPr id="28691" name="Oval 40"/>
            <p:cNvSpPr>
              <a:spLocks noChangeArrowheads="1"/>
            </p:cNvSpPr>
            <p:nvPr/>
          </p:nvSpPr>
          <p:spPr bwMode="auto">
            <a:xfrm>
              <a:off x="3696" y="768"/>
              <a:ext cx="624" cy="62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C</a:t>
              </a:r>
            </a:p>
          </p:txBody>
        </p:sp>
        <p:sp>
          <p:nvSpPr>
            <p:cNvPr id="28692" name="Line 41"/>
            <p:cNvSpPr>
              <a:spLocks noChangeShapeType="1"/>
            </p:cNvSpPr>
            <p:nvPr/>
          </p:nvSpPr>
          <p:spPr bwMode="auto">
            <a:xfrm flipV="1">
              <a:off x="3456" y="1248"/>
              <a:ext cx="288" cy="240"/>
            </a:xfrm>
            <a:prstGeom prst="line">
              <a:avLst/>
            </a:prstGeom>
            <a:noFill/>
            <a:ln w="762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28693" name="Line 42"/>
            <p:cNvSpPr>
              <a:spLocks noChangeShapeType="1"/>
            </p:cNvSpPr>
            <p:nvPr/>
          </p:nvSpPr>
          <p:spPr bwMode="auto">
            <a:xfrm flipH="1" flipV="1">
              <a:off x="3456" y="672"/>
              <a:ext cx="288" cy="240"/>
            </a:xfrm>
            <a:prstGeom prst="line">
              <a:avLst/>
            </a:prstGeom>
            <a:noFill/>
            <a:ln w="762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28694" name="AutoShape 43"/>
            <p:cNvSpPr>
              <a:spLocks noChangeArrowheads="1"/>
            </p:cNvSpPr>
            <p:nvPr/>
          </p:nvSpPr>
          <p:spPr bwMode="auto">
            <a:xfrm rot="-2674825">
              <a:off x="4416" y="1152"/>
              <a:ext cx="96" cy="528"/>
            </a:xfrm>
            <a:prstGeom prst="triangle">
              <a:avLst>
                <a:gd name="adj" fmla="val 50000"/>
              </a:avLst>
            </a:prstGeom>
            <a:solidFill>
              <a:srgbClr val="FF0000"/>
            </a:solidFill>
            <a:ln w="28575">
              <a:solidFill>
                <a:schemeClr val="tx1"/>
              </a:solidFill>
              <a:miter lim="800000"/>
              <a:headEnd/>
              <a:tailEnd/>
            </a:ln>
          </p:spPr>
          <p:txBody>
            <a:bodyPr wrap="none" anchor="ctr"/>
            <a:lstStyle/>
            <a:p>
              <a:endParaRPr lang="tr-TR"/>
            </a:p>
          </p:txBody>
        </p:sp>
        <p:sp>
          <p:nvSpPr>
            <p:cNvPr id="28695" name="AutoShape 44"/>
            <p:cNvSpPr>
              <a:spLocks noChangeArrowheads="1"/>
            </p:cNvSpPr>
            <p:nvPr/>
          </p:nvSpPr>
          <p:spPr bwMode="auto">
            <a:xfrm rot="-7046476">
              <a:off x="4536" y="648"/>
              <a:ext cx="96" cy="528"/>
            </a:xfrm>
            <a:prstGeom prst="triangle">
              <a:avLst>
                <a:gd name="adj" fmla="val 50000"/>
              </a:avLst>
            </a:prstGeom>
            <a:solidFill>
              <a:srgbClr val="FF0000"/>
            </a:solidFill>
            <a:ln w="38100" cap="rnd">
              <a:solidFill>
                <a:schemeClr val="tx1"/>
              </a:solidFill>
              <a:prstDash val="sysDot"/>
              <a:miter lim="800000"/>
              <a:headEnd/>
              <a:tailEnd/>
            </a:ln>
          </p:spPr>
          <p:txBody>
            <a:bodyPr wrap="none" anchor="ctr"/>
            <a:lstStyle/>
            <a:p>
              <a:endParaRPr lang="tr-TR"/>
            </a:p>
          </p:txBody>
        </p:sp>
        <p:sp>
          <p:nvSpPr>
            <p:cNvPr id="28696" name="Oval 45"/>
            <p:cNvSpPr>
              <a:spLocks noChangeArrowheads="1"/>
            </p:cNvSpPr>
            <p:nvPr/>
          </p:nvSpPr>
          <p:spPr bwMode="auto">
            <a:xfrm>
              <a:off x="3696" y="768"/>
              <a:ext cx="624" cy="62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C</a:t>
              </a:r>
            </a:p>
          </p:txBody>
        </p:sp>
        <p:sp>
          <p:nvSpPr>
            <p:cNvPr id="28697" name="AutoShape 46"/>
            <p:cNvSpPr>
              <a:spLocks noChangeArrowheads="1"/>
            </p:cNvSpPr>
            <p:nvPr/>
          </p:nvSpPr>
          <p:spPr bwMode="auto">
            <a:xfrm rot="-5550514">
              <a:off x="2832" y="1344"/>
              <a:ext cx="480" cy="3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50 w 21600"/>
                <a:gd name="T19" fmla="*/ 3150 h 21600"/>
                <a:gd name="T20" fmla="*/ 18450 w 21600"/>
                <a:gd name="T21" fmla="*/ 1845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0000"/>
            </a:solidFill>
            <a:ln w="9525">
              <a:solidFill>
                <a:schemeClr val="tx1"/>
              </a:solidFill>
              <a:miter lim="800000"/>
              <a:headEnd/>
              <a:tailEnd/>
            </a:ln>
          </p:spPr>
          <p:txBody>
            <a:bodyPr wrap="none" anchor="ctr"/>
            <a:lstStyle/>
            <a:p>
              <a:endParaRPr lang="tr-TR"/>
            </a:p>
          </p:txBody>
        </p:sp>
        <p:sp>
          <p:nvSpPr>
            <p:cNvPr id="28698" name="AutoShape 47"/>
            <p:cNvSpPr>
              <a:spLocks noChangeArrowheads="1"/>
            </p:cNvSpPr>
            <p:nvPr/>
          </p:nvSpPr>
          <p:spPr bwMode="auto">
            <a:xfrm rot="-5550514">
              <a:off x="2832" y="384"/>
              <a:ext cx="480" cy="3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50 w 21600"/>
                <a:gd name="T19" fmla="*/ 3150 h 21600"/>
                <a:gd name="T20" fmla="*/ 18450 w 21600"/>
                <a:gd name="T21" fmla="*/ 1845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0000"/>
            </a:solidFill>
            <a:ln w="9525">
              <a:solidFill>
                <a:schemeClr val="tx1"/>
              </a:solidFill>
              <a:miter lim="800000"/>
              <a:headEnd/>
              <a:tailEnd/>
            </a:ln>
          </p:spPr>
          <p:txBody>
            <a:bodyPr wrap="none" anchor="ctr"/>
            <a:lstStyle/>
            <a:p>
              <a:endParaRPr lang="tr-TR"/>
            </a:p>
          </p:txBody>
        </p:sp>
      </p:grpSp>
      <p:pic>
        <p:nvPicPr>
          <p:cNvPr id="59" name="Picture 79" descr="CH2Rock"/>
          <p:cNvPicPr>
            <a:picLocks noChangeAspect="1" noChangeArrowheads="1" noCrop="1"/>
          </p:cNvPicPr>
          <p:nvPr/>
        </p:nvPicPr>
        <p:blipFill>
          <a:blip r:embed="rId5">
            <a:extLst>
              <a:ext uri="{28A0092B-C50C-407E-A947-70E740481C1C}">
                <a14:useLocalDpi xmlns:a14="http://schemas.microsoft.com/office/drawing/2010/main" xmlns="" val="0"/>
              </a:ext>
            </a:extLst>
          </a:blip>
          <a:srcRect/>
          <a:stretch>
            <a:fillRect/>
          </a:stretch>
        </p:blipFill>
        <p:spPr bwMode="auto">
          <a:xfrm>
            <a:off x="5143500" y="4572000"/>
            <a:ext cx="1500188" cy="142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0" name="59 Metin kutusu"/>
          <p:cNvSpPr txBox="1">
            <a:spLocks noChangeArrowheads="1"/>
          </p:cNvSpPr>
          <p:nvPr/>
        </p:nvSpPr>
        <p:spPr bwMode="auto">
          <a:xfrm>
            <a:off x="5143500" y="6143625"/>
            <a:ext cx="150018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sz="1600">
                <a:solidFill>
                  <a:schemeClr val="bg1"/>
                </a:solidFill>
                <a:latin typeface="CG Times" pitchFamily="18" charset="0"/>
                <a:cs typeface="Times New Roman" pitchFamily="18" charset="0"/>
              </a:rPr>
              <a:t>Salınma</a:t>
            </a:r>
          </a:p>
        </p:txBody>
      </p:sp>
      <p:sp>
        <p:nvSpPr>
          <p:cNvPr id="6" name="Slayt Numarası Yer Tutucusu 5"/>
          <p:cNvSpPr>
            <a:spLocks noGrp="1"/>
          </p:cNvSpPr>
          <p:nvPr>
            <p:ph type="sldNum" sz="quarter" idx="12"/>
          </p:nvPr>
        </p:nvSpPr>
        <p:spPr/>
        <p:txBody>
          <a:bodyPr/>
          <a:lstStyle/>
          <a:p>
            <a:pPr>
              <a:defRPr/>
            </a:pPr>
            <a:fld id="{52C74AE7-36A1-4C15-962D-B49A703D1F4C}" type="slidenum">
              <a:rPr lang="tr-TR" smtClean="0"/>
              <a:pPr>
                <a:defRPr/>
              </a:pPr>
              <a:t>23</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Scale>
                                      <p:cBhvr>
                                        <p:cTn id="1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9"/>
                                        </p:tgtEl>
                                        <p:attrNameLst>
                                          <p:attrName>ppt_x</p:attrName>
                                          <p:attrName>ppt_y</p:attrName>
                                        </p:attrNameLst>
                                      </p:cBhvr>
                                    </p:animMotion>
                                    <p:animEffect transition="in" filter="fade">
                                      <p:cBhvr>
                                        <p:cTn id="16" dur="1000"/>
                                        <p:tgtEl>
                                          <p:spTgt spid="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Scale>
                                      <p:cBhvr>
                                        <p:cTn id="21"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2"/>
                                        </p:tgtEl>
                                        <p:attrNameLst>
                                          <p:attrName>ppt_x</p:attrName>
                                          <p:attrName>ppt_y</p:attrName>
                                        </p:attrNameLst>
                                      </p:cBhvr>
                                    </p:animMotion>
                                    <p:animEffect transition="in" filter="fade">
                                      <p:cBhvr>
                                        <p:cTn id="23" dur="1000"/>
                                        <p:tgtEl>
                                          <p:spTgt spid="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Scale>
                                      <p:cBhvr>
                                        <p:cTn id="2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8"/>
                                        </p:tgtEl>
                                        <p:attrNameLst>
                                          <p:attrName>ppt_x</p:attrName>
                                          <p:attrName>ppt_y</p:attrName>
                                        </p:attrNameLst>
                                      </p:cBhvr>
                                    </p:animMotion>
                                    <p:animEffect transition="in" filter="fade">
                                      <p:cBhvr>
                                        <p:cTn id="30" dur="1000"/>
                                        <p:tgtEl>
                                          <p:spTgt spid="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Scale>
                                      <p:cBhvr>
                                        <p:cTn id="3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0"/>
                                        </p:tgtEl>
                                        <p:attrNameLst>
                                          <p:attrName>ppt_x</p:attrName>
                                          <p:attrName>ppt_y</p:attrName>
                                        </p:attrNameLst>
                                      </p:cBhvr>
                                    </p:animMotion>
                                    <p:animEffect transition="in" filter="fade">
                                      <p:cBhvr>
                                        <p:cTn id="37" dur="1000"/>
                                        <p:tgtEl>
                                          <p:spTgt spid="1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2" presetClass="entr" presetSubtype="0"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Scale>
                                      <p:cBhvr>
                                        <p:cTn id="42"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
                                        </p:tgtEl>
                                        <p:attrNameLst>
                                          <p:attrName>ppt_x</p:attrName>
                                          <p:attrName>ppt_y</p:attrName>
                                        </p:attrNameLst>
                                      </p:cBhvr>
                                    </p:animMotion>
                                    <p:animEffect transition="in" filter="fade">
                                      <p:cBhvr>
                                        <p:cTn id="44" dur="1000"/>
                                        <p:tgtEl>
                                          <p:spTgt spid="3"/>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2" presetClass="entr" presetSubtype="0" fill="hold" nodeType="clickEffect">
                                  <p:stCondLst>
                                    <p:cond delay="0"/>
                                  </p:stCondLst>
                                  <p:childTnLst>
                                    <p:set>
                                      <p:cBhvr>
                                        <p:cTn id="48" dur="1" fill="hold">
                                          <p:stCondLst>
                                            <p:cond delay="0"/>
                                          </p:stCondLst>
                                        </p:cTn>
                                        <p:tgtEl>
                                          <p:spTgt spid="31"/>
                                        </p:tgtEl>
                                        <p:attrNameLst>
                                          <p:attrName>style.visibility</p:attrName>
                                        </p:attrNameLst>
                                      </p:cBhvr>
                                      <p:to>
                                        <p:strVal val="visible"/>
                                      </p:to>
                                    </p:set>
                                    <p:animScale>
                                      <p:cBhvr>
                                        <p:cTn id="49"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31"/>
                                        </p:tgtEl>
                                        <p:attrNameLst>
                                          <p:attrName>ppt_x</p:attrName>
                                          <p:attrName>ppt_y</p:attrName>
                                        </p:attrNameLst>
                                      </p:cBhvr>
                                    </p:animMotion>
                                    <p:animEffect transition="in" filter="fade">
                                      <p:cBhvr>
                                        <p:cTn id="51" dur="1000"/>
                                        <p:tgtEl>
                                          <p:spTgt spid="31"/>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2" presetClass="entr" presetSubtype="0" fill="hold" grpId="0" nodeType="clickEffect">
                                  <p:stCondLst>
                                    <p:cond delay="0"/>
                                  </p:stCondLst>
                                  <p:childTnLst>
                                    <p:set>
                                      <p:cBhvr>
                                        <p:cTn id="55" dur="1" fill="hold">
                                          <p:stCondLst>
                                            <p:cond delay="0"/>
                                          </p:stCondLst>
                                        </p:cTn>
                                        <p:tgtEl>
                                          <p:spTgt spid="32"/>
                                        </p:tgtEl>
                                        <p:attrNameLst>
                                          <p:attrName>style.visibility</p:attrName>
                                        </p:attrNameLst>
                                      </p:cBhvr>
                                      <p:to>
                                        <p:strVal val="visible"/>
                                      </p:to>
                                    </p:set>
                                    <p:animScale>
                                      <p:cBhvr>
                                        <p:cTn id="56"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32"/>
                                        </p:tgtEl>
                                        <p:attrNameLst>
                                          <p:attrName>ppt_x</p:attrName>
                                          <p:attrName>ppt_y</p:attrName>
                                        </p:attrNameLst>
                                      </p:cBhvr>
                                    </p:animMotion>
                                    <p:animEffect transition="in" filter="fade">
                                      <p:cBhvr>
                                        <p:cTn id="58" dur="1000"/>
                                        <p:tgtEl>
                                          <p:spTgt spid="32"/>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2"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animScale>
                                      <p:cBhvr>
                                        <p:cTn id="63"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33"/>
                                        </p:tgtEl>
                                        <p:attrNameLst>
                                          <p:attrName>ppt_x</p:attrName>
                                          <p:attrName>ppt_y</p:attrName>
                                        </p:attrNameLst>
                                      </p:cBhvr>
                                    </p:animMotion>
                                    <p:animEffect transition="in" filter="fade">
                                      <p:cBhvr>
                                        <p:cTn id="65" dur="1000"/>
                                        <p:tgtEl>
                                          <p:spTgt spid="33"/>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52" presetClass="entr" presetSubtype="0" fill="hold" nodeType="clickEffect">
                                  <p:stCondLst>
                                    <p:cond delay="0"/>
                                  </p:stCondLst>
                                  <p:childTnLst>
                                    <p:set>
                                      <p:cBhvr>
                                        <p:cTn id="69" dur="1" fill="hold">
                                          <p:stCondLst>
                                            <p:cond delay="0"/>
                                          </p:stCondLst>
                                        </p:cTn>
                                        <p:tgtEl>
                                          <p:spTgt spid="4"/>
                                        </p:tgtEl>
                                        <p:attrNameLst>
                                          <p:attrName>style.visibility</p:attrName>
                                        </p:attrNameLst>
                                      </p:cBhvr>
                                      <p:to>
                                        <p:strVal val="visible"/>
                                      </p:to>
                                    </p:set>
                                    <p:animScale>
                                      <p:cBhvr>
                                        <p:cTn id="7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4"/>
                                        </p:tgtEl>
                                        <p:attrNameLst>
                                          <p:attrName>ppt_x</p:attrName>
                                          <p:attrName>ppt_y</p:attrName>
                                        </p:attrNameLst>
                                      </p:cBhvr>
                                    </p:animMotion>
                                    <p:animEffect transition="in" filter="fade">
                                      <p:cBhvr>
                                        <p:cTn id="72" dur="1000"/>
                                        <p:tgtEl>
                                          <p:spTgt spid="4"/>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52" presetClass="entr" presetSubtype="0" fill="hold" nodeType="clickEffect">
                                  <p:stCondLst>
                                    <p:cond delay="0"/>
                                  </p:stCondLst>
                                  <p:childTnLst>
                                    <p:set>
                                      <p:cBhvr>
                                        <p:cTn id="76" dur="1" fill="hold">
                                          <p:stCondLst>
                                            <p:cond delay="0"/>
                                          </p:stCondLst>
                                        </p:cTn>
                                        <p:tgtEl>
                                          <p:spTgt spid="45"/>
                                        </p:tgtEl>
                                        <p:attrNameLst>
                                          <p:attrName>style.visibility</p:attrName>
                                        </p:attrNameLst>
                                      </p:cBhvr>
                                      <p:to>
                                        <p:strVal val="visible"/>
                                      </p:to>
                                    </p:set>
                                    <p:animScale>
                                      <p:cBhvr>
                                        <p:cTn id="77"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1000" decel="50000" fill="hold">
                                          <p:stCondLst>
                                            <p:cond delay="0"/>
                                          </p:stCondLst>
                                        </p:cTn>
                                        <p:tgtEl>
                                          <p:spTgt spid="45"/>
                                        </p:tgtEl>
                                        <p:attrNameLst>
                                          <p:attrName>ppt_x</p:attrName>
                                          <p:attrName>ppt_y</p:attrName>
                                        </p:attrNameLst>
                                      </p:cBhvr>
                                    </p:animMotion>
                                    <p:animEffect transition="in" filter="fade">
                                      <p:cBhvr>
                                        <p:cTn id="79" dur="1000"/>
                                        <p:tgtEl>
                                          <p:spTgt spid="45"/>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52" presetClass="entr" presetSubtype="0" fill="hold" grpId="0" nodeType="clickEffect">
                                  <p:stCondLst>
                                    <p:cond delay="0"/>
                                  </p:stCondLst>
                                  <p:childTnLst>
                                    <p:set>
                                      <p:cBhvr>
                                        <p:cTn id="83" dur="1" fill="hold">
                                          <p:stCondLst>
                                            <p:cond delay="0"/>
                                          </p:stCondLst>
                                        </p:cTn>
                                        <p:tgtEl>
                                          <p:spTgt spid="46"/>
                                        </p:tgtEl>
                                        <p:attrNameLst>
                                          <p:attrName>style.visibility</p:attrName>
                                        </p:attrNameLst>
                                      </p:cBhvr>
                                      <p:to>
                                        <p:strVal val="visible"/>
                                      </p:to>
                                    </p:set>
                                    <p:animScale>
                                      <p:cBhvr>
                                        <p:cTn id="84"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5" dur="1000" decel="50000" fill="hold">
                                          <p:stCondLst>
                                            <p:cond delay="0"/>
                                          </p:stCondLst>
                                        </p:cTn>
                                        <p:tgtEl>
                                          <p:spTgt spid="46"/>
                                        </p:tgtEl>
                                        <p:attrNameLst>
                                          <p:attrName>ppt_x</p:attrName>
                                          <p:attrName>ppt_y</p:attrName>
                                        </p:attrNameLst>
                                      </p:cBhvr>
                                    </p:animMotion>
                                    <p:animEffect transition="in" filter="fade">
                                      <p:cBhvr>
                                        <p:cTn id="86" dur="1000"/>
                                        <p:tgtEl>
                                          <p:spTgt spid="46"/>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52" presetClass="entr" presetSubtype="0" fill="hold" nodeType="clickEffect">
                                  <p:stCondLst>
                                    <p:cond delay="0"/>
                                  </p:stCondLst>
                                  <p:childTnLst>
                                    <p:set>
                                      <p:cBhvr>
                                        <p:cTn id="90" dur="1" fill="hold">
                                          <p:stCondLst>
                                            <p:cond delay="0"/>
                                          </p:stCondLst>
                                        </p:cTn>
                                        <p:tgtEl>
                                          <p:spTgt spid="5"/>
                                        </p:tgtEl>
                                        <p:attrNameLst>
                                          <p:attrName>style.visibility</p:attrName>
                                        </p:attrNameLst>
                                      </p:cBhvr>
                                      <p:to>
                                        <p:strVal val="visible"/>
                                      </p:to>
                                    </p:set>
                                    <p:animScale>
                                      <p:cBhvr>
                                        <p:cTn id="91"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1000" decel="50000" fill="hold">
                                          <p:stCondLst>
                                            <p:cond delay="0"/>
                                          </p:stCondLst>
                                        </p:cTn>
                                        <p:tgtEl>
                                          <p:spTgt spid="5"/>
                                        </p:tgtEl>
                                        <p:attrNameLst>
                                          <p:attrName>ppt_x</p:attrName>
                                          <p:attrName>ppt_y</p:attrName>
                                        </p:attrNameLst>
                                      </p:cBhvr>
                                    </p:animMotion>
                                    <p:animEffect transition="in" filter="fade">
                                      <p:cBhvr>
                                        <p:cTn id="93" dur="1000"/>
                                        <p:tgtEl>
                                          <p:spTgt spid="5"/>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52" presetClass="entr" presetSubtype="0" fill="hold" nodeType="clickEffect">
                                  <p:stCondLst>
                                    <p:cond delay="0"/>
                                  </p:stCondLst>
                                  <p:childTnLst>
                                    <p:set>
                                      <p:cBhvr>
                                        <p:cTn id="97" dur="1" fill="hold">
                                          <p:stCondLst>
                                            <p:cond delay="0"/>
                                          </p:stCondLst>
                                        </p:cTn>
                                        <p:tgtEl>
                                          <p:spTgt spid="59"/>
                                        </p:tgtEl>
                                        <p:attrNameLst>
                                          <p:attrName>style.visibility</p:attrName>
                                        </p:attrNameLst>
                                      </p:cBhvr>
                                      <p:to>
                                        <p:strVal val="visible"/>
                                      </p:to>
                                    </p:set>
                                    <p:animScale>
                                      <p:cBhvr>
                                        <p:cTn id="98"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9" dur="1000" decel="50000" fill="hold">
                                          <p:stCondLst>
                                            <p:cond delay="0"/>
                                          </p:stCondLst>
                                        </p:cTn>
                                        <p:tgtEl>
                                          <p:spTgt spid="59"/>
                                        </p:tgtEl>
                                        <p:attrNameLst>
                                          <p:attrName>ppt_x</p:attrName>
                                          <p:attrName>ppt_y</p:attrName>
                                        </p:attrNameLst>
                                      </p:cBhvr>
                                    </p:animMotion>
                                    <p:animEffect transition="in" filter="fade">
                                      <p:cBhvr>
                                        <p:cTn id="100" dur="1000"/>
                                        <p:tgtEl>
                                          <p:spTgt spid="59"/>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52" presetClass="entr" presetSubtype="0" fill="hold" grpId="0" nodeType="clickEffect">
                                  <p:stCondLst>
                                    <p:cond delay="0"/>
                                  </p:stCondLst>
                                  <p:childTnLst>
                                    <p:set>
                                      <p:cBhvr>
                                        <p:cTn id="104" dur="1" fill="hold">
                                          <p:stCondLst>
                                            <p:cond delay="0"/>
                                          </p:stCondLst>
                                        </p:cTn>
                                        <p:tgtEl>
                                          <p:spTgt spid="60"/>
                                        </p:tgtEl>
                                        <p:attrNameLst>
                                          <p:attrName>style.visibility</p:attrName>
                                        </p:attrNameLst>
                                      </p:cBhvr>
                                      <p:to>
                                        <p:strVal val="visible"/>
                                      </p:to>
                                    </p:set>
                                    <p:animScale>
                                      <p:cBhvr>
                                        <p:cTn id="105" dur="1000" decel="50000" fill="hold">
                                          <p:stCondLst>
                                            <p:cond delay="0"/>
                                          </p:stCondLst>
                                        </p:cTn>
                                        <p:tgtEl>
                                          <p:spTgt spid="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6" dur="1000" decel="50000" fill="hold">
                                          <p:stCondLst>
                                            <p:cond delay="0"/>
                                          </p:stCondLst>
                                        </p:cTn>
                                        <p:tgtEl>
                                          <p:spTgt spid="60"/>
                                        </p:tgtEl>
                                        <p:attrNameLst>
                                          <p:attrName>ppt_x</p:attrName>
                                          <p:attrName>ppt_y</p:attrName>
                                        </p:attrNameLst>
                                      </p:cBhvr>
                                    </p:animMotion>
                                    <p:animEffect transition="in" filter="fade">
                                      <p:cBhvr>
                                        <p:cTn id="107"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32" grpId="0"/>
      <p:bldP spid="33" grpId="0"/>
      <p:bldP spid="46" grpId="0"/>
      <p:bldP spid="6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9"/>
          <p:cNvGrpSpPr>
            <a:grpSpLocks/>
          </p:cNvGrpSpPr>
          <p:nvPr/>
        </p:nvGrpSpPr>
        <p:grpSpPr bwMode="auto">
          <a:xfrm>
            <a:off x="2857500" y="1500188"/>
            <a:ext cx="1066800" cy="838200"/>
            <a:chOff x="288" y="2304"/>
            <a:chExt cx="2016" cy="1584"/>
          </a:xfrm>
        </p:grpSpPr>
        <p:sp>
          <p:nvSpPr>
            <p:cNvPr id="29716" name="Oval 60"/>
            <p:cNvSpPr>
              <a:spLocks noChangeArrowheads="1"/>
            </p:cNvSpPr>
            <p:nvPr/>
          </p:nvSpPr>
          <p:spPr bwMode="auto">
            <a:xfrm>
              <a:off x="576" y="3408"/>
              <a:ext cx="384" cy="38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H</a:t>
              </a:r>
            </a:p>
          </p:txBody>
        </p:sp>
        <p:sp>
          <p:nvSpPr>
            <p:cNvPr id="29717" name="Oval 61"/>
            <p:cNvSpPr>
              <a:spLocks noChangeArrowheads="1"/>
            </p:cNvSpPr>
            <p:nvPr/>
          </p:nvSpPr>
          <p:spPr bwMode="auto">
            <a:xfrm>
              <a:off x="576" y="2400"/>
              <a:ext cx="384" cy="38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H</a:t>
              </a:r>
            </a:p>
          </p:txBody>
        </p:sp>
        <p:sp>
          <p:nvSpPr>
            <p:cNvPr id="29718" name="Oval 62"/>
            <p:cNvSpPr>
              <a:spLocks noChangeArrowheads="1"/>
            </p:cNvSpPr>
            <p:nvPr/>
          </p:nvSpPr>
          <p:spPr bwMode="auto">
            <a:xfrm>
              <a:off x="1152" y="2784"/>
              <a:ext cx="624" cy="62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C</a:t>
              </a:r>
            </a:p>
          </p:txBody>
        </p:sp>
        <p:sp>
          <p:nvSpPr>
            <p:cNvPr id="29719" name="Line 63"/>
            <p:cNvSpPr>
              <a:spLocks noChangeShapeType="1"/>
            </p:cNvSpPr>
            <p:nvPr/>
          </p:nvSpPr>
          <p:spPr bwMode="auto">
            <a:xfrm flipV="1">
              <a:off x="912" y="3264"/>
              <a:ext cx="288" cy="240"/>
            </a:xfrm>
            <a:prstGeom prst="line">
              <a:avLst/>
            </a:prstGeom>
            <a:noFill/>
            <a:ln w="762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29720" name="Line 64"/>
            <p:cNvSpPr>
              <a:spLocks noChangeShapeType="1"/>
            </p:cNvSpPr>
            <p:nvPr/>
          </p:nvSpPr>
          <p:spPr bwMode="auto">
            <a:xfrm flipH="1" flipV="1">
              <a:off x="912" y="2688"/>
              <a:ext cx="288" cy="240"/>
            </a:xfrm>
            <a:prstGeom prst="line">
              <a:avLst/>
            </a:prstGeom>
            <a:noFill/>
            <a:ln w="762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29721" name="AutoShape 65"/>
            <p:cNvSpPr>
              <a:spLocks noChangeArrowheads="1"/>
            </p:cNvSpPr>
            <p:nvPr/>
          </p:nvSpPr>
          <p:spPr bwMode="auto">
            <a:xfrm rot="-2674825">
              <a:off x="1872" y="3168"/>
              <a:ext cx="96" cy="528"/>
            </a:xfrm>
            <a:prstGeom prst="triangle">
              <a:avLst>
                <a:gd name="adj" fmla="val 50000"/>
              </a:avLst>
            </a:prstGeom>
            <a:solidFill>
              <a:srgbClr val="FF0000"/>
            </a:solidFill>
            <a:ln w="28575">
              <a:solidFill>
                <a:schemeClr val="tx1"/>
              </a:solidFill>
              <a:miter lim="800000"/>
              <a:headEnd/>
              <a:tailEnd/>
            </a:ln>
          </p:spPr>
          <p:txBody>
            <a:bodyPr wrap="none" anchor="ctr"/>
            <a:lstStyle/>
            <a:p>
              <a:endParaRPr lang="tr-TR"/>
            </a:p>
          </p:txBody>
        </p:sp>
        <p:sp>
          <p:nvSpPr>
            <p:cNvPr id="29722" name="AutoShape 66"/>
            <p:cNvSpPr>
              <a:spLocks noChangeArrowheads="1"/>
            </p:cNvSpPr>
            <p:nvPr/>
          </p:nvSpPr>
          <p:spPr bwMode="auto">
            <a:xfrm rot="-7046476">
              <a:off x="1992" y="2664"/>
              <a:ext cx="96" cy="528"/>
            </a:xfrm>
            <a:prstGeom prst="triangle">
              <a:avLst>
                <a:gd name="adj" fmla="val 50000"/>
              </a:avLst>
            </a:prstGeom>
            <a:solidFill>
              <a:srgbClr val="FF0000"/>
            </a:solidFill>
            <a:ln w="38100" cap="rnd">
              <a:solidFill>
                <a:schemeClr val="tx1"/>
              </a:solidFill>
              <a:prstDash val="sysDot"/>
              <a:miter lim="800000"/>
              <a:headEnd/>
              <a:tailEnd/>
            </a:ln>
          </p:spPr>
          <p:txBody>
            <a:bodyPr wrap="none" anchor="ctr"/>
            <a:lstStyle/>
            <a:p>
              <a:endParaRPr lang="tr-TR"/>
            </a:p>
          </p:txBody>
        </p:sp>
        <p:sp>
          <p:nvSpPr>
            <p:cNvPr id="29723" name="Oval 67"/>
            <p:cNvSpPr>
              <a:spLocks noChangeArrowheads="1"/>
            </p:cNvSpPr>
            <p:nvPr/>
          </p:nvSpPr>
          <p:spPr bwMode="auto">
            <a:xfrm>
              <a:off x="1152" y="2784"/>
              <a:ext cx="624" cy="62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C</a:t>
              </a:r>
            </a:p>
          </p:txBody>
        </p:sp>
        <p:sp>
          <p:nvSpPr>
            <p:cNvPr id="29724" name="AutoShape 68"/>
            <p:cNvSpPr>
              <a:spLocks noChangeArrowheads="1"/>
            </p:cNvSpPr>
            <p:nvPr/>
          </p:nvSpPr>
          <p:spPr bwMode="auto">
            <a:xfrm flipV="1">
              <a:off x="288" y="2304"/>
              <a:ext cx="288" cy="336"/>
            </a:xfrm>
            <a:prstGeom prst="curvedRightArrow">
              <a:avLst>
                <a:gd name="adj1" fmla="val 23333"/>
                <a:gd name="adj2" fmla="val 46667"/>
                <a:gd name="adj3" fmla="val 33333"/>
              </a:avLst>
            </a:prstGeom>
            <a:solidFill>
              <a:schemeClr val="accent1"/>
            </a:solidFill>
            <a:ln w="9525">
              <a:solidFill>
                <a:schemeClr val="tx1"/>
              </a:solidFill>
              <a:miter lim="800000"/>
              <a:headEnd/>
              <a:tailEnd/>
            </a:ln>
          </p:spPr>
          <p:txBody>
            <a:bodyPr wrap="none" anchor="ctr"/>
            <a:lstStyle/>
            <a:p>
              <a:endParaRPr lang="tr-TR"/>
            </a:p>
          </p:txBody>
        </p:sp>
        <p:sp>
          <p:nvSpPr>
            <p:cNvPr id="29725" name="AutoShape 69"/>
            <p:cNvSpPr>
              <a:spLocks noChangeArrowheads="1"/>
            </p:cNvSpPr>
            <p:nvPr/>
          </p:nvSpPr>
          <p:spPr bwMode="auto">
            <a:xfrm flipH="1">
              <a:off x="336" y="3552"/>
              <a:ext cx="240" cy="336"/>
            </a:xfrm>
            <a:prstGeom prst="curvedLeftArrow">
              <a:avLst>
                <a:gd name="adj1" fmla="val 28000"/>
                <a:gd name="adj2" fmla="val 56000"/>
                <a:gd name="adj3" fmla="val 33333"/>
              </a:avLst>
            </a:prstGeom>
            <a:solidFill>
              <a:schemeClr val="accent1"/>
            </a:solidFill>
            <a:ln w="9525">
              <a:solidFill>
                <a:schemeClr val="tx1"/>
              </a:solidFill>
              <a:miter lim="800000"/>
              <a:headEnd/>
              <a:tailEnd/>
            </a:ln>
          </p:spPr>
          <p:txBody>
            <a:bodyPr wrap="none" anchor="ctr"/>
            <a:lstStyle/>
            <a:p>
              <a:endParaRPr lang="tr-TR"/>
            </a:p>
          </p:txBody>
        </p:sp>
      </p:grpSp>
      <p:sp>
        <p:nvSpPr>
          <p:cNvPr id="17" name="16 Metin kutusu"/>
          <p:cNvSpPr txBox="1">
            <a:spLocks noChangeArrowheads="1"/>
          </p:cNvSpPr>
          <p:nvPr/>
        </p:nvSpPr>
        <p:spPr bwMode="auto">
          <a:xfrm>
            <a:off x="3214688" y="642938"/>
            <a:ext cx="21431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sz="2000">
                <a:solidFill>
                  <a:schemeClr val="bg1"/>
                </a:solidFill>
                <a:latin typeface="Times New Roman" pitchFamily="18" charset="0"/>
                <a:cs typeface="Times New Roman" pitchFamily="18" charset="0"/>
              </a:rPr>
              <a:t>Düzlem dışı</a:t>
            </a:r>
          </a:p>
        </p:txBody>
      </p:sp>
      <p:pic>
        <p:nvPicPr>
          <p:cNvPr id="18" name="Picture 80" descr="CH3UmbrellaBend"/>
          <p:cNvPicPr>
            <a:picLocks noChangeAspect="1" noChangeArrowheads="1" noCrop="1"/>
          </p:cNvPicPr>
          <p:nvPr/>
        </p:nvPicPr>
        <p:blipFill>
          <a:blip r:embed="rId2">
            <a:extLst>
              <a:ext uri="{28A0092B-C50C-407E-A947-70E740481C1C}">
                <a14:useLocalDpi xmlns:a14="http://schemas.microsoft.com/office/drawing/2010/main" xmlns="" val="0"/>
              </a:ext>
            </a:extLst>
          </a:blip>
          <a:srcRect/>
          <a:stretch>
            <a:fillRect/>
          </a:stretch>
        </p:blipFill>
        <p:spPr bwMode="auto">
          <a:xfrm>
            <a:off x="4643438" y="1285875"/>
            <a:ext cx="1357312" cy="1285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 name="Group 48"/>
          <p:cNvGrpSpPr>
            <a:grpSpLocks/>
          </p:cNvGrpSpPr>
          <p:nvPr/>
        </p:nvGrpSpPr>
        <p:grpSpPr bwMode="auto">
          <a:xfrm>
            <a:off x="6500813" y="1519238"/>
            <a:ext cx="990600" cy="838200"/>
            <a:chOff x="2832" y="2256"/>
            <a:chExt cx="2016" cy="1536"/>
          </a:xfrm>
        </p:grpSpPr>
        <p:sp>
          <p:nvSpPr>
            <p:cNvPr id="29706" name="Oval 49"/>
            <p:cNvSpPr>
              <a:spLocks noChangeArrowheads="1"/>
            </p:cNvSpPr>
            <p:nvPr/>
          </p:nvSpPr>
          <p:spPr bwMode="auto">
            <a:xfrm>
              <a:off x="3120" y="3408"/>
              <a:ext cx="384" cy="38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H</a:t>
              </a:r>
            </a:p>
          </p:txBody>
        </p:sp>
        <p:sp>
          <p:nvSpPr>
            <p:cNvPr id="29707" name="Oval 50"/>
            <p:cNvSpPr>
              <a:spLocks noChangeArrowheads="1"/>
            </p:cNvSpPr>
            <p:nvPr/>
          </p:nvSpPr>
          <p:spPr bwMode="auto">
            <a:xfrm>
              <a:off x="3120" y="2400"/>
              <a:ext cx="384" cy="38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H</a:t>
              </a:r>
            </a:p>
          </p:txBody>
        </p:sp>
        <p:sp>
          <p:nvSpPr>
            <p:cNvPr id="29708" name="Oval 51"/>
            <p:cNvSpPr>
              <a:spLocks noChangeArrowheads="1"/>
            </p:cNvSpPr>
            <p:nvPr/>
          </p:nvSpPr>
          <p:spPr bwMode="auto">
            <a:xfrm>
              <a:off x="3696" y="2784"/>
              <a:ext cx="624" cy="62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C</a:t>
              </a:r>
            </a:p>
          </p:txBody>
        </p:sp>
        <p:sp>
          <p:nvSpPr>
            <p:cNvPr id="29709" name="Line 52"/>
            <p:cNvSpPr>
              <a:spLocks noChangeShapeType="1"/>
            </p:cNvSpPr>
            <p:nvPr/>
          </p:nvSpPr>
          <p:spPr bwMode="auto">
            <a:xfrm flipV="1">
              <a:off x="3456" y="3264"/>
              <a:ext cx="288" cy="240"/>
            </a:xfrm>
            <a:prstGeom prst="line">
              <a:avLst/>
            </a:prstGeom>
            <a:noFill/>
            <a:ln w="762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29710" name="Line 53"/>
            <p:cNvSpPr>
              <a:spLocks noChangeShapeType="1"/>
            </p:cNvSpPr>
            <p:nvPr/>
          </p:nvSpPr>
          <p:spPr bwMode="auto">
            <a:xfrm flipH="1" flipV="1">
              <a:off x="3456" y="2688"/>
              <a:ext cx="288" cy="240"/>
            </a:xfrm>
            <a:prstGeom prst="line">
              <a:avLst/>
            </a:prstGeom>
            <a:noFill/>
            <a:ln w="762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29711" name="AutoShape 54"/>
            <p:cNvSpPr>
              <a:spLocks noChangeArrowheads="1"/>
            </p:cNvSpPr>
            <p:nvPr/>
          </p:nvSpPr>
          <p:spPr bwMode="auto">
            <a:xfrm rot="-2674825">
              <a:off x="4416" y="3168"/>
              <a:ext cx="96" cy="528"/>
            </a:xfrm>
            <a:prstGeom prst="triangle">
              <a:avLst>
                <a:gd name="adj" fmla="val 50000"/>
              </a:avLst>
            </a:prstGeom>
            <a:solidFill>
              <a:srgbClr val="FF0000"/>
            </a:solidFill>
            <a:ln w="28575">
              <a:solidFill>
                <a:schemeClr val="tx1"/>
              </a:solidFill>
              <a:miter lim="800000"/>
              <a:headEnd/>
              <a:tailEnd/>
            </a:ln>
          </p:spPr>
          <p:txBody>
            <a:bodyPr wrap="none" anchor="ctr"/>
            <a:lstStyle/>
            <a:p>
              <a:endParaRPr lang="tr-TR"/>
            </a:p>
          </p:txBody>
        </p:sp>
        <p:sp>
          <p:nvSpPr>
            <p:cNvPr id="29712" name="AutoShape 55"/>
            <p:cNvSpPr>
              <a:spLocks noChangeArrowheads="1"/>
            </p:cNvSpPr>
            <p:nvPr/>
          </p:nvSpPr>
          <p:spPr bwMode="auto">
            <a:xfrm rot="-7046476">
              <a:off x="4536" y="2664"/>
              <a:ext cx="96" cy="528"/>
            </a:xfrm>
            <a:prstGeom prst="triangle">
              <a:avLst>
                <a:gd name="adj" fmla="val 50000"/>
              </a:avLst>
            </a:prstGeom>
            <a:solidFill>
              <a:srgbClr val="FF0000"/>
            </a:solidFill>
            <a:ln w="38100" cap="rnd">
              <a:solidFill>
                <a:schemeClr val="tx1"/>
              </a:solidFill>
              <a:prstDash val="sysDot"/>
              <a:miter lim="800000"/>
              <a:headEnd/>
              <a:tailEnd/>
            </a:ln>
          </p:spPr>
          <p:txBody>
            <a:bodyPr wrap="none" anchor="ctr"/>
            <a:lstStyle/>
            <a:p>
              <a:endParaRPr lang="tr-TR"/>
            </a:p>
          </p:txBody>
        </p:sp>
        <p:sp>
          <p:nvSpPr>
            <p:cNvPr id="29713" name="Oval 56"/>
            <p:cNvSpPr>
              <a:spLocks noChangeArrowheads="1"/>
            </p:cNvSpPr>
            <p:nvPr/>
          </p:nvSpPr>
          <p:spPr bwMode="auto">
            <a:xfrm>
              <a:off x="3696" y="2784"/>
              <a:ext cx="624" cy="624"/>
            </a:xfrm>
            <a:prstGeom prst="ellipse">
              <a:avLst/>
            </a:prstGeom>
            <a:solidFill>
              <a:schemeClr val="accent1"/>
            </a:solidFill>
            <a:ln w="9525">
              <a:solidFill>
                <a:schemeClr val="tx1"/>
              </a:solidFill>
              <a:round/>
              <a:headEnd/>
              <a:tailEnd/>
            </a:ln>
          </p:spPr>
          <p:txBody>
            <a:bodyPr wrap="none" lIns="91428" tIns="45714" rIns="91428" bIns="45714" anchor="ctr"/>
            <a:lstStyle/>
            <a:p>
              <a:pPr algn="ctr"/>
              <a:r>
                <a:rPr lang="en-US" sz="1600" b="1"/>
                <a:t>C</a:t>
              </a:r>
            </a:p>
          </p:txBody>
        </p:sp>
        <p:sp>
          <p:nvSpPr>
            <p:cNvPr id="29714" name="AutoShape 57"/>
            <p:cNvSpPr>
              <a:spLocks noChangeArrowheads="1"/>
            </p:cNvSpPr>
            <p:nvPr/>
          </p:nvSpPr>
          <p:spPr bwMode="auto">
            <a:xfrm flipV="1">
              <a:off x="2832" y="2256"/>
              <a:ext cx="288" cy="336"/>
            </a:xfrm>
            <a:prstGeom prst="curvedRightArrow">
              <a:avLst>
                <a:gd name="adj1" fmla="val 23333"/>
                <a:gd name="adj2" fmla="val 46667"/>
                <a:gd name="adj3" fmla="val 33333"/>
              </a:avLst>
            </a:prstGeom>
            <a:solidFill>
              <a:schemeClr val="accent1"/>
            </a:solidFill>
            <a:ln w="9525">
              <a:solidFill>
                <a:schemeClr val="tx1"/>
              </a:solidFill>
              <a:miter lim="800000"/>
              <a:headEnd/>
              <a:tailEnd/>
            </a:ln>
          </p:spPr>
          <p:txBody>
            <a:bodyPr wrap="none" anchor="ctr"/>
            <a:lstStyle/>
            <a:p>
              <a:endParaRPr lang="tr-TR"/>
            </a:p>
          </p:txBody>
        </p:sp>
        <p:sp>
          <p:nvSpPr>
            <p:cNvPr id="29715" name="AutoShape 58"/>
            <p:cNvSpPr>
              <a:spLocks noChangeArrowheads="1"/>
            </p:cNvSpPr>
            <p:nvPr/>
          </p:nvSpPr>
          <p:spPr bwMode="auto">
            <a:xfrm flipV="1">
              <a:off x="2832" y="3312"/>
              <a:ext cx="288" cy="336"/>
            </a:xfrm>
            <a:prstGeom prst="curvedRightArrow">
              <a:avLst>
                <a:gd name="adj1" fmla="val 23333"/>
                <a:gd name="adj2" fmla="val 46667"/>
                <a:gd name="adj3" fmla="val 33333"/>
              </a:avLst>
            </a:prstGeom>
            <a:solidFill>
              <a:schemeClr val="accent1"/>
            </a:solidFill>
            <a:ln w="9525">
              <a:solidFill>
                <a:schemeClr val="tx1"/>
              </a:solidFill>
              <a:miter lim="800000"/>
              <a:headEnd/>
              <a:tailEnd/>
            </a:ln>
          </p:spPr>
          <p:txBody>
            <a:bodyPr wrap="none" anchor="ctr"/>
            <a:lstStyle/>
            <a:p>
              <a:endParaRPr lang="tr-TR"/>
            </a:p>
          </p:txBody>
        </p:sp>
      </p:grpSp>
      <p:sp>
        <p:nvSpPr>
          <p:cNvPr id="30" name="29 Metin kutusu"/>
          <p:cNvSpPr txBox="1">
            <a:spLocks noChangeArrowheads="1"/>
          </p:cNvSpPr>
          <p:nvPr/>
        </p:nvSpPr>
        <p:spPr bwMode="auto">
          <a:xfrm>
            <a:off x="4714875" y="2671763"/>
            <a:ext cx="14287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sz="2000" dirty="0" smtClean="0">
                <a:solidFill>
                  <a:schemeClr val="bg1"/>
                </a:solidFill>
                <a:latin typeface="Times New Roman" pitchFamily="18" charset="0"/>
                <a:cs typeface="Times New Roman" pitchFamily="18" charset="0"/>
              </a:rPr>
              <a:t>Salınma</a:t>
            </a:r>
            <a:endParaRPr lang="tr-TR" sz="2000" dirty="0">
              <a:solidFill>
                <a:schemeClr val="bg1"/>
              </a:solidFill>
              <a:latin typeface="Times New Roman" pitchFamily="18" charset="0"/>
              <a:cs typeface="Times New Roman" pitchFamily="18" charset="0"/>
            </a:endParaRPr>
          </a:p>
        </p:txBody>
      </p:sp>
      <p:pic>
        <p:nvPicPr>
          <p:cNvPr id="522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28688" y="1285875"/>
            <a:ext cx="1571625" cy="1285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 name="31 Metin kutusu"/>
          <p:cNvSpPr txBox="1">
            <a:spLocks noChangeArrowheads="1"/>
          </p:cNvSpPr>
          <p:nvPr/>
        </p:nvSpPr>
        <p:spPr bwMode="auto">
          <a:xfrm>
            <a:off x="1143000" y="2671763"/>
            <a:ext cx="17145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sz="2000">
                <a:solidFill>
                  <a:schemeClr val="bg1"/>
                </a:solidFill>
                <a:latin typeface="Times New Roman" pitchFamily="18" charset="0"/>
                <a:cs typeface="Times New Roman" pitchFamily="18" charset="0"/>
              </a:rPr>
              <a:t>Kıvrılma</a:t>
            </a:r>
          </a:p>
        </p:txBody>
      </p:sp>
      <p:sp>
        <p:nvSpPr>
          <p:cNvPr id="33" name="32 Metin kutusu"/>
          <p:cNvSpPr txBox="1">
            <a:spLocks noChangeArrowheads="1"/>
          </p:cNvSpPr>
          <p:nvPr/>
        </p:nvSpPr>
        <p:spPr bwMode="auto">
          <a:xfrm>
            <a:off x="571500" y="3429000"/>
            <a:ext cx="6643688"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sz="2000">
                <a:solidFill>
                  <a:schemeClr val="bg1"/>
                </a:solidFill>
                <a:latin typeface="CG Times" pitchFamily="18" charset="0"/>
                <a:cs typeface="Times New Roman" pitchFamily="18" charset="0"/>
              </a:rPr>
              <a:t>Bunlar temel titreşimlerdir. </a:t>
            </a:r>
          </a:p>
        </p:txBody>
      </p:sp>
      <p:sp>
        <p:nvSpPr>
          <p:cNvPr id="4" name="Slayt Numarası Yer Tutucusu 3"/>
          <p:cNvSpPr>
            <a:spLocks noGrp="1"/>
          </p:cNvSpPr>
          <p:nvPr>
            <p:ph type="sldNum" sz="quarter" idx="12"/>
          </p:nvPr>
        </p:nvSpPr>
        <p:spPr/>
        <p:txBody>
          <a:bodyPr/>
          <a:lstStyle/>
          <a:p>
            <a:pPr>
              <a:defRPr/>
            </a:pPr>
            <a:fld id="{52C74AE7-36A1-4C15-962D-B49A703D1F4C}" type="slidenum">
              <a:rPr lang="tr-TR" smtClean="0"/>
              <a:pPr>
                <a:defRPr/>
              </a:pPr>
              <a:t>24</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Scale>
                                      <p:cBhvr>
                                        <p:cTn id="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7"/>
                                        </p:tgtEl>
                                        <p:attrNameLst>
                                          <p:attrName>ppt_x</p:attrName>
                                          <p:attrName>ppt_y</p:attrName>
                                        </p:attrNameLst>
                                      </p:cBhvr>
                                    </p:animMotion>
                                    <p:animEffect transition="in" filter="fade">
                                      <p:cBhvr>
                                        <p:cTn id="9" dur="1000"/>
                                        <p:tgtEl>
                                          <p:spTgt spid="1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Scale>
                                      <p:cBhvr>
                                        <p:cTn id="14"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2"/>
                                        </p:tgtEl>
                                        <p:attrNameLst>
                                          <p:attrName>ppt_x</p:attrName>
                                          <p:attrName>ppt_y</p:attrName>
                                        </p:attrNameLst>
                                      </p:cBhvr>
                                    </p:animMotion>
                                    <p:animEffect transition="in" filter="fade">
                                      <p:cBhvr>
                                        <p:cTn id="16" dur="1000"/>
                                        <p:tgtEl>
                                          <p:spTgt spid="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nodeType="clickEffect">
                                  <p:stCondLst>
                                    <p:cond delay="0"/>
                                  </p:stCondLst>
                                  <p:childTnLst>
                                    <p:set>
                                      <p:cBhvr>
                                        <p:cTn id="20" dur="1" fill="hold">
                                          <p:stCondLst>
                                            <p:cond delay="0"/>
                                          </p:stCondLst>
                                        </p:cTn>
                                        <p:tgtEl>
                                          <p:spTgt spid="52226"/>
                                        </p:tgtEl>
                                        <p:attrNameLst>
                                          <p:attrName>style.visibility</p:attrName>
                                        </p:attrNameLst>
                                      </p:cBhvr>
                                      <p:to>
                                        <p:strVal val="visible"/>
                                      </p:to>
                                    </p:set>
                                    <p:animScale>
                                      <p:cBhvr>
                                        <p:cTn id="21" dur="1000" decel="50000" fill="hold">
                                          <p:stCondLst>
                                            <p:cond delay="0"/>
                                          </p:stCondLst>
                                        </p:cTn>
                                        <p:tgtEl>
                                          <p:spTgt spid="522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2226"/>
                                        </p:tgtEl>
                                        <p:attrNameLst>
                                          <p:attrName>ppt_x</p:attrName>
                                          <p:attrName>ppt_y</p:attrName>
                                        </p:attrNameLst>
                                      </p:cBhvr>
                                    </p:animMotion>
                                    <p:animEffect transition="in" filter="fade">
                                      <p:cBhvr>
                                        <p:cTn id="23" dur="1000"/>
                                        <p:tgtEl>
                                          <p:spTgt spid="5222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2"/>
                                        </p:tgtEl>
                                        <p:attrNameLst>
                                          <p:attrName>style.visibility</p:attrName>
                                        </p:attrNameLst>
                                      </p:cBhvr>
                                      <p:to>
                                        <p:strVal val="visible"/>
                                      </p:to>
                                    </p:set>
                                    <p:animScale>
                                      <p:cBhvr>
                                        <p:cTn id="28"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2"/>
                                        </p:tgtEl>
                                        <p:attrNameLst>
                                          <p:attrName>ppt_x</p:attrName>
                                          <p:attrName>ppt_y</p:attrName>
                                        </p:attrNameLst>
                                      </p:cBhvr>
                                    </p:animMotion>
                                    <p:animEffect transition="in" filter="fade">
                                      <p:cBhvr>
                                        <p:cTn id="30" dur="1000"/>
                                        <p:tgtEl>
                                          <p:spTgt spid="3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2"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Scale>
                                      <p:cBhvr>
                                        <p:cTn id="35"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
                                        </p:tgtEl>
                                        <p:attrNameLst>
                                          <p:attrName>ppt_x</p:attrName>
                                          <p:attrName>ppt_y</p:attrName>
                                        </p:attrNameLst>
                                      </p:cBhvr>
                                    </p:animMotion>
                                    <p:animEffect transition="in" filter="fade">
                                      <p:cBhvr>
                                        <p:cTn id="37" dur="1000"/>
                                        <p:tgtEl>
                                          <p:spTgt spid="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2"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Scale>
                                      <p:cBhvr>
                                        <p:cTn id="4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8"/>
                                        </p:tgtEl>
                                        <p:attrNameLst>
                                          <p:attrName>ppt_x</p:attrName>
                                          <p:attrName>ppt_y</p:attrName>
                                        </p:attrNameLst>
                                      </p:cBhvr>
                                    </p:animMotion>
                                    <p:animEffect transition="in" filter="fade">
                                      <p:cBhvr>
                                        <p:cTn id="44" dur="1000"/>
                                        <p:tgtEl>
                                          <p:spTgt spid="18"/>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2" presetClass="entr" presetSubtype="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Scale>
                                      <p:cBhvr>
                                        <p:cTn id="49"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30"/>
                                        </p:tgtEl>
                                        <p:attrNameLst>
                                          <p:attrName>ppt_x</p:attrName>
                                          <p:attrName>ppt_y</p:attrName>
                                        </p:attrNameLst>
                                      </p:cBhvr>
                                    </p:animMotion>
                                    <p:animEffect transition="in" filter="fade">
                                      <p:cBhvr>
                                        <p:cTn id="51" dur="1000"/>
                                        <p:tgtEl>
                                          <p:spTgt spid="30"/>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2" presetClass="entr" presetSubtype="0" fill="hold" grpId="0" nodeType="clickEffect">
                                  <p:stCondLst>
                                    <p:cond delay="0"/>
                                  </p:stCondLst>
                                  <p:childTnLst>
                                    <p:set>
                                      <p:cBhvr>
                                        <p:cTn id="55" dur="1" fill="hold">
                                          <p:stCondLst>
                                            <p:cond delay="0"/>
                                          </p:stCondLst>
                                        </p:cTn>
                                        <p:tgtEl>
                                          <p:spTgt spid="33"/>
                                        </p:tgtEl>
                                        <p:attrNameLst>
                                          <p:attrName>style.visibility</p:attrName>
                                        </p:attrNameLst>
                                      </p:cBhvr>
                                      <p:to>
                                        <p:strVal val="visible"/>
                                      </p:to>
                                    </p:set>
                                    <p:animScale>
                                      <p:cBhvr>
                                        <p:cTn id="56"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33"/>
                                        </p:tgtEl>
                                        <p:attrNameLst>
                                          <p:attrName>ppt_x</p:attrName>
                                          <p:attrName>ppt_y</p:attrName>
                                        </p:attrNameLst>
                                      </p:cBhvr>
                                    </p:animMotion>
                                    <p:animEffect transition="in" filter="fade">
                                      <p:cBhvr>
                                        <p:cTn id="58"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0" grpId="0"/>
      <p:bldP spid="32" grpId="0"/>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6 Dikdörtgen"/>
          <p:cNvSpPr>
            <a:spLocks noChangeArrowheads="1"/>
          </p:cNvSpPr>
          <p:nvPr/>
        </p:nvSpPr>
        <p:spPr bwMode="auto">
          <a:xfrm>
            <a:off x="107504" y="404664"/>
            <a:ext cx="8569325" cy="24006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dirty="0" smtClean="0">
                <a:solidFill>
                  <a:srgbClr val="FF0000"/>
                </a:solidFill>
                <a:latin typeface="Times New Roman" pitchFamily="18" charset="0"/>
                <a:cs typeface="Times New Roman" pitchFamily="18" charset="0"/>
              </a:rPr>
              <a:t>Titreşim hareketi ve spektrum sayısı</a:t>
            </a:r>
          </a:p>
          <a:p>
            <a:pPr>
              <a:lnSpc>
                <a:spcPct val="150000"/>
              </a:lnSpc>
            </a:pPr>
            <a:r>
              <a:rPr lang="tr-TR" sz="2000" dirty="0" smtClean="0">
                <a:solidFill>
                  <a:schemeClr val="bg1"/>
                </a:solidFill>
                <a:latin typeface="Times New Roman" pitchFamily="18" charset="0"/>
                <a:cs typeface="Times New Roman" pitchFamily="18" charset="0"/>
              </a:rPr>
              <a:t>IR </a:t>
            </a:r>
            <a:r>
              <a:rPr lang="tr-TR" sz="2000" dirty="0" err="1" smtClean="0">
                <a:solidFill>
                  <a:schemeClr val="bg1"/>
                </a:solidFill>
                <a:latin typeface="Times New Roman" pitchFamily="18" charset="0"/>
                <a:cs typeface="Times New Roman" pitchFamily="18" charset="0"/>
              </a:rPr>
              <a:t>Spektrumalarında</a:t>
            </a:r>
            <a:r>
              <a:rPr lang="tr-TR" sz="2000" dirty="0" smtClean="0">
                <a:solidFill>
                  <a:schemeClr val="bg1"/>
                </a:solidFill>
                <a:latin typeface="Times New Roman" pitchFamily="18" charset="0"/>
                <a:cs typeface="Times New Roman" pitchFamily="18" charset="0"/>
              </a:rPr>
              <a:t> </a:t>
            </a:r>
            <a:r>
              <a:rPr lang="tr-TR" sz="2000" dirty="0">
                <a:solidFill>
                  <a:schemeClr val="bg1"/>
                </a:solidFill>
                <a:latin typeface="Times New Roman" pitchFamily="18" charset="0"/>
                <a:cs typeface="Times New Roman" pitchFamily="18" charset="0"/>
              </a:rPr>
              <a:t>gözlenen titreşimler hesaplanan titreşimlerden farklıdır. </a:t>
            </a:r>
          </a:p>
          <a:p>
            <a:pPr>
              <a:lnSpc>
                <a:spcPct val="150000"/>
              </a:lnSpc>
            </a:pPr>
            <a:r>
              <a:rPr lang="tr-TR" sz="2000" dirty="0">
                <a:solidFill>
                  <a:schemeClr val="bg1"/>
                </a:solidFill>
                <a:latin typeface="Times New Roman" pitchFamily="18" charset="0"/>
                <a:cs typeface="Times New Roman" pitchFamily="18" charset="0"/>
              </a:rPr>
              <a:t>Fazla veya az olabilir. </a:t>
            </a:r>
            <a:r>
              <a:rPr lang="tr-TR" sz="2000" dirty="0" smtClean="0">
                <a:solidFill>
                  <a:schemeClr val="bg1"/>
                </a:solidFill>
                <a:latin typeface="Times New Roman" pitchFamily="18" charset="0"/>
                <a:cs typeface="Times New Roman" pitchFamily="18" charset="0"/>
              </a:rPr>
              <a:t>Az </a:t>
            </a:r>
            <a:r>
              <a:rPr lang="tr-TR" sz="2000" dirty="0">
                <a:solidFill>
                  <a:schemeClr val="bg1"/>
                </a:solidFill>
                <a:latin typeface="Times New Roman" pitchFamily="18" charset="0"/>
                <a:cs typeface="Times New Roman" pitchFamily="18" charset="0"/>
              </a:rPr>
              <a:t>olmasının nedeni:</a:t>
            </a:r>
          </a:p>
          <a:p>
            <a:pPr>
              <a:lnSpc>
                <a:spcPct val="150000"/>
              </a:lnSpc>
            </a:pPr>
            <a:endParaRPr lang="tr-TR" sz="2000" dirty="0" smtClean="0">
              <a:solidFill>
                <a:srgbClr val="FF0000"/>
              </a:solidFill>
              <a:latin typeface="Times New Roman" pitchFamily="18" charset="0"/>
              <a:cs typeface="Times New Roman" pitchFamily="18" charset="0"/>
            </a:endParaRPr>
          </a:p>
          <a:p>
            <a:pPr>
              <a:lnSpc>
                <a:spcPct val="150000"/>
              </a:lnSpc>
            </a:pPr>
            <a:r>
              <a:rPr lang="tr-TR" sz="2000" dirty="0" smtClean="0">
                <a:solidFill>
                  <a:srgbClr val="FF0000"/>
                </a:solidFill>
                <a:latin typeface="Times New Roman" pitchFamily="18" charset="0"/>
                <a:cs typeface="Times New Roman" pitchFamily="18" charset="0"/>
              </a:rPr>
              <a:t>1</a:t>
            </a:r>
            <a:r>
              <a:rPr lang="tr-TR" sz="2000" dirty="0">
                <a:solidFill>
                  <a:srgbClr val="FF0000"/>
                </a:solidFill>
                <a:latin typeface="Times New Roman" pitchFamily="18" charset="0"/>
                <a:cs typeface="Times New Roman" pitchFamily="18" charset="0"/>
              </a:rPr>
              <a:t>. Titreşim ve </a:t>
            </a:r>
            <a:r>
              <a:rPr lang="tr-TR" sz="2000" dirty="0" err="1">
                <a:solidFill>
                  <a:srgbClr val="FF0000"/>
                </a:solidFill>
                <a:latin typeface="Times New Roman" pitchFamily="18" charset="0"/>
                <a:cs typeface="Times New Roman" pitchFamily="18" charset="0"/>
              </a:rPr>
              <a:t>dipol</a:t>
            </a:r>
            <a:r>
              <a:rPr lang="tr-TR" sz="2000" dirty="0">
                <a:solidFill>
                  <a:srgbClr val="FF0000"/>
                </a:solidFill>
                <a:latin typeface="Times New Roman" pitchFamily="18" charset="0"/>
                <a:cs typeface="Times New Roman" pitchFamily="18" charset="0"/>
              </a:rPr>
              <a:t> momenti</a:t>
            </a:r>
          </a:p>
        </p:txBody>
      </p:sp>
      <p:sp>
        <p:nvSpPr>
          <p:cNvPr id="4" name="Rectangle 2"/>
          <p:cNvSpPr>
            <a:spLocks noChangeArrowheads="1"/>
          </p:cNvSpPr>
          <p:nvPr/>
        </p:nvSpPr>
        <p:spPr bwMode="auto">
          <a:xfrm>
            <a:off x="260100" y="3068960"/>
            <a:ext cx="8634412" cy="332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50000"/>
              </a:lnSpc>
            </a:pPr>
            <a:r>
              <a:rPr lang="tr-TR" sz="2000" dirty="0">
                <a:solidFill>
                  <a:schemeClr val="accent1"/>
                </a:solidFill>
                <a:latin typeface="CG Times" pitchFamily="18" charset="0"/>
              </a:rPr>
              <a:t>Bir molekülün </a:t>
            </a:r>
            <a:r>
              <a:rPr lang="tr-TR" sz="2000" dirty="0" err="1">
                <a:solidFill>
                  <a:schemeClr val="accent1"/>
                </a:solidFill>
                <a:latin typeface="CG Times" pitchFamily="18" charset="0"/>
              </a:rPr>
              <a:t>İnfrared</a:t>
            </a:r>
            <a:r>
              <a:rPr lang="tr-TR" sz="2000" dirty="0">
                <a:solidFill>
                  <a:schemeClr val="accent1"/>
                </a:solidFill>
                <a:latin typeface="CG Times" pitchFamily="18" charset="0"/>
              </a:rPr>
              <a:t> ışımasını </a:t>
            </a:r>
            <a:r>
              <a:rPr lang="tr-TR" sz="2000" dirty="0" err="1">
                <a:solidFill>
                  <a:schemeClr val="accent1"/>
                </a:solidFill>
                <a:latin typeface="CG Times" pitchFamily="18" charset="0"/>
              </a:rPr>
              <a:t>absorplayabilmesi</a:t>
            </a:r>
            <a:r>
              <a:rPr lang="tr-TR" sz="2000" dirty="0">
                <a:solidFill>
                  <a:schemeClr val="accent1"/>
                </a:solidFill>
                <a:latin typeface="CG Times" pitchFamily="18" charset="0"/>
              </a:rPr>
              <a:t> için titreşim veya dönme </a:t>
            </a:r>
            <a:r>
              <a:rPr lang="tr-TR" sz="2000" dirty="0" smtClean="0">
                <a:solidFill>
                  <a:schemeClr val="accent1"/>
                </a:solidFill>
                <a:latin typeface="CG Times" pitchFamily="18" charset="0"/>
              </a:rPr>
              <a:t>hareketi sonucunda</a:t>
            </a:r>
            <a:r>
              <a:rPr lang="tr-TR" sz="2000" dirty="0">
                <a:solidFill>
                  <a:schemeClr val="accent1"/>
                </a:solidFill>
                <a:latin typeface="CG Times" pitchFamily="18" charset="0"/>
              </a:rPr>
              <a:t>, molekülün </a:t>
            </a:r>
            <a:r>
              <a:rPr lang="tr-TR" sz="2000" dirty="0" err="1">
                <a:solidFill>
                  <a:schemeClr val="accent1"/>
                </a:solidFill>
                <a:latin typeface="CG Times" pitchFamily="18" charset="0"/>
              </a:rPr>
              <a:t>dipol</a:t>
            </a:r>
            <a:r>
              <a:rPr lang="tr-TR" sz="2000" dirty="0">
                <a:solidFill>
                  <a:schemeClr val="accent1"/>
                </a:solidFill>
                <a:latin typeface="CG Times" pitchFamily="18" charset="0"/>
              </a:rPr>
              <a:t> momentinde net bir değişme meydana gelmelidir. </a:t>
            </a:r>
            <a:endParaRPr lang="tr-TR" sz="2000" dirty="0" smtClean="0">
              <a:solidFill>
                <a:schemeClr val="accent1"/>
              </a:solidFill>
              <a:latin typeface="CG Times" pitchFamily="18" charset="0"/>
            </a:endParaRPr>
          </a:p>
          <a:p>
            <a:pPr>
              <a:lnSpc>
                <a:spcPct val="150000"/>
              </a:lnSpc>
            </a:pPr>
            <a:endParaRPr lang="tr-TR" sz="2000" dirty="0">
              <a:solidFill>
                <a:schemeClr val="bg1"/>
              </a:solidFill>
              <a:latin typeface="CG Times" pitchFamily="18" charset="0"/>
            </a:endParaRPr>
          </a:p>
          <a:p>
            <a:pPr>
              <a:lnSpc>
                <a:spcPct val="150000"/>
              </a:lnSpc>
            </a:pPr>
            <a:r>
              <a:rPr lang="tr-TR" sz="2000" dirty="0" smtClean="0">
                <a:solidFill>
                  <a:schemeClr val="bg1"/>
                </a:solidFill>
                <a:latin typeface="CG Times" pitchFamily="18" charset="0"/>
              </a:rPr>
              <a:t>Hidrojen </a:t>
            </a:r>
            <a:r>
              <a:rPr lang="tr-TR" sz="2000" dirty="0">
                <a:solidFill>
                  <a:schemeClr val="bg1"/>
                </a:solidFill>
                <a:latin typeface="CG Times" pitchFamily="18" charset="0"/>
              </a:rPr>
              <a:t>klorür  gibi polar moleküller titreşirken, </a:t>
            </a:r>
            <a:r>
              <a:rPr lang="tr-TR" sz="2000" dirty="0" err="1">
                <a:solidFill>
                  <a:schemeClr val="bg1"/>
                </a:solidFill>
                <a:latin typeface="CG Times" pitchFamily="18" charset="0"/>
              </a:rPr>
              <a:t>dipol</a:t>
            </a:r>
            <a:r>
              <a:rPr lang="tr-TR" sz="2000" dirty="0">
                <a:solidFill>
                  <a:schemeClr val="bg1"/>
                </a:solidFill>
                <a:latin typeface="CG Times" pitchFamily="18" charset="0"/>
              </a:rPr>
              <a:t> momentinde bir değişme </a:t>
            </a:r>
          </a:p>
          <a:p>
            <a:pPr>
              <a:lnSpc>
                <a:spcPct val="150000"/>
              </a:lnSpc>
            </a:pPr>
            <a:r>
              <a:rPr lang="tr-TR" sz="2000" dirty="0">
                <a:solidFill>
                  <a:schemeClr val="bg1"/>
                </a:solidFill>
                <a:latin typeface="CG Times" pitchFamily="18" charset="0"/>
              </a:rPr>
              <a:t>olur ve ışımanın elektrik alanı ile etkileşebilecek bir alan meydana gelir.</a:t>
            </a:r>
          </a:p>
          <a:p>
            <a:pPr>
              <a:lnSpc>
                <a:spcPct val="150000"/>
              </a:lnSpc>
            </a:pPr>
            <a:endParaRPr lang="tr-TR" sz="2000" dirty="0">
              <a:solidFill>
                <a:schemeClr val="bg1"/>
              </a:solidFill>
              <a:latin typeface="CG Times" pitchFamily="18" charset="0"/>
            </a:endParaRP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25</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5"/>
          <p:cNvSpPr>
            <a:spLocks noChangeArrowheads="1"/>
          </p:cNvSpPr>
          <p:nvPr/>
        </p:nvSpPr>
        <p:spPr bwMode="auto">
          <a:xfrm>
            <a:off x="395288" y="476250"/>
            <a:ext cx="565411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sz="2000" dirty="0">
                <a:solidFill>
                  <a:schemeClr val="bg1"/>
                </a:solidFill>
                <a:latin typeface="CG Times" pitchFamily="18" charset="0"/>
              </a:rPr>
              <a:t>Polar bağlar genellikle IR </a:t>
            </a:r>
            <a:r>
              <a:rPr lang="tr-TR" sz="2000" dirty="0" smtClean="0">
                <a:solidFill>
                  <a:schemeClr val="bg1"/>
                </a:solidFill>
                <a:latin typeface="CG Times" pitchFamily="18" charset="0"/>
              </a:rPr>
              <a:t>ışığı </a:t>
            </a:r>
            <a:r>
              <a:rPr lang="tr-TR" sz="2000" dirty="0" err="1" smtClean="0">
                <a:solidFill>
                  <a:schemeClr val="bg1"/>
                </a:solidFill>
                <a:latin typeface="CG Times" pitchFamily="18" charset="0"/>
              </a:rPr>
              <a:t>absorplar</a:t>
            </a:r>
            <a:r>
              <a:rPr lang="tr-TR" sz="2000" dirty="0" smtClean="0">
                <a:solidFill>
                  <a:schemeClr val="bg1"/>
                </a:solidFill>
                <a:latin typeface="CG Times" pitchFamily="18" charset="0"/>
              </a:rPr>
              <a:t> (IR aktiftir).</a:t>
            </a:r>
            <a:endParaRPr lang="tr-TR" sz="2000" dirty="0">
              <a:solidFill>
                <a:schemeClr val="bg1"/>
              </a:solidFill>
              <a:latin typeface="CG Times" pitchFamily="18" charset="0"/>
            </a:endParaRPr>
          </a:p>
        </p:txBody>
      </p:sp>
      <p:sp>
        <p:nvSpPr>
          <p:cNvPr id="29702" name="Rectangle 6"/>
          <p:cNvSpPr>
            <a:spLocks noChangeArrowheads="1"/>
          </p:cNvSpPr>
          <p:nvPr/>
        </p:nvSpPr>
        <p:spPr bwMode="auto">
          <a:xfrm>
            <a:off x="468313" y="4221088"/>
            <a:ext cx="8207375"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dirty="0">
                <a:solidFill>
                  <a:schemeClr val="bg1"/>
                </a:solidFill>
                <a:latin typeface="CG Times" pitchFamily="18" charset="0"/>
              </a:rPr>
              <a:t>O</a:t>
            </a:r>
            <a:r>
              <a:rPr lang="tr-TR" sz="2000" baseline="-25000" dirty="0">
                <a:solidFill>
                  <a:schemeClr val="bg1"/>
                </a:solidFill>
                <a:latin typeface="CG Times" pitchFamily="18" charset="0"/>
              </a:rPr>
              <a:t>2</a:t>
            </a:r>
            <a:r>
              <a:rPr lang="tr-TR" sz="2000" i="1" dirty="0">
                <a:solidFill>
                  <a:schemeClr val="bg1"/>
                </a:solidFill>
                <a:latin typeface="CG Times" pitchFamily="18" charset="0"/>
              </a:rPr>
              <a:t> </a:t>
            </a:r>
            <a:r>
              <a:rPr lang="tr-TR" sz="2000" dirty="0">
                <a:solidFill>
                  <a:schemeClr val="bg1"/>
                </a:solidFill>
                <a:latin typeface="CG Times" pitchFamily="18" charset="0"/>
              </a:rPr>
              <a:t>ve Cl</a:t>
            </a:r>
            <a:r>
              <a:rPr lang="tr-TR" sz="2000" baseline="-25000" dirty="0">
                <a:solidFill>
                  <a:schemeClr val="bg1"/>
                </a:solidFill>
                <a:latin typeface="CG Times" pitchFamily="18" charset="0"/>
              </a:rPr>
              <a:t>2</a:t>
            </a:r>
            <a:r>
              <a:rPr lang="tr-TR" sz="2000" dirty="0">
                <a:solidFill>
                  <a:schemeClr val="bg1"/>
                </a:solidFill>
                <a:latin typeface="CG Times" pitchFamily="18" charset="0"/>
              </a:rPr>
              <a:t> gibi </a:t>
            </a:r>
            <a:r>
              <a:rPr lang="tr-TR" sz="2000" dirty="0" err="1">
                <a:solidFill>
                  <a:schemeClr val="bg1"/>
                </a:solidFill>
                <a:latin typeface="CG Times" pitchFamily="18" charset="0"/>
              </a:rPr>
              <a:t>apolar</a:t>
            </a:r>
            <a:r>
              <a:rPr lang="tr-TR" sz="2000" dirty="0">
                <a:solidFill>
                  <a:schemeClr val="bg1"/>
                </a:solidFill>
                <a:latin typeface="CG Times" pitchFamily="18" charset="0"/>
              </a:rPr>
              <a:t> </a:t>
            </a:r>
            <a:r>
              <a:rPr lang="tr-TR" sz="2000" dirty="0" err="1">
                <a:solidFill>
                  <a:schemeClr val="bg1"/>
                </a:solidFill>
                <a:latin typeface="CG Times" pitchFamily="18" charset="0"/>
              </a:rPr>
              <a:t>molküllerin</a:t>
            </a:r>
            <a:r>
              <a:rPr lang="tr-TR" sz="2000" dirty="0">
                <a:solidFill>
                  <a:schemeClr val="bg1"/>
                </a:solidFill>
                <a:latin typeface="CG Times" pitchFamily="18" charset="0"/>
              </a:rPr>
              <a:t> dönmesi veya titreşmesi sırasında, </a:t>
            </a:r>
          </a:p>
          <a:p>
            <a:pPr>
              <a:lnSpc>
                <a:spcPct val="150000"/>
              </a:lnSpc>
            </a:pPr>
            <a:r>
              <a:rPr lang="tr-TR" sz="2000" dirty="0" err="1">
                <a:solidFill>
                  <a:schemeClr val="bg1"/>
                </a:solidFill>
                <a:latin typeface="CG Times" pitchFamily="18" charset="0"/>
              </a:rPr>
              <a:t>dipol</a:t>
            </a:r>
            <a:r>
              <a:rPr lang="tr-TR" sz="2000" dirty="0">
                <a:solidFill>
                  <a:schemeClr val="bg1"/>
                </a:solidFill>
                <a:latin typeface="CG Times" pitchFamily="18" charset="0"/>
              </a:rPr>
              <a:t> momentlerinde net bir değişme olmaz. </a:t>
            </a:r>
            <a:endParaRPr lang="tr-TR" sz="2000" dirty="0" smtClean="0">
              <a:solidFill>
                <a:schemeClr val="bg1"/>
              </a:solidFill>
              <a:latin typeface="CG Times" pitchFamily="18" charset="0"/>
            </a:endParaRPr>
          </a:p>
          <a:p>
            <a:pPr>
              <a:lnSpc>
                <a:spcPct val="150000"/>
              </a:lnSpc>
            </a:pPr>
            <a:r>
              <a:rPr lang="tr-TR" sz="2000" dirty="0" smtClean="0">
                <a:solidFill>
                  <a:schemeClr val="bg1"/>
                </a:solidFill>
                <a:latin typeface="CG Times" pitchFamily="18" charset="0"/>
              </a:rPr>
              <a:t>Bu </a:t>
            </a:r>
            <a:r>
              <a:rPr lang="tr-TR" sz="2000" dirty="0">
                <a:solidFill>
                  <a:schemeClr val="bg1"/>
                </a:solidFill>
                <a:latin typeface="CG Times" pitchFamily="18" charset="0"/>
              </a:rPr>
              <a:t>moleküller IR aktif değildir</a:t>
            </a:r>
            <a:r>
              <a:rPr lang="tr-TR" sz="2000" dirty="0" smtClean="0">
                <a:solidFill>
                  <a:schemeClr val="bg1"/>
                </a:solidFill>
                <a:latin typeface="CG Times" pitchFamily="18" charset="0"/>
              </a:rPr>
              <a:t>. (</a:t>
            </a:r>
            <a:r>
              <a:rPr lang="tr-TR" sz="2000" dirty="0">
                <a:solidFill>
                  <a:schemeClr val="bg1"/>
                </a:solidFill>
                <a:latin typeface="CG Times" pitchFamily="18" charset="0"/>
              </a:rPr>
              <a:t>IR ışınını </a:t>
            </a:r>
            <a:r>
              <a:rPr lang="tr-TR" sz="2000" dirty="0" err="1">
                <a:solidFill>
                  <a:schemeClr val="bg1"/>
                </a:solidFill>
                <a:latin typeface="CG Times" pitchFamily="18" charset="0"/>
              </a:rPr>
              <a:t>absorplamaz</a:t>
            </a:r>
            <a:r>
              <a:rPr lang="tr-TR" sz="2000" dirty="0">
                <a:solidFill>
                  <a:schemeClr val="bg1"/>
                </a:solidFill>
                <a:latin typeface="CG Times" pitchFamily="18" charset="0"/>
              </a:rPr>
              <a:t>)</a:t>
            </a:r>
          </a:p>
        </p:txBody>
      </p:sp>
      <p:graphicFrame>
        <p:nvGraphicFramePr>
          <p:cNvPr id="29703" name="Object 7"/>
          <p:cNvGraphicFramePr>
            <a:graphicFrameLocks noGrp="1" noChangeAspect="1"/>
          </p:cNvGraphicFramePr>
          <p:nvPr>
            <p:ph sz="half" idx="1"/>
          </p:nvPr>
        </p:nvGraphicFramePr>
        <p:xfrm>
          <a:off x="755650" y="1412875"/>
          <a:ext cx="4038600" cy="2203450"/>
        </p:xfrm>
        <a:graphic>
          <a:graphicData uri="http://schemas.openxmlformats.org/presentationml/2006/ole">
            <p:oleObj spid="_x0000_s2159" name="Bit Eşlem Resmi" r:id="rId3" imgW="5009524" imgH="2734057" progId="PBrush">
              <p:embed/>
            </p:oleObj>
          </a:graphicData>
        </a:graphic>
      </p:graphicFrame>
      <p:sp>
        <p:nvSpPr>
          <p:cNvPr id="29713" name="Text Box 17"/>
          <p:cNvSpPr txBox="1">
            <a:spLocks noChangeArrowheads="1"/>
          </p:cNvSpPr>
          <p:nvPr/>
        </p:nvSpPr>
        <p:spPr bwMode="auto">
          <a:xfrm>
            <a:off x="5508625" y="2205038"/>
            <a:ext cx="2376488"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IR ışıma absorpsiyonu</a:t>
            </a:r>
          </a:p>
        </p:txBody>
      </p:sp>
      <p:sp>
        <p:nvSpPr>
          <p:cNvPr id="2" name="Slayt Numarası Yer Tutucusu 1"/>
          <p:cNvSpPr>
            <a:spLocks noGrp="1"/>
          </p:cNvSpPr>
          <p:nvPr>
            <p:ph type="sldNum" sz="quarter" idx="12"/>
          </p:nvPr>
        </p:nvSpPr>
        <p:spPr/>
        <p:txBody>
          <a:bodyPr/>
          <a:lstStyle/>
          <a:p>
            <a:pPr>
              <a:defRPr/>
            </a:pPr>
            <a:fld id="{B18C5A51-3A58-4C5B-BA1B-BEFD44820171}" type="slidenum">
              <a:rPr lang="tr-TR" smtClean="0"/>
              <a:pPr>
                <a:defRPr/>
              </a:pPr>
              <a:t>26</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9701"/>
                                        </p:tgtEl>
                                        <p:attrNameLst>
                                          <p:attrName>style.visibility</p:attrName>
                                        </p:attrNameLst>
                                      </p:cBhvr>
                                      <p:to>
                                        <p:strVal val="visible"/>
                                      </p:to>
                                    </p:set>
                                    <p:animScale>
                                      <p:cBhvr>
                                        <p:cTn id="7" dur="1000" decel="50000" fill="hold">
                                          <p:stCondLst>
                                            <p:cond delay="0"/>
                                          </p:stCondLst>
                                        </p:cTn>
                                        <p:tgtEl>
                                          <p:spTgt spid="2970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9701"/>
                                        </p:tgtEl>
                                        <p:attrNameLst>
                                          <p:attrName>ppt_x</p:attrName>
                                          <p:attrName>ppt_y</p:attrName>
                                        </p:attrNameLst>
                                      </p:cBhvr>
                                    </p:animMotion>
                                    <p:animEffect transition="in" filter="fade">
                                      <p:cBhvr>
                                        <p:cTn id="9" dur="1000"/>
                                        <p:tgtEl>
                                          <p:spTgt spid="2970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29702"/>
                                        </p:tgtEl>
                                        <p:attrNameLst>
                                          <p:attrName>style.visibility</p:attrName>
                                        </p:attrNameLst>
                                      </p:cBhvr>
                                      <p:to>
                                        <p:strVal val="visible"/>
                                      </p:to>
                                    </p:set>
                                    <p:animScale>
                                      <p:cBhvr>
                                        <p:cTn id="14" dur="1000" decel="50000" fill="hold">
                                          <p:stCondLst>
                                            <p:cond delay="0"/>
                                          </p:stCondLst>
                                        </p:cTn>
                                        <p:tgtEl>
                                          <p:spTgt spid="2970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29702"/>
                                        </p:tgtEl>
                                        <p:attrNameLst>
                                          <p:attrName>ppt_x</p:attrName>
                                          <p:attrName>ppt_y</p:attrName>
                                        </p:attrNameLst>
                                      </p:cBhvr>
                                    </p:animMotion>
                                    <p:animEffect transition="in" filter="fade">
                                      <p:cBhvr>
                                        <p:cTn id="16" dur="1000"/>
                                        <p:tgtEl>
                                          <p:spTgt spid="2970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nodeType="clickEffect">
                                  <p:stCondLst>
                                    <p:cond delay="0"/>
                                  </p:stCondLst>
                                  <p:childTnLst>
                                    <p:set>
                                      <p:cBhvr>
                                        <p:cTn id="20" dur="1" fill="hold">
                                          <p:stCondLst>
                                            <p:cond delay="0"/>
                                          </p:stCondLst>
                                        </p:cTn>
                                        <p:tgtEl>
                                          <p:spTgt spid="29703"/>
                                        </p:tgtEl>
                                        <p:attrNameLst>
                                          <p:attrName>style.visibility</p:attrName>
                                        </p:attrNameLst>
                                      </p:cBhvr>
                                      <p:to>
                                        <p:strVal val="visible"/>
                                      </p:to>
                                    </p:set>
                                    <p:animScale>
                                      <p:cBhvr>
                                        <p:cTn id="21" dur="1000" decel="50000" fill="hold">
                                          <p:stCondLst>
                                            <p:cond delay="0"/>
                                          </p:stCondLst>
                                        </p:cTn>
                                        <p:tgtEl>
                                          <p:spTgt spid="2970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29703"/>
                                        </p:tgtEl>
                                        <p:attrNameLst>
                                          <p:attrName>ppt_x</p:attrName>
                                          <p:attrName>ppt_y</p:attrName>
                                        </p:attrNameLst>
                                      </p:cBhvr>
                                    </p:animMotion>
                                    <p:animEffect transition="in" filter="fade">
                                      <p:cBhvr>
                                        <p:cTn id="23" dur="1000"/>
                                        <p:tgtEl>
                                          <p:spTgt spid="2970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29713"/>
                                        </p:tgtEl>
                                        <p:attrNameLst>
                                          <p:attrName>style.visibility</p:attrName>
                                        </p:attrNameLst>
                                      </p:cBhvr>
                                      <p:to>
                                        <p:strVal val="visible"/>
                                      </p:to>
                                    </p:set>
                                    <p:animScale>
                                      <p:cBhvr>
                                        <p:cTn id="28" dur="1000" decel="50000" fill="hold">
                                          <p:stCondLst>
                                            <p:cond delay="0"/>
                                          </p:stCondLst>
                                        </p:cTn>
                                        <p:tgtEl>
                                          <p:spTgt spid="297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29713"/>
                                        </p:tgtEl>
                                        <p:attrNameLst>
                                          <p:attrName>ppt_x</p:attrName>
                                          <p:attrName>ppt_y</p:attrName>
                                        </p:attrNameLst>
                                      </p:cBhvr>
                                    </p:animMotion>
                                    <p:animEffect transition="in" filter="fade">
                                      <p:cBhvr>
                                        <p:cTn id="30" dur="1000"/>
                                        <p:tgtEl>
                                          <p:spTgt spid="297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p:bldP spid="29702" grpId="0"/>
      <p:bldP spid="297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34 Dikdörtgen"/>
          <p:cNvSpPr>
            <a:spLocks noChangeArrowheads="1"/>
          </p:cNvSpPr>
          <p:nvPr/>
        </p:nvSpPr>
        <p:spPr bwMode="auto">
          <a:xfrm>
            <a:off x="395288" y="476250"/>
            <a:ext cx="7786687" cy="24006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lnSpc>
                <a:spcPct val="150000"/>
              </a:lnSpc>
            </a:pPr>
            <a:r>
              <a:rPr lang="tr-TR" sz="2000" dirty="0">
                <a:solidFill>
                  <a:srgbClr val="FF0000"/>
                </a:solidFill>
                <a:latin typeface="Times New Roman" pitchFamily="18" charset="0"/>
                <a:cs typeface="Times New Roman" pitchFamily="18" charset="0"/>
              </a:rPr>
              <a:t>2. Enerjinin zayıf olması</a:t>
            </a:r>
          </a:p>
          <a:p>
            <a:pPr algn="just" eaLnBrk="1" hangingPunct="1">
              <a:lnSpc>
                <a:spcPct val="150000"/>
              </a:lnSpc>
            </a:pPr>
            <a:r>
              <a:rPr lang="tr-TR" sz="2000" dirty="0" smtClean="0">
                <a:solidFill>
                  <a:schemeClr val="bg1"/>
                </a:solidFill>
                <a:latin typeface="Times New Roman" pitchFamily="18" charset="0"/>
                <a:cs typeface="Times New Roman" pitchFamily="18" charset="0"/>
              </a:rPr>
              <a:t>Pik şiddeti de çok zayıf olur.</a:t>
            </a:r>
          </a:p>
          <a:p>
            <a:pPr algn="just" eaLnBrk="1" hangingPunct="1">
              <a:lnSpc>
                <a:spcPct val="150000"/>
              </a:lnSpc>
            </a:pPr>
            <a:endParaRPr lang="tr-TR" sz="2000" dirty="0" smtClean="0">
              <a:solidFill>
                <a:srgbClr val="FF0000"/>
              </a:solidFill>
              <a:latin typeface="Times New Roman" pitchFamily="18" charset="0"/>
              <a:cs typeface="Times New Roman" pitchFamily="18" charset="0"/>
            </a:endParaRPr>
          </a:p>
          <a:p>
            <a:pPr algn="just" eaLnBrk="1" hangingPunct="1">
              <a:lnSpc>
                <a:spcPct val="150000"/>
              </a:lnSpc>
            </a:pPr>
            <a:endParaRPr lang="tr-TR" sz="2000" dirty="0">
              <a:solidFill>
                <a:srgbClr val="FF0000"/>
              </a:solidFill>
              <a:latin typeface="Times New Roman" pitchFamily="18" charset="0"/>
              <a:cs typeface="Times New Roman" pitchFamily="18" charset="0"/>
            </a:endParaRPr>
          </a:p>
          <a:p>
            <a:pPr algn="just" eaLnBrk="1" hangingPunct="1">
              <a:lnSpc>
                <a:spcPct val="150000"/>
              </a:lnSpc>
            </a:pPr>
            <a:r>
              <a:rPr lang="tr-TR" sz="2000" dirty="0" smtClean="0">
                <a:solidFill>
                  <a:srgbClr val="FF0000"/>
                </a:solidFill>
                <a:latin typeface="Times New Roman" pitchFamily="18" charset="0"/>
                <a:cs typeface="Times New Roman" pitchFamily="18" charset="0"/>
              </a:rPr>
              <a:t>3</a:t>
            </a:r>
            <a:r>
              <a:rPr lang="tr-TR" sz="2000" dirty="0">
                <a:solidFill>
                  <a:srgbClr val="FF0000"/>
                </a:solidFill>
                <a:latin typeface="Times New Roman" pitchFamily="18" charset="0"/>
                <a:cs typeface="Times New Roman" pitchFamily="18" charset="0"/>
              </a:rPr>
              <a:t>. Bantların birbirini örtmesi</a:t>
            </a:r>
          </a:p>
        </p:txBody>
      </p:sp>
      <p:sp>
        <p:nvSpPr>
          <p:cNvPr id="2" name="Slayt Numarası Yer Tutucusu 1"/>
          <p:cNvSpPr>
            <a:spLocks noGrp="1"/>
          </p:cNvSpPr>
          <p:nvPr>
            <p:ph type="sldNum" sz="quarter" idx="12"/>
          </p:nvPr>
        </p:nvSpPr>
        <p:spPr/>
        <p:txBody>
          <a:bodyPr/>
          <a:lstStyle/>
          <a:p>
            <a:pPr>
              <a:defRPr/>
            </a:pPr>
            <a:fld id="{52C74AE7-36A1-4C15-962D-B49A703D1F4C}" type="slidenum">
              <a:rPr lang="tr-TR" smtClean="0"/>
              <a:pPr>
                <a:defRPr/>
              </a:pPr>
              <a:t>27</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Scale>
                                      <p:cBhvr>
                                        <p:cTn id="7"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5"/>
                                        </p:tgtEl>
                                        <p:attrNameLst>
                                          <p:attrName>ppt_x</p:attrName>
                                          <p:attrName>ppt_y</p:attrName>
                                        </p:attrNameLst>
                                      </p:cBhvr>
                                    </p:animMotion>
                                    <p:animEffect transition="in" filter="fade">
                                      <p:cBhvr>
                                        <p:cTn id="9"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34 Dikdörtgen"/>
          <p:cNvSpPr>
            <a:spLocks noChangeArrowheads="1"/>
          </p:cNvSpPr>
          <p:nvPr/>
        </p:nvSpPr>
        <p:spPr bwMode="auto">
          <a:xfrm>
            <a:off x="250825" y="620713"/>
            <a:ext cx="8137525" cy="42473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lnSpc>
                <a:spcPct val="150000"/>
              </a:lnSpc>
            </a:pPr>
            <a:r>
              <a:rPr lang="tr-TR" sz="2000" dirty="0">
                <a:solidFill>
                  <a:schemeClr val="bg1"/>
                </a:solidFill>
                <a:latin typeface="Times New Roman" pitchFamily="18" charset="0"/>
                <a:cs typeface="Times New Roman" pitchFamily="18" charset="0"/>
              </a:rPr>
              <a:t>Fazla olmasının nedeni:</a:t>
            </a:r>
          </a:p>
          <a:p>
            <a:pPr algn="just" eaLnBrk="1" hangingPunct="1">
              <a:lnSpc>
                <a:spcPct val="150000"/>
              </a:lnSpc>
            </a:pPr>
            <a:r>
              <a:rPr lang="tr-TR" sz="2000" dirty="0">
                <a:solidFill>
                  <a:srgbClr val="FF0000"/>
                </a:solidFill>
                <a:latin typeface="Times New Roman" pitchFamily="18" charset="0"/>
                <a:cs typeface="Times New Roman" pitchFamily="18" charset="0"/>
              </a:rPr>
              <a:t>1. Kombinasyon</a:t>
            </a:r>
          </a:p>
          <a:p>
            <a:pPr algn="just" eaLnBrk="1" hangingPunct="1">
              <a:lnSpc>
                <a:spcPct val="150000"/>
              </a:lnSpc>
            </a:pPr>
            <a:r>
              <a:rPr lang="tr-TR" sz="2000" dirty="0">
                <a:solidFill>
                  <a:schemeClr val="bg1"/>
                </a:solidFill>
                <a:latin typeface="CG Times" pitchFamily="18" charset="0"/>
                <a:cs typeface="Times New Roman" pitchFamily="18" charset="0"/>
              </a:rPr>
              <a:t>Bir moleküldeki farklı titreşimlerin aynı anda uyarılmasıyla oluşur</a:t>
            </a:r>
            <a:r>
              <a:rPr lang="tr-TR" sz="2000" dirty="0" smtClean="0">
                <a:solidFill>
                  <a:schemeClr val="bg1"/>
                </a:solidFill>
                <a:latin typeface="CG Times" pitchFamily="18" charset="0"/>
                <a:cs typeface="Times New Roman" pitchFamily="18" charset="0"/>
              </a:rPr>
              <a:t>.</a:t>
            </a:r>
          </a:p>
          <a:p>
            <a:pPr lvl="0" algn="just" eaLnBrk="1" hangingPunct="1">
              <a:lnSpc>
                <a:spcPct val="150000"/>
              </a:lnSpc>
            </a:pPr>
            <a:r>
              <a:rPr lang="tr-TR" sz="2000" dirty="0">
                <a:solidFill>
                  <a:srgbClr val="000000"/>
                </a:solidFill>
                <a:latin typeface="CG Times" pitchFamily="18" charset="0"/>
                <a:cs typeface="Times New Roman" pitchFamily="18" charset="0"/>
              </a:rPr>
              <a:t>İki veya daha fazla bandın toplam ya da farkına eşit frekanslarda zayıf bir bant </a:t>
            </a:r>
            <a:r>
              <a:rPr lang="tr-TR" sz="2000" dirty="0" smtClean="0">
                <a:solidFill>
                  <a:srgbClr val="000000"/>
                </a:solidFill>
                <a:latin typeface="CG Times" pitchFamily="18" charset="0"/>
                <a:cs typeface="Times New Roman" pitchFamily="18" charset="0"/>
              </a:rPr>
              <a:t>oluşturmasından kaynaklanır. </a:t>
            </a:r>
          </a:p>
          <a:p>
            <a:pPr algn="just" eaLnBrk="1" hangingPunct="1">
              <a:lnSpc>
                <a:spcPct val="150000"/>
              </a:lnSpc>
            </a:pPr>
            <a:r>
              <a:rPr lang="tr-TR" sz="2000" dirty="0">
                <a:solidFill>
                  <a:srgbClr val="FF0000"/>
                </a:solidFill>
                <a:latin typeface="Times New Roman" pitchFamily="18" charset="0"/>
                <a:cs typeface="Times New Roman" pitchFamily="18" charset="0"/>
              </a:rPr>
              <a:t>2. </a:t>
            </a:r>
            <a:r>
              <a:rPr lang="tr-TR" sz="2000" dirty="0" err="1">
                <a:solidFill>
                  <a:srgbClr val="FF0000"/>
                </a:solidFill>
                <a:latin typeface="Times New Roman" pitchFamily="18" charset="0"/>
                <a:cs typeface="Times New Roman" pitchFamily="18" charset="0"/>
              </a:rPr>
              <a:t>Kapling</a:t>
            </a:r>
            <a:r>
              <a:rPr lang="tr-TR" sz="2000" dirty="0">
                <a:solidFill>
                  <a:srgbClr val="FF0000"/>
                </a:solidFill>
                <a:latin typeface="Times New Roman" pitchFamily="18" charset="0"/>
                <a:cs typeface="Times New Roman" pitchFamily="18" charset="0"/>
              </a:rPr>
              <a:t> (iki titreşimin birbirini etkilemesi)</a:t>
            </a:r>
          </a:p>
          <a:p>
            <a:pPr lvl="0" algn="just" eaLnBrk="1" hangingPunct="1">
              <a:lnSpc>
                <a:spcPct val="150000"/>
              </a:lnSpc>
            </a:pPr>
            <a:r>
              <a:rPr lang="tr-TR" sz="2000" dirty="0">
                <a:solidFill>
                  <a:srgbClr val="000000"/>
                </a:solidFill>
                <a:latin typeface="CG Times" pitchFamily="18" charset="0"/>
              </a:rPr>
              <a:t>Bir molekülde frekansı birbirine çok yakın iki titreşim arasında görülür.</a:t>
            </a:r>
          </a:p>
          <a:p>
            <a:pPr lvl="0" algn="just" eaLnBrk="1" hangingPunct="1">
              <a:lnSpc>
                <a:spcPct val="150000"/>
              </a:lnSpc>
            </a:pPr>
            <a:endParaRPr lang="tr-TR" sz="2000" dirty="0">
              <a:solidFill>
                <a:srgbClr val="FFFFFF"/>
              </a:solidFill>
              <a:latin typeface="CG Times" pitchFamily="18" charset="0"/>
              <a:cs typeface="Times New Roman" pitchFamily="18" charset="0"/>
            </a:endParaRPr>
          </a:p>
          <a:p>
            <a:pPr algn="just" eaLnBrk="1" hangingPunct="1">
              <a:lnSpc>
                <a:spcPct val="150000"/>
              </a:lnSpc>
            </a:pPr>
            <a:endParaRPr lang="tr-TR" sz="2000" dirty="0">
              <a:solidFill>
                <a:schemeClr val="bg1"/>
              </a:solidFill>
              <a:latin typeface="CG Times" pitchFamily="18" charset="0"/>
              <a:cs typeface="Times New Roman" pitchFamily="18" charset="0"/>
            </a:endParaRPr>
          </a:p>
        </p:txBody>
      </p:sp>
      <p:sp>
        <p:nvSpPr>
          <p:cNvPr id="2" name="Slayt Numarası Yer Tutucusu 1"/>
          <p:cNvSpPr>
            <a:spLocks noGrp="1"/>
          </p:cNvSpPr>
          <p:nvPr>
            <p:ph type="sldNum" sz="quarter" idx="12"/>
          </p:nvPr>
        </p:nvSpPr>
        <p:spPr/>
        <p:txBody>
          <a:bodyPr/>
          <a:lstStyle/>
          <a:p>
            <a:pPr>
              <a:defRPr/>
            </a:pPr>
            <a:fld id="{52C74AE7-36A1-4C15-962D-B49A703D1F4C}" type="slidenum">
              <a:rPr lang="tr-TR" smtClean="0"/>
              <a:pPr>
                <a:defRPr/>
              </a:pPr>
              <a:t>28</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Scale>
                                      <p:cBhvr>
                                        <p:cTn id="7"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5"/>
                                        </p:tgtEl>
                                        <p:attrNameLst>
                                          <p:attrName>ppt_x</p:attrName>
                                          <p:attrName>ppt_y</p:attrName>
                                        </p:attrNameLst>
                                      </p:cBhvr>
                                    </p:animMotion>
                                    <p:animEffect transition="in" filter="fade">
                                      <p:cBhvr>
                                        <p:cTn id="9"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4"/>
          <p:cNvSpPr txBox="1">
            <a:spLocks noChangeArrowheads="1"/>
          </p:cNvSpPr>
          <p:nvPr/>
        </p:nvSpPr>
        <p:spPr bwMode="auto">
          <a:xfrm>
            <a:off x="539750" y="765175"/>
            <a:ext cx="4681538"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rgbClr val="FF0000"/>
                </a:solidFill>
                <a:latin typeface="Times New Roman" pitchFamily="18" charset="0"/>
                <a:cs typeface="Times New Roman" pitchFamily="18" charset="0"/>
              </a:rPr>
              <a:t>Örnek :</a:t>
            </a:r>
          </a:p>
        </p:txBody>
      </p:sp>
      <p:sp>
        <p:nvSpPr>
          <p:cNvPr id="39941" name="Text Box 5"/>
          <p:cNvSpPr txBox="1">
            <a:spLocks noChangeArrowheads="1"/>
          </p:cNvSpPr>
          <p:nvPr/>
        </p:nvSpPr>
        <p:spPr bwMode="auto">
          <a:xfrm>
            <a:off x="539750" y="1268413"/>
            <a:ext cx="80645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C=O hipotetik molekülü için hesapla bulunan gerilme titreşimi 1871 cm</a:t>
            </a:r>
            <a:r>
              <a:rPr lang="tr-TR" sz="2000" baseline="30000">
                <a:solidFill>
                  <a:schemeClr val="bg1"/>
                </a:solidFill>
                <a:latin typeface="CG Times" pitchFamily="18" charset="0"/>
              </a:rPr>
              <a:t>-1</a:t>
            </a:r>
            <a:endParaRPr lang="tr-TR" sz="2000">
              <a:solidFill>
                <a:schemeClr val="bg1"/>
              </a:solidFill>
              <a:latin typeface="CG Times" pitchFamily="18" charset="0"/>
            </a:endParaRPr>
          </a:p>
        </p:txBody>
      </p:sp>
      <p:sp>
        <p:nvSpPr>
          <p:cNvPr id="39942" name="Text Box 6"/>
          <p:cNvSpPr txBox="1">
            <a:spLocks noChangeArrowheads="1"/>
          </p:cNvSpPr>
          <p:nvPr/>
        </p:nvSpPr>
        <p:spPr bwMode="auto">
          <a:xfrm>
            <a:off x="539750" y="1700213"/>
            <a:ext cx="78486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CO</a:t>
            </a:r>
            <a:r>
              <a:rPr lang="tr-TR" sz="2000" baseline="-25000">
                <a:solidFill>
                  <a:schemeClr val="bg1"/>
                </a:solidFill>
                <a:latin typeface="CG Times" pitchFamily="18" charset="0"/>
              </a:rPr>
              <a:t>2</a:t>
            </a:r>
            <a:r>
              <a:rPr lang="tr-TR" sz="2000">
                <a:solidFill>
                  <a:schemeClr val="bg1"/>
                </a:solidFill>
                <a:latin typeface="CG Times" pitchFamily="18" charset="0"/>
              </a:rPr>
              <a:t>’in IR spektrumunda 1337 ve 2349 cm</a:t>
            </a:r>
            <a:r>
              <a:rPr lang="tr-TR" sz="2000" baseline="30000">
                <a:solidFill>
                  <a:schemeClr val="bg1"/>
                </a:solidFill>
                <a:latin typeface="CG Times" pitchFamily="18" charset="0"/>
              </a:rPr>
              <a:t>-1</a:t>
            </a:r>
            <a:r>
              <a:rPr lang="tr-TR" sz="2000">
                <a:solidFill>
                  <a:schemeClr val="bg1"/>
                </a:solidFill>
                <a:latin typeface="CG Times" pitchFamily="18" charset="0"/>
              </a:rPr>
              <a:t>’de titreşim bantları var.</a:t>
            </a:r>
          </a:p>
        </p:txBody>
      </p:sp>
      <p:sp>
        <p:nvSpPr>
          <p:cNvPr id="39943" name="Text Box 7"/>
          <p:cNvSpPr txBox="1">
            <a:spLocks noChangeArrowheads="1"/>
          </p:cNvSpPr>
          <p:nvPr/>
        </p:nvSpPr>
        <p:spPr bwMode="auto">
          <a:xfrm>
            <a:off x="468313" y="2276475"/>
            <a:ext cx="4465637"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Bunun nedeni Kapling’tir.</a:t>
            </a:r>
          </a:p>
        </p:txBody>
      </p:sp>
      <p:sp>
        <p:nvSpPr>
          <p:cNvPr id="39944" name="Text Box 8"/>
          <p:cNvSpPr txBox="1">
            <a:spLocks noChangeArrowheads="1"/>
          </p:cNvSpPr>
          <p:nvPr/>
        </p:nvSpPr>
        <p:spPr bwMode="auto">
          <a:xfrm>
            <a:off x="468313" y="3014663"/>
            <a:ext cx="7848600" cy="960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50000"/>
              </a:lnSpc>
              <a:spcBef>
                <a:spcPct val="50000"/>
              </a:spcBef>
            </a:pPr>
            <a:r>
              <a:rPr lang="tr-TR" sz="2000">
                <a:solidFill>
                  <a:schemeClr val="bg1"/>
                </a:solidFill>
                <a:latin typeface="CG Times" pitchFamily="18" charset="0"/>
              </a:rPr>
              <a:t>Kapling sonucu gözlenen absorpsiyon frekanslarından </a:t>
            </a:r>
            <a:r>
              <a:rPr lang="tr-TR" sz="2000" b="1" i="1">
                <a:solidFill>
                  <a:schemeClr val="bg1"/>
                </a:solidFill>
                <a:latin typeface="CG Times" pitchFamily="18" charset="0"/>
              </a:rPr>
              <a:t>asimetrik </a:t>
            </a:r>
            <a:r>
              <a:rPr lang="tr-TR" sz="2000" b="1">
                <a:solidFill>
                  <a:schemeClr val="bg1"/>
                </a:solidFill>
                <a:latin typeface="CG Times" pitchFamily="18" charset="0"/>
              </a:rPr>
              <a:t>olanı</a:t>
            </a:r>
            <a:r>
              <a:rPr lang="tr-TR" sz="2000">
                <a:solidFill>
                  <a:schemeClr val="bg1"/>
                </a:solidFill>
                <a:latin typeface="CG Times" pitchFamily="18" charset="0"/>
              </a:rPr>
              <a:t> hipotetik titreşimden </a:t>
            </a:r>
            <a:r>
              <a:rPr lang="tr-TR" sz="2000" b="1" i="1">
                <a:solidFill>
                  <a:schemeClr val="bg1"/>
                </a:solidFill>
                <a:latin typeface="CG Times" pitchFamily="18" charset="0"/>
              </a:rPr>
              <a:t>büyük</a:t>
            </a:r>
            <a:r>
              <a:rPr lang="tr-TR" sz="2000">
                <a:solidFill>
                  <a:schemeClr val="bg1"/>
                </a:solidFill>
                <a:latin typeface="CG Times" pitchFamily="18" charset="0"/>
              </a:rPr>
              <a:t>, </a:t>
            </a:r>
            <a:r>
              <a:rPr lang="tr-TR" sz="2000" b="1" i="1">
                <a:solidFill>
                  <a:schemeClr val="bg1"/>
                </a:solidFill>
                <a:latin typeface="CG Times" pitchFamily="18" charset="0"/>
              </a:rPr>
              <a:t>simetrik</a:t>
            </a:r>
            <a:r>
              <a:rPr lang="tr-TR" sz="2000">
                <a:solidFill>
                  <a:schemeClr val="bg1"/>
                </a:solidFill>
                <a:latin typeface="CG Times" pitchFamily="18" charset="0"/>
              </a:rPr>
              <a:t> olanı</a:t>
            </a:r>
            <a:r>
              <a:rPr lang="tr-TR" sz="2000" b="1" i="1">
                <a:solidFill>
                  <a:schemeClr val="bg1"/>
                </a:solidFill>
                <a:latin typeface="CG Times" pitchFamily="18" charset="0"/>
              </a:rPr>
              <a:t> küçüktür</a:t>
            </a:r>
            <a:r>
              <a:rPr lang="tr-TR" sz="2000">
                <a:solidFill>
                  <a:schemeClr val="bg1"/>
                </a:solidFill>
                <a:latin typeface="CG Times" pitchFamily="18" charset="0"/>
              </a:rPr>
              <a:t>.</a:t>
            </a:r>
          </a:p>
        </p:txBody>
      </p:sp>
      <p:sp>
        <p:nvSpPr>
          <p:cNvPr id="39945" name="Text Box 9"/>
          <p:cNvSpPr txBox="1">
            <a:spLocks noChangeArrowheads="1"/>
          </p:cNvSpPr>
          <p:nvPr/>
        </p:nvSpPr>
        <p:spPr bwMode="auto">
          <a:xfrm>
            <a:off x="539750" y="4040188"/>
            <a:ext cx="813752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Kapling, çizgisel moleküllerde en fazla dik açılı moleküllerde ise en azdır.</a:t>
            </a:r>
          </a:p>
        </p:txBody>
      </p:sp>
      <p:sp>
        <p:nvSpPr>
          <p:cNvPr id="39946" name="Text Box 10"/>
          <p:cNvSpPr txBox="1">
            <a:spLocks noChangeArrowheads="1"/>
          </p:cNvSpPr>
          <p:nvPr/>
        </p:nvSpPr>
        <p:spPr bwMode="auto">
          <a:xfrm>
            <a:off x="539750" y="4814888"/>
            <a:ext cx="8208963" cy="960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50000"/>
              </a:lnSpc>
              <a:spcBef>
                <a:spcPct val="50000"/>
              </a:spcBef>
            </a:pPr>
            <a:r>
              <a:rPr lang="tr-TR" sz="2000">
                <a:solidFill>
                  <a:schemeClr val="bg1"/>
                </a:solidFill>
                <a:latin typeface="CG Times" pitchFamily="18" charset="0"/>
              </a:rPr>
              <a:t>Bir molekülde kapling sonucu meydana gelen frekansların toplamı hipotetik molekülün frekansının yaklaşık iki katıdır.</a:t>
            </a:r>
          </a:p>
        </p:txBody>
      </p:sp>
      <p:sp>
        <p:nvSpPr>
          <p:cNvPr id="2" name="Slayt Numarası Yer Tutucusu 1"/>
          <p:cNvSpPr>
            <a:spLocks noGrp="1"/>
          </p:cNvSpPr>
          <p:nvPr>
            <p:ph type="sldNum" sz="quarter" idx="12"/>
          </p:nvPr>
        </p:nvSpPr>
        <p:spPr/>
        <p:txBody>
          <a:bodyPr/>
          <a:lstStyle/>
          <a:p>
            <a:pPr>
              <a:defRPr/>
            </a:pPr>
            <a:fld id="{52C74AE7-36A1-4C15-962D-B49A703D1F4C}" type="slidenum">
              <a:rPr lang="tr-TR" smtClean="0"/>
              <a:pPr>
                <a:defRPr/>
              </a:pPr>
              <a:t>29</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9940"/>
                                        </p:tgtEl>
                                        <p:attrNameLst>
                                          <p:attrName>style.visibility</p:attrName>
                                        </p:attrNameLst>
                                      </p:cBhvr>
                                      <p:to>
                                        <p:strVal val="visible"/>
                                      </p:to>
                                    </p:set>
                                    <p:animScale>
                                      <p:cBhvr>
                                        <p:cTn id="7" dur="1000" decel="50000" fill="hold">
                                          <p:stCondLst>
                                            <p:cond delay="0"/>
                                          </p:stCondLst>
                                        </p:cTn>
                                        <p:tgtEl>
                                          <p:spTgt spid="399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9940"/>
                                        </p:tgtEl>
                                        <p:attrNameLst>
                                          <p:attrName>ppt_x</p:attrName>
                                          <p:attrName>ppt_y</p:attrName>
                                        </p:attrNameLst>
                                      </p:cBhvr>
                                    </p:animMotion>
                                    <p:animEffect transition="in" filter="fade">
                                      <p:cBhvr>
                                        <p:cTn id="9" dur="1000"/>
                                        <p:tgtEl>
                                          <p:spTgt spid="3994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9941"/>
                                        </p:tgtEl>
                                        <p:attrNameLst>
                                          <p:attrName>style.visibility</p:attrName>
                                        </p:attrNameLst>
                                      </p:cBhvr>
                                      <p:to>
                                        <p:strVal val="visible"/>
                                      </p:to>
                                    </p:set>
                                    <p:animScale>
                                      <p:cBhvr>
                                        <p:cTn id="14" dur="1000" decel="50000" fill="hold">
                                          <p:stCondLst>
                                            <p:cond delay="0"/>
                                          </p:stCondLst>
                                        </p:cTn>
                                        <p:tgtEl>
                                          <p:spTgt spid="399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9941"/>
                                        </p:tgtEl>
                                        <p:attrNameLst>
                                          <p:attrName>ppt_x</p:attrName>
                                          <p:attrName>ppt_y</p:attrName>
                                        </p:attrNameLst>
                                      </p:cBhvr>
                                    </p:animMotion>
                                    <p:animEffect transition="in" filter="fade">
                                      <p:cBhvr>
                                        <p:cTn id="16" dur="1000"/>
                                        <p:tgtEl>
                                          <p:spTgt spid="3994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9942"/>
                                        </p:tgtEl>
                                        <p:attrNameLst>
                                          <p:attrName>style.visibility</p:attrName>
                                        </p:attrNameLst>
                                      </p:cBhvr>
                                      <p:to>
                                        <p:strVal val="visible"/>
                                      </p:to>
                                    </p:set>
                                    <p:animScale>
                                      <p:cBhvr>
                                        <p:cTn id="21" dur="1000" decel="50000" fill="hold">
                                          <p:stCondLst>
                                            <p:cond delay="0"/>
                                          </p:stCondLst>
                                        </p:cTn>
                                        <p:tgtEl>
                                          <p:spTgt spid="399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9942"/>
                                        </p:tgtEl>
                                        <p:attrNameLst>
                                          <p:attrName>ppt_x</p:attrName>
                                          <p:attrName>ppt_y</p:attrName>
                                        </p:attrNameLst>
                                      </p:cBhvr>
                                    </p:animMotion>
                                    <p:animEffect transition="in" filter="fade">
                                      <p:cBhvr>
                                        <p:cTn id="23" dur="1000"/>
                                        <p:tgtEl>
                                          <p:spTgt spid="3994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9943"/>
                                        </p:tgtEl>
                                        <p:attrNameLst>
                                          <p:attrName>style.visibility</p:attrName>
                                        </p:attrNameLst>
                                      </p:cBhvr>
                                      <p:to>
                                        <p:strVal val="visible"/>
                                      </p:to>
                                    </p:set>
                                    <p:animScale>
                                      <p:cBhvr>
                                        <p:cTn id="28" dur="1000" decel="50000" fill="hold">
                                          <p:stCondLst>
                                            <p:cond delay="0"/>
                                          </p:stCondLst>
                                        </p:cTn>
                                        <p:tgtEl>
                                          <p:spTgt spid="399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9943"/>
                                        </p:tgtEl>
                                        <p:attrNameLst>
                                          <p:attrName>ppt_x</p:attrName>
                                          <p:attrName>ppt_y</p:attrName>
                                        </p:attrNameLst>
                                      </p:cBhvr>
                                    </p:animMotion>
                                    <p:animEffect transition="in" filter="fade">
                                      <p:cBhvr>
                                        <p:cTn id="30" dur="1000"/>
                                        <p:tgtEl>
                                          <p:spTgt spid="3994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9944"/>
                                        </p:tgtEl>
                                        <p:attrNameLst>
                                          <p:attrName>style.visibility</p:attrName>
                                        </p:attrNameLst>
                                      </p:cBhvr>
                                      <p:to>
                                        <p:strVal val="visible"/>
                                      </p:to>
                                    </p:set>
                                    <p:animScale>
                                      <p:cBhvr>
                                        <p:cTn id="35" dur="1000" decel="50000" fill="hold">
                                          <p:stCondLst>
                                            <p:cond delay="0"/>
                                          </p:stCondLst>
                                        </p:cTn>
                                        <p:tgtEl>
                                          <p:spTgt spid="399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9944"/>
                                        </p:tgtEl>
                                        <p:attrNameLst>
                                          <p:attrName>ppt_x</p:attrName>
                                          <p:attrName>ppt_y</p:attrName>
                                        </p:attrNameLst>
                                      </p:cBhvr>
                                    </p:animMotion>
                                    <p:animEffect transition="in" filter="fade">
                                      <p:cBhvr>
                                        <p:cTn id="37" dur="1000"/>
                                        <p:tgtEl>
                                          <p:spTgt spid="3994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39945"/>
                                        </p:tgtEl>
                                        <p:attrNameLst>
                                          <p:attrName>style.visibility</p:attrName>
                                        </p:attrNameLst>
                                      </p:cBhvr>
                                      <p:to>
                                        <p:strVal val="visible"/>
                                      </p:to>
                                    </p:set>
                                    <p:animScale>
                                      <p:cBhvr>
                                        <p:cTn id="42" dur="1000" decel="50000" fill="hold">
                                          <p:stCondLst>
                                            <p:cond delay="0"/>
                                          </p:stCondLst>
                                        </p:cTn>
                                        <p:tgtEl>
                                          <p:spTgt spid="399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9945"/>
                                        </p:tgtEl>
                                        <p:attrNameLst>
                                          <p:attrName>ppt_x</p:attrName>
                                          <p:attrName>ppt_y</p:attrName>
                                        </p:attrNameLst>
                                      </p:cBhvr>
                                    </p:animMotion>
                                    <p:animEffect transition="in" filter="fade">
                                      <p:cBhvr>
                                        <p:cTn id="44" dur="1000"/>
                                        <p:tgtEl>
                                          <p:spTgt spid="39945"/>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2" presetClass="entr" presetSubtype="0" fill="hold" grpId="0" nodeType="clickEffect">
                                  <p:stCondLst>
                                    <p:cond delay="0"/>
                                  </p:stCondLst>
                                  <p:childTnLst>
                                    <p:set>
                                      <p:cBhvr>
                                        <p:cTn id="48" dur="1" fill="hold">
                                          <p:stCondLst>
                                            <p:cond delay="0"/>
                                          </p:stCondLst>
                                        </p:cTn>
                                        <p:tgtEl>
                                          <p:spTgt spid="39946"/>
                                        </p:tgtEl>
                                        <p:attrNameLst>
                                          <p:attrName>style.visibility</p:attrName>
                                        </p:attrNameLst>
                                      </p:cBhvr>
                                      <p:to>
                                        <p:strVal val="visible"/>
                                      </p:to>
                                    </p:set>
                                    <p:animScale>
                                      <p:cBhvr>
                                        <p:cTn id="49" dur="1000" decel="50000" fill="hold">
                                          <p:stCondLst>
                                            <p:cond delay="0"/>
                                          </p:stCondLst>
                                        </p:cTn>
                                        <p:tgtEl>
                                          <p:spTgt spid="399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39946"/>
                                        </p:tgtEl>
                                        <p:attrNameLst>
                                          <p:attrName>ppt_x</p:attrName>
                                          <p:attrName>ppt_y</p:attrName>
                                        </p:attrNameLst>
                                      </p:cBhvr>
                                    </p:animMotion>
                                    <p:animEffect transition="in" filter="fade">
                                      <p:cBhvr>
                                        <p:cTn id="51" dur="1000"/>
                                        <p:tgtEl>
                                          <p:spTgt spid="399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p:bldP spid="39941" grpId="0"/>
      <p:bldP spid="39942" grpId="0"/>
      <p:bldP spid="39943" grpId="0"/>
      <p:bldP spid="39944" grpId="0"/>
      <p:bldP spid="39945" grpId="0"/>
      <p:bldP spid="399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a:spLocks noChangeArrowheads="1"/>
          </p:cNvSpPr>
          <p:nvPr/>
        </p:nvSpPr>
        <p:spPr bwMode="auto">
          <a:xfrm>
            <a:off x="323850" y="333375"/>
            <a:ext cx="8002588" cy="147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lnSpc>
                <a:spcPct val="150000"/>
              </a:lnSpc>
            </a:pPr>
            <a:r>
              <a:rPr lang="tr-TR" sz="2000">
                <a:solidFill>
                  <a:srgbClr val="FF0000"/>
                </a:solidFill>
                <a:latin typeface="Times New Roman" pitchFamily="18" charset="0"/>
                <a:cs typeface="Times New Roman" pitchFamily="18" charset="0"/>
              </a:rPr>
              <a:t>3. Overton (üst ton, katlı ton) bantları </a:t>
            </a:r>
          </a:p>
          <a:p>
            <a:pPr algn="just" eaLnBrk="1" hangingPunct="1">
              <a:lnSpc>
                <a:spcPct val="150000"/>
              </a:lnSpc>
            </a:pPr>
            <a:r>
              <a:rPr lang="tr-TR" sz="2000">
                <a:solidFill>
                  <a:schemeClr val="bg1"/>
                </a:solidFill>
                <a:latin typeface="CG Times" pitchFamily="18" charset="0"/>
                <a:cs typeface="Times New Roman" pitchFamily="18" charset="0"/>
              </a:rPr>
              <a:t>Kuvvetli bir bantın frekansının iki katı bir frekansta görülen bantlardır. </a:t>
            </a:r>
          </a:p>
          <a:p>
            <a:pPr algn="just" eaLnBrk="1" hangingPunct="1">
              <a:lnSpc>
                <a:spcPct val="150000"/>
              </a:lnSpc>
            </a:pPr>
            <a:r>
              <a:rPr lang="tr-TR" sz="2000">
                <a:solidFill>
                  <a:schemeClr val="bg1"/>
                </a:solidFill>
                <a:latin typeface="CG Times" pitchFamily="18" charset="0"/>
                <a:cs typeface="Times New Roman" pitchFamily="18" charset="0"/>
              </a:rPr>
              <a:t>E</a:t>
            </a:r>
            <a:r>
              <a:rPr lang="tr-TR" sz="2000" baseline="-25000">
                <a:solidFill>
                  <a:schemeClr val="bg1"/>
                </a:solidFill>
                <a:latin typeface="CG Times" pitchFamily="18" charset="0"/>
                <a:cs typeface="Times New Roman" pitchFamily="18" charset="0"/>
              </a:rPr>
              <a:t>1</a:t>
            </a:r>
            <a:r>
              <a:rPr lang="tr-TR" sz="2000">
                <a:solidFill>
                  <a:schemeClr val="bg1"/>
                </a:solidFill>
                <a:latin typeface="CG Times" pitchFamily="18" charset="0"/>
                <a:cs typeface="Times New Roman" pitchFamily="18" charset="0"/>
              </a:rPr>
              <a:t>-E</a:t>
            </a:r>
            <a:r>
              <a:rPr lang="tr-TR" sz="2000" baseline="-25000">
                <a:solidFill>
                  <a:schemeClr val="bg1"/>
                </a:solidFill>
                <a:latin typeface="CG Times" pitchFamily="18" charset="0"/>
                <a:cs typeface="Times New Roman" pitchFamily="18" charset="0"/>
              </a:rPr>
              <a:t>0</a:t>
            </a:r>
            <a:r>
              <a:rPr lang="tr-TR" sz="2000">
                <a:solidFill>
                  <a:schemeClr val="bg1"/>
                </a:solidFill>
                <a:latin typeface="CG Times" pitchFamily="18" charset="0"/>
                <a:cs typeface="Times New Roman" pitchFamily="18" charset="0"/>
              </a:rPr>
              <a:t> yerine E</a:t>
            </a:r>
            <a:r>
              <a:rPr lang="tr-TR" sz="2000" baseline="-25000">
                <a:solidFill>
                  <a:schemeClr val="bg1"/>
                </a:solidFill>
                <a:latin typeface="CG Times" pitchFamily="18" charset="0"/>
                <a:cs typeface="Times New Roman" pitchFamily="18" charset="0"/>
              </a:rPr>
              <a:t>2</a:t>
            </a:r>
            <a:r>
              <a:rPr lang="tr-TR" sz="2000">
                <a:solidFill>
                  <a:schemeClr val="bg1"/>
                </a:solidFill>
                <a:latin typeface="CG Times" pitchFamily="18" charset="0"/>
                <a:cs typeface="Times New Roman" pitchFamily="18" charset="0"/>
              </a:rPr>
              <a:t>-E</a:t>
            </a:r>
            <a:r>
              <a:rPr lang="tr-TR" sz="2000" baseline="-25000">
                <a:solidFill>
                  <a:schemeClr val="bg1"/>
                </a:solidFill>
                <a:latin typeface="CG Times" pitchFamily="18" charset="0"/>
                <a:cs typeface="Times New Roman" pitchFamily="18" charset="0"/>
              </a:rPr>
              <a:t>0</a:t>
            </a:r>
            <a:r>
              <a:rPr lang="tr-TR" sz="2000">
                <a:solidFill>
                  <a:schemeClr val="bg1"/>
                </a:solidFill>
                <a:latin typeface="CG Times" pitchFamily="18" charset="0"/>
                <a:cs typeface="Times New Roman" pitchFamily="18" charset="0"/>
              </a:rPr>
              <a:t> geçişleri</a:t>
            </a:r>
          </a:p>
        </p:txBody>
      </p:sp>
      <p:sp>
        <p:nvSpPr>
          <p:cNvPr id="7" name="6 Dikdörtgen"/>
          <p:cNvSpPr>
            <a:spLocks noChangeArrowheads="1"/>
          </p:cNvSpPr>
          <p:nvPr/>
        </p:nvSpPr>
        <p:spPr bwMode="auto">
          <a:xfrm>
            <a:off x="468313" y="2060575"/>
            <a:ext cx="7929562"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lnSpc>
                <a:spcPct val="150000"/>
              </a:lnSpc>
            </a:pPr>
            <a:r>
              <a:rPr lang="tr-TR" sz="2000">
                <a:solidFill>
                  <a:schemeClr val="bg1"/>
                </a:solidFill>
                <a:latin typeface="CG Times" pitchFamily="18" charset="0"/>
                <a:cs typeface="Times New Roman" pitchFamily="18" charset="0"/>
              </a:rPr>
              <a:t>(1700 cm</a:t>
            </a:r>
            <a:r>
              <a:rPr lang="tr-TR" sz="2000" baseline="30000">
                <a:solidFill>
                  <a:schemeClr val="bg1"/>
                </a:solidFill>
                <a:latin typeface="CG Times" pitchFamily="18" charset="0"/>
                <a:cs typeface="Times New Roman" pitchFamily="18" charset="0"/>
              </a:rPr>
              <a:t>-1</a:t>
            </a:r>
            <a:r>
              <a:rPr lang="tr-TR" sz="2000">
                <a:solidFill>
                  <a:schemeClr val="bg1"/>
                </a:solidFill>
                <a:latin typeface="CG Times" pitchFamily="18" charset="0"/>
                <a:cs typeface="Times New Roman" pitchFamily="18" charset="0"/>
              </a:rPr>
              <a:t>’de kuvvetli absorpsiyonu olan bir grubun 3400 cm</a:t>
            </a:r>
            <a:r>
              <a:rPr lang="tr-TR" sz="2000" baseline="30000">
                <a:solidFill>
                  <a:schemeClr val="bg1"/>
                </a:solidFill>
                <a:latin typeface="CG Times" pitchFamily="18" charset="0"/>
                <a:cs typeface="Times New Roman" pitchFamily="18" charset="0"/>
              </a:rPr>
              <a:t>-1</a:t>
            </a:r>
            <a:r>
              <a:rPr lang="tr-TR" sz="2000">
                <a:solidFill>
                  <a:schemeClr val="bg1"/>
                </a:solidFill>
                <a:latin typeface="CG Times" pitchFamily="18" charset="0"/>
                <a:cs typeface="Times New Roman" pitchFamily="18" charset="0"/>
              </a:rPr>
              <a:t>’de zayıf bir bant vermesi). </a:t>
            </a:r>
          </a:p>
        </p:txBody>
      </p:sp>
      <p:pic>
        <p:nvPicPr>
          <p:cNvPr id="35844" name="Picture 1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067175" y="3429000"/>
            <a:ext cx="4354513" cy="287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52C74AE7-36A1-4C15-962D-B49A703D1F4C}" type="slidenum">
              <a:rPr lang="tr-TR" smtClean="0"/>
              <a:pPr>
                <a:defRPr/>
              </a:pPr>
              <a:t>30</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Scale>
                                      <p:cBhvr>
                                        <p:cTn id="1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7"/>
                                        </p:tgtEl>
                                        <p:attrNameLst>
                                          <p:attrName>ppt_x</p:attrName>
                                          <p:attrName>ppt_y</p:attrName>
                                        </p:attrNameLst>
                                      </p:cBhvr>
                                    </p:animMotion>
                                    <p:animEffect transition="in" filter="fade">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323850" y="692150"/>
            <a:ext cx="5903913"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SO</a:t>
            </a:r>
            <a:r>
              <a:rPr lang="tr-TR" sz="2000" baseline="-25000">
                <a:solidFill>
                  <a:schemeClr val="bg1"/>
                </a:solidFill>
                <a:latin typeface="CG Times" pitchFamily="18" charset="0"/>
              </a:rPr>
              <a:t>2</a:t>
            </a:r>
            <a:r>
              <a:rPr lang="tr-TR" sz="2000">
                <a:solidFill>
                  <a:schemeClr val="bg1"/>
                </a:solidFill>
                <a:latin typeface="CG Times" pitchFamily="18" charset="0"/>
              </a:rPr>
              <a:t> açısal bir moleküldür.</a:t>
            </a:r>
          </a:p>
        </p:txBody>
      </p:sp>
      <p:sp>
        <p:nvSpPr>
          <p:cNvPr id="3078" name="Text Box 5"/>
          <p:cNvSpPr txBox="1">
            <a:spLocks noChangeArrowheads="1"/>
          </p:cNvSpPr>
          <p:nvPr/>
        </p:nvSpPr>
        <p:spPr bwMode="auto">
          <a:xfrm>
            <a:off x="395288" y="1341438"/>
            <a:ext cx="57594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endParaRPr lang="tr-TR"/>
          </a:p>
        </p:txBody>
      </p:sp>
      <p:sp>
        <p:nvSpPr>
          <p:cNvPr id="31750" name="Text Box 6"/>
          <p:cNvSpPr txBox="1">
            <a:spLocks noChangeArrowheads="1"/>
          </p:cNvSpPr>
          <p:nvPr/>
        </p:nvSpPr>
        <p:spPr bwMode="auto">
          <a:xfrm>
            <a:off x="323850" y="1160463"/>
            <a:ext cx="5256213"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3N-6=3 titreşim bandı vermesi beklenir.</a:t>
            </a:r>
          </a:p>
        </p:txBody>
      </p:sp>
      <p:graphicFrame>
        <p:nvGraphicFramePr>
          <p:cNvPr id="31793" name="Object 49"/>
          <p:cNvGraphicFramePr>
            <a:graphicFrameLocks noGrp="1" noChangeAspect="1"/>
          </p:cNvGraphicFramePr>
          <p:nvPr>
            <p:ph sz="quarter" idx="1"/>
          </p:nvPr>
        </p:nvGraphicFramePr>
        <p:xfrm>
          <a:off x="539750" y="3213100"/>
          <a:ext cx="1655763" cy="1079500"/>
        </p:xfrm>
        <a:graphic>
          <a:graphicData uri="http://schemas.openxmlformats.org/presentationml/2006/ole">
            <p:oleObj spid="_x0000_s3403" name="Bit Eşlem Resmi" r:id="rId3" imgW="1752381" imgH="1076475" progId="PBrush">
              <p:embed/>
            </p:oleObj>
          </a:graphicData>
        </a:graphic>
      </p:graphicFrame>
      <p:graphicFrame>
        <p:nvGraphicFramePr>
          <p:cNvPr id="31789" name="Object 45"/>
          <p:cNvGraphicFramePr>
            <a:graphicFrameLocks noGrp="1" noChangeAspect="1"/>
          </p:cNvGraphicFramePr>
          <p:nvPr>
            <p:ph sz="quarter" idx="2"/>
          </p:nvPr>
        </p:nvGraphicFramePr>
        <p:xfrm>
          <a:off x="539750" y="1844675"/>
          <a:ext cx="1666875" cy="1100138"/>
        </p:xfrm>
        <a:graphic>
          <a:graphicData uri="http://schemas.openxmlformats.org/presentationml/2006/ole">
            <p:oleObj spid="_x0000_s3404" name="Bit Eşlem Resmi" r:id="rId4" imgW="1666667" imgH="1171429" progId="PBrush">
              <p:embed/>
            </p:oleObj>
          </a:graphicData>
        </a:graphic>
      </p:graphicFrame>
      <p:graphicFrame>
        <p:nvGraphicFramePr>
          <p:cNvPr id="31799" name="Object 55"/>
          <p:cNvGraphicFramePr>
            <a:graphicFrameLocks noGrp="1" noChangeAspect="1"/>
          </p:cNvGraphicFramePr>
          <p:nvPr>
            <p:ph sz="quarter" idx="4"/>
          </p:nvPr>
        </p:nvGraphicFramePr>
        <p:xfrm>
          <a:off x="539750" y="4652963"/>
          <a:ext cx="1655763" cy="1281112"/>
        </p:xfrm>
        <a:graphic>
          <a:graphicData uri="http://schemas.openxmlformats.org/presentationml/2006/ole">
            <p:oleObj spid="_x0000_s3405" name="Bit Eşlem Resmi" r:id="rId5" imgW="1704762" imgH="1209524" progId="PBrush">
              <p:embed/>
            </p:oleObj>
          </a:graphicData>
        </a:graphic>
      </p:graphicFrame>
      <p:sp>
        <p:nvSpPr>
          <p:cNvPr id="31803" name="Text Box 59"/>
          <p:cNvSpPr txBox="1">
            <a:spLocks noChangeArrowheads="1"/>
          </p:cNvSpPr>
          <p:nvPr/>
        </p:nvSpPr>
        <p:spPr bwMode="auto">
          <a:xfrm>
            <a:off x="2484438" y="2133600"/>
            <a:ext cx="230346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Simetrik gerilme</a:t>
            </a:r>
          </a:p>
        </p:txBody>
      </p:sp>
      <p:sp>
        <p:nvSpPr>
          <p:cNvPr id="31804" name="Text Box 60"/>
          <p:cNvSpPr txBox="1">
            <a:spLocks noChangeArrowheads="1"/>
          </p:cNvSpPr>
          <p:nvPr/>
        </p:nvSpPr>
        <p:spPr bwMode="auto">
          <a:xfrm>
            <a:off x="2555875" y="3429000"/>
            <a:ext cx="2087563"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Asimetrik gerilme</a:t>
            </a:r>
          </a:p>
        </p:txBody>
      </p:sp>
      <p:sp>
        <p:nvSpPr>
          <p:cNvPr id="31805" name="Text Box 61"/>
          <p:cNvSpPr txBox="1">
            <a:spLocks noChangeArrowheads="1"/>
          </p:cNvSpPr>
          <p:nvPr/>
        </p:nvSpPr>
        <p:spPr bwMode="auto">
          <a:xfrm>
            <a:off x="2700338" y="4941888"/>
            <a:ext cx="165576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Bükülme</a:t>
            </a:r>
          </a:p>
        </p:txBody>
      </p:sp>
      <p:sp>
        <p:nvSpPr>
          <p:cNvPr id="31806" name="Text Box 62"/>
          <p:cNvSpPr txBox="1">
            <a:spLocks noChangeArrowheads="1"/>
          </p:cNvSpPr>
          <p:nvPr/>
        </p:nvSpPr>
        <p:spPr bwMode="auto">
          <a:xfrm>
            <a:off x="4932363" y="1412875"/>
            <a:ext cx="4211637"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50000"/>
              </a:lnSpc>
              <a:spcBef>
                <a:spcPct val="50000"/>
              </a:spcBef>
            </a:pPr>
            <a:r>
              <a:rPr lang="tr-TR" sz="2000">
                <a:solidFill>
                  <a:schemeClr val="bg1"/>
                </a:solidFill>
                <a:latin typeface="CG Times" pitchFamily="18" charset="0"/>
              </a:rPr>
              <a:t>SO</a:t>
            </a:r>
            <a:r>
              <a:rPr lang="tr-TR" sz="2000" baseline="-25000">
                <a:solidFill>
                  <a:schemeClr val="bg1"/>
                </a:solidFill>
                <a:latin typeface="CG Times" pitchFamily="18" charset="0"/>
              </a:rPr>
              <a:t>2</a:t>
            </a:r>
            <a:r>
              <a:rPr lang="tr-TR" sz="2000">
                <a:solidFill>
                  <a:schemeClr val="bg1"/>
                </a:solidFill>
                <a:latin typeface="CG Times" pitchFamily="18" charset="0"/>
              </a:rPr>
              <a:t> spektrumunda 6 tane absorpsiyon bandı görülür.</a:t>
            </a:r>
          </a:p>
        </p:txBody>
      </p:sp>
      <p:sp>
        <p:nvSpPr>
          <p:cNvPr id="31807" name="Text Box 63"/>
          <p:cNvSpPr txBox="1">
            <a:spLocks noChangeArrowheads="1"/>
          </p:cNvSpPr>
          <p:nvPr/>
        </p:nvSpPr>
        <p:spPr bwMode="auto">
          <a:xfrm>
            <a:off x="4859338" y="2744788"/>
            <a:ext cx="2376487"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Üçü temel titreşim,</a:t>
            </a:r>
          </a:p>
        </p:txBody>
      </p:sp>
      <p:sp>
        <p:nvSpPr>
          <p:cNvPr id="31808" name="Text Box 64"/>
          <p:cNvSpPr txBox="1">
            <a:spLocks noChangeArrowheads="1"/>
          </p:cNvSpPr>
          <p:nvPr/>
        </p:nvSpPr>
        <p:spPr bwMode="auto">
          <a:xfrm>
            <a:off x="4930775" y="3429000"/>
            <a:ext cx="27368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ikisi kombinasyon,</a:t>
            </a:r>
          </a:p>
        </p:txBody>
      </p:sp>
      <p:sp>
        <p:nvSpPr>
          <p:cNvPr id="31809" name="Text Box 65"/>
          <p:cNvSpPr txBox="1">
            <a:spLocks noChangeArrowheads="1"/>
          </p:cNvSpPr>
          <p:nvPr/>
        </p:nvSpPr>
        <p:spPr bwMode="auto">
          <a:xfrm>
            <a:off x="4932363" y="4076700"/>
            <a:ext cx="29527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biri overton bandıdır.</a:t>
            </a:r>
          </a:p>
        </p:txBody>
      </p:sp>
      <p:sp>
        <p:nvSpPr>
          <p:cNvPr id="3087" name="15 Dikdörtgen"/>
          <p:cNvSpPr>
            <a:spLocks noChangeArrowheads="1"/>
          </p:cNvSpPr>
          <p:nvPr/>
        </p:nvSpPr>
        <p:spPr bwMode="auto">
          <a:xfrm>
            <a:off x="323850" y="188913"/>
            <a:ext cx="954088"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50000"/>
              </a:spcBef>
            </a:pPr>
            <a:r>
              <a:rPr lang="tr-TR" sz="2400">
                <a:solidFill>
                  <a:srgbClr val="FF0000"/>
                </a:solidFill>
                <a:latin typeface="Times New Roman" pitchFamily="18" charset="0"/>
                <a:cs typeface="Times New Roman" pitchFamily="18" charset="0"/>
              </a:rPr>
              <a:t>Örnek</a:t>
            </a:r>
          </a:p>
        </p:txBody>
      </p:sp>
      <p:sp>
        <p:nvSpPr>
          <p:cNvPr id="2" name="Slayt Numarası Yer Tutucusu 1"/>
          <p:cNvSpPr>
            <a:spLocks noGrp="1"/>
          </p:cNvSpPr>
          <p:nvPr>
            <p:ph type="sldNum" sz="quarter" idx="12"/>
          </p:nvPr>
        </p:nvSpPr>
        <p:spPr/>
        <p:txBody>
          <a:bodyPr/>
          <a:lstStyle/>
          <a:p>
            <a:pPr>
              <a:defRPr/>
            </a:pPr>
            <a:fld id="{D576E7A2-4586-4EF6-84A8-588421B77259}" type="slidenum">
              <a:rPr lang="tr-TR" smtClean="0"/>
              <a:pPr>
                <a:defRPr/>
              </a:pPr>
              <a:t>31</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1748"/>
                                        </p:tgtEl>
                                        <p:attrNameLst>
                                          <p:attrName>style.visibility</p:attrName>
                                        </p:attrNameLst>
                                      </p:cBhvr>
                                      <p:to>
                                        <p:strVal val="visible"/>
                                      </p:to>
                                    </p:set>
                                    <p:animScale>
                                      <p:cBhvr>
                                        <p:cTn id="7" dur="1000" decel="50000" fill="hold">
                                          <p:stCondLst>
                                            <p:cond delay="0"/>
                                          </p:stCondLst>
                                        </p:cTn>
                                        <p:tgtEl>
                                          <p:spTgt spid="317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1748"/>
                                        </p:tgtEl>
                                        <p:attrNameLst>
                                          <p:attrName>ppt_x</p:attrName>
                                          <p:attrName>ppt_y</p:attrName>
                                        </p:attrNameLst>
                                      </p:cBhvr>
                                    </p:animMotion>
                                    <p:animEffect transition="in" filter="fade">
                                      <p:cBhvr>
                                        <p:cTn id="9" dur="1000"/>
                                        <p:tgtEl>
                                          <p:spTgt spid="3174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1750"/>
                                        </p:tgtEl>
                                        <p:attrNameLst>
                                          <p:attrName>style.visibility</p:attrName>
                                        </p:attrNameLst>
                                      </p:cBhvr>
                                      <p:to>
                                        <p:strVal val="visible"/>
                                      </p:to>
                                    </p:set>
                                    <p:animScale>
                                      <p:cBhvr>
                                        <p:cTn id="14" dur="1000" decel="50000" fill="hold">
                                          <p:stCondLst>
                                            <p:cond delay="0"/>
                                          </p:stCondLst>
                                        </p:cTn>
                                        <p:tgtEl>
                                          <p:spTgt spid="317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1750"/>
                                        </p:tgtEl>
                                        <p:attrNameLst>
                                          <p:attrName>ppt_x</p:attrName>
                                          <p:attrName>ppt_y</p:attrName>
                                        </p:attrNameLst>
                                      </p:cBhvr>
                                    </p:animMotion>
                                    <p:animEffect transition="in" filter="fade">
                                      <p:cBhvr>
                                        <p:cTn id="16" dur="1000"/>
                                        <p:tgtEl>
                                          <p:spTgt spid="3175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nodeType="clickEffect">
                                  <p:stCondLst>
                                    <p:cond delay="0"/>
                                  </p:stCondLst>
                                  <p:childTnLst>
                                    <p:set>
                                      <p:cBhvr>
                                        <p:cTn id="20" dur="1" fill="hold">
                                          <p:stCondLst>
                                            <p:cond delay="0"/>
                                          </p:stCondLst>
                                        </p:cTn>
                                        <p:tgtEl>
                                          <p:spTgt spid="31789"/>
                                        </p:tgtEl>
                                        <p:attrNameLst>
                                          <p:attrName>style.visibility</p:attrName>
                                        </p:attrNameLst>
                                      </p:cBhvr>
                                      <p:to>
                                        <p:strVal val="visible"/>
                                      </p:to>
                                    </p:set>
                                    <p:animScale>
                                      <p:cBhvr>
                                        <p:cTn id="21" dur="1000" decel="50000" fill="hold">
                                          <p:stCondLst>
                                            <p:cond delay="0"/>
                                          </p:stCondLst>
                                        </p:cTn>
                                        <p:tgtEl>
                                          <p:spTgt spid="3178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1789"/>
                                        </p:tgtEl>
                                        <p:attrNameLst>
                                          <p:attrName>ppt_x</p:attrName>
                                          <p:attrName>ppt_y</p:attrName>
                                        </p:attrNameLst>
                                      </p:cBhvr>
                                    </p:animMotion>
                                    <p:animEffect transition="in" filter="fade">
                                      <p:cBhvr>
                                        <p:cTn id="23" dur="1000"/>
                                        <p:tgtEl>
                                          <p:spTgt spid="3178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1803"/>
                                        </p:tgtEl>
                                        <p:attrNameLst>
                                          <p:attrName>style.visibility</p:attrName>
                                        </p:attrNameLst>
                                      </p:cBhvr>
                                      <p:to>
                                        <p:strVal val="visible"/>
                                      </p:to>
                                    </p:set>
                                    <p:animScale>
                                      <p:cBhvr>
                                        <p:cTn id="28" dur="1000" decel="50000" fill="hold">
                                          <p:stCondLst>
                                            <p:cond delay="0"/>
                                          </p:stCondLst>
                                        </p:cTn>
                                        <p:tgtEl>
                                          <p:spTgt spid="3180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1803"/>
                                        </p:tgtEl>
                                        <p:attrNameLst>
                                          <p:attrName>ppt_x</p:attrName>
                                          <p:attrName>ppt_y</p:attrName>
                                        </p:attrNameLst>
                                      </p:cBhvr>
                                    </p:animMotion>
                                    <p:animEffect transition="in" filter="fade">
                                      <p:cBhvr>
                                        <p:cTn id="30" dur="1000"/>
                                        <p:tgtEl>
                                          <p:spTgt spid="3180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2" presetClass="entr" presetSubtype="0" fill="hold" nodeType="clickEffect">
                                  <p:stCondLst>
                                    <p:cond delay="0"/>
                                  </p:stCondLst>
                                  <p:childTnLst>
                                    <p:set>
                                      <p:cBhvr>
                                        <p:cTn id="34" dur="1" fill="hold">
                                          <p:stCondLst>
                                            <p:cond delay="0"/>
                                          </p:stCondLst>
                                        </p:cTn>
                                        <p:tgtEl>
                                          <p:spTgt spid="31793"/>
                                        </p:tgtEl>
                                        <p:attrNameLst>
                                          <p:attrName>style.visibility</p:attrName>
                                        </p:attrNameLst>
                                      </p:cBhvr>
                                      <p:to>
                                        <p:strVal val="visible"/>
                                      </p:to>
                                    </p:set>
                                    <p:animScale>
                                      <p:cBhvr>
                                        <p:cTn id="35" dur="1000" decel="50000" fill="hold">
                                          <p:stCondLst>
                                            <p:cond delay="0"/>
                                          </p:stCondLst>
                                        </p:cTn>
                                        <p:tgtEl>
                                          <p:spTgt spid="317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1793"/>
                                        </p:tgtEl>
                                        <p:attrNameLst>
                                          <p:attrName>ppt_x</p:attrName>
                                          <p:attrName>ppt_y</p:attrName>
                                        </p:attrNameLst>
                                      </p:cBhvr>
                                    </p:animMotion>
                                    <p:animEffect transition="in" filter="fade">
                                      <p:cBhvr>
                                        <p:cTn id="37" dur="1000"/>
                                        <p:tgtEl>
                                          <p:spTgt spid="3179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31804"/>
                                        </p:tgtEl>
                                        <p:attrNameLst>
                                          <p:attrName>style.visibility</p:attrName>
                                        </p:attrNameLst>
                                      </p:cBhvr>
                                      <p:to>
                                        <p:strVal val="visible"/>
                                      </p:to>
                                    </p:set>
                                    <p:animScale>
                                      <p:cBhvr>
                                        <p:cTn id="42" dur="1000" decel="50000" fill="hold">
                                          <p:stCondLst>
                                            <p:cond delay="0"/>
                                          </p:stCondLst>
                                        </p:cTn>
                                        <p:tgtEl>
                                          <p:spTgt spid="3180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1804"/>
                                        </p:tgtEl>
                                        <p:attrNameLst>
                                          <p:attrName>ppt_x</p:attrName>
                                          <p:attrName>ppt_y</p:attrName>
                                        </p:attrNameLst>
                                      </p:cBhvr>
                                    </p:animMotion>
                                    <p:animEffect transition="in" filter="fade">
                                      <p:cBhvr>
                                        <p:cTn id="44" dur="1000"/>
                                        <p:tgtEl>
                                          <p:spTgt spid="31804"/>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2" presetClass="entr" presetSubtype="0" fill="hold" nodeType="clickEffect">
                                  <p:stCondLst>
                                    <p:cond delay="0"/>
                                  </p:stCondLst>
                                  <p:childTnLst>
                                    <p:set>
                                      <p:cBhvr>
                                        <p:cTn id="48" dur="1" fill="hold">
                                          <p:stCondLst>
                                            <p:cond delay="0"/>
                                          </p:stCondLst>
                                        </p:cTn>
                                        <p:tgtEl>
                                          <p:spTgt spid="31799"/>
                                        </p:tgtEl>
                                        <p:attrNameLst>
                                          <p:attrName>style.visibility</p:attrName>
                                        </p:attrNameLst>
                                      </p:cBhvr>
                                      <p:to>
                                        <p:strVal val="visible"/>
                                      </p:to>
                                    </p:set>
                                    <p:animScale>
                                      <p:cBhvr>
                                        <p:cTn id="49" dur="1000" decel="50000" fill="hold">
                                          <p:stCondLst>
                                            <p:cond delay="0"/>
                                          </p:stCondLst>
                                        </p:cTn>
                                        <p:tgtEl>
                                          <p:spTgt spid="317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31799"/>
                                        </p:tgtEl>
                                        <p:attrNameLst>
                                          <p:attrName>ppt_x</p:attrName>
                                          <p:attrName>ppt_y</p:attrName>
                                        </p:attrNameLst>
                                      </p:cBhvr>
                                    </p:animMotion>
                                    <p:animEffect transition="in" filter="fade">
                                      <p:cBhvr>
                                        <p:cTn id="51" dur="1000"/>
                                        <p:tgtEl>
                                          <p:spTgt spid="31799"/>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2" presetClass="entr" presetSubtype="0" fill="hold" grpId="0" nodeType="clickEffect">
                                  <p:stCondLst>
                                    <p:cond delay="0"/>
                                  </p:stCondLst>
                                  <p:childTnLst>
                                    <p:set>
                                      <p:cBhvr>
                                        <p:cTn id="55" dur="1" fill="hold">
                                          <p:stCondLst>
                                            <p:cond delay="0"/>
                                          </p:stCondLst>
                                        </p:cTn>
                                        <p:tgtEl>
                                          <p:spTgt spid="31805"/>
                                        </p:tgtEl>
                                        <p:attrNameLst>
                                          <p:attrName>style.visibility</p:attrName>
                                        </p:attrNameLst>
                                      </p:cBhvr>
                                      <p:to>
                                        <p:strVal val="visible"/>
                                      </p:to>
                                    </p:set>
                                    <p:animScale>
                                      <p:cBhvr>
                                        <p:cTn id="56" dur="1000" decel="50000" fill="hold">
                                          <p:stCondLst>
                                            <p:cond delay="0"/>
                                          </p:stCondLst>
                                        </p:cTn>
                                        <p:tgtEl>
                                          <p:spTgt spid="3180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31805"/>
                                        </p:tgtEl>
                                        <p:attrNameLst>
                                          <p:attrName>ppt_x</p:attrName>
                                          <p:attrName>ppt_y</p:attrName>
                                        </p:attrNameLst>
                                      </p:cBhvr>
                                    </p:animMotion>
                                    <p:animEffect transition="in" filter="fade">
                                      <p:cBhvr>
                                        <p:cTn id="58" dur="1000"/>
                                        <p:tgtEl>
                                          <p:spTgt spid="31805"/>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2" presetClass="entr" presetSubtype="0" fill="hold" grpId="0" nodeType="clickEffect">
                                  <p:stCondLst>
                                    <p:cond delay="0"/>
                                  </p:stCondLst>
                                  <p:childTnLst>
                                    <p:set>
                                      <p:cBhvr>
                                        <p:cTn id="62" dur="1" fill="hold">
                                          <p:stCondLst>
                                            <p:cond delay="0"/>
                                          </p:stCondLst>
                                        </p:cTn>
                                        <p:tgtEl>
                                          <p:spTgt spid="31806"/>
                                        </p:tgtEl>
                                        <p:attrNameLst>
                                          <p:attrName>style.visibility</p:attrName>
                                        </p:attrNameLst>
                                      </p:cBhvr>
                                      <p:to>
                                        <p:strVal val="visible"/>
                                      </p:to>
                                    </p:set>
                                    <p:animScale>
                                      <p:cBhvr>
                                        <p:cTn id="63" dur="1000" decel="50000" fill="hold">
                                          <p:stCondLst>
                                            <p:cond delay="0"/>
                                          </p:stCondLst>
                                        </p:cTn>
                                        <p:tgtEl>
                                          <p:spTgt spid="3180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31806"/>
                                        </p:tgtEl>
                                        <p:attrNameLst>
                                          <p:attrName>ppt_x</p:attrName>
                                          <p:attrName>ppt_y</p:attrName>
                                        </p:attrNameLst>
                                      </p:cBhvr>
                                    </p:animMotion>
                                    <p:animEffect transition="in" filter="fade">
                                      <p:cBhvr>
                                        <p:cTn id="65" dur="1000"/>
                                        <p:tgtEl>
                                          <p:spTgt spid="31806"/>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52" presetClass="entr" presetSubtype="0" fill="hold" grpId="0" nodeType="clickEffect">
                                  <p:stCondLst>
                                    <p:cond delay="0"/>
                                  </p:stCondLst>
                                  <p:childTnLst>
                                    <p:set>
                                      <p:cBhvr>
                                        <p:cTn id="69" dur="1" fill="hold">
                                          <p:stCondLst>
                                            <p:cond delay="0"/>
                                          </p:stCondLst>
                                        </p:cTn>
                                        <p:tgtEl>
                                          <p:spTgt spid="31807"/>
                                        </p:tgtEl>
                                        <p:attrNameLst>
                                          <p:attrName>style.visibility</p:attrName>
                                        </p:attrNameLst>
                                      </p:cBhvr>
                                      <p:to>
                                        <p:strVal val="visible"/>
                                      </p:to>
                                    </p:set>
                                    <p:animScale>
                                      <p:cBhvr>
                                        <p:cTn id="70" dur="1000" decel="50000" fill="hold">
                                          <p:stCondLst>
                                            <p:cond delay="0"/>
                                          </p:stCondLst>
                                        </p:cTn>
                                        <p:tgtEl>
                                          <p:spTgt spid="318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31807"/>
                                        </p:tgtEl>
                                        <p:attrNameLst>
                                          <p:attrName>ppt_x</p:attrName>
                                          <p:attrName>ppt_y</p:attrName>
                                        </p:attrNameLst>
                                      </p:cBhvr>
                                    </p:animMotion>
                                    <p:animEffect transition="in" filter="fade">
                                      <p:cBhvr>
                                        <p:cTn id="72" dur="1000"/>
                                        <p:tgtEl>
                                          <p:spTgt spid="31807"/>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52" presetClass="entr" presetSubtype="0" fill="hold" grpId="0" nodeType="clickEffect">
                                  <p:stCondLst>
                                    <p:cond delay="0"/>
                                  </p:stCondLst>
                                  <p:childTnLst>
                                    <p:set>
                                      <p:cBhvr>
                                        <p:cTn id="76" dur="1" fill="hold">
                                          <p:stCondLst>
                                            <p:cond delay="0"/>
                                          </p:stCondLst>
                                        </p:cTn>
                                        <p:tgtEl>
                                          <p:spTgt spid="31808"/>
                                        </p:tgtEl>
                                        <p:attrNameLst>
                                          <p:attrName>style.visibility</p:attrName>
                                        </p:attrNameLst>
                                      </p:cBhvr>
                                      <p:to>
                                        <p:strVal val="visible"/>
                                      </p:to>
                                    </p:set>
                                    <p:animScale>
                                      <p:cBhvr>
                                        <p:cTn id="77" dur="1000" decel="50000" fill="hold">
                                          <p:stCondLst>
                                            <p:cond delay="0"/>
                                          </p:stCondLst>
                                        </p:cTn>
                                        <p:tgtEl>
                                          <p:spTgt spid="318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1000" decel="50000" fill="hold">
                                          <p:stCondLst>
                                            <p:cond delay="0"/>
                                          </p:stCondLst>
                                        </p:cTn>
                                        <p:tgtEl>
                                          <p:spTgt spid="31808"/>
                                        </p:tgtEl>
                                        <p:attrNameLst>
                                          <p:attrName>ppt_x</p:attrName>
                                          <p:attrName>ppt_y</p:attrName>
                                        </p:attrNameLst>
                                      </p:cBhvr>
                                    </p:animMotion>
                                    <p:animEffect transition="in" filter="fade">
                                      <p:cBhvr>
                                        <p:cTn id="79" dur="1000"/>
                                        <p:tgtEl>
                                          <p:spTgt spid="31808"/>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52" presetClass="entr" presetSubtype="0" fill="hold" grpId="0" nodeType="clickEffect">
                                  <p:stCondLst>
                                    <p:cond delay="0"/>
                                  </p:stCondLst>
                                  <p:childTnLst>
                                    <p:set>
                                      <p:cBhvr>
                                        <p:cTn id="83" dur="1" fill="hold">
                                          <p:stCondLst>
                                            <p:cond delay="0"/>
                                          </p:stCondLst>
                                        </p:cTn>
                                        <p:tgtEl>
                                          <p:spTgt spid="31809"/>
                                        </p:tgtEl>
                                        <p:attrNameLst>
                                          <p:attrName>style.visibility</p:attrName>
                                        </p:attrNameLst>
                                      </p:cBhvr>
                                      <p:to>
                                        <p:strVal val="visible"/>
                                      </p:to>
                                    </p:set>
                                    <p:animScale>
                                      <p:cBhvr>
                                        <p:cTn id="84" dur="1000" decel="50000" fill="hold">
                                          <p:stCondLst>
                                            <p:cond delay="0"/>
                                          </p:stCondLst>
                                        </p:cTn>
                                        <p:tgtEl>
                                          <p:spTgt spid="318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5" dur="1000" decel="50000" fill="hold">
                                          <p:stCondLst>
                                            <p:cond delay="0"/>
                                          </p:stCondLst>
                                        </p:cTn>
                                        <p:tgtEl>
                                          <p:spTgt spid="31809"/>
                                        </p:tgtEl>
                                        <p:attrNameLst>
                                          <p:attrName>ppt_x</p:attrName>
                                          <p:attrName>ppt_y</p:attrName>
                                        </p:attrNameLst>
                                      </p:cBhvr>
                                    </p:animMotion>
                                    <p:animEffect transition="in" filter="fade">
                                      <p:cBhvr>
                                        <p:cTn id="86" dur="1000"/>
                                        <p:tgtEl>
                                          <p:spTgt spid="318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p:bldP spid="31750" grpId="0"/>
      <p:bldP spid="31803" grpId="0"/>
      <p:bldP spid="31804" grpId="0"/>
      <p:bldP spid="31805" grpId="0"/>
      <p:bldP spid="31806" grpId="0"/>
      <p:bldP spid="31807" grpId="0"/>
      <p:bldP spid="31808" grpId="0"/>
      <p:bldP spid="3180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4"/>
          <p:cNvSpPr txBox="1">
            <a:spLocks noChangeArrowheads="1"/>
          </p:cNvSpPr>
          <p:nvPr/>
        </p:nvSpPr>
        <p:spPr bwMode="auto">
          <a:xfrm>
            <a:off x="468313" y="655638"/>
            <a:ext cx="655161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dirty="0">
                <a:solidFill>
                  <a:srgbClr val="FF0000"/>
                </a:solidFill>
                <a:latin typeface="CG Times" pitchFamily="18" charset="0"/>
              </a:rPr>
              <a:t>IR Spektrometresi</a:t>
            </a:r>
            <a:r>
              <a:rPr lang="tr-TR" sz="2000" dirty="0">
                <a:solidFill>
                  <a:srgbClr val="FF0000"/>
                </a:solidFill>
              </a:rPr>
              <a:t> </a:t>
            </a:r>
            <a:r>
              <a:rPr lang="tr-TR" sz="2000" dirty="0">
                <a:solidFill>
                  <a:srgbClr val="FF0000"/>
                </a:solidFill>
                <a:latin typeface="Times New Roman" pitchFamily="18" charset="0"/>
              </a:rPr>
              <a:t>(</a:t>
            </a:r>
            <a:r>
              <a:rPr lang="tr-TR" sz="2000" dirty="0" smtClean="0">
                <a:solidFill>
                  <a:srgbClr val="FF0000"/>
                </a:solidFill>
                <a:latin typeface="Times New Roman" pitchFamily="18" charset="0"/>
              </a:rPr>
              <a:t>dalga boyu </a:t>
            </a:r>
            <a:r>
              <a:rPr lang="tr-TR" sz="2000" dirty="0">
                <a:solidFill>
                  <a:srgbClr val="FF0000"/>
                </a:solidFill>
                <a:latin typeface="Times New Roman" pitchFamily="18" charset="0"/>
              </a:rPr>
              <a:t>taramalı cihaz)</a:t>
            </a:r>
          </a:p>
        </p:txBody>
      </p:sp>
      <p:pic>
        <p:nvPicPr>
          <p:cNvPr id="36867"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9388" y="1341438"/>
            <a:ext cx="8401050" cy="3752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68"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11188" y="4797425"/>
            <a:ext cx="2232025" cy="1755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32</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4820"/>
                                        </p:tgtEl>
                                        <p:attrNameLst>
                                          <p:attrName>style.visibility</p:attrName>
                                        </p:attrNameLst>
                                      </p:cBhvr>
                                      <p:to>
                                        <p:strVal val="visible"/>
                                      </p:to>
                                    </p:set>
                                    <p:animScale>
                                      <p:cBhvr>
                                        <p:cTn id="7" dur="1000" decel="50000" fill="hold">
                                          <p:stCondLst>
                                            <p:cond delay="0"/>
                                          </p:stCondLst>
                                        </p:cTn>
                                        <p:tgtEl>
                                          <p:spTgt spid="348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4820"/>
                                        </p:tgtEl>
                                        <p:attrNameLst>
                                          <p:attrName>ppt_x</p:attrName>
                                          <p:attrName>ppt_y</p:attrName>
                                        </p:attrNameLst>
                                      </p:cBhvr>
                                    </p:animMotion>
                                    <p:animEffect transition="in" filter="fade">
                                      <p:cBhvr>
                                        <p:cTn id="9" dur="1000"/>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755650" y="404813"/>
            <a:ext cx="4176713" cy="862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IR spektrumu dalga sayısına karşı</a:t>
            </a:r>
          </a:p>
          <a:p>
            <a:pPr>
              <a:spcBef>
                <a:spcPct val="50000"/>
              </a:spcBef>
            </a:pPr>
            <a:r>
              <a:rPr lang="tr-TR" sz="2000">
                <a:solidFill>
                  <a:schemeClr val="bg1"/>
                </a:solidFill>
                <a:latin typeface="CG Times" pitchFamily="18" charset="0"/>
              </a:rPr>
              <a:t>% geçirgenlik grafiğinden elde edilir.</a:t>
            </a:r>
            <a:endParaRPr lang="tr-TR" sz="2000">
              <a:solidFill>
                <a:schemeClr val="bg1"/>
              </a:solidFill>
              <a:latin typeface="Times New Roman" pitchFamily="18" charset="0"/>
            </a:endParaRPr>
          </a:p>
        </p:txBody>
      </p:sp>
      <p:pic>
        <p:nvPicPr>
          <p:cNvPr id="37891"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42988" y="2060575"/>
            <a:ext cx="5838825" cy="358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33</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Rectangle 5"/>
          <p:cNvSpPr>
            <a:spLocks noChangeArrowheads="1"/>
          </p:cNvSpPr>
          <p:nvPr/>
        </p:nvSpPr>
        <p:spPr bwMode="auto">
          <a:xfrm>
            <a:off x="365125" y="589432"/>
            <a:ext cx="177003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sz="2000" dirty="0" smtClean="0">
                <a:solidFill>
                  <a:srgbClr val="FF0000"/>
                </a:solidFill>
                <a:latin typeface="CG Times" pitchFamily="18" charset="0"/>
              </a:rPr>
              <a:t>Işık </a:t>
            </a:r>
            <a:r>
              <a:rPr lang="tr-TR" sz="2000" dirty="0">
                <a:solidFill>
                  <a:srgbClr val="FF0000"/>
                </a:solidFill>
                <a:latin typeface="CG Times" pitchFamily="18" charset="0"/>
              </a:rPr>
              <a:t>Kaynakları</a:t>
            </a:r>
          </a:p>
        </p:txBody>
      </p:sp>
      <p:sp>
        <p:nvSpPr>
          <p:cNvPr id="38918" name="Rectangle 6"/>
          <p:cNvSpPr>
            <a:spLocks noChangeArrowheads="1"/>
          </p:cNvSpPr>
          <p:nvPr/>
        </p:nvSpPr>
        <p:spPr bwMode="auto">
          <a:xfrm>
            <a:off x="395288" y="1412875"/>
            <a:ext cx="582453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a:solidFill>
                  <a:schemeClr val="bg1"/>
                </a:solidFill>
                <a:latin typeface="CG Times" pitchFamily="18" charset="0"/>
              </a:rPr>
              <a:t>Elektrikle 1500 ile 2000 K'e kadar ısıtılabilen inert katılardır.</a:t>
            </a:r>
          </a:p>
        </p:txBody>
      </p:sp>
      <p:sp>
        <p:nvSpPr>
          <p:cNvPr id="38922" name="Text Box 10"/>
          <p:cNvSpPr txBox="1">
            <a:spLocks noChangeArrowheads="1"/>
          </p:cNvSpPr>
          <p:nvPr/>
        </p:nvSpPr>
        <p:spPr bwMode="auto">
          <a:xfrm>
            <a:off x="395288" y="2384425"/>
            <a:ext cx="547211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a:solidFill>
                  <a:schemeClr val="bg1"/>
                </a:solidFill>
                <a:latin typeface="CG Times" pitchFamily="18" charset="0"/>
              </a:rPr>
              <a:t>Başlıcaları Nernst ve Globar çubuklarıdır.</a:t>
            </a:r>
          </a:p>
        </p:txBody>
      </p:sp>
      <p:sp>
        <p:nvSpPr>
          <p:cNvPr id="38923" name="Text Box 11"/>
          <p:cNvSpPr txBox="1">
            <a:spLocks noChangeArrowheads="1"/>
          </p:cNvSpPr>
          <p:nvPr/>
        </p:nvSpPr>
        <p:spPr bwMode="auto">
          <a:xfrm>
            <a:off x="395288" y="2871788"/>
            <a:ext cx="8424862"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50000"/>
              </a:lnSpc>
              <a:spcBef>
                <a:spcPct val="50000"/>
              </a:spcBef>
            </a:pPr>
            <a:r>
              <a:rPr lang="tr-TR">
                <a:solidFill>
                  <a:schemeClr val="bg1"/>
                </a:solidFill>
                <a:latin typeface="CG Times" pitchFamily="18" charset="0"/>
              </a:rPr>
              <a:t>Nernst çubuğu; 1 ile 2 mm çaplı ve 20 mm uzunluğunda silindir biçimine getirilmiş nadir toprak elementlerinin oksitlerinden ibarettir. </a:t>
            </a:r>
          </a:p>
        </p:txBody>
      </p:sp>
      <p:sp>
        <p:nvSpPr>
          <p:cNvPr id="38925" name="Rectangle 13"/>
          <p:cNvSpPr>
            <a:spLocks noChangeArrowheads="1"/>
          </p:cNvSpPr>
          <p:nvPr/>
        </p:nvSpPr>
        <p:spPr bwMode="auto">
          <a:xfrm>
            <a:off x="395288" y="4149725"/>
            <a:ext cx="8135937"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tr-TR">
                <a:solidFill>
                  <a:schemeClr val="bg1"/>
                </a:solidFill>
                <a:latin typeface="CG Times" pitchFamily="18" charset="0"/>
              </a:rPr>
              <a:t>Globar çubuğu; 50 mm uzunluğunda ve 5 mm çapında silisyum karbür bir çubuktur.</a:t>
            </a:r>
          </a:p>
        </p:txBody>
      </p:sp>
      <p:sp>
        <p:nvSpPr>
          <p:cNvPr id="38926" name="Rectangle 14"/>
          <p:cNvSpPr>
            <a:spLocks noChangeArrowheads="1"/>
          </p:cNvSpPr>
          <p:nvPr/>
        </p:nvSpPr>
        <p:spPr bwMode="auto">
          <a:xfrm>
            <a:off x="395288" y="4868863"/>
            <a:ext cx="8748712"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lnSpc>
                <a:spcPct val="150000"/>
              </a:lnSpc>
              <a:spcBef>
                <a:spcPct val="20000"/>
              </a:spcBef>
              <a:buClr>
                <a:schemeClr val="tx2"/>
              </a:buClr>
              <a:buSzPct val="115000"/>
              <a:buFont typeface="Wingdings" pitchFamily="2" charset="2"/>
              <a:buNone/>
            </a:pPr>
            <a:r>
              <a:rPr lang="tr-TR" dirty="0">
                <a:solidFill>
                  <a:schemeClr val="bg1"/>
                </a:solidFill>
                <a:latin typeface="CG Times" pitchFamily="18" charset="0"/>
              </a:rPr>
              <a:t>Ayrıca , Akkor Tel, Cıva Arkı, Tungsten Telli Lamba,  Karbon Dioksit Lazer de ışıma kaynağı olarak kullanılırlar.</a:t>
            </a:r>
          </a:p>
        </p:txBody>
      </p:sp>
      <p:sp>
        <p:nvSpPr>
          <p:cNvPr id="2" name="Slayt Numarası Yer Tutucusu 1"/>
          <p:cNvSpPr>
            <a:spLocks noGrp="1"/>
          </p:cNvSpPr>
          <p:nvPr>
            <p:ph type="sldNum" sz="quarter" idx="12"/>
          </p:nvPr>
        </p:nvSpPr>
        <p:spPr/>
        <p:txBody>
          <a:bodyPr/>
          <a:lstStyle/>
          <a:p>
            <a:pPr>
              <a:defRPr/>
            </a:pPr>
            <a:fld id="{52C74AE7-36A1-4C15-962D-B49A703D1F4C}" type="slidenum">
              <a:rPr lang="tr-TR" smtClean="0"/>
              <a:pPr>
                <a:defRPr/>
              </a:pPr>
              <a:t>34</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8917"/>
                                        </p:tgtEl>
                                        <p:attrNameLst>
                                          <p:attrName>style.visibility</p:attrName>
                                        </p:attrNameLst>
                                      </p:cBhvr>
                                      <p:to>
                                        <p:strVal val="visible"/>
                                      </p:to>
                                    </p:set>
                                    <p:animScale>
                                      <p:cBhvr>
                                        <p:cTn id="7" dur="1000" decel="50000" fill="hold">
                                          <p:stCondLst>
                                            <p:cond delay="0"/>
                                          </p:stCondLst>
                                        </p:cTn>
                                        <p:tgtEl>
                                          <p:spTgt spid="389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8917"/>
                                        </p:tgtEl>
                                        <p:attrNameLst>
                                          <p:attrName>ppt_x</p:attrName>
                                          <p:attrName>ppt_y</p:attrName>
                                        </p:attrNameLst>
                                      </p:cBhvr>
                                    </p:animMotion>
                                    <p:animEffect transition="in" filter="fade">
                                      <p:cBhvr>
                                        <p:cTn id="9" dur="1000"/>
                                        <p:tgtEl>
                                          <p:spTgt spid="3891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8918"/>
                                        </p:tgtEl>
                                        <p:attrNameLst>
                                          <p:attrName>style.visibility</p:attrName>
                                        </p:attrNameLst>
                                      </p:cBhvr>
                                      <p:to>
                                        <p:strVal val="visible"/>
                                      </p:to>
                                    </p:set>
                                    <p:animScale>
                                      <p:cBhvr>
                                        <p:cTn id="14" dur="1000" decel="50000" fill="hold">
                                          <p:stCondLst>
                                            <p:cond delay="0"/>
                                          </p:stCondLst>
                                        </p:cTn>
                                        <p:tgtEl>
                                          <p:spTgt spid="389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8918"/>
                                        </p:tgtEl>
                                        <p:attrNameLst>
                                          <p:attrName>ppt_x</p:attrName>
                                          <p:attrName>ppt_y</p:attrName>
                                        </p:attrNameLst>
                                      </p:cBhvr>
                                    </p:animMotion>
                                    <p:animEffect transition="in" filter="fade">
                                      <p:cBhvr>
                                        <p:cTn id="16" dur="1000"/>
                                        <p:tgtEl>
                                          <p:spTgt spid="3891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8922"/>
                                        </p:tgtEl>
                                        <p:attrNameLst>
                                          <p:attrName>style.visibility</p:attrName>
                                        </p:attrNameLst>
                                      </p:cBhvr>
                                      <p:to>
                                        <p:strVal val="visible"/>
                                      </p:to>
                                    </p:set>
                                    <p:animScale>
                                      <p:cBhvr>
                                        <p:cTn id="21" dur="1000" decel="50000" fill="hold">
                                          <p:stCondLst>
                                            <p:cond delay="0"/>
                                          </p:stCondLst>
                                        </p:cTn>
                                        <p:tgtEl>
                                          <p:spTgt spid="389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8922"/>
                                        </p:tgtEl>
                                        <p:attrNameLst>
                                          <p:attrName>ppt_x</p:attrName>
                                          <p:attrName>ppt_y</p:attrName>
                                        </p:attrNameLst>
                                      </p:cBhvr>
                                    </p:animMotion>
                                    <p:animEffect transition="in" filter="fade">
                                      <p:cBhvr>
                                        <p:cTn id="23" dur="1000"/>
                                        <p:tgtEl>
                                          <p:spTgt spid="3892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8923"/>
                                        </p:tgtEl>
                                        <p:attrNameLst>
                                          <p:attrName>style.visibility</p:attrName>
                                        </p:attrNameLst>
                                      </p:cBhvr>
                                      <p:to>
                                        <p:strVal val="visible"/>
                                      </p:to>
                                    </p:set>
                                    <p:animScale>
                                      <p:cBhvr>
                                        <p:cTn id="28" dur="1000" decel="50000" fill="hold">
                                          <p:stCondLst>
                                            <p:cond delay="0"/>
                                          </p:stCondLst>
                                        </p:cTn>
                                        <p:tgtEl>
                                          <p:spTgt spid="389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8923"/>
                                        </p:tgtEl>
                                        <p:attrNameLst>
                                          <p:attrName>ppt_x</p:attrName>
                                          <p:attrName>ppt_y</p:attrName>
                                        </p:attrNameLst>
                                      </p:cBhvr>
                                    </p:animMotion>
                                    <p:animEffect transition="in" filter="fade">
                                      <p:cBhvr>
                                        <p:cTn id="30" dur="1000"/>
                                        <p:tgtEl>
                                          <p:spTgt spid="3892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8925"/>
                                        </p:tgtEl>
                                        <p:attrNameLst>
                                          <p:attrName>style.visibility</p:attrName>
                                        </p:attrNameLst>
                                      </p:cBhvr>
                                      <p:to>
                                        <p:strVal val="visible"/>
                                      </p:to>
                                    </p:set>
                                    <p:animScale>
                                      <p:cBhvr>
                                        <p:cTn id="35" dur="1000" decel="50000" fill="hold">
                                          <p:stCondLst>
                                            <p:cond delay="0"/>
                                          </p:stCondLst>
                                        </p:cTn>
                                        <p:tgtEl>
                                          <p:spTgt spid="389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8925"/>
                                        </p:tgtEl>
                                        <p:attrNameLst>
                                          <p:attrName>ppt_x</p:attrName>
                                          <p:attrName>ppt_y</p:attrName>
                                        </p:attrNameLst>
                                      </p:cBhvr>
                                    </p:animMotion>
                                    <p:animEffect transition="in" filter="fade">
                                      <p:cBhvr>
                                        <p:cTn id="37" dur="1000"/>
                                        <p:tgtEl>
                                          <p:spTgt spid="3892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38926"/>
                                        </p:tgtEl>
                                        <p:attrNameLst>
                                          <p:attrName>style.visibility</p:attrName>
                                        </p:attrNameLst>
                                      </p:cBhvr>
                                      <p:to>
                                        <p:strVal val="visible"/>
                                      </p:to>
                                    </p:set>
                                    <p:animScale>
                                      <p:cBhvr>
                                        <p:cTn id="42" dur="1000" decel="50000" fill="hold">
                                          <p:stCondLst>
                                            <p:cond delay="0"/>
                                          </p:stCondLst>
                                        </p:cTn>
                                        <p:tgtEl>
                                          <p:spTgt spid="389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8926"/>
                                        </p:tgtEl>
                                        <p:attrNameLst>
                                          <p:attrName>ppt_x</p:attrName>
                                          <p:attrName>ppt_y</p:attrName>
                                        </p:attrNameLst>
                                      </p:cBhvr>
                                    </p:animMotion>
                                    <p:animEffect transition="in" filter="fade">
                                      <p:cBhvr>
                                        <p:cTn id="44" dur="1000"/>
                                        <p:tgtEl>
                                          <p:spTgt spid="389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p:bldP spid="38918" grpId="0"/>
      <p:bldP spid="38922" grpId="0"/>
      <p:bldP spid="38923" grpId="0"/>
      <p:bldP spid="38925" grpId="0"/>
      <p:bldP spid="3892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00113" y="3429000"/>
            <a:ext cx="2736850" cy="2052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987" name="8 Dikdörtgen"/>
          <p:cNvSpPr>
            <a:spLocks noChangeArrowheads="1"/>
          </p:cNvSpPr>
          <p:nvPr/>
        </p:nvSpPr>
        <p:spPr bwMode="auto">
          <a:xfrm>
            <a:off x="539750" y="549275"/>
            <a:ext cx="8135938" cy="2806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a:solidFill>
                  <a:srgbClr val="C00000"/>
                </a:solidFill>
                <a:latin typeface="Times New Roman" pitchFamily="18" charset="0"/>
                <a:cs typeface="Times New Roman" pitchFamily="18" charset="0"/>
              </a:rPr>
              <a:t>Örnek kapları: </a:t>
            </a:r>
            <a:r>
              <a:rPr lang="tr-TR" sz="2000">
                <a:solidFill>
                  <a:schemeClr val="bg1"/>
                </a:solidFill>
                <a:latin typeface="Times New Roman" pitchFamily="18" charset="0"/>
                <a:cs typeface="Times New Roman" pitchFamily="18" charset="0"/>
              </a:rPr>
              <a:t>Katı sıvı ve gaz örnekler için farklı kaplar kullanılır</a:t>
            </a:r>
            <a:r>
              <a:rPr lang="tr-TR" sz="2000">
                <a:solidFill>
                  <a:srgbClr val="C00000"/>
                </a:solidFill>
                <a:latin typeface="Times New Roman" pitchFamily="18" charset="0"/>
                <a:cs typeface="Times New Roman" pitchFamily="18" charset="0"/>
              </a:rPr>
              <a:t>.</a:t>
            </a:r>
          </a:p>
          <a:p>
            <a:pPr>
              <a:lnSpc>
                <a:spcPct val="150000"/>
              </a:lnSpc>
            </a:pPr>
            <a:endParaRPr lang="tr-TR" sz="2000">
              <a:solidFill>
                <a:schemeClr val="bg1"/>
              </a:solidFill>
              <a:latin typeface="Times New Roman" pitchFamily="18" charset="0"/>
              <a:cs typeface="Times New Roman" pitchFamily="18" charset="0"/>
            </a:endParaRPr>
          </a:p>
          <a:p>
            <a:pPr>
              <a:lnSpc>
                <a:spcPct val="150000"/>
              </a:lnSpc>
            </a:pPr>
            <a:r>
              <a:rPr lang="tr-TR" sz="2000">
                <a:solidFill>
                  <a:srgbClr val="FF0000"/>
                </a:solidFill>
                <a:latin typeface="Times New Roman" pitchFamily="18" charset="0"/>
                <a:cs typeface="Times New Roman" pitchFamily="18" charset="0"/>
              </a:rPr>
              <a:t>Sıvı örnekler: </a:t>
            </a:r>
            <a:r>
              <a:rPr lang="tr-TR" sz="2000">
                <a:solidFill>
                  <a:schemeClr val="bg1"/>
                </a:solidFill>
                <a:latin typeface="Times New Roman" pitchFamily="18" charset="0"/>
                <a:cs typeface="Times New Roman" pitchFamily="18" charset="0"/>
              </a:rPr>
              <a:t>iki </a:t>
            </a:r>
            <a:r>
              <a:rPr lang="en-US" sz="2000">
                <a:solidFill>
                  <a:schemeClr val="bg1"/>
                </a:solidFill>
                <a:latin typeface="Times New Roman" pitchFamily="18" charset="0"/>
                <a:cs typeface="Times New Roman" pitchFamily="18" charset="0"/>
              </a:rPr>
              <a:t>NaCl </a:t>
            </a:r>
            <a:r>
              <a:rPr lang="tr-TR" sz="2000">
                <a:solidFill>
                  <a:schemeClr val="bg1"/>
                </a:solidFill>
                <a:latin typeface="Times New Roman" pitchFamily="18" charset="0"/>
                <a:cs typeface="Times New Roman" pitchFamily="18" charset="0"/>
              </a:rPr>
              <a:t>plakası (disk) arasına damlatılır. Bu diskler ışın yolu üzerine yerleştirilir.</a:t>
            </a:r>
            <a:r>
              <a:rPr lang="en-US" sz="2000">
                <a:solidFill>
                  <a:schemeClr val="bg1"/>
                </a:solidFill>
                <a:latin typeface="Times New Roman" pitchFamily="18" charset="0"/>
                <a:cs typeface="Times New Roman" pitchFamily="18" charset="0"/>
              </a:rPr>
              <a:t> </a:t>
            </a:r>
            <a:br>
              <a:rPr lang="en-US" sz="2000">
                <a:solidFill>
                  <a:schemeClr val="bg1"/>
                </a:solidFill>
                <a:latin typeface="Times New Roman" pitchFamily="18" charset="0"/>
                <a:cs typeface="Times New Roman" pitchFamily="18" charset="0"/>
              </a:rPr>
            </a:br>
            <a:r>
              <a:rPr lang="en-US" sz="2000">
                <a:solidFill>
                  <a:schemeClr val="bg1"/>
                </a:solidFill>
                <a:latin typeface="Times New Roman" pitchFamily="18" charset="0"/>
                <a:cs typeface="Times New Roman" pitchFamily="18" charset="0"/>
              </a:rPr>
              <a:t/>
            </a:r>
            <a:br>
              <a:rPr lang="en-US" sz="2000">
                <a:solidFill>
                  <a:schemeClr val="bg1"/>
                </a:solidFill>
                <a:latin typeface="Times New Roman" pitchFamily="18" charset="0"/>
                <a:cs typeface="Times New Roman" pitchFamily="18" charset="0"/>
              </a:rPr>
            </a:br>
            <a:endParaRPr lang="tr-TR" sz="2000">
              <a:solidFill>
                <a:schemeClr val="bg1"/>
              </a:solidFill>
              <a:latin typeface="Times New Roman" pitchFamily="18" charset="0"/>
              <a:cs typeface="Times New Roman" pitchFamily="18" charset="0"/>
            </a:endParaRP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35</a:t>
            </a:fld>
            <a:endParaRPr lang="tr-TR"/>
          </a:p>
        </p:txBody>
      </p:sp>
    </p:spTree>
  </p:cSld>
  <p:clrMapOvr>
    <a:masterClrMapping/>
  </p:clrMapOvr>
  <p:transition>
    <p:cover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588125" y="3644900"/>
            <a:ext cx="2095500" cy="2076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011" name="10 Resim" descr="Mortar and Pestle used for preparing KBr sample mixtures"/>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84888" y="1700213"/>
            <a:ext cx="1800225" cy="1441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012" name="11 Resim" descr="A standard sample holde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211638" y="1916113"/>
            <a:ext cx="1439862" cy="158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013" name="Picture 7"/>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971550" y="3716338"/>
            <a:ext cx="1754188" cy="180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3014" name="14 Dikdörtgen"/>
          <p:cNvSpPr>
            <a:spLocks noChangeArrowheads="1"/>
          </p:cNvSpPr>
          <p:nvPr/>
        </p:nvSpPr>
        <p:spPr bwMode="auto">
          <a:xfrm>
            <a:off x="179388" y="404813"/>
            <a:ext cx="9145587"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50000"/>
              </a:lnSpc>
            </a:pPr>
            <a:r>
              <a:rPr lang="tr-TR" sz="2000">
                <a:solidFill>
                  <a:srgbClr val="FF0000"/>
                </a:solidFill>
                <a:latin typeface="Times New Roman" pitchFamily="18" charset="0"/>
                <a:cs typeface="Times New Roman" pitchFamily="18" charset="0"/>
              </a:rPr>
              <a:t>Katı örnekler</a:t>
            </a:r>
            <a:r>
              <a:rPr lang="tr-TR" sz="2000">
                <a:solidFill>
                  <a:schemeClr val="bg1"/>
                </a:solidFill>
                <a:latin typeface="Times New Roman" pitchFamily="18" charset="0"/>
                <a:cs typeface="Times New Roman" pitchFamily="18" charset="0"/>
              </a:rPr>
              <a:t>: </a:t>
            </a:r>
            <a:r>
              <a:rPr lang="en-US" sz="2000">
                <a:solidFill>
                  <a:schemeClr val="bg1"/>
                </a:solidFill>
                <a:latin typeface="Times New Roman" pitchFamily="18" charset="0"/>
                <a:cs typeface="Times New Roman" pitchFamily="18" charset="0"/>
              </a:rPr>
              <a:t>KBr </a:t>
            </a:r>
            <a:r>
              <a:rPr lang="tr-TR" sz="2000">
                <a:solidFill>
                  <a:schemeClr val="bg1"/>
                </a:solidFill>
                <a:latin typeface="Times New Roman" pitchFamily="18" charset="0"/>
                <a:cs typeface="Times New Roman" pitchFamily="18" charset="0"/>
              </a:rPr>
              <a:t>ile </a:t>
            </a:r>
            <a:r>
              <a:rPr lang="en-US" sz="2000">
                <a:solidFill>
                  <a:schemeClr val="bg1"/>
                </a:solidFill>
                <a:latin typeface="Times New Roman" pitchFamily="18" charset="0"/>
                <a:cs typeface="Times New Roman" pitchFamily="18" charset="0"/>
              </a:rPr>
              <a:t>disk</a:t>
            </a:r>
            <a:r>
              <a:rPr lang="tr-TR" sz="2000">
                <a:solidFill>
                  <a:schemeClr val="bg1"/>
                </a:solidFill>
                <a:latin typeface="Times New Roman" pitchFamily="18" charset="0"/>
                <a:cs typeface="Times New Roman" pitchFamily="18" charset="0"/>
              </a:rPr>
              <a:t> oluşturulur. Katı numune ve KBr havanda ezilerek öğütülür.</a:t>
            </a:r>
          </a:p>
          <a:p>
            <a:pPr>
              <a:lnSpc>
                <a:spcPct val="150000"/>
              </a:lnSpc>
            </a:pPr>
            <a:r>
              <a:rPr lang="tr-TR" sz="2000">
                <a:solidFill>
                  <a:schemeClr val="bg1"/>
                </a:solidFill>
                <a:latin typeface="Times New Roman" pitchFamily="18" charset="0"/>
                <a:cs typeface="Times New Roman" pitchFamily="18" charset="0"/>
              </a:rPr>
              <a:t>Toz çelik silindirler arasına alınarak sıkıştırılır (15 ton) ve ince disk haline getirilir.</a:t>
            </a:r>
            <a:endParaRPr lang="tr-TR" sz="2000">
              <a:latin typeface="Times New Roman" pitchFamily="18" charset="0"/>
              <a:cs typeface="Times New Roman" pitchFamily="18" charset="0"/>
            </a:endParaRPr>
          </a:p>
        </p:txBody>
      </p:sp>
      <p:pic>
        <p:nvPicPr>
          <p:cNvPr id="43015" name="Picture 8"/>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3348038" y="3860800"/>
            <a:ext cx="2662237" cy="2130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36</a:t>
            </a:fld>
            <a:endParaRPr lang="tr-TR"/>
          </a:p>
        </p:txBody>
      </p:sp>
    </p:spTree>
  </p:cSld>
  <p:clrMapOvr>
    <a:masterClrMapping/>
  </p:clrMapOvr>
  <p:transition>
    <p:cover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16013" y="1628775"/>
            <a:ext cx="3240087" cy="3600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4035" name="4 Dikdörtgen"/>
          <p:cNvSpPr>
            <a:spLocks noChangeArrowheads="1"/>
          </p:cNvSpPr>
          <p:nvPr/>
        </p:nvSpPr>
        <p:spPr bwMode="auto">
          <a:xfrm>
            <a:off x="323850" y="404813"/>
            <a:ext cx="766445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50000"/>
              </a:lnSpc>
            </a:pPr>
            <a:r>
              <a:rPr lang="tr-TR" sz="2000">
                <a:solidFill>
                  <a:srgbClr val="FF0000"/>
                </a:solidFill>
                <a:latin typeface="Times New Roman" pitchFamily="18" charset="0"/>
                <a:cs typeface="Times New Roman" pitchFamily="18" charset="0"/>
              </a:rPr>
              <a:t>Gazı örnekler</a:t>
            </a:r>
            <a:r>
              <a:rPr lang="tr-TR" sz="2000">
                <a:solidFill>
                  <a:schemeClr val="bg1"/>
                </a:solidFill>
                <a:latin typeface="Times New Roman" pitchFamily="18" charset="0"/>
                <a:cs typeface="Times New Roman" pitchFamily="18" charset="0"/>
              </a:rPr>
              <a:t>: Özel hücreye alınan gaz örneklerin spektrumu kaydedilir. </a:t>
            </a:r>
          </a:p>
          <a:p>
            <a:pPr>
              <a:lnSpc>
                <a:spcPct val="150000"/>
              </a:lnSpc>
            </a:pPr>
            <a:r>
              <a:rPr lang="tr-TR" sz="2000">
                <a:solidFill>
                  <a:schemeClr val="bg1"/>
                </a:solidFill>
                <a:latin typeface="Times New Roman" pitchFamily="18" charset="0"/>
                <a:cs typeface="Times New Roman" pitchFamily="18" charset="0"/>
              </a:rPr>
              <a:t>Bu hücrenin camları KBr veya NaCl olmalıdır.</a:t>
            </a:r>
            <a:endParaRPr lang="tr-TR" sz="2000">
              <a:latin typeface="Times New Roman" pitchFamily="18" charset="0"/>
              <a:cs typeface="Times New Roman" pitchFamily="18" charset="0"/>
            </a:endParaRPr>
          </a:p>
        </p:txBody>
      </p:sp>
      <p:pic>
        <p:nvPicPr>
          <p:cNvPr id="44036"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787900" y="2565400"/>
            <a:ext cx="2257425" cy="1857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37</a:t>
            </a:fld>
            <a:endParaRPr lang="tr-TR"/>
          </a:p>
        </p:txBody>
      </p:sp>
    </p:spTree>
  </p:cSld>
  <p:clrMapOvr>
    <a:masterClrMapping/>
  </p:clrMapOvr>
  <p:transition>
    <p:cover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ChangeArrowheads="1"/>
          </p:cNvSpPr>
          <p:nvPr/>
        </p:nvSpPr>
        <p:spPr bwMode="auto">
          <a:xfrm>
            <a:off x="395288" y="549275"/>
            <a:ext cx="2005012"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sz="2000">
                <a:solidFill>
                  <a:srgbClr val="C00000"/>
                </a:solidFill>
                <a:latin typeface="CG Times" pitchFamily="18" charset="0"/>
              </a:rPr>
              <a:t>Monokromatörler</a:t>
            </a:r>
          </a:p>
        </p:txBody>
      </p:sp>
      <p:sp>
        <p:nvSpPr>
          <p:cNvPr id="6" name="Rectangle 17"/>
          <p:cNvSpPr>
            <a:spLocks noChangeArrowheads="1"/>
          </p:cNvSpPr>
          <p:nvPr/>
        </p:nvSpPr>
        <p:spPr bwMode="auto">
          <a:xfrm>
            <a:off x="179388" y="1341438"/>
            <a:ext cx="8353425" cy="17851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457200" indent="-457200">
              <a:lnSpc>
                <a:spcPct val="150000"/>
              </a:lnSpc>
              <a:buAutoNum type="arabicPeriod"/>
            </a:pPr>
            <a:r>
              <a:rPr lang="tr-TR" sz="2000" dirty="0" smtClean="0">
                <a:solidFill>
                  <a:srgbClr val="000000"/>
                </a:solidFill>
                <a:latin typeface="CG Times" pitchFamily="18" charset="0"/>
              </a:rPr>
              <a:t>Prizmalar</a:t>
            </a:r>
            <a:r>
              <a:rPr lang="tr-TR" sz="2000" dirty="0">
                <a:solidFill>
                  <a:srgbClr val="000000"/>
                </a:solidFill>
                <a:latin typeface="CG Times" pitchFamily="18" charset="0"/>
              </a:rPr>
              <a:t>: </a:t>
            </a:r>
            <a:r>
              <a:rPr lang="tr-TR" sz="2000" dirty="0" err="1" smtClean="0">
                <a:solidFill>
                  <a:srgbClr val="000000"/>
                </a:solidFill>
                <a:latin typeface="CG Times" pitchFamily="18" charset="0"/>
              </a:rPr>
              <a:t>LiF</a:t>
            </a:r>
            <a:r>
              <a:rPr lang="tr-TR" sz="2000" dirty="0" smtClean="0">
                <a:solidFill>
                  <a:srgbClr val="000000"/>
                </a:solidFill>
                <a:latin typeface="CG Times" pitchFamily="18" charset="0"/>
              </a:rPr>
              <a:t>, </a:t>
            </a:r>
            <a:r>
              <a:rPr lang="tr-TR" sz="2000" dirty="0" err="1" smtClean="0">
                <a:solidFill>
                  <a:srgbClr val="000000"/>
                </a:solidFill>
                <a:latin typeface="CG Times" pitchFamily="18" charset="0"/>
              </a:rPr>
              <a:t>CsF</a:t>
            </a:r>
            <a:r>
              <a:rPr lang="tr-TR" sz="2000" dirty="0" smtClean="0">
                <a:solidFill>
                  <a:srgbClr val="000000"/>
                </a:solidFill>
                <a:latin typeface="CG Times" pitchFamily="18" charset="0"/>
              </a:rPr>
              <a:t>, </a:t>
            </a:r>
            <a:r>
              <a:rPr lang="tr-TR" sz="2000" dirty="0" err="1" smtClean="0">
                <a:solidFill>
                  <a:srgbClr val="000000"/>
                </a:solidFill>
                <a:latin typeface="CG Times" pitchFamily="18" charset="0"/>
              </a:rPr>
              <a:t>KBr</a:t>
            </a:r>
            <a:r>
              <a:rPr lang="tr-TR" sz="2000" dirty="0">
                <a:solidFill>
                  <a:srgbClr val="000000"/>
                </a:solidFill>
                <a:latin typeface="CG Times" pitchFamily="18" charset="0"/>
              </a:rPr>
              <a:t>, </a:t>
            </a:r>
            <a:r>
              <a:rPr lang="tr-TR" sz="2000" dirty="0" err="1">
                <a:solidFill>
                  <a:srgbClr val="000000"/>
                </a:solidFill>
                <a:latin typeface="CG Times" pitchFamily="18" charset="0"/>
              </a:rPr>
              <a:t>NaCl</a:t>
            </a:r>
            <a:r>
              <a:rPr lang="tr-TR" sz="2000" dirty="0">
                <a:solidFill>
                  <a:srgbClr val="000000"/>
                </a:solidFill>
                <a:latin typeface="CG Times" pitchFamily="18" charset="0"/>
              </a:rPr>
              <a:t>, CaF</a:t>
            </a:r>
            <a:r>
              <a:rPr lang="tr-TR" sz="2000" baseline="-25000" dirty="0">
                <a:solidFill>
                  <a:srgbClr val="000000"/>
                </a:solidFill>
                <a:latin typeface="CG Times" pitchFamily="18" charset="0"/>
              </a:rPr>
              <a:t>2 </a:t>
            </a:r>
            <a:r>
              <a:rPr lang="tr-TR" sz="2000" dirty="0">
                <a:solidFill>
                  <a:srgbClr val="000000"/>
                </a:solidFill>
                <a:latin typeface="CG Times" pitchFamily="18" charset="0"/>
              </a:rPr>
              <a:t> gibi, IR ışınını </a:t>
            </a:r>
            <a:r>
              <a:rPr lang="tr-TR" sz="2000" dirty="0" err="1">
                <a:solidFill>
                  <a:srgbClr val="000000"/>
                </a:solidFill>
                <a:latin typeface="CG Times" pitchFamily="18" charset="0"/>
              </a:rPr>
              <a:t>absorplamayan</a:t>
            </a:r>
            <a:r>
              <a:rPr lang="tr-TR" sz="2000" dirty="0">
                <a:solidFill>
                  <a:srgbClr val="000000"/>
                </a:solidFill>
                <a:latin typeface="CG Times" pitchFamily="18" charset="0"/>
              </a:rPr>
              <a:t> malzemelerden yapılmalıdır</a:t>
            </a:r>
            <a:r>
              <a:rPr lang="tr-TR" sz="2000" dirty="0" smtClean="0">
                <a:solidFill>
                  <a:srgbClr val="000000"/>
                </a:solidFill>
                <a:latin typeface="CG Times" pitchFamily="18" charset="0"/>
              </a:rPr>
              <a:t>. </a:t>
            </a:r>
          </a:p>
          <a:p>
            <a:pPr>
              <a:lnSpc>
                <a:spcPct val="150000"/>
              </a:lnSpc>
            </a:pPr>
            <a:endParaRPr lang="tr-TR" sz="2000" baseline="-25000" dirty="0">
              <a:solidFill>
                <a:srgbClr val="000000"/>
              </a:solidFill>
              <a:latin typeface="CG Times" pitchFamily="18" charset="0"/>
            </a:endParaRPr>
          </a:p>
          <a:p>
            <a:pPr>
              <a:lnSpc>
                <a:spcPct val="150000"/>
              </a:lnSpc>
            </a:pPr>
            <a:r>
              <a:rPr lang="tr-TR" sz="2000" dirty="0">
                <a:solidFill>
                  <a:srgbClr val="000000"/>
                </a:solidFill>
                <a:latin typeface="CG Times" pitchFamily="18" charset="0"/>
              </a:rPr>
              <a:t>2. Optik ağlar:</a:t>
            </a:r>
          </a:p>
        </p:txBody>
      </p:sp>
      <p:sp>
        <p:nvSpPr>
          <p:cNvPr id="7" name="Rectangle 18"/>
          <p:cNvSpPr>
            <a:spLocks noChangeArrowheads="1"/>
          </p:cNvSpPr>
          <p:nvPr/>
        </p:nvSpPr>
        <p:spPr bwMode="auto">
          <a:xfrm>
            <a:off x="250825" y="3068638"/>
            <a:ext cx="7745413"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sz="2000">
                <a:solidFill>
                  <a:srgbClr val="000000"/>
                </a:solidFill>
                <a:latin typeface="CG Times" pitchFamily="18" charset="0"/>
              </a:rPr>
              <a:t>Orta IR bölgesinde iyi bir ayırma için iki optik ağ birden kullanılmalıdır.</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38</a:t>
            </a:fld>
            <a:endParaRPr lang="tr-TR"/>
          </a:p>
        </p:txBody>
      </p:sp>
    </p:spTree>
    <p:extLst>
      <p:ext uri="{BB962C8B-B14F-4D97-AF65-F5344CB8AC3E}">
        <p14:creationId xmlns:p14="http://schemas.microsoft.com/office/powerpoint/2010/main" xmlns="" val="1277813538"/>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Scale>
                                      <p:cBhvr>
                                        <p:cTn id="14"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6"/>
                                        </p:tgtEl>
                                        <p:attrNameLst>
                                          <p:attrName>ppt_x</p:attrName>
                                          <p:attrName>ppt_y</p:attrName>
                                        </p:attrNameLst>
                                      </p:cBhvr>
                                    </p:animMotion>
                                    <p:animEffect transition="in" filter="fade">
                                      <p:cBhvr>
                                        <p:cTn id="16" dur="10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Scale>
                                      <p:cBhvr>
                                        <p:cTn id="2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7"/>
                                        </p:tgtEl>
                                        <p:attrNameLst>
                                          <p:attrName>ppt_x</p:attrName>
                                          <p:attrName>ppt_y</p:attrName>
                                        </p:attrNameLst>
                                      </p:cBhvr>
                                    </p:animMotion>
                                    <p:animEffect transition="in" filter="fade">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
          <p:cNvSpPr>
            <a:spLocks noChangeArrowheads="1"/>
          </p:cNvSpPr>
          <p:nvPr/>
        </p:nvSpPr>
        <p:spPr bwMode="auto">
          <a:xfrm>
            <a:off x="250825" y="1066800"/>
            <a:ext cx="8569325" cy="4248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450850" algn="just">
              <a:lnSpc>
                <a:spcPct val="150000"/>
              </a:lnSpc>
            </a:pPr>
            <a:r>
              <a:rPr lang="tr-TR" sz="2000" dirty="0">
                <a:solidFill>
                  <a:srgbClr val="000000"/>
                </a:solidFill>
                <a:latin typeface="Times New Roman" pitchFamily="18" charset="0"/>
                <a:cs typeface="Times New Roman" pitchFamily="18" charset="0"/>
              </a:rPr>
              <a:t>Kuvars prizmalar 0,8 – 3 µm (12500 – 3300 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arasında kullanılır. </a:t>
            </a:r>
          </a:p>
          <a:p>
            <a:pPr indent="450850" algn="just">
              <a:lnSpc>
                <a:spcPct val="150000"/>
              </a:lnSpc>
            </a:pPr>
            <a:r>
              <a:rPr lang="tr-TR" sz="2000" dirty="0">
                <a:solidFill>
                  <a:srgbClr val="000000"/>
                </a:solidFill>
                <a:latin typeface="Times New Roman" pitchFamily="18" charset="0"/>
                <a:cs typeface="Times New Roman" pitchFamily="18" charset="0"/>
              </a:rPr>
              <a:t>Sodyum klorür prizmaları 5 – 16 µm arasında iyi, 2,5 – 5 µm arasında ise daha iyi sonuç verir. 20 µm den sonra şiddetle </a:t>
            </a:r>
            <a:r>
              <a:rPr lang="tr-TR" sz="2000" dirty="0" err="1">
                <a:solidFill>
                  <a:srgbClr val="000000"/>
                </a:solidFill>
                <a:latin typeface="Times New Roman" pitchFamily="18" charset="0"/>
                <a:cs typeface="Times New Roman" pitchFamily="18" charset="0"/>
              </a:rPr>
              <a:t>absorpsiyon</a:t>
            </a:r>
            <a:r>
              <a:rPr lang="tr-TR" sz="2000" dirty="0">
                <a:solidFill>
                  <a:srgbClr val="000000"/>
                </a:solidFill>
                <a:latin typeface="Times New Roman" pitchFamily="18" charset="0"/>
                <a:cs typeface="Times New Roman" pitchFamily="18" charset="0"/>
              </a:rPr>
              <a:t> yapmaya başlarlar.</a:t>
            </a:r>
          </a:p>
          <a:p>
            <a:pPr indent="450850" algn="just">
              <a:lnSpc>
                <a:spcPct val="150000"/>
              </a:lnSpc>
            </a:pPr>
            <a:r>
              <a:rPr lang="tr-TR" sz="2000" dirty="0">
                <a:solidFill>
                  <a:srgbClr val="000000"/>
                </a:solidFill>
                <a:latin typeface="Times New Roman" pitchFamily="18" charset="0"/>
                <a:cs typeface="Times New Roman" pitchFamily="18" charset="0"/>
              </a:rPr>
              <a:t>Kalsiyum bromür prizmaları 2,4 – 7,5 µm arasında kullanılır.</a:t>
            </a:r>
          </a:p>
          <a:p>
            <a:pPr indent="450850" algn="just">
              <a:lnSpc>
                <a:spcPct val="150000"/>
              </a:lnSpc>
            </a:pPr>
            <a:r>
              <a:rPr lang="tr-TR" sz="2000" dirty="0">
                <a:solidFill>
                  <a:srgbClr val="000000"/>
                </a:solidFill>
                <a:latin typeface="Times New Roman" pitchFamily="18" charset="0"/>
                <a:cs typeface="Times New Roman" pitchFamily="18" charset="0"/>
              </a:rPr>
              <a:t>Potasyum bromür prizmaları 15 – 40 µm (675 – 250 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arasında uzak </a:t>
            </a:r>
            <a:r>
              <a:rPr lang="tr-TR" sz="2000" dirty="0" err="1">
                <a:solidFill>
                  <a:srgbClr val="000000"/>
                </a:solidFill>
                <a:latin typeface="Times New Roman" pitchFamily="18" charset="0"/>
                <a:cs typeface="Times New Roman" pitchFamily="18" charset="0"/>
              </a:rPr>
              <a:t>infrared</a:t>
            </a:r>
            <a:r>
              <a:rPr lang="tr-TR" sz="2000" dirty="0">
                <a:solidFill>
                  <a:srgbClr val="000000"/>
                </a:solidFill>
                <a:latin typeface="Times New Roman" pitchFamily="18" charset="0"/>
                <a:cs typeface="Times New Roman" pitchFamily="18" charset="0"/>
              </a:rPr>
              <a:t> bölgesinde kullanılır.</a:t>
            </a:r>
          </a:p>
          <a:p>
            <a:pPr indent="450850" algn="just">
              <a:lnSpc>
                <a:spcPct val="150000"/>
              </a:lnSpc>
            </a:pPr>
            <a:r>
              <a:rPr lang="tr-TR" sz="2000" dirty="0">
                <a:solidFill>
                  <a:srgbClr val="000000"/>
                </a:solidFill>
                <a:latin typeface="Times New Roman" pitchFamily="18" charset="0"/>
                <a:cs typeface="Times New Roman" pitchFamily="18" charset="0"/>
              </a:rPr>
              <a:t>Sezyum bromür prizmaları 10 – 50 µm arasında kullanılır.</a:t>
            </a:r>
          </a:p>
          <a:p>
            <a:pPr indent="450850" algn="just">
              <a:lnSpc>
                <a:spcPct val="150000"/>
              </a:lnSpc>
            </a:pPr>
            <a:r>
              <a:rPr lang="tr-TR" sz="2000" dirty="0">
                <a:solidFill>
                  <a:srgbClr val="000000"/>
                </a:solidFill>
                <a:latin typeface="Times New Roman" pitchFamily="18" charset="0"/>
                <a:cs typeface="Times New Roman" pitchFamily="18" charset="0"/>
              </a:rPr>
              <a:t>Lityum </a:t>
            </a:r>
            <a:r>
              <a:rPr lang="tr-TR" sz="2000" dirty="0" err="1">
                <a:solidFill>
                  <a:srgbClr val="000000"/>
                </a:solidFill>
                <a:latin typeface="Times New Roman" pitchFamily="18" charset="0"/>
                <a:cs typeface="Times New Roman" pitchFamily="18" charset="0"/>
              </a:rPr>
              <a:t>florür</a:t>
            </a:r>
            <a:r>
              <a:rPr lang="tr-TR" sz="2000" dirty="0">
                <a:solidFill>
                  <a:srgbClr val="000000"/>
                </a:solidFill>
                <a:latin typeface="Times New Roman" pitchFamily="18" charset="0"/>
                <a:cs typeface="Times New Roman" pitchFamily="18" charset="0"/>
              </a:rPr>
              <a:t> prizmaları 1 – 5 µm (10000 – 2000 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yakın </a:t>
            </a:r>
            <a:r>
              <a:rPr lang="tr-TR" sz="2000" dirty="0" err="1">
                <a:solidFill>
                  <a:srgbClr val="000000"/>
                </a:solidFill>
                <a:latin typeface="Times New Roman" pitchFamily="18" charset="0"/>
                <a:cs typeface="Times New Roman" pitchFamily="18" charset="0"/>
              </a:rPr>
              <a:t>infrared</a:t>
            </a:r>
            <a:r>
              <a:rPr lang="tr-TR" sz="2000" dirty="0">
                <a:solidFill>
                  <a:srgbClr val="000000"/>
                </a:solidFill>
                <a:latin typeface="Times New Roman" pitchFamily="18" charset="0"/>
                <a:cs typeface="Times New Roman" pitchFamily="18" charset="0"/>
              </a:rPr>
              <a:t> alanında kullanılır.</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39</a:t>
            </a:fld>
            <a:endParaRPr lang="tr-TR"/>
          </a:p>
        </p:txBody>
      </p:sp>
    </p:spTree>
    <p:extLst>
      <p:ext uri="{BB962C8B-B14F-4D97-AF65-F5344CB8AC3E}">
        <p14:creationId xmlns:p14="http://schemas.microsoft.com/office/powerpoint/2010/main" xmlns="" val="1187681875"/>
      </p:ext>
    </p:extLst>
  </p:cSld>
  <p:clrMapOvr>
    <a:masterClrMapping/>
  </p:clrMapOvr>
  <p:transition>
    <p:cover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Text Box 5"/>
          <p:cNvSpPr txBox="1">
            <a:spLocks noChangeArrowheads="1"/>
          </p:cNvSpPr>
          <p:nvPr/>
        </p:nvSpPr>
        <p:spPr bwMode="auto">
          <a:xfrm>
            <a:off x="250825" y="476250"/>
            <a:ext cx="31686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dirty="0" err="1">
                <a:solidFill>
                  <a:srgbClr val="FF0000"/>
                </a:solidFill>
                <a:latin typeface="CG Times" pitchFamily="18" charset="0"/>
              </a:rPr>
              <a:t>Dedektörler</a:t>
            </a:r>
            <a:endParaRPr lang="tr-TR" sz="2000" dirty="0">
              <a:solidFill>
                <a:srgbClr val="FF0000"/>
              </a:solidFill>
              <a:latin typeface="CG Times" pitchFamily="18" charset="0"/>
            </a:endParaRPr>
          </a:p>
        </p:txBody>
      </p:sp>
      <p:sp>
        <p:nvSpPr>
          <p:cNvPr id="43014" name="Rectangle 6"/>
          <p:cNvSpPr>
            <a:spLocks noChangeArrowheads="1"/>
          </p:cNvSpPr>
          <p:nvPr/>
        </p:nvSpPr>
        <p:spPr bwMode="auto">
          <a:xfrm>
            <a:off x="250825" y="960438"/>
            <a:ext cx="2176463"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sz="2000">
                <a:solidFill>
                  <a:schemeClr val="bg1"/>
                </a:solidFill>
                <a:latin typeface="CG Times" pitchFamily="18" charset="0"/>
              </a:rPr>
              <a:t>Termal dedektörler</a:t>
            </a:r>
          </a:p>
        </p:txBody>
      </p:sp>
      <p:sp>
        <p:nvSpPr>
          <p:cNvPr id="43018" name="Rectangle 10"/>
          <p:cNvSpPr>
            <a:spLocks noChangeArrowheads="1"/>
          </p:cNvSpPr>
          <p:nvPr/>
        </p:nvSpPr>
        <p:spPr bwMode="auto">
          <a:xfrm>
            <a:off x="395288" y="3573463"/>
            <a:ext cx="261937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sz="2000">
                <a:solidFill>
                  <a:schemeClr val="bg1"/>
                </a:solidFill>
                <a:latin typeface="CG Times" pitchFamily="18" charset="0"/>
              </a:rPr>
              <a:t>Fotoiletken dedektörler </a:t>
            </a:r>
          </a:p>
        </p:txBody>
      </p:sp>
      <p:sp>
        <p:nvSpPr>
          <p:cNvPr id="43020" name="Text Box 12"/>
          <p:cNvSpPr txBox="1">
            <a:spLocks noChangeArrowheads="1"/>
          </p:cNvSpPr>
          <p:nvPr/>
        </p:nvSpPr>
        <p:spPr bwMode="auto">
          <a:xfrm>
            <a:off x="1258888" y="1412875"/>
            <a:ext cx="266541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Sıcaklık çiftleri</a:t>
            </a:r>
          </a:p>
        </p:txBody>
      </p:sp>
      <p:sp>
        <p:nvSpPr>
          <p:cNvPr id="43021" name="Text Box 13"/>
          <p:cNvSpPr txBox="1">
            <a:spLocks noChangeArrowheads="1"/>
          </p:cNvSpPr>
          <p:nvPr/>
        </p:nvSpPr>
        <p:spPr bwMode="auto">
          <a:xfrm>
            <a:off x="1258888" y="1844675"/>
            <a:ext cx="2376487"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Golay cihazları</a:t>
            </a:r>
          </a:p>
        </p:txBody>
      </p:sp>
      <p:sp>
        <p:nvSpPr>
          <p:cNvPr id="43022" name="Text Box 14"/>
          <p:cNvSpPr txBox="1">
            <a:spLocks noChangeArrowheads="1"/>
          </p:cNvSpPr>
          <p:nvPr/>
        </p:nvSpPr>
        <p:spPr bwMode="auto">
          <a:xfrm>
            <a:off x="1258888" y="2276475"/>
            <a:ext cx="1728787"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Bolometreler</a:t>
            </a:r>
          </a:p>
        </p:txBody>
      </p:sp>
      <p:sp>
        <p:nvSpPr>
          <p:cNvPr id="43023" name="Text Box 15"/>
          <p:cNvSpPr txBox="1">
            <a:spLocks noChangeArrowheads="1"/>
          </p:cNvSpPr>
          <p:nvPr/>
        </p:nvSpPr>
        <p:spPr bwMode="auto">
          <a:xfrm>
            <a:off x="1258888" y="2701925"/>
            <a:ext cx="302577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tr-TR" sz="2000">
                <a:solidFill>
                  <a:schemeClr val="bg1"/>
                </a:solidFill>
                <a:latin typeface="CG Times" pitchFamily="18" charset="0"/>
              </a:rPr>
              <a:t>Piroelektrik dedektörler</a:t>
            </a:r>
          </a:p>
        </p:txBody>
      </p:sp>
      <p:sp>
        <p:nvSpPr>
          <p:cNvPr id="2" name="Slayt Numarası Yer Tutucusu 1"/>
          <p:cNvSpPr>
            <a:spLocks noGrp="1"/>
          </p:cNvSpPr>
          <p:nvPr>
            <p:ph type="sldNum" sz="quarter" idx="12"/>
          </p:nvPr>
        </p:nvSpPr>
        <p:spPr/>
        <p:txBody>
          <a:bodyPr/>
          <a:lstStyle/>
          <a:p>
            <a:pPr>
              <a:defRPr/>
            </a:pPr>
            <a:fld id="{E58C6C33-299F-465C-A100-DFCC497995D9}" type="slidenum">
              <a:rPr lang="tr-TR" smtClean="0"/>
              <a:pPr>
                <a:defRPr/>
              </a:pPr>
              <a:t>40</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3013"/>
                                        </p:tgtEl>
                                        <p:attrNameLst>
                                          <p:attrName>style.visibility</p:attrName>
                                        </p:attrNameLst>
                                      </p:cBhvr>
                                      <p:to>
                                        <p:strVal val="visible"/>
                                      </p:to>
                                    </p:set>
                                    <p:animScale>
                                      <p:cBhvr>
                                        <p:cTn id="7" dur="1000" decel="50000" fill="hold">
                                          <p:stCondLst>
                                            <p:cond delay="0"/>
                                          </p:stCondLst>
                                        </p:cTn>
                                        <p:tgtEl>
                                          <p:spTgt spid="430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3013"/>
                                        </p:tgtEl>
                                        <p:attrNameLst>
                                          <p:attrName>ppt_x</p:attrName>
                                          <p:attrName>ppt_y</p:attrName>
                                        </p:attrNameLst>
                                      </p:cBhvr>
                                    </p:animMotion>
                                    <p:animEffect transition="in" filter="fade">
                                      <p:cBhvr>
                                        <p:cTn id="9" dur="1000"/>
                                        <p:tgtEl>
                                          <p:spTgt spid="4301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43014"/>
                                        </p:tgtEl>
                                        <p:attrNameLst>
                                          <p:attrName>style.visibility</p:attrName>
                                        </p:attrNameLst>
                                      </p:cBhvr>
                                      <p:to>
                                        <p:strVal val="visible"/>
                                      </p:to>
                                    </p:set>
                                    <p:animScale>
                                      <p:cBhvr>
                                        <p:cTn id="14" dur="1000" decel="50000" fill="hold">
                                          <p:stCondLst>
                                            <p:cond delay="0"/>
                                          </p:stCondLst>
                                        </p:cTn>
                                        <p:tgtEl>
                                          <p:spTgt spid="430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43014"/>
                                        </p:tgtEl>
                                        <p:attrNameLst>
                                          <p:attrName>ppt_x</p:attrName>
                                          <p:attrName>ppt_y</p:attrName>
                                        </p:attrNameLst>
                                      </p:cBhvr>
                                    </p:animMotion>
                                    <p:animEffect transition="in" filter="fade">
                                      <p:cBhvr>
                                        <p:cTn id="16" dur="1000"/>
                                        <p:tgtEl>
                                          <p:spTgt spid="4301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43020"/>
                                        </p:tgtEl>
                                        <p:attrNameLst>
                                          <p:attrName>style.visibility</p:attrName>
                                        </p:attrNameLst>
                                      </p:cBhvr>
                                      <p:to>
                                        <p:strVal val="visible"/>
                                      </p:to>
                                    </p:set>
                                    <p:animScale>
                                      <p:cBhvr>
                                        <p:cTn id="21" dur="1000" decel="50000" fill="hold">
                                          <p:stCondLst>
                                            <p:cond delay="0"/>
                                          </p:stCondLst>
                                        </p:cTn>
                                        <p:tgtEl>
                                          <p:spTgt spid="430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3020"/>
                                        </p:tgtEl>
                                        <p:attrNameLst>
                                          <p:attrName>ppt_x</p:attrName>
                                          <p:attrName>ppt_y</p:attrName>
                                        </p:attrNameLst>
                                      </p:cBhvr>
                                    </p:animMotion>
                                    <p:animEffect transition="in" filter="fade">
                                      <p:cBhvr>
                                        <p:cTn id="23" dur="1000"/>
                                        <p:tgtEl>
                                          <p:spTgt spid="4302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43021"/>
                                        </p:tgtEl>
                                        <p:attrNameLst>
                                          <p:attrName>style.visibility</p:attrName>
                                        </p:attrNameLst>
                                      </p:cBhvr>
                                      <p:to>
                                        <p:strVal val="visible"/>
                                      </p:to>
                                    </p:set>
                                    <p:animScale>
                                      <p:cBhvr>
                                        <p:cTn id="28" dur="1000" decel="50000" fill="hold">
                                          <p:stCondLst>
                                            <p:cond delay="0"/>
                                          </p:stCondLst>
                                        </p:cTn>
                                        <p:tgtEl>
                                          <p:spTgt spid="430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43021"/>
                                        </p:tgtEl>
                                        <p:attrNameLst>
                                          <p:attrName>ppt_x</p:attrName>
                                          <p:attrName>ppt_y</p:attrName>
                                        </p:attrNameLst>
                                      </p:cBhvr>
                                    </p:animMotion>
                                    <p:animEffect transition="in" filter="fade">
                                      <p:cBhvr>
                                        <p:cTn id="30" dur="1000"/>
                                        <p:tgtEl>
                                          <p:spTgt spid="4302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43022"/>
                                        </p:tgtEl>
                                        <p:attrNameLst>
                                          <p:attrName>style.visibility</p:attrName>
                                        </p:attrNameLst>
                                      </p:cBhvr>
                                      <p:to>
                                        <p:strVal val="visible"/>
                                      </p:to>
                                    </p:set>
                                    <p:animScale>
                                      <p:cBhvr>
                                        <p:cTn id="35" dur="1000" decel="50000" fill="hold">
                                          <p:stCondLst>
                                            <p:cond delay="0"/>
                                          </p:stCondLst>
                                        </p:cTn>
                                        <p:tgtEl>
                                          <p:spTgt spid="430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43022"/>
                                        </p:tgtEl>
                                        <p:attrNameLst>
                                          <p:attrName>ppt_x</p:attrName>
                                          <p:attrName>ppt_y</p:attrName>
                                        </p:attrNameLst>
                                      </p:cBhvr>
                                    </p:animMotion>
                                    <p:animEffect transition="in" filter="fade">
                                      <p:cBhvr>
                                        <p:cTn id="37" dur="1000"/>
                                        <p:tgtEl>
                                          <p:spTgt spid="4302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43023"/>
                                        </p:tgtEl>
                                        <p:attrNameLst>
                                          <p:attrName>style.visibility</p:attrName>
                                        </p:attrNameLst>
                                      </p:cBhvr>
                                      <p:to>
                                        <p:strVal val="visible"/>
                                      </p:to>
                                    </p:set>
                                    <p:animScale>
                                      <p:cBhvr>
                                        <p:cTn id="42" dur="1000" decel="50000" fill="hold">
                                          <p:stCondLst>
                                            <p:cond delay="0"/>
                                          </p:stCondLst>
                                        </p:cTn>
                                        <p:tgtEl>
                                          <p:spTgt spid="430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43023"/>
                                        </p:tgtEl>
                                        <p:attrNameLst>
                                          <p:attrName>ppt_x</p:attrName>
                                          <p:attrName>ppt_y</p:attrName>
                                        </p:attrNameLst>
                                      </p:cBhvr>
                                    </p:animMotion>
                                    <p:animEffect transition="in" filter="fade">
                                      <p:cBhvr>
                                        <p:cTn id="44" dur="1000"/>
                                        <p:tgtEl>
                                          <p:spTgt spid="43023"/>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2" presetClass="entr" presetSubtype="0" fill="hold" grpId="0" nodeType="clickEffect">
                                  <p:stCondLst>
                                    <p:cond delay="0"/>
                                  </p:stCondLst>
                                  <p:childTnLst>
                                    <p:set>
                                      <p:cBhvr>
                                        <p:cTn id="48" dur="1" fill="hold">
                                          <p:stCondLst>
                                            <p:cond delay="0"/>
                                          </p:stCondLst>
                                        </p:cTn>
                                        <p:tgtEl>
                                          <p:spTgt spid="43018"/>
                                        </p:tgtEl>
                                        <p:attrNameLst>
                                          <p:attrName>style.visibility</p:attrName>
                                        </p:attrNameLst>
                                      </p:cBhvr>
                                      <p:to>
                                        <p:strVal val="visible"/>
                                      </p:to>
                                    </p:set>
                                    <p:animScale>
                                      <p:cBhvr>
                                        <p:cTn id="49" dur="1000" decel="50000" fill="hold">
                                          <p:stCondLst>
                                            <p:cond delay="0"/>
                                          </p:stCondLst>
                                        </p:cTn>
                                        <p:tgtEl>
                                          <p:spTgt spid="430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43018"/>
                                        </p:tgtEl>
                                        <p:attrNameLst>
                                          <p:attrName>ppt_x</p:attrName>
                                          <p:attrName>ppt_y</p:attrName>
                                        </p:attrNameLst>
                                      </p:cBhvr>
                                    </p:animMotion>
                                    <p:animEffect transition="in" filter="fade">
                                      <p:cBhvr>
                                        <p:cTn id="51" dur="1000"/>
                                        <p:tgtEl>
                                          <p:spTgt spid="430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3" grpId="0"/>
      <p:bldP spid="43014" grpId="0"/>
      <p:bldP spid="43018" grpId="0"/>
      <p:bldP spid="43020" grpId="0"/>
      <p:bldP spid="43021" grpId="0"/>
      <p:bldP spid="43022" grpId="0"/>
      <p:bldP spid="4302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3 Dikdörtgen"/>
          <p:cNvSpPr>
            <a:spLocks noChangeArrowheads="1"/>
          </p:cNvSpPr>
          <p:nvPr/>
        </p:nvSpPr>
        <p:spPr bwMode="auto">
          <a:xfrm>
            <a:off x="323850" y="404813"/>
            <a:ext cx="8135938" cy="960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dirty="0" err="1">
                <a:solidFill>
                  <a:srgbClr val="C00000"/>
                </a:solidFill>
                <a:latin typeface="Times New Roman" pitchFamily="18" charset="0"/>
                <a:cs typeface="Times New Roman" pitchFamily="18" charset="0"/>
              </a:rPr>
              <a:t>Termoçiftler</a:t>
            </a:r>
            <a:r>
              <a:rPr lang="tr-TR" sz="2000" dirty="0">
                <a:solidFill>
                  <a:srgbClr val="C00000"/>
                </a:solidFill>
                <a:latin typeface="Times New Roman" pitchFamily="18" charset="0"/>
                <a:cs typeface="Times New Roman" pitchFamily="18" charset="0"/>
              </a:rPr>
              <a:t>: </a:t>
            </a:r>
            <a:r>
              <a:rPr lang="tr-TR" sz="2000" dirty="0">
                <a:solidFill>
                  <a:schemeClr val="bg1"/>
                </a:solidFill>
                <a:latin typeface="Times New Roman" pitchFamily="18" charset="0"/>
                <a:cs typeface="Times New Roman" pitchFamily="18" charset="0"/>
              </a:rPr>
              <a:t>Isınma ısıları farklı 2 metalin birbirine eklenmesiyle yapılır. Bağlantı noktası, </a:t>
            </a:r>
            <a:r>
              <a:rPr lang="tr-TR" sz="2000" dirty="0" err="1">
                <a:solidFill>
                  <a:schemeClr val="bg1"/>
                </a:solidFill>
                <a:latin typeface="Times New Roman" pitchFamily="18" charset="0"/>
                <a:cs typeface="Times New Roman" pitchFamily="18" charset="0"/>
              </a:rPr>
              <a:t>siyahlatılmış</a:t>
            </a:r>
            <a:r>
              <a:rPr lang="tr-TR" sz="2000" dirty="0">
                <a:solidFill>
                  <a:schemeClr val="bg1"/>
                </a:solidFill>
                <a:latin typeface="Times New Roman" pitchFamily="18" charset="0"/>
                <a:cs typeface="Times New Roman" pitchFamily="18" charset="0"/>
              </a:rPr>
              <a:t> platinle yapılır. </a:t>
            </a:r>
          </a:p>
        </p:txBody>
      </p:sp>
      <p:pic>
        <p:nvPicPr>
          <p:cNvPr id="46083" name="4 Resim" descr="thermocouple"/>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552" y="1772816"/>
            <a:ext cx="4119563" cy="1871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6084" name="Picture 1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31640" y="4509120"/>
            <a:ext cx="1644650" cy="1644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41</a:t>
            </a:fld>
            <a:endParaRPr lang="tr-TR"/>
          </a:p>
        </p:txBody>
      </p:sp>
      <p:pic>
        <p:nvPicPr>
          <p:cNvPr id="33794"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923928" y="3717032"/>
            <a:ext cx="4800600" cy="2676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87286473"/>
      </p:ext>
    </p:extLst>
  </p:cSld>
  <p:clrMapOvr>
    <a:masterClrMapping/>
  </p:clrMapOvr>
  <p:transition>
    <p:cover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3 Dikdörtgen"/>
          <p:cNvSpPr>
            <a:spLocks noChangeArrowheads="1"/>
          </p:cNvSpPr>
          <p:nvPr/>
        </p:nvSpPr>
        <p:spPr bwMode="auto">
          <a:xfrm>
            <a:off x="323850" y="404813"/>
            <a:ext cx="8135938" cy="2345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dirty="0" smtClean="0">
                <a:solidFill>
                  <a:schemeClr val="bg1"/>
                </a:solidFill>
                <a:latin typeface="Times New Roman" pitchFamily="18" charset="0"/>
                <a:cs typeface="Times New Roman" pitchFamily="18" charset="0"/>
              </a:rPr>
              <a:t>IR </a:t>
            </a:r>
            <a:r>
              <a:rPr lang="tr-TR" sz="2000" dirty="0">
                <a:solidFill>
                  <a:schemeClr val="bg1"/>
                </a:solidFill>
                <a:latin typeface="Times New Roman" pitchFamily="18" charset="0"/>
                <a:cs typeface="Times New Roman" pitchFamily="18" charset="0"/>
              </a:rPr>
              <a:t>ışınları bu bölgeye düşürüldüğünde tamamen </a:t>
            </a:r>
            <a:r>
              <a:rPr lang="tr-TR" sz="2000" dirty="0" err="1">
                <a:solidFill>
                  <a:schemeClr val="bg1"/>
                </a:solidFill>
                <a:latin typeface="Times New Roman" pitchFamily="18" charset="0"/>
                <a:cs typeface="Times New Roman" pitchFamily="18" charset="0"/>
              </a:rPr>
              <a:t>absorblanır</a:t>
            </a:r>
            <a:r>
              <a:rPr lang="tr-TR" sz="2000" dirty="0">
                <a:solidFill>
                  <a:schemeClr val="bg1"/>
                </a:solidFill>
                <a:latin typeface="Times New Roman" pitchFamily="18" charset="0"/>
                <a:cs typeface="Times New Roman" pitchFamily="18" charset="0"/>
              </a:rPr>
              <a:t>. </a:t>
            </a:r>
            <a:r>
              <a:rPr lang="tr-TR" sz="2000" dirty="0" err="1">
                <a:solidFill>
                  <a:schemeClr val="bg1"/>
                </a:solidFill>
                <a:latin typeface="Times New Roman" pitchFamily="18" charset="0"/>
                <a:cs typeface="Times New Roman" pitchFamily="18" charset="0"/>
              </a:rPr>
              <a:t>Absorbsiyon</a:t>
            </a:r>
            <a:r>
              <a:rPr lang="tr-TR" sz="2000" dirty="0">
                <a:solidFill>
                  <a:schemeClr val="bg1"/>
                </a:solidFill>
                <a:latin typeface="Times New Roman" pitchFamily="18" charset="0"/>
                <a:cs typeface="Times New Roman" pitchFamily="18" charset="0"/>
              </a:rPr>
              <a:t> sonucu oluşan ısı her iki taraftaki metale aktarılır. Metallerin ısınma ısıları farklı olduğu için farklı miktarlarda ısınırlar ve farklı miktarda ısınan metaller arasında potansiyel farkı oluşur. Oluşan potansiyel farkının değeri IR ışın şiddetiyle orantılıdır.</a:t>
            </a:r>
          </a:p>
        </p:txBody>
      </p:sp>
      <p:pic>
        <p:nvPicPr>
          <p:cNvPr id="46084" name="Picture 1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786578" y="3500438"/>
            <a:ext cx="1644650" cy="1644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42</a:t>
            </a:fld>
            <a:endParaRPr lang="tr-TR"/>
          </a:p>
        </p:txBody>
      </p:sp>
      <p:pic>
        <p:nvPicPr>
          <p:cNvPr id="120834" name="Picture 2" descr="thermocouple ile ilgili görsel sonucu"/>
          <p:cNvPicPr>
            <a:picLocks noChangeAspect="1" noChangeArrowheads="1"/>
          </p:cNvPicPr>
          <p:nvPr/>
        </p:nvPicPr>
        <p:blipFill>
          <a:blip r:embed="rId3"/>
          <a:srcRect/>
          <a:stretch>
            <a:fillRect/>
          </a:stretch>
        </p:blipFill>
        <p:spPr bwMode="auto">
          <a:xfrm>
            <a:off x="500034" y="3214686"/>
            <a:ext cx="6000760" cy="2655509"/>
          </a:xfrm>
          <a:prstGeom prst="rect">
            <a:avLst/>
          </a:prstGeom>
          <a:noFill/>
        </p:spPr>
      </p:pic>
    </p:spTree>
  </p:cSld>
  <p:clrMapOvr>
    <a:masterClrMapping/>
  </p:clrMapOvr>
  <p:transition>
    <p:cover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Dikdörtgen"/>
          <p:cNvSpPr>
            <a:spLocks noChangeArrowheads="1"/>
          </p:cNvSpPr>
          <p:nvPr/>
        </p:nvSpPr>
        <p:spPr bwMode="auto">
          <a:xfrm>
            <a:off x="323850" y="333375"/>
            <a:ext cx="8424863" cy="960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dirty="0" err="1">
                <a:solidFill>
                  <a:srgbClr val="C00000"/>
                </a:solidFill>
                <a:latin typeface="Times New Roman" pitchFamily="18" charset="0"/>
                <a:cs typeface="Times New Roman" pitchFamily="18" charset="0"/>
              </a:rPr>
              <a:t>Golay</a:t>
            </a:r>
            <a:r>
              <a:rPr lang="tr-TR" sz="2000" dirty="0">
                <a:solidFill>
                  <a:srgbClr val="C00000"/>
                </a:solidFill>
                <a:latin typeface="Times New Roman" pitchFamily="18" charset="0"/>
                <a:cs typeface="Times New Roman" pitchFamily="18" charset="0"/>
              </a:rPr>
              <a:t> </a:t>
            </a:r>
            <a:r>
              <a:rPr lang="tr-TR" sz="2000" dirty="0" err="1">
                <a:solidFill>
                  <a:srgbClr val="C00000"/>
                </a:solidFill>
                <a:latin typeface="Times New Roman" pitchFamily="18" charset="0"/>
                <a:cs typeface="Times New Roman" pitchFamily="18" charset="0"/>
              </a:rPr>
              <a:t>dedektörü</a:t>
            </a:r>
            <a:r>
              <a:rPr lang="tr-TR" sz="2000" dirty="0">
                <a:solidFill>
                  <a:schemeClr val="bg1"/>
                </a:solidFill>
                <a:latin typeface="Times New Roman" pitchFamily="18" charset="0"/>
                <a:cs typeface="Times New Roman" pitchFamily="18" charset="0"/>
              </a:rPr>
              <a:t>: Çalışma prensibi belli bir hacim içine konmuş asal gazın ısındığında basıncının arttırması temeline dayanır. </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43</a:t>
            </a:fld>
            <a:endParaRPr lang="tr-TR"/>
          </a:p>
        </p:txBody>
      </p:sp>
      <p:pic>
        <p:nvPicPr>
          <p:cNvPr id="119810" name="Picture 2" descr="golay detector ile ilgili görsel sonucu"/>
          <p:cNvPicPr>
            <a:picLocks noChangeAspect="1" noChangeArrowheads="1"/>
          </p:cNvPicPr>
          <p:nvPr/>
        </p:nvPicPr>
        <p:blipFill>
          <a:blip r:embed="rId2"/>
          <a:srcRect/>
          <a:stretch>
            <a:fillRect/>
          </a:stretch>
        </p:blipFill>
        <p:spPr bwMode="auto">
          <a:xfrm>
            <a:off x="214282" y="1928802"/>
            <a:ext cx="3643306" cy="3114543"/>
          </a:xfrm>
          <a:prstGeom prst="rect">
            <a:avLst/>
          </a:prstGeom>
          <a:noFill/>
        </p:spPr>
      </p:pic>
      <p:sp>
        <p:nvSpPr>
          <p:cNvPr id="119812" name="AutoShape 4" descr="İlgili resim"/>
          <p:cNvSpPr>
            <a:spLocks noChangeAspect="1" noChangeArrowheads="1"/>
          </p:cNvSpPr>
          <p:nvPr/>
        </p:nvSpPr>
        <p:spPr bwMode="auto">
          <a:xfrm>
            <a:off x="155575" y="-822325"/>
            <a:ext cx="2667000" cy="1714500"/>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19814" name="Picture 6" descr="İlgili resim"/>
          <p:cNvPicPr>
            <a:picLocks noChangeAspect="1" noChangeArrowheads="1"/>
          </p:cNvPicPr>
          <p:nvPr/>
        </p:nvPicPr>
        <p:blipFill>
          <a:blip r:embed="rId3"/>
          <a:srcRect/>
          <a:stretch>
            <a:fillRect/>
          </a:stretch>
        </p:blipFill>
        <p:spPr bwMode="auto">
          <a:xfrm>
            <a:off x="5643570" y="4286256"/>
            <a:ext cx="2857520" cy="2143141"/>
          </a:xfrm>
          <a:prstGeom prst="rect">
            <a:avLst/>
          </a:prstGeom>
          <a:noFill/>
        </p:spPr>
      </p:pic>
      <p:sp>
        <p:nvSpPr>
          <p:cNvPr id="119818" name="AutoShape 10" descr="golay detector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19820" name="AutoShape 12" descr="golay detector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19822" name="Picture 14" descr="golay detector ile ilgili görsel sonucu"/>
          <p:cNvPicPr>
            <a:picLocks noChangeAspect="1" noChangeArrowheads="1"/>
          </p:cNvPicPr>
          <p:nvPr/>
        </p:nvPicPr>
        <p:blipFill>
          <a:blip r:embed="rId4"/>
          <a:srcRect/>
          <a:stretch>
            <a:fillRect/>
          </a:stretch>
        </p:blipFill>
        <p:spPr bwMode="auto">
          <a:xfrm>
            <a:off x="5000628" y="1714488"/>
            <a:ext cx="3357586" cy="1974204"/>
          </a:xfrm>
          <a:prstGeom prst="rect">
            <a:avLst/>
          </a:prstGeom>
          <a:noFill/>
        </p:spPr>
      </p:pic>
    </p:spTree>
  </p:cSld>
  <p:clrMapOvr>
    <a:masterClrMapping/>
  </p:clrMapOvr>
  <p:transition>
    <p:cover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Dikdörtgen"/>
          <p:cNvSpPr>
            <a:spLocks noChangeArrowheads="1"/>
          </p:cNvSpPr>
          <p:nvPr/>
        </p:nvSpPr>
        <p:spPr bwMode="auto">
          <a:xfrm>
            <a:off x="323850" y="333375"/>
            <a:ext cx="8424863" cy="42473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dirty="0" smtClean="0">
                <a:solidFill>
                  <a:schemeClr val="bg1"/>
                </a:solidFill>
                <a:latin typeface="Times New Roman" pitchFamily="18" charset="0"/>
                <a:cs typeface="Times New Roman" pitchFamily="18" charset="0"/>
              </a:rPr>
              <a:t>Gazın </a:t>
            </a:r>
            <a:r>
              <a:rPr lang="tr-TR" sz="2000" dirty="0">
                <a:solidFill>
                  <a:schemeClr val="bg1"/>
                </a:solidFill>
                <a:latin typeface="Times New Roman" pitchFamily="18" charset="0"/>
                <a:cs typeface="Times New Roman" pitchFamily="18" charset="0"/>
              </a:rPr>
              <a:t>içine konulduğu silindirin bir yüzeyi </a:t>
            </a:r>
            <a:r>
              <a:rPr lang="tr-TR" sz="2000" dirty="0" err="1">
                <a:solidFill>
                  <a:schemeClr val="bg1"/>
                </a:solidFill>
                <a:latin typeface="Times New Roman" pitchFamily="18" charset="0"/>
                <a:cs typeface="Times New Roman" pitchFamily="18" charset="0"/>
              </a:rPr>
              <a:t>siyahlatılmış</a:t>
            </a:r>
            <a:r>
              <a:rPr lang="tr-TR" sz="2000" dirty="0">
                <a:solidFill>
                  <a:schemeClr val="bg1"/>
                </a:solidFill>
                <a:latin typeface="Times New Roman" pitchFamily="18" charset="0"/>
                <a:cs typeface="Times New Roman" pitchFamily="18" charset="0"/>
              </a:rPr>
              <a:t> bir metal levhadır. IR ışını bu bölgeye düşürülür. IR ışınının </a:t>
            </a:r>
            <a:r>
              <a:rPr lang="tr-TR" sz="2000" dirty="0" err="1">
                <a:solidFill>
                  <a:schemeClr val="bg1"/>
                </a:solidFill>
                <a:latin typeface="Times New Roman" pitchFamily="18" charset="0"/>
                <a:cs typeface="Times New Roman" pitchFamily="18" charset="0"/>
              </a:rPr>
              <a:t>absorbsiyonu</a:t>
            </a:r>
            <a:r>
              <a:rPr lang="tr-TR" sz="2000" dirty="0">
                <a:solidFill>
                  <a:schemeClr val="bg1"/>
                </a:solidFill>
                <a:latin typeface="Times New Roman" pitchFamily="18" charset="0"/>
                <a:cs typeface="Times New Roman" pitchFamily="18" charset="0"/>
              </a:rPr>
              <a:t> ile oluşan ısı, içerideki gaza aktarılır. Gazın ısınmasıyla, basınç artar ve hacim genişler. Gazın içine konulduğu silindirin diğer yüzeyi gümüş gibi bir metalle kaplanmış esnek bir diyagram şeklindedir ve buna belli bir uzaklıkta yerleştirilmiş, konumu sabit olan bir metal levha ile bu esnek diyagram bir </a:t>
            </a:r>
            <a:r>
              <a:rPr lang="tr-TR" sz="2000" dirty="0" err="1">
                <a:solidFill>
                  <a:schemeClr val="bg1"/>
                </a:solidFill>
                <a:latin typeface="Times New Roman" pitchFamily="18" charset="0"/>
                <a:cs typeface="Times New Roman" pitchFamily="18" charset="0"/>
              </a:rPr>
              <a:t>kapasitör</a:t>
            </a:r>
            <a:r>
              <a:rPr lang="tr-TR" sz="2000" dirty="0">
                <a:solidFill>
                  <a:schemeClr val="bg1"/>
                </a:solidFill>
                <a:latin typeface="Times New Roman" pitchFamily="18" charset="0"/>
                <a:cs typeface="Times New Roman" pitchFamily="18" charset="0"/>
              </a:rPr>
              <a:t> olarak elektrik devresine bağlanmıştır. Gazın ısınmasıyla diyagram dışa doğru esner. 2 metal arasındaki uzaklık değişir. Buna bağlı olarak </a:t>
            </a:r>
            <a:r>
              <a:rPr lang="tr-TR" sz="2000" dirty="0" err="1">
                <a:solidFill>
                  <a:schemeClr val="bg1"/>
                </a:solidFill>
                <a:latin typeface="Times New Roman" pitchFamily="18" charset="0"/>
                <a:cs typeface="Times New Roman" pitchFamily="18" charset="0"/>
              </a:rPr>
              <a:t>kapasitörün</a:t>
            </a:r>
            <a:r>
              <a:rPr lang="tr-TR" sz="2000" dirty="0">
                <a:solidFill>
                  <a:schemeClr val="bg1"/>
                </a:solidFill>
                <a:latin typeface="Times New Roman" pitchFamily="18" charset="0"/>
                <a:cs typeface="Times New Roman" pitchFamily="18" charset="0"/>
              </a:rPr>
              <a:t> sığası değişir. Devreden geçen elektrik akımı şiddeti de değişir.</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44</a:t>
            </a:fld>
            <a:endParaRPr lang="tr-TR"/>
          </a:p>
        </p:txBody>
      </p:sp>
    </p:spTree>
    <p:extLst>
      <p:ext uri="{BB962C8B-B14F-4D97-AF65-F5344CB8AC3E}">
        <p14:creationId xmlns:p14="http://schemas.microsoft.com/office/powerpoint/2010/main" xmlns="" val="4175260854"/>
      </p:ext>
    </p:extLst>
  </p:cSld>
  <p:clrMapOvr>
    <a:masterClrMapping/>
  </p:clrMapOvr>
  <p:transition>
    <p:cover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noChangeArrowheads="1"/>
          </p:cNvSpPr>
          <p:nvPr/>
        </p:nvSpPr>
        <p:spPr bwMode="auto">
          <a:xfrm>
            <a:off x="142844" y="428604"/>
            <a:ext cx="8497888" cy="1421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449263" algn="just">
              <a:lnSpc>
                <a:spcPct val="150000"/>
              </a:lnSpc>
            </a:pPr>
            <a:r>
              <a:rPr lang="tr-TR" sz="2000" dirty="0" smtClean="0">
                <a:solidFill>
                  <a:srgbClr val="FF0000"/>
                </a:solidFill>
                <a:latin typeface="Times New Roman" pitchFamily="18" charset="0"/>
                <a:cs typeface="Times New Roman" pitchFamily="18" charset="0"/>
              </a:rPr>
              <a:t>Bolometreler</a:t>
            </a:r>
          </a:p>
          <a:p>
            <a:pPr indent="449263" algn="just">
              <a:lnSpc>
                <a:spcPct val="150000"/>
              </a:lnSpc>
            </a:pPr>
            <a:r>
              <a:rPr lang="tr-TR" sz="2000" dirty="0" smtClean="0">
                <a:solidFill>
                  <a:schemeClr val="bg1"/>
                </a:solidFill>
                <a:latin typeface="Times New Roman" pitchFamily="18" charset="0"/>
                <a:cs typeface="Times New Roman" pitchFamily="18" charset="0"/>
              </a:rPr>
              <a:t>Bolometreler </a:t>
            </a:r>
            <a:r>
              <a:rPr lang="tr-TR" sz="2000" dirty="0">
                <a:solidFill>
                  <a:schemeClr val="bg1"/>
                </a:solidFill>
                <a:latin typeface="Times New Roman" pitchFamily="18" charset="0"/>
                <a:cs typeface="Times New Roman" pitchFamily="18" charset="0"/>
              </a:rPr>
              <a:t>bir tür direnç termometreleridir. Bunlar nikel, platin veya yarı iletken metal şeritlerinden yapılır. </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45</a:t>
            </a:fld>
            <a:endParaRPr lang="tr-TR"/>
          </a:p>
        </p:txBody>
      </p:sp>
      <p:sp>
        <p:nvSpPr>
          <p:cNvPr id="117764" name="AutoShape 4" descr="İlgili resim"/>
          <p:cNvSpPr>
            <a:spLocks noChangeAspect="1" noChangeArrowheads="1"/>
          </p:cNvSpPr>
          <p:nvPr/>
        </p:nvSpPr>
        <p:spPr bwMode="auto">
          <a:xfrm>
            <a:off x="155575" y="-822325"/>
            <a:ext cx="2667000" cy="1714500"/>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17770" name="Picture 10" descr="bolometer detector ile ilgili görsel sonucu"/>
          <p:cNvPicPr>
            <a:picLocks noChangeAspect="1" noChangeArrowheads="1"/>
          </p:cNvPicPr>
          <p:nvPr/>
        </p:nvPicPr>
        <p:blipFill>
          <a:blip r:embed="rId2"/>
          <a:srcRect/>
          <a:stretch>
            <a:fillRect/>
          </a:stretch>
        </p:blipFill>
        <p:spPr bwMode="auto">
          <a:xfrm>
            <a:off x="1142976" y="2214554"/>
            <a:ext cx="5181594" cy="3886196"/>
          </a:xfrm>
          <a:prstGeom prst="rect">
            <a:avLst/>
          </a:prstGeom>
          <a:noFill/>
        </p:spPr>
      </p:pic>
    </p:spTree>
  </p:cSld>
  <p:clrMapOvr>
    <a:masterClrMapping/>
  </p:clrMapOvr>
  <p:transition>
    <p:cover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noChangeArrowheads="1"/>
          </p:cNvSpPr>
          <p:nvPr/>
        </p:nvSpPr>
        <p:spPr bwMode="auto">
          <a:xfrm>
            <a:off x="250825" y="1212176"/>
            <a:ext cx="8497888" cy="332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449263" algn="just">
              <a:lnSpc>
                <a:spcPct val="150000"/>
              </a:lnSpc>
            </a:pPr>
            <a:r>
              <a:rPr lang="tr-TR" sz="2000" dirty="0" smtClean="0">
                <a:solidFill>
                  <a:schemeClr val="bg1"/>
                </a:solidFill>
                <a:latin typeface="Times New Roman" pitchFamily="18" charset="0"/>
                <a:cs typeface="Times New Roman" pitchFamily="18" charset="0"/>
              </a:rPr>
              <a:t>Yarı </a:t>
            </a:r>
            <a:r>
              <a:rPr lang="tr-TR" sz="2000" dirty="0">
                <a:solidFill>
                  <a:schemeClr val="bg1"/>
                </a:solidFill>
                <a:latin typeface="Times New Roman" pitchFamily="18" charset="0"/>
                <a:cs typeface="Times New Roman" pitchFamily="18" charset="0"/>
              </a:rPr>
              <a:t>iletken metallerden yapılan bir bolometre veya termometreye </a:t>
            </a:r>
            <a:r>
              <a:rPr lang="tr-TR" sz="2000" dirty="0" err="1">
                <a:solidFill>
                  <a:schemeClr val="bg1"/>
                </a:solidFill>
                <a:latin typeface="Times New Roman" pitchFamily="18" charset="0"/>
                <a:cs typeface="Times New Roman" pitchFamily="18" charset="0"/>
              </a:rPr>
              <a:t>termistör</a:t>
            </a:r>
            <a:r>
              <a:rPr lang="tr-TR" sz="2000" dirty="0">
                <a:solidFill>
                  <a:schemeClr val="bg1"/>
                </a:solidFill>
                <a:latin typeface="Times New Roman" pitchFamily="18" charset="0"/>
                <a:cs typeface="Times New Roman" pitchFamily="18" charset="0"/>
              </a:rPr>
              <a:t> de denir. Bu maddelerin direnci, sıcaklık değişmelerinde büyük değişiklik gösterir. Örneğin, platinin direnci Kelvin başına %0,4 yükselirken, </a:t>
            </a:r>
            <a:r>
              <a:rPr lang="tr-TR" sz="2000" dirty="0" err="1">
                <a:solidFill>
                  <a:schemeClr val="bg1"/>
                </a:solidFill>
                <a:latin typeface="Times New Roman" pitchFamily="18" charset="0"/>
                <a:cs typeface="Times New Roman" pitchFamily="18" charset="0"/>
              </a:rPr>
              <a:t>termistörünki</a:t>
            </a:r>
            <a:r>
              <a:rPr lang="tr-TR" sz="2000" dirty="0">
                <a:solidFill>
                  <a:schemeClr val="bg1"/>
                </a:solidFill>
                <a:latin typeface="Times New Roman" pitchFamily="18" charset="0"/>
                <a:cs typeface="Times New Roman" pitchFamily="18" charset="0"/>
              </a:rPr>
              <a:t> %7 kadar düşer. Bolometreler öteki </a:t>
            </a:r>
            <a:r>
              <a:rPr lang="tr-TR" sz="2000" dirty="0" err="1">
                <a:solidFill>
                  <a:schemeClr val="bg1"/>
                </a:solidFill>
                <a:latin typeface="Times New Roman" pitchFamily="18" charset="0"/>
                <a:cs typeface="Times New Roman" pitchFamily="18" charset="0"/>
              </a:rPr>
              <a:t>infrared</a:t>
            </a:r>
            <a:r>
              <a:rPr lang="tr-TR" sz="2000" dirty="0">
                <a:solidFill>
                  <a:schemeClr val="bg1"/>
                </a:solidFill>
                <a:latin typeface="Times New Roman" pitchFamily="18" charset="0"/>
                <a:cs typeface="Times New Roman" pitchFamily="18" charset="0"/>
              </a:rPr>
              <a:t> detektörleri kadar çok kullanılmazlar. Ancak, 1,5 K sıcaklıkta çalışan bir germanyum bolometre, 400 – 5 cm</a:t>
            </a:r>
            <a:r>
              <a:rPr lang="tr-TR" sz="2000" baseline="30000" dirty="0">
                <a:solidFill>
                  <a:schemeClr val="bg1"/>
                </a:solidFill>
                <a:latin typeface="Times New Roman" pitchFamily="18" charset="0"/>
                <a:cs typeface="Times New Roman" pitchFamily="18" charset="0"/>
              </a:rPr>
              <a:t>-1</a:t>
            </a:r>
            <a:r>
              <a:rPr lang="tr-TR" sz="2000" dirty="0">
                <a:solidFill>
                  <a:schemeClr val="bg1"/>
                </a:solidFill>
                <a:latin typeface="Times New Roman" pitchFamily="18" charset="0"/>
                <a:cs typeface="Times New Roman" pitchFamily="18" charset="0"/>
              </a:rPr>
              <a:t> aralığında çalışmak için ideal bir detektördür, fakat çok masraflıdır (1,5 K de çalışmak çok pahalıya mal olur). </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46</a:t>
            </a:fld>
            <a:endParaRPr lang="tr-TR"/>
          </a:p>
        </p:txBody>
      </p:sp>
    </p:spTree>
    <p:extLst>
      <p:ext uri="{BB962C8B-B14F-4D97-AF65-F5344CB8AC3E}">
        <p14:creationId xmlns:p14="http://schemas.microsoft.com/office/powerpoint/2010/main" xmlns="" val="3667164223"/>
      </p:ext>
    </p:extLst>
  </p:cSld>
  <p:clrMapOvr>
    <a:masterClrMapping/>
  </p:clrMapOvr>
  <p:transition>
    <p:cover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Dikdörtgen"/>
          <p:cNvSpPr>
            <a:spLocks noChangeArrowheads="1"/>
          </p:cNvSpPr>
          <p:nvPr/>
        </p:nvSpPr>
        <p:spPr bwMode="auto">
          <a:xfrm>
            <a:off x="323850" y="620713"/>
            <a:ext cx="8208963" cy="3324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a:solidFill>
                  <a:srgbClr val="C00000"/>
                </a:solidFill>
                <a:latin typeface="Times New Roman" pitchFamily="18" charset="0"/>
                <a:cs typeface="Times New Roman" pitchFamily="18" charset="0"/>
              </a:rPr>
              <a:t>Piroelektrik dedektör</a:t>
            </a:r>
            <a:endParaRPr lang="tr-TR" sz="2000">
              <a:solidFill>
                <a:schemeClr val="bg1"/>
              </a:solidFill>
              <a:latin typeface="Times New Roman" pitchFamily="18" charset="0"/>
              <a:cs typeface="Times New Roman" pitchFamily="18" charset="0"/>
            </a:endParaRPr>
          </a:p>
          <a:p>
            <a:pPr>
              <a:lnSpc>
                <a:spcPct val="150000"/>
              </a:lnSpc>
            </a:pPr>
            <a:r>
              <a:rPr lang="tr-TR" sz="2000">
                <a:solidFill>
                  <a:schemeClr val="bg1"/>
                </a:solidFill>
                <a:latin typeface="Times New Roman" pitchFamily="18" charset="0"/>
                <a:cs typeface="Times New Roman" pitchFamily="18" charset="0"/>
              </a:rPr>
              <a:t>Bu dedektörler bir kristal eksen boyunca elektriksel iç polarlama özelliğine sahip olan maddelerden yapılır. Bu maddeler trigliserin sülfat, baryum titanat, kurşun zirkanat, lityum tantalat’dır. Bu maddeler IR ışınını absorbladığında yük dağılımları bozunur. Bu maddeler iki elektrot arasına yerleştirilmiştir. IR ışını absorbsiyonu ile bozulan yük dağılımını dengelemek üzere devreden akım geçer. Geçen akım şiddeti IR ışınlarının şiddetiyle orantılıdır.</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47</a:t>
            </a:fld>
            <a:endParaRPr lang="tr-TR"/>
          </a:p>
        </p:txBody>
      </p:sp>
      <p:pic>
        <p:nvPicPr>
          <p:cNvPr id="115714" name="Picture 2" descr="pyroelectric detector ile ilgili görsel sonucu"/>
          <p:cNvPicPr>
            <a:picLocks noChangeAspect="1" noChangeArrowheads="1"/>
          </p:cNvPicPr>
          <p:nvPr/>
        </p:nvPicPr>
        <p:blipFill>
          <a:blip r:embed="rId2"/>
          <a:srcRect/>
          <a:stretch>
            <a:fillRect/>
          </a:stretch>
        </p:blipFill>
        <p:spPr bwMode="auto">
          <a:xfrm>
            <a:off x="285720" y="4214818"/>
            <a:ext cx="5072066" cy="2295111"/>
          </a:xfrm>
          <a:prstGeom prst="rect">
            <a:avLst/>
          </a:prstGeom>
          <a:noFill/>
        </p:spPr>
      </p:pic>
      <p:pic>
        <p:nvPicPr>
          <p:cNvPr id="115716" name="Picture 4" descr="pyroelectric detector ile ilgili görsel sonucu"/>
          <p:cNvPicPr>
            <a:picLocks noChangeAspect="1" noChangeArrowheads="1"/>
          </p:cNvPicPr>
          <p:nvPr/>
        </p:nvPicPr>
        <p:blipFill>
          <a:blip r:embed="rId3"/>
          <a:srcRect/>
          <a:stretch>
            <a:fillRect/>
          </a:stretch>
        </p:blipFill>
        <p:spPr bwMode="auto">
          <a:xfrm>
            <a:off x="6215074" y="4357694"/>
            <a:ext cx="2071702" cy="1681190"/>
          </a:xfrm>
          <a:prstGeom prst="rect">
            <a:avLst/>
          </a:prstGeom>
          <a:noFill/>
        </p:spPr>
      </p:pic>
    </p:spTree>
  </p:cSld>
  <p:clrMapOvr>
    <a:masterClrMapping/>
  </p:clrMapOvr>
  <p:transition>
    <p:cover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Metin kutusu"/>
          <p:cNvSpPr txBox="1">
            <a:spLocks noChangeArrowheads="1"/>
          </p:cNvSpPr>
          <p:nvPr/>
        </p:nvSpPr>
        <p:spPr bwMode="auto">
          <a:xfrm>
            <a:off x="323850" y="836613"/>
            <a:ext cx="82804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sz="2000">
                <a:solidFill>
                  <a:srgbClr val="FF0000"/>
                </a:solidFill>
                <a:latin typeface="Times New Roman" pitchFamily="18" charset="0"/>
                <a:cs typeface="Times New Roman" pitchFamily="18" charset="0"/>
              </a:rPr>
              <a:t>IR ışınınının absorpsiyonuna etki eden nedenler</a:t>
            </a:r>
          </a:p>
        </p:txBody>
      </p:sp>
      <p:sp>
        <p:nvSpPr>
          <p:cNvPr id="12" name="11 Metin kutusu"/>
          <p:cNvSpPr txBox="1">
            <a:spLocks noChangeArrowheads="1"/>
          </p:cNvSpPr>
          <p:nvPr/>
        </p:nvSpPr>
        <p:spPr bwMode="auto">
          <a:xfrm>
            <a:off x="500063" y="2276475"/>
            <a:ext cx="8643937"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sz="2000" b="1">
                <a:solidFill>
                  <a:schemeClr val="bg1"/>
                </a:solidFill>
                <a:latin typeface="Times New Roman" pitchFamily="18" charset="0"/>
                <a:cs typeface="Times New Roman" pitchFamily="18" charset="0"/>
              </a:rPr>
              <a:t>1- </a:t>
            </a:r>
            <a:r>
              <a:rPr lang="tr-TR" sz="2000">
                <a:solidFill>
                  <a:schemeClr val="bg1"/>
                </a:solidFill>
                <a:latin typeface="Times New Roman" pitchFamily="18" charset="0"/>
                <a:cs typeface="Times New Roman" pitchFamily="18" charset="0"/>
              </a:rPr>
              <a:t>Molekül içi etkiler; kapling, komşu bağın kuvvet sabiti etkisi ve elektronik etki</a:t>
            </a:r>
          </a:p>
        </p:txBody>
      </p:sp>
      <p:sp>
        <p:nvSpPr>
          <p:cNvPr id="13" name="12 Metin kutusu"/>
          <p:cNvSpPr txBox="1">
            <a:spLocks noChangeArrowheads="1"/>
          </p:cNvSpPr>
          <p:nvPr/>
        </p:nvSpPr>
        <p:spPr bwMode="auto">
          <a:xfrm>
            <a:off x="468313" y="2924175"/>
            <a:ext cx="842962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sz="2000" b="1">
                <a:solidFill>
                  <a:schemeClr val="bg1"/>
                </a:solidFill>
                <a:latin typeface="Times New Roman" pitchFamily="18" charset="0"/>
                <a:cs typeface="Times New Roman" pitchFamily="18" charset="0"/>
              </a:rPr>
              <a:t>2- </a:t>
            </a:r>
            <a:r>
              <a:rPr lang="tr-TR" sz="2000">
                <a:solidFill>
                  <a:schemeClr val="bg1"/>
                </a:solidFill>
                <a:latin typeface="Times New Roman" pitchFamily="18" charset="0"/>
                <a:cs typeface="Times New Roman" pitchFamily="18" charset="0"/>
              </a:rPr>
              <a:t>Molekül dışı etkiler; dipolar etki veya hidrojen bağı etkisi</a:t>
            </a:r>
          </a:p>
        </p:txBody>
      </p:sp>
      <p:sp>
        <p:nvSpPr>
          <p:cNvPr id="2" name="Slayt Numarası Yer Tutucusu 1"/>
          <p:cNvSpPr>
            <a:spLocks noGrp="1"/>
          </p:cNvSpPr>
          <p:nvPr>
            <p:ph type="sldNum" sz="quarter" idx="12"/>
          </p:nvPr>
        </p:nvSpPr>
        <p:spPr/>
        <p:txBody>
          <a:bodyPr/>
          <a:lstStyle/>
          <a:p>
            <a:pPr>
              <a:defRPr/>
            </a:pPr>
            <a:fld id="{52C74AE7-36A1-4C15-962D-B49A703D1F4C}" type="slidenum">
              <a:rPr lang="tr-TR" smtClean="0"/>
              <a:pPr>
                <a:defRPr/>
              </a:pPr>
              <a:t>48</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Scale>
                                      <p:cBhvr>
                                        <p:cTn id="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
                                        </p:tgtEl>
                                        <p:attrNameLst>
                                          <p:attrName>ppt_x</p:attrName>
                                          <p:attrName>ppt_y</p:attrName>
                                        </p:attrNameLst>
                                      </p:cBhvr>
                                    </p:animMotion>
                                    <p:animEffect transition="in" filter="fade">
                                      <p:cBhvr>
                                        <p:cTn id="9" dur="1000"/>
                                        <p:tgtEl>
                                          <p:spTgt spid="1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Scale>
                                      <p:cBhvr>
                                        <p:cTn id="14"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2"/>
                                        </p:tgtEl>
                                        <p:attrNameLst>
                                          <p:attrName>ppt_x</p:attrName>
                                          <p:attrName>ppt_y</p:attrName>
                                        </p:attrNameLst>
                                      </p:cBhvr>
                                    </p:animMotion>
                                    <p:animEffect transition="in" filter="fade">
                                      <p:cBhvr>
                                        <p:cTn id="16" dur="1000"/>
                                        <p:tgtEl>
                                          <p:spTgt spid="1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Scale>
                                      <p:cBhvr>
                                        <p:cTn id="21"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3"/>
                                        </p:tgtEl>
                                        <p:attrNameLst>
                                          <p:attrName>ppt_x</p:attrName>
                                          <p:attrName>ppt_y</p:attrName>
                                        </p:attrNameLst>
                                      </p:cBhvr>
                                    </p:animMotion>
                                    <p:animEffect transition="in" filter="fade">
                                      <p:cBhvr>
                                        <p:cTn id="2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1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0825" y="1052513"/>
            <a:ext cx="6486525" cy="335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03" name="13 Dikdörtgen"/>
          <p:cNvSpPr>
            <a:spLocks noChangeArrowheads="1"/>
          </p:cNvSpPr>
          <p:nvPr/>
        </p:nvSpPr>
        <p:spPr bwMode="auto">
          <a:xfrm>
            <a:off x="250825" y="4652963"/>
            <a:ext cx="7850188"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a:solidFill>
                  <a:schemeClr val="bg1"/>
                </a:solidFill>
                <a:latin typeface="Times New Roman" pitchFamily="18" charset="0"/>
                <a:cs typeface="Times New Roman" pitchFamily="18" charset="0"/>
              </a:rPr>
              <a:t>Bir bağa komşu olan bağın kuvvet sabitinin  küçülmesi titreşimin düşmesine neden olur. </a:t>
            </a:r>
          </a:p>
        </p:txBody>
      </p:sp>
      <p:sp>
        <p:nvSpPr>
          <p:cNvPr id="51204" name="14 Dikdörtgen"/>
          <p:cNvSpPr>
            <a:spLocks noChangeArrowheads="1"/>
          </p:cNvSpPr>
          <p:nvPr/>
        </p:nvSpPr>
        <p:spPr bwMode="auto">
          <a:xfrm>
            <a:off x="468313" y="260350"/>
            <a:ext cx="36036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tr-TR" sz="2000">
                <a:solidFill>
                  <a:srgbClr val="FF0000"/>
                </a:solidFill>
                <a:latin typeface="Times New Roman" pitchFamily="18" charset="0"/>
                <a:cs typeface="Times New Roman" pitchFamily="18" charset="0"/>
              </a:rPr>
              <a:t>Komşu bağ etkisi (mekanik etki )</a:t>
            </a:r>
            <a:endParaRPr lang="tr-TR" sz="2000">
              <a:solidFill>
                <a:srgbClr val="FF0000"/>
              </a:solidFill>
            </a:endParaRP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49</a:t>
            </a:fld>
            <a:endParaRPr lang="tr-TR"/>
          </a:p>
        </p:txBody>
      </p:sp>
    </p:spTree>
  </p:cSld>
  <p:clrMapOvr>
    <a:masterClrMapping/>
  </p:clrMapOvr>
  <p:transition>
    <p:cover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ChangeArrowheads="1"/>
          </p:cNvSpPr>
          <p:nvPr/>
        </p:nvSpPr>
        <p:spPr bwMode="auto">
          <a:xfrm>
            <a:off x="250825" y="549275"/>
            <a:ext cx="8353425" cy="2862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450850" algn="just">
              <a:lnSpc>
                <a:spcPct val="150000"/>
              </a:lnSpc>
            </a:pPr>
            <a:r>
              <a:rPr lang="tr-TR" sz="2000">
                <a:solidFill>
                  <a:srgbClr val="FF0000"/>
                </a:solidFill>
                <a:latin typeface="Times New Roman" pitchFamily="18" charset="0"/>
                <a:cs typeface="Times New Roman" pitchFamily="18" charset="0"/>
              </a:rPr>
              <a:t>Elektronik Etki</a:t>
            </a:r>
          </a:p>
          <a:p>
            <a:pPr indent="450850" algn="just">
              <a:lnSpc>
                <a:spcPct val="150000"/>
              </a:lnSpc>
            </a:pPr>
            <a:r>
              <a:rPr lang="tr-TR" sz="2000">
                <a:solidFill>
                  <a:schemeClr val="bg1"/>
                </a:solidFill>
                <a:latin typeface="Times New Roman" pitchFamily="18" charset="0"/>
                <a:cs typeface="Times New Roman" pitchFamily="18" charset="0"/>
              </a:rPr>
              <a:t>Elektronik etki söz konusu bağın elektron yoğunluğunda değişiklik meydana getiren etkidir. Elektronik etki ikiye ayrılır:</a:t>
            </a:r>
          </a:p>
          <a:p>
            <a:pPr indent="450850" algn="just">
              <a:lnSpc>
                <a:spcPct val="150000"/>
              </a:lnSpc>
            </a:pPr>
            <a:r>
              <a:rPr lang="tr-TR" sz="2000">
                <a:solidFill>
                  <a:schemeClr val="bg1"/>
                </a:solidFill>
                <a:latin typeface="Times New Roman" pitchFamily="18" charset="0"/>
                <a:cs typeface="Times New Roman" pitchFamily="18" charset="0"/>
              </a:rPr>
              <a:t>1. İndüktif etki (Bağ elektronlarının atomlar arasında ortaklaşılmasının zincir boyunca atomdan atoma değiştiren etki).</a:t>
            </a:r>
          </a:p>
          <a:p>
            <a:pPr indent="450850" algn="just">
              <a:lnSpc>
                <a:spcPct val="150000"/>
              </a:lnSpc>
            </a:pPr>
            <a:r>
              <a:rPr lang="tr-TR" sz="2000">
                <a:solidFill>
                  <a:schemeClr val="bg1"/>
                </a:solidFill>
                <a:latin typeface="Times New Roman" pitchFamily="18" charset="0"/>
                <a:cs typeface="Times New Roman" pitchFamily="18" charset="0"/>
              </a:rPr>
              <a:t>2. Rezonans etkisi.</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50</a:t>
            </a:fld>
            <a:endParaRPr lang="tr-TR"/>
          </a:p>
        </p:txBody>
      </p:sp>
    </p:spTree>
  </p:cSld>
  <p:clrMapOvr>
    <a:masterClrMapping/>
  </p:clrMapOvr>
  <p:transition>
    <p:cover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
          <p:cNvSpPr>
            <a:spLocks noChangeArrowheads="1"/>
          </p:cNvSpPr>
          <p:nvPr/>
        </p:nvSpPr>
        <p:spPr bwMode="auto">
          <a:xfrm>
            <a:off x="250825" y="620713"/>
            <a:ext cx="8208963" cy="3786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449263" algn="just">
              <a:lnSpc>
                <a:spcPct val="150000"/>
              </a:lnSpc>
            </a:pPr>
            <a:r>
              <a:rPr lang="tr-TR" sz="2000">
                <a:solidFill>
                  <a:schemeClr val="bg1"/>
                </a:solidFill>
                <a:latin typeface="Times New Roman" pitchFamily="18" charset="0"/>
                <a:cs typeface="Times New Roman" pitchFamily="18" charset="0"/>
              </a:rPr>
              <a:t>İndüktif etki ikiye ayrılır:</a:t>
            </a:r>
          </a:p>
          <a:p>
            <a:pPr indent="449263" algn="just">
              <a:lnSpc>
                <a:spcPct val="150000"/>
              </a:lnSpc>
            </a:pPr>
            <a:r>
              <a:rPr lang="tr-TR" sz="2000">
                <a:solidFill>
                  <a:schemeClr val="bg1"/>
                </a:solidFill>
                <a:latin typeface="Times New Roman" pitchFamily="18" charset="0"/>
                <a:cs typeface="Times New Roman" pitchFamily="18" charset="0"/>
              </a:rPr>
              <a:t>1. Söz konusu bağın elektron yoğunluğunu artıran pozitif (+) etki </a:t>
            </a:r>
          </a:p>
          <a:p>
            <a:pPr indent="449263" algn="just">
              <a:lnSpc>
                <a:spcPct val="150000"/>
              </a:lnSpc>
            </a:pPr>
            <a:r>
              <a:rPr lang="tr-TR" sz="2000">
                <a:solidFill>
                  <a:schemeClr val="bg1"/>
                </a:solidFill>
                <a:latin typeface="Times New Roman" pitchFamily="18" charset="0"/>
                <a:cs typeface="Times New Roman" pitchFamily="18" charset="0"/>
              </a:rPr>
              <a:t>2. Söz konusu bağın elektron yoğunluğunu azaltan negatif (-) etki</a:t>
            </a:r>
          </a:p>
          <a:p>
            <a:pPr indent="449263" algn="just">
              <a:lnSpc>
                <a:spcPct val="150000"/>
              </a:lnSpc>
            </a:pPr>
            <a:r>
              <a:rPr lang="tr-TR" sz="2000">
                <a:solidFill>
                  <a:schemeClr val="bg1"/>
                </a:solidFill>
                <a:latin typeface="Times New Roman" pitchFamily="18" charset="0"/>
                <a:cs typeface="Times New Roman" pitchFamily="18" charset="0"/>
              </a:rPr>
              <a:t>Söz konusu bağın elektron yoğunluğunu artıran (+) etkiyi incelemek için asetaldehit ve asetilklorür’ü ele alalım. Asetaldehitteki polar aldehit gurubu iki rezonans halde bulunur. Gerçek yapı bu iki hal arasında olan bir hibrit yapıdır. Asetaldehitte hidrojen yerine bir klor geçerse negatif klor atomu bağın elektronlarını kendire doğru çeker. </a:t>
            </a:r>
          </a:p>
        </p:txBody>
      </p:sp>
      <p:sp>
        <p:nvSpPr>
          <p:cNvPr id="53251" name="Rectangle 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tr-TR"/>
          </a:p>
        </p:txBody>
      </p:sp>
      <p:sp>
        <p:nvSpPr>
          <p:cNvPr id="53252"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tr-TR"/>
          </a:p>
        </p:txBody>
      </p:sp>
      <p:pic>
        <p:nvPicPr>
          <p:cNvPr id="53253"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27088" y="4437063"/>
            <a:ext cx="3181350" cy="1114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3254" name="Picture 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787900" y="4365625"/>
            <a:ext cx="3067050" cy="1038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3255" name="8 Dikdörtgen"/>
          <p:cNvSpPr>
            <a:spLocks noChangeArrowheads="1"/>
          </p:cNvSpPr>
          <p:nvPr/>
        </p:nvSpPr>
        <p:spPr bwMode="auto">
          <a:xfrm>
            <a:off x="179388" y="5661025"/>
            <a:ext cx="84963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a:solidFill>
                  <a:schemeClr val="bg1"/>
                </a:solidFill>
                <a:latin typeface="Times New Roman" pitchFamily="18" charset="0"/>
                <a:cs typeface="Times New Roman" pitchFamily="18" charset="0"/>
              </a:rPr>
              <a:t>Asetaldehit 1730 cm</a:t>
            </a:r>
            <a:r>
              <a:rPr lang="tr-TR" baseline="30000">
                <a:solidFill>
                  <a:schemeClr val="bg1"/>
                </a:solidFill>
                <a:latin typeface="Times New Roman" pitchFamily="18" charset="0"/>
                <a:cs typeface="Times New Roman" pitchFamily="18" charset="0"/>
              </a:rPr>
              <a:t>-1</a:t>
            </a:r>
            <a:r>
              <a:rPr lang="tr-TR">
                <a:solidFill>
                  <a:schemeClr val="bg1"/>
                </a:solidFill>
                <a:latin typeface="Times New Roman" pitchFamily="18" charset="0"/>
                <a:cs typeface="Times New Roman" pitchFamily="18" charset="0"/>
              </a:rPr>
              <a:t> de absorpsiyon yapar ve bağ uzunluğu 1,207 A</a:t>
            </a:r>
            <a:r>
              <a:rPr lang="tr-TR" baseline="30000">
                <a:solidFill>
                  <a:schemeClr val="bg1"/>
                </a:solidFill>
                <a:latin typeface="Times New Roman" pitchFamily="18" charset="0"/>
                <a:cs typeface="Times New Roman" pitchFamily="18" charset="0"/>
              </a:rPr>
              <a:t>o</a:t>
            </a:r>
            <a:r>
              <a:rPr lang="tr-TR">
                <a:solidFill>
                  <a:schemeClr val="bg1"/>
                </a:solidFill>
                <a:latin typeface="Times New Roman" pitchFamily="18" charset="0"/>
                <a:cs typeface="Times New Roman" pitchFamily="18" charset="0"/>
              </a:rPr>
              <a:t> dür. Asetilklorür1802 cm</a:t>
            </a:r>
            <a:r>
              <a:rPr lang="tr-TR" baseline="30000">
                <a:solidFill>
                  <a:schemeClr val="bg1"/>
                </a:solidFill>
                <a:latin typeface="Times New Roman" pitchFamily="18" charset="0"/>
                <a:cs typeface="Times New Roman" pitchFamily="18" charset="0"/>
              </a:rPr>
              <a:t>-1 </a:t>
            </a:r>
            <a:r>
              <a:rPr lang="tr-TR">
                <a:solidFill>
                  <a:schemeClr val="bg1"/>
                </a:solidFill>
                <a:latin typeface="Times New Roman" pitchFamily="18" charset="0"/>
                <a:cs typeface="Times New Roman" pitchFamily="18" charset="0"/>
              </a:rPr>
              <a:t>de absorpsiyon yapar ve bağ uzunluğu 1,185 A</a:t>
            </a:r>
            <a:r>
              <a:rPr lang="tr-TR" baseline="30000">
                <a:solidFill>
                  <a:schemeClr val="bg1"/>
                </a:solidFill>
                <a:latin typeface="Times New Roman" pitchFamily="18" charset="0"/>
                <a:cs typeface="Times New Roman" pitchFamily="18" charset="0"/>
              </a:rPr>
              <a:t>o</a:t>
            </a:r>
            <a:r>
              <a:rPr lang="tr-TR">
                <a:solidFill>
                  <a:schemeClr val="bg1"/>
                </a:solidFill>
                <a:latin typeface="Times New Roman" pitchFamily="18" charset="0"/>
                <a:cs typeface="Times New Roman" pitchFamily="18" charset="0"/>
              </a:rPr>
              <a:t> dür. </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51</a:t>
            </a:fld>
            <a:endParaRPr lang="tr-TR"/>
          </a:p>
        </p:txBody>
      </p:sp>
    </p:spTree>
  </p:cSld>
  <p:clrMapOvr>
    <a:masterClrMapping/>
  </p:clrMapOvr>
  <p:transition>
    <p:cover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tr-TR"/>
          </a:p>
        </p:txBody>
      </p:sp>
      <p:sp>
        <p:nvSpPr>
          <p:cNvPr id="54275" name="3 Dikdörtgen"/>
          <p:cNvSpPr>
            <a:spLocks noChangeArrowheads="1"/>
          </p:cNvSpPr>
          <p:nvPr/>
        </p:nvSpPr>
        <p:spPr bwMode="auto">
          <a:xfrm>
            <a:off x="468313" y="404813"/>
            <a:ext cx="7991475" cy="263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a:solidFill>
                  <a:srgbClr val="FF0000"/>
                </a:solidFill>
                <a:latin typeface="Times New Roman" pitchFamily="18" charset="0"/>
                <a:cs typeface="Times New Roman" pitchFamily="18" charset="0"/>
              </a:rPr>
              <a:t>Rezonans etkisi</a:t>
            </a:r>
          </a:p>
          <a:p>
            <a:pPr>
              <a:lnSpc>
                <a:spcPct val="150000"/>
              </a:lnSpc>
            </a:pPr>
            <a:r>
              <a:rPr lang="tr-TR">
                <a:solidFill>
                  <a:schemeClr val="bg1"/>
                </a:solidFill>
                <a:latin typeface="Times New Roman" pitchFamily="18" charset="0"/>
                <a:cs typeface="Times New Roman" pitchFamily="18" charset="0"/>
              </a:rPr>
              <a:t>Aseton1719 cm</a:t>
            </a:r>
            <a:r>
              <a:rPr lang="tr-TR" baseline="30000">
                <a:solidFill>
                  <a:schemeClr val="bg1"/>
                </a:solidFill>
                <a:latin typeface="Times New Roman" pitchFamily="18" charset="0"/>
                <a:cs typeface="Times New Roman" pitchFamily="18" charset="0"/>
              </a:rPr>
              <a:t>-1</a:t>
            </a:r>
            <a:r>
              <a:rPr lang="tr-TR">
                <a:solidFill>
                  <a:schemeClr val="bg1"/>
                </a:solidFill>
                <a:latin typeface="Times New Roman" pitchFamily="18" charset="0"/>
                <a:cs typeface="Times New Roman" pitchFamily="18" charset="0"/>
              </a:rPr>
              <a:t> de absorpsiyon yapar.  </a:t>
            </a:r>
          </a:p>
          <a:p>
            <a:pPr>
              <a:lnSpc>
                <a:spcPct val="150000"/>
              </a:lnSpc>
            </a:pPr>
            <a:r>
              <a:rPr lang="tr-TR">
                <a:solidFill>
                  <a:schemeClr val="bg1"/>
                </a:solidFill>
                <a:latin typeface="Times New Roman" pitchFamily="18" charset="0"/>
                <a:cs typeface="Times New Roman" pitchFamily="18" charset="0"/>
              </a:rPr>
              <a:t>Buna benzeyen 3 – büten – 2 – on 686 cm</a:t>
            </a:r>
            <a:r>
              <a:rPr lang="tr-TR" baseline="30000">
                <a:solidFill>
                  <a:schemeClr val="bg1"/>
                </a:solidFill>
                <a:latin typeface="Times New Roman" pitchFamily="18" charset="0"/>
                <a:cs typeface="Times New Roman" pitchFamily="18" charset="0"/>
              </a:rPr>
              <a:t>-1</a:t>
            </a:r>
            <a:r>
              <a:rPr lang="tr-TR">
                <a:solidFill>
                  <a:schemeClr val="bg1"/>
                </a:solidFill>
                <a:latin typeface="Times New Roman" pitchFamily="18" charset="0"/>
                <a:cs typeface="Times New Roman" pitchFamily="18" charset="0"/>
              </a:rPr>
              <a:t> de absorpsiyon yapar. </a:t>
            </a:r>
          </a:p>
          <a:p>
            <a:pPr>
              <a:lnSpc>
                <a:spcPct val="150000"/>
              </a:lnSpc>
            </a:pPr>
            <a:r>
              <a:rPr lang="tr-TR">
                <a:solidFill>
                  <a:schemeClr val="bg1"/>
                </a:solidFill>
                <a:latin typeface="Times New Roman" pitchFamily="18" charset="0"/>
                <a:cs typeface="Times New Roman" pitchFamily="18" charset="0"/>
              </a:rPr>
              <a:t>Böyle bir sonuç karbon – oksijen bağının  asetondakinden zayıf olduğunu, çifte bağın rezonans nedeniyle büyük ölçüde tek bağa dönüştüğünü ve rezonansın bağı zayıflattığını gösterir.</a:t>
            </a:r>
          </a:p>
        </p:txBody>
      </p:sp>
      <p:pic>
        <p:nvPicPr>
          <p:cNvPr id="54276"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5650" y="3213100"/>
            <a:ext cx="1525588" cy="1152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77"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55650" y="4868863"/>
            <a:ext cx="5705475" cy="149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52</a:t>
            </a:fld>
            <a:endParaRPr lang="tr-TR"/>
          </a:p>
        </p:txBody>
      </p:sp>
    </p:spTree>
  </p:cSld>
  <p:clrMapOvr>
    <a:masterClrMapping/>
  </p:clrMapOvr>
  <p:transition>
    <p:cover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Dikdörtgen"/>
          <p:cNvSpPr>
            <a:spLocks noChangeArrowheads="1"/>
          </p:cNvSpPr>
          <p:nvPr/>
        </p:nvSpPr>
        <p:spPr bwMode="auto">
          <a:xfrm>
            <a:off x="468313" y="549275"/>
            <a:ext cx="8424862" cy="3462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a:solidFill>
                  <a:srgbClr val="FF0000"/>
                </a:solidFill>
                <a:latin typeface="Times New Roman" pitchFamily="18" charset="0"/>
                <a:cs typeface="Times New Roman" pitchFamily="18" charset="0"/>
              </a:rPr>
              <a:t>Dipolar etkilenme</a:t>
            </a:r>
          </a:p>
          <a:p>
            <a:pPr>
              <a:lnSpc>
                <a:spcPct val="150000"/>
              </a:lnSpc>
            </a:pPr>
            <a:r>
              <a:rPr lang="tr-TR">
                <a:solidFill>
                  <a:schemeClr val="bg1"/>
                </a:solidFill>
                <a:latin typeface="Times New Roman" pitchFamily="18" charset="0"/>
                <a:cs typeface="Times New Roman" pitchFamily="18" charset="0"/>
              </a:rPr>
              <a:t>Dipolar etkilenmeyi aseton üzerinde incelemeye çalışalım. </a:t>
            </a:r>
          </a:p>
          <a:p>
            <a:pPr>
              <a:lnSpc>
                <a:spcPct val="150000"/>
              </a:lnSpc>
            </a:pPr>
            <a:r>
              <a:rPr lang="tr-TR">
                <a:solidFill>
                  <a:schemeClr val="bg1"/>
                </a:solidFill>
                <a:latin typeface="Times New Roman" pitchFamily="18" charset="0"/>
                <a:cs typeface="Times New Roman" pitchFamily="18" charset="0"/>
              </a:rPr>
              <a:t>Aseton karbonilinin gaz halindeki titreşimi 1742 cm</a:t>
            </a:r>
            <a:r>
              <a:rPr lang="tr-TR" baseline="30000">
                <a:solidFill>
                  <a:schemeClr val="bg1"/>
                </a:solidFill>
                <a:latin typeface="Times New Roman" pitchFamily="18" charset="0"/>
                <a:cs typeface="Times New Roman" pitchFamily="18" charset="0"/>
              </a:rPr>
              <a:t>-1</a:t>
            </a:r>
            <a:r>
              <a:rPr lang="tr-TR">
                <a:solidFill>
                  <a:schemeClr val="bg1"/>
                </a:solidFill>
                <a:latin typeface="Times New Roman" pitchFamily="18" charset="0"/>
                <a:cs typeface="Times New Roman" pitchFamily="18" charset="0"/>
              </a:rPr>
              <a:t>, sıvı halininki 1719 cm</a:t>
            </a:r>
            <a:r>
              <a:rPr lang="tr-TR" baseline="30000">
                <a:solidFill>
                  <a:schemeClr val="bg1"/>
                </a:solidFill>
                <a:latin typeface="Times New Roman" pitchFamily="18" charset="0"/>
                <a:cs typeface="Times New Roman" pitchFamily="18" charset="0"/>
              </a:rPr>
              <a:t>-1</a:t>
            </a:r>
            <a:r>
              <a:rPr lang="tr-TR">
                <a:solidFill>
                  <a:schemeClr val="bg1"/>
                </a:solidFill>
                <a:latin typeface="Times New Roman" pitchFamily="18" charset="0"/>
                <a:cs typeface="Times New Roman" pitchFamily="18" charset="0"/>
              </a:rPr>
              <a:t> dir. </a:t>
            </a:r>
          </a:p>
          <a:p>
            <a:pPr>
              <a:lnSpc>
                <a:spcPct val="150000"/>
              </a:lnSpc>
            </a:pPr>
            <a:r>
              <a:rPr lang="tr-TR">
                <a:solidFill>
                  <a:schemeClr val="bg1"/>
                </a:solidFill>
                <a:latin typeface="Times New Roman" pitchFamily="18" charset="0"/>
                <a:cs typeface="Times New Roman" pitchFamily="18" charset="0"/>
              </a:rPr>
              <a:t>Bunun nedeni, sıvı haldeyken dipol olan iki C = O gurubunun birbirlerini çekmeleridir. Bunun sonucu bağların polarlığı daha da artar ve karbonilin bağ derecesi düşer. </a:t>
            </a:r>
          </a:p>
          <a:p>
            <a:pPr>
              <a:lnSpc>
                <a:spcPct val="150000"/>
              </a:lnSpc>
            </a:pPr>
            <a:r>
              <a:rPr lang="tr-TR">
                <a:solidFill>
                  <a:schemeClr val="bg1"/>
                </a:solidFill>
                <a:latin typeface="Times New Roman" pitchFamily="18" charset="0"/>
                <a:cs typeface="Times New Roman" pitchFamily="18" charset="0"/>
              </a:rPr>
              <a:t>Düşme, asetonun sıvı faz spektrumunun karbon tetraklorür içindeki spektrumuyla karşılaştırıldığı zaman bile görülür. Bu şekilde meydana gelen kaymalar en çok 25 cm</a:t>
            </a:r>
            <a:r>
              <a:rPr lang="tr-TR" baseline="30000">
                <a:solidFill>
                  <a:schemeClr val="bg1"/>
                </a:solidFill>
                <a:latin typeface="Times New Roman" pitchFamily="18" charset="0"/>
                <a:cs typeface="Times New Roman" pitchFamily="18" charset="0"/>
              </a:rPr>
              <a:t>-1</a:t>
            </a:r>
            <a:r>
              <a:rPr lang="tr-TR">
                <a:solidFill>
                  <a:schemeClr val="bg1"/>
                </a:solidFill>
                <a:latin typeface="Times New Roman" pitchFamily="18" charset="0"/>
                <a:cs typeface="Times New Roman" pitchFamily="18" charset="0"/>
              </a:rPr>
              <a:t> kadardır.</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53</a:t>
            </a:fld>
            <a:endParaRPr lang="tr-TR"/>
          </a:p>
        </p:txBody>
      </p:sp>
    </p:spTree>
  </p:cSld>
  <p:clrMapOvr>
    <a:masterClrMapping/>
  </p:clrMapOvr>
  <p:transition>
    <p:cover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
          <p:cNvSpPr>
            <a:spLocks noChangeArrowheads="1"/>
          </p:cNvSpPr>
          <p:nvPr/>
        </p:nvSpPr>
        <p:spPr bwMode="auto">
          <a:xfrm>
            <a:off x="250825" y="333375"/>
            <a:ext cx="8424863" cy="3322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449263" algn="just">
              <a:lnSpc>
                <a:spcPct val="150000"/>
              </a:lnSpc>
            </a:pPr>
            <a:r>
              <a:rPr lang="tr-TR" sz="2000">
                <a:solidFill>
                  <a:srgbClr val="FF0000"/>
                </a:solidFill>
                <a:latin typeface="Times New Roman" pitchFamily="18" charset="0"/>
                <a:cs typeface="Times New Roman" pitchFamily="18" charset="0"/>
              </a:rPr>
              <a:t>Hidrojen bağı</a:t>
            </a:r>
          </a:p>
          <a:p>
            <a:pPr indent="449263" algn="just">
              <a:lnSpc>
                <a:spcPct val="150000"/>
              </a:lnSpc>
            </a:pPr>
            <a:r>
              <a:rPr lang="tr-TR" sz="2000">
                <a:solidFill>
                  <a:schemeClr val="bg1"/>
                </a:solidFill>
                <a:latin typeface="Times New Roman" pitchFamily="18" charset="0"/>
                <a:cs typeface="Times New Roman" pitchFamily="18" charset="0"/>
              </a:rPr>
              <a:t>Hidrojen bağı genel olarak A – H … B şeklinde gösterilir. A ya proton donörü, b ye ise proton akseptörü denir. A ve B ancak,</a:t>
            </a:r>
          </a:p>
          <a:p>
            <a:pPr indent="449263" algn="just">
              <a:lnSpc>
                <a:spcPct val="150000"/>
              </a:lnSpc>
            </a:pPr>
            <a:r>
              <a:rPr lang="tr-TR" sz="2000">
                <a:solidFill>
                  <a:schemeClr val="bg1"/>
                </a:solidFill>
                <a:latin typeface="Times New Roman" pitchFamily="18" charset="0"/>
                <a:cs typeface="Times New Roman" pitchFamily="18" charset="0"/>
              </a:rPr>
              <a:t>A = F, Cl, Br, I, O, N, S, P, C</a:t>
            </a:r>
          </a:p>
          <a:p>
            <a:pPr indent="449263" algn="just">
              <a:lnSpc>
                <a:spcPct val="150000"/>
              </a:lnSpc>
            </a:pPr>
            <a:r>
              <a:rPr lang="tr-TR" sz="2000">
                <a:solidFill>
                  <a:schemeClr val="bg1"/>
                </a:solidFill>
                <a:latin typeface="Times New Roman" pitchFamily="18" charset="0"/>
                <a:cs typeface="Times New Roman" pitchFamily="18" charset="0"/>
              </a:rPr>
              <a:t>B = F, Cl, Br, I, O, N, S ve bazen pi bağı </a:t>
            </a:r>
          </a:p>
          <a:p>
            <a:pPr indent="449263" algn="just">
              <a:lnSpc>
                <a:spcPct val="150000"/>
              </a:lnSpc>
            </a:pPr>
            <a:r>
              <a:rPr lang="tr-TR" sz="2000">
                <a:solidFill>
                  <a:schemeClr val="bg1"/>
                </a:solidFill>
                <a:latin typeface="Times New Roman" pitchFamily="18" charset="0"/>
                <a:cs typeface="Times New Roman" pitchFamily="18" charset="0"/>
              </a:rPr>
              <a:t>Hidrojen bağı A – H bağını zayıflattığı için esneme titreşim frekansı düşer, buna karşılık B .. H nedeniyle eğilme frekansı yükselir.</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54</a:t>
            </a:fld>
            <a:endParaRPr lang="tr-TR"/>
          </a:p>
        </p:txBody>
      </p:sp>
    </p:spTree>
  </p:cSld>
  <p:clrMapOvr>
    <a:masterClrMapping/>
  </p:clrMapOvr>
  <p:transition>
    <p:cover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etin kutusu"/>
          <p:cNvSpPr txBox="1">
            <a:spLocks noChangeArrowheads="1"/>
          </p:cNvSpPr>
          <p:nvPr/>
        </p:nvSpPr>
        <p:spPr bwMode="auto">
          <a:xfrm>
            <a:off x="500063" y="357188"/>
            <a:ext cx="8104187" cy="2119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50000"/>
              </a:lnSpc>
            </a:pPr>
            <a:r>
              <a:rPr lang="tr-TR">
                <a:solidFill>
                  <a:srgbClr val="FF0000"/>
                </a:solidFill>
                <a:latin typeface="Times New Roman" pitchFamily="18" charset="0"/>
                <a:cs typeface="Times New Roman" pitchFamily="18" charset="0"/>
              </a:rPr>
              <a:t>IR ile analiz</a:t>
            </a:r>
          </a:p>
          <a:p>
            <a:pPr>
              <a:lnSpc>
                <a:spcPct val="150000"/>
              </a:lnSpc>
            </a:pPr>
            <a:r>
              <a:rPr lang="tr-TR">
                <a:solidFill>
                  <a:schemeClr val="bg1"/>
                </a:solidFill>
                <a:latin typeface="Times New Roman" pitchFamily="18" charset="0"/>
                <a:cs typeface="Times New Roman" pitchFamily="18" charset="0"/>
              </a:rPr>
              <a:t>IR spektroskopisi ile </a:t>
            </a:r>
          </a:p>
          <a:p>
            <a:pPr>
              <a:lnSpc>
                <a:spcPct val="150000"/>
              </a:lnSpc>
            </a:pPr>
            <a:r>
              <a:rPr lang="tr-TR">
                <a:solidFill>
                  <a:srgbClr val="FF0000"/>
                </a:solidFill>
                <a:latin typeface="Times New Roman" pitchFamily="18" charset="0"/>
                <a:cs typeface="Times New Roman" pitchFamily="18" charset="0"/>
              </a:rPr>
              <a:t>Yapı analizi</a:t>
            </a:r>
          </a:p>
          <a:p>
            <a:pPr>
              <a:lnSpc>
                <a:spcPct val="150000"/>
              </a:lnSpc>
            </a:pPr>
            <a:r>
              <a:rPr lang="tr-TR">
                <a:solidFill>
                  <a:srgbClr val="FF0000"/>
                </a:solidFill>
                <a:latin typeface="Times New Roman" pitchFamily="18" charset="0"/>
                <a:cs typeface="Times New Roman" pitchFamily="18" charset="0"/>
              </a:rPr>
              <a:t>Kalitatif analiz</a:t>
            </a:r>
          </a:p>
          <a:p>
            <a:pPr>
              <a:lnSpc>
                <a:spcPct val="150000"/>
              </a:lnSpc>
            </a:pPr>
            <a:r>
              <a:rPr lang="tr-TR">
                <a:solidFill>
                  <a:srgbClr val="FF0000"/>
                </a:solidFill>
                <a:latin typeface="Times New Roman" pitchFamily="18" charset="0"/>
                <a:cs typeface="Times New Roman" pitchFamily="18" charset="0"/>
              </a:rPr>
              <a:t>Kantitatif analiz </a:t>
            </a:r>
          </a:p>
        </p:txBody>
      </p:sp>
      <p:sp>
        <p:nvSpPr>
          <p:cNvPr id="7" name="6 Dikdörtgen"/>
          <p:cNvSpPr>
            <a:spLocks noChangeArrowheads="1"/>
          </p:cNvSpPr>
          <p:nvPr/>
        </p:nvSpPr>
        <p:spPr bwMode="auto">
          <a:xfrm>
            <a:off x="250825" y="2924175"/>
            <a:ext cx="8143875"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lnSpc>
                <a:spcPct val="150000"/>
              </a:lnSpc>
              <a:buFont typeface="Wingdings" pitchFamily="2" charset="2"/>
              <a:buNone/>
            </a:pPr>
            <a:r>
              <a:rPr lang="tr-TR" sz="2000">
                <a:solidFill>
                  <a:srgbClr val="C00000"/>
                </a:solidFill>
                <a:latin typeface="Times New Roman" pitchFamily="18" charset="0"/>
                <a:cs typeface="Times New Roman" pitchFamily="18" charset="0"/>
              </a:rPr>
              <a:t>Yapı analizi: </a:t>
            </a:r>
            <a:r>
              <a:rPr lang="tr-TR" sz="2000">
                <a:solidFill>
                  <a:schemeClr val="bg1"/>
                </a:solidFill>
                <a:latin typeface="Times New Roman" pitchFamily="18" charset="0"/>
                <a:cs typeface="Times New Roman" pitchFamily="18" charset="0"/>
              </a:rPr>
              <a:t>Saf bir maddenin IR spektrumu (IR ışımasının dalga sayısı ile %geçirgenlik değerlerinden oluşan grafik) kaydedilir. Bu spektrumdan maddenin yapısı hakkında bilgi edinilir.</a:t>
            </a:r>
          </a:p>
        </p:txBody>
      </p:sp>
      <p:sp>
        <p:nvSpPr>
          <p:cNvPr id="2" name="Slayt Numarası Yer Tutucusu 1"/>
          <p:cNvSpPr>
            <a:spLocks noGrp="1"/>
          </p:cNvSpPr>
          <p:nvPr>
            <p:ph type="sldNum" sz="quarter" idx="12"/>
          </p:nvPr>
        </p:nvSpPr>
        <p:spPr/>
        <p:txBody>
          <a:bodyPr/>
          <a:lstStyle/>
          <a:p>
            <a:pPr>
              <a:defRPr/>
            </a:pPr>
            <a:fld id="{52C74AE7-36A1-4C15-962D-B49A703D1F4C}" type="slidenum">
              <a:rPr lang="tr-TR" smtClean="0"/>
              <a:pPr>
                <a:defRPr/>
              </a:pPr>
              <a:t>55</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Scale>
                                      <p:cBhvr>
                                        <p:cTn id="1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7"/>
                                        </p:tgtEl>
                                        <p:attrNameLst>
                                          <p:attrName>ppt_x</p:attrName>
                                          <p:attrName>ppt_y</p:attrName>
                                        </p:attrNameLst>
                                      </p:cBhvr>
                                    </p:animMotion>
                                    <p:animEffect transition="in" filter="fade">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Dikdörtgen"/>
          <p:cNvSpPr>
            <a:spLocks noChangeArrowheads="1"/>
          </p:cNvSpPr>
          <p:nvPr/>
        </p:nvSpPr>
        <p:spPr bwMode="auto">
          <a:xfrm>
            <a:off x="611188" y="5435600"/>
            <a:ext cx="8286750"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lnSpc>
                <a:spcPct val="150000"/>
              </a:lnSpc>
              <a:buFont typeface="Wingdings" pitchFamily="2" charset="2"/>
              <a:buNone/>
            </a:pPr>
            <a:r>
              <a:rPr lang="tr-TR" sz="2000">
                <a:solidFill>
                  <a:schemeClr val="bg1"/>
                </a:solidFill>
                <a:latin typeface="Times New Roman" pitchFamily="18" charset="0"/>
                <a:cs typeface="Times New Roman" pitchFamily="18" charset="0"/>
              </a:rPr>
              <a:t>c) Çift bağ bölgesi (1950-1550 cm</a:t>
            </a:r>
            <a:r>
              <a:rPr lang="tr-TR" sz="2000" baseline="30000">
                <a:solidFill>
                  <a:schemeClr val="bg1"/>
                </a:solidFill>
                <a:latin typeface="Times New Roman" pitchFamily="18" charset="0"/>
                <a:cs typeface="Times New Roman" pitchFamily="18" charset="0"/>
              </a:rPr>
              <a:t>-1</a:t>
            </a:r>
            <a:r>
              <a:rPr lang="tr-TR" sz="2000">
                <a:solidFill>
                  <a:schemeClr val="bg1"/>
                </a:solidFill>
                <a:latin typeface="Times New Roman" pitchFamily="18" charset="0"/>
                <a:cs typeface="Times New Roman" pitchFamily="18" charset="0"/>
              </a:rPr>
              <a:t>): –C=O ve –C=C-  gerilme titreşimleri bu </a:t>
            </a:r>
          </a:p>
          <a:p>
            <a:pPr algn="just" eaLnBrk="1" hangingPunct="1">
              <a:lnSpc>
                <a:spcPct val="150000"/>
              </a:lnSpc>
              <a:buFont typeface="Wingdings" pitchFamily="2" charset="2"/>
              <a:buNone/>
            </a:pPr>
            <a:r>
              <a:rPr lang="tr-TR" sz="2000">
                <a:solidFill>
                  <a:schemeClr val="bg1"/>
                </a:solidFill>
                <a:latin typeface="Times New Roman" pitchFamily="18" charset="0"/>
                <a:cs typeface="Times New Roman" pitchFamily="18" charset="0"/>
              </a:rPr>
              <a:t>    bölgededir. </a:t>
            </a:r>
          </a:p>
        </p:txBody>
      </p:sp>
      <p:sp>
        <p:nvSpPr>
          <p:cNvPr id="10" name="9 Dikdörtgen"/>
          <p:cNvSpPr>
            <a:spLocks noChangeArrowheads="1"/>
          </p:cNvSpPr>
          <p:nvPr/>
        </p:nvSpPr>
        <p:spPr bwMode="auto">
          <a:xfrm>
            <a:off x="395288" y="765175"/>
            <a:ext cx="7456487"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lnSpc>
                <a:spcPct val="90000"/>
              </a:lnSpc>
            </a:pPr>
            <a:r>
              <a:rPr lang="tr-TR" sz="2000">
                <a:solidFill>
                  <a:schemeClr val="bg1"/>
                </a:solidFill>
                <a:latin typeface="Times New Roman" pitchFamily="18" charset="0"/>
                <a:cs typeface="Times New Roman" pitchFamily="18" charset="0"/>
              </a:rPr>
              <a:t>1. Fonksiyonel grup frekansları bölgesi (4000-1300 cm</a:t>
            </a:r>
            <a:r>
              <a:rPr lang="tr-TR" sz="2000" baseline="30000">
                <a:solidFill>
                  <a:schemeClr val="bg1"/>
                </a:solidFill>
                <a:latin typeface="Times New Roman" pitchFamily="18" charset="0"/>
                <a:cs typeface="Times New Roman" pitchFamily="18" charset="0"/>
              </a:rPr>
              <a:t>-1</a:t>
            </a:r>
            <a:r>
              <a:rPr lang="tr-TR" sz="2000">
                <a:solidFill>
                  <a:schemeClr val="bg1"/>
                </a:solidFill>
                <a:latin typeface="Times New Roman" pitchFamily="18" charset="0"/>
                <a:cs typeface="Times New Roman" pitchFamily="18" charset="0"/>
              </a:rPr>
              <a:t>)</a:t>
            </a:r>
          </a:p>
        </p:txBody>
      </p:sp>
      <p:sp>
        <p:nvSpPr>
          <p:cNvPr id="11" name="10 Dikdörtgen"/>
          <p:cNvSpPr>
            <a:spLocks noChangeArrowheads="1"/>
          </p:cNvSpPr>
          <p:nvPr/>
        </p:nvSpPr>
        <p:spPr bwMode="auto">
          <a:xfrm>
            <a:off x="539750" y="1700213"/>
            <a:ext cx="564356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lnSpc>
                <a:spcPct val="90000"/>
              </a:lnSpc>
            </a:pPr>
            <a:r>
              <a:rPr lang="tr-TR" sz="2000">
                <a:solidFill>
                  <a:schemeClr val="bg1"/>
                </a:solidFill>
                <a:latin typeface="Times New Roman" pitchFamily="18" charset="0"/>
                <a:cs typeface="Times New Roman" pitchFamily="18" charset="0"/>
              </a:rPr>
              <a:t>a) Hidrojen gerilme bölgesi (3700-2700 cm</a:t>
            </a:r>
            <a:r>
              <a:rPr lang="tr-TR" sz="2000" baseline="30000">
                <a:solidFill>
                  <a:schemeClr val="bg1"/>
                </a:solidFill>
                <a:latin typeface="Times New Roman" pitchFamily="18" charset="0"/>
                <a:cs typeface="Times New Roman" pitchFamily="18" charset="0"/>
              </a:rPr>
              <a:t>-1</a:t>
            </a:r>
            <a:r>
              <a:rPr lang="tr-TR" sz="2000">
                <a:solidFill>
                  <a:schemeClr val="bg1"/>
                </a:solidFill>
                <a:latin typeface="Times New Roman" pitchFamily="18" charset="0"/>
                <a:cs typeface="Times New Roman" pitchFamily="18" charset="0"/>
              </a:rPr>
              <a:t>): </a:t>
            </a:r>
          </a:p>
        </p:txBody>
      </p:sp>
      <p:sp>
        <p:nvSpPr>
          <p:cNvPr id="13" name="12 Dikdörtgen"/>
          <p:cNvSpPr>
            <a:spLocks noChangeArrowheads="1"/>
          </p:cNvSpPr>
          <p:nvPr/>
        </p:nvSpPr>
        <p:spPr bwMode="auto">
          <a:xfrm>
            <a:off x="611188" y="2349500"/>
            <a:ext cx="792956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tr-TR" sz="2000">
                <a:solidFill>
                  <a:schemeClr val="bg1"/>
                </a:solidFill>
                <a:latin typeface="Times New Roman" pitchFamily="18" charset="0"/>
                <a:cs typeface="Times New Roman" pitchFamily="18" charset="0"/>
              </a:rPr>
              <a:t>O-H, N-H gerilme titreşimleri 3700-3100 cm</a:t>
            </a:r>
            <a:r>
              <a:rPr lang="tr-TR" sz="2000" baseline="30000">
                <a:solidFill>
                  <a:schemeClr val="bg1"/>
                </a:solidFill>
                <a:latin typeface="Times New Roman" pitchFamily="18" charset="0"/>
                <a:cs typeface="Times New Roman" pitchFamily="18" charset="0"/>
              </a:rPr>
              <a:t>-1</a:t>
            </a:r>
            <a:r>
              <a:rPr lang="tr-TR" sz="2000">
                <a:solidFill>
                  <a:schemeClr val="bg1"/>
                </a:solidFill>
                <a:latin typeface="Times New Roman" pitchFamily="18" charset="0"/>
                <a:cs typeface="Times New Roman" pitchFamily="18" charset="0"/>
              </a:rPr>
              <a:t>arasındadır.</a:t>
            </a:r>
          </a:p>
        </p:txBody>
      </p:sp>
      <p:sp>
        <p:nvSpPr>
          <p:cNvPr id="14" name="13 Dikdörtgen"/>
          <p:cNvSpPr>
            <a:spLocks noChangeArrowheads="1"/>
          </p:cNvSpPr>
          <p:nvPr/>
        </p:nvSpPr>
        <p:spPr bwMode="auto">
          <a:xfrm>
            <a:off x="611188" y="2924175"/>
            <a:ext cx="8001000"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lnSpc>
                <a:spcPct val="150000"/>
              </a:lnSpc>
            </a:pPr>
            <a:r>
              <a:rPr lang="tr-TR" sz="2000">
                <a:solidFill>
                  <a:schemeClr val="bg1"/>
                </a:solidFill>
                <a:latin typeface="Times New Roman" pitchFamily="18" charset="0"/>
                <a:cs typeface="Times New Roman" pitchFamily="18" charset="0"/>
              </a:rPr>
              <a:t>Alifatik C-H gerilme titreşimleri 3000-2850 cm</a:t>
            </a:r>
            <a:r>
              <a:rPr lang="tr-TR" sz="2000" baseline="30000">
                <a:solidFill>
                  <a:schemeClr val="bg1"/>
                </a:solidFill>
                <a:latin typeface="Times New Roman" pitchFamily="18" charset="0"/>
                <a:cs typeface="Times New Roman" pitchFamily="18" charset="0"/>
              </a:rPr>
              <a:t>-1</a:t>
            </a:r>
            <a:r>
              <a:rPr lang="tr-TR" sz="2000">
                <a:solidFill>
                  <a:schemeClr val="bg1"/>
                </a:solidFill>
                <a:latin typeface="Times New Roman" pitchFamily="18" charset="0"/>
                <a:cs typeface="Times New Roman" pitchFamily="18" charset="0"/>
              </a:rPr>
              <a:t> ve aromatik C-H gerilme titreşimleri de 3100-3000 cm</a:t>
            </a:r>
            <a:r>
              <a:rPr lang="tr-TR" sz="2000" baseline="30000">
                <a:solidFill>
                  <a:schemeClr val="bg1"/>
                </a:solidFill>
                <a:latin typeface="Times New Roman" pitchFamily="18" charset="0"/>
                <a:cs typeface="Times New Roman" pitchFamily="18" charset="0"/>
              </a:rPr>
              <a:t>-1</a:t>
            </a:r>
            <a:r>
              <a:rPr lang="tr-TR" sz="2000">
                <a:solidFill>
                  <a:schemeClr val="bg1"/>
                </a:solidFill>
                <a:latin typeface="Times New Roman" pitchFamily="18" charset="0"/>
                <a:cs typeface="Times New Roman" pitchFamily="18" charset="0"/>
              </a:rPr>
              <a:t> bölgesindedir.</a:t>
            </a:r>
          </a:p>
        </p:txBody>
      </p:sp>
      <p:sp>
        <p:nvSpPr>
          <p:cNvPr id="15" name="14 Dikdörtgen"/>
          <p:cNvSpPr>
            <a:spLocks noChangeArrowheads="1"/>
          </p:cNvSpPr>
          <p:nvPr/>
        </p:nvSpPr>
        <p:spPr bwMode="auto">
          <a:xfrm>
            <a:off x="539750" y="4149725"/>
            <a:ext cx="8215313" cy="958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lnSpc>
                <a:spcPct val="150000"/>
              </a:lnSpc>
            </a:pPr>
            <a:r>
              <a:rPr lang="tr-TR" sz="2000">
                <a:solidFill>
                  <a:schemeClr val="bg1"/>
                </a:solidFill>
                <a:latin typeface="Times New Roman" pitchFamily="18" charset="0"/>
                <a:cs typeface="Times New Roman" pitchFamily="18" charset="0"/>
              </a:rPr>
              <a:t>b) Üçlü bağ bölgesi (2700-1950 cm</a:t>
            </a:r>
            <a:r>
              <a:rPr lang="tr-TR" sz="2000" baseline="30000">
                <a:solidFill>
                  <a:schemeClr val="bg1"/>
                </a:solidFill>
                <a:latin typeface="Times New Roman" pitchFamily="18" charset="0"/>
                <a:cs typeface="Times New Roman" pitchFamily="18" charset="0"/>
              </a:rPr>
              <a:t>-1</a:t>
            </a:r>
            <a:r>
              <a:rPr lang="tr-TR" sz="2000">
                <a:solidFill>
                  <a:schemeClr val="bg1"/>
                </a:solidFill>
                <a:latin typeface="Times New Roman" pitchFamily="18" charset="0"/>
                <a:cs typeface="Times New Roman" pitchFamily="18" charset="0"/>
              </a:rPr>
              <a:t>:  </a:t>
            </a:r>
          </a:p>
          <a:p>
            <a:pPr algn="just" eaLnBrk="1" hangingPunct="1">
              <a:lnSpc>
                <a:spcPct val="150000"/>
              </a:lnSpc>
            </a:pPr>
            <a:r>
              <a:rPr lang="tr-TR" sz="2000">
                <a:solidFill>
                  <a:schemeClr val="bg1"/>
                </a:solidFill>
                <a:latin typeface="Times New Roman" pitchFamily="18" charset="0"/>
                <a:cs typeface="Times New Roman" pitchFamily="18" charset="0"/>
              </a:rPr>
              <a:t>    -C</a:t>
            </a:r>
            <a:r>
              <a:rPr lang="tr-TR" sz="2000">
                <a:solidFill>
                  <a:schemeClr val="bg1"/>
                </a:solidFill>
                <a:latin typeface="Times New Roman" pitchFamily="18" charset="0"/>
                <a:cs typeface="Times New Roman" pitchFamily="18" charset="0"/>
                <a:sym typeface="Symbol" pitchFamily="18" charset="2"/>
              </a:rPr>
              <a:t></a:t>
            </a:r>
            <a:r>
              <a:rPr lang="tr-TR" sz="2000">
                <a:solidFill>
                  <a:schemeClr val="bg1"/>
                </a:solidFill>
                <a:latin typeface="Times New Roman" pitchFamily="18" charset="0"/>
                <a:cs typeface="Times New Roman" pitchFamily="18" charset="0"/>
              </a:rPr>
              <a:t>N 2250-2225 cm</a:t>
            </a:r>
            <a:r>
              <a:rPr lang="tr-TR" sz="2000" baseline="30000">
                <a:solidFill>
                  <a:schemeClr val="bg1"/>
                </a:solidFill>
                <a:latin typeface="Times New Roman" pitchFamily="18" charset="0"/>
                <a:cs typeface="Times New Roman" pitchFamily="18" charset="0"/>
              </a:rPr>
              <a:t>-1</a:t>
            </a:r>
            <a:r>
              <a:rPr lang="tr-TR" sz="2000">
                <a:solidFill>
                  <a:schemeClr val="bg1"/>
                </a:solidFill>
                <a:latin typeface="Times New Roman" pitchFamily="18" charset="0"/>
                <a:cs typeface="Times New Roman" pitchFamily="18" charset="0"/>
              </a:rPr>
              <a:t> arasında, –C</a:t>
            </a:r>
            <a:r>
              <a:rPr lang="tr-TR" sz="2000">
                <a:solidFill>
                  <a:schemeClr val="bg1"/>
                </a:solidFill>
                <a:latin typeface="Times New Roman" pitchFamily="18" charset="0"/>
                <a:cs typeface="Times New Roman" pitchFamily="18" charset="0"/>
                <a:sym typeface="Symbol" pitchFamily="18" charset="2"/>
              </a:rPr>
              <a:t></a:t>
            </a:r>
            <a:r>
              <a:rPr lang="tr-TR" sz="2000">
                <a:solidFill>
                  <a:schemeClr val="bg1"/>
                </a:solidFill>
                <a:latin typeface="Times New Roman" pitchFamily="18" charset="0"/>
                <a:cs typeface="Times New Roman" pitchFamily="18" charset="0"/>
              </a:rPr>
              <a:t>C- 2260-2190 cm</a:t>
            </a:r>
            <a:r>
              <a:rPr lang="tr-TR" sz="2000" baseline="30000">
                <a:solidFill>
                  <a:schemeClr val="bg1"/>
                </a:solidFill>
                <a:latin typeface="Times New Roman" pitchFamily="18" charset="0"/>
                <a:cs typeface="Times New Roman" pitchFamily="18" charset="0"/>
              </a:rPr>
              <a:t>-1</a:t>
            </a:r>
            <a:r>
              <a:rPr lang="tr-TR" sz="2000">
                <a:solidFill>
                  <a:schemeClr val="bg1"/>
                </a:solidFill>
                <a:latin typeface="Times New Roman" pitchFamily="18" charset="0"/>
                <a:cs typeface="Times New Roman" pitchFamily="18" charset="0"/>
              </a:rPr>
              <a:t> arasında. </a:t>
            </a:r>
          </a:p>
        </p:txBody>
      </p:sp>
      <p:sp>
        <p:nvSpPr>
          <p:cNvPr id="2" name="Slayt Numarası Yer Tutucusu 1"/>
          <p:cNvSpPr>
            <a:spLocks noGrp="1"/>
          </p:cNvSpPr>
          <p:nvPr>
            <p:ph type="sldNum" sz="quarter" idx="12"/>
          </p:nvPr>
        </p:nvSpPr>
        <p:spPr/>
        <p:txBody>
          <a:bodyPr/>
          <a:lstStyle/>
          <a:p>
            <a:pPr>
              <a:defRPr/>
            </a:pPr>
            <a:fld id="{52C74AE7-36A1-4C15-962D-B49A703D1F4C}" type="slidenum">
              <a:rPr lang="tr-TR" smtClean="0"/>
              <a:pPr>
                <a:defRPr/>
              </a:pPr>
              <a:t>56</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
                                        </p:tgtEl>
                                        <p:attrNameLst>
                                          <p:attrName>ppt_x</p:attrName>
                                          <p:attrName>ppt_y</p:attrName>
                                        </p:attrNameLst>
                                      </p:cBhvr>
                                    </p:animMotion>
                                    <p:animEffect transition="in" filter="fade">
                                      <p:cBhvr>
                                        <p:cTn id="9" dur="1000"/>
                                        <p:tgtEl>
                                          <p:spTgt spid="1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Scale>
                                      <p:cBhvr>
                                        <p:cTn id="14"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1"/>
                                        </p:tgtEl>
                                        <p:attrNameLst>
                                          <p:attrName>ppt_x</p:attrName>
                                          <p:attrName>ppt_y</p:attrName>
                                        </p:attrNameLst>
                                      </p:cBhvr>
                                    </p:animMotion>
                                    <p:animEffect transition="in" filter="fade">
                                      <p:cBhvr>
                                        <p:cTn id="16" dur="1000"/>
                                        <p:tgtEl>
                                          <p:spTgt spid="1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Scale>
                                      <p:cBhvr>
                                        <p:cTn id="21"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3"/>
                                        </p:tgtEl>
                                        <p:attrNameLst>
                                          <p:attrName>ppt_x</p:attrName>
                                          <p:attrName>ppt_y</p:attrName>
                                        </p:attrNameLst>
                                      </p:cBhvr>
                                    </p:animMotion>
                                    <p:animEffect transition="in" filter="fade">
                                      <p:cBhvr>
                                        <p:cTn id="23" dur="1000"/>
                                        <p:tgtEl>
                                          <p:spTgt spid="1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Scale>
                                      <p:cBhvr>
                                        <p:cTn id="28"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4"/>
                                        </p:tgtEl>
                                        <p:attrNameLst>
                                          <p:attrName>ppt_x</p:attrName>
                                          <p:attrName>ppt_y</p:attrName>
                                        </p:attrNameLst>
                                      </p:cBhvr>
                                    </p:animMotion>
                                    <p:animEffect transition="in" filter="fade">
                                      <p:cBhvr>
                                        <p:cTn id="30" dur="1000"/>
                                        <p:tgtEl>
                                          <p:spTgt spid="1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Scale>
                                      <p:cBhvr>
                                        <p:cTn id="35"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5"/>
                                        </p:tgtEl>
                                        <p:attrNameLst>
                                          <p:attrName>ppt_x</p:attrName>
                                          <p:attrName>ppt_y</p:attrName>
                                        </p:attrNameLst>
                                      </p:cBhvr>
                                    </p:animMotion>
                                    <p:animEffect transition="in" filter="fade">
                                      <p:cBhvr>
                                        <p:cTn id="37" dur="1000"/>
                                        <p:tgtEl>
                                          <p:spTgt spid="1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Scale>
                                      <p:cBhvr>
                                        <p:cTn id="4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9"/>
                                        </p:tgtEl>
                                        <p:attrNameLst>
                                          <p:attrName>ppt_x</p:attrName>
                                          <p:attrName>ppt_y</p:attrName>
                                        </p:attrNameLst>
                                      </p:cBhvr>
                                    </p:animMotion>
                                    <p:animEffect transition="in" filter="fade">
                                      <p:cBhvr>
                                        <p:cTn id="4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3" grpId="0"/>
      <p:bldP spid="14" grpId="0"/>
      <p:bldP spid="1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Dikdörtgen"/>
          <p:cNvSpPr>
            <a:spLocks noChangeArrowheads="1"/>
          </p:cNvSpPr>
          <p:nvPr/>
        </p:nvSpPr>
        <p:spPr bwMode="auto">
          <a:xfrm>
            <a:off x="500063" y="515938"/>
            <a:ext cx="50006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lnSpc>
                <a:spcPct val="90000"/>
              </a:lnSpc>
            </a:pPr>
            <a:r>
              <a:rPr lang="tr-TR" sz="2000">
                <a:solidFill>
                  <a:schemeClr val="bg1"/>
                </a:solidFill>
                <a:latin typeface="Times New Roman" pitchFamily="18" charset="0"/>
                <a:cs typeface="Times New Roman" pitchFamily="18" charset="0"/>
              </a:rPr>
              <a:t>2. Parmak izi bölgesi (1300-650 cm</a:t>
            </a:r>
            <a:r>
              <a:rPr lang="tr-TR" sz="2000" baseline="30000">
                <a:solidFill>
                  <a:schemeClr val="bg1"/>
                </a:solidFill>
                <a:latin typeface="Times New Roman" pitchFamily="18" charset="0"/>
                <a:cs typeface="Times New Roman" pitchFamily="18" charset="0"/>
              </a:rPr>
              <a:t>-1</a:t>
            </a:r>
            <a:r>
              <a:rPr lang="tr-TR" sz="2000">
                <a:solidFill>
                  <a:schemeClr val="bg1"/>
                </a:solidFill>
                <a:latin typeface="Times New Roman" pitchFamily="18" charset="0"/>
                <a:cs typeface="Times New Roman" pitchFamily="18" charset="0"/>
              </a:rPr>
              <a:t>) </a:t>
            </a:r>
          </a:p>
        </p:txBody>
      </p:sp>
      <p:sp>
        <p:nvSpPr>
          <p:cNvPr id="8" name="7 Dikdörtgen"/>
          <p:cNvSpPr>
            <a:spLocks noChangeArrowheads="1"/>
          </p:cNvSpPr>
          <p:nvPr/>
        </p:nvSpPr>
        <p:spPr bwMode="auto">
          <a:xfrm>
            <a:off x="500063" y="1000125"/>
            <a:ext cx="8286750"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a:solidFill>
                  <a:schemeClr val="bg1"/>
                </a:solidFill>
                <a:latin typeface="Times New Roman" pitchFamily="18" charset="0"/>
                <a:cs typeface="Times New Roman" pitchFamily="18" charset="0"/>
              </a:rPr>
              <a:t>Bu bölgeye parmak izi bölgesi denmesinin nedeni, burada gözlenen bantların molekülün tümüne ait ve her madde için ayrı oluşudur.</a:t>
            </a:r>
          </a:p>
        </p:txBody>
      </p:sp>
      <p:sp>
        <p:nvSpPr>
          <p:cNvPr id="9" name="8 Dikdörtgen"/>
          <p:cNvSpPr>
            <a:spLocks noChangeArrowheads="1"/>
          </p:cNvSpPr>
          <p:nvPr/>
        </p:nvSpPr>
        <p:spPr bwMode="auto">
          <a:xfrm>
            <a:off x="539750" y="2276475"/>
            <a:ext cx="828675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a:solidFill>
                  <a:schemeClr val="bg1"/>
                </a:solidFill>
                <a:latin typeface="Times New Roman" pitchFamily="18" charset="0"/>
                <a:cs typeface="Times New Roman" pitchFamily="18" charset="0"/>
              </a:rPr>
              <a:t>C-O, C-X bantlarının yanı sıra aromatik halkaya ait eğilme titreşimleri de bu bölgededir.</a:t>
            </a:r>
          </a:p>
        </p:txBody>
      </p:sp>
      <p:sp>
        <p:nvSpPr>
          <p:cNvPr id="14" name="13 Metin kutusu"/>
          <p:cNvSpPr txBox="1">
            <a:spLocks noChangeArrowheads="1"/>
          </p:cNvSpPr>
          <p:nvPr/>
        </p:nvSpPr>
        <p:spPr bwMode="auto">
          <a:xfrm>
            <a:off x="468313" y="3716338"/>
            <a:ext cx="8358187" cy="960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50000"/>
              </a:lnSpc>
            </a:pPr>
            <a:r>
              <a:rPr lang="tr-TR" sz="2000">
                <a:solidFill>
                  <a:schemeClr val="bg1"/>
                </a:solidFill>
                <a:latin typeface="Times New Roman" pitchFamily="18" charset="0"/>
                <a:cs typeface="Times New Roman" pitchFamily="18" charset="0"/>
              </a:rPr>
              <a:t>Anorganik fosfatlar, sülfatlar, karbonatlar ve nitratlar da bu bölgede absorpsiyon yaparlar.</a:t>
            </a:r>
          </a:p>
        </p:txBody>
      </p:sp>
      <p:sp>
        <p:nvSpPr>
          <p:cNvPr id="2" name="Slayt Numarası Yer Tutucusu 1"/>
          <p:cNvSpPr>
            <a:spLocks noGrp="1"/>
          </p:cNvSpPr>
          <p:nvPr>
            <p:ph type="sldNum" sz="quarter" idx="12"/>
          </p:nvPr>
        </p:nvSpPr>
        <p:spPr/>
        <p:txBody>
          <a:bodyPr/>
          <a:lstStyle/>
          <a:p>
            <a:pPr>
              <a:defRPr/>
            </a:pPr>
            <a:fld id="{52C74AE7-36A1-4C15-962D-B49A703D1F4C}" type="slidenum">
              <a:rPr lang="tr-TR" smtClean="0"/>
              <a:pPr>
                <a:defRPr/>
              </a:pPr>
              <a:t>57</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Scale>
                                      <p:cBhvr>
                                        <p:cTn id="1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
                                        </p:tgtEl>
                                        <p:attrNameLst>
                                          <p:attrName>ppt_x</p:attrName>
                                          <p:attrName>ppt_y</p:attrName>
                                        </p:attrNameLst>
                                      </p:cBhvr>
                                    </p:animMotion>
                                    <p:animEffect transition="in" filter="fade">
                                      <p:cBhvr>
                                        <p:cTn id="16" dur="1000"/>
                                        <p:tgtEl>
                                          <p:spTgt spid="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Scale>
                                      <p:cBhvr>
                                        <p:cTn id="21"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9"/>
                                        </p:tgtEl>
                                        <p:attrNameLst>
                                          <p:attrName>ppt_x</p:attrName>
                                          <p:attrName>ppt_y</p:attrName>
                                        </p:attrNameLst>
                                      </p:cBhvr>
                                    </p:animMotion>
                                    <p:animEffect transition="in" filter="fade">
                                      <p:cBhvr>
                                        <p:cTn id="23" dur="1000"/>
                                        <p:tgtEl>
                                          <p:spTgt spid="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Scale>
                                      <p:cBhvr>
                                        <p:cTn id="28"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4"/>
                                        </p:tgtEl>
                                        <p:attrNameLst>
                                          <p:attrName>ppt_x</p:attrName>
                                          <p:attrName>ppt_y</p:attrName>
                                        </p:attrNameLst>
                                      </p:cBhvr>
                                    </p:animMotion>
                                    <p:animEffect transition="in" filter="fade">
                                      <p:cBhvr>
                                        <p:cTn id="3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552" y="2564904"/>
            <a:ext cx="6653108" cy="41044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Dikdörtgen 3"/>
          <p:cNvSpPr/>
          <p:nvPr/>
        </p:nvSpPr>
        <p:spPr>
          <a:xfrm>
            <a:off x="526487" y="332656"/>
            <a:ext cx="8438001" cy="2120068"/>
          </a:xfrm>
          <a:prstGeom prst="rect">
            <a:avLst/>
          </a:prstGeom>
        </p:spPr>
        <p:txBody>
          <a:bodyPr wrap="square">
            <a:spAutoFit/>
          </a:bodyPr>
          <a:lstStyle/>
          <a:p>
            <a:pPr>
              <a:lnSpc>
                <a:spcPct val="150000"/>
              </a:lnSpc>
            </a:pPr>
            <a:r>
              <a:rPr lang="tr-TR" dirty="0" smtClean="0">
                <a:solidFill>
                  <a:srgbClr val="FF0000"/>
                </a:solidFill>
                <a:latin typeface="Times New Roman" pitchFamily="18" charset="0"/>
                <a:cs typeface="Times New Roman" pitchFamily="18" charset="0"/>
              </a:rPr>
              <a:t>Alkanlar</a:t>
            </a:r>
          </a:p>
          <a:p>
            <a:pPr>
              <a:lnSpc>
                <a:spcPct val="150000"/>
              </a:lnSpc>
            </a:pPr>
            <a:r>
              <a:rPr lang="en-US" dirty="0" smtClean="0">
                <a:solidFill>
                  <a:schemeClr val="bg1"/>
                </a:solidFill>
                <a:latin typeface="Times New Roman" pitchFamily="18" charset="0"/>
                <a:cs typeface="Times New Roman" pitchFamily="18" charset="0"/>
              </a:rPr>
              <a:t>C–H </a:t>
            </a:r>
            <a:r>
              <a:rPr lang="en-US" dirty="0">
                <a:solidFill>
                  <a:schemeClr val="bg1"/>
                </a:solidFill>
                <a:latin typeface="Times New Roman" pitchFamily="18" charset="0"/>
                <a:cs typeface="Times New Roman" pitchFamily="18" charset="0"/>
              </a:rPr>
              <a:t>stretch from 3000–2850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C–H bend or scissoring from 1470-1450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C–H rock, methyl from 1370-1350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C–H rock, methyl, seen only in long chain alkanes, from 725-720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58</a:t>
            </a:fld>
            <a:endParaRPr lang="tr-TR"/>
          </a:p>
        </p:txBody>
      </p:sp>
    </p:spTree>
    <p:extLst>
      <p:ext uri="{BB962C8B-B14F-4D97-AF65-F5344CB8AC3E}">
        <p14:creationId xmlns:p14="http://schemas.microsoft.com/office/powerpoint/2010/main" xmlns="" val="2270565208"/>
      </p:ext>
    </p:extLst>
  </p:cSld>
  <p:clrMapOvr>
    <a:masterClrMapping/>
  </p:clrMapOvr>
  <p:transition>
    <p:cover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551" y="2420888"/>
            <a:ext cx="6886551" cy="42484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Dikdörtgen 4"/>
          <p:cNvSpPr/>
          <p:nvPr/>
        </p:nvSpPr>
        <p:spPr>
          <a:xfrm>
            <a:off x="395536" y="476672"/>
            <a:ext cx="7632848" cy="1615827"/>
          </a:xfrm>
          <a:prstGeom prst="rect">
            <a:avLst/>
          </a:prstGeom>
        </p:spPr>
        <p:txBody>
          <a:bodyPr wrap="square">
            <a:spAutoFit/>
          </a:bodyPr>
          <a:lstStyle/>
          <a:p>
            <a:r>
              <a:rPr lang="tr-TR" dirty="0" err="1" smtClean="0">
                <a:solidFill>
                  <a:srgbClr val="FF0000"/>
                </a:solidFill>
                <a:latin typeface="Times New Roman" pitchFamily="18" charset="0"/>
                <a:cs typeface="Times New Roman" pitchFamily="18" charset="0"/>
              </a:rPr>
              <a:t>Alkenler</a:t>
            </a:r>
            <a:endParaRPr lang="tr-TR" dirty="0" smtClean="0">
              <a:solidFill>
                <a:srgbClr val="FF0000"/>
              </a:solidFill>
              <a:latin typeface="Times New Roman" pitchFamily="18" charset="0"/>
              <a:cs typeface="Times New Roman" pitchFamily="18" charset="0"/>
            </a:endParaRPr>
          </a:p>
          <a:p>
            <a:pPr>
              <a:lnSpc>
                <a:spcPct val="150000"/>
              </a:lnSpc>
            </a:pPr>
            <a:r>
              <a:rPr lang="en-US" dirty="0" smtClean="0">
                <a:solidFill>
                  <a:schemeClr val="bg1"/>
                </a:solidFill>
                <a:latin typeface="Times New Roman" pitchFamily="18" charset="0"/>
                <a:cs typeface="Times New Roman" pitchFamily="18" charset="0"/>
              </a:rPr>
              <a:t>C=C </a:t>
            </a:r>
            <a:r>
              <a:rPr lang="en-US" dirty="0">
                <a:solidFill>
                  <a:schemeClr val="bg1"/>
                </a:solidFill>
                <a:latin typeface="Times New Roman" pitchFamily="18" charset="0"/>
                <a:cs typeface="Times New Roman" pitchFamily="18" charset="0"/>
              </a:rPr>
              <a:t>stretch from 1680-1640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=C–H stretch from 3100-3000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=C–H bend from 1000-650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59</a:t>
            </a:fld>
            <a:endParaRPr lang="tr-TR"/>
          </a:p>
        </p:txBody>
      </p:sp>
    </p:spTree>
    <p:extLst>
      <p:ext uri="{BB962C8B-B14F-4D97-AF65-F5344CB8AC3E}">
        <p14:creationId xmlns:p14="http://schemas.microsoft.com/office/powerpoint/2010/main" xmlns="" val="1301207240"/>
      </p:ext>
    </p:extLst>
  </p:cSld>
  <p:clrMapOvr>
    <a:masterClrMapping/>
  </p:clrMapOvr>
  <p:transition>
    <p:cover dir="u"/>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2492896"/>
            <a:ext cx="6191250" cy="3819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Dikdörtgen 1"/>
          <p:cNvSpPr/>
          <p:nvPr/>
        </p:nvSpPr>
        <p:spPr>
          <a:xfrm>
            <a:off x="395536" y="332656"/>
            <a:ext cx="4572000" cy="1754326"/>
          </a:xfrm>
          <a:prstGeom prst="rect">
            <a:avLst/>
          </a:prstGeom>
        </p:spPr>
        <p:txBody>
          <a:bodyPr>
            <a:spAutoFit/>
          </a:bodyPr>
          <a:lstStyle/>
          <a:p>
            <a:pPr>
              <a:lnSpc>
                <a:spcPct val="150000"/>
              </a:lnSpc>
            </a:pPr>
            <a:r>
              <a:rPr lang="tr-TR" dirty="0" smtClean="0">
                <a:solidFill>
                  <a:srgbClr val="FF0000"/>
                </a:solidFill>
                <a:latin typeface="Times New Roman" pitchFamily="18" charset="0"/>
                <a:cs typeface="Times New Roman" pitchFamily="18" charset="0"/>
              </a:rPr>
              <a:t>Alkinler</a:t>
            </a:r>
          </a:p>
          <a:p>
            <a:pPr>
              <a:lnSpc>
                <a:spcPct val="150000"/>
              </a:lnSpc>
            </a:pPr>
            <a:r>
              <a:rPr lang="en-US" dirty="0" smtClean="0">
                <a:solidFill>
                  <a:schemeClr val="bg1"/>
                </a:solidFill>
                <a:latin typeface="Times New Roman" pitchFamily="18" charset="0"/>
                <a:cs typeface="Times New Roman" pitchFamily="18" charset="0"/>
              </a:rPr>
              <a:t>–</a:t>
            </a:r>
            <a:r>
              <a:rPr lang="en-US" dirty="0">
                <a:solidFill>
                  <a:schemeClr val="bg1"/>
                </a:solidFill>
                <a:latin typeface="Times New Roman" pitchFamily="18" charset="0"/>
                <a:cs typeface="Times New Roman" pitchFamily="18" charset="0"/>
              </a:rPr>
              <a:t>C≡C– stretch from 2260-2100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–C≡C–H: C–H stretch from 3330-3270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–C≡C–H: C–H bend from 700-610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p:txBody>
      </p:sp>
      <p:sp>
        <p:nvSpPr>
          <p:cNvPr id="3" name="Slayt Numarası Yer Tutucusu 2"/>
          <p:cNvSpPr>
            <a:spLocks noGrp="1"/>
          </p:cNvSpPr>
          <p:nvPr>
            <p:ph type="sldNum" sz="quarter" idx="12"/>
          </p:nvPr>
        </p:nvSpPr>
        <p:spPr/>
        <p:txBody>
          <a:bodyPr/>
          <a:lstStyle/>
          <a:p>
            <a:pPr>
              <a:defRPr/>
            </a:pPr>
            <a:fld id="{41936D0A-2698-456B-B3DF-AEFAF89B6157}" type="slidenum">
              <a:rPr lang="tr-TR" smtClean="0"/>
              <a:pPr>
                <a:defRPr/>
              </a:pPr>
              <a:t>60</a:t>
            </a:fld>
            <a:endParaRPr lang="tr-TR"/>
          </a:p>
        </p:txBody>
      </p:sp>
    </p:spTree>
    <p:extLst>
      <p:ext uri="{BB962C8B-B14F-4D97-AF65-F5344CB8AC3E}">
        <p14:creationId xmlns:p14="http://schemas.microsoft.com/office/powerpoint/2010/main" xmlns="" val="1162392639"/>
      </p:ext>
    </p:extLst>
  </p:cSld>
  <p:clrMapOvr>
    <a:masterClrMapping/>
  </p:clrMapOvr>
  <p:transition>
    <p:cover dir="u"/>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2564904"/>
            <a:ext cx="6191250" cy="3819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Dikdörtgen 1"/>
          <p:cNvSpPr/>
          <p:nvPr/>
        </p:nvSpPr>
        <p:spPr>
          <a:xfrm>
            <a:off x="569977" y="476672"/>
            <a:ext cx="4572000" cy="1338828"/>
          </a:xfrm>
          <a:prstGeom prst="rect">
            <a:avLst/>
          </a:prstGeom>
        </p:spPr>
        <p:txBody>
          <a:bodyPr>
            <a:spAutoFit/>
          </a:bodyPr>
          <a:lstStyle/>
          <a:p>
            <a:pPr>
              <a:lnSpc>
                <a:spcPct val="150000"/>
              </a:lnSpc>
            </a:pPr>
            <a:r>
              <a:rPr lang="tr-TR" dirty="0" smtClean="0">
                <a:solidFill>
                  <a:srgbClr val="FF0000"/>
                </a:solidFill>
                <a:latin typeface="Times New Roman" pitchFamily="18" charset="0"/>
                <a:cs typeface="Times New Roman" pitchFamily="18" charset="0"/>
              </a:rPr>
              <a:t>Alkoller</a:t>
            </a:r>
          </a:p>
          <a:p>
            <a:pPr>
              <a:lnSpc>
                <a:spcPct val="150000"/>
              </a:lnSpc>
            </a:pPr>
            <a:r>
              <a:rPr lang="tr-TR" dirty="0" smtClean="0">
                <a:solidFill>
                  <a:schemeClr val="bg1"/>
                </a:solidFill>
                <a:latin typeface="Times New Roman" pitchFamily="18" charset="0"/>
                <a:cs typeface="Times New Roman" pitchFamily="18" charset="0"/>
              </a:rPr>
              <a:t>O–H </a:t>
            </a:r>
            <a:r>
              <a:rPr lang="tr-TR" dirty="0" err="1">
                <a:solidFill>
                  <a:schemeClr val="bg1"/>
                </a:solidFill>
                <a:latin typeface="Times New Roman" pitchFamily="18" charset="0"/>
                <a:cs typeface="Times New Roman" pitchFamily="18" charset="0"/>
              </a:rPr>
              <a:t>stretch</a:t>
            </a:r>
            <a:r>
              <a:rPr lang="tr-TR" dirty="0">
                <a:solidFill>
                  <a:schemeClr val="bg1"/>
                </a:solidFill>
                <a:latin typeface="Times New Roman" pitchFamily="18" charset="0"/>
                <a:cs typeface="Times New Roman" pitchFamily="18" charset="0"/>
              </a:rPr>
              <a:t>, </a:t>
            </a:r>
            <a:r>
              <a:rPr lang="tr-TR" dirty="0" err="1">
                <a:solidFill>
                  <a:schemeClr val="bg1"/>
                </a:solidFill>
                <a:latin typeface="Times New Roman" pitchFamily="18" charset="0"/>
                <a:cs typeface="Times New Roman" pitchFamily="18" charset="0"/>
              </a:rPr>
              <a:t>hydrogen</a:t>
            </a:r>
            <a:r>
              <a:rPr lang="tr-TR" dirty="0">
                <a:solidFill>
                  <a:schemeClr val="bg1"/>
                </a:solidFill>
                <a:latin typeface="Times New Roman" pitchFamily="18" charset="0"/>
                <a:cs typeface="Times New Roman" pitchFamily="18" charset="0"/>
              </a:rPr>
              <a:t> </a:t>
            </a:r>
            <a:r>
              <a:rPr lang="tr-TR" dirty="0" err="1">
                <a:solidFill>
                  <a:schemeClr val="bg1"/>
                </a:solidFill>
                <a:latin typeface="Times New Roman" pitchFamily="18" charset="0"/>
                <a:cs typeface="Times New Roman" pitchFamily="18" charset="0"/>
              </a:rPr>
              <a:t>bonded</a:t>
            </a:r>
            <a:r>
              <a:rPr lang="tr-TR" dirty="0">
                <a:solidFill>
                  <a:schemeClr val="bg1"/>
                </a:solidFill>
                <a:latin typeface="Times New Roman" pitchFamily="18" charset="0"/>
                <a:cs typeface="Times New Roman" pitchFamily="18" charset="0"/>
              </a:rPr>
              <a:t> 3500-3200 cm</a:t>
            </a:r>
            <a:r>
              <a:rPr lang="tr-TR" baseline="30000" dirty="0">
                <a:solidFill>
                  <a:schemeClr val="bg1"/>
                </a:solidFill>
                <a:latin typeface="Times New Roman" pitchFamily="18" charset="0"/>
                <a:cs typeface="Times New Roman" pitchFamily="18" charset="0"/>
              </a:rPr>
              <a:t>-1</a:t>
            </a:r>
            <a:r>
              <a:rPr lang="tr-TR" dirty="0">
                <a:solidFill>
                  <a:schemeClr val="bg1"/>
                </a:solidFill>
                <a:latin typeface="Times New Roman" pitchFamily="18" charset="0"/>
                <a:cs typeface="Times New Roman" pitchFamily="18" charset="0"/>
              </a:rPr>
              <a:t> </a:t>
            </a:r>
          </a:p>
          <a:p>
            <a:pPr>
              <a:lnSpc>
                <a:spcPct val="150000"/>
              </a:lnSpc>
            </a:pPr>
            <a:r>
              <a:rPr lang="tr-TR" dirty="0">
                <a:solidFill>
                  <a:schemeClr val="bg1"/>
                </a:solidFill>
                <a:latin typeface="Times New Roman" pitchFamily="18" charset="0"/>
                <a:cs typeface="Times New Roman" pitchFamily="18" charset="0"/>
              </a:rPr>
              <a:t>C–O </a:t>
            </a:r>
            <a:r>
              <a:rPr lang="tr-TR" dirty="0" err="1">
                <a:solidFill>
                  <a:schemeClr val="bg1"/>
                </a:solidFill>
                <a:latin typeface="Times New Roman" pitchFamily="18" charset="0"/>
                <a:cs typeface="Times New Roman" pitchFamily="18" charset="0"/>
              </a:rPr>
              <a:t>stretch</a:t>
            </a:r>
            <a:r>
              <a:rPr lang="tr-TR" dirty="0">
                <a:solidFill>
                  <a:schemeClr val="bg1"/>
                </a:solidFill>
                <a:latin typeface="Times New Roman" pitchFamily="18" charset="0"/>
                <a:cs typeface="Times New Roman" pitchFamily="18" charset="0"/>
              </a:rPr>
              <a:t> 1260-1050 cm</a:t>
            </a:r>
            <a:r>
              <a:rPr lang="tr-TR" baseline="30000" dirty="0">
                <a:solidFill>
                  <a:schemeClr val="bg1"/>
                </a:solidFill>
                <a:latin typeface="Times New Roman" pitchFamily="18" charset="0"/>
                <a:cs typeface="Times New Roman" pitchFamily="18" charset="0"/>
              </a:rPr>
              <a:t>-1</a:t>
            </a:r>
            <a:r>
              <a:rPr lang="tr-TR" dirty="0">
                <a:solidFill>
                  <a:schemeClr val="bg1"/>
                </a:solidFill>
                <a:latin typeface="Times New Roman" pitchFamily="18" charset="0"/>
                <a:cs typeface="Times New Roman" pitchFamily="18" charset="0"/>
              </a:rPr>
              <a:t> (s) </a:t>
            </a:r>
          </a:p>
        </p:txBody>
      </p:sp>
      <p:sp>
        <p:nvSpPr>
          <p:cNvPr id="3" name="Slayt Numarası Yer Tutucusu 2"/>
          <p:cNvSpPr>
            <a:spLocks noGrp="1"/>
          </p:cNvSpPr>
          <p:nvPr>
            <p:ph type="sldNum" sz="quarter" idx="12"/>
          </p:nvPr>
        </p:nvSpPr>
        <p:spPr/>
        <p:txBody>
          <a:bodyPr/>
          <a:lstStyle/>
          <a:p>
            <a:pPr>
              <a:defRPr/>
            </a:pPr>
            <a:fld id="{41936D0A-2698-456B-B3DF-AEFAF89B6157}" type="slidenum">
              <a:rPr lang="tr-TR" smtClean="0"/>
              <a:pPr>
                <a:defRPr/>
              </a:pPr>
              <a:t>61</a:t>
            </a:fld>
            <a:endParaRPr lang="tr-TR"/>
          </a:p>
        </p:txBody>
      </p:sp>
    </p:spTree>
    <p:extLst>
      <p:ext uri="{BB962C8B-B14F-4D97-AF65-F5344CB8AC3E}">
        <p14:creationId xmlns:p14="http://schemas.microsoft.com/office/powerpoint/2010/main" xmlns="" val="1345894490"/>
      </p:ext>
    </p:extLst>
  </p:cSld>
  <p:clrMapOvr>
    <a:masterClrMapping/>
  </p:clrMapOvr>
  <p:transition>
    <p:cover dir="u"/>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2708920"/>
            <a:ext cx="6191250" cy="3819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Dikdörtgen 1"/>
          <p:cNvSpPr/>
          <p:nvPr/>
        </p:nvSpPr>
        <p:spPr>
          <a:xfrm>
            <a:off x="395536" y="404664"/>
            <a:ext cx="7704856" cy="2169825"/>
          </a:xfrm>
          <a:prstGeom prst="rect">
            <a:avLst/>
          </a:prstGeom>
        </p:spPr>
        <p:txBody>
          <a:bodyPr wrap="square">
            <a:spAutoFit/>
          </a:bodyPr>
          <a:lstStyle/>
          <a:p>
            <a:pPr>
              <a:lnSpc>
                <a:spcPct val="150000"/>
              </a:lnSpc>
            </a:pPr>
            <a:r>
              <a:rPr lang="tr-TR" dirty="0" smtClean="0">
                <a:solidFill>
                  <a:srgbClr val="FF0000"/>
                </a:solidFill>
                <a:latin typeface="Times New Roman" pitchFamily="18" charset="0"/>
                <a:cs typeface="Times New Roman" pitchFamily="18" charset="0"/>
              </a:rPr>
              <a:t>Aldehitler</a:t>
            </a:r>
          </a:p>
          <a:p>
            <a:pPr>
              <a:lnSpc>
                <a:spcPct val="150000"/>
              </a:lnSpc>
            </a:pPr>
            <a:r>
              <a:rPr lang="tr-TR" dirty="0" smtClean="0">
                <a:solidFill>
                  <a:schemeClr val="bg1"/>
                </a:solidFill>
                <a:latin typeface="Times New Roman" pitchFamily="18" charset="0"/>
                <a:cs typeface="Times New Roman" pitchFamily="18" charset="0"/>
              </a:rPr>
              <a:t>H–C=O </a:t>
            </a:r>
            <a:r>
              <a:rPr lang="tr-TR" dirty="0" err="1">
                <a:solidFill>
                  <a:schemeClr val="bg1"/>
                </a:solidFill>
                <a:latin typeface="Times New Roman" pitchFamily="18" charset="0"/>
                <a:cs typeface="Times New Roman" pitchFamily="18" charset="0"/>
              </a:rPr>
              <a:t>stretch</a:t>
            </a:r>
            <a:r>
              <a:rPr lang="tr-TR" dirty="0">
                <a:solidFill>
                  <a:schemeClr val="bg1"/>
                </a:solidFill>
                <a:latin typeface="Times New Roman" pitchFamily="18" charset="0"/>
                <a:cs typeface="Times New Roman" pitchFamily="18" charset="0"/>
              </a:rPr>
              <a:t> 2830-2695 cm</a:t>
            </a:r>
            <a:r>
              <a:rPr lang="tr-TR" baseline="30000" dirty="0">
                <a:solidFill>
                  <a:schemeClr val="bg1"/>
                </a:solidFill>
                <a:latin typeface="Times New Roman" pitchFamily="18" charset="0"/>
                <a:cs typeface="Times New Roman" pitchFamily="18" charset="0"/>
              </a:rPr>
              <a:t>-1</a:t>
            </a:r>
            <a:r>
              <a:rPr lang="tr-TR" dirty="0">
                <a:solidFill>
                  <a:schemeClr val="bg1"/>
                </a:solidFill>
                <a:latin typeface="Times New Roman" pitchFamily="18" charset="0"/>
                <a:cs typeface="Times New Roman" pitchFamily="18" charset="0"/>
              </a:rPr>
              <a:t> </a:t>
            </a:r>
          </a:p>
          <a:p>
            <a:pPr>
              <a:lnSpc>
                <a:spcPct val="150000"/>
              </a:lnSpc>
            </a:pPr>
            <a:r>
              <a:rPr lang="tr-TR" dirty="0">
                <a:solidFill>
                  <a:schemeClr val="bg1"/>
                </a:solidFill>
                <a:latin typeface="Times New Roman" pitchFamily="18" charset="0"/>
                <a:cs typeface="Times New Roman" pitchFamily="18" charset="0"/>
              </a:rPr>
              <a:t>C=O </a:t>
            </a:r>
            <a:r>
              <a:rPr lang="tr-TR" dirty="0" err="1">
                <a:solidFill>
                  <a:schemeClr val="bg1"/>
                </a:solidFill>
                <a:latin typeface="Times New Roman" pitchFamily="18" charset="0"/>
                <a:cs typeface="Times New Roman" pitchFamily="18" charset="0"/>
              </a:rPr>
              <a:t>stretch</a:t>
            </a:r>
            <a:r>
              <a:rPr lang="tr-TR" dirty="0">
                <a:solidFill>
                  <a:schemeClr val="bg1"/>
                </a:solidFill>
                <a:latin typeface="Times New Roman" pitchFamily="18" charset="0"/>
                <a:cs typeface="Times New Roman" pitchFamily="18" charset="0"/>
              </a:rPr>
              <a:t>: </a:t>
            </a:r>
          </a:p>
          <a:p>
            <a:pPr lvl="1">
              <a:lnSpc>
                <a:spcPct val="150000"/>
              </a:lnSpc>
            </a:pPr>
            <a:r>
              <a:rPr lang="tr-TR" dirty="0" err="1">
                <a:solidFill>
                  <a:schemeClr val="bg1"/>
                </a:solidFill>
                <a:latin typeface="Times New Roman" pitchFamily="18" charset="0"/>
                <a:cs typeface="Times New Roman" pitchFamily="18" charset="0"/>
              </a:rPr>
              <a:t>aliphatic</a:t>
            </a:r>
            <a:r>
              <a:rPr lang="tr-TR" dirty="0">
                <a:solidFill>
                  <a:schemeClr val="bg1"/>
                </a:solidFill>
                <a:latin typeface="Times New Roman" pitchFamily="18" charset="0"/>
                <a:cs typeface="Times New Roman" pitchFamily="18" charset="0"/>
              </a:rPr>
              <a:t> </a:t>
            </a:r>
            <a:r>
              <a:rPr lang="tr-TR" dirty="0" err="1">
                <a:solidFill>
                  <a:schemeClr val="bg1"/>
                </a:solidFill>
                <a:latin typeface="Times New Roman" pitchFamily="18" charset="0"/>
                <a:cs typeface="Times New Roman" pitchFamily="18" charset="0"/>
              </a:rPr>
              <a:t>aldehydes</a:t>
            </a:r>
            <a:r>
              <a:rPr lang="tr-TR" dirty="0">
                <a:solidFill>
                  <a:schemeClr val="bg1"/>
                </a:solidFill>
                <a:latin typeface="Times New Roman" pitchFamily="18" charset="0"/>
                <a:cs typeface="Times New Roman" pitchFamily="18" charset="0"/>
              </a:rPr>
              <a:t> 1740-1720 cm</a:t>
            </a:r>
            <a:r>
              <a:rPr lang="tr-TR" baseline="30000" dirty="0">
                <a:solidFill>
                  <a:schemeClr val="bg1"/>
                </a:solidFill>
                <a:latin typeface="Times New Roman" pitchFamily="18" charset="0"/>
                <a:cs typeface="Times New Roman" pitchFamily="18" charset="0"/>
              </a:rPr>
              <a:t>-1</a:t>
            </a:r>
            <a:r>
              <a:rPr lang="tr-TR" dirty="0">
                <a:solidFill>
                  <a:schemeClr val="bg1"/>
                </a:solidFill>
                <a:latin typeface="Times New Roman" pitchFamily="18" charset="0"/>
                <a:cs typeface="Times New Roman" pitchFamily="18" charset="0"/>
              </a:rPr>
              <a:t> </a:t>
            </a:r>
          </a:p>
          <a:p>
            <a:pPr lvl="1">
              <a:lnSpc>
                <a:spcPct val="150000"/>
              </a:lnSpc>
            </a:pPr>
            <a:r>
              <a:rPr lang="tr-TR" dirty="0" err="1">
                <a:solidFill>
                  <a:schemeClr val="bg1"/>
                </a:solidFill>
                <a:latin typeface="Times New Roman" pitchFamily="18" charset="0"/>
                <a:cs typeface="Times New Roman" pitchFamily="18" charset="0"/>
              </a:rPr>
              <a:t>alpha</a:t>
            </a:r>
            <a:r>
              <a:rPr lang="tr-TR" dirty="0">
                <a:solidFill>
                  <a:schemeClr val="bg1"/>
                </a:solidFill>
                <a:latin typeface="Times New Roman" pitchFamily="18" charset="0"/>
                <a:cs typeface="Times New Roman" pitchFamily="18" charset="0"/>
              </a:rPr>
              <a:t>, beta-</a:t>
            </a:r>
            <a:r>
              <a:rPr lang="tr-TR" dirty="0" err="1">
                <a:solidFill>
                  <a:schemeClr val="bg1"/>
                </a:solidFill>
                <a:latin typeface="Times New Roman" pitchFamily="18" charset="0"/>
                <a:cs typeface="Times New Roman" pitchFamily="18" charset="0"/>
              </a:rPr>
              <a:t>unsaturated</a:t>
            </a:r>
            <a:r>
              <a:rPr lang="tr-TR" dirty="0">
                <a:solidFill>
                  <a:schemeClr val="bg1"/>
                </a:solidFill>
                <a:latin typeface="Times New Roman" pitchFamily="18" charset="0"/>
                <a:cs typeface="Times New Roman" pitchFamily="18" charset="0"/>
              </a:rPr>
              <a:t> </a:t>
            </a:r>
            <a:r>
              <a:rPr lang="tr-TR" dirty="0" err="1">
                <a:solidFill>
                  <a:schemeClr val="bg1"/>
                </a:solidFill>
                <a:latin typeface="Times New Roman" pitchFamily="18" charset="0"/>
                <a:cs typeface="Times New Roman" pitchFamily="18" charset="0"/>
              </a:rPr>
              <a:t>aldehydes</a:t>
            </a:r>
            <a:r>
              <a:rPr lang="tr-TR" dirty="0">
                <a:solidFill>
                  <a:schemeClr val="bg1"/>
                </a:solidFill>
                <a:latin typeface="Times New Roman" pitchFamily="18" charset="0"/>
                <a:cs typeface="Times New Roman" pitchFamily="18" charset="0"/>
              </a:rPr>
              <a:t> 1710-1685 cm</a:t>
            </a:r>
            <a:r>
              <a:rPr lang="tr-TR" baseline="30000" dirty="0">
                <a:solidFill>
                  <a:schemeClr val="bg1"/>
                </a:solidFill>
                <a:latin typeface="Times New Roman" pitchFamily="18" charset="0"/>
                <a:cs typeface="Times New Roman" pitchFamily="18" charset="0"/>
              </a:rPr>
              <a:t>-1</a:t>
            </a:r>
            <a:r>
              <a:rPr lang="tr-TR" dirty="0">
                <a:solidFill>
                  <a:schemeClr val="bg1"/>
                </a:solidFill>
                <a:latin typeface="Times New Roman" pitchFamily="18" charset="0"/>
                <a:cs typeface="Times New Roman" pitchFamily="18" charset="0"/>
              </a:rPr>
              <a:t> </a:t>
            </a:r>
          </a:p>
        </p:txBody>
      </p:sp>
      <p:sp>
        <p:nvSpPr>
          <p:cNvPr id="3" name="Slayt Numarası Yer Tutucusu 2"/>
          <p:cNvSpPr>
            <a:spLocks noGrp="1"/>
          </p:cNvSpPr>
          <p:nvPr>
            <p:ph type="sldNum" sz="quarter" idx="12"/>
          </p:nvPr>
        </p:nvSpPr>
        <p:spPr/>
        <p:txBody>
          <a:bodyPr/>
          <a:lstStyle/>
          <a:p>
            <a:pPr>
              <a:defRPr/>
            </a:pPr>
            <a:fld id="{41936D0A-2698-456B-B3DF-AEFAF89B6157}" type="slidenum">
              <a:rPr lang="tr-TR" smtClean="0"/>
              <a:pPr>
                <a:defRPr/>
              </a:pPr>
              <a:t>62</a:t>
            </a:fld>
            <a:endParaRPr lang="tr-TR"/>
          </a:p>
        </p:txBody>
      </p:sp>
    </p:spTree>
    <p:extLst>
      <p:ext uri="{BB962C8B-B14F-4D97-AF65-F5344CB8AC3E}">
        <p14:creationId xmlns:p14="http://schemas.microsoft.com/office/powerpoint/2010/main" xmlns="" val="2803507393"/>
      </p:ext>
    </p:extLst>
  </p:cSld>
  <p:clrMapOvr>
    <a:masterClrMapping/>
  </p:clrMapOvr>
  <p:transition>
    <p:cover dir="u"/>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552" y="2564904"/>
            <a:ext cx="6191250" cy="3819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Dikdörtgen 1"/>
          <p:cNvSpPr/>
          <p:nvPr/>
        </p:nvSpPr>
        <p:spPr>
          <a:xfrm>
            <a:off x="539552" y="548680"/>
            <a:ext cx="4572000" cy="1338828"/>
          </a:xfrm>
          <a:prstGeom prst="rect">
            <a:avLst/>
          </a:prstGeom>
        </p:spPr>
        <p:txBody>
          <a:bodyPr>
            <a:spAutoFit/>
          </a:bodyPr>
          <a:lstStyle/>
          <a:p>
            <a:pPr>
              <a:lnSpc>
                <a:spcPct val="150000"/>
              </a:lnSpc>
            </a:pPr>
            <a:r>
              <a:rPr lang="tr-TR" dirty="0" smtClean="0">
                <a:solidFill>
                  <a:srgbClr val="FF0000"/>
                </a:solidFill>
                <a:latin typeface="Times New Roman" pitchFamily="18" charset="0"/>
                <a:cs typeface="Times New Roman" pitchFamily="18" charset="0"/>
              </a:rPr>
              <a:t>Ketonlar</a:t>
            </a:r>
          </a:p>
          <a:p>
            <a:pPr>
              <a:lnSpc>
                <a:spcPct val="150000"/>
              </a:lnSpc>
            </a:pPr>
            <a:r>
              <a:rPr lang="tr-TR" dirty="0" smtClean="0">
                <a:solidFill>
                  <a:schemeClr val="bg1"/>
                </a:solidFill>
                <a:latin typeface="Times New Roman" pitchFamily="18" charset="0"/>
                <a:cs typeface="Times New Roman" pitchFamily="18" charset="0"/>
              </a:rPr>
              <a:t>C=O </a:t>
            </a:r>
            <a:r>
              <a:rPr lang="tr-TR" dirty="0" err="1">
                <a:solidFill>
                  <a:schemeClr val="bg1"/>
                </a:solidFill>
                <a:latin typeface="Times New Roman" pitchFamily="18" charset="0"/>
                <a:cs typeface="Times New Roman" pitchFamily="18" charset="0"/>
              </a:rPr>
              <a:t>stretch</a:t>
            </a:r>
            <a:r>
              <a:rPr lang="tr-TR" dirty="0">
                <a:solidFill>
                  <a:schemeClr val="bg1"/>
                </a:solidFill>
                <a:latin typeface="Times New Roman" pitchFamily="18" charset="0"/>
                <a:cs typeface="Times New Roman" pitchFamily="18" charset="0"/>
              </a:rPr>
              <a:t>: </a:t>
            </a:r>
            <a:r>
              <a:rPr lang="tr-TR" dirty="0" err="1">
                <a:solidFill>
                  <a:schemeClr val="bg1"/>
                </a:solidFill>
                <a:latin typeface="Times New Roman" pitchFamily="18" charset="0"/>
                <a:cs typeface="Times New Roman" pitchFamily="18" charset="0"/>
              </a:rPr>
              <a:t>aliphatic</a:t>
            </a:r>
            <a:r>
              <a:rPr lang="tr-TR" dirty="0">
                <a:solidFill>
                  <a:schemeClr val="bg1"/>
                </a:solidFill>
                <a:latin typeface="Times New Roman" pitchFamily="18" charset="0"/>
                <a:cs typeface="Times New Roman" pitchFamily="18" charset="0"/>
              </a:rPr>
              <a:t> </a:t>
            </a:r>
            <a:r>
              <a:rPr lang="tr-TR" dirty="0" err="1">
                <a:solidFill>
                  <a:schemeClr val="bg1"/>
                </a:solidFill>
                <a:latin typeface="Times New Roman" pitchFamily="18" charset="0"/>
                <a:cs typeface="Times New Roman" pitchFamily="18" charset="0"/>
              </a:rPr>
              <a:t>ketones</a:t>
            </a:r>
            <a:r>
              <a:rPr lang="tr-TR" dirty="0">
                <a:solidFill>
                  <a:schemeClr val="bg1"/>
                </a:solidFill>
                <a:latin typeface="Times New Roman" pitchFamily="18" charset="0"/>
                <a:cs typeface="Times New Roman" pitchFamily="18" charset="0"/>
              </a:rPr>
              <a:t> 1715 cm</a:t>
            </a:r>
            <a:r>
              <a:rPr lang="tr-TR" baseline="30000" dirty="0">
                <a:solidFill>
                  <a:schemeClr val="bg1"/>
                </a:solidFill>
                <a:latin typeface="Times New Roman" pitchFamily="18" charset="0"/>
                <a:cs typeface="Times New Roman" pitchFamily="18" charset="0"/>
              </a:rPr>
              <a:t>-1</a:t>
            </a:r>
            <a:r>
              <a:rPr lang="tr-TR" dirty="0">
                <a:solidFill>
                  <a:schemeClr val="bg1"/>
                </a:solidFill>
                <a:latin typeface="Times New Roman" pitchFamily="18" charset="0"/>
                <a:cs typeface="Times New Roman" pitchFamily="18" charset="0"/>
              </a:rPr>
              <a:t> </a:t>
            </a:r>
          </a:p>
          <a:p>
            <a:pPr>
              <a:lnSpc>
                <a:spcPct val="150000"/>
              </a:lnSpc>
            </a:pPr>
            <a:r>
              <a:rPr lang="tr-TR" dirty="0" err="1">
                <a:solidFill>
                  <a:schemeClr val="bg1"/>
                </a:solidFill>
                <a:latin typeface="Times New Roman" pitchFamily="18" charset="0"/>
                <a:cs typeface="Times New Roman" pitchFamily="18" charset="0"/>
              </a:rPr>
              <a:t>alpha</a:t>
            </a:r>
            <a:r>
              <a:rPr lang="tr-TR" dirty="0">
                <a:solidFill>
                  <a:schemeClr val="bg1"/>
                </a:solidFill>
                <a:latin typeface="Times New Roman" pitchFamily="18" charset="0"/>
                <a:cs typeface="Times New Roman" pitchFamily="18" charset="0"/>
              </a:rPr>
              <a:t>, beta-</a:t>
            </a:r>
            <a:r>
              <a:rPr lang="tr-TR" dirty="0" err="1">
                <a:solidFill>
                  <a:schemeClr val="bg1"/>
                </a:solidFill>
                <a:latin typeface="Times New Roman" pitchFamily="18" charset="0"/>
                <a:cs typeface="Times New Roman" pitchFamily="18" charset="0"/>
              </a:rPr>
              <a:t>unsaturated</a:t>
            </a:r>
            <a:r>
              <a:rPr lang="tr-TR" dirty="0">
                <a:solidFill>
                  <a:schemeClr val="bg1"/>
                </a:solidFill>
                <a:latin typeface="Times New Roman" pitchFamily="18" charset="0"/>
                <a:cs typeface="Times New Roman" pitchFamily="18" charset="0"/>
              </a:rPr>
              <a:t> </a:t>
            </a:r>
            <a:r>
              <a:rPr lang="tr-TR" dirty="0" err="1">
                <a:solidFill>
                  <a:schemeClr val="bg1"/>
                </a:solidFill>
                <a:latin typeface="Times New Roman" pitchFamily="18" charset="0"/>
                <a:cs typeface="Times New Roman" pitchFamily="18" charset="0"/>
              </a:rPr>
              <a:t>ketones</a:t>
            </a:r>
            <a:r>
              <a:rPr lang="tr-TR" dirty="0">
                <a:solidFill>
                  <a:schemeClr val="bg1"/>
                </a:solidFill>
                <a:latin typeface="Times New Roman" pitchFamily="18" charset="0"/>
                <a:cs typeface="Times New Roman" pitchFamily="18" charset="0"/>
              </a:rPr>
              <a:t> 1685-1666 cm</a:t>
            </a:r>
            <a:r>
              <a:rPr lang="tr-TR" baseline="30000" dirty="0">
                <a:solidFill>
                  <a:schemeClr val="bg1"/>
                </a:solidFill>
                <a:latin typeface="Times New Roman" pitchFamily="18" charset="0"/>
                <a:cs typeface="Times New Roman" pitchFamily="18" charset="0"/>
              </a:rPr>
              <a:t>-1</a:t>
            </a:r>
            <a:r>
              <a:rPr lang="tr-TR" dirty="0">
                <a:solidFill>
                  <a:schemeClr val="bg1"/>
                </a:solidFill>
                <a:latin typeface="Times New Roman" pitchFamily="18" charset="0"/>
                <a:cs typeface="Times New Roman" pitchFamily="18" charset="0"/>
              </a:rPr>
              <a:t> </a:t>
            </a:r>
          </a:p>
        </p:txBody>
      </p:sp>
      <p:sp>
        <p:nvSpPr>
          <p:cNvPr id="3" name="Slayt Numarası Yer Tutucusu 2"/>
          <p:cNvSpPr>
            <a:spLocks noGrp="1"/>
          </p:cNvSpPr>
          <p:nvPr>
            <p:ph type="sldNum" sz="quarter" idx="12"/>
          </p:nvPr>
        </p:nvSpPr>
        <p:spPr/>
        <p:txBody>
          <a:bodyPr/>
          <a:lstStyle/>
          <a:p>
            <a:pPr>
              <a:defRPr/>
            </a:pPr>
            <a:fld id="{41936D0A-2698-456B-B3DF-AEFAF89B6157}" type="slidenum">
              <a:rPr lang="tr-TR" smtClean="0"/>
              <a:pPr>
                <a:defRPr/>
              </a:pPr>
              <a:t>63</a:t>
            </a:fld>
            <a:endParaRPr lang="tr-TR"/>
          </a:p>
        </p:txBody>
      </p:sp>
    </p:spTree>
    <p:extLst>
      <p:ext uri="{BB962C8B-B14F-4D97-AF65-F5344CB8AC3E}">
        <p14:creationId xmlns:p14="http://schemas.microsoft.com/office/powerpoint/2010/main" xmlns="" val="4264634817"/>
      </p:ext>
    </p:extLst>
  </p:cSld>
  <p:clrMapOvr>
    <a:masterClrMapping/>
  </p:clrMapOvr>
  <p:transition>
    <p:cover di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2492896"/>
            <a:ext cx="6191250" cy="3819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Dikdörtgen 1"/>
          <p:cNvSpPr/>
          <p:nvPr/>
        </p:nvSpPr>
        <p:spPr>
          <a:xfrm>
            <a:off x="467544" y="260648"/>
            <a:ext cx="4572000" cy="2169825"/>
          </a:xfrm>
          <a:prstGeom prst="rect">
            <a:avLst/>
          </a:prstGeom>
        </p:spPr>
        <p:txBody>
          <a:bodyPr>
            <a:spAutoFit/>
          </a:bodyPr>
          <a:lstStyle/>
          <a:p>
            <a:pPr>
              <a:lnSpc>
                <a:spcPct val="150000"/>
              </a:lnSpc>
            </a:pPr>
            <a:r>
              <a:rPr lang="tr-TR" dirty="0" smtClean="0">
                <a:solidFill>
                  <a:srgbClr val="FF0000"/>
                </a:solidFill>
                <a:latin typeface="Times New Roman" pitchFamily="18" charset="0"/>
                <a:cs typeface="Times New Roman" pitchFamily="18" charset="0"/>
              </a:rPr>
              <a:t>Karboksilik asitler</a:t>
            </a:r>
          </a:p>
          <a:p>
            <a:pPr>
              <a:lnSpc>
                <a:spcPct val="150000"/>
              </a:lnSpc>
            </a:pPr>
            <a:r>
              <a:rPr lang="en-US" dirty="0" smtClean="0">
                <a:solidFill>
                  <a:schemeClr val="bg1"/>
                </a:solidFill>
                <a:latin typeface="Times New Roman" pitchFamily="18" charset="0"/>
                <a:cs typeface="Times New Roman" pitchFamily="18" charset="0"/>
              </a:rPr>
              <a:t>O–H </a:t>
            </a:r>
            <a:r>
              <a:rPr lang="en-US" dirty="0">
                <a:solidFill>
                  <a:schemeClr val="bg1"/>
                </a:solidFill>
                <a:latin typeface="Times New Roman" pitchFamily="18" charset="0"/>
                <a:cs typeface="Times New Roman" pitchFamily="18" charset="0"/>
              </a:rPr>
              <a:t>stretch from 3300-2500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C=O stretch from 1760-1690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C–O stretch from 1320-1210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O–H bend from 1440-1395 and 950-910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p:txBody>
      </p:sp>
      <p:sp>
        <p:nvSpPr>
          <p:cNvPr id="3" name="Slayt Numarası Yer Tutucusu 2"/>
          <p:cNvSpPr>
            <a:spLocks noGrp="1"/>
          </p:cNvSpPr>
          <p:nvPr>
            <p:ph type="sldNum" sz="quarter" idx="12"/>
          </p:nvPr>
        </p:nvSpPr>
        <p:spPr/>
        <p:txBody>
          <a:bodyPr/>
          <a:lstStyle/>
          <a:p>
            <a:pPr>
              <a:defRPr/>
            </a:pPr>
            <a:fld id="{41936D0A-2698-456B-B3DF-AEFAF89B6157}" type="slidenum">
              <a:rPr lang="tr-TR" smtClean="0"/>
              <a:pPr>
                <a:defRPr/>
              </a:pPr>
              <a:t>64</a:t>
            </a:fld>
            <a:endParaRPr lang="tr-TR"/>
          </a:p>
        </p:txBody>
      </p:sp>
    </p:spTree>
    <p:extLst>
      <p:ext uri="{BB962C8B-B14F-4D97-AF65-F5344CB8AC3E}">
        <p14:creationId xmlns:p14="http://schemas.microsoft.com/office/powerpoint/2010/main" xmlns="" val="2509586938"/>
      </p:ext>
    </p:extLst>
  </p:cSld>
  <p:clrMapOvr>
    <a:masterClrMapping/>
  </p:clrMapOvr>
  <p:transition>
    <p:cover dir="u"/>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2708920"/>
            <a:ext cx="6191250" cy="3819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Dikdörtgen 1"/>
          <p:cNvSpPr/>
          <p:nvPr/>
        </p:nvSpPr>
        <p:spPr>
          <a:xfrm>
            <a:off x="569977" y="448020"/>
            <a:ext cx="4572000" cy="2169825"/>
          </a:xfrm>
          <a:prstGeom prst="rect">
            <a:avLst/>
          </a:prstGeom>
        </p:spPr>
        <p:txBody>
          <a:bodyPr>
            <a:spAutoFit/>
          </a:bodyPr>
          <a:lstStyle/>
          <a:p>
            <a:pPr>
              <a:lnSpc>
                <a:spcPct val="150000"/>
              </a:lnSpc>
            </a:pPr>
            <a:r>
              <a:rPr lang="tr-TR" dirty="0" smtClean="0">
                <a:solidFill>
                  <a:srgbClr val="FF0000"/>
                </a:solidFill>
                <a:latin typeface="Times New Roman" pitchFamily="18" charset="0"/>
                <a:cs typeface="Times New Roman" pitchFamily="18" charset="0"/>
              </a:rPr>
              <a:t>Esterler</a:t>
            </a:r>
          </a:p>
          <a:p>
            <a:pPr>
              <a:lnSpc>
                <a:spcPct val="150000"/>
              </a:lnSpc>
            </a:pPr>
            <a:r>
              <a:rPr lang="en-US" dirty="0" smtClean="0">
                <a:solidFill>
                  <a:schemeClr val="bg1"/>
                </a:solidFill>
                <a:latin typeface="Times New Roman" pitchFamily="18" charset="0"/>
                <a:cs typeface="Times New Roman" pitchFamily="18" charset="0"/>
              </a:rPr>
              <a:t>C=O </a:t>
            </a:r>
            <a:r>
              <a:rPr lang="en-US" dirty="0">
                <a:solidFill>
                  <a:schemeClr val="bg1"/>
                </a:solidFill>
                <a:latin typeface="Times New Roman" pitchFamily="18" charset="0"/>
                <a:cs typeface="Times New Roman" pitchFamily="18" charset="0"/>
              </a:rPr>
              <a:t>stretch </a:t>
            </a:r>
          </a:p>
          <a:p>
            <a:pPr lvl="1">
              <a:lnSpc>
                <a:spcPct val="150000"/>
              </a:lnSpc>
            </a:pPr>
            <a:r>
              <a:rPr lang="en-US" dirty="0">
                <a:solidFill>
                  <a:schemeClr val="bg1"/>
                </a:solidFill>
                <a:latin typeface="Times New Roman" pitchFamily="18" charset="0"/>
                <a:cs typeface="Times New Roman" pitchFamily="18" charset="0"/>
              </a:rPr>
              <a:t>aliphatic from 1750-1735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lvl="1">
              <a:lnSpc>
                <a:spcPct val="150000"/>
              </a:lnSpc>
            </a:pPr>
            <a:r>
              <a:rPr lang="en-US" dirty="0">
                <a:solidFill>
                  <a:schemeClr val="bg1"/>
                </a:solidFill>
                <a:latin typeface="Times New Roman" pitchFamily="18" charset="0"/>
                <a:cs typeface="Times New Roman" pitchFamily="18" charset="0"/>
              </a:rPr>
              <a:t>α, β-unsaturated from 1730-1715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C–O stretch from 1300-1000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p:txBody>
      </p:sp>
      <p:sp>
        <p:nvSpPr>
          <p:cNvPr id="3" name="Slayt Numarası Yer Tutucusu 2"/>
          <p:cNvSpPr>
            <a:spLocks noGrp="1"/>
          </p:cNvSpPr>
          <p:nvPr>
            <p:ph type="sldNum" sz="quarter" idx="12"/>
          </p:nvPr>
        </p:nvSpPr>
        <p:spPr/>
        <p:txBody>
          <a:bodyPr/>
          <a:lstStyle/>
          <a:p>
            <a:pPr>
              <a:defRPr/>
            </a:pPr>
            <a:fld id="{41936D0A-2698-456B-B3DF-AEFAF89B6157}" type="slidenum">
              <a:rPr lang="tr-TR" smtClean="0"/>
              <a:pPr>
                <a:defRPr/>
              </a:pPr>
              <a:t>65</a:t>
            </a:fld>
            <a:endParaRPr lang="tr-TR"/>
          </a:p>
        </p:txBody>
      </p:sp>
    </p:spTree>
    <p:extLst>
      <p:ext uri="{BB962C8B-B14F-4D97-AF65-F5344CB8AC3E}">
        <p14:creationId xmlns:p14="http://schemas.microsoft.com/office/powerpoint/2010/main" xmlns="" val="1556099155"/>
      </p:ext>
    </p:extLst>
  </p:cSld>
  <p:clrMapOvr>
    <a:masterClrMapping/>
  </p:clrMapOvr>
  <p:transition>
    <p:cover dir="u"/>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3075" y="4129047"/>
            <a:ext cx="4319405" cy="26647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Dikdörtgen 1"/>
          <p:cNvSpPr/>
          <p:nvPr/>
        </p:nvSpPr>
        <p:spPr>
          <a:xfrm>
            <a:off x="179512" y="297229"/>
            <a:ext cx="8712968" cy="3831818"/>
          </a:xfrm>
          <a:prstGeom prst="rect">
            <a:avLst/>
          </a:prstGeom>
        </p:spPr>
        <p:txBody>
          <a:bodyPr wrap="square">
            <a:spAutoFit/>
          </a:bodyPr>
          <a:lstStyle/>
          <a:p>
            <a:pPr>
              <a:lnSpc>
                <a:spcPct val="150000"/>
              </a:lnSpc>
            </a:pPr>
            <a:r>
              <a:rPr lang="tr-TR" dirty="0" smtClean="0">
                <a:solidFill>
                  <a:srgbClr val="FF0000"/>
                </a:solidFill>
                <a:latin typeface="Times New Roman" pitchFamily="18" charset="0"/>
                <a:cs typeface="Times New Roman" pitchFamily="18" charset="0"/>
              </a:rPr>
              <a:t>Aminler</a:t>
            </a:r>
          </a:p>
          <a:p>
            <a:pPr>
              <a:lnSpc>
                <a:spcPct val="150000"/>
              </a:lnSpc>
            </a:pPr>
            <a:r>
              <a:rPr lang="en-US" dirty="0" smtClean="0">
                <a:solidFill>
                  <a:schemeClr val="bg1"/>
                </a:solidFill>
                <a:latin typeface="Times New Roman" pitchFamily="18" charset="0"/>
                <a:cs typeface="Times New Roman" pitchFamily="18" charset="0"/>
              </a:rPr>
              <a:t>N–H </a:t>
            </a:r>
            <a:r>
              <a:rPr lang="en-US" dirty="0">
                <a:solidFill>
                  <a:schemeClr val="bg1"/>
                </a:solidFill>
                <a:latin typeface="Times New Roman" pitchFamily="18" charset="0"/>
                <a:cs typeface="Times New Roman" pitchFamily="18" charset="0"/>
              </a:rPr>
              <a:t>stretch 3400-3250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lvl="1">
              <a:lnSpc>
                <a:spcPct val="150000"/>
              </a:lnSpc>
            </a:pPr>
            <a:r>
              <a:rPr lang="en-US" dirty="0">
                <a:solidFill>
                  <a:schemeClr val="bg1"/>
                </a:solidFill>
                <a:latin typeface="Times New Roman" pitchFamily="18" charset="0"/>
                <a:cs typeface="Times New Roman" pitchFamily="18" charset="0"/>
              </a:rPr>
              <a:t>1° amine: two bands from 3400-3300 and 3330-3250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lvl="1">
              <a:lnSpc>
                <a:spcPct val="150000"/>
              </a:lnSpc>
            </a:pPr>
            <a:r>
              <a:rPr lang="en-US" dirty="0">
                <a:solidFill>
                  <a:schemeClr val="bg1"/>
                </a:solidFill>
                <a:latin typeface="Times New Roman" pitchFamily="18" charset="0"/>
                <a:cs typeface="Times New Roman" pitchFamily="18" charset="0"/>
              </a:rPr>
              <a:t>2° amine: one band from 3350-3310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lvl="1">
              <a:lnSpc>
                <a:spcPct val="150000"/>
              </a:lnSpc>
            </a:pPr>
            <a:r>
              <a:rPr lang="en-US" dirty="0">
                <a:solidFill>
                  <a:schemeClr val="bg1"/>
                </a:solidFill>
                <a:latin typeface="Times New Roman" pitchFamily="18" charset="0"/>
                <a:cs typeface="Times New Roman" pitchFamily="18" charset="0"/>
              </a:rPr>
              <a:t>3° amine: no bands in this region </a:t>
            </a:r>
          </a:p>
          <a:p>
            <a:pPr>
              <a:lnSpc>
                <a:spcPct val="150000"/>
              </a:lnSpc>
            </a:pPr>
            <a:r>
              <a:rPr lang="en-US" dirty="0">
                <a:solidFill>
                  <a:schemeClr val="bg1"/>
                </a:solidFill>
                <a:latin typeface="Times New Roman" pitchFamily="18" charset="0"/>
                <a:cs typeface="Times New Roman" pitchFamily="18" charset="0"/>
              </a:rPr>
              <a:t>N–H bend (primary amines only) from 1650-1580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C–N stretch (aromatic amines) from 1335-1250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C–N stretch (aliphatic amines) from 1250–1020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N–H wag (primary and secondary amines only) from 910-665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p:txBody>
      </p:sp>
      <p:sp>
        <p:nvSpPr>
          <p:cNvPr id="3" name="Slayt Numarası Yer Tutucusu 2"/>
          <p:cNvSpPr>
            <a:spLocks noGrp="1"/>
          </p:cNvSpPr>
          <p:nvPr>
            <p:ph type="sldNum" sz="quarter" idx="12"/>
          </p:nvPr>
        </p:nvSpPr>
        <p:spPr/>
        <p:txBody>
          <a:bodyPr/>
          <a:lstStyle/>
          <a:p>
            <a:pPr>
              <a:defRPr/>
            </a:pPr>
            <a:fld id="{41936D0A-2698-456B-B3DF-AEFAF89B6157}" type="slidenum">
              <a:rPr lang="tr-TR" smtClean="0"/>
              <a:pPr>
                <a:defRPr/>
              </a:pPr>
              <a:t>66</a:t>
            </a:fld>
            <a:endParaRPr lang="tr-TR"/>
          </a:p>
        </p:txBody>
      </p:sp>
    </p:spTree>
    <p:extLst>
      <p:ext uri="{BB962C8B-B14F-4D97-AF65-F5344CB8AC3E}">
        <p14:creationId xmlns:p14="http://schemas.microsoft.com/office/powerpoint/2010/main" xmlns="" val="1038989323"/>
      </p:ext>
    </p:extLst>
  </p:cSld>
  <p:clrMapOvr>
    <a:masterClrMapping/>
  </p:clrMapOvr>
  <p:transition>
    <p:cover dir="u"/>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528" y="2780928"/>
            <a:ext cx="6191250" cy="3819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Dikdörtgen 1"/>
          <p:cNvSpPr/>
          <p:nvPr/>
        </p:nvSpPr>
        <p:spPr>
          <a:xfrm>
            <a:off x="323528" y="404664"/>
            <a:ext cx="4572000" cy="2169825"/>
          </a:xfrm>
          <a:prstGeom prst="rect">
            <a:avLst/>
          </a:prstGeom>
        </p:spPr>
        <p:txBody>
          <a:bodyPr>
            <a:spAutoFit/>
          </a:bodyPr>
          <a:lstStyle/>
          <a:p>
            <a:pPr>
              <a:lnSpc>
                <a:spcPct val="150000"/>
              </a:lnSpc>
            </a:pPr>
            <a:r>
              <a:rPr lang="tr-TR" dirty="0" smtClean="0">
                <a:solidFill>
                  <a:srgbClr val="FF0000"/>
                </a:solidFill>
                <a:latin typeface="Times New Roman" pitchFamily="18" charset="0"/>
                <a:cs typeface="Times New Roman" pitchFamily="18" charset="0"/>
              </a:rPr>
              <a:t>Alkil </a:t>
            </a:r>
            <a:r>
              <a:rPr lang="tr-TR" dirty="0" err="1" smtClean="0">
                <a:solidFill>
                  <a:srgbClr val="FF0000"/>
                </a:solidFill>
                <a:latin typeface="Times New Roman" pitchFamily="18" charset="0"/>
                <a:cs typeface="Times New Roman" pitchFamily="18" charset="0"/>
              </a:rPr>
              <a:t>halojenürler</a:t>
            </a:r>
            <a:endParaRPr lang="tr-TR" dirty="0" smtClean="0">
              <a:solidFill>
                <a:srgbClr val="FF0000"/>
              </a:solidFill>
              <a:latin typeface="Times New Roman" pitchFamily="18" charset="0"/>
              <a:cs typeface="Times New Roman" pitchFamily="18" charset="0"/>
            </a:endParaRPr>
          </a:p>
          <a:p>
            <a:pPr>
              <a:lnSpc>
                <a:spcPct val="150000"/>
              </a:lnSpc>
            </a:pPr>
            <a:r>
              <a:rPr lang="en-US" dirty="0" smtClean="0">
                <a:solidFill>
                  <a:schemeClr val="bg1"/>
                </a:solidFill>
                <a:latin typeface="Times New Roman" pitchFamily="18" charset="0"/>
                <a:cs typeface="Times New Roman" pitchFamily="18" charset="0"/>
              </a:rPr>
              <a:t>C–H </a:t>
            </a:r>
            <a:r>
              <a:rPr lang="en-US" dirty="0">
                <a:solidFill>
                  <a:schemeClr val="bg1"/>
                </a:solidFill>
                <a:latin typeface="Times New Roman" pitchFamily="18" charset="0"/>
                <a:cs typeface="Times New Roman" pitchFamily="18" charset="0"/>
              </a:rPr>
              <a:t>wag (-CH</a:t>
            </a:r>
            <a:r>
              <a:rPr lang="en-US" baseline="-25000" dirty="0">
                <a:solidFill>
                  <a:schemeClr val="bg1"/>
                </a:solidFill>
                <a:latin typeface="Times New Roman" pitchFamily="18" charset="0"/>
                <a:cs typeface="Times New Roman" pitchFamily="18" charset="0"/>
              </a:rPr>
              <a:t>2</a:t>
            </a:r>
            <a:r>
              <a:rPr lang="en-US" dirty="0">
                <a:solidFill>
                  <a:schemeClr val="bg1"/>
                </a:solidFill>
                <a:latin typeface="Times New Roman" pitchFamily="18" charset="0"/>
                <a:cs typeface="Times New Roman" pitchFamily="18" charset="0"/>
              </a:rPr>
              <a:t>X) from 1300-1150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C–X stretches (general) from 850-515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lvl="1">
              <a:lnSpc>
                <a:spcPct val="150000"/>
              </a:lnSpc>
            </a:pPr>
            <a:r>
              <a:rPr lang="en-US" dirty="0">
                <a:solidFill>
                  <a:schemeClr val="bg1"/>
                </a:solidFill>
                <a:latin typeface="Times New Roman" pitchFamily="18" charset="0"/>
                <a:cs typeface="Times New Roman" pitchFamily="18" charset="0"/>
              </a:rPr>
              <a:t>C–</a:t>
            </a:r>
            <a:r>
              <a:rPr lang="en-US" dirty="0" err="1">
                <a:solidFill>
                  <a:schemeClr val="bg1"/>
                </a:solidFill>
                <a:latin typeface="Times New Roman" pitchFamily="18" charset="0"/>
                <a:cs typeface="Times New Roman" pitchFamily="18" charset="0"/>
              </a:rPr>
              <a:t>Cl</a:t>
            </a:r>
            <a:r>
              <a:rPr lang="en-US" dirty="0">
                <a:solidFill>
                  <a:schemeClr val="bg1"/>
                </a:solidFill>
                <a:latin typeface="Times New Roman" pitchFamily="18" charset="0"/>
                <a:cs typeface="Times New Roman" pitchFamily="18" charset="0"/>
              </a:rPr>
              <a:t> stretch 850-550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lvl="1">
              <a:lnSpc>
                <a:spcPct val="150000"/>
              </a:lnSpc>
            </a:pPr>
            <a:r>
              <a:rPr lang="en-US" dirty="0">
                <a:solidFill>
                  <a:schemeClr val="bg1"/>
                </a:solidFill>
                <a:latin typeface="Times New Roman" pitchFamily="18" charset="0"/>
                <a:cs typeface="Times New Roman" pitchFamily="18" charset="0"/>
              </a:rPr>
              <a:t>C–Br stretch 690-515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p:txBody>
      </p:sp>
      <p:sp>
        <p:nvSpPr>
          <p:cNvPr id="3" name="Slayt Numarası Yer Tutucusu 2"/>
          <p:cNvSpPr>
            <a:spLocks noGrp="1"/>
          </p:cNvSpPr>
          <p:nvPr>
            <p:ph type="sldNum" sz="quarter" idx="12"/>
          </p:nvPr>
        </p:nvSpPr>
        <p:spPr/>
        <p:txBody>
          <a:bodyPr/>
          <a:lstStyle/>
          <a:p>
            <a:pPr>
              <a:defRPr/>
            </a:pPr>
            <a:fld id="{41936D0A-2698-456B-B3DF-AEFAF89B6157}" type="slidenum">
              <a:rPr lang="tr-TR" smtClean="0"/>
              <a:pPr>
                <a:defRPr/>
              </a:pPr>
              <a:t>67</a:t>
            </a:fld>
            <a:endParaRPr lang="tr-TR"/>
          </a:p>
        </p:txBody>
      </p:sp>
    </p:spTree>
    <p:extLst>
      <p:ext uri="{BB962C8B-B14F-4D97-AF65-F5344CB8AC3E}">
        <p14:creationId xmlns:p14="http://schemas.microsoft.com/office/powerpoint/2010/main" xmlns="" val="172527915"/>
      </p:ext>
    </p:extLst>
  </p:cSld>
  <p:clrMapOvr>
    <a:masterClrMapping/>
  </p:clrMapOvr>
  <p:transition>
    <p:cover dir="u"/>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552" y="2852936"/>
            <a:ext cx="6191250" cy="3819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Dikdörtgen 1"/>
          <p:cNvSpPr/>
          <p:nvPr/>
        </p:nvSpPr>
        <p:spPr>
          <a:xfrm>
            <a:off x="395536" y="332656"/>
            <a:ext cx="8064896" cy="2169825"/>
          </a:xfrm>
          <a:prstGeom prst="rect">
            <a:avLst/>
          </a:prstGeom>
        </p:spPr>
        <p:txBody>
          <a:bodyPr wrap="square">
            <a:spAutoFit/>
          </a:bodyPr>
          <a:lstStyle/>
          <a:p>
            <a:pPr>
              <a:lnSpc>
                <a:spcPct val="150000"/>
              </a:lnSpc>
            </a:pPr>
            <a:r>
              <a:rPr lang="tr-TR" dirty="0" smtClean="0">
                <a:solidFill>
                  <a:srgbClr val="FF0000"/>
                </a:solidFill>
                <a:latin typeface="Times New Roman" pitchFamily="18" charset="0"/>
                <a:cs typeface="Times New Roman" pitchFamily="18" charset="0"/>
              </a:rPr>
              <a:t>Aromatik hidrokarbonlar</a:t>
            </a:r>
          </a:p>
          <a:p>
            <a:pPr>
              <a:lnSpc>
                <a:spcPct val="150000"/>
              </a:lnSpc>
            </a:pPr>
            <a:r>
              <a:rPr lang="en-US" dirty="0" smtClean="0">
                <a:solidFill>
                  <a:schemeClr val="bg1"/>
                </a:solidFill>
                <a:latin typeface="Times New Roman" pitchFamily="18" charset="0"/>
                <a:cs typeface="Times New Roman" pitchFamily="18" charset="0"/>
              </a:rPr>
              <a:t>C–H </a:t>
            </a:r>
            <a:r>
              <a:rPr lang="en-US" dirty="0">
                <a:solidFill>
                  <a:schemeClr val="bg1"/>
                </a:solidFill>
                <a:latin typeface="Times New Roman" pitchFamily="18" charset="0"/>
                <a:cs typeface="Times New Roman" pitchFamily="18" charset="0"/>
              </a:rPr>
              <a:t>stretch from 3100-3000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r>
              <a:rPr lang="tr-TR" dirty="0" smtClean="0">
                <a:solidFill>
                  <a:schemeClr val="bg1"/>
                </a:solidFill>
                <a:latin typeface="Times New Roman" pitchFamily="18" charset="0"/>
                <a:cs typeface="Times New Roman" pitchFamily="18" charset="0"/>
              </a:rPr>
              <a:t> </a:t>
            </a:r>
            <a:r>
              <a:rPr lang="en-US" dirty="0" smtClean="0">
                <a:solidFill>
                  <a:schemeClr val="bg1"/>
                </a:solidFill>
                <a:latin typeface="Times New Roman" pitchFamily="18" charset="0"/>
                <a:cs typeface="Times New Roman" pitchFamily="18" charset="0"/>
              </a:rPr>
              <a:t>overtones</a:t>
            </a:r>
            <a:r>
              <a:rPr lang="en-US" dirty="0">
                <a:solidFill>
                  <a:schemeClr val="bg1"/>
                </a:solidFill>
                <a:latin typeface="Times New Roman" pitchFamily="18" charset="0"/>
                <a:cs typeface="Times New Roman" pitchFamily="18" charset="0"/>
              </a:rPr>
              <a:t>, weak, from 2000-1665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C–C stretch (in-ring) from 1600-1585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C–C stretch (in-ring) from 1500-1400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a:p>
            <a:pPr>
              <a:lnSpc>
                <a:spcPct val="150000"/>
              </a:lnSpc>
            </a:pPr>
            <a:r>
              <a:rPr lang="en-US" dirty="0">
                <a:solidFill>
                  <a:schemeClr val="bg1"/>
                </a:solidFill>
                <a:latin typeface="Times New Roman" pitchFamily="18" charset="0"/>
                <a:cs typeface="Times New Roman" pitchFamily="18" charset="0"/>
              </a:rPr>
              <a:t>C–H "</a:t>
            </a:r>
            <a:r>
              <a:rPr lang="en-US" dirty="0" err="1">
                <a:solidFill>
                  <a:schemeClr val="bg1"/>
                </a:solidFill>
                <a:latin typeface="Times New Roman" pitchFamily="18" charset="0"/>
                <a:cs typeface="Times New Roman" pitchFamily="18" charset="0"/>
              </a:rPr>
              <a:t>oop</a:t>
            </a:r>
            <a:r>
              <a:rPr lang="en-US" dirty="0">
                <a:solidFill>
                  <a:schemeClr val="bg1"/>
                </a:solidFill>
                <a:latin typeface="Times New Roman" pitchFamily="18" charset="0"/>
                <a:cs typeface="Times New Roman" pitchFamily="18" charset="0"/>
              </a:rPr>
              <a:t>" from 900-675 cm</a:t>
            </a:r>
            <a:r>
              <a:rPr lang="en-US" baseline="30000" dirty="0">
                <a:solidFill>
                  <a:schemeClr val="bg1"/>
                </a:solidFill>
                <a:latin typeface="Times New Roman" pitchFamily="18" charset="0"/>
                <a:cs typeface="Times New Roman" pitchFamily="18" charset="0"/>
              </a:rPr>
              <a:t>-1</a:t>
            </a:r>
            <a:r>
              <a:rPr lang="en-US" dirty="0">
                <a:solidFill>
                  <a:schemeClr val="bg1"/>
                </a:solidFill>
                <a:latin typeface="Times New Roman" pitchFamily="18" charset="0"/>
                <a:cs typeface="Times New Roman" pitchFamily="18" charset="0"/>
              </a:rPr>
              <a:t> </a:t>
            </a:r>
          </a:p>
        </p:txBody>
      </p:sp>
      <p:sp>
        <p:nvSpPr>
          <p:cNvPr id="3" name="Slayt Numarası Yer Tutucusu 2"/>
          <p:cNvSpPr>
            <a:spLocks noGrp="1"/>
          </p:cNvSpPr>
          <p:nvPr>
            <p:ph type="sldNum" sz="quarter" idx="12"/>
          </p:nvPr>
        </p:nvSpPr>
        <p:spPr/>
        <p:txBody>
          <a:bodyPr/>
          <a:lstStyle/>
          <a:p>
            <a:pPr>
              <a:defRPr/>
            </a:pPr>
            <a:fld id="{41936D0A-2698-456B-B3DF-AEFAF89B6157}" type="slidenum">
              <a:rPr lang="tr-TR" smtClean="0"/>
              <a:pPr>
                <a:defRPr/>
              </a:pPr>
              <a:t>68</a:t>
            </a:fld>
            <a:endParaRPr lang="tr-TR"/>
          </a:p>
        </p:txBody>
      </p:sp>
    </p:spTree>
    <p:extLst>
      <p:ext uri="{BB962C8B-B14F-4D97-AF65-F5344CB8AC3E}">
        <p14:creationId xmlns:p14="http://schemas.microsoft.com/office/powerpoint/2010/main" xmlns="" val="1109095510"/>
      </p:ext>
    </p:extLst>
  </p:cSld>
  <p:clrMapOvr>
    <a:masterClrMapping/>
  </p:clrMapOvr>
  <p:transition>
    <p:cover dir="u"/>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17767" y="2636912"/>
            <a:ext cx="6191250" cy="3819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Dikdörtgen 1"/>
          <p:cNvSpPr/>
          <p:nvPr/>
        </p:nvSpPr>
        <p:spPr>
          <a:xfrm>
            <a:off x="395536" y="692696"/>
            <a:ext cx="4572000" cy="1338828"/>
          </a:xfrm>
          <a:prstGeom prst="rect">
            <a:avLst/>
          </a:prstGeom>
        </p:spPr>
        <p:txBody>
          <a:bodyPr>
            <a:spAutoFit/>
          </a:bodyPr>
          <a:lstStyle/>
          <a:p>
            <a:pPr>
              <a:lnSpc>
                <a:spcPct val="150000"/>
              </a:lnSpc>
            </a:pPr>
            <a:r>
              <a:rPr lang="tr-TR" dirty="0" err="1" smtClean="0">
                <a:solidFill>
                  <a:srgbClr val="FF0000"/>
                </a:solidFill>
                <a:latin typeface="Times New Roman" pitchFamily="18" charset="0"/>
                <a:cs typeface="Times New Roman" pitchFamily="18" charset="0"/>
              </a:rPr>
              <a:t>Nitro</a:t>
            </a:r>
            <a:r>
              <a:rPr lang="tr-TR" dirty="0" smtClean="0">
                <a:solidFill>
                  <a:srgbClr val="FF0000"/>
                </a:solidFill>
                <a:latin typeface="Times New Roman" pitchFamily="18" charset="0"/>
                <a:cs typeface="Times New Roman" pitchFamily="18" charset="0"/>
              </a:rPr>
              <a:t> grupları</a:t>
            </a:r>
          </a:p>
          <a:p>
            <a:pPr>
              <a:lnSpc>
                <a:spcPct val="150000"/>
              </a:lnSpc>
            </a:pPr>
            <a:r>
              <a:rPr lang="tr-TR" dirty="0" smtClean="0">
                <a:solidFill>
                  <a:schemeClr val="bg1"/>
                </a:solidFill>
                <a:latin typeface="Times New Roman" pitchFamily="18" charset="0"/>
                <a:cs typeface="Times New Roman" pitchFamily="18" charset="0"/>
              </a:rPr>
              <a:t>N–O </a:t>
            </a:r>
            <a:r>
              <a:rPr lang="tr-TR" dirty="0" err="1">
                <a:solidFill>
                  <a:schemeClr val="bg1"/>
                </a:solidFill>
                <a:latin typeface="Times New Roman" pitchFamily="18" charset="0"/>
                <a:cs typeface="Times New Roman" pitchFamily="18" charset="0"/>
              </a:rPr>
              <a:t>asymmetric</a:t>
            </a:r>
            <a:r>
              <a:rPr lang="tr-TR" dirty="0">
                <a:solidFill>
                  <a:schemeClr val="bg1"/>
                </a:solidFill>
                <a:latin typeface="Times New Roman" pitchFamily="18" charset="0"/>
                <a:cs typeface="Times New Roman" pitchFamily="18" charset="0"/>
              </a:rPr>
              <a:t> </a:t>
            </a:r>
            <a:r>
              <a:rPr lang="tr-TR" dirty="0" err="1">
                <a:solidFill>
                  <a:schemeClr val="bg1"/>
                </a:solidFill>
                <a:latin typeface="Times New Roman" pitchFamily="18" charset="0"/>
                <a:cs typeface="Times New Roman" pitchFamily="18" charset="0"/>
              </a:rPr>
              <a:t>stretch</a:t>
            </a:r>
            <a:r>
              <a:rPr lang="tr-TR" dirty="0">
                <a:solidFill>
                  <a:schemeClr val="bg1"/>
                </a:solidFill>
                <a:latin typeface="Times New Roman" pitchFamily="18" charset="0"/>
                <a:cs typeface="Times New Roman" pitchFamily="18" charset="0"/>
              </a:rPr>
              <a:t> </a:t>
            </a:r>
            <a:r>
              <a:rPr lang="tr-TR" dirty="0" err="1">
                <a:solidFill>
                  <a:schemeClr val="bg1"/>
                </a:solidFill>
                <a:latin typeface="Times New Roman" pitchFamily="18" charset="0"/>
                <a:cs typeface="Times New Roman" pitchFamily="18" charset="0"/>
              </a:rPr>
              <a:t>from</a:t>
            </a:r>
            <a:r>
              <a:rPr lang="tr-TR" dirty="0">
                <a:solidFill>
                  <a:schemeClr val="bg1"/>
                </a:solidFill>
                <a:latin typeface="Times New Roman" pitchFamily="18" charset="0"/>
                <a:cs typeface="Times New Roman" pitchFamily="18" charset="0"/>
              </a:rPr>
              <a:t> 1550-1475 cm</a:t>
            </a:r>
            <a:r>
              <a:rPr lang="tr-TR" baseline="30000" dirty="0">
                <a:solidFill>
                  <a:schemeClr val="bg1"/>
                </a:solidFill>
                <a:latin typeface="Times New Roman" pitchFamily="18" charset="0"/>
                <a:cs typeface="Times New Roman" pitchFamily="18" charset="0"/>
              </a:rPr>
              <a:t>-1</a:t>
            </a:r>
            <a:r>
              <a:rPr lang="tr-TR" dirty="0">
                <a:solidFill>
                  <a:schemeClr val="bg1"/>
                </a:solidFill>
                <a:latin typeface="Times New Roman" pitchFamily="18" charset="0"/>
                <a:cs typeface="Times New Roman" pitchFamily="18" charset="0"/>
              </a:rPr>
              <a:t> </a:t>
            </a:r>
          </a:p>
          <a:p>
            <a:pPr>
              <a:lnSpc>
                <a:spcPct val="150000"/>
              </a:lnSpc>
            </a:pPr>
            <a:r>
              <a:rPr lang="tr-TR" dirty="0">
                <a:solidFill>
                  <a:schemeClr val="bg1"/>
                </a:solidFill>
                <a:latin typeface="Times New Roman" pitchFamily="18" charset="0"/>
                <a:cs typeface="Times New Roman" pitchFamily="18" charset="0"/>
              </a:rPr>
              <a:t>N–O </a:t>
            </a:r>
            <a:r>
              <a:rPr lang="tr-TR" dirty="0" err="1">
                <a:solidFill>
                  <a:schemeClr val="bg1"/>
                </a:solidFill>
                <a:latin typeface="Times New Roman" pitchFamily="18" charset="0"/>
                <a:cs typeface="Times New Roman" pitchFamily="18" charset="0"/>
              </a:rPr>
              <a:t>symmetric</a:t>
            </a:r>
            <a:r>
              <a:rPr lang="tr-TR" dirty="0">
                <a:solidFill>
                  <a:schemeClr val="bg1"/>
                </a:solidFill>
                <a:latin typeface="Times New Roman" pitchFamily="18" charset="0"/>
                <a:cs typeface="Times New Roman" pitchFamily="18" charset="0"/>
              </a:rPr>
              <a:t> </a:t>
            </a:r>
            <a:r>
              <a:rPr lang="tr-TR" dirty="0" err="1">
                <a:solidFill>
                  <a:schemeClr val="bg1"/>
                </a:solidFill>
                <a:latin typeface="Times New Roman" pitchFamily="18" charset="0"/>
                <a:cs typeface="Times New Roman" pitchFamily="18" charset="0"/>
              </a:rPr>
              <a:t>stretch</a:t>
            </a:r>
            <a:r>
              <a:rPr lang="tr-TR" dirty="0">
                <a:solidFill>
                  <a:schemeClr val="bg1"/>
                </a:solidFill>
                <a:latin typeface="Times New Roman" pitchFamily="18" charset="0"/>
                <a:cs typeface="Times New Roman" pitchFamily="18" charset="0"/>
              </a:rPr>
              <a:t> </a:t>
            </a:r>
            <a:r>
              <a:rPr lang="tr-TR" dirty="0" err="1">
                <a:solidFill>
                  <a:schemeClr val="bg1"/>
                </a:solidFill>
                <a:latin typeface="Times New Roman" pitchFamily="18" charset="0"/>
                <a:cs typeface="Times New Roman" pitchFamily="18" charset="0"/>
              </a:rPr>
              <a:t>from</a:t>
            </a:r>
            <a:r>
              <a:rPr lang="tr-TR" dirty="0">
                <a:solidFill>
                  <a:schemeClr val="bg1"/>
                </a:solidFill>
                <a:latin typeface="Times New Roman" pitchFamily="18" charset="0"/>
                <a:cs typeface="Times New Roman" pitchFamily="18" charset="0"/>
              </a:rPr>
              <a:t> 1360-1290 cm</a:t>
            </a:r>
            <a:r>
              <a:rPr lang="tr-TR" baseline="30000" dirty="0">
                <a:solidFill>
                  <a:schemeClr val="bg1"/>
                </a:solidFill>
                <a:latin typeface="Times New Roman" pitchFamily="18" charset="0"/>
                <a:cs typeface="Times New Roman" pitchFamily="18" charset="0"/>
              </a:rPr>
              <a:t>-1</a:t>
            </a:r>
            <a:r>
              <a:rPr lang="tr-TR" dirty="0">
                <a:solidFill>
                  <a:schemeClr val="bg1"/>
                </a:solidFill>
                <a:latin typeface="Times New Roman" pitchFamily="18" charset="0"/>
                <a:cs typeface="Times New Roman" pitchFamily="18" charset="0"/>
              </a:rPr>
              <a:t> </a:t>
            </a:r>
          </a:p>
        </p:txBody>
      </p:sp>
      <p:sp>
        <p:nvSpPr>
          <p:cNvPr id="3" name="Slayt Numarası Yer Tutucusu 2"/>
          <p:cNvSpPr>
            <a:spLocks noGrp="1"/>
          </p:cNvSpPr>
          <p:nvPr>
            <p:ph type="sldNum" sz="quarter" idx="12"/>
          </p:nvPr>
        </p:nvSpPr>
        <p:spPr/>
        <p:txBody>
          <a:bodyPr/>
          <a:lstStyle/>
          <a:p>
            <a:pPr>
              <a:defRPr/>
            </a:pPr>
            <a:fld id="{41936D0A-2698-456B-B3DF-AEFAF89B6157}" type="slidenum">
              <a:rPr lang="tr-TR" smtClean="0"/>
              <a:pPr>
                <a:defRPr/>
              </a:pPr>
              <a:t>69</a:t>
            </a:fld>
            <a:endParaRPr lang="tr-TR"/>
          </a:p>
        </p:txBody>
      </p:sp>
    </p:spTree>
    <p:extLst>
      <p:ext uri="{BB962C8B-B14F-4D97-AF65-F5344CB8AC3E}">
        <p14:creationId xmlns:p14="http://schemas.microsoft.com/office/powerpoint/2010/main" xmlns="" val="3434735451"/>
      </p:ext>
    </p:extLst>
  </p:cSld>
  <p:clrMapOvr>
    <a:masterClrMapping/>
  </p:clrMapOvr>
  <p:transition>
    <p:cover dir="u"/>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0"/>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45060" name="Rectangle 4"/>
          <p:cNvSpPr>
            <a:spLocks noChangeArrowheads="1"/>
          </p:cNvSpPr>
          <p:nvPr/>
        </p:nvSpPr>
        <p:spPr bwMode="auto">
          <a:xfrm>
            <a:off x="685800" y="5105400"/>
            <a:ext cx="8229600" cy="1524000"/>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eaLnBrk="1" hangingPunct="1"/>
            <a:r>
              <a:rPr lang="tr-TR" sz="2000" dirty="0" smtClean="0">
                <a:solidFill>
                  <a:srgbClr val="000000"/>
                </a:solidFill>
                <a:latin typeface="Times New Roman" pitchFamily="18" charset="0"/>
              </a:rPr>
              <a:t>Spektrum hangi bileşiğe aittir?</a:t>
            </a:r>
            <a:endParaRPr lang="en-US" sz="2000" dirty="0">
              <a:solidFill>
                <a:srgbClr val="000000"/>
              </a:solidFill>
              <a:latin typeface="Times New Roman" pitchFamily="18" charset="0"/>
            </a:endParaRPr>
          </a:p>
          <a:p>
            <a:pPr marL="457200" indent="-457200" eaLnBrk="1" hangingPunct="1">
              <a:buFontTx/>
              <a:buAutoNum type="alphaLcParenR"/>
            </a:pPr>
            <a:r>
              <a:rPr lang="en-US" sz="2000" dirty="0" smtClean="0">
                <a:solidFill>
                  <a:srgbClr val="000000"/>
                </a:solidFill>
                <a:latin typeface="Times New Roman" pitchFamily="18" charset="0"/>
              </a:rPr>
              <a:t>2-pentanon</a:t>
            </a:r>
            <a:endParaRPr lang="en-US" sz="2000" dirty="0">
              <a:solidFill>
                <a:srgbClr val="000000"/>
              </a:solidFill>
              <a:latin typeface="Times New Roman" pitchFamily="18" charset="0"/>
            </a:endParaRPr>
          </a:p>
          <a:p>
            <a:pPr marL="457200" indent="-457200" eaLnBrk="1" hangingPunct="1">
              <a:buFontTx/>
              <a:buAutoNum type="alphaLcParenR"/>
            </a:pPr>
            <a:r>
              <a:rPr lang="en-US" sz="2000" dirty="0">
                <a:solidFill>
                  <a:srgbClr val="000000"/>
                </a:solidFill>
                <a:latin typeface="Times New Roman" pitchFamily="18" charset="0"/>
              </a:rPr>
              <a:t>1-pentanol</a:t>
            </a:r>
          </a:p>
          <a:p>
            <a:pPr marL="457200" indent="-457200" eaLnBrk="1" hangingPunct="1">
              <a:buFontTx/>
              <a:buAutoNum type="alphaLcParenR"/>
            </a:pPr>
            <a:r>
              <a:rPr lang="en-US" sz="2000" dirty="0" smtClean="0">
                <a:solidFill>
                  <a:srgbClr val="000000"/>
                </a:solidFill>
                <a:latin typeface="Times New Roman" pitchFamily="18" charset="0"/>
              </a:rPr>
              <a:t>1-bromopentan</a:t>
            </a:r>
            <a:endParaRPr lang="en-US" sz="2000" dirty="0">
              <a:solidFill>
                <a:srgbClr val="000000"/>
              </a:solidFill>
              <a:latin typeface="Times New Roman" pitchFamily="18" charset="0"/>
            </a:endParaRPr>
          </a:p>
          <a:p>
            <a:pPr marL="457200" indent="-457200" eaLnBrk="1" hangingPunct="1">
              <a:buFontTx/>
              <a:buAutoNum type="alphaLcParenR"/>
            </a:pPr>
            <a:r>
              <a:rPr lang="en-US" sz="2000" dirty="0" smtClean="0">
                <a:solidFill>
                  <a:srgbClr val="000000"/>
                </a:solidFill>
                <a:latin typeface="Times New Roman" pitchFamily="18" charset="0"/>
              </a:rPr>
              <a:t>2-met</a:t>
            </a:r>
            <a:r>
              <a:rPr lang="tr-TR" sz="2000" dirty="0" smtClean="0">
                <a:solidFill>
                  <a:srgbClr val="000000"/>
                </a:solidFill>
                <a:latin typeface="Times New Roman" pitchFamily="18" charset="0"/>
              </a:rPr>
              <a:t>il</a:t>
            </a:r>
            <a:r>
              <a:rPr lang="en-US" sz="2000" dirty="0" err="1" smtClean="0">
                <a:solidFill>
                  <a:srgbClr val="000000"/>
                </a:solidFill>
                <a:latin typeface="Times New Roman" pitchFamily="18" charset="0"/>
              </a:rPr>
              <a:t>pentan</a:t>
            </a:r>
            <a:endParaRPr lang="en-US" sz="2000" dirty="0">
              <a:solidFill>
                <a:srgbClr val="000000"/>
              </a:solidFill>
              <a:latin typeface="Times New Roman" pitchFamily="18" charset="0"/>
            </a:endParaRPr>
          </a:p>
        </p:txBody>
      </p:sp>
      <p:sp>
        <p:nvSpPr>
          <p:cNvPr id="45061" name="Rectangle 5"/>
          <p:cNvSpPr>
            <a:spLocks noChangeArrowheads="1"/>
          </p:cNvSpPr>
          <p:nvPr/>
        </p:nvSpPr>
        <p:spPr bwMode="auto">
          <a:xfrm>
            <a:off x="762000" y="228600"/>
            <a:ext cx="8077200" cy="990600"/>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tr-TR" sz="2000">
              <a:solidFill>
                <a:srgbClr val="000000"/>
              </a:solidFill>
              <a:latin typeface="Times New Roman" pitchFamily="18" charset="0"/>
            </a:endParaRPr>
          </a:p>
        </p:txBody>
      </p:sp>
      <p:sp>
        <p:nvSpPr>
          <p:cNvPr id="45062" name="Text Box 6"/>
          <p:cNvSpPr txBox="1">
            <a:spLocks noChangeArrowheads="1"/>
          </p:cNvSpPr>
          <p:nvPr/>
        </p:nvSpPr>
        <p:spPr bwMode="auto">
          <a:xfrm>
            <a:off x="4876800" y="5486400"/>
            <a:ext cx="28956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dirty="0">
                <a:solidFill>
                  <a:srgbClr val="3333CC"/>
                </a:solidFill>
                <a:latin typeface="Times New Roman" pitchFamily="18" charset="0"/>
              </a:rPr>
              <a:t>1-pentanol</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70</a:t>
            </a:fld>
            <a:endParaRPr lang="tr-TR"/>
          </a:p>
        </p:txBody>
      </p:sp>
    </p:spTree>
    <p:extLst>
      <p:ext uri="{BB962C8B-B14F-4D97-AF65-F5344CB8AC3E}">
        <p14:creationId xmlns:p14="http://schemas.microsoft.com/office/powerpoint/2010/main" xmlns="" val="325896535"/>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5062"/>
                                        </p:tgtEl>
                                        <p:attrNameLst>
                                          <p:attrName>style.visibility</p:attrName>
                                        </p:attrNameLst>
                                      </p:cBhvr>
                                      <p:to>
                                        <p:strVal val="visible"/>
                                      </p:to>
                                    </p:set>
                                    <p:anim calcmode="lin" valueType="num">
                                      <p:cBhvr additive="base">
                                        <p:cTn id="7" dur="500" fill="hold"/>
                                        <p:tgtEl>
                                          <p:spTgt spid="45062"/>
                                        </p:tgtEl>
                                        <p:attrNameLst>
                                          <p:attrName>ppt_x</p:attrName>
                                        </p:attrNameLst>
                                      </p:cBhvr>
                                      <p:tavLst>
                                        <p:tav tm="0">
                                          <p:val>
                                            <p:strVal val="0-#ppt_w/2"/>
                                          </p:val>
                                        </p:tav>
                                        <p:tav tm="100000">
                                          <p:val>
                                            <p:strVal val="#ppt_x"/>
                                          </p:val>
                                        </p:tav>
                                      </p:tavLst>
                                    </p:anim>
                                    <p:anim calcmode="lin" valueType="num">
                                      <p:cBhvr additive="base">
                                        <p:cTn id="8" dur="500" fill="hold"/>
                                        <p:tgtEl>
                                          <p:spTgt spid="450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2" grpId="0"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1027"/>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0"/>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46084" name="Rectangle 1028"/>
          <p:cNvSpPr>
            <a:spLocks noChangeArrowheads="1"/>
          </p:cNvSpPr>
          <p:nvPr/>
        </p:nvSpPr>
        <p:spPr bwMode="auto">
          <a:xfrm>
            <a:off x="685800" y="5006975"/>
            <a:ext cx="8229600" cy="1752600"/>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eaLnBrk="1" hangingPunct="1"/>
            <a:r>
              <a:rPr lang="tr-TR" sz="2000" dirty="0">
                <a:solidFill>
                  <a:srgbClr val="000000"/>
                </a:solidFill>
                <a:latin typeface="Times New Roman" pitchFamily="18" charset="0"/>
              </a:rPr>
              <a:t>Spektrum hangi bileşiğe aittir?</a:t>
            </a:r>
            <a:endParaRPr lang="en-US" sz="2000" dirty="0">
              <a:solidFill>
                <a:srgbClr val="000000"/>
              </a:solidFill>
              <a:latin typeface="Times New Roman" pitchFamily="18" charset="0"/>
            </a:endParaRPr>
          </a:p>
          <a:p>
            <a:pPr marL="457200" indent="-457200" eaLnBrk="1" hangingPunct="1">
              <a:buFontTx/>
              <a:buAutoNum type="alphaLcParenR"/>
            </a:pPr>
            <a:r>
              <a:rPr lang="en-US" sz="2000" dirty="0" smtClean="0">
                <a:solidFill>
                  <a:srgbClr val="000000"/>
                </a:solidFill>
                <a:latin typeface="Times New Roman" pitchFamily="18" charset="0"/>
              </a:rPr>
              <a:t>1-bromopentan</a:t>
            </a:r>
            <a:endParaRPr lang="en-US" sz="2000" dirty="0">
              <a:solidFill>
                <a:srgbClr val="000000"/>
              </a:solidFill>
              <a:latin typeface="Times New Roman" pitchFamily="18" charset="0"/>
            </a:endParaRPr>
          </a:p>
          <a:p>
            <a:pPr marL="457200" indent="-457200" eaLnBrk="1" hangingPunct="1">
              <a:buFontTx/>
              <a:buAutoNum type="alphaLcParenR"/>
            </a:pPr>
            <a:r>
              <a:rPr lang="en-US" sz="2000" dirty="0">
                <a:solidFill>
                  <a:srgbClr val="000000"/>
                </a:solidFill>
                <a:latin typeface="Times New Roman" pitchFamily="18" charset="0"/>
              </a:rPr>
              <a:t>1-pentanol</a:t>
            </a:r>
          </a:p>
          <a:p>
            <a:pPr marL="457200" indent="-457200" eaLnBrk="1" hangingPunct="1">
              <a:buFontTx/>
              <a:buAutoNum type="alphaLcParenR"/>
            </a:pPr>
            <a:r>
              <a:rPr lang="en-US" sz="2000" dirty="0" smtClean="0">
                <a:solidFill>
                  <a:srgbClr val="000000"/>
                </a:solidFill>
                <a:latin typeface="Times New Roman" pitchFamily="18" charset="0"/>
              </a:rPr>
              <a:t>2-pentanon</a:t>
            </a:r>
            <a:endParaRPr lang="en-US" sz="2000" dirty="0">
              <a:solidFill>
                <a:srgbClr val="000000"/>
              </a:solidFill>
              <a:latin typeface="Times New Roman" pitchFamily="18" charset="0"/>
            </a:endParaRPr>
          </a:p>
          <a:p>
            <a:pPr marL="457200" indent="-457200" eaLnBrk="1" hangingPunct="1">
              <a:buFontTx/>
              <a:buAutoNum type="alphaLcParenR"/>
            </a:pPr>
            <a:r>
              <a:rPr lang="en-US" sz="2000" dirty="0" smtClean="0">
                <a:solidFill>
                  <a:srgbClr val="000000"/>
                </a:solidFill>
                <a:latin typeface="Times New Roman" pitchFamily="18" charset="0"/>
              </a:rPr>
              <a:t>2-me</a:t>
            </a:r>
            <a:r>
              <a:rPr lang="tr-TR" sz="2000" dirty="0" err="1" smtClean="0">
                <a:solidFill>
                  <a:srgbClr val="000000"/>
                </a:solidFill>
                <a:latin typeface="Times New Roman" pitchFamily="18" charset="0"/>
              </a:rPr>
              <a:t>til</a:t>
            </a:r>
            <a:r>
              <a:rPr lang="en-US" sz="2000" dirty="0" err="1" smtClean="0">
                <a:solidFill>
                  <a:srgbClr val="000000"/>
                </a:solidFill>
                <a:latin typeface="Times New Roman" pitchFamily="18" charset="0"/>
              </a:rPr>
              <a:t>pentan</a:t>
            </a:r>
            <a:endParaRPr lang="en-US" sz="2000" dirty="0">
              <a:solidFill>
                <a:srgbClr val="000000"/>
              </a:solidFill>
              <a:latin typeface="Times New Roman" pitchFamily="18" charset="0"/>
            </a:endParaRPr>
          </a:p>
        </p:txBody>
      </p:sp>
      <p:sp>
        <p:nvSpPr>
          <p:cNvPr id="46085" name="Rectangle 1029"/>
          <p:cNvSpPr>
            <a:spLocks noChangeArrowheads="1"/>
          </p:cNvSpPr>
          <p:nvPr/>
        </p:nvSpPr>
        <p:spPr bwMode="auto">
          <a:xfrm>
            <a:off x="838200" y="228600"/>
            <a:ext cx="7848600" cy="1066800"/>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tr-TR" sz="2000">
              <a:solidFill>
                <a:srgbClr val="000000"/>
              </a:solidFill>
              <a:latin typeface="Times New Roman" pitchFamily="18" charset="0"/>
            </a:endParaRPr>
          </a:p>
        </p:txBody>
      </p:sp>
      <p:sp>
        <p:nvSpPr>
          <p:cNvPr id="46086" name="Text Box 1030"/>
          <p:cNvSpPr txBox="1">
            <a:spLocks noChangeArrowheads="1"/>
          </p:cNvSpPr>
          <p:nvPr/>
        </p:nvSpPr>
        <p:spPr bwMode="auto">
          <a:xfrm>
            <a:off x="5334000" y="5486400"/>
            <a:ext cx="24384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2-pentanone</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71</a:t>
            </a:fld>
            <a:endParaRPr lang="tr-TR"/>
          </a:p>
        </p:txBody>
      </p:sp>
    </p:spTree>
    <p:extLst>
      <p:ext uri="{BB962C8B-B14F-4D97-AF65-F5344CB8AC3E}">
        <p14:creationId xmlns:p14="http://schemas.microsoft.com/office/powerpoint/2010/main" xmlns="" val="4126811833"/>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6086"/>
                                        </p:tgtEl>
                                        <p:attrNameLst>
                                          <p:attrName>style.visibility</p:attrName>
                                        </p:attrNameLst>
                                      </p:cBhvr>
                                      <p:to>
                                        <p:strVal val="visible"/>
                                      </p:to>
                                    </p:set>
                                    <p:anim calcmode="lin" valueType="num">
                                      <p:cBhvr additive="base">
                                        <p:cTn id="7" dur="500" fill="hold"/>
                                        <p:tgtEl>
                                          <p:spTgt spid="46086"/>
                                        </p:tgtEl>
                                        <p:attrNameLst>
                                          <p:attrName>ppt_x</p:attrName>
                                        </p:attrNameLst>
                                      </p:cBhvr>
                                      <p:tavLst>
                                        <p:tav tm="0">
                                          <p:val>
                                            <p:strVal val="0-#ppt_w/2"/>
                                          </p:val>
                                        </p:tav>
                                        <p:tav tm="100000">
                                          <p:val>
                                            <p:strVal val="#ppt_x"/>
                                          </p:val>
                                        </p:tav>
                                      </p:tavLst>
                                    </p:anim>
                                    <p:anim calcmode="lin" valueType="num">
                                      <p:cBhvr additive="base">
                                        <p:cTn id="8" dur="500" fill="hold"/>
                                        <p:tgtEl>
                                          <p:spTgt spid="460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6" grpId="0"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p:cNvSpPr>
            <a:spLocks noChangeArrowheads="1"/>
          </p:cNvSpPr>
          <p:nvPr/>
        </p:nvSpPr>
        <p:spPr bwMode="auto">
          <a:xfrm>
            <a:off x="395536" y="476672"/>
            <a:ext cx="8496300"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450850" algn="just">
              <a:lnSpc>
                <a:spcPct val="150000"/>
              </a:lnSpc>
            </a:pPr>
            <a:r>
              <a:rPr lang="tr-TR" sz="2000" dirty="0">
                <a:solidFill>
                  <a:srgbClr val="FF0000"/>
                </a:solidFill>
                <a:latin typeface="Times New Roman" pitchFamily="18" charset="0"/>
                <a:cs typeface="Times New Roman" pitchFamily="18" charset="0"/>
              </a:rPr>
              <a:t>Yapı tayininde genel kurallar başlıca şöyledir:</a:t>
            </a:r>
          </a:p>
          <a:p>
            <a:pPr indent="450850" algn="just">
              <a:lnSpc>
                <a:spcPct val="150000"/>
              </a:lnSpc>
            </a:pPr>
            <a:endParaRPr lang="tr-TR" sz="2000" dirty="0">
              <a:solidFill>
                <a:schemeClr val="bg1"/>
              </a:solidFill>
              <a:latin typeface="Times New Roman" pitchFamily="18" charset="0"/>
              <a:cs typeface="Times New Roman" pitchFamily="18" charset="0"/>
            </a:endParaRPr>
          </a:p>
          <a:p>
            <a:pPr marL="457200" indent="-457200" algn="just">
              <a:lnSpc>
                <a:spcPct val="150000"/>
              </a:lnSpc>
              <a:buAutoNum type="arabicPeriod"/>
            </a:pPr>
            <a:r>
              <a:rPr lang="tr-TR" sz="2000" dirty="0" smtClean="0">
                <a:solidFill>
                  <a:schemeClr val="bg1"/>
                </a:solidFill>
                <a:latin typeface="Times New Roman" pitchFamily="18" charset="0"/>
                <a:cs typeface="Times New Roman" pitchFamily="18" charset="0"/>
              </a:rPr>
              <a:t>Molekülün </a:t>
            </a:r>
            <a:r>
              <a:rPr lang="tr-TR" sz="2000" dirty="0" err="1">
                <a:solidFill>
                  <a:schemeClr val="bg1"/>
                </a:solidFill>
                <a:latin typeface="Times New Roman" pitchFamily="18" charset="0"/>
                <a:cs typeface="Times New Roman" pitchFamily="18" charset="0"/>
              </a:rPr>
              <a:t>doymamışlık</a:t>
            </a:r>
            <a:r>
              <a:rPr lang="tr-TR" sz="2000" dirty="0">
                <a:solidFill>
                  <a:schemeClr val="bg1"/>
                </a:solidFill>
                <a:latin typeface="Times New Roman" pitchFamily="18" charset="0"/>
                <a:cs typeface="Times New Roman" pitchFamily="18" charset="0"/>
              </a:rPr>
              <a:t> derecesi bulunur.  </a:t>
            </a:r>
            <a:endParaRPr lang="tr-TR" sz="2000" dirty="0" smtClean="0">
              <a:solidFill>
                <a:schemeClr val="bg1"/>
              </a:solidFill>
              <a:latin typeface="Times New Roman" pitchFamily="18" charset="0"/>
              <a:cs typeface="Times New Roman" pitchFamily="18" charset="0"/>
            </a:endParaRPr>
          </a:p>
          <a:p>
            <a:pPr algn="just">
              <a:lnSpc>
                <a:spcPct val="150000"/>
              </a:lnSpc>
            </a:pPr>
            <a:r>
              <a:rPr lang="tr-TR" sz="2000" dirty="0" smtClean="0">
                <a:solidFill>
                  <a:schemeClr val="bg1"/>
                </a:solidFill>
                <a:latin typeface="Times New Roman" pitchFamily="18" charset="0"/>
                <a:cs typeface="Times New Roman" pitchFamily="18" charset="0"/>
              </a:rPr>
              <a:t>      4 </a:t>
            </a:r>
            <a:r>
              <a:rPr lang="tr-TR" sz="2000" dirty="0">
                <a:solidFill>
                  <a:schemeClr val="bg1"/>
                </a:solidFill>
                <a:latin typeface="Times New Roman" pitchFamily="18" charset="0"/>
                <a:cs typeface="Times New Roman" pitchFamily="18" charset="0"/>
              </a:rPr>
              <a:t>çift bağ aromatik yapıyı akla getirir</a:t>
            </a:r>
            <a:r>
              <a:rPr lang="tr-TR" sz="2000" dirty="0" smtClean="0">
                <a:solidFill>
                  <a:schemeClr val="bg1"/>
                </a:solidFill>
                <a:latin typeface="Times New Roman" pitchFamily="18" charset="0"/>
                <a:cs typeface="Times New Roman" pitchFamily="18" charset="0"/>
              </a:rPr>
              <a:t>.</a:t>
            </a:r>
          </a:p>
          <a:p>
            <a:pPr algn="just">
              <a:lnSpc>
                <a:spcPct val="150000"/>
              </a:lnSpc>
              <a:buFont typeface="Wingdings" pitchFamily="2" charset="2"/>
              <a:buNone/>
            </a:pPr>
            <a:endParaRPr lang="tr-TR" sz="2000" dirty="0" smtClean="0">
              <a:solidFill>
                <a:schemeClr val="bg1"/>
              </a:solidFill>
              <a:latin typeface="Times New Roman" pitchFamily="18" charset="0"/>
              <a:cs typeface="Times New Roman" pitchFamily="18" charset="0"/>
            </a:endParaRPr>
          </a:p>
          <a:p>
            <a:pPr algn="just">
              <a:lnSpc>
                <a:spcPct val="150000"/>
              </a:lnSpc>
              <a:buFont typeface="Wingdings" pitchFamily="2" charset="2"/>
              <a:buNone/>
            </a:pPr>
            <a:endParaRPr lang="tr-TR" sz="2000" dirty="0">
              <a:solidFill>
                <a:schemeClr val="bg1"/>
              </a:solidFill>
              <a:latin typeface="Times New Roman" pitchFamily="18" charset="0"/>
              <a:cs typeface="Times New Roman" pitchFamily="18" charset="0"/>
            </a:endParaRPr>
          </a:p>
          <a:p>
            <a:pPr algn="just">
              <a:lnSpc>
                <a:spcPct val="150000"/>
              </a:lnSpc>
            </a:pPr>
            <a:endParaRPr lang="tr-TR" sz="2000" dirty="0">
              <a:solidFill>
                <a:schemeClr val="bg1"/>
              </a:solidFill>
              <a:latin typeface="Times New Roman" pitchFamily="18" charset="0"/>
              <a:cs typeface="Times New Roman" pitchFamily="18" charset="0"/>
            </a:endParaRPr>
          </a:p>
          <a:p>
            <a:pPr algn="just">
              <a:lnSpc>
                <a:spcPct val="150000"/>
              </a:lnSpc>
            </a:pPr>
            <a:endParaRPr lang="tr-TR" sz="2000" dirty="0">
              <a:solidFill>
                <a:schemeClr val="bg1"/>
              </a:solidFill>
              <a:latin typeface="Times New Roman" pitchFamily="18" charset="0"/>
              <a:cs typeface="Times New Roman" pitchFamily="18" charset="0"/>
            </a:endParaRP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72</a:t>
            </a:fld>
            <a:endParaRPr lang="tr-TR"/>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0688" y="3028836"/>
            <a:ext cx="5019675" cy="2466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98579678"/>
      </p:ext>
    </p:extLst>
  </p:cSld>
  <p:clrMapOvr>
    <a:masterClrMapping/>
  </p:clrMapOvr>
  <p:transition>
    <p:cover dir="u"/>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p:cNvSpPr>
            <a:spLocks noChangeArrowheads="1"/>
          </p:cNvSpPr>
          <p:nvPr/>
        </p:nvSpPr>
        <p:spPr bwMode="auto">
          <a:xfrm>
            <a:off x="179388" y="1082352"/>
            <a:ext cx="8496300" cy="24006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450850" algn="just">
              <a:lnSpc>
                <a:spcPct val="150000"/>
              </a:lnSpc>
            </a:pPr>
            <a:r>
              <a:rPr lang="tr-TR" sz="2000" dirty="0" smtClean="0">
                <a:solidFill>
                  <a:srgbClr val="000000"/>
                </a:solidFill>
                <a:latin typeface="Times New Roman" pitchFamily="18" charset="0"/>
                <a:cs typeface="Times New Roman" pitchFamily="18" charset="0"/>
              </a:rPr>
              <a:t>2</a:t>
            </a:r>
            <a:r>
              <a:rPr lang="tr-TR" sz="2000" dirty="0">
                <a:solidFill>
                  <a:srgbClr val="000000"/>
                </a:solidFill>
                <a:latin typeface="Times New Roman" pitchFamily="18" charset="0"/>
                <a:cs typeface="Times New Roman" pitchFamily="18" charset="0"/>
              </a:rPr>
              <a:t>. Spektrumda görülen her </a:t>
            </a:r>
            <a:r>
              <a:rPr lang="tr-TR" sz="2000" dirty="0" err="1">
                <a:solidFill>
                  <a:srgbClr val="000000"/>
                </a:solidFill>
                <a:latin typeface="Times New Roman" pitchFamily="18" charset="0"/>
                <a:cs typeface="Times New Roman" pitchFamily="18" charset="0"/>
              </a:rPr>
              <a:t>absorpsiyon</a:t>
            </a:r>
            <a:r>
              <a:rPr lang="tr-TR" sz="2000" dirty="0">
                <a:solidFill>
                  <a:srgbClr val="000000"/>
                </a:solidFill>
                <a:latin typeface="Times New Roman" pitchFamily="18" charset="0"/>
                <a:cs typeface="Times New Roman" pitchFamily="18" charset="0"/>
              </a:rPr>
              <a:t> bandının açıklanması mümkün değildir.</a:t>
            </a:r>
          </a:p>
          <a:p>
            <a:pPr indent="450850" algn="just">
              <a:lnSpc>
                <a:spcPct val="150000"/>
              </a:lnSpc>
            </a:pPr>
            <a:r>
              <a:rPr lang="tr-TR" sz="2000" dirty="0">
                <a:solidFill>
                  <a:srgbClr val="000000"/>
                </a:solidFill>
                <a:latin typeface="Times New Roman" pitchFamily="18" charset="0"/>
                <a:cs typeface="Times New Roman" pitchFamily="18" charset="0"/>
              </a:rPr>
              <a:t>3. </a:t>
            </a:r>
            <a:r>
              <a:rPr lang="tr-TR" sz="2000" dirty="0" err="1">
                <a:solidFill>
                  <a:srgbClr val="000000"/>
                </a:solidFill>
                <a:latin typeface="Times New Roman" pitchFamily="18" charset="0"/>
                <a:cs typeface="Times New Roman" pitchFamily="18" charset="0"/>
              </a:rPr>
              <a:t>Absorpsiyon</a:t>
            </a:r>
            <a:r>
              <a:rPr lang="tr-TR" sz="2000" dirty="0">
                <a:solidFill>
                  <a:srgbClr val="000000"/>
                </a:solidFill>
                <a:latin typeface="Times New Roman" pitchFamily="18" charset="0"/>
                <a:cs typeface="Times New Roman" pitchFamily="18" charset="0"/>
              </a:rPr>
              <a:t> bantlarını açıklamak için önce bir </a:t>
            </a:r>
            <a:r>
              <a:rPr lang="tr-TR" sz="2000" dirty="0" smtClean="0">
                <a:solidFill>
                  <a:srgbClr val="000000"/>
                </a:solidFill>
                <a:latin typeface="Times New Roman" pitchFamily="18" charset="0"/>
                <a:cs typeface="Times New Roman" pitchFamily="18" charset="0"/>
              </a:rPr>
              <a:t>korelasyon </a:t>
            </a:r>
            <a:r>
              <a:rPr lang="tr-TR" sz="2000" dirty="0">
                <a:solidFill>
                  <a:srgbClr val="000000"/>
                </a:solidFill>
                <a:latin typeface="Times New Roman" pitchFamily="18" charset="0"/>
                <a:cs typeface="Times New Roman" pitchFamily="18" charset="0"/>
              </a:rPr>
              <a:t>tablosuna, ondan sonra da daha ayrıntılı bir tabloya (haritaya) bakılır.</a:t>
            </a:r>
          </a:p>
          <a:p>
            <a:pPr indent="450850" algn="just">
              <a:lnSpc>
                <a:spcPct val="150000"/>
              </a:lnSpc>
            </a:pPr>
            <a:r>
              <a:rPr lang="tr-TR" sz="2000" dirty="0">
                <a:solidFill>
                  <a:srgbClr val="000000"/>
                </a:solidFill>
                <a:latin typeface="Times New Roman" pitchFamily="18" charset="0"/>
                <a:cs typeface="Times New Roman" pitchFamily="18" charset="0"/>
              </a:rPr>
              <a:t> En iyisi bilgisayar ve algoritma tekniklerinden yararlanmaktır.</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73</a:t>
            </a:fld>
            <a:endParaRPr lang="tr-TR"/>
          </a:p>
        </p:txBody>
      </p:sp>
    </p:spTree>
    <p:extLst>
      <p:ext uri="{BB962C8B-B14F-4D97-AF65-F5344CB8AC3E}">
        <p14:creationId xmlns:p14="http://schemas.microsoft.com/office/powerpoint/2010/main" xmlns="" val="1046084428"/>
      </p:ext>
    </p:extLst>
  </p:cSld>
  <p:clrMapOvr>
    <a:masterClrMapping/>
  </p:clrMapOvr>
  <p:transition>
    <p:cover dir="u"/>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
          <p:cNvSpPr>
            <a:spLocks noChangeArrowheads="1"/>
          </p:cNvSpPr>
          <p:nvPr/>
        </p:nvSpPr>
        <p:spPr bwMode="auto">
          <a:xfrm>
            <a:off x="323850" y="765175"/>
            <a:ext cx="8496300" cy="2862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450850" algn="just">
              <a:lnSpc>
                <a:spcPct val="150000"/>
              </a:lnSpc>
            </a:pPr>
            <a:r>
              <a:rPr lang="tr-TR" sz="2000">
                <a:solidFill>
                  <a:schemeClr val="bg1"/>
                </a:solidFill>
                <a:latin typeface="Times New Roman" pitchFamily="18" charset="0"/>
                <a:cs typeface="Times New Roman" pitchFamily="18" charset="0"/>
              </a:rPr>
              <a:t>4. Spektrum almada kullanılan ortamın absorpsiyonu da dikkate alınır. Ortam olarak kullanılan KBr bir miktar su içerebilir, 3450 ve 1640 cm</a:t>
            </a:r>
            <a:r>
              <a:rPr lang="tr-TR" sz="2000" baseline="30000">
                <a:solidFill>
                  <a:schemeClr val="bg1"/>
                </a:solidFill>
                <a:latin typeface="Times New Roman" pitchFamily="18" charset="0"/>
                <a:cs typeface="Times New Roman" pitchFamily="18" charset="0"/>
              </a:rPr>
              <a:t>-1</a:t>
            </a:r>
            <a:r>
              <a:rPr lang="tr-TR" sz="2000">
                <a:solidFill>
                  <a:schemeClr val="bg1"/>
                </a:solidFill>
                <a:latin typeface="Times New Roman" pitchFamily="18" charset="0"/>
                <a:cs typeface="Times New Roman" pitchFamily="18" charset="0"/>
              </a:rPr>
              <a:t> de iki tane pik verir).</a:t>
            </a:r>
          </a:p>
          <a:p>
            <a:pPr indent="450850" algn="just">
              <a:lnSpc>
                <a:spcPct val="150000"/>
              </a:lnSpc>
            </a:pPr>
            <a:r>
              <a:rPr lang="tr-TR" sz="2000">
                <a:solidFill>
                  <a:schemeClr val="bg1"/>
                </a:solidFill>
                <a:latin typeface="Times New Roman" pitchFamily="18" charset="0"/>
                <a:cs typeface="Times New Roman" pitchFamily="18" charset="0"/>
              </a:rPr>
              <a:t>5. Spektrumda pozitif veriler kadar, negatif verilerde dikkate alınır. Örneğin, bir maddenin spektrumunda 1600 – 1800 cm</a:t>
            </a:r>
            <a:r>
              <a:rPr lang="tr-TR" sz="2000" baseline="30000">
                <a:solidFill>
                  <a:schemeClr val="bg1"/>
                </a:solidFill>
                <a:latin typeface="Times New Roman" pitchFamily="18" charset="0"/>
                <a:cs typeface="Times New Roman" pitchFamily="18" charset="0"/>
              </a:rPr>
              <a:t>-1</a:t>
            </a:r>
            <a:r>
              <a:rPr lang="tr-TR" sz="2000">
                <a:solidFill>
                  <a:schemeClr val="bg1"/>
                </a:solidFill>
                <a:latin typeface="Times New Roman" pitchFamily="18" charset="0"/>
                <a:cs typeface="Times New Roman" pitchFamily="18" charset="0"/>
              </a:rPr>
              <a:t> arasında bir absorpsiyon yoksa, büyük bir olasılıkla maddede karbonil gurubu yok denebilir.</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74</a:t>
            </a:fld>
            <a:endParaRPr lang="tr-TR"/>
          </a:p>
        </p:txBody>
      </p:sp>
    </p:spTree>
    <p:extLst>
      <p:ext uri="{BB962C8B-B14F-4D97-AF65-F5344CB8AC3E}">
        <p14:creationId xmlns:p14="http://schemas.microsoft.com/office/powerpoint/2010/main" xmlns="" val="1894894955"/>
      </p:ext>
    </p:extLst>
  </p:cSld>
  <p:clrMapOvr>
    <a:masterClrMapping/>
  </p:clrMapOvr>
  <p:transition>
    <p:cover dir="u"/>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1556792"/>
            <a:ext cx="8319459" cy="4003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Dikdörtgen 4"/>
          <p:cNvSpPr/>
          <p:nvPr/>
        </p:nvSpPr>
        <p:spPr>
          <a:xfrm>
            <a:off x="395536" y="332656"/>
            <a:ext cx="8568952" cy="458074"/>
          </a:xfrm>
          <a:prstGeom prst="rect">
            <a:avLst/>
          </a:prstGeom>
        </p:spPr>
        <p:txBody>
          <a:bodyPr wrap="square">
            <a:spAutoFit/>
          </a:bodyPr>
          <a:lstStyle/>
          <a:p>
            <a:pPr>
              <a:lnSpc>
                <a:spcPct val="150000"/>
              </a:lnSpc>
            </a:pPr>
            <a:r>
              <a:rPr lang="tr-TR" dirty="0" smtClean="0">
                <a:solidFill>
                  <a:srgbClr val="FF0000"/>
                </a:solidFill>
                <a:latin typeface="Times New Roman" pitchFamily="18" charset="0"/>
                <a:cs typeface="Times New Roman" pitchFamily="18" charset="0"/>
              </a:rPr>
              <a:t>Soru: </a:t>
            </a:r>
            <a:r>
              <a:rPr lang="tr-TR" dirty="0" smtClean="0">
                <a:latin typeface="Times New Roman" pitchFamily="18" charset="0"/>
                <a:cs typeface="Times New Roman" pitchFamily="18" charset="0"/>
              </a:rPr>
              <a:t>Kapalı formülü C</a:t>
            </a:r>
            <a:r>
              <a:rPr lang="tr-TR" baseline="-25000" dirty="0" smtClean="0">
                <a:latin typeface="Times New Roman" pitchFamily="18" charset="0"/>
                <a:cs typeface="Times New Roman" pitchFamily="18" charset="0"/>
              </a:rPr>
              <a:t>7</a:t>
            </a:r>
            <a:r>
              <a:rPr lang="tr-TR" dirty="0" smtClean="0">
                <a:latin typeface="Times New Roman" pitchFamily="18" charset="0"/>
                <a:cs typeface="Times New Roman" pitchFamily="18" charset="0"/>
              </a:rPr>
              <a:t>H</a:t>
            </a:r>
            <a:r>
              <a:rPr lang="tr-TR" baseline="-25000" dirty="0" smtClean="0">
                <a:latin typeface="Times New Roman" pitchFamily="18" charset="0"/>
                <a:cs typeface="Times New Roman" pitchFamily="18" charset="0"/>
              </a:rPr>
              <a:t>8</a:t>
            </a:r>
            <a:r>
              <a:rPr lang="tr-TR" dirty="0" smtClean="0">
                <a:latin typeface="Times New Roman" pitchFamily="18" charset="0"/>
                <a:cs typeface="Times New Roman" pitchFamily="18" charset="0"/>
              </a:rPr>
              <a:t> olan bileşiğin IR spektrumu verilmiştir. Açık formülü nedir?</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75</a:t>
            </a:fld>
            <a:endParaRPr lang="en-US">
              <a:solidFill>
                <a:srgbClr val="000000"/>
              </a:solidFill>
            </a:endParaRPr>
          </a:p>
        </p:txBody>
      </p:sp>
    </p:spTree>
    <p:extLst>
      <p:ext uri="{BB962C8B-B14F-4D97-AF65-F5344CB8AC3E}">
        <p14:creationId xmlns:p14="http://schemas.microsoft.com/office/powerpoint/2010/main" xmlns="" val="303643641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51520" y="267957"/>
            <a:ext cx="8496300" cy="65556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just">
              <a:lnSpc>
                <a:spcPct val="150000"/>
              </a:lnSpc>
            </a:pPr>
            <a:r>
              <a:rPr lang="tr-TR" sz="2000" dirty="0" smtClean="0">
                <a:latin typeface="Times New Roman" pitchFamily="18" charset="0"/>
                <a:cs typeface="Times New Roman" pitchFamily="18" charset="0"/>
              </a:rPr>
              <a:t>Molekülün </a:t>
            </a:r>
            <a:r>
              <a:rPr lang="tr-TR" sz="2000" dirty="0" err="1" smtClean="0">
                <a:latin typeface="Times New Roman" pitchFamily="18" charset="0"/>
                <a:cs typeface="Times New Roman" pitchFamily="18" charset="0"/>
              </a:rPr>
              <a:t>doymamışlık</a:t>
            </a:r>
            <a:r>
              <a:rPr lang="tr-TR" sz="2000" dirty="0" smtClean="0">
                <a:latin typeface="Times New Roman" pitchFamily="18" charset="0"/>
                <a:cs typeface="Times New Roman" pitchFamily="18" charset="0"/>
              </a:rPr>
              <a:t> derecesi bulunur.  4 çift bağ aromatik yapıyı akla getirir. </a:t>
            </a:r>
            <a:r>
              <a:rPr lang="tr-TR" sz="2000" dirty="0" err="1" smtClean="0">
                <a:latin typeface="Times New Roman" pitchFamily="18" charset="0"/>
                <a:cs typeface="Times New Roman" pitchFamily="18" charset="0"/>
              </a:rPr>
              <a:t>C</a:t>
            </a:r>
            <a:r>
              <a:rPr lang="tr-TR" sz="2000" baseline="-25000" dirty="0" err="1" smtClean="0">
                <a:latin typeface="Times New Roman" pitchFamily="18" charset="0"/>
                <a:cs typeface="Times New Roman" pitchFamily="18" charset="0"/>
              </a:rPr>
              <a:t>a</a:t>
            </a:r>
            <a:r>
              <a:rPr lang="tr-TR" sz="2000" dirty="0" err="1" smtClean="0">
                <a:latin typeface="Times New Roman" pitchFamily="18" charset="0"/>
                <a:cs typeface="Times New Roman" pitchFamily="18" charset="0"/>
              </a:rPr>
              <a:t>H</a:t>
            </a:r>
            <a:r>
              <a:rPr lang="tr-TR" sz="2000" baseline="-25000" dirty="0" err="1" smtClean="0">
                <a:latin typeface="Times New Roman" pitchFamily="18" charset="0"/>
                <a:cs typeface="Times New Roman" pitchFamily="18" charset="0"/>
              </a:rPr>
              <a:t>b</a:t>
            </a:r>
            <a:r>
              <a:rPr lang="tr-TR" sz="2000" dirty="0" err="1" smtClean="0">
                <a:latin typeface="Times New Roman" pitchFamily="18" charset="0"/>
                <a:cs typeface="Times New Roman" pitchFamily="18" charset="0"/>
              </a:rPr>
              <a:t>N</a:t>
            </a:r>
            <a:r>
              <a:rPr lang="tr-TR" sz="2000" baseline="-25000" dirty="0" err="1" smtClean="0">
                <a:latin typeface="Times New Roman" pitchFamily="18" charset="0"/>
                <a:cs typeface="Times New Roman" pitchFamily="18" charset="0"/>
              </a:rPr>
              <a:t>c</a:t>
            </a:r>
            <a:r>
              <a:rPr lang="tr-TR" sz="2000" dirty="0" err="1" smtClean="0">
                <a:latin typeface="Times New Roman" pitchFamily="18" charset="0"/>
                <a:cs typeface="Times New Roman" pitchFamily="18" charset="0"/>
              </a:rPr>
              <a:t>O</a:t>
            </a:r>
            <a:r>
              <a:rPr lang="tr-TR" sz="2000" baseline="-25000" dirty="0" err="1" smtClean="0">
                <a:latin typeface="Times New Roman" pitchFamily="18" charset="0"/>
                <a:cs typeface="Times New Roman" pitchFamily="18" charset="0"/>
              </a:rPr>
              <a:t>d</a:t>
            </a:r>
            <a:r>
              <a:rPr lang="tr-TR" sz="2000" dirty="0" err="1" smtClean="0">
                <a:latin typeface="Times New Roman" pitchFamily="18" charset="0"/>
                <a:cs typeface="Times New Roman" pitchFamily="18" charset="0"/>
              </a:rPr>
              <a:t>X</a:t>
            </a:r>
            <a:r>
              <a:rPr lang="tr-TR" sz="2000" baseline="-25000" dirty="0" err="1" smtClean="0">
                <a:latin typeface="Times New Roman" pitchFamily="18" charset="0"/>
                <a:cs typeface="Times New Roman" pitchFamily="18" charset="0"/>
              </a:rPr>
              <a:t>e</a:t>
            </a:r>
            <a:r>
              <a:rPr lang="tr-TR" sz="2000" dirty="0" smtClean="0">
                <a:latin typeface="Times New Roman" pitchFamily="18" charset="0"/>
                <a:cs typeface="Times New Roman" pitchFamily="18" charset="0"/>
              </a:rPr>
              <a:t> olan (X=halojen) bir molekülde </a:t>
            </a:r>
          </a:p>
          <a:p>
            <a:pPr algn="just">
              <a:lnSpc>
                <a:spcPct val="150000"/>
              </a:lnSpc>
            </a:pPr>
            <a:r>
              <a:rPr lang="tr-TR" sz="2000" dirty="0" smtClean="0">
                <a:latin typeface="Times New Roman" pitchFamily="18" charset="0"/>
                <a:cs typeface="Times New Roman" pitchFamily="18" charset="0"/>
              </a:rPr>
              <a:t>C</a:t>
            </a:r>
            <a:r>
              <a:rPr lang="tr-TR" sz="2000" baseline="-25000" dirty="0" smtClean="0">
                <a:latin typeface="Times New Roman" pitchFamily="18" charset="0"/>
                <a:cs typeface="Times New Roman" pitchFamily="18" charset="0"/>
              </a:rPr>
              <a:t>7</a:t>
            </a:r>
            <a:r>
              <a:rPr lang="tr-TR" sz="2000" dirty="0" smtClean="0">
                <a:latin typeface="Times New Roman" pitchFamily="18" charset="0"/>
                <a:cs typeface="Times New Roman" pitchFamily="18" charset="0"/>
              </a:rPr>
              <a:t>H</a:t>
            </a:r>
            <a:r>
              <a:rPr lang="tr-TR" sz="2000" baseline="-25000" dirty="0" smtClean="0">
                <a:latin typeface="Times New Roman" pitchFamily="18" charset="0"/>
                <a:cs typeface="Times New Roman" pitchFamily="18" charset="0"/>
              </a:rPr>
              <a:t>8</a:t>
            </a:r>
          </a:p>
          <a:p>
            <a:pPr>
              <a:lnSpc>
                <a:spcPct val="150000"/>
              </a:lnSpc>
              <a:buFont typeface="Wingdings" pitchFamily="2" charset="2"/>
              <a:buNone/>
            </a:pPr>
            <a:r>
              <a:rPr lang="tr-TR" sz="2000" dirty="0" smtClean="0">
                <a:latin typeface="Times New Roman" pitchFamily="18" charset="0"/>
                <a:cs typeface="Times New Roman" pitchFamily="18" charset="0"/>
              </a:rPr>
              <a:t>                                             2a – b + c – e + 2 </a:t>
            </a:r>
          </a:p>
          <a:p>
            <a:pPr>
              <a:lnSpc>
                <a:spcPct val="150000"/>
              </a:lnSpc>
              <a:buFont typeface="Wingdings" pitchFamily="2" charset="2"/>
              <a:buNone/>
            </a:pPr>
            <a:r>
              <a:rPr lang="tr-TR" sz="2000" dirty="0" err="1" smtClean="0">
                <a:latin typeface="Times New Roman" pitchFamily="18" charset="0"/>
                <a:cs typeface="Times New Roman" pitchFamily="18" charset="0"/>
              </a:rPr>
              <a:t>doymamışlık</a:t>
            </a:r>
            <a:r>
              <a:rPr lang="tr-TR" sz="2000" dirty="0" smtClean="0">
                <a:latin typeface="Times New Roman" pitchFamily="18" charset="0"/>
                <a:cs typeface="Times New Roman" pitchFamily="18" charset="0"/>
              </a:rPr>
              <a:t> derecesi  = -------------------------------</a:t>
            </a:r>
            <a:endParaRPr lang="tr-TR" sz="2000" u="sng" dirty="0">
              <a:latin typeface="Times New Roman" pitchFamily="18" charset="0"/>
              <a:cs typeface="Times New Roman" pitchFamily="18" charset="0"/>
            </a:endParaRPr>
          </a:p>
          <a:p>
            <a:pPr>
              <a:lnSpc>
                <a:spcPct val="150000"/>
              </a:lnSpc>
              <a:buFont typeface="Wingdings" pitchFamily="2" charset="2"/>
              <a:buNone/>
            </a:pP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                                                 </a:t>
            </a:r>
            <a:r>
              <a:rPr lang="tr-TR" sz="2000" dirty="0">
                <a:latin typeface="Times New Roman" pitchFamily="18" charset="0"/>
                <a:cs typeface="Times New Roman" pitchFamily="18" charset="0"/>
              </a:rPr>
              <a:t>2</a:t>
            </a:r>
            <a:endParaRPr lang="tr-TR" sz="2000" u="sng" dirty="0">
              <a:latin typeface="Times New Roman" pitchFamily="18" charset="0"/>
              <a:cs typeface="Times New Roman" pitchFamily="18" charset="0"/>
            </a:endParaRPr>
          </a:p>
          <a:p>
            <a:pPr marL="457200" indent="-457200" algn="just">
              <a:lnSpc>
                <a:spcPct val="150000"/>
              </a:lnSpc>
              <a:buAutoNum type="arabicPeriod"/>
            </a:pPr>
            <a:endParaRPr lang="tr-TR" sz="2000" dirty="0" smtClean="0">
              <a:latin typeface="Times New Roman" pitchFamily="18" charset="0"/>
              <a:cs typeface="Times New Roman" pitchFamily="18" charset="0"/>
            </a:endParaRPr>
          </a:p>
          <a:p>
            <a:pPr algn="just">
              <a:lnSpc>
                <a:spcPct val="150000"/>
              </a:lnSpc>
              <a:buFont typeface="Wingdings" pitchFamily="2" charset="2"/>
              <a:buNone/>
            </a:pPr>
            <a:endParaRPr lang="tr-TR" sz="2000" dirty="0">
              <a:latin typeface="Times New Roman" pitchFamily="18" charset="0"/>
              <a:cs typeface="Times New Roman" pitchFamily="18" charset="0"/>
            </a:endParaRPr>
          </a:p>
          <a:p>
            <a:pPr>
              <a:lnSpc>
                <a:spcPct val="150000"/>
              </a:lnSpc>
              <a:buFont typeface="Wingdings" pitchFamily="2" charset="2"/>
              <a:buNone/>
            </a:pPr>
            <a:r>
              <a:rPr lang="tr-TR" sz="2000" dirty="0" smtClean="0">
                <a:latin typeface="Times New Roman" pitchFamily="18" charset="0"/>
                <a:cs typeface="Times New Roman" pitchFamily="18" charset="0"/>
              </a:rPr>
              <a:t>                                             2x7 </a:t>
            </a: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8 </a:t>
            </a: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0 </a:t>
            </a: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0 </a:t>
            </a:r>
            <a:r>
              <a:rPr lang="tr-TR" sz="2000" dirty="0">
                <a:latin typeface="Times New Roman" pitchFamily="18" charset="0"/>
                <a:cs typeface="Times New Roman" pitchFamily="18" charset="0"/>
              </a:rPr>
              <a:t>+ 2 </a:t>
            </a:r>
          </a:p>
          <a:p>
            <a:pPr>
              <a:lnSpc>
                <a:spcPct val="150000"/>
              </a:lnSpc>
              <a:buFont typeface="Wingdings" pitchFamily="2" charset="2"/>
              <a:buNone/>
            </a:pPr>
            <a:r>
              <a:rPr lang="tr-TR" sz="2000" dirty="0" err="1">
                <a:latin typeface="Times New Roman" pitchFamily="18" charset="0"/>
                <a:cs typeface="Times New Roman" pitchFamily="18" charset="0"/>
              </a:rPr>
              <a:t>doymamışlık</a:t>
            </a:r>
            <a:r>
              <a:rPr lang="tr-TR" sz="2000" dirty="0">
                <a:latin typeface="Times New Roman" pitchFamily="18" charset="0"/>
                <a:cs typeface="Times New Roman" pitchFamily="18" charset="0"/>
              </a:rPr>
              <a:t> derecesi  = </a:t>
            </a:r>
            <a:r>
              <a:rPr lang="tr-TR" sz="2000" dirty="0" smtClean="0">
                <a:latin typeface="Times New Roman" pitchFamily="18" charset="0"/>
                <a:cs typeface="Times New Roman" pitchFamily="18" charset="0"/>
              </a:rPr>
              <a:t>----------------------------- = 4 çift bağ (aromatik yapı)</a:t>
            </a:r>
            <a:endParaRPr lang="tr-TR" sz="2000" u="sng" dirty="0">
              <a:latin typeface="Times New Roman" pitchFamily="18" charset="0"/>
              <a:cs typeface="Times New Roman" pitchFamily="18" charset="0"/>
            </a:endParaRPr>
          </a:p>
          <a:p>
            <a:pPr>
              <a:lnSpc>
                <a:spcPct val="150000"/>
              </a:lnSpc>
              <a:buFont typeface="Wingdings" pitchFamily="2" charset="2"/>
              <a:buNone/>
            </a:pP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 2</a:t>
            </a:r>
          </a:p>
          <a:p>
            <a:pPr>
              <a:lnSpc>
                <a:spcPct val="150000"/>
              </a:lnSpc>
              <a:buFont typeface="Wingdings" pitchFamily="2" charset="2"/>
              <a:buNone/>
            </a:pPr>
            <a:r>
              <a:rPr lang="tr-TR" sz="2000" dirty="0" smtClean="0">
                <a:latin typeface="Times New Roman" pitchFamily="18" charset="0"/>
                <a:cs typeface="Times New Roman" pitchFamily="18" charset="0"/>
              </a:rPr>
              <a:t>C</a:t>
            </a:r>
            <a:r>
              <a:rPr lang="tr-TR" sz="2000" baseline="-25000" dirty="0" smtClean="0">
                <a:latin typeface="Times New Roman" pitchFamily="18" charset="0"/>
                <a:cs typeface="Times New Roman" pitchFamily="18" charset="0"/>
              </a:rPr>
              <a:t>6</a:t>
            </a:r>
            <a:r>
              <a:rPr lang="tr-TR" sz="2000" dirty="0" smtClean="0">
                <a:latin typeface="Times New Roman" pitchFamily="18" charset="0"/>
                <a:cs typeface="Times New Roman" pitchFamily="18" charset="0"/>
              </a:rPr>
              <a:t>H</a:t>
            </a:r>
            <a:r>
              <a:rPr lang="tr-TR" sz="2000" baseline="-25000" dirty="0" smtClean="0">
                <a:latin typeface="Times New Roman" pitchFamily="18" charset="0"/>
                <a:cs typeface="Times New Roman" pitchFamily="18" charset="0"/>
              </a:rPr>
              <a:t>5</a:t>
            </a:r>
            <a:r>
              <a:rPr lang="tr-TR" sz="2000" dirty="0" smtClean="0">
                <a:latin typeface="Times New Roman" pitchFamily="18" charset="0"/>
                <a:cs typeface="Times New Roman" pitchFamily="18" charset="0"/>
              </a:rPr>
              <a:t> kalan -CH</a:t>
            </a:r>
            <a:r>
              <a:rPr lang="tr-TR" sz="2000" baseline="-25000" dirty="0" smtClean="0">
                <a:latin typeface="Times New Roman" pitchFamily="18" charset="0"/>
                <a:cs typeface="Times New Roman" pitchFamily="18" charset="0"/>
              </a:rPr>
              <a:t>3</a:t>
            </a:r>
          </a:p>
          <a:p>
            <a:pPr>
              <a:lnSpc>
                <a:spcPct val="150000"/>
              </a:lnSpc>
            </a:pPr>
            <a:r>
              <a:rPr lang="tr-TR" sz="2000" dirty="0" smtClean="0">
                <a:latin typeface="Times New Roman" pitchFamily="18" charset="0"/>
                <a:cs typeface="Times New Roman" pitchFamily="18" charset="0"/>
              </a:rPr>
              <a:t>C</a:t>
            </a:r>
            <a:r>
              <a:rPr lang="tr-TR" sz="2000" baseline="-25000" dirty="0" smtClean="0">
                <a:latin typeface="Times New Roman" pitchFamily="18" charset="0"/>
                <a:cs typeface="Times New Roman" pitchFamily="18" charset="0"/>
              </a:rPr>
              <a:t>6</a:t>
            </a:r>
            <a:r>
              <a:rPr lang="tr-TR" sz="2000" dirty="0" smtClean="0">
                <a:latin typeface="Times New Roman" pitchFamily="18" charset="0"/>
                <a:cs typeface="Times New Roman" pitchFamily="18" charset="0"/>
              </a:rPr>
              <a:t>H</a:t>
            </a:r>
            <a:r>
              <a:rPr lang="tr-TR" sz="2000" baseline="-25000" dirty="0" smtClean="0">
                <a:latin typeface="Times New Roman" pitchFamily="18" charset="0"/>
                <a:cs typeface="Times New Roman" pitchFamily="18" charset="0"/>
              </a:rPr>
              <a:t>5</a:t>
            </a:r>
            <a:r>
              <a:rPr lang="tr-TR" sz="2000" dirty="0" smtClean="0">
                <a:latin typeface="Times New Roman" pitchFamily="18" charset="0"/>
                <a:cs typeface="Times New Roman" pitchFamily="18" charset="0"/>
              </a:rPr>
              <a:t>-CH</a:t>
            </a:r>
            <a:r>
              <a:rPr lang="tr-TR" sz="2000" baseline="-25000" dirty="0" smtClean="0">
                <a:latin typeface="Times New Roman" pitchFamily="18" charset="0"/>
                <a:cs typeface="Times New Roman" pitchFamily="18" charset="0"/>
              </a:rPr>
              <a:t>3</a:t>
            </a:r>
            <a:endParaRPr lang="tr-TR" sz="2000" baseline="-25000" dirty="0">
              <a:latin typeface="Times New Roman" pitchFamily="18" charset="0"/>
              <a:cs typeface="Times New Roman" pitchFamily="18" charset="0"/>
            </a:endParaRPr>
          </a:p>
          <a:p>
            <a:pPr algn="just">
              <a:lnSpc>
                <a:spcPct val="150000"/>
              </a:lnSpc>
            </a:pPr>
            <a:endParaRPr lang="tr-TR" sz="2000" dirty="0">
              <a:latin typeface="Times New Roman" pitchFamily="18" charset="0"/>
              <a:cs typeface="Times New Roman" pitchFamily="18" charset="0"/>
            </a:endParaRPr>
          </a:p>
        </p:txBody>
      </p:sp>
      <p:sp>
        <p:nvSpPr>
          <p:cNvPr id="3" name="Slayt Numarası Yer Tutucusu 2"/>
          <p:cNvSpPr>
            <a:spLocks noGrp="1"/>
          </p:cNvSpPr>
          <p:nvPr>
            <p:ph type="sldNum" sz="quarter" idx="12"/>
          </p:nvPr>
        </p:nvSpPr>
        <p:spPr/>
        <p:txBody>
          <a:bodyPr/>
          <a:lstStyle/>
          <a:p>
            <a:fld id="{CD453302-FA09-45B7-94FF-BF529B2B9252}" type="slidenum">
              <a:rPr lang="en-US" smtClean="0">
                <a:solidFill>
                  <a:srgbClr val="000000"/>
                </a:solidFill>
              </a:rPr>
              <a:pPr/>
              <a:t>76</a:t>
            </a:fld>
            <a:endParaRPr lang="en-US">
              <a:solidFill>
                <a:srgbClr val="000000"/>
              </a:solidFill>
            </a:endParaRPr>
          </a:p>
        </p:txBody>
      </p:sp>
    </p:spTree>
    <p:extLst>
      <p:ext uri="{BB962C8B-B14F-4D97-AF65-F5344CB8AC3E}">
        <p14:creationId xmlns:p14="http://schemas.microsoft.com/office/powerpoint/2010/main" xmlns="" val="271318623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2052" name="Text Box 4"/>
          <p:cNvSpPr txBox="1">
            <a:spLocks noChangeArrowheads="1"/>
          </p:cNvSpPr>
          <p:nvPr/>
        </p:nvSpPr>
        <p:spPr bwMode="auto">
          <a:xfrm>
            <a:off x="1828800" y="533400"/>
            <a:ext cx="2667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toluene</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77</a:t>
            </a:fld>
            <a:endParaRPr lang="en-US">
              <a:solidFill>
                <a:srgbClr val="000000"/>
              </a:solidFill>
            </a:endParaRPr>
          </a:p>
        </p:txBody>
      </p:sp>
    </p:spTree>
    <p:extLst>
      <p:ext uri="{BB962C8B-B14F-4D97-AF65-F5344CB8AC3E}">
        <p14:creationId xmlns:p14="http://schemas.microsoft.com/office/powerpoint/2010/main" xmlns="" val="202989883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95536" y="332656"/>
            <a:ext cx="8568952" cy="507831"/>
          </a:xfrm>
          <a:prstGeom prst="rect">
            <a:avLst/>
          </a:prstGeom>
        </p:spPr>
        <p:txBody>
          <a:bodyPr wrap="square">
            <a:spAutoFit/>
          </a:bodyPr>
          <a:lstStyle/>
          <a:p>
            <a:pPr>
              <a:lnSpc>
                <a:spcPct val="150000"/>
              </a:lnSpc>
            </a:pPr>
            <a:r>
              <a:rPr lang="tr-TR" dirty="0" smtClean="0">
                <a:solidFill>
                  <a:srgbClr val="FF0000"/>
                </a:solidFill>
                <a:latin typeface="Times New Roman" pitchFamily="18" charset="0"/>
                <a:cs typeface="Times New Roman" pitchFamily="18" charset="0"/>
              </a:rPr>
              <a:t>Soru:</a:t>
            </a:r>
            <a:r>
              <a:rPr lang="tr-TR" dirty="0" smtClean="0">
                <a:solidFill>
                  <a:schemeClr val="bg1"/>
                </a:solidFill>
                <a:latin typeface="Times New Roman" pitchFamily="18" charset="0"/>
                <a:cs typeface="Times New Roman" pitchFamily="18" charset="0"/>
              </a:rPr>
              <a:t> Kapalı formülü C</a:t>
            </a:r>
            <a:r>
              <a:rPr lang="tr-TR" baseline="-25000" dirty="0" smtClean="0">
                <a:solidFill>
                  <a:schemeClr val="bg1"/>
                </a:solidFill>
                <a:latin typeface="Times New Roman" pitchFamily="18" charset="0"/>
                <a:cs typeface="Times New Roman" pitchFamily="18" charset="0"/>
              </a:rPr>
              <a:t>5</a:t>
            </a:r>
            <a:r>
              <a:rPr lang="tr-TR" dirty="0" smtClean="0">
                <a:solidFill>
                  <a:schemeClr val="bg1"/>
                </a:solidFill>
                <a:latin typeface="Times New Roman" pitchFamily="18" charset="0"/>
                <a:cs typeface="Times New Roman" pitchFamily="18" charset="0"/>
              </a:rPr>
              <a:t>H</a:t>
            </a:r>
            <a:r>
              <a:rPr lang="tr-TR" baseline="-25000" dirty="0" smtClean="0">
                <a:solidFill>
                  <a:schemeClr val="bg1"/>
                </a:solidFill>
                <a:latin typeface="Times New Roman" pitchFamily="18" charset="0"/>
                <a:cs typeface="Times New Roman" pitchFamily="18" charset="0"/>
              </a:rPr>
              <a:t>12</a:t>
            </a:r>
            <a:r>
              <a:rPr lang="tr-TR" dirty="0" smtClean="0">
                <a:solidFill>
                  <a:schemeClr val="bg1"/>
                </a:solidFill>
                <a:latin typeface="Times New Roman" pitchFamily="18" charset="0"/>
                <a:cs typeface="Times New Roman" pitchFamily="18" charset="0"/>
              </a:rPr>
              <a:t> olan bileşiğin IR spektrumu verilmiştir. Açık formülü nedir?</a:t>
            </a:r>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5763" y="1338263"/>
            <a:ext cx="8372475" cy="4181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78</a:t>
            </a:fld>
            <a:endParaRPr lang="tr-TR"/>
          </a:p>
        </p:txBody>
      </p:sp>
    </p:spTree>
    <p:extLst>
      <p:ext uri="{BB962C8B-B14F-4D97-AF65-F5344CB8AC3E}">
        <p14:creationId xmlns:p14="http://schemas.microsoft.com/office/powerpoint/2010/main" xmlns="" val="2104966121"/>
      </p:ext>
    </p:extLst>
  </p:cSld>
  <p:clrMapOvr>
    <a:masterClrMapping/>
  </p:clrMapOvr>
  <p:transition>
    <p:cover dir="u"/>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3076" name="Text Box 4"/>
          <p:cNvSpPr txBox="1">
            <a:spLocks noChangeArrowheads="1"/>
          </p:cNvSpPr>
          <p:nvPr/>
        </p:nvSpPr>
        <p:spPr bwMode="auto">
          <a:xfrm>
            <a:off x="1828800" y="457200"/>
            <a:ext cx="2438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i="1">
                <a:solidFill>
                  <a:srgbClr val="3333CC"/>
                </a:solidFill>
                <a:latin typeface="Times New Roman" pitchFamily="18" charset="0"/>
              </a:rPr>
              <a:t>n</a:t>
            </a:r>
            <a:r>
              <a:rPr lang="en-US" sz="2400" b="1">
                <a:solidFill>
                  <a:srgbClr val="3333CC"/>
                </a:solidFill>
                <a:latin typeface="Times New Roman" pitchFamily="18" charset="0"/>
              </a:rPr>
              <a:t>-pentane</a:t>
            </a:r>
            <a:endParaRPr lang="en-US" sz="2400" b="1" i="1">
              <a:solidFill>
                <a:srgbClr val="3333CC"/>
              </a:solidFill>
              <a:latin typeface="Times New Roman" pitchFamily="18" charset="0"/>
            </a:endParaRPr>
          </a:p>
        </p:txBody>
      </p:sp>
      <p:sp>
        <p:nvSpPr>
          <p:cNvPr id="3077" name="Text Box 5"/>
          <p:cNvSpPr txBox="1">
            <a:spLocks noChangeArrowheads="1"/>
          </p:cNvSpPr>
          <p:nvPr/>
        </p:nvSpPr>
        <p:spPr bwMode="auto">
          <a:xfrm>
            <a:off x="5181600" y="5791200"/>
            <a:ext cx="3276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solidFill>
                  <a:srgbClr val="000000"/>
                </a:solidFill>
                <a:latin typeface="Times New Roman" pitchFamily="18" charset="0"/>
              </a:rPr>
              <a:t>CH</a:t>
            </a:r>
            <a:r>
              <a:rPr lang="en-US" sz="2400" baseline="-25000">
                <a:solidFill>
                  <a:srgbClr val="000000"/>
                </a:solidFill>
                <a:latin typeface="Times New Roman" pitchFamily="18" charset="0"/>
              </a:rPr>
              <a:t>3</a:t>
            </a:r>
            <a:r>
              <a:rPr lang="en-US" sz="2400">
                <a:solidFill>
                  <a:srgbClr val="000000"/>
                </a:solidFill>
                <a:latin typeface="Times New Roman" pitchFamily="18" charset="0"/>
              </a:rPr>
              <a:t>CH</a:t>
            </a:r>
            <a:r>
              <a:rPr lang="en-US" sz="2400" baseline="-25000">
                <a:solidFill>
                  <a:srgbClr val="000000"/>
                </a:solidFill>
                <a:latin typeface="Times New Roman" pitchFamily="18" charset="0"/>
              </a:rPr>
              <a:t>2</a:t>
            </a:r>
            <a:r>
              <a:rPr lang="en-US" sz="2400">
                <a:solidFill>
                  <a:srgbClr val="000000"/>
                </a:solidFill>
                <a:latin typeface="Times New Roman" pitchFamily="18" charset="0"/>
              </a:rPr>
              <a:t>CH</a:t>
            </a:r>
            <a:r>
              <a:rPr lang="en-US" sz="2400" baseline="-25000">
                <a:solidFill>
                  <a:srgbClr val="000000"/>
                </a:solidFill>
                <a:latin typeface="Times New Roman" pitchFamily="18" charset="0"/>
              </a:rPr>
              <a:t>2</a:t>
            </a:r>
            <a:r>
              <a:rPr lang="en-US" sz="2400">
                <a:solidFill>
                  <a:srgbClr val="000000"/>
                </a:solidFill>
                <a:latin typeface="Times New Roman" pitchFamily="18" charset="0"/>
              </a:rPr>
              <a:t>CH</a:t>
            </a:r>
            <a:r>
              <a:rPr lang="en-US" sz="2400" baseline="-25000">
                <a:solidFill>
                  <a:srgbClr val="000000"/>
                </a:solidFill>
                <a:latin typeface="Times New Roman" pitchFamily="18" charset="0"/>
              </a:rPr>
              <a:t>2</a:t>
            </a:r>
            <a:r>
              <a:rPr lang="en-US" sz="2400">
                <a:solidFill>
                  <a:srgbClr val="000000"/>
                </a:solidFill>
                <a:latin typeface="Times New Roman" pitchFamily="18" charset="0"/>
              </a:rPr>
              <a:t>CH</a:t>
            </a:r>
            <a:r>
              <a:rPr lang="en-US" sz="2400" baseline="-25000">
                <a:solidFill>
                  <a:srgbClr val="000000"/>
                </a:solidFill>
                <a:latin typeface="Times New Roman" pitchFamily="18" charset="0"/>
              </a:rPr>
              <a:t>3</a:t>
            </a:r>
            <a:endParaRPr lang="en-US" sz="2400">
              <a:solidFill>
                <a:srgbClr val="000000"/>
              </a:solidFill>
              <a:latin typeface="Times New Roman" pitchFamily="18" charset="0"/>
            </a:endParaRPr>
          </a:p>
        </p:txBody>
      </p:sp>
      <p:sp>
        <p:nvSpPr>
          <p:cNvPr id="3078" name="Text Box 6"/>
          <p:cNvSpPr txBox="1">
            <a:spLocks noChangeArrowheads="1"/>
          </p:cNvSpPr>
          <p:nvPr/>
        </p:nvSpPr>
        <p:spPr bwMode="auto">
          <a:xfrm>
            <a:off x="1828800" y="381000"/>
            <a:ext cx="5943600" cy="5386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endParaRPr lang="en-US" sz="2400">
              <a:solidFill>
                <a:srgbClr val="000000"/>
              </a:solidFill>
              <a:latin typeface="Times New Roman" pitchFamily="18" charset="0"/>
            </a:endParaRPr>
          </a:p>
          <a:p>
            <a:pPr eaLnBrk="1" hangingPunct="1">
              <a:spcBef>
                <a:spcPct val="50000"/>
              </a:spcBef>
            </a:pPr>
            <a:endParaRPr lang="en-US" sz="2400">
              <a:solidFill>
                <a:srgbClr val="000000"/>
              </a:solidFill>
              <a:latin typeface="Times New Roman" pitchFamily="18" charset="0"/>
            </a:endParaRPr>
          </a:p>
          <a:p>
            <a:pPr eaLnBrk="1" hangingPunct="1">
              <a:spcBef>
                <a:spcPct val="50000"/>
              </a:spcBef>
            </a:pPr>
            <a:endParaRPr lang="en-US" sz="2400">
              <a:solidFill>
                <a:srgbClr val="000000"/>
              </a:solidFill>
              <a:latin typeface="Times New Roman" pitchFamily="18" charset="0"/>
            </a:endParaRPr>
          </a:p>
          <a:p>
            <a:pPr eaLnBrk="1" hangingPunct="1">
              <a:spcBef>
                <a:spcPct val="50000"/>
              </a:spcBef>
            </a:pPr>
            <a:endParaRPr lang="en-US" sz="2400">
              <a:solidFill>
                <a:srgbClr val="000000"/>
              </a:solidFill>
              <a:latin typeface="Times New Roman" pitchFamily="18" charset="0"/>
            </a:endParaRPr>
          </a:p>
          <a:p>
            <a:pPr eaLnBrk="1" hangingPunct="1">
              <a:spcBef>
                <a:spcPct val="50000"/>
              </a:spcBef>
            </a:pPr>
            <a:endParaRPr lang="en-US" sz="2400">
              <a:solidFill>
                <a:srgbClr val="000000"/>
              </a:solidFill>
              <a:latin typeface="Times New Roman" pitchFamily="18" charset="0"/>
            </a:endParaRPr>
          </a:p>
          <a:p>
            <a:pPr eaLnBrk="1" hangingPunct="1">
              <a:spcBef>
                <a:spcPct val="50000"/>
              </a:spcBef>
            </a:pPr>
            <a:endParaRPr lang="en-US" sz="2400">
              <a:solidFill>
                <a:srgbClr val="000000"/>
              </a:solidFill>
              <a:latin typeface="Times New Roman" pitchFamily="18" charset="0"/>
            </a:endParaRPr>
          </a:p>
          <a:p>
            <a:pPr eaLnBrk="1" hangingPunct="1">
              <a:spcBef>
                <a:spcPct val="50000"/>
              </a:spcBef>
            </a:pPr>
            <a:endParaRPr lang="en-US" sz="2400">
              <a:solidFill>
                <a:srgbClr val="000000"/>
              </a:solidFill>
              <a:latin typeface="Times New Roman" pitchFamily="18" charset="0"/>
            </a:endParaRPr>
          </a:p>
          <a:p>
            <a:pPr eaLnBrk="1" hangingPunct="1">
              <a:spcBef>
                <a:spcPct val="50000"/>
              </a:spcBef>
            </a:pPr>
            <a:endParaRPr lang="en-US" sz="2400">
              <a:solidFill>
                <a:srgbClr val="000000"/>
              </a:solidFill>
              <a:latin typeface="Times New Roman" pitchFamily="18" charset="0"/>
            </a:endParaRPr>
          </a:p>
          <a:p>
            <a:pPr eaLnBrk="1" hangingPunct="1">
              <a:spcBef>
                <a:spcPct val="50000"/>
              </a:spcBef>
            </a:pPr>
            <a:endParaRPr lang="en-US" sz="2400">
              <a:solidFill>
                <a:srgbClr val="000000"/>
              </a:solidFill>
              <a:latin typeface="Times New Roman" pitchFamily="18" charset="0"/>
            </a:endParaRPr>
          </a:p>
          <a:p>
            <a:pPr eaLnBrk="1" hangingPunct="1">
              <a:spcBef>
                <a:spcPct val="50000"/>
              </a:spcBef>
            </a:pPr>
            <a:endParaRPr lang="en-US" sz="2400">
              <a:solidFill>
                <a:srgbClr val="000000"/>
              </a:solidFill>
              <a:latin typeface="Times New Roman" pitchFamily="18" charset="0"/>
            </a:endParaRPr>
          </a:p>
        </p:txBody>
      </p:sp>
      <p:sp>
        <p:nvSpPr>
          <p:cNvPr id="3079" name="Line 7"/>
          <p:cNvSpPr>
            <a:spLocks noChangeShapeType="1"/>
          </p:cNvSpPr>
          <p:nvPr/>
        </p:nvSpPr>
        <p:spPr bwMode="auto">
          <a:xfrm flipV="1">
            <a:off x="2286000" y="457200"/>
            <a:ext cx="0" cy="4572000"/>
          </a:xfrm>
          <a:prstGeom prst="line">
            <a:avLst/>
          </a:prstGeom>
          <a:noFill/>
          <a:ln w="952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3080" name="Text Box 8"/>
          <p:cNvSpPr txBox="1">
            <a:spLocks noChangeArrowheads="1"/>
          </p:cNvSpPr>
          <p:nvPr/>
        </p:nvSpPr>
        <p:spPr bwMode="auto">
          <a:xfrm>
            <a:off x="838200" y="3505200"/>
            <a:ext cx="21336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3000 cm</a:t>
            </a:r>
            <a:r>
              <a:rPr lang="en-US" sz="2000" b="1" baseline="30000">
                <a:solidFill>
                  <a:srgbClr val="3333CC"/>
                </a:solidFill>
                <a:latin typeface="Times New Roman" pitchFamily="18" charset="0"/>
              </a:rPr>
              <a:t>-1</a:t>
            </a:r>
            <a:endParaRPr lang="en-US" sz="2000" b="1">
              <a:solidFill>
                <a:srgbClr val="3333CC"/>
              </a:solidFill>
              <a:latin typeface="Times New Roman" pitchFamily="18" charset="0"/>
            </a:endParaRPr>
          </a:p>
        </p:txBody>
      </p:sp>
      <p:sp>
        <p:nvSpPr>
          <p:cNvPr id="3081" name="Line 9"/>
          <p:cNvSpPr>
            <a:spLocks noChangeShapeType="1"/>
          </p:cNvSpPr>
          <p:nvPr/>
        </p:nvSpPr>
        <p:spPr bwMode="auto">
          <a:xfrm>
            <a:off x="1371600" y="4114800"/>
            <a:ext cx="762000"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3082" name="Text Box 10"/>
          <p:cNvSpPr txBox="1">
            <a:spLocks noChangeArrowheads="1"/>
          </p:cNvSpPr>
          <p:nvPr/>
        </p:nvSpPr>
        <p:spPr bwMode="auto">
          <a:xfrm>
            <a:off x="5029200" y="4343400"/>
            <a:ext cx="2590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1470 &amp;1375 cm</a:t>
            </a:r>
            <a:r>
              <a:rPr lang="en-US" sz="2000" b="1" baseline="30000">
                <a:solidFill>
                  <a:srgbClr val="3333CC"/>
                </a:solidFill>
                <a:latin typeface="Times New Roman" pitchFamily="18" charset="0"/>
              </a:rPr>
              <a:t>-1</a:t>
            </a:r>
            <a:endParaRPr lang="en-US" sz="2000" b="1">
              <a:solidFill>
                <a:srgbClr val="3333CC"/>
              </a:solidFill>
              <a:latin typeface="Times New Roman" pitchFamily="18" charset="0"/>
            </a:endParaRPr>
          </a:p>
        </p:txBody>
      </p:sp>
      <p:sp>
        <p:nvSpPr>
          <p:cNvPr id="3083" name="Text Box 11"/>
          <p:cNvSpPr txBox="1">
            <a:spLocks noChangeArrowheads="1"/>
          </p:cNvSpPr>
          <p:nvPr/>
        </p:nvSpPr>
        <p:spPr bwMode="auto">
          <a:xfrm>
            <a:off x="2895600" y="3124200"/>
            <a:ext cx="22098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2850-2960 cm</a:t>
            </a:r>
            <a:r>
              <a:rPr lang="en-US" sz="2400" b="1" baseline="30000">
                <a:solidFill>
                  <a:srgbClr val="3333CC"/>
                </a:solidFill>
                <a:latin typeface="Times New Roman" pitchFamily="18" charset="0"/>
              </a:rPr>
              <a:t>-1</a:t>
            </a:r>
            <a:endParaRPr lang="en-US" sz="2400" b="1">
              <a:solidFill>
                <a:srgbClr val="3333CC"/>
              </a:solidFill>
              <a:latin typeface="Times New Roman" pitchFamily="18" charset="0"/>
            </a:endParaRPr>
          </a:p>
          <a:p>
            <a:pPr eaLnBrk="1" hangingPunct="1">
              <a:spcBef>
                <a:spcPct val="50000"/>
              </a:spcBef>
            </a:pPr>
            <a:r>
              <a:rPr lang="en-US" sz="2000" b="1">
                <a:solidFill>
                  <a:srgbClr val="3333CC"/>
                </a:solidFill>
                <a:latin typeface="Times New Roman" pitchFamily="18" charset="0"/>
              </a:rPr>
              <a:t>sat’d C-H</a:t>
            </a:r>
          </a:p>
        </p:txBody>
      </p:sp>
      <p:sp>
        <p:nvSpPr>
          <p:cNvPr id="3084" name="Line 12"/>
          <p:cNvSpPr>
            <a:spLocks noChangeShapeType="1"/>
          </p:cNvSpPr>
          <p:nvPr/>
        </p:nvSpPr>
        <p:spPr bwMode="auto">
          <a:xfrm flipH="1">
            <a:off x="2743200" y="3657600"/>
            <a:ext cx="762000"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79</a:t>
            </a:fld>
            <a:endParaRPr lang="en-US">
              <a:solidFill>
                <a:srgbClr val="000000"/>
              </a:solidFill>
            </a:endParaRPr>
          </a:p>
        </p:txBody>
      </p:sp>
    </p:spTree>
    <p:extLst>
      <p:ext uri="{BB962C8B-B14F-4D97-AF65-F5344CB8AC3E}">
        <p14:creationId xmlns:p14="http://schemas.microsoft.com/office/powerpoint/2010/main" xmlns="" val="1832978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9"/>
                                        </p:tgtEl>
                                        <p:attrNameLst>
                                          <p:attrName>style.visibility</p:attrName>
                                        </p:attrNameLst>
                                      </p:cBhvr>
                                      <p:to>
                                        <p:strVal val="visible"/>
                                      </p:to>
                                    </p:set>
                                    <p:anim calcmode="lin" valueType="num">
                                      <p:cBhvr additive="base">
                                        <p:cTn id="7" dur="500" fill="hold"/>
                                        <p:tgtEl>
                                          <p:spTgt spid="3079"/>
                                        </p:tgtEl>
                                        <p:attrNameLst>
                                          <p:attrName>ppt_x</p:attrName>
                                        </p:attrNameLst>
                                      </p:cBhvr>
                                      <p:tavLst>
                                        <p:tav tm="0">
                                          <p:val>
                                            <p:strVal val="0-#ppt_w/2"/>
                                          </p:val>
                                        </p:tav>
                                        <p:tav tm="100000">
                                          <p:val>
                                            <p:strVal val="#ppt_x"/>
                                          </p:val>
                                        </p:tav>
                                      </p:tavLst>
                                    </p:anim>
                                    <p:anim calcmode="lin" valueType="num">
                                      <p:cBhvr additive="base">
                                        <p:cTn id="8" dur="500" fill="hold"/>
                                        <p:tgtEl>
                                          <p:spTgt spid="307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81"/>
                                        </p:tgtEl>
                                        <p:attrNameLst>
                                          <p:attrName>style.visibility</p:attrName>
                                        </p:attrNameLst>
                                      </p:cBhvr>
                                      <p:to>
                                        <p:strVal val="visible"/>
                                      </p:to>
                                    </p:set>
                                    <p:anim calcmode="lin" valueType="num">
                                      <p:cBhvr additive="base">
                                        <p:cTn id="13" dur="500" fill="hold"/>
                                        <p:tgtEl>
                                          <p:spTgt spid="3081"/>
                                        </p:tgtEl>
                                        <p:attrNameLst>
                                          <p:attrName>ppt_x</p:attrName>
                                        </p:attrNameLst>
                                      </p:cBhvr>
                                      <p:tavLst>
                                        <p:tav tm="0">
                                          <p:val>
                                            <p:strVal val="0-#ppt_w/2"/>
                                          </p:val>
                                        </p:tav>
                                        <p:tav tm="100000">
                                          <p:val>
                                            <p:strVal val="#ppt_x"/>
                                          </p:val>
                                        </p:tav>
                                      </p:tavLst>
                                    </p:anim>
                                    <p:anim calcmode="lin" valueType="num">
                                      <p:cBhvr additive="base">
                                        <p:cTn id="14" dur="500" fill="hold"/>
                                        <p:tgtEl>
                                          <p:spTgt spid="308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80"/>
                                        </p:tgtEl>
                                        <p:attrNameLst>
                                          <p:attrName>style.visibility</p:attrName>
                                        </p:attrNameLst>
                                      </p:cBhvr>
                                      <p:to>
                                        <p:strVal val="visible"/>
                                      </p:to>
                                    </p:set>
                                    <p:anim calcmode="lin" valueType="num">
                                      <p:cBhvr additive="base">
                                        <p:cTn id="19" dur="500" fill="hold"/>
                                        <p:tgtEl>
                                          <p:spTgt spid="3080"/>
                                        </p:tgtEl>
                                        <p:attrNameLst>
                                          <p:attrName>ppt_x</p:attrName>
                                        </p:attrNameLst>
                                      </p:cBhvr>
                                      <p:tavLst>
                                        <p:tav tm="0">
                                          <p:val>
                                            <p:strVal val="0-#ppt_w/2"/>
                                          </p:val>
                                        </p:tav>
                                        <p:tav tm="100000">
                                          <p:val>
                                            <p:strVal val="#ppt_x"/>
                                          </p:val>
                                        </p:tav>
                                      </p:tavLst>
                                    </p:anim>
                                    <p:anim calcmode="lin" valueType="num">
                                      <p:cBhvr additive="base">
                                        <p:cTn id="20" dur="500" fill="hold"/>
                                        <p:tgtEl>
                                          <p:spTgt spid="308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084"/>
                                        </p:tgtEl>
                                        <p:attrNameLst>
                                          <p:attrName>style.visibility</p:attrName>
                                        </p:attrNameLst>
                                      </p:cBhvr>
                                      <p:to>
                                        <p:strVal val="visible"/>
                                      </p:to>
                                    </p:set>
                                    <p:anim calcmode="lin" valueType="num">
                                      <p:cBhvr additive="base">
                                        <p:cTn id="25" dur="500" fill="hold"/>
                                        <p:tgtEl>
                                          <p:spTgt spid="3084"/>
                                        </p:tgtEl>
                                        <p:attrNameLst>
                                          <p:attrName>ppt_x</p:attrName>
                                        </p:attrNameLst>
                                      </p:cBhvr>
                                      <p:tavLst>
                                        <p:tav tm="0">
                                          <p:val>
                                            <p:strVal val="0-#ppt_w/2"/>
                                          </p:val>
                                        </p:tav>
                                        <p:tav tm="100000">
                                          <p:val>
                                            <p:strVal val="#ppt_x"/>
                                          </p:val>
                                        </p:tav>
                                      </p:tavLst>
                                    </p:anim>
                                    <p:anim calcmode="lin" valueType="num">
                                      <p:cBhvr additive="base">
                                        <p:cTn id="26" dur="500" fill="hold"/>
                                        <p:tgtEl>
                                          <p:spTgt spid="308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083"/>
                                        </p:tgtEl>
                                        <p:attrNameLst>
                                          <p:attrName>style.visibility</p:attrName>
                                        </p:attrNameLst>
                                      </p:cBhvr>
                                      <p:to>
                                        <p:strVal val="visible"/>
                                      </p:to>
                                    </p:set>
                                    <p:anim calcmode="lin" valueType="num">
                                      <p:cBhvr additive="base">
                                        <p:cTn id="31" dur="500" fill="hold"/>
                                        <p:tgtEl>
                                          <p:spTgt spid="3083"/>
                                        </p:tgtEl>
                                        <p:attrNameLst>
                                          <p:attrName>ppt_x</p:attrName>
                                        </p:attrNameLst>
                                      </p:cBhvr>
                                      <p:tavLst>
                                        <p:tav tm="0">
                                          <p:val>
                                            <p:strVal val="0-#ppt_w/2"/>
                                          </p:val>
                                        </p:tav>
                                        <p:tav tm="100000">
                                          <p:val>
                                            <p:strVal val="#ppt_x"/>
                                          </p:val>
                                        </p:tav>
                                      </p:tavLst>
                                    </p:anim>
                                    <p:anim calcmode="lin" valueType="num">
                                      <p:cBhvr additive="base">
                                        <p:cTn id="32" dur="500" fill="hold"/>
                                        <p:tgtEl>
                                          <p:spTgt spid="308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082"/>
                                        </p:tgtEl>
                                        <p:attrNameLst>
                                          <p:attrName>style.visibility</p:attrName>
                                        </p:attrNameLst>
                                      </p:cBhvr>
                                      <p:to>
                                        <p:strVal val="visible"/>
                                      </p:to>
                                    </p:set>
                                    <p:anim calcmode="lin" valueType="num">
                                      <p:cBhvr additive="base">
                                        <p:cTn id="37" dur="500" fill="hold"/>
                                        <p:tgtEl>
                                          <p:spTgt spid="3082"/>
                                        </p:tgtEl>
                                        <p:attrNameLst>
                                          <p:attrName>ppt_x</p:attrName>
                                        </p:attrNameLst>
                                      </p:cBhvr>
                                      <p:tavLst>
                                        <p:tav tm="0">
                                          <p:val>
                                            <p:strVal val="0-#ppt_w/2"/>
                                          </p:val>
                                        </p:tav>
                                        <p:tav tm="100000">
                                          <p:val>
                                            <p:strVal val="#ppt_x"/>
                                          </p:val>
                                        </p:tav>
                                      </p:tavLst>
                                    </p:anim>
                                    <p:anim calcmode="lin" valueType="num">
                                      <p:cBhvr additive="base">
                                        <p:cTn id="38" dur="500" fill="hold"/>
                                        <p:tgtEl>
                                          <p:spTgt spid="30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 grpId="0" animBg="1"/>
      <p:bldP spid="3080" grpId="0" autoUpdateAnimBg="0"/>
      <p:bldP spid="3081" grpId="0" animBg="1"/>
      <p:bldP spid="3082" grpId="0" autoUpdateAnimBg="0"/>
      <p:bldP spid="3083" grpId="0" autoUpdateAnimBg="0"/>
      <p:bldP spid="308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95536" y="332656"/>
            <a:ext cx="8568952" cy="507831"/>
          </a:xfrm>
          <a:prstGeom prst="rect">
            <a:avLst/>
          </a:prstGeom>
        </p:spPr>
        <p:txBody>
          <a:bodyPr wrap="square">
            <a:spAutoFit/>
          </a:bodyPr>
          <a:lstStyle/>
          <a:p>
            <a:pPr>
              <a:lnSpc>
                <a:spcPct val="150000"/>
              </a:lnSpc>
            </a:pPr>
            <a:r>
              <a:rPr lang="tr-TR" dirty="0" smtClean="0">
                <a:solidFill>
                  <a:srgbClr val="FF0000"/>
                </a:solidFill>
                <a:latin typeface="Times New Roman" pitchFamily="18" charset="0"/>
                <a:cs typeface="Times New Roman" pitchFamily="18" charset="0"/>
              </a:rPr>
              <a:t>Soru: </a:t>
            </a:r>
            <a:r>
              <a:rPr lang="tr-TR" dirty="0" smtClean="0">
                <a:solidFill>
                  <a:schemeClr val="bg1"/>
                </a:solidFill>
                <a:latin typeface="Times New Roman" pitchFamily="18" charset="0"/>
                <a:cs typeface="Times New Roman" pitchFamily="18" charset="0"/>
              </a:rPr>
              <a:t>Kapalı formülü C</a:t>
            </a:r>
            <a:r>
              <a:rPr lang="tr-TR" baseline="-25000" dirty="0" smtClean="0">
                <a:solidFill>
                  <a:schemeClr val="bg1"/>
                </a:solidFill>
                <a:latin typeface="Times New Roman" pitchFamily="18" charset="0"/>
                <a:cs typeface="Times New Roman" pitchFamily="18" charset="0"/>
              </a:rPr>
              <a:t>4</a:t>
            </a:r>
            <a:r>
              <a:rPr lang="tr-TR" dirty="0" smtClean="0">
                <a:solidFill>
                  <a:schemeClr val="bg1"/>
                </a:solidFill>
                <a:latin typeface="Times New Roman" pitchFamily="18" charset="0"/>
                <a:cs typeface="Times New Roman" pitchFamily="18" charset="0"/>
              </a:rPr>
              <a:t>H</a:t>
            </a:r>
            <a:r>
              <a:rPr lang="tr-TR" baseline="-25000" dirty="0" smtClean="0">
                <a:solidFill>
                  <a:schemeClr val="bg1"/>
                </a:solidFill>
                <a:latin typeface="Times New Roman" pitchFamily="18" charset="0"/>
                <a:cs typeface="Times New Roman" pitchFamily="18" charset="0"/>
              </a:rPr>
              <a:t>10</a:t>
            </a:r>
            <a:r>
              <a:rPr lang="tr-TR" dirty="0" smtClean="0">
                <a:solidFill>
                  <a:schemeClr val="bg1"/>
                </a:solidFill>
                <a:latin typeface="Times New Roman" pitchFamily="18" charset="0"/>
                <a:cs typeface="Times New Roman" pitchFamily="18" charset="0"/>
              </a:rPr>
              <a:t>O olan bileşiğin IR spektrumu verilmiştir. Açık formülü nedir?</a:t>
            </a:r>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1772816"/>
            <a:ext cx="8334375" cy="4010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80</a:t>
            </a:fld>
            <a:endParaRPr lang="tr-TR"/>
          </a:p>
        </p:txBody>
      </p:sp>
    </p:spTree>
    <p:extLst>
      <p:ext uri="{BB962C8B-B14F-4D97-AF65-F5344CB8AC3E}">
        <p14:creationId xmlns:p14="http://schemas.microsoft.com/office/powerpoint/2010/main" xmlns="" val="2566662632"/>
      </p:ext>
    </p:extLst>
  </p:cSld>
  <p:clrMapOvr>
    <a:masterClrMapping/>
  </p:clrMapOvr>
  <p:transition>
    <p:cover dir="u"/>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17412" name="Text Box 4"/>
          <p:cNvSpPr txBox="1">
            <a:spLocks noChangeArrowheads="1"/>
          </p:cNvSpPr>
          <p:nvPr/>
        </p:nvSpPr>
        <p:spPr bwMode="auto">
          <a:xfrm>
            <a:off x="2057400" y="533400"/>
            <a:ext cx="3048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1-butanol</a:t>
            </a:r>
          </a:p>
        </p:txBody>
      </p:sp>
      <p:sp>
        <p:nvSpPr>
          <p:cNvPr id="17413" name="Text Box 5"/>
          <p:cNvSpPr txBox="1">
            <a:spLocks noChangeArrowheads="1"/>
          </p:cNvSpPr>
          <p:nvPr/>
        </p:nvSpPr>
        <p:spPr bwMode="auto">
          <a:xfrm>
            <a:off x="5105400" y="5715000"/>
            <a:ext cx="3429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solidFill>
                  <a:srgbClr val="000000"/>
                </a:solidFill>
                <a:latin typeface="Times New Roman" pitchFamily="18" charset="0"/>
              </a:rPr>
              <a:t>CH</a:t>
            </a:r>
            <a:r>
              <a:rPr lang="en-US" sz="2400" baseline="-25000">
                <a:solidFill>
                  <a:srgbClr val="000000"/>
                </a:solidFill>
                <a:latin typeface="Times New Roman" pitchFamily="18" charset="0"/>
              </a:rPr>
              <a:t>3</a:t>
            </a:r>
            <a:r>
              <a:rPr lang="en-US" sz="2400">
                <a:solidFill>
                  <a:srgbClr val="000000"/>
                </a:solidFill>
                <a:latin typeface="Times New Roman" pitchFamily="18" charset="0"/>
              </a:rPr>
              <a:t>CH</a:t>
            </a:r>
            <a:r>
              <a:rPr lang="en-US" sz="2400" baseline="-25000">
                <a:solidFill>
                  <a:srgbClr val="000000"/>
                </a:solidFill>
                <a:latin typeface="Times New Roman" pitchFamily="18" charset="0"/>
              </a:rPr>
              <a:t>2</a:t>
            </a:r>
            <a:r>
              <a:rPr lang="en-US" sz="2400">
                <a:solidFill>
                  <a:srgbClr val="000000"/>
                </a:solidFill>
                <a:latin typeface="Times New Roman" pitchFamily="18" charset="0"/>
              </a:rPr>
              <a:t>CH</a:t>
            </a:r>
            <a:r>
              <a:rPr lang="en-US" sz="2400" baseline="-25000">
                <a:solidFill>
                  <a:srgbClr val="000000"/>
                </a:solidFill>
                <a:latin typeface="Times New Roman" pitchFamily="18" charset="0"/>
              </a:rPr>
              <a:t>2</a:t>
            </a:r>
            <a:r>
              <a:rPr lang="en-US" sz="2400">
                <a:solidFill>
                  <a:srgbClr val="000000"/>
                </a:solidFill>
                <a:latin typeface="Times New Roman" pitchFamily="18" charset="0"/>
              </a:rPr>
              <a:t>CH</a:t>
            </a:r>
            <a:r>
              <a:rPr lang="en-US" sz="2400" baseline="-25000">
                <a:solidFill>
                  <a:srgbClr val="000000"/>
                </a:solidFill>
                <a:latin typeface="Times New Roman" pitchFamily="18" charset="0"/>
              </a:rPr>
              <a:t>2</a:t>
            </a:r>
            <a:r>
              <a:rPr lang="en-US" sz="2400">
                <a:solidFill>
                  <a:srgbClr val="000000"/>
                </a:solidFill>
                <a:latin typeface="Times New Roman" pitchFamily="18" charset="0"/>
              </a:rPr>
              <a:t>-OH</a:t>
            </a:r>
          </a:p>
        </p:txBody>
      </p:sp>
      <p:sp>
        <p:nvSpPr>
          <p:cNvPr id="17414" name="Text Box 6"/>
          <p:cNvSpPr txBox="1">
            <a:spLocks noChangeArrowheads="1"/>
          </p:cNvSpPr>
          <p:nvPr/>
        </p:nvSpPr>
        <p:spPr bwMode="auto">
          <a:xfrm>
            <a:off x="6172200" y="4724400"/>
            <a:ext cx="1066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C-O 1</a:t>
            </a:r>
            <a:r>
              <a:rPr lang="en-US" sz="2000" b="1" baseline="30000">
                <a:solidFill>
                  <a:srgbClr val="3333CC"/>
                </a:solidFill>
                <a:latin typeface="Times New Roman" pitchFamily="18" charset="0"/>
              </a:rPr>
              <a:t>o</a:t>
            </a:r>
            <a:endParaRPr lang="en-US" sz="2000" b="1">
              <a:solidFill>
                <a:srgbClr val="3333CC"/>
              </a:solidFill>
              <a:latin typeface="Times New Roman" pitchFamily="18" charset="0"/>
            </a:endParaRPr>
          </a:p>
        </p:txBody>
      </p:sp>
      <p:sp>
        <p:nvSpPr>
          <p:cNvPr id="17415" name="Line 7"/>
          <p:cNvSpPr>
            <a:spLocks noChangeShapeType="1"/>
          </p:cNvSpPr>
          <p:nvPr/>
        </p:nvSpPr>
        <p:spPr bwMode="auto">
          <a:xfrm flipV="1">
            <a:off x="6705600" y="4191000"/>
            <a:ext cx="0" cy="45720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17416" name="Text Box 8"/>
          <p:cNvSpPr txBox="1">
            <a:spLocks noChangeArrowheads="1"/>
          </p:cNvSpPr>
          <p:nvPr/>
        </p:nvSpPr>
        <p:spPr bwMode="auto">
          <a:xfrm>
            <a:off x="685800" y="3733800"/>
            <a:ext cx="2514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CC0000"/>
                </a:solidFill>
                <a:latin typeface="Times New Roman" pitchFamily="18" charset="0"/>
              </a:rPr>
              <a:t>3200-3640 (b)</a:t>
            </a:r>
            <a:r>
              <a:rPr lang="en-US" sz="2400">
                <a:solidFill>
                  <a:srgbClr val="3333CC"/>
                </a:solidFill>
                <a:latin typeface="Times New Roman" pitchFamily="18" charset="0"/>
              </a:rPr>
              <a:t> </a:t>
            </a:r>
            <a:r>
              <a:rPr lang="en-US" sz="2000" b="1">
                <a:solidFill>
                  <a:srgbClr val="CC0000"/>
                </a:solidFill>
                <a:latin typeface="Times New Roman" pitchFamily="18" charset="0"/>
              </a:rPr>
              <a:t>O-H</a:t>
            </a:r>
          </a:p>
        </p:txBody>
      </p:sp>
      <p:sp>
        <p:nvSpPr>
          <p:cNvPr id="17417" name="Line 9"/>
          <p:cNvSpPr>
            <a:spLocks noChangeShapeType="1"/>
          </p:cNvSpPr>
          <p:nvPr/>
        </p:nvSpPr>
        <p:spPr bwMode="auto">
          <a:xfrm>
            <a:off x="1066800" y="4419600"/>
            <a:ext cx="533400" cy="0"/>
          </a:xfrm>
          <a:prstGeom prst="line">
            <a:avLst/>
          </a:prstGeom>
          <a:noFill/>
          <a:ln w="9525">
            <a:solidFill>
              <a:srgbClr val="CC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81</a:t>
            </a:fld>
            <a:endParaRPr lang="en-US">
              <a:solidFill>
                <a:srgbClr val="000000"/>
              </a:solidFill>
            </a:endParaRPr>
          </a:p>
        </p:txBody>
      </p:sp>
    </p:spTree>
    <p:extLst>
      <p:ext uri="{BB962C8B-B14F-4D97-AF65-F5344CB8AC3E}">
        <p14:creationId xmlns:p14="http://schemas.microsoft.com/office/powerpoint/2010/main" xmlns="" val="401682664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16388" name="Text Box 4"/>
          <p:cNvSpPr txBox="1">
            <a:spLocks noChangeArrowheads="1"/>
          </p:cNvSpPr>
          <p:nvPr/>
        </p:nvSpPr>
        <p:spPr bwMode="auto">
          <a:xfrm>
            <a:off x="2057400" y="533400"/>
            <a:ext cx="3048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2-butanol</a:t>
            </a:r>
          </a:p>
        </p:txBody>
      </p:sp>
      <p:sp>
        <p:nvSpPr>
          <p:cNvPr id="16390" name="Text Box 6"/>
          <p:cNvSpPr txBox="1">
            <a:spLocks noChangeArrowheads="1"/>
          </p:cNvSpPr>
          <p:nvPr/>
        </p:nvSpPr>
        <p:spPr bwMode="auto">
          <a:xfrm>
            <a:off x="5943600" y="4572000"/>
            <a:ext cx="1066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C-O 2</a:t>
            </a:r>
            <a:r>
              <a:rPr lang="en-US" sz="2000" b="1" baseline="30000">
                <a:solidFill>
                  <a:srgbClr val="3333CC"/>
                </a:solidFill>
                <a:latin typeface="Times New Roman" pitchFamily="18" charset="0"/>
              </a:rPr>
              <a:t>o</a:t>
            </a:r>
            <a:endParaRPr lang="en-US" sz="2000" b="1">
              <a:solidFill>
                <a:srgbClr val="3333CC"/>
              </a:solidFill>
              <a:latin typeface="Times New Roman" pitchFamily="18" charset="0"/>
            </a:endParaRPr>
          </a:p>
        </p:txBody>
      </p:sp>
      <p:sp>
        <p:nvSpPr>
          <p:cNvPr id="16391" name="Line 7"/>
          <p:cNvSpPr>
            <a:spLocks noChangeShapeType="1"/>
          </p:cNvSpPr>
          <p:nvPr/>
        </p:nvSpPr>
        <p:spPr bwMode="auto">
          <a:xfrm flipV="1">
            <a:off x="6477000" y="4114800"/>
            <a:ext cx="0" cy="30480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16392" name="Text Box 8"/>
          <p:cNvSpPr txBox="1">
            <a:spLocks noChangeArrowheads="1"/>
          </p:cNvSpPr>
          <p:nvPr/>
        </p:nvSpPr>
        <p:spPr bwMode="auto">
          <a:xfrm>
            <a:off x="990600" y="4191000"/>
            <a:ext cx="8382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CC0000"/>
                </a:solidFill>
                <a:latin typeface="Times New Roman" pitchFamily="18" charset="0"/>
              </a:rPr>
              <a:t>O-H</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82</a:t>
            </a:fld>
            <a:endParaRPr lang="en-US">
              <a:solidFill>
                <a:srgbClr val="000000"/>
              </a:solidFill>
            </a:endParaRPr>
          </a:p>
        </p:txBody>
      </p:sp>
    </p:spTree>
    <p:extLst>
      <p:ext uri="{BB962C8B-B14F-4D97-AF65-F5344CB8AC3E}">
        <p14:creationId xmlns:p14="http://schemas.microsoft.com/office/powerpoint/2010/main" xmlns="" val="307649759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314325" y="525463"/>
            <a:ext cx="8329613" cy="4936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6457" tIns="43228" rIns="86457" bIns="43228">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lnSpc>
                <a:spcPct val="150000"/>
              </a:lnSpc>
              <a:spcBef>
                <a:spcPct val="50000"/>
              </a:spcBef>
            </a:pPr>
            <a:r>
              <a:rPr lang="tr-TR" sz="2000" dirty="0">
                <a:solidFill>
                  <a:srgbClr val="FF0000"/>
                </a:solidFill>
                <a:latin typeface="Times New Roman" pitchFamily="18" charset="0"/>
                <a:cs typeface="Times New Roman" pitchFamily="18" charset="0"/>
              </a:rPr>
              <a:t>Soru</a:t>
            </a:r>
            <a:r>
              <a:rPr lang="tr-TR" sz="2000" dirty="0">
                <a:solidFill>
                  <a:srgbClr val="000000"/>
                </a:solidFill>
                <a:latin typeface="Times New Roman" pitchFamily="18" charset="0"/>
                <a:cs typeface="Times New Roman" pitchFamily="18" charset="0"/>
              </a:rPr>
              <a:t>  Kapalı formülü </a:t>
            </a:r>
            <a:r>
              <a:rPr lang="tr-TR" sz="2000" dirty="0" smtClean="0">
                <a:solidFill>
                  <a:srgbClr val="000000"/>
                </a:solidFill>
                <a:latin typeface="Times New Roman" pitchFamily="18" charset="0"/>
                <a:cs typeface="Times New Roman" pitchFamily="18" charset="0"/>
              </a:rPr>
              <a:t>C</a:t>
            </a:r>
            <a:r>
              <a:rPr lang="tr-TR" sz="2000" baseline="-25000" dirty="0" smtClean="0">
                <a:solidFill>
                  <a:srgbClr val="000000"/>
                </a:solidFill>
                <a:latin typeface="Times New Roman" pitchFamily="18" charset="0"/>
                <a:cs typeface="Times New Roman" pitchFamily="18" charset="0"/>
              </a:rPr>
              <a:t>7</a:t>
            </a:r>
            <a:r>
              <a:rPr lang="tr-TR" sz="2000" dirty="0" smtClean="0">
                <a:solidFill>
                  <a:srgbClr val="000000"/>
                </a:solidFill>
                <a:latin typeface="Times New Roman" pitchFamily="18" charset="0"/>
                <a:cs typeface="Times New Roman" pitchFamily="18" charset="0"/>
              </a:rPr>
              <a:t>H</a:t>
            </a:r>
            <a:r>
              <a:rPr lang="tr-TR" sz="2000" baseline="-25000" dirty="0" smtClean="0">
                <a:solidFill>
                  <a:srgbClr val="000000"/>
                </a:solidFill>
                <a:latin typeface="Times New Roman" pitchFamily="18" charset="0"/>
                <a:cs typeface="Times New Roman" pitchFamily="18" charset="0"/>
              </a:rPr>
              <a:t>6</a:t>
            </a:r>
            <a:r>
              <a:rPr lang="tr-TR" sz="2000" dirty="0" smtClean="0">
                <a:solidFill>
                  <a:srgbClr val="000000"/>
                </a:solidFill>
                <a:latin typeface="Times New Roman" pitchFamily="18" charset="0"/>
                <a:cs typeface="Times New Roman" pitchFamily="18" charset="0"/>
              </a:rPr>
              <a:t>O </a:t>
            </a:r>
            <a:r>
              <a:rPr lang="tr-TR" sz="2000" dirty="0">
                <a:solidFill>
                  <a:srgbClr val="000000"/>
                </a:solidFill>
                <a:latin typeface="Times New Roman" pitchFamily="18" charset="0"/>
                <a:cs typeface="Times New Roman" pitchFamily="18" charset="0"/>
              </a:rPr>
              <a:t>olan bir bileşiğin açık formülü nedir?</a:t>
            </a:r>
          </a:p>
        </p:txBody>
      </p:sp>
      <p:pic>
        <p:nvPicPr>
          <p:cNvPr id="63491"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850" y="1484313"/>
            <a:ext cx="8516938" cy="439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52C74AE7-36A1-4C15-962D-B49A703D1F4C}" type="slidenum">
              <a:rPr lang="tr-TR" smtClean="0">
                <a:solidFill>
                  <a:srgbClr val="DBF5F9">
                    <a:shade val="90000"/>
                  </a:srgbClr>
                </a:solidFill>
              </a:rPr>
              <a:pPr>
                <a:defRPr/>
              </a:pPr>
              <a:t>83</a:t>
            </a:fld>
            <a:endParaRPr lang="tr-TR">
              <a:solidFill>
                <a:srgbClr val="DBF5F9">
                  <a:shade val="90000"/>
                </a:srgbClr>
              </a:solidFill>
            </a:endParaRPr>
          </a:p>
        </p:txBody>
      </p:sp>
    </p:spTree>
    <p:extLst>
      <p:ext uri="{BB962C8B-B14F-4D97-AF65-F5344CB8AC3E}">
        <p14:creationId xmlns:p14="http://schemas.microsoft.com/office/powerpoint/2010/main" xmlns="" val="866698283"/>
      </p:ext>
    </p:extLst>
  </p:cSld>
  <p:clrMapOvr>
    <a:masterClrMapping/>
  </p:clrMapOvr>
  <p:transition>
    <p:cover dir="u"/>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51520" y="267957"/>
            <a:ext cx="8496300" cy="65556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just">
              <a:lnSpc>
                <a:spcPct val="150000"/>
              </a:lnSpc>
            </a:pPr>
            <a:r>
              <a:rPr lang="tr-TR" sz="2000" dirty="0" smtClean="0">
                <a:solidFill>
                  <a:srgbClr val="000000"/>
                </a:solidFill>
                <a:latin typeface="Times New Roman" pitchFamily="18" charset="0"/>
                <a:cs typeface="Times New Roman" pitchFamily="18" charset="0"/>
              </a:rPr>
              <a:t>Molekülün </a:t>
            </a:r>
            <a:r>
              <a:rPr lang="tr-TR" sz="2000" dirty="0" err="1" smtClean="0">
                <a:solidFill>
                  <a:srgbClr val="000000"/>
                </a:solidFill>
                <a:latin typeface="Times New Roman" pitchFamily="18" charset="0"/>
                <a:cs typeface="Times New Roman" pitchFamily="18" charset="0"/>
              </a:rPr>
              <a:t>doymamışlık</a:t>
            </a:r>
            <a:r>
              <a:rPr lang="tr-TR" sz="2000" dirty="0" smtClean="0">
                <a:solidFill>
                  <a:srgbClr val="000000"/>
                </a:solidFill>
                <a:latin typeface="Times New Roman" pitchFamily="18" charset="0"/>
                <a:cs typeface="Times New Roman" pitchFamily="18" charset="0"/>
              </a:rPr>
              <a:t> derecesi</a:t>
            </a:r>
          </a:p>
          <a:p>
            <a:pPr algn="just">
              <a:lnSpc>
                <a:spcPct val="150000"/>
              </a:lnSpc>
            </a:pPr>
            <a:r>
              <a:rPr lang="tr-TR" sz="2000" dirty="0" err="1" smtClean="0">
                <a:solidFill>
                  <a:srgbClr val="000000"/>
                </a:solidFill>
                <a:latin typeface="Times New Roman" pitchFamily="18" charset="0"/>
                <a:cs typeface="Times New Roman" pitchFamily="18" charset="0"/>
              </a:rPr>
              <a:t>C</a:t>
            </a:r>
            <a:r>
              <a:rPr lang="tr-TR" sz="2000" baseline="-25000" dirty="0" err="1" smtClean="0">
                <a:solidFill>
                  <a:srgbClr val="000000"/>
                </a:solidFill>
                <a:latin typeface="Times New Roman" pitchFamily="18" charset="0"/>
                <a:cs typeface="Times New Roman" pitchFamily="18" charset="0"/>
              </a:rPr>
              <a:t>a</a:t>
            </a:r>
            <a:r>
              <a:rPr lang="tr-TR" sz="2000" dirty="0" err="1" smtClean="0">
                <a:solidFill>
                  <a:srgbClr val="000000"/>
                </a:solidFill>
                <a:latin typeface="Times New Roman" pitchFamily="18" charset="0"/>
                <a:cs typeface="Times New Roman" pitchFamily="18" charset="0"/>
              </a:rPr>
              <a:t>H</a:t>
            </a:r>
            <a:r>
              <a:rPr lang="tr-TR" sz="2000" baseline="-25000" dirty="0" err="1" smtClean="0">
                <a:solidFill>
                  <a:srgbClr val="000000"/>
                </a:solidFill>
                <a:latin typeface="Times New Roman" pitchFamily="18" charset="0"/>
                <a:cs typeface="Times New Roman" pitchFamily="18" charset="0"/>
              </a:rPr>
              <a:t>b</a:t>
            </a:r>
            <a:r>
              <a:rPr lang="tr-TR" sz="2000" dirty="0" err="1" smtClean="0">
                <a:solidFill>
                  <a:srgbClr val="000000"/>
                </a:solidFill>
                <a:latin typeface="Times New Roman" pitchFamily="18" charset="0"/>
                <a:cs typeface="Times New Roman" pitchFamily="18" charset="0"/>
              </a:rPr>
              <a:t>N</a:t>
            </a:r>
            <a:r>
              <a:rPr lang="tr-TR" sz="2000" baseline="-25000" dirty="0" err="1" smtClean="0">
                <a:solidFill>
                  <a:srgbClr val="000000"/>
                </a:solidFill>
                <a:latin typeface="Times New Roman" pitchFamily="18" charset="0"/>
                <a:cs typeface="Times New Roman" pitchFamily="18" charset="0"/>
              </a:rPr>
              <a:t>c</a:t>
            </a:r>
            <a:r>
              <a:rPr lang="tr-TR" sz="2000" dirty="0" err="1" smtClean="0">
                <a:solidFill>
                  <a:srgbClr val="000000"/>
                </a:solidFill>
                <a:latin typeface="Times New Roman" pitchFamily="18" charset="0"/>
                <a:cs typeface="Times New Roman" pitchFamily="18" charset="0"/>
              </a:rPr>
              <a:t>O</a:t>
            </a:r>
            <a:r>
              <a:rPr lang="tr-TR" sz="2000" baseline="-25000" dirty="0" err="1" smtClean="0">
                <a:solidFill>
                  <a:srgbClr val="000000"/>
                </a:solidFill>
                <a:latin typeface="Times New Roman" pitchFamily="18" charset="0"/>
                <a:cs typeface="Times New Roman" pitchFamily="18" charset="0"/>
              </a:rPr>
              <a:t>d</a:t>
            </a:r>
            <a:r>
              <a:rPr lang="tr-TR" sz="2000" dirty="0" err="1" smtClean="0">
                <a:solidFill>
                  <a:srgbClr val="000000"/>
                </a:solidFill>
                <a:latin typeface="Times New Roman" pitchFamily="18" charset="0"/>
                <a:cs typeface="Times New Roman" pitchFamily="18" charset="0"/>
              </a:rPr>
              <a:t>X</a:t>
            </a:r>
            <a:r>
              <a:rPr lang="tr-TR" sz="2000" baseline="-25000" dirty="0" err="1" smtClean="0">
                <a:solidFill>
                  <a:srgbClr val="000000"/>
                </a:solidFill>
                <a:latin typeface="Times New Roman" pitchFamily="18" charset="0"/>
                <a:cs typeface="Times New Roman" pitchFamily="18" charset="0"/>
              </a:rPr>
              <a:t>e</a:t>
            </a:r>
            <a:r>
              <a:rPr lang="tr-TR" sz="2000" dirty="0" smtClean="0">
                <a:solidFill>
                  <a:srgbClr val="000000"/>
                </a:solidFill>
                <a:latin typeface="Times New Roman" pitchFamily="18" charset="0"/>
                <a:cs typeface="Times New Roman" pitchFamily="18" charset="0"/>
              </a:rPr>
              <a:t> olan (X=halojen) bir molekülde </a:t>
            </a:r>
          </a:p>
          <a:p>
            <a:pPr algn="just">
              <a:lnSpc>
                <a:spcPct val="150000"/>
              </a:lnSpc>
            </a:pPr>
            <a:r>
              <a:rPr lang="tr-TR" sz="2000" dirty="0" smtClean="0">
                <a:solidFill>
                  <a:srgbClr val="000000"/>
                </a:solidFill>
                <a:latin typeface="Times New Roman" pitchFamily="18" charset="0"/>
                <a:cs typeface="Times New Roman" pitchFamily="18" charset="0"/>
              </a:rPr>
              <a:t>C</a:t>
            </a:r>
            <a:r>
              <a:rPr lang="tr-TR" sz="2000" baseline="-25000" dirty="0" smtClean="0">
                <a:solidFill>
                  <a:srgbClr val="000000"/>
                </a:solidFill>
                <a:latin typeface="Times New Roman" pitchFamily="18" charset="0"/>
                <a:cs typeface="Times New Roman" pitchFamily="18" charset="0"/>
              </a:rPr>
              <a:t>7</a:t>
            </a:r>
            <a:r>
              <a:rPr lang="tr-TR" sz="2000" dirty="0" smtClean="0">
                <a:solidFill>
                  <a:srgbClr val="000000"/>
                </a:solidFill>
                <a:latin typeface="Times New Roman" pitchFamily="18" charset="0"/>
                <a:cs typeface="Times New Roman" pitchFamily="18" charset="0"/>
              </a:rPr>
              <a:t>H</a:t>
            </a:r>
            <a:r>
              <a:rPr lang="tr-TR" sz="2000" baseline="-25000" dirty="0" smtClean="0">
                <a:solidFill>
                  <a:srgbClr val="000000"/>
                </a:solidFill>
                <a:latin typeface="Times New Roman" pitchFamily="18" charset="0"/>
                <a:cs typeface="Times New Roman" pitchFamily="18" charset="0"/>
              </a:rPr>
              <a:t>6</a:t>
            </a:r>
            <a:r>
              <a:rPr lang="tr-TR" sz="2000" dirty="0" smtClean="0">
                <a:solidFill>
                  <a:srgbClr val="000000"/>
                </a:solidFill>
                <a:latin typeface="Times New Roman" pitchFamily="18" charset="0"/>
                <a:cs typeface="Times New Roman" pitchFamily="18" charset="0"/>
              </a:rPr>
              <a:t>O</a:t>
            </a:r>
          </a:p>
          <a:p>
            <a:pPr>
              <a:lnSpc>
                <a:spcPct val="150000"/>
              </a:lnSpc>
              <a:buFont typeface="Wingdings" pitchFamily="2" charset="2"/>
              <a:buNone/>
            </a:pPr>
            <a:r>
              <a:rPr lang="tr-TR" sz="2000" dirty="0" smtClean="0">
                <a:solidFill>
                  <a:srgbClr val="000000"/>
                </a:solidFill>
                <a:latin typeface="Times New Roman" pitchFamily="18" charset="0"/>
                <a:cs typeface="Times New Roman" pitchFamily="18" charset="0"/>
              </a:rPr>
              <a:t>                                             2a – b + c – e + 2 </a:t>
            </a:r>
          </a:p>
          <a:p>
            <a:pPr>
              <a:lnSpc>
                <a:spcPct val="150000"/>
              </a:lnSpc>
              <a:buFont typeface="Wingdings" pitchFamily="2" charset="2"/>
              <a:buNone/>
            </a:pPr>
            <a:r>
              <a:rPr lang="tr-TR" sz="2000" dirty="0" err="1" smtClean="0">
                <a:solidFill>
                  <a:srgbClr val="000000"/>
                </a:solidFill>
                <a:latin typeface="Times New Roman" pitchFamily="18" charset="0"/>
                <a:cs typeface="Times New Roman" pitchFamily="18" charset="0"/>
              </a:rPr>
              <a:t>doymamışlık</a:t>
            </a:r>
            <a:r>
              <a:rPr lang="tr-TR" sz="2000" dirty="0" smtClean="0">
                <a:solidFill>
                  <a:srgbClr val="000000"/>
                </a:solidFill>
                <a:latin typeface="Times New Roman" pitchFamily="18" charset="0"/>
                <a:cs typeface="Times New Roman" pitchFamily="18" charset="0"/>
              </a:rPr>
              <a:t> derecesi  = -------------------------------</a:t>
            </a:r>
            <a:endParaRPr lang="tr-TR" sz="2000" u="sng" dirty="0">
              <a:solidFill>
                <a:srgbClr val="000000"/>
              </a:solidFill>
              <a:latin typeface="Times New Roman" pitchFamily="18" charset="0"/>
              <a:cs typeface="Times New Roman" pitchFamily="18" charset="0"/>
            </a:endParaRPr>
          </a:p>
          <a:p>
            <a:pPr>
              <a:lnSpc>
                <a:spcPct val="150000"/>
              </a:lnSpc>
              <a:buFont typeface="Wingdings" pitchFamily="2" charset="2"/>
              <a:buNone/>
            </a:pP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                                                 </a:t>
            </a:r>
            <a:r>
              <a:rPr lang="tr-TR" sz="2000" dirty="0">
                <a:solidFill>
                  <a:srgbClr val="000000"/>
                </a:solidFill>
                <a:latin typeface="Times New Roman" pitchFamily="18" charset="0"/>
                <a:cs typeface="Times New Roman" pitchFamily="18" charset="0"/>
              </a:rPr>
              <a:t>2</a:t>
            </a:r>
            <a:endParaRPr lang="tr-TR" sz="2000" u="sng" dirty="0">
              <a:solidFill>
                <a:srgbClr val="000000"/>
              </a:solidFill>
              <a:latin typeface="Times New Roman" pitchFamily="18" charset="0"/>
              <a:cs typeface="Times New Roman" pitchFamily="18" charset="0"/>
            </a:endParaRPr>
          </a:p>
          <a:p>
            <a:pPr marL="457200" indent="-457200" algn="just">
              <a:lnSpc>
                <a:spcPct val="150000"/>
              </a:lnSpc>
              <a:buFontTx/>
              <a:buAutoNum type="arabicPeriod"/>
            </a:pPr>
            <a:endParaRPr lang="tr-TR" sz="2000" dirty="0" smtClean="0">
              <a:solidFill>
                <a:srgbClr val="000000"/>
              </a:solidFill>
              <a:latin typeface="Times New Roman" pitchFamily="18" charset="0"/>
              <a:cs typeface="Times New Roman" pitchFamily="18" charset="0"/>
            </a:endParaRPr>
          </a:p>
          <a:p>
            <a:pPr algn="just">
              <a:lnSpc>
                <a:spcPct val="150000"/>
              </a:lnSpc>
              <a:buFont typeface="Wingdings" pitchFamily="2" charset="2"/>
              <a:buNone/>
            </a:pPr>
            <a:endParaRPr lang="tr-TR" sz="2000" dirty="0">
              <a:solidFill>
                <a:srgbClr val="000000"/>
              </a:solidFill>
              <a:latin typeface="Times New Roman" pitchFamily="18" charset="0"/>
              <a:cs typeface="Times New Roman" pitchFamily="18" charset="0"/>
            </a:endParaRPr>
          </a:p>
          <a:p>
            <a:pPr>
              <a:lnSpc>
                <a:spcPct val="150000"/>
              </a:lnSpc>
              <a:buFont typeface="Wingdings" pitchFamily="2" charset="2"/>
              <a:buNone/>
            </a:pPr>
            <a:r>
              <a:rPr lang="tr-TR" sz="2000" dirty="0" smtClean="0">
                <a:solidFill>
                  <a:srgbClr val="000000"/>
                </a:solidFill>
                <a:latin typeface="Times New Roman" pitchFamily="18" charset="0"/>
                <a:cs typeface="Times New Roman" pitchFamily="18" charset="0"/>
              </a:rPr>
              <a:t>                                             2x7 </a:t>
            </a: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6 </a:t>
            </a: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0 </a:t>
            </a: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0 </a:t>
            </a:r>
            <a:r>
              <a:rPr lang="tr-TR" sz="2000" dirty="0">
                <a:solidFill>
                  <a:srgbClr val="000000"/>
                </a:solidFill>
                <a:latin typeface="Times New Roman" pitchFamily="18" charset="0"/>
                <a:cs typeface="Times New Roman" pitchFamily="18" charset="0"/>
              </a:rPr>
              <a:t>+ 2 </a:t>
            </a:r>
          </a:p>
          <a:p>
            <a:pPr>
              <a:lnSpc>
                <a:spcPct val="150000"/>
              </a:lnSpc>
              <a:buFont typeface="Wingdings" pitchFamily="2" charset="2"/>
              <a:buNone/>
            </a:pPr>
            <a:r>
              <a:rPr lang="tr-TR" sz="2000" dirty="0" err="1">
                <a:solidFill>
                  <a:srgbClr val="000000"/>
                </a:solidFill>
                <a:latin typeface="Times New Roman" pitchFamily="18" charset="0"/>
                <a:cs typeface="Times New Roman" pitchFamily="18" charset="0"/>
              </a:rPr>
              <a:t>doymamışlık</a:t>
            </a:r>
            <a:r>
              <a:rPr lang="tr-TR" sz="2000" dirty="0">
                <a:solidFill>
                  <a:srgbClr val="000000"/>
                </a:solidFill>
                <a:latin typeface="Times New Roman" pitchFamily="18" charset="0"/>
                <a:cs typeface="Times New Roman" pitchFamily="18" charset="0"/>
              </a:rPr>
              <a:t> derecesi  = </a:t>
            </a:r>
            <a:r>
              <a:rPr lang="tr-TR" sz="2000" dirty="0" smtClean="0">
                <a:solidFill>
                  <a:srgbClr val="000000"/>
                </a:solidFill>
                <a:latin typeface="Times New Roman" pitchFamily="18" charset="0"/>
                <a:cs typeface="Times New Roman" pitchFamily="18" charset="0"/>
              </a:rPr>
              <a:t>----------------------------- = 5 çift bağ (aromatik yapı)</a:t>
            </a:r>
            <a:endParaRPr lang="tr-TR" sz="2000" u="sng" dirty="0">
              <a:solidFill>
                <a:srgbClr val="000000"/>
              </a:solidFill>
              <a:latin typeface="Times New Roman" pitchFamily="18" charset="0"/>
              <a:cs typeface="Times New Roman" pitchFamily="18" charset="0"/>
            </a:endParaRPr>
          </a:p>
          <a:p>
            <a:pPr>
              <a:lnSpc>
                <a:spcPct val="150000"/>
              </a:lnSpc>
              <a:buFont typeface="Wingdings" pitchFamily="2" charset="2"/>
              <a:buNone/>
            </a:pP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 2</a:t>
            </a:r>
          </a:p>
          <a:p>
            <a:pPr>
              <a:lnSpc>
                <a:spcPct val="150000"/>
              </a:lnSpc>
              <a:buFont typeface="Wingdings" pitchFamily="2" charset="2"/>
              <a:buNone/>
            </a:pPr>
            <a:r>
              <a:rPr lang="tr-TR" sz="2000" smtClean="0">
                <a:solidFill>
                  <a:srgbClr val="000000"/>
                </a:solidFill>
                <a:latin typeface="Times New Roman" pitchFamily="18" charset="0"/>
                <a:cs typeface="Times New Roman" pitchFamily="18" charset="0"/>
              </a:rPr>
              <a:t>C</a:t>
            </a:r>
            <a:r>
              <a:rPr lang="tr-TR" sz="2000" baseline="-25000" smtClean="0">
                <a:solidFill>
                  <a:srgbClr val="000000"/>
                </a:solidFill>
                <a:latin typeface="Times New Roman" pitchFamily="18" charset="0"/>
                <a:cs typeface="Times New Roman" pitchFamily="18" charset="0"/>
              </a:rPr>
              <a:t>6</a:t>
            </a:r>
            <a:r>
              <a:rPr lang="tr-TR" sz="2000" smtClean="0">
                <a:solidFill>
                  <a:srgbClr val="000000"/>
                </a:solidFill>
                <a:latin typeface="Times New Roman" pitchFamily="18" charset="0"/>
                <a:cs typeface="Times New Roman" pitchFamily="18" charset="0"/>
              </a:rPr>
              <a:t>H</a:t>
            </a:r>
            <a:r>
              <a:rPr lang="tr-TR" sz="2000" baseline="-25000" smtClean="0">
                <a:solidFill>
                  <a:srgbClr val="000000"/>
                </a:solidFill>
                <a:latin typeface="Times New Roman" pitchFamily="18" charset="0"/>
                <a:cs typeface="Times New Roman" pitchFamily="18" charset="0"/>
              </a:rPr>
              <a:t>5</a:t>
            </a:r>
            <a:r>
              <a:rPr lang="tr-TR" sz="2000" smtClean="0">
                <a:solidFill>
                  <a:srgbClr val="000000"/>
                </a:solidFill>
                <a:latin typeface="Times New Roman" pitchFamily="18" charset="0"/>
                <a:cs typeface="Times New Roman" pitchFamily="18" charset="0"/>
              </a:rPr>
              <a:t> kalan–CHO</a:t>
            </a:r>
            <a:endParaRPr lang="tr-TR" sz="2000" dirty="0" smtClean="0">
              <a:solidFill>
                <a:srgbClr val="000000"/>
              </a:solidFill>
              <a:latin typeface="Times New Roman" pitchFamily="18" charset="0"/>
              <a:cs typeface="Times New Roman" pitchFamily="18" charset="0"/>
            </a:endParaRPr>
          </a:p>
          <a:p>
            <a:pPr>
              <a:lnSpc>
                <a:spcPct val="150000"/>
              </a:lnSpc>
              <a:buFont typeface="Wingdings" pitchFamily="2" charset="2"/>
              <a:buNone/>
            </a:pPr>
            <a:r>
              <a:rPr lang="tr-TR" sz="2000" dirty="0" smtClean="0">
                <a:solidFill>
                  <a:srgbClr val="000000"/>
                </a:solidFill>
                <a:latin typeface="Times New Roman" pitchFamily="18" charset="0"/>
                <a:cs typeface="Times New Roman" pitchFamily="18" charset="0"/>
              </a:rPr>
              <a:t>C</a:t>
            </a:r>
            <a:r>
              <a:rPr lang="tr-TR" sz="2000" baseline="-25000" dirty="0" smtClean="0">
                <a:solidFill>
                  <a:srgbClr val="000000"/>
                </a:solidFill>
                <a:latin typeface="Times New Roman" pitchFamily="18" charset="0"/>
                <a:cs typeface="Times New Roman" pitchFamily="18" charset="0"/>
              </a:rPr>
              <a:t>6</a:t>
            </a:r>
            <a:r>
              <a:rPr lang="tr-TR" sz="2000" dirty="0" smtClean="0">
                <a:solidFill>
                  <a:srgbClr val="000000"/>
                </a:solidFill>
                <a:latin typeface="Times New Roman" pitchFamily="18" charset="0"/>
                <a:cs typeface="Times New Roman" pitchFamily="18" charset="0"/>
              </a:rPr>
              <a:t>H</a:t>
            </a:r>
            <a:r>
              <a:rPr lang="tr-TR" sz="2000" baseline="-25000" dirty="0" smtClean="0">
                <a:solidFill>
                  <a:srgbClr val="000000"/>
                </a:solidFill>
                <a:latin typeface="Times New Roman" pitchFamily="18" charset="0"/>
                <a:cs typeface="Times New Roman" pitchFamily="18" charset="0"/>
              </a:rPr>
              <a:t>5</a:t>
            </a:r>
            <a:r>
              <a:rPr lang="tr-TR" sz="2000" dirty="0" smtClean="0">
                <a:solidFill>
                  <a:srgbClr val="000000"/>
                </a:solidFill>
                <a:latin typeface="Times New Roman" pitchFamily="18" charset="0"/>
                <a:cs typeface="Times New Roman" pitchFamily="18" charset="0"/>
              </a:rPr>
              <a:t>-CHO </a:t>
            </a:r>
            <a:r>
              <a:rPr lang="tr-TR" sz="2000" dirty="0" err="1" smtClean="0">
                <a:solidFill>
                  <a:srgbClr val="000000"/>
                </a:solidFill>
                <a:latin typeface="Times New Roman" pitchFamily="18" charset="0"/>
                <a:cs typeface="Times New Roman" pitchFamily="18" charset="0"/>
              </a:rPr>
              <a:t>bezaldehit</a:t>
            </a:r>
            <a:r>
              <a:rPr lang="tr-TR" sz="2000" dirty="0" smtClean="0">
                <a:solidFill>
                  <a:srgbClr val="000000"/>
                </a:solidFill>
                <a:latin typeface="Times New Roman" pitchFamily="18" charset="0"/>
                <a:cs typeface="Times New Roman" pitchFamily="18" charset="0"/>
              </a:rPr>
              <a:t> olabilir.</a:t>
            </a:r>
            <a:endParaRPr lang="tr-TR" sz="2000" dirty="0">
              <a:solidFill>
                <a:srgbClr val="000000"/>
              </a:solidFill>
              <a:latin typeface="Times New Roman" pitchFamily="18" charset="0"/>
              <a:cs typeface="Times New Roman" pitchFamily="18" charset="0"/>
            </a:endParaRPr>
          </a:p>
          <a:p>
            <a:pPr algn="just">
              <a:lnSpc>
                <a:spcPct val="150000"/>
              </a:lnSpc>
            </a:pPr>
            <a:endParaRPr lang="tr-TR" sz="2000" dirty="0">
              <a:solidFill>
                <a:srgbClr val="000000"/>
              </a:solidFill>
              <a:latin typeface="Times New Roman" pitchFamily="18" charset="0"/>
              <a:cs typeface="Times New Roman" pitchFamily="18" charset="0"/>
            </a:endParaRPr>
          </a:p>
        </p:txBody>
      </p:sp>
      <p:sp>
        <p:nvSpPr>
          <p:cNvPr id="3" name="Slayt Numarası Yer Tutucusu 2"/>
          <p:cNvSpPr>
            <a:spLocks noGrp="1"/>
          </p:cNvSpPr>
          <p:nvPr>
            <p:ph type="sldNum" sz="quarter" idx="12"/>
          </p:nvPr>
        </p:nvSpPr>
        <p:spPr/>
        <p:txBody>
          <a:bodyPr/>
          <a:lstStyle/>
          <a:p>
            <a:fld id="{CD453302-FA09-45B7-94FF-BF529B2B9252}" type="slidenum">
              <a:rPr lang="en-US" smtClean="0">
                <a:solidFill>
                  <a:srgbClr val="000000"/>
                </a:solidFill>
              </a:rPr>
              <a:pPr/>
              <a:t>84</a:t>
            </a:fld>
            <a:endParaRPr lang="en-US">
              <a:solidFill>
                <a:srgbClr val="000000"/>
              </a:solidFill>
            </a:endParaRPr>
          </a:p>
        </p:txBody>
      </p:sp>
    </p:spTree>
    <p:extLst>
      <p:ext uri="{BB962C8B-B14F-4D97-AF65-F5344CB8AC3E}">
        <p14:creationId xmlns:p14="http://schemas.microsoft.com/office/powerpoint/2010/main" xmlns="" val="224911665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3 Dikdörtgen"/>
          <p:cNvSpPr>
            <a:spLocks noChangeArrowheads="1"/>
          </p:cNvSpPr>
          <p:nvPr/>
        </p:nvSpPr>
        <p:spPr bwMode="auto">
          <a:xfrm>
            <a:off x="395288" y="692150"/>
            <a:ext cx="8748712" cy="332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50000"/>
              </a:lnSpc>
            </a:pPr>
            <a:r>
              <a:rPr lang="tr-TR" sz="2000" dirty="0" smtClean="0">
                <a:solidFill>
                  <a:srgbClr val="000000"/>
                </a:solidFill>
                <a:latin typeface="Times New Roman" pitchFamily="18" charset="0"/>
                <a:cs typeface="Times New Roman" pitchFamily="18" charset="0"/>
              </a:rPr>
              <a:t>1400 </a:t>
            </a:r>
            <a:r>
              <a:rPr lang="tr-TR" sz="2000" dirty="0">
                <a:solidFill>
                  <a:srgbClr val="000000"/>
                </a:solidFill>
                <a:latin typeface="Times New Roman" pitchFamily="18" charset="0"/>
                <a:cs typeface="Times New Roman" pitchFamily="18" charset="0"/>
              </a:rPr>
              <a:t>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ve 1600 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arasında </a:t>
            </a:r>
            <a:r>
              <a:rPr lang="tr-TR" sz="2000" dirty="0" smtClean="0">
                <a:solidFill>
                  <a:srgbClr val="000000"/>
                </a:solidFill>
                <a:latin typeface="Times New Roman" pitchFamily="18" charset="0"/>
                <a:cs typeface="Times New Roman" pitchFamily="18" charset="0"/>
              </a:rPr>
              <a:t>bulunan 4 pik </a:t>
            </a:r>
            <a:r>
              <a:rPr lang="tr-TR" sz="2000" dirty="0">
                <a:solidFill>
                  <a:srgbClr val="000000"/>
                </a:solidFill>
                <a:latin typeface="Times New Roman" pitchFamily="18" charset="0"/>
                <a:cs typeface="Times New Roman" pitchFamily="18" charset="0"/>
              </a:rPr>
              <a:t>C=C gerilmesine ait </a:t>
            </a:r>
            <a:endParaRPr lang="tr-TR" sz="2000" dirty="0" smtClean="0">
              <a:solidFill>
                <a:srgbClr val="000000"/>
              </a:solidFill>
              <a:latin typeface="Times New Roman" pitchFamily="18" charset="0"/>
              <a:cs typeface="Times New Roman" pitchFamily="18" charset="0"/>
            </a:endParaRPr>
          </a:p>
          <a:p>
            <a:pPr>
              <a:lnSpc>
                <a:spcPct val="150000"/>
              </a:lnSpc>
            </a:pPr>
            <a:r>
              <a:rPr lang="tr-TR" sz="2000" dirty="0" smtClean="0">
                <a:solidFill>
                  <a:srgbClr val="000000"/>
                </a:solidFill>
                <a:latin typeface="Times New Roman" pitchFamily="18" charset="0"/>
                <a:cs typeface="Times New Roman" pitchFamily="18" charset="0"/>
              </a:rPr>
              <a:t>3080 </a:t>
            </a:r>
            <a:r>
              <a:rPr lang="tr-TR" sz="2000" dirty="0">
                <a:solidFill>
                  <a:srgbClr val="000000"/>
                </a:solidFill>
                <a:latin typeface="Times New Roman" pitchFamily="18" charset="0"/>
                <a:cs typeface="Times New Roman" pitchFamily="18" charset="0"/>
              </a:rPr>
              <a:t>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de gözlenen C-H gerilme bandı </a:t>
            </a:r>
            <a:r>
              <a:rPr lang="tr-TR" sz="2000" dirty="0" smtClean="0">
                <a:solidFill>
                  <a:srgbClr val="000000"/>
                </a:solidFill>
                <a:latin typeface="Times New Roman" pitchFamily="18" charset="0"/>
                <a:cs typeface="Times New Roman" pitchFamily="18" charset="0"/>
              </a:rPr>
              <a:t> (aromatik yapı) </a:t>
            </a:r>
          </a:p>
          <a:p>
            <a:pPr>
              <a:lnSpc>
                <a:spcPct val="150000"/>
              </a:lnSpc>
            </a:pPr>
            <a:r>
              <a:rPr lang="tr-TR" sz="2000" dirty="0" smtClean="0">
                <a:solidFill>
                  <a:srgbClr val="000000"/>
                </a:solidFill>
                <a:latin typeface="Times New Roman" pitchFamily="18" charset="0"/>
                <a:cs typeface="Times New Roman" pitchFamily="18" charset="0"/>
              </a:rPr>
              <a:t> 700 cm</a:t>
            </a:r>
            <a:r>
              <a:rPr lang="tr-TR" sz="2000" baseline="30000" dirty="0" smtClean="0">
                <a:solidFill>
                  <a:srgbClr val="000000"/>
                </a:solidFill>
                <a:latin typeface="Times New Roman" pitchFamily="18" charset="0"/>
                <a:cs typeface="Times New Roman" pitchFamily="18" charset="0"/>
              </a:rPr>
              <a:t>-1</a:t>
            </a:r>
            <a:r>
              <a:rPr lang="tr-TR" sz="2000" dirty="0" smtClean="0">
                <a:solidFill>
                  <a:srgbClr val="000000"/>
                </a:solidFill>
                <a:latin typeface="Times New Roman" pitchFamily="18" charset="0"/>
                <a:cs typeface="Times New Roman" pitchFamily="18" charset="0"/>
              </a:rPr>
              <a:t> </a:t>
            </a:r>
            <a:r>
              <a:rPr lang="tr-TR" sz="2000" dirty="0">
                <a:solidFill>
                  <a:srgbClr val="000000"/>
                </a:solidFill>
                <a:latin typeface="Times New Roman" pitchFamily="18" charset="0"/>
                <a:cs typeface="Times New Roman" pitchFamily="18" charset="0"/>
              </a:rPr>
              <a:t>ve 840 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deki </a:t>
            </a:r>
            <a:r>
              <a:rPr lang="tr-TR" sz="2000" dirty="0" smtClean="0">
                <a:solidFill>
                  <a:srgbClr val="000000"/>
                </a:solidFill>
                <a:latin typeface="Times New Roman" pitchFamily="18" charset="0"/>
                <a:cs typeface="Times New Roman" pitchFamily="18" charset="0"/>
              </a:rPr>
              <a:t>2 </a:t>
            </a:r>
            <a:r>
              <a:rPr lang="tr-TR" sz="2000" dirty="0" err="1">
                <a:solidFill>
                  <a:srgbClr val="000000"/>
                </a:solidFill>
                <a:latin typeface="Times New Roman" pitchFamily="18" charset="0"/>
                <a:cs typeface="Times New Roman" pitchFamily="18" charset="0"/>
              </a:rPr>
              <a:t>band</a:t>
            </a:r>
            <a:r>
              <a:rPr lang="tr-TR" sz="2000" dirty="0">
                <a:solidFill>
                  <a:srgbClr val="000000"/>
                </a:solidFill>
                <a:latin typeface="Times New Roman" pitchFamily="18" charset="0"/>
                <a:cs typeface="Times New Roman" pitchFamily="18" charset="0"/>
              </a:rPr>
              <a:t> aromatik halkada tek </a:t>
            </a:r>
            <a:r>
              <a:rPr lang="tr-TR" sz="2000" dirty="0" err="1">
                <a:solidFill>
                  <a:srgbClr val="000000"/>
                </a:solidFill>
                <a:latin typeface="Times New Roman" pitchFamily="18" charset="0"/>
                <a:cs typeface="Times New Roman" pitchFamily="18" charset="0"/>
              </a:rPr>
              <a:t>sübstitüent</a:t>
            </a:r>
            <a:r>
              <a:rPr lang="tr-TR" sz="2000" dirty="0">
                <a:solidFill>
                  <a:srgbClr val="000000"/>
                </a:solidFill>
                <a:latin typeface="Times New Roman" pitchFamily="18" charset="0"/>
                <a:cs typeface="Times New Roman" pitchFamily="18" charset="0"/>
              </a:rPr>
              <a:t> bulunduğunu </a:t>
            </a:r>
            <a:r>
              <a:rPr lang="tr-TR" sz="2000" dirty="0" smtClean="0">
                <a:solidFill>
                  <a:srgbClr val="000000"/>
                </a:solidFill>
                <a:latin typeface="Times New Roman" pitchFamily="18" charset="0"/>
                <a:cs typeface="Times New Roman" pitchFamily="18" charset="0"/>
              </a:rPr>
              <a:t> </a:t>
            </a:r>
            <a:r>
              <a:rPr lang="tr-TR" sz="2000" dirty="0">
                <a:solidFill>
                  <a:srgbClr val="000000"/>
                </a:solidFill>
                <a:latin typeface="Times New Roman" pitchFamily="18" charset="0"/>
                <a:cs typeface="Times New Roman" pitchFamily="18" charset="0"/>
              </a:rPr>
              <a:t>1760cm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deki </a:t>
            </a:r>
            <a:r>
              <a:rPr lang="tr-TR" sz="2000" dirty="0" smtClean="0">
                <a:solidFill>
                  <a:srgbClr val="000000"/>
                </a:solidFill>
                <a:latin typeface="Times New Roman" pitchFamily="18" charset="0"/>
                <a:cs typeface="Times New Roman" pitchFamily="18" charset="0"/>
              </a:rPr>
              <a:t>şiddetli pik C=O </a:t>
            </a:r>
            <a:r>
              <a:rPr lang="tr-TR" sz="2000" dirty="0" err="1" smtClean="0">
                <a:solidFill>
                  <a:srgbClr val="000000"/>
                </a:solidFill>
                <a:latin typeface="Times New Roman" pitchFamily="18" charset="0"/>
                <a:cs typeface="Times New Roman" pitchFamily="18" charset="0"/>
              </a:rPr>
              <a:t>grobu</a:t>
            </a:r>
            <a:r>
              <a:rPr lang="tr-TR" sz="2000" dirty="0" smtClean="0">
                <a:solidFill>
                  <a:srgbClr val="000000"/>
                </a:solidFill>
                <a:latin typeface="Times New Roman" pitchFamily="18" charset="0"/>
                <a:cs typeface="Times New Roman" pitchFamily="18" charset="0"/>
              </a:rPr>
              <a:t> olduğunu</a:t>
            </a:r>
          </a:p>
          <a:p>
            <a:pPr>
              <a:lnSpc>
                <a:spcPct val="150000"/>
              </a:lnSpc>
            </a:pPr>
            <a:r>
              <a:rPr lang="tr-TR" sz="2000" dirty="0" smtClean="0">
                <a:solidFill>
                  <a:srgbClr val="000000"/>
                </a:solidFill>
                <a:latin typeface="Times New Roman" pitchFamily="18" charset="0"/>
                <a:cs typeface="Times New Roman" pitchFamily="18" charset="0"/>
              </a:rPr>
              <a:t>1210 </a:t>
            </a:r>
            <a:r>
              <a:rPr lang="tr-TR" sz="2000" dirty="0">
                <a:solidFill>
                  <a:srgbClr val="000000"/>
                </a:solidFill>
                <a:latin typeface="Times New Roman" pitchFamily="18" charset="0"/>
                <a:cs typeface="Times New Roman" pitchFamily="18" charset="0"/>
              </a:rPr>
              <a:t>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ve 2800 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de iki C-H gerilmesi bunun bir aldehit olduğunu gösterir. </a:t>
            </a:r>
          </a:p>
          <a:p>
            <a:pPr>
              <a:lnSpc>
                <a:spcPct val="150000"/>
              </a:lnSpc>
            </a:pPr>
            <a:endParaRPr lang="tr-TR" sz="2000" dirty="0" smtClean="0">
              <a:solidFill>
                <a:srgbClr val="000000"/>
              </a:solidFill>
              <a:latin typeface="Times New Roman" pitchFamily="18" charset="0"/>
              <a:cs typeface="Times New Roman" pitchFamily="18" charset="0"/>
            </a:endParaRPr>
          </a:p>
          <a:p>
            <a:pPr>
              <a:lnSpc>
                <a:spcPct val="150000"/>
              </a:lnSpc>
            </a:pPr>
            <a:r>
              <a:rPr lang="tr-TR" sz="2000" dirty="0" smtClean="0">
                <a:solidFill>
                  <a:srgbClr val="000000"/>
                </a:solidFill>
                <a:latin typeface="Times New Roman" pitchFamily="18" charset="0"/>
                <a:cs typeface="Times New Roman" pitchFamily="18" charset="0"/>
              </a:rPr>
              <a:t>Bu </a:t>
            </a:r>
            <a:r>
              <a:rPr lang="tr-TR" sz="2000" dirty="0">
                <a:solidFill>
                  <a:srgbClr val="000000"/>
                </a:solidFill>
                <a:latin typeface="Times New Roman" pitchFamily="18" charset="0"/>
                <a:cs typeface="Times New Roman" pitchFamily="18" charset="0"/>
              </a:rPr>
              <a:t>kapalı formüle uyan aldehit ise C</a:t>
            </a:r>
            <a:r>
              <a:rPr lang="tr-TR" sz="2000" baseline="-25000" dirty="0">
                <a:solidFill>
                  <a:srgbClr val="000000"/>
                </a:solidFill>
                <a:latin typeface="Times New Roman" pitchFamily="18" charset="0"/>
                <a:cs typeface="Times New Roman" pitchFamily="18" charset="0"/>
              </a:rPr>
              <a:t>6</a:t>
            </a:r>
            <a:r>
              <a:rPr lang="tr-TR" sz="2000" dirty="0">
                <a:solidFill>
                  <a:srgbClr val="000000"/>
                </a:solidFill>
                <a:latin typeface="Times New Roman" pitchFamily="18" charset="0"/>
                <a:cs typeface="Times New Roman" pitchFamily="18" charset="0"/>
              </a:rPr>
              <a:t>H</a:t>
            </a:r>
            <a:r>
              <a:rPr lang="tr-TR" sz="2000" baseline="-25000" dirty="0">
                <a:solidFill>
                  <a:srgbClr val="000000"/>
                </a:solidFill>
                <a:latin typeface="Times New Roman" pitchFamily="18" charset="0"/>
                <a:cs typeface="Times New Roman" pitchFamily="18" charset="0"/>
              </a:rPr>
              <a:t>5</a:t>
            </a:r>
            <a:r>
              <a:rPr lang="tr-TR" sz="2000" dirty="0">
                <a:solidFill>
                  <a:srgbClr val="000000"/>
                </a:solidFill>
                <a:latin typeface="Times New Roman" pitchFamily="18" charset="0"/>
                <a:cs typeface="Times New Roman" pitchFamily="18" charset="0"/>
              </a:rPr>
              <a:t>-CHO olan </a:t>
            </a:r>
            <a:r>
              <a:rPr lang="tr-TR" sz="2000" dirty="0" err="1">
                <a:solidFill>
                  <a:srgbClr val="000000"/>
                </a:solidFill>
                <a:latin typeface="Times New Roman" pitchFamily="18" charset="0"/>
                <a:cs typeface="Times New Roman" pitchFamily="18" charset="0"/>
              </a:rPr>
              <a:t>benzaldehittir</a:t>
            </a:r>
            <a:r>
              <a:rPr lang="tr-TR" sz="2000" dirty="0">
                <a:solidFill>
                  <a:srgbClr val="000000"/>
                </a:solidFill>
                <a:latin typeface="Times New Roman" pitchFamily="18" charset="0"/>
                <a:cs typeface="Times New Roman" pitchFamily="18" charset="0"/>
              </a:rPr>
              <a:t>.</a:t>
            </a:r>
            <a:endParaRPr lang="tr-TR" sz="2000" dirty="0">
              <a:solidFill>
                <a:srgbClr val="FFFFFF"/>
              </a:solidFill>
            </a:endParaRP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85</a:t>
            </a:fld>
            <a:endParaRPr lang="tr-TR">
              <a:solidFill>
                <a:srgbClr val="DBF5F9">
                  <a:shade val="90000"/>
                </a:srgbClr>
              </a:solidFill>
            </a:endParaRPr>
          </a:p>
        </p:txBody>
      </p:sp>
    </p:spTree>
    <p:extLst>
      <p:ext uri="{BB962C8B-B14F-4D97-AF65-F5344CB8AC3E}">
        <p14:creationId xmlns:p14="http://schemas.microsoft.com/office/powerpoint/2010/main" xmlns="" val="2561100397"/>
      </p:ext>
    </p:extLst>
  </p:cSld>
  <p:clrMapOvr>
    <a:masterClrMapping/>
  </p:clrMapOvr>
  <p:transition>
    <p:cover dir="u"/>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1"/>
          <p:cNvSpPr>
            <a:spLocks noChangeArrowheads="1"/>
          </p:cNvSpPr>
          <p:nvPr/>
        </p:nvSpPr>
        <p:spPr bwMode="auto">
          <a:xfrm>
            <a:off x="250825" y="200025"/>
            <a:ext cx="8893175"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just">
              <a:lnSpc>
                <a:spcPct val="150000"/>
              </a:lnSpc>
              <a:tabLst>
                <a:tab pos="457200" algn="l"/>
              </a:tabLst>
            </a:pPr>
            <a:r>
              <a:rPr lang="tr-TR" sz="2000" baseline="-30000">
                <a:solidFill>
                  <a:srgbClr val="FF0000"/>
                </a:solidFill>
                <a:latin typeface="Times New Roman" pitchFamily="18" charset="0"/>
                <a:cs typeface="Times New Roman" pitchFamily="18" charset="0"/>
              </a:rPr>
              <a:t> </a:t>
            </a:r>
            <a:r>
              <a:rPr lang="tr-TR" sz="2000">
                <a:solidFill>
                  <a:srgbClr val="FF0000"/>
                </a:solidFill>
                <a:latin typeface="Times New Roman" pitchFamily="18" charset="0"/>
                <a:cs typeface="Times New Roman" pitchFamily="18" charset="0"/>
              </a:rPr>
              <a:t>Örnek : </a:t>
            </a:r>
            <a:r>
              <a:rPr lang="tr-TR" sz="2000">
                <a:solidFill>
                  <a:srgbClr val="000000"/>
                </a:solidFill>
                <a:latin typeface="Times New Roman" pitchFamily="18" charset="0"/>
                <a:cs typeface="Times New Roman" pitchFamily="18" charset="0"/>
              </a:rPr>
              <a:t>Kapalı formülü</a:t>
            </a:r>
            <a:r>
              <a:rPr lang="tr-TR" sz="2000" baseline="-30000">
                <a:solidFill>
                  <a:srgbClr val="000000"/>
                </a:solidFill>
                <a:latin typeface="Times New Roman" pitchFamily="18" charset="0"/>
                <a:cs typeface="Times New Roman" pitchFamily="18" charset="0"/>
              </a:rPr>
              <a:t>  </a:t>
            </a:r>
            <a:r>
              <a:rPr lang="tr-TR" sz="2000">
                <a:solidFill>
                  <a:srgbClr val="000000"/>
                </a:solidFill>
                <a:latin typeface="Times New Roman" pitchFamily="18" charset="0"/>
                <a:cs typeface="Times New Roman" pitchFamily="18" charset="0"/>
              </a:rPr>
              <a:t>C</a:t>
            </a:r>
            <a:r>
              <a:rPr lang="tr-TR" sz="2000" baseline="-30000">
                <a:solidFill>
                  <a:srgbClr val="000000"/>
                </a:solidFill>
                <a:latin typeface="Times New Roman" pitchFamily="18" charset="0"/>
                <a:cs typeface="Times New Roman" pitchFamily="18" charset="0"/>
              </a:rPr>
              <a:t>10</a:t>
            </a:r>
            <a:r>
              <a:rPr lang="tr-TR" sz="2000">
                <a:solidFill>
                  <a:srgbClr val="000000"/>
                </a:solidFill>
                <a:latin typeface="Times New Roman" pitchFamily="18" charset="0"/>
                <a:cs typeface="Times New Roman" pitchFamily="18" charset="0"/>
              </a:rPr>
              <a:t>H</a:t>
            </a:r>
            <a:r>
              <a:rPr lang="tr-TR" sz="2000" baseline="-30000">
                <a:solidFill>
                  <a:srgbClr val="000000"/>
                </a:solidFill>
                <a:latin typeface="Times New Roman" pitchFamily="18" charset="0"/>
                <a:cs typeface="Times New Roman" pitchFamily="18" charset="0"/>
              </a:rPr>
              <a:t>12</a:t>
            </a:r>
            <a:r>
              <a:rPr lang="tr-TR" sz="2000">
                <a:solidFill>
                  <a:srgbClr val="000000"/>
                </a:solidFill>
                <a:latin typeface="Times New Roman" pitchFamily="18" charset="0"/>
                <a:cs typeface="Times New Roman" pitchFamily="18" charset="0"/>
              </a:rPr>
              <a:t>O olan maddenin spektrumu şekil verilmiştir. Açık formülünü bulunuz.</a:t>
            </a:r>
            <a:endParaRPr lang="tr-TR" sz="2000">
              <a:solidFill>
                <a:srgbClr val="FFFFFF"/>
              </a:solidFill>
              <a:latin typeface="Times New Roman" pitchFamily="18" charset="0"/>
              <a:cs typeface="Times New Roman" pitchFamily="18" charset="0"/>
            </a:endParaRPr>
          </a:p>
        </p:txBody>
      </p:sp>
      <p:sp>
        <p:nvSpPr>
          <p:cNvPr id="6148" name="Rectangle 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tr-TR">
              <a:solidFill>
                <a:srgbClr val="FFFFFF"/>
              </a:solidFill>
            </a:endParaRPr>
          </a:p>
        </p:txBody>
      </p:sp>
      <p:graphicFrame>
        <p:nvGraphicFramePr>
          <p:cNvPr id="6146" name="Object 2"/>
          <p:cNvGraphicFramePr>
            <a:graphicFrameLocks noChangeAspect="1"/>
          </p:cNvGraphicFramePr>
          <p:nvPr/>
        </p:nvGraphicFramePr>
        <p:xfrm>
          <a:off x="323850" y="1628775"/>
          <a:ext cx="8208963" cy="3609975"/>
        </p:xfrm>
        <a:graphic>
          <a:graphicData uri="http://schemas.openxmlformats.org/presentationml/2006/ole">
            <p:oleObj spid="_x0000_s29740" r:id="rId3" imgW="6200000" imgH="2723810" progId="">
              <p:embed/>
            </p:oleObj>
          </a:graphicData>
        </a:graphic>
      </p:graphicFrame>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86</a:t>
            </a:fld>
            <a:endParaRPr lang="tr-TR">
              <a:solidFill>
                <a:srgbClr val="DBF5F9">
                  <a:shade val="90000"/>
                </a:srgbClr>
              </a:solidFill>
            </a:endParaRPr>
          </a:p>
        </p:txBody>
      </p:sp>
    </p:spTree>
    <p:extLst>
      <p:ext uri="{BB962C8B-B14F-4D97-AF65-F5344CB8AC3E}">
        <p14:creationId xmlns:p14="http://schemas.microsoft.com/office/powerpoint/2010/main" xmlns="" val="2683880730"/>
      </p:ext>
    </p:extLst>
  </p:cSld>
  <p:clrMapOvr>
    <a:masterClrMapping/>
  </p:clrMapOvr>
  <p:transition>
    <p:cover dir="u"/>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51520" y="498789"/>
            <a:ext cx="8496300" cy="60939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just">
              <a:lnSpc>
                <a:spcPct val="150000"/>
              </a:lnSpc>
            </a:pPr>
            <a:r>
              <a:rPr lang="tr-TR" sz="2000" dirty="0" smtClean="0">
                <a:solidFill>
                  <a:srgbClr val="000000"/>
                </a:solidFill>
                <a:latin typeface="Times New Roman" pitchFamily="18" charset="0"/>
                <a:cs typeface="Times New Roman" pitchFamily="18" charset="0"/>
              </a:rPr>
              <a:t>1-Molekülün </a:t>
            </a:r>
            <a:r>
              <a:rPr lang="tr-TR" sz="2000" dirty="0" err="1" smtClean="0">
                <a:solidFill>
                  <a:srgbClr val="000000"/>
                </a:solidFill>
                <a:latin typeface="Times New Roman" pitchFamily="18" charset="0"/>
                <a:cs typeface="Times New Roman" pitchFamily="18" charset="0"/>
              </a:rPr>
              <a:t>doymamışlık</a:t>
            </a:r>
            <a:r>
              <a:rPr lang="tr-TR" sz="2000" dirty="0" smtClean="0">
                <a:solidFill>
                  <a:srgbClr val="000000"/>
                </a:solidFill>
                <a:latin typeface="Times New Roman" pitchFamily="18" charset="0"/>
                <a:cs typeface="Times New Roman" pitchFamily="18" charset="0"/>
              </a:rPr>
              <a:t> derecesi</a:t>
            </a:r>
          </a:p>
          <a:p>
            <a:pPr algn="just">
              <a:lnSpc>
                <a:spcPct val="150000"/>
              </a:lnSpc>
            </a:pPr>
            <a:r>
              <a:rPr lang="tr-TR" sz="2000" dirty="0" err="1" smtClean="0">
                <a:solidFill>
                  <a:srgbClr val="000000"/>
                </a:solidFill>
                <a:latin typeface="Times New Roman" pitchFamily="18" charset="0"/>
                <a:cs typeface="Times New Roman" pitchFamily="18" charset="0"/>
              </a:rPr>
              <a:t>C</a:t>
            </a:r>
            <a:r>
              <a:rPr lang="tr-TR" sz="2000" baseline="-25000" dirty="0" err="1" smtClean="0">
                <a:solidFill>
                  <a:srgbClr val="000000"/>
                </a:solidFill>
                <a:latin typeface="Times New Roman" pitchFamily="18" charset="0"/>
                <a:cs typeface="Times New Roman" pitchFamily="18" charset="0"/>
              </a:rPr>
              <a:t>a</a:t>
            </a:r>
            <a:r>
              <a:rPr lang="tr-TR" sz="2000" dirty="0" err="1" smtClean="0">
                <a:solidFill>
                  <a:srgbClr val="000000"/>
                </a:solidFill>
                <a:latin typeface="Times New Roman" pitchFamily="18" charset="0"/>
                <a:cs typeface="Times New Roman" pitchFamily="18" charset="0"/>
              </a:rPr>
              <a:t>H</a:t>
            </a:r>
            <a:r>
              <a:rPr lang="tr-TR" sz="2000" baseline="-25000" dirty="0" err="1" smtClean="0">
                <a:solidFill>
                  <a:srgbClr val="000000"/>
                </a:solidFill>
                <a:latin typeface="Times New Roman" pitchFamily="18" charset="0"/>
                <a:cs typeface="Times New Roman" pitchFamily="18" charset="0"/>
              </a:rPr>
              <a:t>b</a:t>
            </a:r>
            <a:r>
              <a:rPr lang="tr-TR" sz="2000" dirty="0" err="1" smtClean="0">
                <a:solidFill>
                  <a:srgbClr val="000000"/>
                </a:solidFill>
                <a:latin typeface="Times New Roman" pitchFamily="18" charset="0"/>
                <a:cs typeface="Times New Roman" pitchFamily="18" charset="0"/>
              </a:rPr>
              <a:t>N</a:t>
            </a:r>
            <a:r>
              <a:rPr lang="tr-TR" sz="2000" baseline="-25000" dirty="0" err="1" smtClean="0">
                <a:solidFill>
                  <a:srgbClr val="000000"/>
                </a:solidFill>
                <a:latin typeface="Times New Roman" pitchFamily="18" charset="0"/>
                <a:cs typeface="Times New Roman" pitchFamily="18" charset="0"/>
              </a:rPr>
              <a:t>c</a:t>
            </a:r>
            <a:r>
              <a:rPr lang="tr-TR" sz="2000" dirty="0" err="1" smtClean="0">
                <a:solidFill>
                  <a:srgbClr val="000000"/>
                </a:solidFill>
                <a:latin typeface="Times New Roman" pitchFamily="18" charset="0"/>
                <a:cs typeface="Times New Roman" pitchFamily="18" charset="0"/>
              </a:rPr>
              <a:t>O</a:t>
            </a:r>
            <a:r>
              <a:rPr lang="tr-TR" sz="2000" baseline="-25000" dirty="0" err="1" smtClean="0">
                <a:solidFill>
                  <a:srgbClr val="000000"/>
                </a:solidFill>
                <a:latin typeface="Times New Roman" pitchFamily="18" charset="0"/>
                <a:cs typeface="Times New Roman" pitchFamily="18" charset="0"/>
              </a:rPr>
              <a:t>d</a:t>
            </a:r>
            <a:r>
              <a:rPr lang="tr-TR" sz="2000" dirty="0" err="1" smtClean="0">
                <a:solidFill>
                  <a:srgbClr val="000000"/>
                </a:solidFill>
                <a:latin typeface="Times New Roman" pitchFamily="18" charset="0"/>
                <a:cs typeface="Times New Roman" pitchFamily="18" charset="0"/>
              </a:rPr>
              <a:t>X</a:t>
            </a:r>
            <a:r>
              <a:rPr lang="tr-TR" sz="2000" baseline="-25000" dirty="0" err="1" smtClean="0">
                <a:solidFill>
                  <a:srgbClr val="000000"/>
                </a:solidFill>
                <a:latin typeface="Times New Roman" pitchFamily="18" charset="0"/>
                <a:cs typeface="Times New Roman" pitchFamily="18" charset="0"/>
              </a:rPr>
              <a:t>e</a:t>
            </a:r>
            <a:r>
              <a:rPr lang="tr-TR" sz="2000" dirty="0" smtClean="0">
                <a:solidFill>
                  <a:srgbClr val="000000"/>
                </a:solidFill>
                <a:latin typeface="Times New Roman" pitchFamily="18" charset="0"/>
                <a:cs typeface="Times New Roman" pitchFamily="18" charset="0"/>
              </a:rPr>
              <a:t> olan (X=halojen) bir molekülde </a:t>
            </a:r>
          </a:p>
          <a:p>
            <a:pPr algn="just">
              <a:lnSpc>
                <a:spcPct val="150000"/>
              </a:lnSpc>
            </a:pPr>
            <a:r>
              <a:rPr lang="tr-TR" sz="2000" dirty="0" smtClean="0">
                <a:solidFill>
                  <a:srgbClr val="000000"/>
                </a:solidFill>
                <a:latin typeface="Times New Roman" pitchFamily="18" charset="0"/>
                <a:cs typeface="Times New Roman" pitchFamily="18" charset="0"/>
              </a:rPr>
              <a:t>C</a:t>
            </a:r>
            <a:r>
              <a:rPr lang="tr-TR" sz="2000" baseline="-25000" dirty="0" smtClean="0">
                <a:solidFill>
                  <a:srgbClr val="000000"/>
                </a:solidFill>
                <a:latin typeface="Times New Roman" pitchFamily="18" charset="0"/>
                <a:cs typeface="Times New Roman" pitchFamily="18" charset="0"/>
              </a:rPr>
              <a:t>10</a:t>
            </a:r>
            <a:r>
              <a:rPr lang="tr-TR" sz="2000" dirty="0" smtClean="0">
                <a:solidFill>
                  <a:srgbClr val="000000"/>
                </a:solidFill>
                <a:latin typeface="Times New Roman" pitchFamily="18" charset="0"/>
                <a:cs typeface="Times New Roman" pitchFamily="18" charset="0"/>
              </a:rPr>
              <a:t>H</a:t>
            </a:r>
            <a:r>
              <a:rPr lang="tr-TR" sz="2000" baseline="-25000" dirty="0" smtClean="0">
                <a:solidFill>
                  <a:srgbClr val="000000"/>
                </a:solidFill>
                <a:latin typeface="Times New Roman" pitchFamily="18" charset="0"/>
                <a:cs typeface="Times New Roman" pitchFamily="18" charset="0"/>
              </a:rPr>
              <a:t>12</a:t>
            </a:r>
            <a:r>
              <a:rPr lang="tr-TR" sz="2000" dirty="0" smtClean="0">
                <a:solidFill>
                  <a:srgbClr val="000000"/>
                </a:solidFill>
                <a:latin typeface="Times New Roman" pitchFamily="18" charset="0"/>
                <a:cs typeface="Times New Roman" pitchFamily="18" charset="0"/>
              </a:rPr>
              <a:t>O</a:t>
            </a:r>
          </a:p>
          <a:p>
            <a:pPr>
              <a:lnSpc>
                <a:spcPct val="150000"/>
              </a:lnSpc>
              <a:buFont typeface="Wingdings" pitchFamily="2" charset="2"/>
              <a:buNone/>
            </a:pPr>
            <a:r>
              <a:rPr lang="tr-TR" sz="2000" dirty="0" smtClean="0">
                <a:solidFill>
                  <a:srgbClr val="000000"/>
                </a:solidFill>
                <a:latin typeface="Times New Roman" pitchFamily="18" charset="0"/>
                <a:cs typeface="Times New Roman" pitchFamily="18" charset="0"/>
              </a:rPr>
              <a:t>                                             2a – b + c – e + 2 </a:t>
            </a:r>
          </a:p>
          <a:p>
            <a:pPr>
              <a:lnSpc>
                <a:spcPct val="150000"/>
              </a:lnSpc>
              <a:buFont typeface="Wingdings" pitchFamily="2" charset="2"/>
              <a:buNone/>
            </a:pPr>
            <a:r>
              <a:rPr lang="tr-TR" sz="2000" dirty="0" err="1" smtClean="0">
                <a:solidFill>
                  <a:srgbClr val="000000"/>
                </a:solidFill>
                <a:latin typeface="Times New Roman" pitchFamily="18" charset="0"/>
                <a:cs typeface="Times New Roman" pitchFamily="18" charset="0"/>
              </a:rPr>
              <a:t>doymamışlık</a:t>
            </a:r>
            <a:r>
              <a:rPr lang="tr-TR" sz="2000" dirty="0" smtClean="0">
                <a:solidFill>
                  <a:srgbClr val="000000"/>
                </a:solidFill>
                <a:latin typeface="Times New Roman" pitchFamily="18" charset="0"/>
                <a:cs typeface="Times New Roman" pitchFamily="18" charset="0"/>
              </a:rPr>
              <a:t> derecesi  = -------------------------------</a:t>
            </a:r>
            <a:endParaRPr lang="tr-TR" sz="2000" u="sng" dirty="0">
              <a:solidFill>
                <a:srgbClr val="000000"/>
              </a:solidFill>
              <a:latin typeface="Times New Roman" pitchFamily="18" charset="0"/>
              <a:cs typeface="Times New Roman" pitchFamily="18" charset="0"/>
            </a:endParaRPr>
          </a:p>
          <a:p>
            <a:pPr>
              <a:lnSpc>
                <a:spcPct val="150000"/>
              </a:lnSpc>
              <a:buFont typeface="Wingdings" pitchFamily="2" charset="2"/>
              <a:buNone/>
            </a:pP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                                                 </a:t>
            </a:r>
            <a:r>
              <a:rPr lang="tr-TR" sz="2000" dirty="0">
                <a:solidFill>
                  <a:srgbClr val="000000"/>
                </a:solidFill>
                <a:latin typeface="Times New Roman" pitchFamily="18" charset="0"/>
                <a:cs typeface="Times New Roman" pitchFamily="18" charset="0"/>
              </a:rPr>
              <a:t>2</a:t>
            </a:r>
            <a:endParaRPr lang="tr-TR" sz="2000" u="sng" dirty="0">
              <a:solidFill>
                <a:srgbClr val="000000"/>
              </a:solidFill>
              <a:latin typeface="Times New Roman" pitchFamily="18" charset="0"/>
              <a:cs typeface="Times New Roman" pitchFamily="18" charset="0"/>
            </a:endParaRPr>
          </a:p>
          <a:p>
            <a:pPr marL="457200" indent="-457200" algn="just">
              <a:lnSpc>
                <a:spcPct val="150000"/>
              </a:lnSpc>
              <a:buFontTx/>
              <a:buAutoNum type="arabicPeriod"/>
            </a:pPr>
            <a:endParaRPr lang="tr-TR" sz="2000" dirty="0" smtClean="0">
              <a:solidFill>
                <a:srgbClr val="000000"/>
              </a:solidFill>
              <a:latin typeface="Times New Roman" pitchFamily="18" charset="0"/>
              <a:cs typeface="Times New Roman" pitchFamily="18" charset="0"/>
            </a:endParaRPr>
          </a:p>
          <a:p>
            <a:pPr algn="just">
              <a:lnSpc>
                <a:spcPct val="150000"/>
              </a:lnSpc>
              <a:buFont typeface="Wingdings" pitchFamily="2" charset="2"/>
              <a:buNone/>
            </a:pPr>
            <a:endParaRPr lang="tr-TR" sz="2000" dirty="0">
              <a:solidFill>
                <a:srgbClr val="000000"/>
              </a:solidFill>
              <a:latin typeface="Times New Roman" pitchFamily="18" charset="0"/>
              <a:cs typeface="Times New Roman" pitchFamily="18" charset="0"/>
            </a:endParaRPr>
          </a:p>
          <a:p>
            <a:pPr>
              <a:lnSpc>
                <a:spcPct val="150000"/>
              </a:lnSpc>
              <a:buFont typeface="Wingdings" pitchFamily="2" charset="2"/>
              <a:buNone/>
            </a:pPr>
            <a:r>
              <a:rPr lang="tr-TR" sz="2000" dirty="0" smtClean="0">
                <a:solidFill>
                  <a:srgbClr val="000000"/>
                </a:solidFill>
                <a:latin typeface="Times New Roman" pitchFamily="18" charset="0"/>
                <a:cs typeface="Times New Roman" pitchFamily="18" charset="0"/>
              </a:rPr>
              <a:t>                                             2x10 </a:t>
            </a: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12 </a:t>
            </a: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0 </a:t>
            </a: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0 </a:t>
            </a:r>
            <a:r>
              <a:rPr lang="tr-TR" sz="2000" dirty="0">
                <a:solidFill>
                  <a:srgbClr val="000000"/>
                </a:solidFill>
                <a:latin typeface="Times New Roman" pitchFamily="18" charset="0"/>
                <a:cs typeface="Times New Roman" pitchFamily="18" charset="0"/>
              </a:rPr>
              <a:t>+ 2 </a:t>
            </a:r>
          </a:p>
          <a:p>
            <a:pPr>
              <a:lnSpc>
                <a:spcPct val="150000"/>
              </a:lnSpc>
              <a:buFont typeface="Wingdings" pitchFamily="2" charset="2"/>
              <a:buNone/>
            </a:pPr>
            <a:r>
              <a:rPr lang="tr-TR" sz="2000" dirty="0" err="1">
                <a:solidFill>
                  <a:srgbClr val="000000"/>
                </a:solidFill>
                <a:latin typeface="Times New Roman" pitchFamily="18" charset="0"/>
                <a:cs typeface="Times New Roman" pitchFamily="18" charset="0"/>
              </a:rPr>
              <a:t>doymamışlık</a:t>
            </a:r>
            <a:r>
              <a:rPr lang="tr-TR" sz="2000" dirty="0">
                <a:solidFill>
                  <a:srgbClr val="000000"/>
                </a:solidFill>
                <a:latin typeface="Times New Roman" pitchFamily="18" charset="0"/>
                <a:cs typeface="Times New Roman" pitchFamily="18" charset="0"/>
              </a:rPr>
              <a:t> derecesi  = </a:t>
            </a:r>
            <a:r>
              <a:rPr lang="tr-TR" sz="2000" dirty="0" smtClean="0">
                <a:solidFill>
                  <a:srgbClr val="000000"/>
                </a:solidFill>
                <a:latin typeface="Times New Roman" pitchFamily="18" charset="0"/>
                <a:cs typeface="Times New Roman" pitchFamily="18" charset="0"/>
              </a:rPr>
              <a:t>----------------------------- = 5 çift bağ (aromatik yapı)</a:t>
            </a:r>
            <a:endParaRPr lang="tr-TR" sz="2000" u="sng" dirty="0">
              <a:solidFill>
                <a:srgbClr val="000000"/>
              </a:solidFill>
              <a:latin typeface="Times New Roman" pitchFamily="18" charset="0"/>
              <a:cs typeface="Times New Roman" pitchFamily="18" charset="0"/>
            </a:endParaRPr>
          </a:p>
          <a:p>
            <a:pPr>
              <a:lnSpc>
                <a:spcPct val="150000"/>
              </a:lnSpc>
              <a:buFont typeface="Wingdings" pitchFamily="2" charset="2"/>
              <a:buNone/>
            </a:pPr>
            <a:r>
              <a:rPr lang="tr-TR" sz="2000" dirty="0">
                <a:solidFill>
                  <a:srgbClr val="000000"/>
                </a:solidFill>
                <a:latin typeface="Times New Roman" pitchFamily="18" charset="0"/>
                <a:cs typeface="Times New Roman" pitchFamily="18" charset="0"/>
              </a:rPr>
              <a:t>                                                          </a:t>
            </a:r>
            <a:r>
              <a:rPr lang="tr-TR" sz="2000" dirty="0" smtClean="0">
                <a:solidFill>
                  <a:srgbClr val="000000"/>
                </a:solidFill>
                <a:latin typeface="Times New Roman" pitchFamily="18" charset="0"/>
                <a:cs typeface="Times New Roman" pitchFamily="18" charset="0"/>
              </a:rPr>
              <a:t> 2</a:t>
            </a:r>
          </a:p>
          <a:p>
            <a:pPr>
              <a:lnSpc>
                <a:spcPct val="150000"/>
              </a:lnSpc>
              <a:buFont typeface="Wingdings" pitchFamily="2" charset="2"/>
              <a:buNone/>
            </a:pPr>
            <a:r>
              <a:rPr lang="tr-TR" sz="2000" dirty="0" smtClean="0">
                <a:solidFill>
                  <a:srgbClr val="000000"/>
                </a:solidFill>
                <a:latin typeface="Times New Roman" pitchFamily="18" charset="0"/>
                <a:cs typeface="Times New Roman" pitchFamily="18" charset="0"/>
              </a:rPr>
              <a:t>C</a:t>
            </a:r>
            <a:r>
              <a:rPr lang="tr-TR" sz="2000" baseline="-25000" dirty="0" smtClean="0">
                <a:solidFill>
                  <a:srgbClr val="000000"/>
                </a:solidFill>
                <a:latin typeface="Times New Roman" pitchFamily="18" charset="0"/>
                <a:cs typeface="Times New Roman" pitchFamily="18" charset="0"/>
              </a:rPr>
              <a:t>6</a:t>
            </a:r>
            <a:r>
              <a:rPr lang="tr-TR" sz="2000" dirty="0" smtClean="0">
                <a:solidFill>
                  <a:srgbClr val="000000"/>
                </a:solidFill>
                <a:latin typeface="Times New Roman" pitchFamily="18" charset="0"/>
                <a:cs typeface="Times New Roman" pitchFamily="18" charset="0"/>
              </a:rPr>
              <a:t>H</a:t>
            </a:r>
            <a:r>
              <a:rPr lang="tr-TR" sz="2000" baseline="-25000" dirty="0" smtClean="0">
                <a:solidFill>
                  <a:srgbClr val="000000"/>
                </a:solidFill>
                <a:latin typeface="Times New Roman" pitchFamily="18" charset="0"/>
                <a:cs typeface="Times New Roman" pitchFamily="18" charset="0"/>
              </a:rPr>
              <a:t>5</a:t>
            </a:r>
            <a:r>
              <a:rPr lang="tr-TR" sz="2000" dirty="0" smtClean="0">
                <a:solidFill>
                  <a:srgbClr val="000000"/>
                </a:solidFill>
                <a:latin typeface="Times New Roman" pitchFamily="18" charset="0"/>
                <a:cs typeface="Times New Roman" pitchFamily="18" charset="0"/>
              </a:rPr>
              <a:t> kalan –C</a:t>
            </a:r>
            <a:r>
              <a:rPr lang="tr-TR" sz="2000" baseline="-25000" dirty="0" smtClean="0">
                <a:solidFill>
                  <a:srgbClr val="000000"/>
                </a:solidFill>
                <a:latin typeface="Times New Roman" pitchFamily="18" charset="0"/>
                <a:cs typeface="Times New Roman" pitchFamily="18" charset="0"/>
              </a:rPr>
              <a:t>4</a:t>
            </a:r>
            <a:r>
              <a:rPr lang="tr-TR" sz="2000" dirty="0" smtClean="0">
                <a:solidFill>
                  <a:srgbClr val="000000"/>
                </a:solidFill>
                <a:latin typeface="Times New Roman" pitchFamily="18" charset="0"/>
                <a:cs typeface="Times New Roman" pitchFamily="18" charset="0"/>
              </a:rPr>
              <a:t>H</a:t>
            </a:r>
            <a:r>
              <a:rPr lang="tr-TR" sz="2000" baseline="-25000" dirty="0" smtClean="0">
                <a:solidFill>
                  <a:srgbClr val="000000"/>
                </a:solidFill>
                <a:latin typeface="Times New Roman" pitchFamily="18" charset="0"/>
                <a:cs typeface="Times New Roman" pitchFamily="18" charset="0"/>
              </a:rPr>
              <a:t>6</a:t>
            </a:r>
            <a:r>
              <a:rPr lang="tr-TR" sz="2000" dirty="0" smtClean="0">
                <a:solidFill>
                  <a:srgbClr val="000000"/>
                </a:solidFill>
                <a:latin typeface="Times New Roman" pitchFamily="18" charset="0"/>
                <a:cs typeface="Times New Roman" pitchFamily="18" charset="0"/>
              </a:rPr>
              <a:t>O</a:t>
            </a:r>
          </a:p>
          <a:p>
            <a:pPr algn="just">
              <a:lnSpc>
                <a:spcPct val="150000"/>
              </a:lnSpc>
            </a:pPr>
            <a:endParaRPr lang="tr-TR" sz="2000" dirty="0">
              <a:solidFill>
                <a:srgbClr val="000000"/>
              </a:solidFill>
              <a:latin typeface="Times New Roman" pitchFamily="18" charset="0"/>
              <a:cs typeface="Times New Roman" pitchFamily="18" charset="0"/>
            </a:endParaRPr>
          </a:p>
        </p:txBody>
      </p:sp>
      <p:sp>
        <p:nvSpPr>
          <p:cNvPr id="3" name="Slayt Numarası Yer Tutucusu 2"/>
          <p:cNvSpPr>
            <a:spLocks noGrp="1"/>
          </p:cNvSpPr>
          <p:nvPr>
            <p:ph type="sldNum" sz="quarter" idx="12"/>
          </p:nvPr>
        </p:nvSpPr>
        <p:spPr/>
        <p:txBody>
          <a:bodyPr/>
          <a:lstStyle/>
          <a:p>
            <a:fld id="{CD453302-FA09-45B7-94FF-BF529B2B9252}" type="slidenum">
              <a:rPr lang="en-US" smtClean="0">
                <a:solidFill>
                  <a:srgbClr val="000000"/>
                </a:solidFill>
              </a:rPr>
              <a:pPr/>
              <a:t>87</a:t>
            </a:fld>
            <a:endParaRPr lang="en-US">
              <a:solidFill>
                <a:srgbClr val="000000"/>
              </a:solidFill>
            </a:endParaRPr>
          </a:p>
        </p:txBody>
      </p:sp>
    </p:spTree>
    <p:extLst>
      <p:ext uri="{BB962C8B-B14F-4D97-AF65-F5344CB8AC3E}">
        <p14:creationId xmlns:p14="http://schemas.microsoft.com/office/powerpoint/2010/main" xmlns="" val="146811933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
          <p:cNvSpPr>
            <a:spLocks noChangeArrowheads="1"/>
          </p:cNvSpPr>
          <p:nvPr/>
        </p:nvSpPr>
        <p:spPr bwMode="auto">
          <a:xfrm>
            <a:off x="323850" y="563488"/>
            <a:ext cx="8604250"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just">
              <a:lnSpc>
                <a:spcPct val="150000"/>
              </a:lnSpc>
              <a:tabLst>
                <a:tab pos="457200" algn="l"/>
              </a:tabLst>
            </a:pPr>
            <a:r>
              <a:rPr lang="tr-TR" sz="2000" dirty="0" smtClean="0">
                <a:solidFill>
                  <a:srgbClr val="000000"/>
                </a:solidFill>
                <a:latin typeface="Times New Roman" pitchFamily="18" charset="0"/>
                <a:cs typeface="Times New Roman" pitchFamily="18" charset="0"/>
              </a:rPr>
              <a:t>2</a:t>
            </a:r>
            <a:r>
              <a:rPr lang="tr-TR" sz="2000" dirty="0">
                <a:solidFill>
                  <a:srgbClr val="000000"/>
                </a:solidFill>
                <a:latin typeface="Times New Roman" pitchFamily="18" charset="0"/>
                <a:cs typeface="Times New Roman" pitchFamily="18" charset="0"/>
              </a:rPr>
              <a:t>. Yaklaşık</a:t>
            </a:r>
            <a:r>
              <a:rPr lang="tr-TR" sz="2000" baseline="-30000" dirty="0">
                <a:solidFill>
                  <a:srgbClr val="000000"/>
                </a:solidFill>
                <a:latin typeface="Times New Roman" pitchFamily="18" charset="0"/>
                <a:cs typeface="Times New Roman" pitchFamily="18" charset="0"/>
              </a:rPr>
              <a:t> </a:t>
            </a:r>
            <a:r>
              <a:rPr lang="tr-TR" sz="2000" dirty="0">
                <a:solidFill>
                  <a:srgbClr val="000000"/>
                </a:solidFill>
                <a:latin typeface="Times New Roman" pitchFamily="18" charset="0"/>
                <a:cs typeface="Times New Roman" pitchFamily="18" charset="0"/>
              </a:rPr>
              <a:t>3090</a:t>
            </a:r>
            <a:r>
              <a:rPr lang="tr-TR" sz="2000" baseline="-30000" dirty="0">
                <a:solidFill>
                  <a:srgbClr val="000000"/>
                </a:solidFill>
                <a:latin typeface="Times New Roman" pitchFamily="18" charset="0"/>
                <a:cs typeface="Times New Roman" pitchFamily="18" charset="0"/>
              </a:rPr>
              <a:t> </a:t>
            </a:r>
            <a:r>
              <a:rPr lang="tr-TR" sz="2000" dirty="0">
                <a:solidFill>
                  <a:srgbClr val="000000"/>
                </a:solidFill>
                <a:latin typeface="Times New Roman" pitchFamily="18" charset="0"/>
                <a:cs typeface="Times New Roman" pitchFamily="18" charset="0"/>
              </a:rPr>
              <a:t>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de görülen  pik aromatik veya alken (C-H) pikidir</a:t>
            </a:r>
          </a:p>
          <a:p>
            <a:pPr algn="just">
              <a:lnSpc>
                <a:spcPct val="150000"/>
              </a:lnSpc>
              <a:tabLst>
                <a:tab pos="457200" algn="l"/>
              </a:tabLst>
            </a:pPr>
            <a:r>
              <a:rPr lang="tr-TR" sz="2000" dirty="0">
                <a:solidFill>
                  <a:srgbClr val="000000"/>
                </a:solidFill>
                <a:latin typeface="Times New Roman" pitchFamily="18" charset="0"/>
                <a:cs typeface="Times New Roman" pitchFamily="18" charset="0"/>
              </a:rPr>
              <a:t>3. 3000-2900 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de görülen pik (C-H) alkil pikidir.</a:t>
            </a:r>
          </a:p>
          <a:p>
            <a:pPr algn="just">
              <a:lnSpc>
                <a:spcPct val="150000"/>
              </a:lnSpc>
              <a:tabLst>
                <a:tab pos="457200" algn="l"/>
              </a:tabLst>
            </a:pPr>
            <a:r>
              <a:rPr lang="tr-TR" sz="2000" dirty="0">
                <a:solidFill>
                  <a:srgbClr val="000000"/>
                </a:solidFill>
                <a:latin typeface="Times New Roman" pitchFamily="18" charset="0"/>
                <a:cs typeface="Times New Roman" pitchFamily="18" charset="0"/>
              </a:rPr>
              <a:t>4.1690 da görülen pik (C=O) pikidir. Ancak bunun bir amit veya </a:t>
            </a:r>
            <a:r>
              <a:rPr lang="tr-TR" sz="2000" dirty="0" err="1">
                <a:solidFill>
                  <a:srgbClr val="000000"/>
                </a:solidFill>
                <a:latin typeface="Times New Roman" pitchFamily="18" charset="0"/>
                <a:cs typeface="Times New Roman" pitchFamily="18" charset="0"/>
              </a:rPr>
              <a:t>konjüge</a:t>
            </a:r>
            <a:r>
              <a:rPr lang="tr-TR" sz="2000" dirty="0">
                <a:solidFill>
                  <a:srgbClr val="000000"/>
                </a:solidFill>
                <a:latin typeface="Times New Roman" pitchFamily="18" charset="0"/>
                <a:cs typeface="Times New Roman" pitchFamily="18" charset="0"/>
              </a:rPr>
              <a:t> bir ketona ait olması çok muhtemeldir.</a:t>
            </a:r>
          </a:p>
          <a:p>
            <a:pPr algn="just">
              <a:lnSpc>
                <a:spcPct val="150000"/>
              </a:lnSpc>
              <a:tabLst>
                <a:tab pos="457200" algn="l"/>
              </a:tabLst>
            </a:pPr>
            <a:r>
              <a:rPr lang="tr-TR" sz="2000" dirty="0">
                <a:solidFill>
                  <a:srgbClr val="000000"/>
                </a:solidFill>
                <a:latin typeface="Times New Roman" pitchFamily="18" charset="0"/>
                <a:cs typeface="Times New Roman" pitchFamily="18" charset="0"/>
              </a:rPr>
              <a:t>5. 1600-1450 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de görülen pikler aromatik (C=C) pikleridir.</a:t>
            </a:r>
          </a:p>
          <a:p>
            <a:pPr algn="just">
              <a:lnSpc>
                <a:spcPct val="150000"/>
              </a:lnSpc>
              <a:tabLst>
                <a:tab pos="457200" algn="l"/>
              </a:tabLst>
            </a:pPr>
            <a:r>
              <a:rPr lang="tr-TR" sz="2000" dirty="0">
                <a:solidFill>
                  <a:srgbClr val="000000"/>
                </a:solidFill>
                <a:latin typeface="Times New Roman" pitchFamily="18" charset="0"/>
                <a:cs typeface="Times New Roman" pitchFamily="18" charset="0"/>
              </a:rPr>
              <a:t>6.1385-1355 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de görülen pikler (C-H),(CH</a:t>
            </a:r>
            <a:r>
              <a:rPr lang="tr-TR" sz="2000" baseline="-30000" dirty="0">
                <a:solidFill>
                  <a:srgbClr val="000000"/>
                </a:solidFill>
                <a:latin typeface="Times New Roman" pitchFamily="18" charset="0"/>
                <a:cs typeface="Times New Roman" pitchFamily="18" charset="0"/>
              </a:rPr>
              <a:t>3</a:t>
            </a:r>
            <a:r>
              <a:rPr lang="tr-TR" sz="2000" dirty="0">
                <a:solidFill>
                  <a:srgbClr val="000000"/>
                </a:solidFill>
                <a:latin typeface="Times New Roman" pitchFamily="18" charset="0"/>
                <a:cs typeface="Times New Roman" pitchFamily="18" charset="0"/>
              </a:rPr>
              <a:t>)</a:t>
            </a:r>
            <a:r>
              <a:rPr lang="tr-TR" sz="2000" baseline="-30000" dirty="0">
                <a:solidFill>
                  <a:srgbClr val="000000"/>
                </a:solidFill>
                <a:latin typeface="Times New Roman" pitchFamily="18" charset="0"/>
                <a:cs typeface="Times New Roman" pitchFamily="18" charset="0"/>
              </a:rPr>
              <a:t>3</a:t>
            </a:r>
            <a:r>
              <a:rPr lang="tr-TR" sz="2000" dirty="0">
                <a:solidFill>
                  <a:srgbClr val="000000"/>
                </a:solidFill>
                <a:latin typeface="Times New Roman" pitchFamily="18" charset="0"/>
                <a:cs typeface="Times New Roman" pitchFamily="18" charset="0"/>
              </a:rPr>
              <a:t>C ve (CH</a:t>
            </a:r>
            <a:r>
              <a:rPr lang="tr-TR" sz="2000" baseline="-30000" dirty="0">
                <a:solidFill>
                  <a:srgbClr val="000000"/>
                </a:solidFill>
                <a:latin typeface="Times New Roman" pitchFamily="18" charset="0"/>
                <a:cs typeface="Times New Roman" pitchFamily="18" charset="0"/>
              </a:rPr>
              <a:t>3</a:t>
            </a:r>
            <a:r>
              <a:rPr lang="tr-TR" sz="2000" dirty="0">
                <a:solidFill>
                  <a:srgbClr val="000000"/>
                </a:solidFill>
                <a:latin typeface="Times New Roman" pitchFamily="18" charset="0"/>
                <a:cs typeface="Times New Roman" pitchFamily="18" charset="0"/>
              </a:rPr>
              <a:t>)</a:t>
            </a:r>
            <a:r>
              <a:rPr lang="tr-TR" sz="2000" baseline="-30000" dirty="0">
                <a:solidFill>
                  <a:srgbClr val="000000"/>
                </a:solidFill>
                <a:latin typeface="Times New Roman" pitchFamily="18" charset="0"/>
                <a:cs typeface="Times New Roman" pitchFamily="18" charset="0"/>
              </a:rPr>
              <a:t>2</a:t>
            </a:r>
            <a:r>
              <a:rPr lang="tr-TR" sz="2000" dirty="0">
                <a:solidFill>
                  <a:srgbClr val="000000"/>
                </a:solidFill>
                <a:latin typeface="Times New Roman" pitchFamily="18" charset="0"/>
                <a:cs typeface="Times New Roman" pitchFamily="18" charset="0"/>
              </a:rPr>
              <a:t>CH grup pikleridir.</a:t>
            </a:r>
          </a:p>
          <a:p>
            <a:pPr algn="just">
              <a:lnSpc>
                <a:spcPct val="150000"/>
              </a:lnSpc>
              <a:tabLst>
                <a:tab pos="457200" algn="l"/>
              </a:tabLst>
            </a:pPr>
            <a:r>
              <a:rPr lang="tr-TR" sz="2000" dirty="0">
                <a:solidFill>
                  <a:srgbClr val="000000"/>
                </a:solidFill>
                <a:latin typeface="Times New Roman" pitchFamily="18" charset="0"/>
                <a:cs typeface="Times New Roman" pitchFamily="18" charset="0"/>
              </a:rPr>
              <a:t>7.1000 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den aşağıda görülen pikler π (C-H) pikleridir.</a:t>
            </a:r>
          </a:p>
          <a:p>
            <a:pPr algn="just">
              <a:lnSpc>
                <a:spcPct val="150000"/>
              </a:lnSpc>
              <a:tabLst>
                <a:tab pos="457200" algn="l"/>
              </a:tabLst>
            </a:pPr>
            <a:r>
              <a:rPr lang="tr-TR" sz="2000" dirty="0">
                <a:solidFill>
                  <a:srgbClr val="000000"/>
                </a:solidFill>
                <a:latin typeface="Times New Roman" pitchFamily="18" charset="0"/>
                <a:cs typeface="Times New Roman" pitchFamily="18" charset="0"/>
              </a:rPr>
              <a:t>madde 2-metil-1-fenilpropan-1-on’dur. </a:t>
            </a:r>
          </a:p>
        </p:txBody>
      </p:sp>
      <p:sp>
        <p:nvSpPr>
          <p:cNvPr id="7172" name="Rectangle 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tr-TR">
              <a:solidFill>
                <a:srgbClr val="FFFFFF"/>
              </a:solidFill>
            </a:endParaRPr>
          </a:p>
        </p:txBody>
      </p:sp>
      <p:graphicFrame>
        <p:nvGraphicFramePr>
          <p:cNvPr id="7170" name="Object 2"/>
          <p:cNvGraphicFramePr>
            <a:graphicFrameLocks noChangeAspect="1"/>
          </p:cNvGraphicFramePr>
          <p:nvPr/>
        </p:nvGraphicFramePr>
        <p:xfrm>
          <a:off x="611188" y="5300663"/>
          <a:ext cx="2909887" cy="1003300"/>
        </p:xfrm>
        <a:graphic>
          <a:graphicData uri="http://schemas.openxmlformats.org/presentationml/2006/ole">
            <p:oleObj spid="_x0000_s30764" r:id="rId3" imgW="1657350" imgH="571500" progId="">
              <p:embed/>
            </p:oleObj>
          </a:graphicData>
        </a:graphic>
      </p:graphicFrame>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88</a:t>
            </a:fld>
            <a:endParaRPr lang="tr-TR">
              <a:solidFill>
                <a:srgbClr val="DBF5F9">
                  <a:shade val="90000"/>
                </a:srgbClr>
              </a:solidFill>
            </a:endParaRPr>
          </a:p>
        </p:txBody>
      </p:sp>
    </p:spTree>
    <p:extLst>
      <p:ext uri="{BB962C8B-B14F-4D97-AF65-F5344CB8AC3E}">
        <p14:creationId xmlns:p14="http://schemas.microsoft.com/office/powerpoint/2010/main" xmlns="" val="3342780835"/>
      </p:ext>
    </p:extLst>
  </p:cSld>
  <p:clrMapOvr>
    <a:masterClrMapping/>
  </p:clrMapOvr>
  <p:transition>
    <p:cover dir="u"/>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89</a:t>
            </a:fld>
            <a:endParaRPr lang="tr-TR">
              <a:solidFill>
                <a:srgbClr val="DBF5F9">
                  <a:shade val="90000"/>
                </a:srgbClr>
              </a:solidFill>
            </a:endParaRPr>
          </a:p>
        </p:txBody>
      </p:sp>
      <p:pic>
        <p:nvPicPr>
          <p:cNvPr id="3379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188640"/>
            <a:ext cx="7463479" cy="6408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29901320"/>
      </p:ext>
    </p:extLst>
  </p:cSld>
  <p:clrMapOvr>
    <a:masterClrMapping/>
  </p:clrMapOvr>
  <p:transition>
    <p:cover dir="u"/>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90</a:t>
            </a:fld>
            <a:endParaRPr lang="tr-TR">
              <a:solidFill>
                <a:srgbClr val="DBF5F9">
                  <a:shade val="90000"/>
                </a:srgbClr>
              </a:solidFill>
            </a:endParaRPr>
          </a:p>
        </p:txBody>
      </p:sp>
      <p:pic>
        <p:nvPicPr>
          <p:cNvPr id="3481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6337" y="907524"/>
            <a:ext cx="5365963" cy="20169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43270843"/>
      </p:ext>
    </p:extLst>
  </p:cSld>
  <p:clrMapOvr>
    <a:masterClrMapping/>
  </p:clrMapOvr>
  <p:transition>
    <p:cover dir="u"/>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91</a:t>
            </a:fld>
            <a:endParaRPr lang="tr-TR">
              <a:solidFill>
                <a:srgbClr val="DBF5F9">
                  <a:shade val="90000"/>
                </a:srgbClr>
              </a:solidFill>
            </a:endParaRPr>
          </a:p>
        </p:txBody>
      </p:sp>
      <p:pic>
        <p:nvPicPr>
          <p:cNvPr id="4" name="Resim 3" descr="spectr1.gif"/>
          <p:cNvPicPr/>
          <p:nvPr/>
        </p:nvPicPr>
        <p:blipFill>
          <a:blip r:embed="rId2">
            <a:extLst>
              <a:ext uri="{28A0092B-C50C-407E-A947-70E740481C1C}">
                <a14:useLocalDpi xmlns:a14="http://schemas.microsoft.com/office/drawing/2010/main" xmlns="" val="0"/>
              </a:ext>
            </a:extLst>
          </a:blip>
          <a:srcRect/>
          <a:stretch>
            <a:fillRect/>
          </a:stretch>
        </p:blipFill>
        <p:spPr bwMode="auto">
          <a:xfrm>
            <a:off x="341338" y="908720"/>
            <a:ext cx="7920880" cy="4032448"/>
          </a:xfrm>
          <a:prstGeom prst="rect">
            <a:avLst/>
          </a:prstGeom>
          <a:noFill/>
          <a:ln>
            <a:noFill/>
          </a:ln>
        </p:spPr>
      </p:pic>
      <p:sp>
        <p:nvSpPr>
          <p:cNvPr id="5" name="Dikdörtgen 4"/>
          <p:cNvSpPr/>
          <p:nvPr/>
        </p:nvSpPr>
        <p:spPr>
          <a:xfrm>
            <a:off x="539552" y="321740"/>
            <a:ext cx="867545" cy="369332"/>
          </a:xfrm>
          <a:prstGeom prst="rect">
            <a:avLst/>
          </a:prstGeom>
        </p:spPr>
        <p:txBody>
          <a:bodyPr wrap="none">
            <a:spAutoFit/>
          </a:bodyPr>
          <a:lstStyle/>
          <a:p>
            <a:r>
              <a:rPr lang="tr-TR" dirty="0">
                <a:solidFill>
                  <a:schemeClr val="bg1"/>
                </a:solidFill>
              </a:rPr>
              <a:t>C</a:t>
            </a:r>
            <a:r>
              <a:rPr lang="tr-TR" baseline="-25000" dirty="0">
                <a:solidFill>
                  <a:schemeClr val="bg1"/>
                </a:solidFill>
              </a:rPr>
              <a:t>4</a:t>
            </a:r>
            <a:r>
              <a:rPr lang="tr-TR" dirty="0">
                <a:solidFill>
                  <a:schemeClr val="bg1"/>
                </a:solidFill>
              </a:rPr>
              <a:t>H</a:t>
            </a:r>
            <a:r>
              <a:rPr lang="tr-TR" baseline="-25000" dirty="0">
                <a:solidFill>
                  <a:schemeClr val="bg1"/>
                </a:solidFill>
              </a:rPr>
              <a:t>8</a:t>
            </a:r>
            <a:r>
              <a:rPr lang="tr-TR" dirty="0">
                <a:solidFill>
                  <a:schemeClr val="bg1"/>
                </a:solidFill>
              </a:rPr>
              <a:t>O</a:t>
            </a:r>
          </a:p>
        </p:txBody>
      </p:sp>
    </p:spTree>
    <p:extLst>
      <p:ext uri="{BB962C8B-B14F-4D97-AF65-F5344CB8AC3E}">
        <p14:creationId xmlns:p14="http://schemas.microsoft.com/office/powerpoint/2010/main" xmlns="" val="3997814775"/>
      </p:ext>
    </p:extLst>
  </p:cSld>
  <p:clrMapOvr>
    <a:masterClrMapping/>
  </p:clrMapOvr>
  <p:transition>
    <p:cover dir="u"/>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92</a:t>
            </a:fld>
            <a:endParaRPr lang="tr-TR">
              <a:solidFill>
                <a:srgbClr val="DBF5F9">
                  <a:shade val="90000"/>
                </a:srgbClr>
              </a:solidFill>
            </a:endParaRPr>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528" y="1124744"/>
            <a:ext cx="8091847" cy="39663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87093" y="5091113"/>
            <a:ext cx="2121396" cy="16874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09826113"/>
      </p:ext>
    </p:extLst>
  </p:cSld>
  <p:clrMapOvr>
    <a:masterClrMapping/>
  </p:clrMapOvr>
  <p:transition>
    <p:cover dir="u"/>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93</a:t>
            </a:fld>
            <a:endParaRPr lang="tr-TR">
              <a:solidFill>
                <a:srgbClr val="DBF5F9">
                  <a:shade val="90000"/>
                </a:srgbClr>
              </a:solidFill>
            </a:endParaRPr>
          </a:p>
        </p:txBody>
      </p:sp>
      <p:pic>
        <p:nvPicPr>
          <p:cNvPr id="3" name="Resim 2" descr="spectr2.gif"/>
          <p:cNvPicPr/>
          <p:nvPr/>
        </p:nvPicPr>
        <p:blipFill>
          <a:blip r:embed="rId2">
            <a:extLst>
              <a:ext uri="{28A0092B-C50C-407E-A947-70E740481C1C}">
                <a14:useLocalDpi xmlns:a14="http://schemas.microsoft.com/office/drawing/2010/main" xmlns="" val="0"/>
              </a:ext>
            </a:extLst>
          </a:blip>
          <a:srcRect/>
          <a:stretch>
            <a:fillRect/>
          </a:stretch>
        </p:blipFill>
        <p:spPr bwMode="auto">
          <a:xfrm>
            <a:off x="391439" y="1124744"/>
            <a:ext cx="7344816" cy="3816424"/>
          </a:xfrm>
          <a:prstGeom prst="rect">
            <a:avLst/>
          </a:prstGeom>
          <a:noFill/>
          <a:ln>
            <a:noFill/>
          </a:ln>
        </p:spPr>
      </p:pic>
      <p:sp>
        <p:nvSpPr>
          <p:cNvPr id="5" name="Dikdörtgen 4"/>
          <p:cNvSpPr/>
          <p:nvPr/>
        </p:nvSpPr>
        <p:spPr>
          <a:xfrm>
            <a:off x="539552" y="321740"/>
            <a:ext cx="867545" cy="369332"/>
          </a:xfrm>
          <a:prstGeom prst="rect">
            <a:avLst/>
          </a:prstGeom>
        </p:spPr>
        <p:txBody>
          <a:bodyPr wrap="none">
            <a:spAutoFit/>
          </a:bodyPr>
          <a:lstStyle/>
          <a:p>
            <a:r>
              <a:rPr lang="tr-TR" dirty="0">
                <a:solidFill>
                  <a:schemeClr val="bg1"/>
                </a:solidFill>
              </a:rPr>
              <a:t>C</a:t>
            </a:r>
            <a:r>
              <a:rPr lang="tr-TR" baseline="-25000" dirty="0">
                <a:solidFill>
                  <a:schemeClr val="bg1"/>
                </a:solidFill>
              </a:rPr>
              <a:t>4</a:t>
            </a:r>
            <a:r>
              <a:rPr lang="tr-TR" dirty="0">
                <a:solidFill>
                  <a:schemeClr val="bg1"/>
                </a:solidFill>
              </a:rPr>
              <a:t>H</a:t>
            </a:r>
            <a:r>
              <a:rPr lang="tr-TR" baseline="-25000" dirty="0">
                <a:solidFill>
                  <a:schemeClr val="bg1"/>
                </a:solidFill>
              </a:rPr>
              <a:t>8</a:t>
            </a:r>
            <a:r>
              <a:rPr lang="tr-TR" dirty="0">
                <a:solidFill>
                  <a:schemeClr val="bg1"/>
                </a:solidFill>
              </a:rPr>
              <a:t>O</a:t>
            </a:r>
          </a:p>
        </p:txBody>
      </p:sp>
    </p:spTree>
    <p:extLst>
      <p:ext uri="{BB962C8B-B14F-4D97-AF65-F5344CB8AC3E}">
        <p14:creationId xmlns:p14="http://schemas.microsoft.com/office/powerpoint/2010/main" xmlns="" val="2210814509"/>
      </p:ext>
    </p:extLst>
  </p:cSld>
  <p:clrMapOvr>
    <a:masterClrMapping/>
  </p:clrMapOvr>
  <p:transition>
    <p:cover dir="u"/>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94</a:t>
            </a:fld>
            <a:endParaRPr lang="tr-TR">
              <a:solidFill>
                <a:srgbClr val="DBF5F9">
                  <a:shade val="90000"/>
                </a:srgbClr>
              </a:solidFill>
            </a:endParaRPr>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552" y="980728"/>
            <a:ext cx="7776864" cy="38177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660232" y="4783735"/>
            <a:ext cx="1812404" cy="18518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34248419"/>
      </p:ext>
    </p:extLst>
  </p:cSld>
  <p:clrMapOvr>
    <a:masterClrMapping/>
  </p:clrMapOvr>
  <p:transition>
    <p:cover dir="u"/>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95</a:t>
            </a:fld>
            <a:endParaRPr lang="tr-TR">
              <a:solidFill>
                <a:srgbClr val="DBF5F9">
                  <a:shade val="90000"/>
                </a:srgbClr>
              </a:solidFill>
            </a:endParaRPr>
          </a:p>
        </p:txBody>
      </p:sp>
      <p:pic>
        <p:nvPicPr>
          <p:cNvPr id="3" name="Resim 2" descr="spectr3.gif"/>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1340768"/>
            <a:ext cx="8136904" cy="3816424"/>
          </a:xfrm>
          <a:prstGeom prst="rect">
            <a:avLst/>
          </a:prstGeom>
          <a:noFill/>
          <a:ln>
            <a:noFill/>
          </a:ln>
        </p:spPr>
      </p:pic>
      <p:sp>
        <p:nvSpPr>
          <p:cNvPr id="5" name="Dikdörtgen 4"/>
          <p:cNvSpPr/>
          <p:nvPr/>
        </p:nvSpPr>
        <p:spPr>
          <a:xfrm>
            <a:off x="539552" y="321740"/>
            <a:ext cx="867545" cy="369332"/>
          </a:xfrm>
          <a:prstGeom prst="rect">
            <a:avLst/>
          </a:prstGeom>
        </p:spPr>
        <p:txBody>
          <a:bodyPr wrap="none">
            <a:spAutoFit/>
          </a:bodyPr>
          <a:lstStyle/>
          <a:p>
            <a:r>
              <a:rPr lang="tr-TR" dirty="0">
                <a:solidFill>
                  <a:schemeClr val="bg1"/>
                </a:solidFill>
              </a:rPr>
              <a:t>C</a:t>
            </a:r>
            <a:r>
              <a:rPr lang="tr-TR" baseline="-25000" dirty="0">
                <a:solidFill>
                  <a:schemeClr val="bg1"/>
                </a:solidFill>
              </a:rPr>
              <a:t>4</a:t>
            </a:r>
            <a:r>
              <a:rPr lang="tr-TR" dirty="0">
                <a:solidFill>
                  <a:schemeClr val="bg1"/>
                </a:solidFill>
              </a:rPr>
              <a:t>H</a:t>
            </a:r>
            <a:r>
              <a:rPr lang="tr-TR" baseline="-25000" dirty="0">
                <a:solidFill>
                  <a:schemeClr val="bg1"/>
                </a:solidFill>
              </a:rPr>
              <a:t>8</a:t>
            </a:r>
            <a:r>
              <a:rPr lang="tr-TR" dirty="0">
                <a:solidFill>
                  <a:schemeClr val="bg1"/>
                </a:solidFill>
              </a:rPr>
              <a:t>O</a:t>
            </a:r>
          </a:p>
        </p:txBody>
      </p:sp>
    </p:spTree>
    <p:extLst>
      <p:ext uri="{BB962C8B-B14F-4D97-AF65-F5344CB8AC3E}">
        <p14:creationId xmlns:p14="http://schemas.microsoft.com/office/powerpoint/2010/main" xmlns="" val="2855339831"/>
      </p:ext>
    </p:extLst>
  </p:cSld>
  <p:clrMapOvr>
    <a:masterClrMapping/>
  </p:clrMapOvr>
  <p:transition>
    <p:cover dir="u"/>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96</a:t>
            </a:fld>
            <a:endParaRPr lang="tr-TR">
              <a:solidFill>
                <a:srgbClr val="DBF5F9">
                  <a:shade val="90000"/>
                </a:srgbClr>
              </a:solidFill>
            </a:endParaRPr>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692696"/>
            <a:ext cx="7920880" cy="38880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300192" y="4553259"/>
            <a:ext cx="2123678" cy="20612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12280194"/>
      </p:ext>
    </p:extLst>
  </p:cSld>
  <p:clrMapOvr>
    <a:masterClrMapping/>
  </p:clrMapOvr>
  <p:transition>
    <p:cover dir="u"/>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97</a:t>
            </a:fld>
            <a:endParaRPr lang="tr-TR">
              <a:solidFill>
                <a:srgbClr val="DBF5F9">
                  <a:shade val="90000"/>
                </a:srgbClr>
              </a:solidFill>
            </a:endParaRPr>
          </a:p>
        </p:txBody>
      </p:sp>
      <p:pic>
        <p:nvPicPr>
          <p:cNvPr id="3" name="Resim 2" descr="spectr4.gif"/>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1340768"/>
            <a:ext cx="8136904" cy="3816424"/>
          </a:xfrm>
          <a:prstGeom prst="rect">
            <a:avLst/>
          </a:prstGeom>
          <a:noFill/>
          <a:ln>
            <a:noFill/>
          </a:ln>
        </p:spPr>
      </p:pic>
      <p:sp>
        <p:nvSpPr>
          <p:cNvPr id="5" name="Dikdörtgen 4"/>
          <p:cNvSpPr/>
          <p:nvPr/>
        </p:nvSpPr>
        <p:spPr>
          <a:xfrm>
            <a:off x="539552" y="321740"/>
            <a:ext cx="867545" cy="369332"/>
          </a:xfrm>
          <a:prstGeom prst="rect">
            <a:avLst/>
          </a:prstGeom>
        </p:spPr>
        <p:txBody>
          <a:bodyPr wrap="none">
            <a:spAutoFit/>
          </a:bodyPr>
          <a:lstStyle/>
          <a:p>
            <a:r>
              <a:rPr lang="tr-TR" dirty="0">
                <a:solidFill>
                  <a:schemeClr val="bg1"/>
                </a:solidFill>
              </a:rPr>
              <a:t>C</a:t>
            </a:r>
            <a:r>
              <a:rPr lang="tr-TR" baseline="-25000" dirty="0">
                <a:solidFill>
                  <a:schemeClr val="bg1"/>
                </a:solidFill>
              </a:rPr>
              <a:t>4</a:t>
            </a:r>
            <a:r>
              <a:rPr lang="tr-TR" dirty="0">
                <a:solidFill>
                  <a:schemeClr val="bg1"/>
                </a:solidFill>
              </a:rPr>
              <a:t>H</a:t>
            </a:r>
            <a:r>
              <a:rPr lang="tr-TR" baseline="-25000" dirty="0">
                <a:solidFill>
                  <a:schemeClr val="bg1"/>
                </a:solidFill>
              </a:rPr>
              <a:t>8</a:t>
            </a:r>
            <a:r>
              <a:rPr lang="tr-TR" dirty="0">
                <a:solidFill>
                  <a:schemeClr val="bg1"/>
                </a:solidFill>
              </a:rPr>
              <a:t>O</a:t>
            </a:r>
          </a:p>
        </p:txBody>
      </p:sp>
    </p:spTree>
    <p:extLst>
      <p:ext uri="{BB962C8B-B14F-4D97-AF65-F5344CB8AC3E}">
        <p14:creationId xmlns:p14="http://schemas.microsoft.com/office/powerpoint/2010/main" xmlns="" val="1469120145"/>
      </p:ext>
    </p:extLst>
  </p:cSld>
  <p:clrMapOvr>
    <a:masterClrMapping/>
  </p:clrMapOvr>
  <p:transition>
    <p:cover dir="u"/>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98</a:t>
            </a:fld>
            <a:endParaRPr lang="tr-TR">
              <a:solidFill>
                <a:srgbClr val="DBF5F9">
                  <a:shade val="90000"/>
                </a:srgbClr>
              </a:solidFill>
            </a:endParaRPr>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3568" y="1124744"/>
            <a:ext cx="8057056" cy="39604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12160" y="5301208"/>
            <a:ext cx="2565738" cy="14089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95262608"/>
      </p:ext>
    </p:extLst>
  </p:cSld>
  <p:clrMapOvr>
    <a:masterClrMapping/>
  </p:clrMapOvr>
  <p:transition>
    <p:cover dir="u"/>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99</a:t>
            </a:fld>
            <a:endParaRPr lang="tr-TR">
              <a:solidFill>
                <a:srgbClr val="DBF5F9">
                  <a:shade val="90000"/>
                </a:srgbClr>
              </a:solidFill>
            </a:endParaRPr>
          </a:p>
        </p:txBody>
      </p:sp>
      <p:pic>
        <p:nvPicPr>
          <p:cNvPr id="3" name="Resim 2" descr="spectr5.gif"/>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1700808"/>
            <a:ext cx="8280920" cy="3610833"/>
          </a:xfrm>
          <a:prstGeom prst="rect">
            <a:avLst/>
          </a:prstGeom>
          <a:noFill/>
          <a:ln>
            <a:noFill/>
          </a:ln>
        </p:spPr>
      </p:pic>
      <p:sp>
        <p:nvSpPr>
          <p:cNvPr id="5" name="Dikdörtgen 4"/>
          <p:cNvSpPr/>
          <p:nvPr/>
        </p:nvSpPr>
        <p:spPr>
          <a:xfrm>
            <a:off x="539552" y="321740"/>
            <a:ext cx="867545" cy="369332"/>
          </a:xfrm>
          <a:prstGeom prst="rect">
            <a:avLst/>
          </a:prstGeom>
        </p:spPr>
        <p:txBody>
          <a:bodyPr wrap="none">
            <a:spAutoFit/>
          </a:bodyPr>
          <a:lstStyle/>
          <a:p>
            <a:r>
              <a:rPr lang="tr-TR" dirty="0">
                <a:solidFill>
                  <a:schemeClr val="bg1"/>
                </a:solidFill>
              </a:rPr>
              <a:t>C</a:t>
            </a:r>
            <a:r>
              <a:rPr lang="tr-TR" baseline="-25000" dirty="0">
                <a:solidFill>
                  <a:schemeClr val="bg1"/>
                </a:solidFill>
              </a:rPr>
              <a:t>4</a:t>
            </a:r>
            <a:r>
              <a:rPr lang="tr-TR" dirty="0">
                <a:solidFill>
                  <a:schemeClr val="bg1"/>
                </a:solidFill>
              </a:rPr>
              <a:t>H</a:t>
            </a:r>
            <a:r>
              <a:rPr lang="tr-TR" baseline="-25000" dirty="0">
                <a:solidFill>
                  <a:schemeClr val="bg1"/>
                </a:solidFill>
              </a:rPr>
              <a:t>8</a:t>
            </a:r>
            <a:r>
              <a:rPr lang="tr-TR" dirty="0">
                <a:solidFill>
                  <a:schemeClr val="bg1"/>
                </a:solidFill>
              </a:rPr>
              <a:t>O</a:t>
            </a:r>
          </a:p>
        </p:txBody>
      </p:sp>
    </p:spTree>
    <p:extLst>
      <p:ext uri="{BB962C8B-B14F-4D97-AF65-F5344CB8AC3E}">
        <p14:creationId xmlns:p14="http://schemas.microsoft.com/office/powerpoint/2010/main" xmlns="" val="3056923154"/>
      </p:ext>
    </p:extLst>
  </p:cSld>
  <p:clrMapOvr>
    <a:masterClrMapping/>
  </p:clrMapOvr>
  <p:transition>
    <p:cover dir="u"/>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100</a:t>
            </a:fld>
            <a:endParaRPr lang="tr-TR">
              <a:solidFill>
                <a:srgbClr val="DBF5F9">
                  <a:shade val="90000"/>
                </a:srgbClr>
              </a:solidFill>
            </a:endParaRPr>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528" y="404664"/>
            <a:ext cx="8496944" cy="414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980242" y="4797152"/>
            <a:ext cx="2221634" cy="1784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32295711"/>
      </p:ext>
    </p:extLst>
  </p:cSld>
  <p:clrMapOvr>
    <a:masterClrMapping/>
  </p:clrMapOvr>
  <p:transition>
    <p:cover dir="u"/>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95536" y="332656"/>
            <a:ext cx="8568952" cy="458074"/>
          </a:xfrm>
          <a:prstGeom prst="rect">
            <a:avLst/>
          </a:prstGeom>
        </p:spPr>
        <p:txBody>
          <a:bodyPr wrap="square">
            <a:spAutoFit/>
          </a:bodyPr>
          <a:lstStyle/>
          <a:p>
            <a:pPr>
              <a:lnSpc>
                <a:spcPct val="150000"/>
              </a:lnSpc>
            </a:pPr>
            <a:r>
              <a:rPr lang="tr-TR" dirty="0" smtClean="0">
                <a:solidFill>
                  <a:schemeClr val="bg1"/>
                </a:solidFill>
                <a:latin typeface="Times New Roman" pitchFamily="18" charset="0"/>
                <a:cs typeface="Times New Roman" pitchFamily="18" charset="0"/>
              </a:rPr>
              <a:t>Soru: Kapalı formülü CH</a:t>
            </a:r>
            <a:r>
              <a:rPr lang="tr-TR" baseline="-25000" dirty="0" smtClean="0">
                <a:solidFill>
                  <a:schemeClr val="bg1"/>
                </a:solidFill>
                <a:latin typeface="Times New Roman" pitchFamily="18" charset="0"/>
                <a:cs typeface="Times New Roman" pitchFamily="18" charset="0"/>
              </a:rPr>
              <a:t>2</a:t>
            </a:r>
            <a:r>
              <a:rPr lang="tr-TR" dirty="0" smtClean="0">
                <a:solidFill>
                  <a:schemeClr val="bg1"/>
                </a:solidFill>
                <a:latin typeface="Times New Roman" pitchFamily="18" charset="0"/>
                <a:cs typeface="Times New Roman" pitchFamily="18" charset="0"/>
              </a:rPr>
              <a:t>O olan bileşiğin IR spektrumu verilmiştir. Açık formülü nedir?</a:t>
            </a:r>
          </a:p>
        </p:txBody>
      </p:sp>
      <p:grpSp>
        <p:nvGrpSpPr>
          <p:cNvPr id="4" name="Group 1"/>
          <p:cNvGrpSpPr>
            <a:grpSpLocks/>
          </p:cNvGrpSpPr>
          <p:nvPr/>
        </p:nvGrpSpPr>
        <p:grpSpPr bwMode="auto">
          <a:xfrm>
            <a:off x="584062" y="1634854"/>
            <a:ext cx="7501735" cy="3528789"/>
            <a:chOff x="0" y="0"/>
            <a:chExt cx="2586" cy="1266"/>
          </a:xfrm>
        </p:grpSpPr>
        <p:pic>
          <p:nvPicPr>
            <p:cNvPr id="6" name="Picture 9" descr="http://www2.chemistry.msu.edu/faculty/reusch/VirtTxtJml/Spectrpy/Images/formald2.g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2586" cy="1266"/>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8"/>
            <p:cNvSpPr>
              <a:spLocks noChangeArrowheads="1"/>
            </p:cNvSpPr>
            <p:nvPr/>
          </p:nvSpPr>
          <p:spPr bwMode="auto">
            <a:xfrm>
              <a:off x="738" y="234"/>
              <a:ext cx="36" cy="2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tr-TR"/>
            </a:p>
          </p:txBody>
        </p:sp>
        <p:sp>
          <p:nvSpPr>
            <p:cNvPr id="8" name="Rectangle 7"/>
            <p:cNvSpPr>
              <a:spLocks noChangeArrowheads="1"/>
            </p:cNvSpPr>
            <p:nvPr/>
          </p:nvSpPr>
          <p:spPr bwMode="auto">
            <a:xfrm>
              <a:off x="684" y="468"/>
              <a:ext cx="48" cy="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tr-TR"/>
            </a:p>
          </p:txBody>
        </p:sp>
        <p:sp>
          <p:nvSpPr>
            <p:cNvPr id="9" name="Rectangle 6"/>
            <p:cNvSpPr>
              <a:spLocks noChangeArrowheads="1"/>
            </p:cNvSpPr>
            <p:nvPr/>
          </p:nvSpPr>
          <p:spPr bwMode="auto">
            <a:xfrm>
              <a:off x="1302" y="606"/>
              <a:ext cx="48" cy="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tr-TR"/>
            </a:p>
          </p:txBody>
        </p:sp>
        <p:sp>
          <p:nvSpPr>
            <p:cNvPr id="10" name="Rectangle 5"/>
            <p:cNvSpPr>
              <a:spLocks noChangeArrowheads="1"/>
            </p:cNvSpPr>
            <p:nvPr/>
          </p:nvSpPr>
          <p:spPr bwMode="auto">
            <a:xfrm>
              <a:off x="1536" y="330"/>
              <a:ext cx="48" cy="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tr-TR"/>
            </a:p>
          </p:txBody>
        </p:sp>
        <p:sp>
          <p:nvSpPr>
            <p:cNvPr id="11" name="Rectangle 4"/>
            <p:cNvSpPr>
              <a:spLocks noChangeArrowheads="1"/>
            </p:cNvSpPr>
            <p:nvPr/>
          </p:nvSpPr>
          <p:spPr bwMode="auto">
            <a:xfrm>
              <a:off x="1764" y="384"/>
              <a:ext cx="48"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tr-TR"/>
            </a:p>
          </p:txBody>
        </p:sp>
        <p:sp>
          <p:nvSpPr>
            <p:cNvPr id="12" name="Rectangle 3"/>
            <p:cNvSpPr>
              <a:spLocks noChangeArrowheads="1"/>
            </p:cNvSpPr>
            <p:nvPr/>
          </p:nvSpPr>
          <p:spPr bwMode="auto">
            <a:xfrm>
              <a:off x="1836" y="276"/>
              <a:ext cx="48" cy="1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tr-TR"/>
            </a:p>
          </p:txBody>
        </p:sp>
      </p:gr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101</a:t>
            </a:fld>
            <a:endParaRPr lang="en-US">
              <a:solidFill>
                <a:srgbClr val="000000"/>
              </a:solidFill>
            </a:endParaRPr>
          </a:p>
        </p:txBody>
      </p:sp>
    </p:spTree>
    <p:extLst>
      <p:ext uri="{BB962C8B-B14F-4D97-AF65-F5344CB8AC3E}">
        <p14:creationId xmlns:p14="http://schemas.microsoft.com/office/powerpoint/2010/main" xmlns="" val="3300964781"/>
      </p:ext>
    </p:extLst>
  </p:cSld>
  <p:clrMapOvr>
    <a:masterClrMapping/>
  </p:clrMapOvr>
  <p:transition>
    <p:cover dir="u"/>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
          <p:cNvGrpSpPr>
            <a:grpSpLocks/>
          </p:cNvGrpSpPr>
          <p:nvPr/>
        </p:nvGrpSpPr>
        <p:grpSpPr bwMode="auto">
          <a:xfrm>
            <a:off x="557954" y="2027871"/>
            <a:ext cx="7501735" cy="3528789"/>
            <a:chOff x="0" y="0"/>
            <a:chExt cx="2586" cy="1266"/>
          </a:xfrm>
        </p:grpSpPr>
        <p:pic>
          <p:nvPicPr>
            <p:cNvPr id="12297" name="Picture 9" descr="http://www2.chemistry.msu.edu/faculty/reusch/VirtTxtJml/Spectrpy/Images/formald2.g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2586" cy="1266"/>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8"/>
            <p:cNvSpPr>
              <a:spLocks noChangeArrowheads="1"/>
            </p:cNvSpPr>
            <p:nvPr/>
          </p:nvSpPr>
          <p:spPr bwMode="auto">
            <a:xfrm>
              <a:off x="738" y="234"/>
              <a:ext cx="36" cy="2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tr-TR"/>
            </a:p>
          </p:txBody>
        </p:sp>
        <p:sp>
          <p:nvSpPr>
            <p:cNvPr id="7" name="Rectangle 7"/>
            <p:cNvSpPr>
              <a:spLocks noChangeArrowheads="1"/>
            </p:cNvSpPr>
            <p:nvPr/>
          </p:nvSpPr>
          <p:spPr bwMode="auto">
            <a:xfrm>
              <a:off x="684" y="468"/>
              <a:ext cx="48" cy="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tr-TR"/>
            </a:p>
          </p:txBody>
        </p:sp>
        <p:sp>
          <p:nvSpPr>
            <p:cNvPr id="8" name="Rectangle 6"/>
            <p:cNvSpPr>
              <a:spLocks noChangeArrowheads="1"/>
            </p:cNvSpPr>
            <p:nvPr/>
          </p:nvSpPr>
          <p:spPr bwMode="auto">
            <a:xfrm>
              <a:off x="1302" y="606"/>
              <a:ext cx="48" cy="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tr-TR"/>
            </a:p>
          </p:txBody>
        </p:sp>
        <p:sp>
          <p:nvSpPr>
            <p:cNvPr id="9" name="Rectangle 5"/>
            <p:cNvSpPr>
              <a:spLocks noChangeArrowheads="1"/>
            </p:cNvSpPr>
            <p:nvPr/>
          </p:nvSpPr>
          <p:spPr bwMode="auto">
            <a:xfrm>
              <a:off x="1536" y="330"/>
              <a:ext cx="48" cy="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tr-TR"/>
            </a:p>
          </p:txBody>
        </p:sp>
        <p:sp>
          <p:nvSpPr>
            <p:cNvPr id="10" name="Rectangle 4"/>
            <p:cNvSpPr>
              <a:spLocks noChangeArrowheads="1"/>
            </p:cNvSpPr>
            <p:nvPr/>
          </p:nvSpPr>
          <p:spPr bwMode="auto">
            <a:xfrm>
              <a:off x="1764" y="384"/>
              <a:ext cx="48"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tr-TR"/>
            </a:p>
          </p:txBody>
        </p:sp>
        <p:sp>
          <p:nvSpPr>
            <p:cNvPr id="11" name="Rectangle 3"/>
            <p:cNvSpPr>
              <a:spLocks noChangeArrowheads="1"/>
            </p:cNvSpPr>
            <p:nvPr/>
          </p:nvSpPr>
          <p:spPr bwMode="auto">
            <a:xfrm>
              <a:off x="1836" y="276"/>
              <a:ext cx="48" cy="1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tr-TR"/>
            </a:p>
          </p:txBody>
        </p:sp>
      </p:grpSp>
      <p:sp>
        <p:nvSpPr>
          <p:cNvPr id="12" name="Dikdörtgen 11"/>
          <p:cNvSpPr/>
          <p:nvPr/>
        </p:nvSpPr>
        <p:spPr>
          <a:xfrm>
            <a:off x="557954" y="764704"/>
            <a:ext cx="7686453" cy="369332"/>
          </a:xfrm>
          <a:prstGeom prst="rect">
            <a:avLst/>
          </a:prstGeom>
        </p:spPr>
        <p:txBody>
          <a:bodyPr wrap="square">
            <a:spAutoFit/>
          </a:bodyPr>
          <a:lstStyle/>
          <a:p>
            <a:r>
              <a:rPr lang="tr-TR" dirty="0" smtClean="0">
                <a:solidFill>
                  <a:schemeClr val="bg1"/>
                </a:solidFill>
                <a:latin typeface="Times New Roman" pitchFamily="18" charset="0"/>
                <a:cs typeface="Times New Roman" pitchFamily="18" charset="0"/>
              </a:rPr>
              <a:t>Form aldehit (H</a:t>
            </a:r>
            <a:r>
              <a:rPr lang="tr-TR" baseline="-25000" dirty="0" smtClean="0">
                <a:solidFill>
                  <a:schemeClr val="bg1"/>
                </a:solidFill>
                <a:latin typeface="Times New Roman" pitchFamily="18" charset="0"/>
                <a:cs typeface="Times New Roman" pitchFamily="18" charset="0"/>
              </a:rPr>
              <a:t>2</a:t>
            </a:r>
            <a:r>
              <a:rPr lang="tr-TR" dirty="0" smtClean="0">
                <a:solidFill>
                  <a:schemeClr val="bg1"/>
                </a:solidFill>
                <a:latin typeface="Times New Roman" pitchFamily="18" charset="0"/>
                <a:cs typeface="Times New Roman" pitchFamily="18" charset="0"/>
              </a:rPr>
              <a:t>C=O) </a:t>
            </a:r>
            <a:endParaRPr lang="tr-TR" dirty="0">
              <a:solidFill>
                <a:schemeClr val="bg1"/>
              </a:solidFill>
              <a:latin typeface="Times New Roman" pitchFamily="18" charset="0"/>
              <a:cs typeface="Times New Roman" pitchFamily="18" charset="0"/>
            </a:endParaRP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102</a:t>
            </a:fld>
            <a:endParaRPr lang="tr-TR"/>
          </a:p>
        </p:txBody>
      </p:sp>
    </p:spTree>
    <p:extLst>
      <p:ext uri="{BB962C8B-B14F-4D97-AF65-F5344CB8AC3E}">
        <p14:creationId xmlns:p14="http://schemas.microsoft.com/office/powerpoint/2010/main" xmlns="" val="2168438721"/>
      </p:ext>
    </p:extLst>
  </p:cSld>
  <p:clrMapOvr>
    <a:masterClrMapping/>
  </p:clrMapOvr>
  <p:transition>
    <p:cover dir="u"/>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103</a:t>
            </a:fld>
            <a:endParaRPr lang="tr-TR">
              <a:solidFill>
                <a:srgbClr val="DBF5F9">
                  <a:shade val="90000"/>
                </a:srgbClr>
              </a:solidFill>
            </a:endParaRPr>
          </a:p>
        </p:txBody>
      </p:sp>
    </p:spTree>
    <p:extLst>
      <p:ext uri="{BB962C8B-B14F-4D97-AF65-F5344CB8AC3E}">
        <p14:creationId xmlns:p14="http://schemas.microsoft.com/office/powerpoint/2010/main" xmlns="" val="2920148105"/>
      </p:ext>
    </p:extLst>
  </p:cSld>
  <p:clrMapOvr>
    <a:masterClrMapping/>
  </p:clrMapOvr>
  <p:transition>
    <p:cover dir="u"/>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ChangeArrowheads="1"/>
          </p:cNvSpPr>
          <p:nvPr/>
        </p:nvSpPr>
        <p:spPr bwMode="auto">
          <a:xfrm>
            <a:off x="250825" y="-314325"/>
            <a:ext cx="8893175" cy="1939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450850">
              <a:lnSpc>
                <a:spcPct val="150000"/>
              </a:lnSpc>
              <a:tabLst>
                <a:tab pos="457200" algn="l"/>
              </a:tabLst>
            </a:pPr>
            <a:endParaRPr lang="tr-TR" sz="2000">
              <a:solidFill>
                <a:srgbClr val="000000"/>
              </a:solidFill>
              <a:latin typeface="Times New Roman" pitchFamily="18" charset="0"/>
              <a:cs typeface="Times New Roman" pitchFamily="18" charset="0"/>
            </a:endParaRPr>
          </a:p>
          <a:p>
            <a:pPr indent="450850">
              <a:lnSpc>
                <a:spcPct val="150000"/>
              </a:lnSpc>
              <a:tabLst>
                <a:tab pos="457200" algn="l"/>
              </a:tabLst>
            </a:pPr>
            <a:r>
              <a:rPr lang="tr-TR" sz="2000">
                <a:solidFill>
                  <a:srgbClr val="FF0000"/>
                </a:solidFill>
                <a:latin typeface="Times New Roman" pitchFamily="18" charset="0"/>
                <a:cs typeface="Times New Roman" pitchFamily="18" charset="0"/>
              </a:rPr>
              <a:t>Soru:</a:t>
            </a:r>
            <a:r>
              <a:rPr lang="tr-TR" sz="2000">
                <a:solidFill>
                  <a:srgbClr val="000000"/>
                </a:solidFill>
                <a:latin typeface="Times New Roman" pitchFamily="18" charset="0"/>
                <a:cs typeface="Times New Roman" pitchFamily="18" charset="0"/>
              </a:rPr>
              <a:t>  Şekil de spektrumu verilen ve kaba formülü C</a:t>
            </a:r>
            <a:r>
              <a:rPr lang="tr-TR" sz="2000" baseline="-25000">
                <a:solidFill>
                  <a:srgbClr val="000000"/>
                </a:solidFill>
                <a:latin typeface="Times New Roman" pitchFamily="18" charset="0"/>
                <a:cs typeface="Times New Roman" pitchFamily="18" charset="0"/>
              </a:rPr>
              <a:t>5</a:t>
            </a:r>
            <a:r>
              <a:rPr lang="tr-TR" sz="2000">
                <a:solidFill>
                  <a:srgbClr val="000000"/>
                </a:solidFill>
                <a:latin typeface="Times New Roman" pitchFamily="18" charset="0"/>
                <a:cs typeface="Times New Roman" pitchFamily="18" charset="0"/>
              </a:rPr>
              <a:t>H</a:t>
            </a:r>
            <a:r>
              <a:rPr lang="tr-TR" sz="2000" baseline="-25000">
                <a:solidFill>
                  <a:srgbClr val="000000"/>
                </a:solidFill>
                <a:latin typeface="Times New Roman" pitchFamily="18" charset="0"/>
                <a:cs typeface="Times New Roman" pitchFamily="18" charset="0"/>
              </a:rPr>
              <a:t>8</a:t>
            </a:r>
            <a:r>
              <a:rPr lang="tr-TR" sz="2000">
                <a:solidFill>
                  <a:srgbClr val="000000"/>
                </a:solidFill>
                <a:latin typeface="Times New Roman" pitchFamily="18" charset="0"/>
                <a:cs typeface="Times New Roman" pitchFamily="18" charset="0"/>
              </a:rPr>
              <a:t>O</a:t>
            </a:r>
            <a:r>
              <a:rPr lang="tr-TR" sz="2000" baseline="-25000">
                <a:solidFill>
                  <a:srgbClr val="000000"/>
                </a:solidFill>
                <a:latin typeface="Times New Roman" pitchFamily="18" charset="0"/>
                <a:cs typeface="Times New Roman" pitchFamily="18" charset="0"/>
              </a:rPr>
              <a:t>2</a:t>
            </a:r>
            <a:r>
              <a:rPr lang="tr-TR" sz="2000">
                <a:solidFill>
                  <a:srgbClr val="000000"/>
                </a:solidFill>
                <a:latin typeface="Times New Roman" pitchFamily="18" charset="0"/>
                <a:cs typeface="Times New Roman" pitchFamily="18" charset="0"/>
              </a:rPr>
              <a:t> olan madde aşağıdakilerden hangisidir?</a:t>
            </a:r>
          </a:p>
          <a:p>
            <a:pPr indent="450850">
              <a:lnSpc>
                <a:spcPct val="150000"/>
              </a:lnSpc>
              <a:tabLst>
                <a:tab pos="457200" algn="l"/>
              </a:tabLst>
            </a:pPr>
            <a:endParaRPr lang="tr-TR" sz="2000">
              <a:solidFill>
                <a:srgbClr val="000000"/>
              </a:solidFill>
              <a:latin typeface="Times New Roman" pitchFamily="18" charset="0"/>
              <a:cs typeface="Times New Roman" pitchFamily="18" charset="0"/>
            </a:endParaRPr>
          </a:p>
        </p:txBody>
      </p:sp>
      <p:graphicFrame>
        <p:nvGraphicFramePr>
          <p:cNvPr id="8194" name="Object 1"/>
          <p:cNvGraphicFramePr>
            <a:graphicFrameLocks noChangeAspect="1"/>
          </p:cNvGraphicFramePr>
          <p:nvPr/>
        </p:nvGraphicFramePr>
        <p:xfrm>
          <a:off x="684213" y="1773238"/>
          <a:ext cx="2878137" cy="3024187"/>
        </p:xfrm>
        <a:graphic>
          <a:graphicData uri="http://schemas.openxmlformats.org/presentationml/2006/ole">
            <p:oleObj spid="_x0000_s31788" r:id="rId3" imgW="1695450" imgH="1781175" progId="">
              <p:embed/>
            </p:oleObj>
          </a:graphicData>
        </a:graphic>
      </p:graphicFrame>
      <p:sp>
        <p:nvSpPr>
          <p:cNvPr id="8196" name="Rectangle 3"/>
          <p:cNvSpPr>
            <a:spLocks noChangeArrowheads="1"/>
          </p:cNvSpPr>
          <p:nvPr/>
        </p:nvSpPr>
        <p:spPr bwMode="auto">
          <a:xfrm>
            <a:off x="0" y="2238375"/>
            <a:ext cx="9144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tr-TR">
              <a:solidFill>
                <a:srgbClr val="FFFFFF"/>
              </a:solidFill>
            </a:endParaRPr>
          </a:p>
        </p:txBody>
      </p:sp>
      <p:pic>
        <p:nvPicPr>
          <p:cNvPr id="8197"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506788" y="3357563"/>
            <a:ext cx="5637212" cy="201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104</a:t>
            </a:fld>
            <a:endParaRPr lang="tr-TR">
              <a:solidFill>
                <a:srgbClr val="DBF5F9">
                  <a:shade val="90000"/>
                </a:srgbClr>
              </a:solidFill>
            </a:endParaRPr>
          </a:p>
        </p:txBody>
      </p:sp>
    </p:spTree>
    <p:extLst>
      <p:ext uri="{BB962C8B-B14F-4D97-AF65-F5344CB8AC3E}">
        <p14:creationId xmlns:p14="http://schemas.microsoft.com/office/powerpoint/2010/main" xmlns="" val="22990037"/>
      </p:ext>
    </p:extLst>
  </p:cSld>
  <p:clrMapOvr>
    <a:masterClrMapping/>
  </p:clrMapOvr>
  <p:transition>
    <p:cover dir="u"/>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
          <p:cNvSpPr>
            <a:spLocks noChangeArrowheads="1"/>
          </p:cNvSpPr>
          <p:nvPr/>
        </p:nvSpPr>
        <p:spPr bwMode="auto">
          <a:xfrm>
            <a:off x="179388" y="536575"/>
            <a:ext cx="8702675" cy="5630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450850" algn="just">
              <a:lnSpc>
                <a:spcPct val="150000"/>
              </a:lnSpc>
            </a:pPr>
            <a:r>
              <a:rPr lang="tr-TR" sz="2000" dirty="0">
                <a:solidFill>
                  <a:srgbClr val="000000"/>
                </a:solidFill>
                <a:latin typeface="Times New Roman" pitchFamily="18" charset="0"/>
                <a:cs typeface="Times New Roman" pitchFamily="18" charset="0"/>
              </a:rPr>
              <a:t>1. </a:t>
            </a:r>
            <a:r>
              <a:rPr lang="tr-TR" sz="2000" dirty="0" smtClean="0">
                <a:solidFill>
                  <a:srgbClr val="000000"/>
                </a:solidFill>
                <a:latin typeface="Times New Roman" pitchFamily="18" charset="0"/>
                <a:cs typeface="Times New Roman" pitchFamily="18" charset="0"/>
              </a:rPr>
              <a:t>C</a:t>
            </a:r>
            <a:r>
              <a:rPr lang="tr-TR" sz="2000" baseline="-30000" dirty="0" smtClean="0">
                <a:solidFill>
                  <a:srgbClr val="000000"/>
                </a:solidFill>
                <a:latin typeface="Times New Roman" pitchFamily="18" charset="0"/>
                <a:cs typeface="Times New Roman" pitchFamily="18" charset="0"/>
              </a:rPr>
              <a:t>5</a:t>
            </a:r>
            <a:r>
              <a:rPr lang="tr-TR" sz="2000" dirty="0" smtClean="0">
                <a:solidFill>
                  <a:srgbClr val="000000"/>
                </a:solidFill>
                <a:latin typeface="Times New Roman" pitchFamily="18" charset="0"/>
                <a:cs typeface="Times New Roman" pitchFamily="18" charset="0"/>
              </a:rPr>
              <a:t>H</a:t>
            </a:r>
            <a:r>
              <a:rPr lang="tr-TR" sz="2000" baseline="-30000" dirty="0" smtClean="0">
                <a:solidFill>
                  <a:srgbClr val="000000"/>
                </a:solidFill>
                <a:latin typeface="Times New Roman" pitchFamily="18" charset="0"/>
                <a:cs typeface="Times New Roman" pitchFamily="18" charset="0"/>
              </a:rPr>
              <a:t>8</a:t>
            </a:r>
            <a:r>
              <a:rPr lang="tr-TR" sz="2000" dirty="0" smtClean="0">
                <a:solidFill>
                  <a:srgbClr val="000000"/>
                </a:solidFill>
                <a:latin typeface="Times New Roman" pitchFamily="18" charset="0"/>
                <a:cs typeface="Times New Roman" pitchFamily="18" charset="0"/>
              </a:rPr>
              <a:t>O</a:t>
            </a:r>
            <a:r>
              <a:rPr lang="tr-TR" sz="2000" baseline="-30000" dirty="0" smtClean="0">
                <a:solidFill>
                  <a:srgbClr val="000000"/>
                </a:solidFill>
                <a:latin typeface="Times New Roman" pitchFamily="18" charset="0"/>
                <a:cs typeface="Times New Roman" pitchFamily="18" charset="0"/>
              </a:rPr>
              <a:t>2</a:t>
            </a:r>
            <a:r>
              <a:rPr lang="tr-TR" sz="2000" dirty="0" smtClean="0">
                <a:solidFill>
                  <a:srgbClr val="000000"/>
                </a:solidFill>
                <a:latin typeface="Times New Roman" pitchFamily="18" charset="0"/>
                <a:cs typeface="Times New Roman" pitchFamily="18" charset="0"/>
              </a:rPr>
              <a:t> </a:t>
            </a:r>
            <a:r>
              <a:rPr lang="tr-TR" sz="2000" dirty="0">
                <a:solidFill>
                  <a:srgbClr val="000000"/>
                </a:solidFill>
                <a:latin typeface="Times New Roman" pitchFamily="18" charset="0"/>
                <a:cs typeface="Times New Roman" pitchFamily="18" charset="0"/>
              </a:rPr>
              <a:t>olan bir maddede iki tane çifte bağ bulunur. Açık zincirli bir hidrokarbondan siklik bir hidrokarbon meydana gelirse, iki hidrojen eksilir ve kaba formülde bir çifte bağ varmış gibi görülür (bir çifte bağ </a:t>
            </a:r>
            <a:r>
              <a:rPr lang="tr-TR" sz="2000" dirty="0" err="1">
                <a:solidFill>
                  <a:srgbClr val="000000"/>
                </a:solidFill>
                <a:latin typeface="Times New Roman" pitchFamily="18" charset="0"/>
                <a:cs typeface="Times New Roman" pitchFamily="18" charset="0"/>
              </a:rPr>
              <a:t>ekivalenti</a:t>
            </a:r>
            <a:r>
              <a:rPr lang="tr-TR" sz="2000" dirty="0">
                <a:solidFill>
                  <a:srgbClr val="000000"/>
                </a:solidFill>
                <a:latin typeface="Times New Roman" pitchFamily="18" charset="0"/>
                <a:cs typeface="Times New Roman" pitchFamily="18" charset="0"/>
              </a:rPr>
              <a:t>).</a:t>
            </a:r>
          </a:p>
          <a:p>
            <a:pPr indent="450850" algn="just">
              <a:lnSpc>
                <a:spcPct val="150000"/>
              </a:lnSpc>
            </a:pPr>
            <a:r>
              <a:rPr lang="tr-TR" sz="2000" dirty="0">
                <a:solidFill>
                  <a:srgbClr val="000000"/>
                </a:solidFill>
                <a:latin typeface="Times New Roman" pitchFamily="18" charset="0"/>
                <a:cs typeface="Times New Roman" pitchFamily="18" charset="0"/>
              </a:rPr>
              <a:t>2. Spektrumunda yaklaşık 3040 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görülen </a:t>
            </a:r>
            <a:r>
              <a:rPr lang="tr-TR" sz="2000" dirty="0" err="1">
                <a:solidFill>
                  <a:srgbClr val="000000"/>
                </a:solidFill>
                <a:latin typeface="Times New Roman" pitchFamily="18" charset="0"/>
                <a:cs typeface="Times New Roman" pitchFamily="18" charset="0"/>
              </a:rPr>
              <a:t>absorpsiyon</a:t>
            </a:r>
            <a:r>
              <a:rPr lang="tr-TR" sz="2000" dirty="0">
                <a:solidFill>
                  <a:srgbClr val="000000"/>
                </a:solidFill>
                <a:latin typeface="Times New Roman" pitchFamily="18" charset="0"/>
                <a:cs typeface="Times New Roman" pitchFamily="18" charset="0"/>
              </a:rPr>
              <a:t> bandı ya alken C – H titreşimine veya </a:t>
            </a:r>
            <a:r>
              <a:rPr lang="tr-TR" sz="2000" dirty="0" err="1">
                <a:solidFill>
                  <a:srgbClr val="000000"/>
                </a:solidFill>
                <a:latin typeface="Times New Roman" pitchFamily="18" charset="0"/>
                <a:cs typeface="Times New Roman" pitchFamily="18" charset="0"/>
              </a:rPr>
              <a:t>siklopropan</a:t>
            </a:r>
            <a:r>
              <a:rPr lang="tr-TR" sz="2000" dirty="0">
                <a:solidFill>
                  <a:srgbClr val="000000"/>
                </a:solidFill>
                <a:latin typeface="Times New Roman" pitchFamily="18" charset="0"/>
                <a:cs typeface="Times New Roman" pitchFamily="18" charset="0"/>
              </a:rPr>
              <a:t> C – H titreşimine ait olmalıdır.</a:t>
            </a:r>
          </a:p>
          <a:p>
            <a:pPr indent="450850" algn="just">
              <a:lnSpc>
                <a:spcPct val="150000"/>
              </a:lnSpc>
            </a:pPr>
            <a:r>
              <a:rPr lang="tr-TR" sz="2000" dirty="0">
                <a:solidFill>
                  <a:srgbClr val="000000"/>
                </a:solidFill>
                <a:latin typeface="Times New Roman" pitchFamily="18" charset="0"/>
                <a:cs typeface="Times New Roman" pitchFamily="18" charset="0"/>
              </a:rPr>
              <a:t>3.Yaklaşık 1740 cm</a:t>
            </a:r>
            <a:r>
              <a:rPr lang="tr-TR" sz="2000" baseline="30000" dirty="0">
                <a:solidFill>
                  <a:srgbClr val="000000"/>
                </a:solidFill>
                <a:latin typeface="Times New Roman" pitchFamily="18" charset="0"/>
                <a:cs typeface="Times New Roman" pitchFamily="18" charset="0"/>
              </a:rPr>
              <a:t>-1 </a:t>
            </a:r>
            <a:r>
              <a:rPr lang="tr-TR" sz="2000" dirty="0">
                <a:solidFill>
                  <a:srgbClr val="000000"/>
                </a:solidFill>
                <a:latin typeface="Times New Roman" pitchFamily="18" charset="0"/>
                <a:cs typeface="Times New Roman" pitchFamily="18" charset="0"/>
              </a:rPr>
              <a:t>de görülen bant</a:t>
            </a:r>
            <a:r>
              <a:rPr lang="tr-TR" sz="2000" baseline="30000" dirty="0">
                <a:solidFill>
                  <a:srgbClr val="000000"/>
                </a:solidFill>
                <a:latin typeface="Times New Roman" pitchFamily="18" charset="0"/>
                <a:cs typeface="Times New Roman" pitchFamily="18" charset="0"/>
              </a:rPr>
              <a:t> </a:t>
            </a:r>
            <a:r>
              <a:rPr lang="tr-TR" sz="2000" dirty="0">
                <a:solidFill>
                  <a:srgbClr val="000000"/>
                </a:solidFill>
                <a:latin typeface="Times New Roman" pitchFamily="18" charset="0"/>
                <a:cs typeface="Times New Roman" pitchFamily="18" charset="0"/>
              </a:rPr>
              <a:t>bir ester gurubuna ait olabilir. Bu gurubun </a:t>
            </a:r>
            <a:r>
              <a:rPr lang="tr-TR" sz="2000" dirty="0" err="1">
                <a:solidFill>
                  <a:srgbClr val="000000"/>
                </a:solidFill>
                <a:latin typeface="Times New Roman" pitchFamily="18" charset="0"/>
                <a:cs typeface="Times New Roman" pitchFamily="18" charset="0"/>
              </a:rPr>
              <a:t>konjuge</a:t>
            </a:r>
            <a:r>
              <a:rPr lang="tr-TR" sz="2000" dirty="0">
                <a:solidFill>
                  <a:srgbClr val="000000"/>
                </a:solidFill>
                <a:latin typeface="Times New Roman" pitchFamily="18" charset="0"/>
                <a:cs typeface="Times New Roman" pitchFamily="18" charset="0"/>
              </a:rPr>
              <a:t> durumda olması da beklenebilir.</a:t>
            </a:r>
          </a:p>
          <a:p>
            <a:pPr indent="450850" algn="just">
              <a:lnSpc>
                <a:spcPct val="150000"/>
              </a:lnSpc>
            </a:pPr>
            <a:r>
              <a:rPr lang="tr-TR" sz="2000" dirty="0">
                <a:solidFill>
                  <a:srgbClr val="000000"/>
                </a:solidFill>
                <a:latin typeface="Times New Roman" pitchFamily="18" charset="0"/>
                <a:cs typeface="Times New Roman" pitchFamily="18" charset="0"/>
              </a:rPr>
              <a:t>4. 1700 – 1500 cm</a:t>
            </a:r>
            <a:r>
              <a:rPr lang="tr-TR" sz="2000" baseline="30000" dirty="0">
                <a:solidFill>
                  <a:srgbClr val="000000"/>
                </a:solidFill>
                <a:latin typeface="Times New Roman" pitchFamily="18" charset="0"/>
                <a:cs typeface="Times New Roman" pitchFamily="18" charset="0"/>
              </a:rPr>
              <a:t>-1</a:t>
            </a:r>
            <a:r>
              <a:rPr lang="tr-TR" sz="2000" dirty="0">
                <a:solidFill>
                  <a:srgbClr val="000000"/>
                </a:solidFill>
                <a:latin typeface="Times New Roman" pitchFamily="18" charset="0"/>
                <a:cs typeface="Times New Roman" pitchFamily="18" charset="0"/>
              </a:rPr>
              <a:t> arasında bir </a:t>
            </a:r>
            <a:r>
              <a:rPr lang="tr-TR" sz="2000" dirty="0" err="1">
                <a:solidFill>
                  <a:srgbClr val="000000"/>
                </a:solidFill>
                <a:latin typeface="Times New Roman" pitchFamily="18" charset="0"/>
                <a:cs typeface="Times New Roman" pitchFamily="18" charset="0"/>
              </a:rPr>
              <a:t>absorpsiyon</a:t>
            </a:r>
            <a:r>
              <a:rPr lang="tr-TR" sz="2000" dirty="0">
                <a:solidFill>
                  <a:srgbClr val="000000"/>
                </a:solidFill>
                <a:latin typeface="Times New Roman" pitchFamily="18" charset="0"/>
                <a:cs typeface="Times New Roman" pitchFamily="18" charset="0"/>
              </a:rPr>
              <a:t> bandının bulunmaması karbon – karbon çifte bağının olmadığını gösterir.</a:t>
            </a:r>
          </a:p>
          <a:p>
            <a:pPr indent="450850" algn="just">
              <a:lnSpc>
                <a:spcPct val="150000"/>
              </a:lnSpc>
            </a:pPr>
            <a:r>
              <a:rPr lang="tr-TR" sz="2000" dirty="0">
                <a:solidFill>
                  <a:srgbClr val="000000"/>
                </a:solidFill>
                <a:latin typeface="Times New Roman" pitchFamily="18" charset="0"/>
                <a:cs typeface="Times New Roman" pitchFamily="18" charset="0"/>
              </a:rPr>
              <a:t>Spektrumda karbon – karbon çifte bağının bulunmaması, yapının halkalı olmasını gerektirir. Halkalı yapı bir çift bağ </a:t>
            </a:r>
            <a:r>
              <a:rPr lang="tr-TR" sz="2000" dirty="0" err="1">
                <a:solidFill>
                  <a:srgbClr val="000000"/>
                </a:solidFill>
                <a:latin typeface="Times New Roman" pitchFamily="18" charset="0"/>
                <a:cs typeface="Times New Roman" pitchFamily="18" charset="0"/>
              </a:rPr>
              <a:t>ekivalentidir</a:t>
            </a:r>
            <a:r>
              <a:rPr lang="tr-TR" sz="2000" dirty="0">
                <a:solidFill>
                  <a:srgbClr val="000000"/>
                </a:solidFill>
                <a:latin typeface="Times New Roman" pitchFamily="18" charset="0"/>
                <a:cs typeface="Times New Roman" pitchFamily="18" charset="0"/>
              </a:rPr>
              <a:t>. Buna göre madde </a:t>
            </a:r>
            <a:r>
              <a:rPr lang="tr-TR" sz="2000" dirty="0" err="1">
                <a:solidFill>
                  <a:srgbClr val="000000"/>
                </a:solidFill>
                <a:latin typeface="Times New Roman" pitchFamily="18" charset="0"/>
                <a:cs typeface="Times New Roman" pitchFamily="18" charset="0"/>
              </a:rPr>
              <a:t>siklopropil</a:t>
            </a:r>
            <a:r>
              <a:rPr lang="tr-TR" sz="2000" dirty="0">
                <a:solidFill>
                  <a:srgbClr val="000000"/>
                </a:solidFill>
                <a:latin typeface="Times New Roman" pitchFamily="18" charset="0"/>
                <a:cs typeface="Times New Roman" pitchFamily="18" charset="0"/>
              </a:rPr>
              <a:t> gurubu içeren (d) olmalıdır.</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105</a:t>
            </a:fld>
            <a:endParaRPr lang="tr-TR">
              <a:solidFill>
                <a:srgbClr val="DBF5F9">
                  <a:shade val="90000"/>
                </a:srgbClr>
              </a:solidFill>
            </a:endParaRPr>
          </a:p>
        </p:txBody>
      </p:sp>
    </p:spTree>
    <p:extLst>
      <p:ext uri="{BB962C8B-B14F-4D97-AF65-F5344CB8AC3E}">
        <p14:creationId xmlns:p14="http://schemas.microsoft.com/office/powerpoint/2010/main" xmlns="" val="3389388678"/>
      </p:ext>
    </p:extLst>
  </p:cSld>
  <p:clrMapOvr>
    <a:masterClrMapping/>
  </p:clrMapOvr>
  <p:transition>
    <p:cover dir="u"/>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Dikdörtgen"/>
          <p:cNvSpPr>
            <a:spLocks noChangeArrowheads="1"/>
          </p:cNvSpPr>
          <p:nvPr/>
        </p:nvSpPr>
        <p:spPr bwMode="auto">
          <a:xfrm>
            <a:off x="285750" y="404813"/>
            <a:ext cx="1865313"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just">
              <a:lnSpc>
                <a:spcPct val="95000"/>
              </a:lnSpc>
            </a:pPr>
            <a:r>
              <a:rPr lang="tr-TR" sz="2000" b="1">
                <a:solidFill>
                  <a:srgbClr val="000000"/>
                </a:solidFill>
                <a:latin typeface="Times New Roman" pitchFamily="18" charset="0"/>
                <a:cs typeface="Times New Roman" pitchFamily="18" charset="0"/>
              </a:rPr>
              <a:t>Kalitatif Analiz</a:t>
            </a:r>
          </a:p>
        </p:txBody>
      </p:sp>
      <p:sp>
        <p:nvSpPr>
          <p:cNvPr id="10" name="9 Dikdörtgen"/>
          <p:cNvSpPr>
            <a:spLocks noChangeArrowheads="1"/>
          </p:cNvSpPr>
          <p:nvPr/>
        </p:nvSpPr>
        <p:spPr bwMode="auto">
          <a:xfrm>
            <a:off x="250825" y="1052513"/>
            <a:ext cx="8501063" cy="960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lnSpc>
                <a:spcPct val="150000"/>
              </a:lnSpc>
            </a:pPr>
            <a:r>
              <a:rPr lang="tr-TR" sz="2000">
                <a:solidFill>
                  <a:srgbClr val="000000"/>
                </a:solidFill>
                <a:latin typeface="Times New Roman" pitchFamily="18" charset="0"/>
                <a:cs typeface="Times New Roman" pitchFamily="18" charset="0"/>
              </a:rPr>
              <a:t>Örneğin IR spektrumu alınır ve standart madde veya literatürdeki spektrum ile karşılaştırılır. (örnek saf olmalıdır)</a:t>
            </a:r>
          </a:p>
        </p:txBody>
      </p:sp>
      <p:sp>
        <p:nvSpPr>
          <p:cNvPr id="8" name="7 Dikdörtgen"/>
          <p:cNvSpPr>
            <a:spLocks noChangeArrowheads="1"/>
          </p:cNvSpPr>
          <p:nvPr/>
        </p:nvSpPr>
        <p:spPr bwMode="auto">
          <a:xfrm>
            <a:off x="250825" y="2205038"/>
            <a:ext cx="8208963"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defTabSz="966788">
              <a:lnSpc>
                <a:spcPct val="150000"/>
              </a:lnSpc>
              <a:buFont typeface="Wingdings" pitchFamily="2" charset="2"/>
              <a:buNone/>
            </a:pPr>
            <a:r>
              <a:rPr lang="tr-TR" sz="2000">
                <a:solidFill>
                  <a:srgbClr val="000000"/>
                </a:solidFill>
                <a:latin typeface="Times New Roman" pitchFamily="18" charset="0"/>
                <a:cs typeface="Times New Roman" pitchFamily="18" charset="0"/>
              </a:rPr>
              <a:t>Her maddenin IR spektrumu farklıdır. Optikçe aktif maddeler (Enantiyomerler)  hariç iki farklı molekül aynı IR spektrumunu vermez.</a:t>
            </a:r>
            <a:endParaRPr lang="en-US" sz="2000">
              <a:solidFill>
                <a:srgbClr val="000000"/>
              </a:solidFill>
              <a:latin typeface="Times New Roman" pitchFamily="18" charset="0"/>
              <a:cs typeface="Times New Roman" pitchFamily="18" charset="0"/>
            </a:endParaRP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solidFill>
                  <a:srgbClr val="DBF5F9">
                    <a:shade val="90000"/>
                  </a:srgbClr>
                </a:solidFill>
              </a:rPr>
              <a:pPr>
                <a:defRPr/>
              </a:pPr>
              <a:t>106</a:t>
            </a:fld>
            <a:endParaRPr lang="tr-TR">
              <a:solidFill>
                <a:srgbClr val="DBF5F9">
                  <a:shade val="90000"/>
                </a:srgbClr>
              </a:solidFill>
            </a:endParaRPr>
          </a:p>
        </p:txBody>
      </p:sp>
    </p:spTree>
    <p:extLst>
      <p:ext uri="{BB962C8B-B14F-4D97-AF65-F5344CB8AC3E}">
        <p14:creationId xmlns:p14="http://schemas.microsoft.com/office/powerpoint/2010/main" xmlns="" val="2379168661"/>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Scale>
                                      <p:cBhvr>
                                        <p:cTn id="14"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0"/>
                                        </p:tgtEl>
                                        <p:attrNameLst>
                                          <p:attrName>ppt_x</p:attrName>
                                          <p:attrName>ppt_y</p:attrName>
                                        </p:attrNameLst>
                                      </p:cBhvr>
                                    </p:animMotion>
                                    <p:animEffect transition="in" filter="fade">
                                      <p:cBhvr>
                                        <p:cTn id="16" dur="1000"/>
                                        <p:tgtEl>
                                          <p:spTgt spid="1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Scale>
                                      <p:cBhvr>
                                        <p:cTn id="2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8"/>
                                        </p:tgtEl>
                                        <p:attrNameLst>
                                          <p:attrName>ppt_x</p:attrName>
                                          <p:attrName>ppt_y</p:attrName>
                                        </p:attrNameLst>
                                      </p:cBhvr>
                                    </p:animMotion>
                                    <p:animEffect transition="in" filter="fade">
                                      <p:cBhvr>
                                        <p:cTn id="2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8"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5124" name="Text Box 4"/>
          <p:cNvSpPr txBox="1">
            <a:spLocks noChangeArrowheads="1"/>
          </p:cNvSpPr>
          <p:nvPr/>
        </p:nvSpPr>
        <p:spPr bwMode="auto">
          <a:xfrm>
            <a:off x="1981200" y="533400"/>
            <a:ext cx="464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2-methylbutane     (isopentane)</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107</a:t>
            </a:fld>
            <a:endParaRPr lang="en-US">
              <a:solidFill>
                <a:srgbClr val="000000"/>
              </a:solidFill>
            </a:endParaRPr>
          </a:p>
        </p:txBody>
      </p:sp>
    </p:spTree>
    <p:extLst>
      <p:ext uri="{BB962C8B-B14F-4D97-AF65-F5344CB8AC3E}">
        <p14:creationId xmlns:p14="http://schemas.microsoft.com/office/powerpoint/2010/main" xmlns="" val="147438882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47108" name="Text Box 4"/>
          <p:cNvSpPr txBox="1">
            <a:spLocks noChangeArrowheads="1"/>
          </p:cNvSpPr>
          <p:nvPr/>
        </p:nvSpPr>
        <p:spPr bwMode="auto">
          <a:xfrm>
            <a:off x="2667000" y="533400"/>
            <a:ext cx="3810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2,3-</a:t>
            </a:r>
            <a:r>
              <a:rPr lang="en-US" sz="2400" b="1">
                <a:solidFill>
                  <a:srgbClr val="3333CC"/>
                </a:solidFill>
                <a:latin typeface="Times New Roman" pitchFamily="18" charset="0"/>
              </a:rPr>
              <a:t>dimethylbutane</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108</a:t>
            </a:fld>
            <a:endParaRPr lang="en-US">
              <a:solidFill>
                <a:srgbClr val="000000"/>
              </a:solidFill>
            </a:endParaRPr>
          </a:p>
        </p:txBody>
      </p:sp>
    </p:spTree>
    <p:extLst>
      <p:ext uri="{BB962C8B-B14F-4D97-AF65-F5344CB8AC3E}">
        <p14:creationId xmlns:p14="http://schemas.microsoft.com/office/powerpoint/2010/main" xmlns="" val="14633965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4100" name="Text Box 4"/>
          <p:cNvSpPr txBox="1">
            <a:spLocks noChangeArrowheads="1"/>
          </p:cNvSpPr>
          <p:nvPr/>
        </p:nvSpPr>
        <p:spPr bwMode="auto">
          <a:xfrm>
            <a:off x="4953000" y="5791200"/>
            <a:ext cx="3810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solidFill>
                  <a:srgbClr val="000000"/>
                </a:solidFill>
                <a:latin typeface="Times New Roman" pitchFamily="18" charset="0"/>
              </a:rPr>
              <a:t>CH</a:t>
            </a:r>
            <a:r>
              <a:rPr lang="en-US" sz="2400" baseline="-25000">
                <a:solidFill>
                  <a:srgbClr val="000000"/>
                </a:solidFill>
                <a:latin typeface="Times New Roman" pitchFamily="18" charset="0"/>
              </a:rPr>
              <a:t>3</a:t>
            </a:r>
            <a:r>
              <a:rPr lang="en-US" sz="2400">
                <a:solidFill>
                  <a:srgbClr val="000000"/>
                </a:solidFill>
                <a:latin typeface="Times New Roman" pitchFamily="18" charset="0"/>
              </a:rPr>
              <a:t>CH</a:t>
            </a:r>
            <a:r>
              <a:rPr lang="en-US" sz="2400" baseline="-25000">
                <a:solidFill>
                  <a:srgbClr val="000000"/>
                </a:solidFill>
                <a:latin typeface="Times New Roman" pitchFamily="18" charset="0"/>
              </a:rPr>
              <a:t>2</a:t>
            </a:r>
            <a:r>
              <a:rPr lang="en-US" sz="2400">
                <a:solidFill>
                  <a:srgbClr val="000000"/>
                </a:solidFill>
                <a:latin typeface="Times New Roman" pitchFamily="18" charset="0"/>
              </a:rPr>
              <a:t>CH</a:t>
            </a:r>
            <a:r>
              <a:rPr lang="en-US" sz="2400" baseline="-25000">
                <a:solidFill>
                  <a:srgbClr val="000000"/>
                </a:solidFill>
                <a:latin typeface="Times New Roman" pitchFamily="18" charset="0"/>
              </a:rPr>
              <a:t>2</a:t>
            </a:r>
            <a:r>
              <a:rPr lang="en-US" sz="2400">
                <a:solidFill>
                  <a:srgbClr val="000000"/>
                </a:solidFill>
                <a:latin typeface="Times New Roman" pitchFamily="18" charset="0"/>
              </a:rPr>
              <a:t>CH</a:t>
            </a:r>
            <a:r>
              <a:rPr lang="en-US" sz="2400" baseline="-25000">
                <a:solidFill>
                  <a:srgbClr val="000000"/>
                </a:solidFill>
                <a:latin typeface="Times New Roman" pitchFamily="18" charset="0"/>
              </a:rPr>
              <a:t>2</a:t>
            </a:r>
            <a:r>
              <a:rPr lang="en-US" sz="2400">
                <a:solidFill>
                  <a:srgbClr val="000000"/>
                </a:solidFill>
                <a:latin typeface="Times New Roman" pitchFamily="18" charset="0"/>
              </a:rPr>
              <a:t>CH</a:t>
            </a:r>
            <a:r>
              <a:rPr lang="en-US" sz="2400" baseline="-25000">
                <a:solidFill>
                  <a:srgbClr val="000000"/>
                </a:solidFill>
                <a:latin typeface="Times New Roman" pitchFamily="18" charset="0"/>
              </a:rPr>
              <a:t>2</a:t>
            </a:r>
            <a:r>
              <a:rPr lang="en-US" sz="2400">
                <a:solidFill>
                  <a:srgbClr val="000000"/>
                </a:solidFill>
                <a:latin typeface="Times New Roman" pitchFamily="18" charset="0"/>
              </a:rPr>
              <a:t>CH</a:t>
            </a:r>
            <a:r>
              <a:rPr lang="en-US" sz="2400" baseline="-25000">
                <a:solidFill>
                  <a:srgbClr val="000000"/>
                </a:solidFill>
                <a:latin typeface="Times New Roman" pitchFamily="18" charset="0"/>
              </a:rPr>
              <a:t>3</a:t>
            </a:r>
            <a:endParaRPr lang="en-US" sz="2400">
              <a:solidFill>
                <a:srgbClr val="000000"/>
              </a:solidFill>
              <a:latin typeface="Times New Roman" pitchFamily="18" charset="0"/>
            </a:endParaRPr>
          </a:p>
        </p:txBody>
      </p:sp>
      <p:sp>
        <p:nvSpPr>
          <p:cNvPr id="4101" name="Text Box 5"/>
          <p:cNvSpPr txBox="1">
            <a:spLocks noChangeArrowheads="1"/>
          </p:cNvSpPr>
          <p:nvPr/>
        </p:nvSpPr>
        <p:spPr bwMode="auto">
          <a:xfrm>
            <a:off x="2057400" y="533400"/>
            <a:ext cx="3124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i="1">
                <a:solidFill>
                  <a:srgbClr val="3333CC"/>
                </a:solidFill>
                <a:latin typeface="Times New Roman" pitchFamily="18" charset="0"/>
              </a:rPr>
              <a:t>n</a:t>
            </a:r>
            <a:r>
              <a:rPr lang="en-US" sz="2400" b="1">
                <a:solidFill>
                  <a:srgbClr val="3333CC"/>
                </a:solidFill>
                <a:latin typeface="Times New Roman" pitchFamily="18" charset="0"/>
              </a:rPr>
              <a:t>-hexane</a:t>
            </a:r>
            <a:endParaRPr lang="en-US" sz="2400" b="1" i="1">
              <a:solidFill>
                <a:srgbClr val="3333CC"/>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109</a:t>
            </a:fld>
            <a:endParaRPr lang="en-US">
              <a:solidFill>
                <a:srgbClr val="000000"/>
              </a:solidFill>
            </a:endParaRPr>
          </a:p>
        </p:txBody>
      </p:sp>
    </p:spTree>
    <p:extLst>
      <p:ext uri="{BB962C8B-B14F-4D97-AF65-F5344CB8AC3E}">
        <p14:creationId xmlns:p14="http://schemas.microsoft.com/office/powerpoint/2010/main" xmlns="" val="175364038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6148" name="Text Box 4"/>
          <p:cNvSpPr txBox="1">
            <a:spLocks noChangeArrowheads="1"/>
          </p:cNvSpPr>
          <p:nvPr/>
        </p:nvSpPr>
        <p:spPr bwMode="auto">
          <a:xfrm>
            <a:off x="2438400" y="533400"/>
            <a:ext cx="3352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cyclohexane</a:t>
            </a:r>
          </a:p>
        </p:txBody>
      </p:sp>
      <p:sp>
        <p:nvSpPr>
          <p:cNvPr id="6149" name="Text Box 5"/>
          <p:cNvSpPr txBox="1">
            <a:spLocks noChangeArrowheads="1"/>
          </p:cNvSpPr>
          <p:nvPr/>
        </p:nvSpPr>
        <p:spPr bwMode="auto">
          <a:xfrm>
            <a:off x="5791200" y="3505200"/>
            <a:ext cx="2438400" cy="1004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no 1375 cm</a:t>
            </a:r>
            <a:r>
              <a:rPr lang="en-US" sz="2400" b="1" baseline="30000">
                <a:solidFill>
                  <a:srgbClr val="3333CC"/>
                </a:solidFill>
                <a:latin typeface="Times New Roman" pitchFamily="18" charset="0"/>
              </a:rPr>
              <a:t>-1</a:t>
            </a:r>
            <a:endParaRPr lang="en-US" sz="2400" b="1">
              <a:solidFill>
                <a:srgbClr val="3333CC"/>
              </a:solidFill>
              <a:latin typeface="Times New Roman" pitchFamily="18" charset="0"/>
            </a:endParaRPr>
          </a:p>
          <a:p>
            <a:pPr eaLnBrk="1" hangingPunct="1">
              <a:spcBef>
                <a:spcPct val="50000"/>
              </a:spcBef>
            </a:pPr>
            <a:r>
              <a:rPr lang="en-US" sz="2400" b="1">
                <a:solidFill>
                  <a:srgbClr val="3333CC"/>
                </a:solidFill>
                <a:latin typeface="Times New Roman" pitchFamily="18" charset="0"/>
              </a:rPr>
              <a:t>no –CH</a:t>
            </a:r>
            <a:r>
              <a:rPr lang="en-US" sz="2400" b="1" baseline="-25000">
                <a:solidFill>
                  <a:srgbClr val="3333CC"/>
                </a:solidFill>
                <a:latin typeface="Times New Roman" pitchFamily="18" charset="0"/>
              </a:rPr>
              <a:t>3</a:t>
            </a:r>
          </a:p>
        </p:txBody>
      </p:sp>
      <p:sp>
        <p:nvSpPr>
          <p:cNvPr id="6150" name="Line 6"/>
          <p:cNvSpPr>
            <a:spLocks noChangeShapeType="1"/>
          </p:cNvSpPr>
          <p:nvPr/>
        </p:nvSpPr>
        <p:spPr bwMode="auto">
          <a:xfrm flipV="1">
            <a:off x="5715000" y="2209800"/>
            <a:ext cx="0" cy="53340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110</a:t>
            </a:fld>
            <a:endParaRPr lang="en-US">
              <a:solidFill>
                <a:srgbClr val="000000"/>
              </a:solidFill>
            </a:endParaRPr>
          </a:p>
        </p:txBody>
      </p:sp>
    </p:spTree>
    <p:extLst>
      <p:ext uri="{BB962C8B-B14F-4D97-AF65-F5344CB8AC3E}">
        <p14:creationId xmlns:p14="http://schemas.microsoft.com/office/powerpoint/2010/main" xmlns="" val="36622320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50"/>
                                        </p:tgtEl>
                                        <p:attrNameLst>
                                          <p:attrName>style.visibility</p:attrName>
                                        </p:attrNameLst>
                                      </p:cBhvr>
                                      <p:to>
                                        <p:strVal val="visible"/>
                                      </p:to>
                                    </p:set>
                                    <p:anim calcmode="lin" valueType="num">
                                      <p:cBhvr additive="base">
                                        <p:cTn id="7" dur="500" fill="hold"/>
                                        <p:tgtEl>
                                          <p:spTgt spid="6150"/>
                                        </p:tgtEl>
                                        <p:attrNameLst>
                                          <p:attrName>ppt_x</p:attrName>
                                        </p:attrNameLst>
                                      </p:cBhvr>
                                      <p:tavLst>
                                        <p:tav tm="0">
                                          <p:val>
                                            <p:strVal val="0-#ppt_w/2"/>
                                          </p:val>
                                        </p:tav>
                                        <p:tav tm="100000">
                                          <p:val>
                                            <p:strVal val="#ppt_x"/>
                                          </p:val>
                                        </p:tav>
                                      </p:tavLst>
                                    </p:anim>
                                    <p:anim calcmode="lin" valueType="num">
                                      <p:cBhvr additive="base">
                                        <p:cTn id="8" dur="500" fill="hold"/>
                                        <p:tgtEl>
                                          <p:spTgt spid="615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149"/>
                                        </p:tgtEl>
                                        <p:attrNameLst>
                                          <p:attrName>style.visibility</p:attrName>
                                        </p:attrNameLst>
                                      </p:cBhvr>
                                      <p:to>
                                        <p:strVal val="visible"/>
                                      </p:to>
                                    </p:set>
                                    <p:anim calcmode="lin" valueType="num">
                                      <p:cBhvr additive="base">
                                        <p:cTn id="13" dur="500" fill="hold"/>
                                        <p:tgtEl>
                                          <p:spTgt spid="6149"/>
                                        </p:tgtEl>
                                        <p:attrNameLst>
                                          <p:attrName>ppt_x</p:attrName>
                                        </p:attrNameLst>
                                      </p:cBhvr>
                                      <p:tavLst>
                                        <p:tav tm="0">
                                          <p:val>
                                            <p:strVal val="0-#ppt_w/2"/>
                                          </p:val>
                                        </p:tav>
                                        <p:tav tm="100000">
                                          <p:val>
                                            <p:strVal val="#ppt_x"/>
                                          </p:val>
                                        </p:tav>
                                      </p:tavLst>
                                    </p:anim>
                                    <p:anim calcmode="lin" valueType="num">
                                      <p:cBhvr additive="base">
                                        <p:cTn id="14" dur="500" fill="hold"/>
                                        <p:tgtEl>
                                          <p:spTgt spid="61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autoUpdateAnimBg="0"/>
      <p:bldP spid="6150"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7172" name="Text Box 4"/>
          <p:cNvSpPr txBox="1">
            <a:spLocks noChangeArrowheads="1"/>
          </p:cNvSpPr>
          <p:nvPr/>
        </p:nvSpPr>
        <p:spPr bwMode="auto">
          <a:xfrm>
            <a:off x="2209800" y="533400"/>
            <a:ext cx="3276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1-decene</a:t>
            </a:r>
          </a:p>
        </p:txBody>
      </p:sp>
      <p:sp>
        <p:nvSpPr>
          <p:cNvPr id="7174" name="Line 6"/>
          <p:cNvSpPr>
            <a:spLocks noChangeShapeType="1"/>
          </p:cNvSpPr>
          <p:nvPr/>
        </p:nvSpPr>
        <p:spPr bwMode="auto">
          <a:xfrm>
            <a:off x="2362200" y="1143000"/>
            <a:ext cx="0" cy="4495800"/>
          </a:xfrm>
          <a:prstGeom prst="line">
            <a:avLst/>
          </a:prstGeom>
          <a:noFill/>
          <a:ln w="952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7175" name="Text Box 7"/>
          <p:cNvSpPr txBox="1">
            <a:spLocks noChangeArrowheads="1"/>
          </p:cNvSpPr>
          <p:nvPr/>
        </p:nvSpPr>
        <p:spPr bwMode="auto">
          <a:xfrm>
            <a:off x="7239000" y="3733800"/>
            <a:ext cx="1371600" cy="100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910-920 &amp; 990-1000 RCH=CH</a:t>
            </a:r>
            <a:r>
              <a:rPr lang="en-US" sz="2000" b="1" baseline="-25000">
                <a:solidFill>
                  <a:srgbClr val="3333CC"/>
                </a:solidFill>
                <a:latin typeface="Times New Roman" pitchFamily="18" charset="0"/>
              </a:rPr>
              <a:t>2</a:t>
            </a:r>
          </a:p>
        </p:txBody>
      </p:sp>
      <p:sp>
        <p:nvSpPr>
          <p:cNvPr id="7176" name="Text Box 8"/>
          <p:cNvSpPr txBox="1">
            <a:spLocks noChangeArrowheads="1"/>
          </p:cNvSpPr>
          <p:nvPr/>
        </p:nvSpPr>
        <p:spPr bwMode="auto">
          <a:xfrm>
            <a:off x="3581400" y="4114800"/>
            <a:ext cx="2743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C=C  1640-1680</a:t>
            </a:r>
          </a:p>
        </p:txBody>
      </p:sp>
      <p:sp>
        <p:nvSpPr>
          <p:cNvPr id="7177" name="Line 9"/>
          <p:cNvSpPr>
            <a:spLocks noChangeShapeType="1"/>
          </p:cNvSpPr>
          <p:nvPr/>
        </p:nvSpPr>
        <p:spPr bwMode="auto">
          <a:xfrm flipV="1">
            <a:off x="4876800" y="3733800"/>
            <a:ext cx="0" cy="38100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7178" name="Text Box 10"/>
          <p:cNvSpPr txBox="1">
            <a:spLocks noChangeArrowheads="1"/>
          </p:cNvSpPr>
          <p:nvPr/>
        </p:nvSpPr>
        <p:spPr bwMode="auto">
          <a:xfrm>
            <a:off x="990600" y="1981200"/>
            <a:ext cx="1143000" cy="2589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unsat’d</a:t>
            </a:r>
          </a:p>
          <a:p>
            <a:pPr eaLnBrk="1" hangingPunct="1">
              <a:lnSpc>
                <a:spcPct val="50000"/>
              </a:lnSpc>
              <a:spcBef>
                <a:spcPct val="50000"/>
              </a:spcBef>
            </a:pPr>
            <a:r>
              <a:rPr lang="en-US" sz="2000" b="1">
                <a:solidFill>
                  <a:srgbClr val="3333CC"/>
                </a:solidFill>
                <a:latin typeface="Times New Roman" pitchFamily="18" charset="0"/>
              </a:rPr>
              <a:t>C-H</a:t>
            </a:r>
          </a:p>
          <a:p>
            <a:pPr eaLnBrk="1" hangingPunct="1">
              <a:lnSpc>
                <a:spcPct val="50000"/>
              </a:lnSpc>
              <a:spcBef>
                <a:spcPct val="50000"/>
              </a:spcBef>
            </a:pPr>
            <a:endParaRPr lang="en-US" sz="2000" b="1">
              <a:solidFill>
                <a:srgbClr val="3333CC"/>
              </a:solidFill>
              <a:latin typeface="Times New Roman" pitchFamily="18" charset="0"/>
            </a:endParaRPr>
          </a:p>
          <a:p>
            <a:pPr eaLnBrk="1" hangingPunct="1">
              <a:spcBef>
                <a:spcPct val="50000"/>
              </a:spcBef>
            </a:pPr>
            <a:r>
              <a:rPr lang="en-US" sz="2400" b="1">
                <a:solidFill>
                  <a:srgbClr val="3333CC"/>
                </a:solidFill>
                <a:latin typeface="Times New Roman" pitchFamily="18" charset="0"/>
              </a:rPr>
              <a:t>3020-3080 cm</a:t>
            </a:r>
            <a:r>
              <a:rPr lang="en-US" sz="2400" b="1" baseline="30000">
                <a:solidFill>
                  <a:srgbClr val="3333CC"/>
                </a:solidFill>
                <a:latin typeface="Times New Roman" pitchFamily="18" charset="0"/>
              </a:rPr>
              <a:t>-1</a:t>
            </a:r>
            <a:endParaRPr lang="en-US" sz="2400" b="1">
              <a:solidFill>
                <a:srgbClr val="3333CC"/>
              </a:solidFill>
              <a:latin typeface="Times New Roman" pitchFamily="18" charset="0"/>
            </a:endParaRPr>
          </a:p>
          <a:p>
            <a:pPr eaLnBrk="1" hangingPunct="1">
              <a:lnSpc>
                <a:spcPct val="50000"/>
              </a:lnSpc>
              <a:spcBef>
                <a:spcPct val="50000"/>
              </a:spcBef>
            </a:pPr>
            <a:endParaRPr lang="en-US" sz="2000" b="1">
              <a:solidFill>
                <a:srgbClr val="3333CC"/>
              </a:solidFill>
              <a:latin typeface="Times New Roman" pitchFamily="18" charset="0"/>
            </a:endParaRPr>
          </a:p>
        </p:txBody>
      </p:sp>
      <p:sp>
        <p:nvSpPr>
          <p:cNvPr id="7179" name="Line 11"/>
          <p:cNvSpPr>
            <a:spLocks noChangeShapeType="1"/>
          </p:cNvSpPr>
          <p:nvPr/>
        </p:nvSpPr>
        <p:spPr bwMode="auto">
          <a:xfrm>
            <a:off x="1143000" y="2895600"/>
            <a:ext cx="685800"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111</a:t>
            </a:fld>
            <a:endParaRPr lang="en-US">
              <a:solidFill>
                <a:srgbClr val="000000"/>
              </a:solidFill>
            </a:endParaRPr>
          </a:p>
        </p:txBody>
      </p:sp>
    </p:spTree>
    <p:extLst>
      <p:ext uri="{BB962C8B-B14F-4D97-AF65-F5344CB8AC3E}">
        <p14:creationId xmlns:p14="http://schemas.microsoft.com/office/powerpoint/2010/main" xmlns="" val="19140875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4"/>
                                        </p:tgtEl>
                                        <p:attrNameLst>
                                          <p:attrName>style.visibility</p:attrName>
                                        </p:attrNameLst>
                                      </p:cBhvr>
                                      <p:to>
                                        <p:strVal val="visible"/>
                                      </p:to>
                                    </p:set>
                                    <p:anim calcmode="lin" valueType="num">
                                      <p:cBhvr additive="base">
                                        <p:cTn id="7" dur="500" fill="hold"/>
                                        <p:tgtEl>
                                          <p:spTgt spid="7174"/>
                                        </p:tgtEl>
                                        <p:attrNameLst>
                                          <p:attrName>ppt_x</p:attrName>
                                        </p:attrNameLst>
                                      </p:cBhvr>
                                      <p:tavLst>
                                        <p:tav tm="0">
                                          <p:val>
                                            <p:strVal val="0-#ppt_w/2"/>
                                          </p:val>
                                        </p:tav>
                                        <p:tav tm="100000">
                                          <p:val>
                                            <p:strVal val="#ppt_x"/>
                                          </p:val>
                                        </p:tav>
                                      </p:tavLst>
                                    </p:anim>
                                    <p:anim calcmode="lin" valueType="num">
                                      <p:cBhvr additive="base">
                                        <p:cTn id="8" dur="500" fill="hold"/>
                                        <p:tgtEl>
                                          <p:spTgt spid="717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79"/>
                                        </p:tgtEl>
                                        <p:attrNameLst>
                                          <p:attrName>style.visibility</p:attrName>
                                        </p:attrNameLst>
                                      </p:cBhvr>
                                      <p:to>
                                        <p:strVal val="visible"/>
                                      </p:to>
                                    </p:set>
                                    <p:anim calcmode="lin" valueType="num">
                                      <p:cBhvr additive="base">
                                        <p:cTn id="13" dur="500" fill="hold"/>
                                        <p:tgtEl>
                                          <p:spTgt spid="7179"/>
                                        </p:tgtEl>
                                        <p:attrNameLst>
                                          <p:attrName>ppt_x</p:attrName>
                                        </p:attrNameLst>
                                      </p:cBhvr>
                                      <p:tavLst>
                                        <p:tav tm="0">
                                          <p:val>
                                            <p:strVal val="0-#ppt_w/2"/>
                                          </p:val>
                                        </p:tav>
                                        <p:tav tm="100000">
                                          <p:val>
                                            <p:strVal val="#ppt_x"/>
                                          </p:val>
                                        </p:tav>
                                      </p:tavLst>
                                    </p:anim>
                                    <p:anim calcmode="lin" valueType="num">
                                      <p:cBhvr additive="base">
                                        <p:cTn id="14" dur="500" fill="hold"/>
                                        <p:tgtEl>
                                          <p:spTgt spid="717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78"/>
                                        </p:tgtEl>
                                        <p:attrNameLst>
                                          <p:attrName>style.visibility</p:attrName>
                                        </p:attrNameLst>
                                      </p:cBhvr>
                                      <p:to>
                                        <p:strVal val="visible"/>
                                      </p:to>
                                    </p:set>
                                    <p:anim calcmode="lin" valueType="num">
                                      <p:cBhvr additive="base">
                                        <p:cTn id="19" dur="500" fill="hold"/>
                                        <p:tgtEl>
                                          <p:spTgt spid="7178"/>
                                        </p:tgtEl>
                                        <p:attrNameLst>
                                          <p:attrName>ppt_x</p:attrName>
                                        </p:attrNameLst>
                                      </p:cBhvr>
                                      <p:tavLst>
                                        <p:tav tm="0">
                                          <p:val>
                                            <p:strVal val="0-#ppt_w/2"/>
                                          </p:val>
                                        </p:tav>
                                        <p:tav tm="100000">
                                          <p:val>
                                            <p:strVal val="#ppt_x"/>
                                          </p:val>
                                        </p:tav>
                                      </p:tavLst>
                                    </p:anim>
                                    <p:anim calcmode="lin" valueType="num">
                                      <p:cBhvr additive="base">
                                        <p:cTn id="20" dur="500" fill="hold"/>
                                        <p:tgtEl>
                                          <p:spTgt spid="717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177"/>
                                        </p:tgtEl>
                                        <p:attrNameLst>
                                          <p:attrName>style.visibility</p:attrName>
                                        </p:attrNameLst>
                                      </p:cBhvr>
                                      <p:to>
                                        <p:strVal val="visible"/>
                                      </p:to>
                                    </p:set>
                                    <p:anim calcmode="lin" valueType="num">
                                      <p:cBhvr additive="base">
                                        <p:cTn id="25" dur="500" fill="hold"/>
                                        <p:tgtEl>
                                          <p:spTgt spid="7177"/>
                                        </p:tgtEl>
                                        <p:attrNameLst>
                                          <p:attrName>ppt_x</p:attrName>
                                        </p:attrNameLst>
                                      </p:cBhvr>
                                      <p:tavLst>
                                        <p:tav tm="0">
                                          <p:val>
                                            <p:strVal val="0-#ppt_w/2"/>
                                          </p:val>
                                        </p:tav>
                                        <p:tav tm="100000">
                                          <p:val>
                                            <p:strVal val="#ppt_x"/>
                                          </p:val>
                                        </p:tav>
                                      </p:tavLst>
                                    </p:anim>
                                    <p:anim calcmode="lin" valueType="num">
                                      <p:cBhvr additive="base">
                                        <p:cTn id="26" dur="500" fill="hold"/>
                                        <p:tgtEl>
                                          <p:spTgt spid="7177"/>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176"/>
                                        </p:tgtEl>
                                        <p:attrNameLst>
                                          <p:attrName>style.visibility</p:attrName>
                                        </p:attrNameLst>
                                      </p:cBhvr>
                                      <p:to>
                                        <p:strVal val="visible"/>
                                      </p:to>
                                    </p:set>
                                    <p:anim calcmode="lin" valueType="num">
                                      <p:cBhvr additive="base">
                                        <p:cTn id="31" dur="500" fill="hold"/>
                                        <p:tgtEl>
                                          <p:spTgt spid="7176"/>
                                        </p:tgtEl>
                                        <p:attrNameLst>
                                          <p:attrName>ppt_x</p:attrName>
                                        </p:attrNameLst>
                                      </p:cBhvr>
                                      <p:tavLst>
                                        <p:tav tm="0">
                                          <p:val>
                                            <p:strVal val="0-#ppt_w/2"/>
                                          </p:val>
                                        </p:tav>
                                        <p:tav tm="100000">
                                          <p:val>
                                            <p:strVal val="#ppt_x"/>
                                          </p:val>
                                        </p:tav>
                                      </p:tavLst>
                                    </p:anim>
                                    <p:anim calcmode="lin" valueType="num">
                                      <p:cBhvr additive="base">
                                        <p:cTn id="32" dur="500" fill="hold"/>
                                        <p:tgtEl>
                                          <p:spTgt spid="717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175"/>
                                        </p:tgtEl>
                                        <p:attrNameLst>
                                          <p:attrName>style.visibility</p:attrName>
                                        </p:attrNameLst>
                                      </p:cBhvr>
                                      <p:to>
                                        <p:strVal val="visible"/>
                                      </p:to>
                                    </p:set>
                                    <p:anim calcmode="lin" valueType="num">
                                      <p:cBhvr additive="base">
                                        <p:cTn id="37" dur="500" fill="hold"/>
                                        <p:tgtEl>
                                          <p:spTgt spid="7175"/>
                                        </p:tgtEl>
                                        <p:attrNameLst>
                                          <p:attrName>ppt_x</p:attrName>
                                        </p:attrNameLst>
                                      </p:cBhvr>
                                      <p:tavLst>
                                        <p:tav tm="0">
                                          <p:val>
                                            <p:strVal val="0-#ppt_w/2"/>
                                          </p:val>
                                        </p:tav>
                                        <p:tav tm="100000">
                                          <p:val>
                                            <p:strVal val="#ppt_x"/>
                                          </p:val>
                                        </p:tav>
                                      </p:tavLst>
                                    </p:anim>
                                    <p:anim calcmode="lin" valueType="num">
                                      <p:cBhvr additive="base">
                                        <p:cTn id="38" dur="500" fill="hold"/>
                                        <p:tgtEl>
                                          <p:spTgt spid="71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animBg="1"/>
      <p:bldP spid="7175" grpId="0" autoUpdateAnimBg="0"/>
      <p:bldP spid="7176" grpId="0" autoUpdateAnimBg="0"/>
      <p:bldP spid="7177" grpId="0" animBg="1"/>
      <p:bldP spid="7178" grpId="0" autoUpdateAnimBg="0"/>
      <p:bldP spid="7179"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48132" name="Text Box 4"/>
          <p:cNvSpPr txBox="1">
            <a:spLocks noChangeArrowheads="1"/>
          </p:cNvSpPr>
          <p:nvPr/>
        </p:nvSpPr>
        <p:spPr bwMode="auto">
          <a:xfrm>
            <a:off x="1752600" y="533400"/>
            <a:ext cx="426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4-methyl-1-pentene</a:t>
            </a:r>
          </a:p>
        </p:txBody>
      </p:sp>
      <p:sp>
        <p:nvSpPr>
          <p:cNvPr id="48133" name="Text Box 5"/>
          <p:cNvSpPr txBox="1">
            <a:spLocks noChangeArrowheads="1"/>
          </p:cNvSpPr>
          <p:nvPr/>
        </p:nvSpPr>
        <p:spPr bwMode="auto">
          <a:xfrm>
            <a:off x="7239000" y="3733800"/>
            <a:ext cx="1371600" cy="100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910-920 &amp; 990-1000 RCH=CH</a:t>
            </a:r>
            <a:r>
              <a:rPr lang="en-US" sz="2000" b="1" baseline="-25000">
                <a:solidFill>
                  <a:srgbClr val="3333CC"/>
                </a:solidFill>
                <a:latin typeface="Times New Roman" pitchFamily="18" charset="0"/>
              </a:rPr>
              <a:t>2</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112</a:t>
            </a:fld>
            <a:endParaRPr lang="en-US">
              <a:solidFill>
                <a:srgbClr val="000000"/>
              </a:solidFill>
            </a:endParaRPr>
          </a:p>
        </p:txBody>
      </p:sp>
    </p:spTree>
    <p:extLst>
      <p:ext uri="{BB962C8B-B14F-4D97-AF65-F5344CB8AC3E}">
        <p14:creationId xmlns:p14="http://schemas.microsoft.com/office/powerpoint/2010/main" xmlns="" val="15123590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8196" name="Text Box 4"/>
          <p:cNvSpPr txBox="1">
            <a:spLocks noChangeArrowheads="1"/>
          </p:cNvSpPr>
          <p:nvPr/>
        </p:nvSpPr>
        <p:spPr bwMode="auto">
          <a:xfrm>
            <a:off x="2590800" y="533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2-methyl-1-butene</a:t>
            </a:r>
          </a:p>
        </p:txBody>
      </p:sp>
      <p:sp>
        <p:nvSpPr>
          <p:cNvPr id="8197" name="Text Box 5"/>
          <p:cNvSpPr txBox="1">
            <a:spLocks noChangeArrowheads="1"/>
          </p:cNvSpPr>
          <p:nvPr/>
        </p:nvSpPr>
        <p:spPr bwMode="auto">
          <a:xfrm>
            <a:off x="7391400" y="3886200"/>
            <a:ext cx="17526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880-900</a:t>
            </a:r>
          </a:p>
          <a:p>
            <a:pPr eaLnBrk="1" hangingPunct="1">
              <a:spcBef>
                <a:spcPct val="50000"/>
              </a:spcBef>
            </a:pPr>
            <a:r>
              <a:rPr lang="en-US" sz="2000" b="1">
                <a:solidFill>
                  <a:srgbClr val="3333CC"/>
                </a:solidFill>
                <a:latin typeface="Times New Roman" pitchFamily="18" charset="0"/>
              </a:rPr>
              <a:t>R</a:t>
            </a:r>
            <a:r>
              <a:rPr lang="en-US" sz="2000" b="1" baseline="-25000">
                <a:solidFill>
                  <a:srgbClr val="3333CC"/>
                </a:solidFill>
                <a:latin typeface="Times New Roman" pitchFamily="18" charset="0"/>
              </a:rPr>
              <a:t>2</a:t>
            </a:r>
            <a:r>
              <a:rPr lang="en-US" sz="2000" b="1">
                <a:solidFill>
                  <a:srgbClr val="3333CC"/>
                </a:solidFill>
                <a:latin typeface="Times New Roman" pitchFamily="18" charset="0"/>
              </a:rPr>
              <a:t>C=CH</a:t>
            </a:r>
            <a:r>
              <a:rPr lang="en-US" sz="2000" b="1" baseline="-25000">
                <a:solidFill>
                  <a:srgbClr val="3333CC"/>
                </a:solidFill>
                <a:latin typeface="Times New Roman" pitchFamily="18" charset="0"/>
              </a:rPr>
              <a:t>2</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113</a:t>
            </a:fld>
            <a:endParaRPr lang="en-US">
              <a:solidFill>
                <a:srgbClr val="000000"/>
              </a:solidFill>
            </a:endParaRPr>
          </a:p>
        </p:txBody>
      </p:sp>
    </p:spTree>
    <p:extLst>
      <p:ext uri="{BB962C8B-B14F-4D97-AF65-F5344CB8AC3E}">
        <p14:creationId xmlns:p14="http://schemas.microsoft.com/office/powerpoint/2010/main" xmlns="" val="43528509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304800"/>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49156" name="Text Box 4"/>
          <p:cNvSpPr txBox="1">
            <a:spLocks noChangeArrowheads="1"/>
          </p:cNvSpPr>
          <p:nvPr/>
        </p:nvSpPr>
        <p:spPr bwMode="auto">
          <a:xfrm>
            <a:off x="2133600" y="685800"/>
            <a:ext cx="4876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2,3-dimethyl-1-butene</a:t>
            </a:r>
          </a:p>
        </p:txBody>
      </p:sp>
      <p:sp>
        <p:nvSpPr>
          <p:cNvPr id="49157" name="Text Box 5"/>
          <p:cNvSpPr txBox="1">
            <a:spLocks noChangeArrowheads="1"/>
          </p:cNvSpPr>
          <p:nvPr/>
        </p:nvSpPr>
        <p:spPr bwMode="auto">
          <a:xfrm>
            <a:off x="7391400" y="3886200"/>
            <a:ext cx="17526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880-900</a:t>
            </a:r>
          </a:p>
          <a:p>
            <a:pPr eaLnBrk="1" hangingPunct="1">
              <a:spcBef>
                <a:spcPct val="50000"/>
              </a:spcBef>
            </a:pPr>
            <a:r>
              <a:rPr lang="en-US" sz="2000" b="1">
                <a:solidFill>
                  <a:srgbClr val="3333CC"/>
                </a:solidFill>
                <a:latin typeface="Times New Roman" pitchFamily="18" charset="0"/>
              </a:rPr>
              <a:t>R</a:t>
            </a:r>
            <a:r>
              <a:rPr lang="en-US" sz="2000" b="1" baseline="-25000">
                <a:solidFill>
                  <a:srgbClr val="3333CC"/>
                </a:solidFill>
                <a:latin typeface="Times New Roman" pitchFamily="18" charset="0"/>
              </a:rPr>
              <a:t>2</a:t>
            </a:r>
            <a:r>
              <a:rPr lang="en-US" sz="2000" b="1">
                <a:solidFill>
                  <a:srgbClr val="3333CC"/>
                </a:solidFill>
                <a:latin typeface="Times New Roman" pitchFamily="18" charset="0"/>
              </a:rPr>
              <a:t>C=CH</a:t>
            </a:r>
            <a:r>
              <a:rPr lang="en-US" sz="2000" b="1" baseline="-25000">
                <a:solidFill>
                  <a:srgbClr val="3333CC"/>
                </a:solidFill>
                <a:latin typeface="Times New Roman" pitchFamily="18" charset="0"/>
              </a:rPr>
              <a:t>2</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114</a:t>
            </a:fld>
            <a:endParaRPr lang="en-US">
              <a:solidFill>
                <a:srgbClr val="000000"/>
              </a:solidFill>
            </a:endParaRPr>
          </a:p>
        </p:txBody>
      </p:sp>
    </p:spTree>
    <p:extLst>
      <p:ext uri="{BB962C8B-B14F-4D97-AF65-F5344CB8AC3E}">
        <p14:creationId xmlns:p14="http://schemas.microsoft.com/office/powerpoint/2010/main" xmlns="" val="12004380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9220" name="Text Box 4"/>
          <p:cNvSpPr txBox="1">
            <a:spLocks noChangeArrowheads="1"/>
          </p:cNvSpPr>
          <p:nvPr/>
        </p:nvSpPr>
        <p:spPr bwMode="auto">
          <a:xfrm>
            <a:off x="2133600" y="5334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ethylbenzene</a:t>
            </a:r>
          </a:p>
        </p:txBody>
      </p:sp>
      <p:sp>
        <p:nvSpPr>
          <p:cNvPr id="9221" name="Text Box 5"/>
          <p:cNvSpPr txBox="1">
            <a:spLocks noChangeArrowheads="1"/>
          </p:cNvSpPr>
          <p:nvPr/>
        </p:nvSpPr>
        <p:spPr bwMode="auto">
          <a:xfrm>
            <a:off x="6248400" y="3962400"/>
            <a:ext cx="1676400" cy="1127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690-710, 730-770</a:t>
            </a:r>
            <a:r>
              <a:rPr lang="en-US" sz="2000" b="1">
                <a:solidFill>
                  <a:srgbClr val="3333CC"/>
                </a:solidFill>
                <a:latin typeface="Times New Roman" pitchFamily="18" charset="0"/>
              </a:rPr>
              <a:t> mono-</a:t>
            </a:r>
          </a:p>
        </p:txBody>
      </p:sp>
      <p:sp>
        <p:nvSpPr>
          <p:cNvPr id="9222" name="Text Box 6"/>
          <p:cNvSpPr txBox="1">
            <a:spLocks noChangeArrowheads="1"/>
          </p:cNvSpPr>
          <p:nvPr/>
        </p:nvSpPr>
        <p:spPr bwMode="auto">
          <a:xfrm>
            <a:off x="3581400" y="3810000"/>
            <a:ext cx="1828800" cy="854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1500 &amp; 1600</a:t>
            </a:r>
          </a:p>
          <a:p>
            <a:pPr eaLnBrk="1" hangingPunct="1">
              <a:spcBef>
                <a:spcPct val="50000"/>
              </a:spcBef>
            </a:pPr>
            <a:r>
              <a:rPr lang="en-US" sz="2000" b="1">
                <a:solidFill>
                  <a:srgbClr val="3333CC"/>
                </a:solidFill>
                <a:latin typeface="Times New Roman" pitchFamily="18" charset="0"/>
              </a:rPr>
              <a:t>Benzene ring</a:t>
            </a:r>
          </a:p>
        </p:txBody>
      </p:sp>
      <p:sp>
        <p:nvSpPr>
          <p:cNvPr id="9223" name="Line 7"/>
          <p:cNvSpPr>
            <a:spLocks noChangeShapeType="1"/>
          </p:cNvSpPr>
          <p:nvPr/>
        </p:nvSpPr>
        <p:spPr bwMode="auto">
          <a:xfrm flipV="1">
            <a:off x="2362200" y="1066800"/>
            <a:ext cx="0" cy="403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9224" name="Rectangle 8"/>
          <p:cNvSpPr>
            <a:spLocks noChangeArrowheads="1"/>
          </p:cNvSpPr>
          <p:nvPr/>
        </p:nvSpPr>
        <p:spPr bwMode="auto">
          <a:xfrm>
            <a:off x="990600" y="2286000"/>
            <a:ext cx="1295400" cy="2100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3000-3100 cm</a:t>
            </a:r>
            <a:r>
              <a:rPr lang="en-US" sz="2400" b="1" baseline="30000">
                <a:solidFill>
                  <a:srgbClr val="3333CC"/>
                </a:solidFill>
                <a:latin typeface="Times New Roman" pitchFamily="18" charset="0"/>
              </a:rPr>
              <a:t>-1</a:t>
            </a:r>
          </a:p>
          <a:p>
            <a:pPr eaLnBrk="1" hangingPunct="1">
              <a:spcBef>
                <a:spcPct val="50000"/>
              </a:spcBef>
            </a:pPr>
            <a:r>
              <a:rPr lang="en-US" sz="2400" b="1">
                <a:solidFill>
                  <a:srgbClr val="3333CC"/>
                </a:solidFill>
                <a:latin typeface="Times New Roman" pitchFamily="18" charset="0"/>
              </a:rPr>
              <a:t>Unsat’d C-H</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115</a:t>
            </a:fld>
            <a:endParaRPr lang="en-US">
              <a:solidFill>
                <a:srgbClr val="000000"/>
              </a:solidFill>
            </a:endParaRPr>
          </a:p>
        </p:txBody>
      </p:sp>
    </p:spTree>
    <p:extLst>
      <p:ext uri="{BB962C8B-B14F-4D97-AF65-F5344CB8AC3E}">
        <p14:creationId xmlns:p14="http://schemas.microsoft.com/office/powerpoint/2010/main" xmlns="" val="14670286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23"/>
                                        </p:tgtEl>
                                        <p:attrNameLst>
                                          <p:attrName>style.visibility</p:attrName>
                                        </p:attrNameLst>
                                      </p:cBhvr>
                                      <p:to>
                                        <p:strVal val="visible"/>
                                      </p:to>
                                    </p:set>
                                    <p:anim calcmode="lin" valueType="num">
                                      <p:cBhvr additive="base">
                                        <p:cTn id="7" dur="500" fill="hold"/>
                                        <p:tgtEl>
                                          <p:spTgt spid="9223"/>
                                        </p:tgtEl>
                                        <p:attrNameLst>
                                          <p:attrName>ppt_x</p:attrName>
                                        </p:attrNameLst>
                                      </p:cBhvr>
                                      <p:tavLst>
                                        <p:tav tm="0">
                                          <p:val>
                                            <p:strVal val="0-#ppt_w/2"/>
                                          </p:val>
                                        </p:tav>
                                        <p:tav tm="100000">
                                          <p:val>
                                            <p:strVal val="#ppt_x"/>
                                          </p:val>
                                        </p:tav>
                                      </p:tavLst>
                                    </p:anim>
                                    <p:anim calcmode="lin" valueType="num">
                                      <p:cBhvr additive="base">
                                        <p:cTn id="8" dur="500" fill="hold"/>
                                        <p:tgtEl>
                                          <p:spTgt spid="922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24"/>
                                        </p:tgtEl>
                                        <p:attrNameLst>
                                          <p:attrName>style.visibility</p:attrName>
                                        </p:attrNameLst>
                                      </p:cBhvr>
                                      <p:to>
                                        <p:strVal val="visible"/>
                                      </p:to>
                                    </p:set>
                                    <p:anim calcmode="lin" valueType="num">
                                      <p:cBhvr additive="base">
                                        <p:cTn id="13" dur="500" fill="hold"/>
                                        <p:tgtEl>
                                          <p:spTgt spid="9224"/>
                                        </p:tgtEl>
                                        <p:attrNameLst>
                                          <p:attrName>ppt_x</p:attrName>
                                        </p:attrNameLst>
                                      </p:cBhvr>
                                      <p:tavLst>
                                        <p:tav tm="0">
                                          <p:val>
                                            <p:strVal val="0-#ppt_w/2"/>
                                          </p:val>
                                        </p:tav>
                                        <p:tav tm="100000">
                                          <p:val>
                                            <p:strVal val="#ppt_x"/>
                                          </p:val>
                                        </p:tav>
                                      </p:tavLst>
                                    </p:anim>
                                    <p:anim calcmode="lin" valueType="num">
                                      <p:cBhvr additive="base">
                                        <p:cTn id="14" dur="500" fill="hold"/>
                                        <p:tgtEl>
                                          <p:spTgt spid="922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222"/>
                                        </p:tgtEl>
                                        <p:attrNameLst>
                                          <p:attrName>style.visibility</p:attrName>
                                        </p:attrNameLst>
                                      </p:cBhvr>
                                      <p:to>
                                        <p:strVal val="visible"/>
                                      </p:to>
                                    </p:set>
                                    <p:anim calcmode="lin" valueType="num">
                                      <p:cBhvr additive="base">
                                        <p:cTn id="19" dur="500" fill="hold"/>
                                        <p:tgtEl>
                                          <p:spTgt spid="9222"/>
                                        </p:tgtEl>
                                        <p:attrNameLst>
                                          <p:attrName>ppt_x</p:attrName>
                                        </p:attrNameLst>
                                      </p:cBhvr>
                                      <p:tavLst>
                                        <p:tav tm="0">
                                          <p:val>
                                            <p:strVal val="0-#ppt_w/2"/>
                                          </p:val>
                                        </p:tav>
                                        <p:tav tm="100000">
                                          <p:val>
                                            <p:strVal val="#ppt_x"/>
                                          </p:val>
                                        </p:tav>
                                      </p:tavLst>
                                    </p:anim>
                                    <p:anim calcmode="lin" valueType="num">
                                      <p:cBhvr additive="base">
                                        <p:cTn id="20" dur="500" fill="hold"/>
                                        <p:tgtEl>
                                          <p:spTgt spid="922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221"/>
                                        </p:tgtEl>
                                        <p:attrNameLst>
                                          <p:attrName>style.visibility</p:attrName>
                                        </p:attrNameLst>
                                      </p:cBhvr>
                                      <p:to>
                                        <p:strVal val="visible"/>
                                      </p:to>
                                    </p:set>
                                    <p:anim calcmode="lin" valueType="num">
                                      <p:cBhvr additive="base">
                                        <p:cTn id="25" dur="500" fill="hold"/>
                                        <p:tgtEl>
                                          <p:spTgt spid="9221"/>
                                        </p:tgtEl>
                                        <p:attrNameLst>
                                          <p:attrName>ppt_x</p:attrName>
                                        </p:attrNameLst>
                                      </p:cBhvr>
                                      <p:tavLst>
                                        <p:tav tm="0">
                                          <p:val>
                                            <p:strVal val="0-#ppt_w/2"/>
                                          </p:val>
                                        </p:tav>
                                        <p:tav tm="100000">
                                          <p:val>
                                            <p:strVal val="#ppt_x"/>
                                          </p:val>
                                        </p:tav>
                                      </p:tavLst>
                                    </p:anim>
                                    <p:anim calcmode="lin" valueType="num">
                                      <p:cBhvr additive="base">
                                        <p:cTn id="26" dur="500" fill="hold"/>
                                        <p:tgtEl>
                                          <p:spTgt spid="92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autoUpdateAnimBg="0"/>
      <p:bldP spid="9222" grpId="0" autoUpdateAnimBg="0"/>
      <p:bldP spid="9223" grpId="0" animBg="1"/>
      <p:bldP spid="9224" grpId="0" autoUpdateAnimBg="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10244" name="Text Box 4"/>
          <p:cNvSpPr txBox="1">
            <a:spLocks noChangeArrowheads="1"/>
          </p:cNvSpPr>
          <p:nvPr/>
        </p:nvSpPr>
        <p:spPr bwMode="auto">
          <a:xfrm>
            <a:off x="2057400" y="533400"/>
            <a:ext cx="3505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i="1">
                <a:solidFill>
                  <a:srgbClr val="3333CC"/>
                </a:solidFill>
                <a:latin typeface="Times New Roman" pitchFamily="18" charset="0"/>
              </a:rPr>
              <a:t>o</a:t>
            </a:r>
            <a:r>
              <a:rPr lang="en-US" sz="2400" b="1">
                <a:solidFill>
                  <a:srgbClr val="3333CC"/>
                </a:solidFill>
                <a:latin typeface="Times New Roman" pitchFamily="18" charset="0"/>
              </a:rPr>
              <a:t>-xylene</a:t>
            </a:r>
            <a:endParaRPr lang="en-US" sz="2400" b="1" i="1">
              <a:solidFill>
                <a:srgbClr val="3333CC"/>
              </a:solidFill>
              <a:latin typeface="Times New Roman" pitchFamily="18" charset="0"/>
            </a:endParaRPr>
          </a:p>
        </p:txBody>
      </p:sp>
      <p:sp>
        <p:nvSpPr>
          <p:cNvPr id="10245" name="Text Box 5"/>
          <p:cNvSpPr txBox="1">
            <a:spLocks noChangeArrowheads="1"/>
          </p:cNvSpPr>
          <p:nvPr/>
        </p:nvSpPr>
        <p:spPr bwMode="auto">
          <a:xfrm>
            <a:off x="6324600" y="3886200"/>
            <a:ext cx="12192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735-770</a:t>
            </a:r>
          </a:p>
          <a:p>
            <a:pPr eaLnBrk="1" hangingPunct="1">
              <a:spcBef>
                <a:spcPct val="50000"/>
              </a:spcBef>
            </a:pPr>
            <a:r>
              <a:rPr lang="en-US" sz="2000" b="1">
                <a:solidFill>
                  <a:srgbClr val="3333CC"/>
                </a:solidFill>
                <a:latin typeface="Times New Roman" pitchFamily="18" charset="0"/>
              </a:rPr>
              <a:t>ortho</a:t>
            </a:r>
          </a:p>
        </p:txBody>
      </p:sp>
      <p:sp>
        <p:nvSpPr>
          <p:cNvPr id="10246" name="Line 6"/>
          <p:cNvSpPr>
            <a:spLocks noChangeShapeType="1"/>
          </p:cNvSpPr>
          <p:nvPr/>
        </p:nvSpPr>
        <p:spPr bwMode="auto">
          <a:xfrm>
            <a:off x="6477000" y="4419600"/>
            <a:ext cx="990600"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116</a:t>
            </a:fld>
            <a:endParaRPr lang="en-US">
              <a:solidFill>
                <a:srgbClr val="000000"/>
              </a:solidFill>
            </a:endParaRPr>
          </a:p>
        </p:txBody>
      </p:sp>
    </p:spTree>
    <p:extLst>
      <p:ext uri="{BB962C8B-B14F-4D97-AF65-F5344CB8AC3E}">
        <p14:creationId xmlns:p14="http://schemas.microsoft.com/office/powerpoint/2010/main" xmlns="" val="38401283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304800"/>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11268" name="Text Box 4"/>
          <p:cNvSpPr txBox="1">
            <a:spLocks noChangeArrowheads="1"/>
          </p:cNvSpPr>
          <p:nvPr/>
        </p:nvSpPr>
        <p:spPr bwMode="auto">
          <a:xfrm>
            <a:off x="2362200" y="533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i="1">
                <a:solidFill>
                  <a:srgbClr val="3333CC"/>
                </a:solidFill>
                <a:latin typeface="Times New Roman" pitchFamily="18" charset="0"/>
              </a:rPr>
              <a:t>p</a:t>
            </a:r>
            <a:r>
              <a:rPr lang="en-US" sz="2400" b="1">
                <a:solidFill>
                  <a:srgbClr val="3333CC"/>
                </a:solidFill>
                <a:latin typeface="Times New Roman" pitchFamily="18" charset="0"/>
              </a:rPr>
              <a:t>-xylene</a:t>
            </a:r>
            <a:endParaRPr lang="en-US" sz="2400" b="1" i="1">
              <a:solidFill>
                <a:srgbClr val="3333CC"/>
              </a:solidFill>
              <a:latin typeface="Times New Roman" pitchFamily="18" charset="0"/>
            </a:endParaRPr>
          </a:p>
        </p:txBody>
      </p:sp>
      <p:sp>
        <p:nvSpPr>
          <p:cNvPr id="11269" name="Text Box 5"/>
          <p:cNvSpPr txBox="1">
            <a:spLocks noChangeArrowheads="1"/>
          </p:cNvSpPr>
          <p:nvPr/>
        </p:nvSpPr>
        <p:spPr bwMode="auto">
          <a:xfrm>
            <a:off x="5715000" y="3810000"/>
            <a:ext cx="18288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810-840(m)</a:t>
            </a:r>
          </a:p>
          <a:p>
            <a:pPr eaLnBrk="1" hangingPunct="1">
              <a:spcBef>
                <a:spcPct val="50000"/>
              </a:spcBef>
            </a:pPr>
            <a:r>
              <a:rPr lang="en-US" sz="2000" b="1">
                <a:solidFill>
                  <a:srgbClr val="3333CC"/>
                </a:solidFill>
                <a:latin typeface="Times New Roman" pitchFamily="18" charset="0"/>
              </a:rPr>
              <a:t>para</a:t>
            </a:r>
          </a:p>
        </p:txBody>
      </p:sp>
      <p:sp>
        <p:nvSpPr>
          <p:cNvPr id="11270" name="Line 6"/>
          <p:cNvSpPr>
            <a:spLocks noChangeShapeType="1"/>
          </p:cNvSpPr>
          <p:nvPr/>
        </p:nvSpPr>
        <p:spPr bwMode="auto">
          <a:xfrm>
            <a:off x="5943600" y="4343400"/>
            <a:ext cx="1295400"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117</a:t>
            </a:fld>
            <a:endParaRPr lang="en-US">
              <a:solidFill>
                <a:srgbClr val="000000"/>
              </a:solidFill>
            </a:endParaRPr>
          </a:p>
        </p:txBody>
      </p:sp>
    </p:spTree>
    <p:extLst>
      <p:ext uri="{BB962C8B-B14F-4D97-AF65-F5344CB8AC3E}">
        <p14:creationId xmlns:p14="http://schemas.microsoft.com/office/powerpoint/2010/main" xmlns="" val="409310054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12292" name="Text Box 4"/>
          <p:cNvSpPr txBox="1">
            <a:spLocks noChangeArrowheads="1"/>
          </p:cNvSpPr>
          <p:nvPr/>
        </p:nvSpPr>
        <p:spPr bwMode="auto">
          <a:xfrm>
            <a:off x="2209800" y="457200"/>
            <a:ext cx="3200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i="1">
                <a:solidFill>
                  <a:srgbClr val="3333CC"/>
                </a:solidFill>
                <a:latin typeface="Times New Roman" pitchFamily="18" charset="0"/>
              </a:rPr>
              <a:t>m</a:t>
            </a:r>
            <a:r>
              <a:rPr lang="en-US" sz="2400" b="1">
                <a:solidFill>
                  <a:srgbClr val="3333CC"/>
                </a:solidFill>
                <a:latin typeface="Times New Roman" pitchFamily="18" charset="0"/>
              </a:rPr>
              <a:t>-xylene</a:t>
            </a:r>
            <a:endParaRPr lang="en-US" sz="2400" b="1" i="1">
              <a:solidFill>
                <a:srgbClr val="3333CC"/>
              </a:solidFill>
              <a:latin typeface="Times New Roman" pitchFamily="18" charset="0"/>
            </a:endParaRPr>
          </a:p>
        </p:txBody>
      </p:sp>
      <p:sp>
        <p:nvSpPr>
          <p:cNvPr id="12293" name="Text Box 5"/>
          <p:cNvSpPr txBox="1">
            <a:spLocks noChangeArrowheads="1"/>
          </p:cNvSpPr>
          <p:nvPr/>
        </p:nvSpPr>
        <p:spPr bwMode="auto">
          <a:xfrm>
            <a:off x="5943600" y="3429000"/>
            <a:ext cx="1752600" cy="1309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meta </a:t>
            </a:r>
          </a:p>
          <a:p>
            <a:pPr eaLnBrk="1" hangingPunct="1">
              <a:spcBef>
                <a:spcPct val="50000"/>
              </a:spcBef>
            </a:pPr>
            <a:r>
              <a:rPr lang="en-US" sz="2400" b="1">
                <a:solidFill>
                  <a:srgbClr val="3333CC"/>
                </a:solidFill>
                <a:latin typeface="Times New Roman" pitchFamily="18" charset="0"/>
              </a:rPr>
              <a:t>690-710, 750-810(m)</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118</a:t>
            </a:fld>
            <a:endParaRPr lang="en-US">
              <a:solidFill>
                <a:srgbClr val="000000"/>
              </a:solidFill>
            </a:endParaRPr>
          </a:p>
        </p:txBody>
      </p:sp>
    </p:spTree>
    <p:extLst>
      <p:ext uri="{BB962C8B-B14F-4D97-AF65-F5344CB8AC3E}">
        <p14:creationId xmlns:p14="http://schemas.microsoft.com/office/powerpoint/2010/main" xmlns="" val="34742731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304800"/>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13316" name="Text Box 4"/>
          <p:cNvSpPr txBox="1">
            <a:spLocks noChangeArrowheads="1"/>
          </p:cNvSpPr>
          <p:nvPr/>
        </p:nvSpPr>
        <p:spPr bwMode="auto">
          <a:xfrm>
            <a:off x="2057400" y="533400"/>
            <a:ext cx="2590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styrene</a:t>
            </a:r>
          </a:p>
        </p:txBody>
      </p:sp>
      <p:sp>
        <p:nvSpPr>
          <p:cNvPr id="13317" name="Line 5"/>
          <p:cNvSpPr>
            <a:spLocks noChangeShapeType="1"/>
          </p:cNvSpPr>
          <p:nvPr/>
        </p:nvSpPr>
        <p:spPr bwMode="auto">
          <a:xfrm flipV="1">
            <a:off x="2362200" y="990600"/>
            <a:ext cx="0" cy="4267200"/>
          </a:xfrm>
          <a:prstGeom prst="line">
            <a:avLst/>
          </a:prstGeom>
          <a:noFill/>
          <a:ln w="952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13318" name="Text Box 6"/>
          <p:cNvSpPr txBox="1">
            <a:spLocks noChangeArrowheads="1"/>
          </p:cNvSpPr>
          <p:nvPr/>
        </p:nvSpPr>
        <p:spPr bwMode="auto">
          <a:xfrm>
            <a:off x="2438400" y="2590800"/>
            <a:ext cx="17526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no sat’d C-H</a:t>
            </a:r>
          </a:p>
        </p:txBody>
      </p:sp>
      <p:sp>
        <p:nvSpPr>
          <p:cNvPr id="13319" name="Text Box 7"/>
          <p:cNvSpPr txBox="1">
            <a:spLocks noChangeArrowheads="1"/>
          </p:cNvSpPr>
          <p:nvPr/>
        </p:nvSpPr>
        <p:spPr bwMode="auto">
          <a:xfrm>
            <a:off x="5486400" y="3733800"/>
            <a:ext cx="1600200" cy="1158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910-920 &amp; 990-1000</a:t>
            </a:r>
          </a:p>
          <a:p>
            <a:pPr eaLnBrk="1" hangingPunct="1">
              <a:spcBef>
                <a:spcPct val="50000"/>
              </a:spcBef>
            </a:pPr>
            <a:r>
              <a:rPr lang="en-US" sz="2000" b="1">
                <a:solidFill>
                  <a:srgbClr val="3333CC"/>
                </a:solidFill>
                <a:latin typeface="Times New Roman" pitchFamily="18" charset="0"/>
              </a:rPr>
              <a:t>RCH=CH</a:t>
            </a:r>
            <a:r>
              <a:rPr lang="en-US" sz="2000" b="1" baseline="-25000">
                <a:solidFill>
                  <a:srgbClr val="3333CC"/>
                </a:solidFill>
                <a:latin typeface="Times New Roman" pitchFamily="18" charset="0"/>
              </a:rPr>
              <a:t>2</a:t>
            </a:r>
          </a:p>
        </p:txBody>
      </p:sp>
      <p:sp>
        <p:nvSpPr>
          <p:cNvPr id="13320" name="Text Box 8"/>
          <p:cNvSpPr txBox="1">
            <a:spLocks noChangeArrowheads="1"/>
          </p:cNvSpPr>
          <p:nvPr/>
        </p:nvSpPr>
        <p:spPr bwMode="auto">
          <a:xfrm>
            <a:off x="7848600" y="4343400"/>
            <a:ext cx="1066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mono</a:t>
            </a:r>
          </a:p>
        </p:txBody>
      </p:sp>
      <p:sp>
        <p:nvSpPr>
          <p:cNvPr id="13321" name="Line 9"/>
          <p:cNvSpPr>
            <a:spLocks noChangeShapeType="1"/>
          </p:cNvSpPr>
          <p:nvPr/>
        </p:nvSpPr>
        <p:spPr bwMode="auto">
          <a:xfrm flipH="1">
            <a:off x="7848600" y="4419600"/>
            <a:ext cx="457200"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13322" name="Text Box 10"/>
          <p:cNvSpPr txBox="1">
            <a:spLocks noChangeArrowheads="1"/>
          </p:cNvSpPr>
          <p:nvPr/>
        </p:nvSpPr>
        <p:spPr bwMode="auto">
          <a:xfrm>
            <a:off x="3733800" y="3352800"/>
            <a:ext cx="10668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1640</a:t>
            </a:r>
          </a:p>
          <a:p>
            <a:pPr eaLnBrk="1" hangingPunct="1">
              <a:lnSpc>
                <a:spcPct val="50000"/>
              </a:lnSpc>
              <a:spcBef>
                <a:spcPct val="50000"/>
              </a:spcBef>
            </a:pPr>
            <a:r>
              <a:rPr lang="en-US" sz="2000" b="1">
                <a:solidFill>
                  <a:srgbClr val="3333CC"/>
                </a:solidFill>
                <a:latin typeface="Times New Roman" pitchFamily="18" charset="0"/>
              </a:rPr>
              <a:t>C=C</a:t>
            </a:r>
          </a:p>
        </p:txBody>
      </p:sp>
      <p:sp>
        <p:nvSpPr>
          <p:cNvPr id="13323" name="Line 11"/>
          <p:cNvSpPr>
            <a:spLocks noChangeShapeType="1"/>
          </p:cNvSpPr>
          <p:nvPr/>
        </p:nvSpPr>
        <p:spPr bwMode="auto">
          <a:xfrm>
            <a:off x="4419600" y="3505200"/>
            <a:ext cx="381000"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119</a:t>
            </a:fld>
            <a:endParaRPr lang="en-US">
              <a:solidFill>
                <a:srgbClr val="000000"/>
              </a:solidFill>
            </a:endParaRPr>
          </a:p>
        </p:txBody>
      </p:sp>
    </p:spTree>
    <p:extLst>
      <p:ext uri="{BB962C8B-B14F-4D97-AF65-F5344CB8AC3E}">
        <p14:creationId xmlns:p14="http://schemas.microsoft.com/office/powerpoint/2010/main" xmlns="" val="17517192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17"/>
                                        </p:tgtEl>
                                        <p:attrNameLst>
                                          <p:attrName>style.visibility</p:attrName>
                                        </p:attrNameLst>
                                      </p:cBhvr>
                                      <p:to>
                                        <p:strVal val="visible"/>
                                      </p:to>
                                    </p:set>
                                    <p:anim calcmode="lin" valueType="num">
                                      <p:cBhvr additive="base">
                                        <p:cTn id="7" dur="500" fill="hold"/>
                                        <p:tgtEl>
                                          <p:spTgt spid="13317"/>
                                        </p:tgtEl>
                                        <p:attrNameLst>
                                          <p:attrName>ppt_x</p:attrName>
                                        </p:attrNameLst>
                                      </p:cBhvr>
                                      <p:tavLst>
                                        <p:tav tm="0">
                                          <p:val>
                                            <p:strVal val="0-#ppt_w/2"/>
                                          </p:val>
                                        </p:tav>
                                        <p:tav tm="100000">
                                          <p:val>
                                            <p:strVal val="#ppt_x"/>
                                          </p:val>
                                        </p:tav>
                                      </p:tavLst>
                                    </p:anim>
                                    <p:anim calcmode="lin" valueType="num">
                                      <p:cBhvr additive="base">
                                        <p:cTn id="8" dur="500" fill="hold"/>
                                        <p:tgtEl>
                                          <p:spTgt spid="1331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318"/>
                                        </p:tgtEl>
                                        <p:attrNameLst>
                                          <p:attrName>style.visibility</p:attrName>
                                        </p:attrNameLst>
                                      </p:cBhvr>
                                      <p:to>
                                        <p:strVal val="visible"/>
                                      </p:to>
                                    </p:set>
                                    <p:anim calcmode="lin" valueType="num">
                                      <p:cBhvr additive="base">
                                        <p:cTn id="13" dur="500" fill="hold"/>
                                        <p:tgtEl>
                                          <p:spTgt spid="13318"/>
                                        </p:tgtEl>
                                        <p:attrNameLst>
                                          <p:attrName>ppt_x</p:attrName>
                                        </p:attrNameLst>
                                      </p:cBhvr>
                                      <p:tavLst>
                                        <p:tav tm="0">
                                          <p:val>
                                            <p:strVal val="0-#ppt_w/2"/>
                                          </p:val>
                                        </p:tav>
                                        <p:tav tm="100000">
                                          <p:val>
                                            <p:strVal val="#ppt_x"/>
                                          </p:val>
                                        </p:tav>
                                      </p:tavLst>
                                    </p:anim>
                                    <p:anim calcmode="lin" valueType="num">
                                      <p:cBhvr additive="base">
                                        <p:cTn id="14" dur="500" fill="hold"/>
                                        <p:tgtEl>
                                          <p:spTgt spid="1331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3323"/>
                                        </p:tgtEl>
                                        <p:attrNameLst>
                                          <p:attrName>style.visibility</p:attrName>
                                        </p:attrNameLst>
                                      </p:cBhvr>
                                      <p:to>
                                        <p:strVal val="visible"/>
                                      </p:to>
                                    </p:set>
                                    <p:anim calcmode="lin" valueType="num">
                                      <p:cBhvr additive="base">
                                        <p:cTn id="19" dur="500" fill="hold"/>
                                        <p:tgtEl>
                                          <p:spTgt spid="13323"/>
                                        </p:tgtEl>
                                        <p:attrNameLst>
                                          <p:attrName>ppt_x</p:attrName>
                                        </p:attrNameLst>
                                      </p:cBhvr>
                                      <p:tavLst>
                                        <p:tav tm="0">
                                          <p:val>
                                            <p:strVal val="0-#ppt_w/2"/>
                                          </p:val>
                                        </p:tav>
                                        <p:tav tm="100000">
                                          <p:val>
                                            <p:strVal val="#ppt_x"/>
                                          </p:val>
                                        </p:tav>
                                      </p:tavLst>
                                    </p:anim>
                                    <p:anim calcmode="lin" valueType="num">
                                      <p:cBhvr additive="base">
                                        <p:cTn id="20" dur="500" fill="hold"/>
                                        <p:tgtEl>
                                          <p:spTgt spid="1332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3322"/>
                                        </p:tgtEl>
                                        <p:attrNameLst>
                                          <p:attrName>style.visibility</p:attrName>
                                        </p:attrNameLst>
                                      </p:cBhvr>
                                      <p:to>
                                        <p:strVal val="visible"/>
                                      </p:to>
                                    </p:set>
                                    <p:anim calcmode="lin" valueType="num">
                                      <p:cBhvr additive="base">
                                        <p:cTn id="25" dur="500" fill="hold"/>
                                        <p:tgtEl>
                                          <p:spTgt spid="13322"/>
                                        </p:tgtEl>
                                        <p:attrNameLst>
                                          <p:attrName>ppt_x</p:attrName>
                                        </p:attrNameLst>
                                      </p:cBhvr>
                                      <p:tavLst>
                                        <p:tav tm="0">
                                          <p:val>
                                            <p:strVal val="0-#ppt_w/2"/>
                                          </p:val>
                                        </p:tav>
                                        <p:tav tm="100000">
                                          <p:val>
                                            <p:strVal val="#ppt_x"/>
                                          </p:val>
                                        </p:tav>
                                      </p:tavLst>
                                    </p:anim>
                                    <p:anim calcmode="lin" valueType="num">
                                      <p:cBhvr additive="base">
                                        <p:cTn id="26" dur="500" fill="hold"/>
                                        <p:tgtEl>
                                          <p:spTgt spid="1332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3319"/>
                                        </p:tgtEl>
                                        <p:attrNameLst>
                                          <p:attrName>style.visibility</p:attrName>
                                        </p:attrNameLst>
                                      </p:cBhvr>
                                      <p:to>
                                        <p:strVal val="visible"/>
                                      </p:to>
                                    </p:set>
                                    <p:anim calcmode="lin" valueType="num">
                                      <p:cBhvr additive="base">
                                        <p:cTn id="31" dur="500" fill="hold"/>
                                        <p:tgtEl>
                                          <p:spTgt spid="13319"/>
                                        </p:tgtEl>
                                        <p:attrNameLst>
                                          <p:attrName>ppt_x</p:attrName>
                                        </p:attrNameLst>
                                      </p:cBhvr>
                                      <p:tavLst>
                                        <p:tav tm="0">
                                          <p:val>
                                            <p:strVal val="0-#ppt_w/2"/>
                                          </p:val>
                                        </p:tav>
                                        <p:tav tm="100000">
                                          <p:val>
                                            <p:strVal val="#ppt_x"/>
                                          </p:val>
                                        </p:tav>
                                      </p:tavLst>
                                    </p:anim>
                                    <p:anim calcmode="lin" valueType="num">
                                      <p:cBhvr additive="base">
                                        <p:cTn id="32" dur="500" fill="hold"/>
                                        <p:tgtEl>
                                          <p:spTgt spid="13319"/>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3321"/>
                                        </p:tgtEl>
                                        <p:attrNameLst>
                                          <p:attrName>style.visibility</p:attrName>
                                        </p:attrNameLst>
                                      </p:cBhvr>
                                      <p:to>
                                        <p:strVal val="visible"/>
                                      </p:to>
                                    </p:set>
                                    <p:anim calcmode="lin" valueType="num">
                                      <p:cBhvr additive="base">
                                        <p:cTn id="37" dur="500" fill="hold"/>
                                        <p:tgtEl>
                                          <p:spTgt spid="13321"/>
                                        </p:tgtEl>
                                        <p:attrNameLst>
                                          <p:attrName>ppt_x</p:attrName>
                                        </p:attrNameLst>
                                      </p:cBhvr>
                                      <p:tavLst>
                                        <p:tav tm="0">
                                          <p:val>
                                            <p:strVal val="0-#ppt_w/2"/>
                                          </p:val>
                                        </p:tav>
                                        <p:tav tm="100000">
                                          <p:val>
                                            <p:strVal val="#ppt_x"/>
                                          </p:val>
                                        </p:tav>
                                      </p:tavLst>
                                    </p:anim>
                                    <p:anim calcmode="lin" valueType="num">
                                      <p:cBhvr additive="base">
                                        <p:cTn id="38" dur="500" fill="hold"/>
                                        <p:tgtEl>
                                          <p:spTgt spid="13321"/>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3320"/>
                                        </p:tgtEl>
                                        <p:attrNameLst>
                                          <p:attrName>style.visibility</p:attrName>
                                        </p:attrNameLst>
                                      </p:cBhvr>
                                      <p:to>
                                        <p:strVal val="visible"/>
                                      </p:to>
                                    </p:set>
                                    <p:anim calcmode="lin" valueType="num">
                                      <p:cBhvr additive="base">
                                        <p:cTn id="43" dur="500" fill="hold"/>
                                        <p:tgtEl>
                                          <p:spTgt spid="13320"/>
                                        </p:tgtEl>
                                        <p:attrNameLst>
                                          <p:attrName>ppt_x</p:attrName>
                                        </p:attrNameLst>
                                      </p:cBhvr>
                                      <p:tavLst>
                                        <p:tav tm="0">
                                          <p:val>
                                            <p:strVal val="0-#ppt_w/2"/>
                                          </p:val>
                                        </p:tav>
                                        <p:tav tm="100000">
                                          <p:val>
                                            <p:strVal val="#ppt_x"/>
                                          </p:val>
                                        </p:tav>
                                      </p:tavLst>
                                    </p:anim>
                                    <p:anim calcmode="lin" valueType="num">
                                      <p:cBhvr additive="base">
                                        <p:cTn id="44" dur="500" fill="hold"/>
                                        <p:tgtEl>
                                          <p:spTgt spid="133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7" grpId="0" animBg="1"/>
      <p:bldP spid="13318" grpId="0" autoUpdateAnimBg="0"/>
      <p:bldP spid="13319" grpId="0" autoUpdateAnimBg="0"/>
      <p:bldP spid="13320" grpId="0" autoUpdateAnimBg="0"/>
      <p:bldP spid="13321" grpId="0" animBg="1"/>
      <p:bldP spid="13322" grpId="0" autoUpdateAnimBg="0"/>
      <p:bldP spid="13323"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14340" name="Text Box 4"/>
          <p:cNvSpPr txBox="1">
            <a:spLocks noChangeArrowheads="1"/>
          </p:cNvSpPr>
          <p:nvPr/>
        </p:nvSpPr>
        <p:spPr bwMode="auto">
          <a:xfrm>
            <a:off x="2286000" y="533400"/>
            <a:ext cx="3429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2-phenylpropene</a:t>
            </a:r>
          </a:p>
        </p:txBody>
      </p:sp>
      <p:sp>
        <p:nvSpPr>
          <p:cNvPr id="14341" name="Line 5"/>
          <p:cNvSpPr>
            <a:spLocks noChangeShapeType="1"/>
          </p:cNvSpPr>
          <p:nvPr/>
        </p:nvSpPr>
        <p:spPr bwMode="auto">
          <a:xfrm flipV="1">
            <a:off x="2362200" y="914400"/>
            <a:ext cx="0" cy="4114800"/>
          </a:xfrm>
          <a:prstGeom prst="line">
            <a:avLst/>
          </a:prstGeom>
          <a:noFill/>
          <a:ln w="952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14342" name="Text Box 6"/>
          <p:cNvSpPr txBox="1">
            <a:spLocks noChangeArrowheads="1"/>
          </p:cNvSpPr>
          <p:nvPr/>
        </p:nvSpPr>
        <p:spPr bwMode="auto">
          <a:xfrm>
            <a:off x="7924800" y="4267200"/>
            <a:ext cx="9144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mono</a:t>
            </a:r>
          </a:p>
        </p:txBody>
      </p:sp>
      <p:sp>
        <p:nvSpPr>
          <p:cNvPr id="14343" name="Text Box 7"/>
          <p:cNvSpPr txBox="1">
            <a:spLocks noChangeArrowheads="1"/>
          </p:cNvSpPr>
          <p:nvPr/>
        </p:nvSpPr>
        <p:spPr bwMode="auto">
          <a:xfrm>
            <a:off x="6019800" y="3962400"/>
            <a:ext cx="12954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880-900</a:t>
            </a:r>
          </a:p>
          <a:p>
            <a:pPr eaLnBrk="1" hangingPunct="1">
              <a:spcBef>
                <a:spcPct val="50000"/>
              </a:spcBef>
            </a:pPr>
            <a:r>
              <a:rPr lang="en-US" sz="2000" b="1">
                <a:solidFill>
                  <a:srgbClr val="3333CC"/>
                </a:solidFill>
                <a:latin typeface="Times New Roman" pitchFamily="18" charset="0"/>
              </a:rPr>
              <a:t>R</a:t>
            </a:r>
            <a:r>
              <a:rPr lang="en-US" sz="2000" b="1" baseline="-25000">
                <a:solidFill>
                  <a:srgbClr val="3333CC"/>
                </a:solidFill>
                <a:latin typeface="Times New Roman" pitchFamily="18" charset="0"/>
              </a:rPr>
              <a:t>2</a:t>
            </a:r>
            <a:r>
              <a:rPr lang="en-US" sz="2000" b="1">
                <a:solidFill>
                  <a:srgbClr val="3333CC"/>
                </a:solidFill>
                <a:latin typeface="Times New Roman" pitchFamily="18" charset="0"/>
              </a:rPr>
              <a:t>C=CH</a:t>
            </a:r>
            <a:r>
              <a:rPr lang="en-US" sz="2000" b="1" baseline="-25000">
                <a:solidFill>
                  <a:srgbClr val="3333CC"/>
                </a:solidFill>
                <a:latin typeface="Times New Roman" pitchFamily="18" charset="0"/>
              </a:rPr>
              <a:t>2</a:t>
            </a:r>
          </a:p>
        </p:txBody>
      </p:sp>
      <p:sp>
        <p:nvSpPr>
          <p:cNvPr id="14344" name="Line 8"/>
          <p:cNvSpPr>
            <a:spLocks noChangeShapeType="1"/>
          </p:cNvSpPr>
          <p:nvPr/>
        </p:nvSpPr>
        <p:spPr bwMode="auto">
          <a:xfrm flipH="1">
            <a:off x="7848600" y="4267200"/>
            <a:ext cx="457200"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14345" name="Text Box 9"/>
          <p:cNvSpPr txBox="1">
            <a:spLocks noChangeArrowheads="1"/>
          </p:cNvSpPr>
          <p:nvPr/>
        </p:nvSpPr>
        <p:spPr bwMode="auto">
          <a:xfrm>
            <a:off x="2590800" y="2438400"/>
            <a:ext cx="1447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Sat’d C-H</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120</a:t>
            </a:fld>
            <a:endParaRPr lang="en-US">
              <a:solidFill>
                <a:srgbClr val="000000"/>
              </a:solidFill>
            </a:endParaRPr>
          </a:p>
        </p:txBody>
      </p:sp>
    </p:spTree>
    <p:extLst>
      <p:ext uri="{BB962C8B-B14F-4D97-AF65-F5344CB8AC3E}">
        <p14:creationId xmlns:p14="http://schemas.microsoft.com/office/powerpoint/2010/main" xmlns="" val="282031666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15364" name="Text Box 4"/>
          <p:cNvSpPr txBox="1">
            <a:spLocks noChangeArrowheads="1"/>
          </p:cNvSpPr>
          <p:nvPr/>
        </p:nvSpPr>
        <p:spPr bwMode="auto">
          <a:xfrm>
            <a:off x="2514600" y="5334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i="1">
                <a:solidFill>
                  <a:srgbClr val="3333CC"/>
                </a:solidFill>
                <a:latin typeface="Times New Roman" pitchFamily="18" charset="0"/>
              </a:rPr>
              <a:t>p</a:t>
            </a:r>
            <a:r>
              <a:rPr lang="en-US" sz="2400" b="1">
                <a:solidFill>
                  <a:srgbClr val="3333CC"/>
                </a:solidFill>
                <a:latin typeface="Times New Roman" pitchFamily="18" charset="0"/>
              </a:rPr>
              <a:t>-methylstyrene</a:t>
            </a:r>
            <a:endParaRPr lang="en-US" sz="2400" b="1" i="1">
              <a:solidFill>
                <a:srgbClr val="3333CC"/>
              </a:solidFill>
              <a:latin typeface="Times New Roman" pitchFamily="18" charset="0"/>
            </a:endParaRPr>
          </a:p>
        </p:txBody>
      </p:sp>
      <p:sp>
        <p:nvSpPr>
          <p:cNvPr id="15365" name="Text Box 5"/>
          <p:cNvSpPr txBox="1">
            <a:spLocks noChangeArrowheads="1"/>
          </p:cNvSpPr>
          <p:nvPr/>
        </p:nvSpPr>
        <p:spPr bwMode="auto">
          <a:xfrm>
            <a:off x="7467600" y="4572000"/>
            <a:ext cx="9144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para</a:t>
            </a:r>
          </a:p>
        </p:txBody>
      </p:sp>
      <p:sp>
        <p:nvSpPr>
          <p:cNvPr id="15366" name="Line 6"/>
          <p:cNvSpPr>
            <a:spLocks noChangeShapeType="1"/>
          </p:cNvSpPr>
          <p:nvPr/>
        </p:nvSpPr>
        <p:spPr bwMode="auto">
          <a:xfrm flipH="1">
            <a:off x="7467600" y="4572000"/>
            <a:ext cx="381000"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121</a:t>
            </a:fld>
            <a:endParaRPr lang="en-US">
              <a:solidFill>
                <a:srgbClr val="000000"/>
              </a:solidFill>
            </a:endParaRPr>
          </a:p>
        </p:txBody>
      </p:sp>
    </p:spTree>
    <p:extLst>
      <p:ext uri="{BB962C8B-B14F-4D97-AF65-F5344CB8AC3E}">
        <p14:creationId xmlns:p14="http://schemas.microsoft.com/office/powerpoint/2010/main" xmlns="" val="56456214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18436" name="Text Box 4"/>
          <p:cNvSpPr txBox="1">
            <a:spLocks noChangeArrowheads="1"/>
          </p:cNvSpPr>
          <p:nvPr/>
        </p:nvSpPr>
        <p:spPr bwMode="auto">
          <a:xfrm>
            <a:off x="2819400" y="533400"/>
            <a:ext cx="3124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i="1">
                <a:solidFill>
                  <a:srgbClr val="3333CC"/>
                </a:solidFill>
                <a:latin typeface="Times New Roman" pitchFamily="18" charset="0"/>
              </a:rPr>
              <a:t>tert</a:t>
            </a:r>
            <a:r>
              <a:rPr lang="en-US" sz="2400" b="1">
                <a:solidFill>
                  <a:srgbClr val="3333CC"/>
                </a:solidFill>
                <a:latin typeface="Times New Roman" pitchFamily="18" charset="0"/>
              </a:rPr>
              <a:t>-butyl alcohol</a:t>
            </a:r>
            <a:r>
              <a:rPr lang="en-US" sz="2400">
                <a:solidFill>
                  <a:srgbClr val="000000"/>
                </a:solidFill>
                <a:latin typeface="Times New Roman" pitchFamily="18" charset="0"/>
              </a:rPr>
              <a:t>     </a:t>
            </a:r>
            <a:endParaRPr lang="en-US" sz="2400" i="1">
              <a:solidFill>
                <a:srgbClr val="000000"/>
              </a:solidFill>
              <a:latin typeface="Times New Roman" pitchFamily="18" charset="0"/>
            </a:endParaRPr>
          </a:p>
        </p:txBody>
      </p:sp>
      <p:sp>
        <p:nvSpPr>
          <p:cNvPr id="18437" name="Text Box 5"/>
          <p:cNvSpPr txBox="1">
            <a:spLocks noChangeArrowheads="1"/>
          </p:cNvSpPr>
          <p:nvPr/>
        </p:nvSpPr>
        <p:spPr bwMode="auto">
          <a:xfrm>
            <a:off x="5943600" y="4495800"/>
            <a:ext cx="1143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C-O 3</a:t>
            </a:r>
            <a:r>
              <a:rPr lang="en-US" sz="2000" b="1" baseline="30000">
                <a:solidFill>
                  <a:srgbClr val="3333CC"/>
                </a:solidFill>
                <a:latin typeface="Times New Roman" pitchFamily="18" charset="0"/>
              </a:rPr>
              <a:t>o</a:t>
            </a:r>
            <a:endParaRPr lang="en-US" sz="2000" b="1">
              <a:solidFill>
                <a:srgbClr val="3333CC"/>
              </a:solidFill>
              <a:latin typeface="Times New Roman" pitchFamily="18" charset="0"/>
            </a:endParaRPr>
          </a:p>
        </p:txBody>
      </p:sp>
      <p:sp>
        <p:nvSpPr>
          <p:cNvPr id="18438" name="Text Box 6"/>
          <p:cNvSpPr txBox="1">
            <a:spLocks noChangeArrowheads="1"/>
          </p:cNvSpPr>
          <p:nvPr/>
        </p:nvSpPr>
        <p:spPr bwMode="auto">
          <a:xfrm>
            <a:off x="1066800" y="4343400"/>
            <a:ext cx="762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CC0000"/>
                </a:solidFill>
                <a:latin typeface="Times New Roman" pitchFamily="18" charset="0"/>
              </a:rPr>
              <a:t>O-H</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122</a:t>
            </a:fld>
            <a:endParaRPr lang="en-US">
              <a:solidFill>
                <a:srgbClr val="000000"/>
              </a:solidFill>
            </a:endParaRPr>
          </a:p>
        </p:txBody>
      </p:sp>
    </p:spTree>
    <p:extLst>
      <p:ext uri="{BB962C8B-B14F-4D97-AF65-F5344CB8AC3E}">
        <p14:creationId xmlns:p14="http://schemas.microsoft.com/office/powerpoint/2010/main" xmlns="" val="379781042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19460" name="Text Box 4"/>
          <p:cNvSpPr txBox="1">
            <a:spLocks noChangeArrowheads="1"/>
          </p:cNvSpPr>
          <p:nvPr/>
        </p:nvSpPr>
        <p:spPr bwMode="auto">
          <a:xfrm>
            <a:off x="2743200" y="533400"/>
            <a:ext cx="3581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methyl </a:t>
            </a:r>
            <a:r>
              <a:rPr lang="en-US" sz="2400" b="1" i="1">
                <a:solidFill>
                  <a:srgbClr val="3333CC"/>
                </a:solidFill>
                <a:latin typeface="Times New Roman" pitchFamily="18" charset="0"/>
              </a:rPr>
              <a:t>n</a:t>
            </a:r>
            <a:r>
              <a:rPr lang="en-US" sz="2400" b="1">
                <a:solidFill>
                  <a:srgbClr val="3333CC"/>
                </a:solidFill>
                <a:latin typeface="Times New Roman" pitchFamily="18" charset="0"/>
              </a:rPr>
              <a:t>-propyl ether</a:t>
            </a:r>
          </a:p>
        </p:txBody>
      </p:sp>
      <p:sp>
        <p:nvSpPr>
          <p:cNvPr id="19461" name="Text Box 5"/>
          <p:cNvSpPr txBox="1">
            <a:spLocks noChangeArrowheads="1"/>
          </p:cNvSpPr>
          <p:nvPr/>
        </p:nvSpPr>
        <p:spPr bwMode="auto">
          <a:xfrm>
            <a:off x="990600" y="3429000"/>
            <a:ext cx="12192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no O--H</a:t>
            </a:r>
          </a:p>
        </p:txBody>
      </p:sp>
      <p:sp>
        <p:nvSpPr>
          <p:cNvPr id="19462" name="Text Box 6"/>
          <p:cNvSpPr txBox="1">
            <a:spLocks noChangeArrowheads="1"/>
          </p:cNvSpPr>
          <p:nvPr/>
        </p:nvSpPr>
        <p:spPr bwMode="auto">
          <a:xfrm>
            <a:off x="6629400" y="4191000"/>
            <a:ext cx="12954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C-O ether</a:t>
            </a:r>
          </a:p>
        </p:txBody>
      </p:sp>
      <p:sp>
        <p:nvSpPr>
          <p:cNvPr id="19463" name="Line 7"/>
          <p:cNvSpPr>
            <a:spLocks noChangeShapeType="1"/>
          </p:cNvSpPr>
          <p:nvPr/>
        </p:nvSpPr>
        <p:spPr bwMode="auto">
          <a:xfrm flipH="1">
            <a:off x="6629400" y="4648200"/>
            <a:ext cx="609600"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123</a:t>
            </a:fld>
            <a:endParaRPr lang="en-US">
              <a:solidFill>
                <a:srgbClr val="000000"/>
              </a:solidFill>
            </a:endParaRPr>
          </a:p>
        </p:txBody>
      </p:sp>
    </p:spTree>
    <p:extLst>
      <p:ext uri="{BB962C8B-B14F-4D97-AF65-F5344CB8AC3E}">
        <p14:creationId xmlns:p14="http://schemas.microsoft.com/office/powerpoint/2010/main" xmlns="" val="175011664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20484" name="Text Box 4"/>
          <p:cNvSpPr txBox="1">
            <a:spLocks noChangeArrowheads="1"/>
          </p:cNvSpPr>
          <p:nvPr/>
        </p:nvSpPr>
        <p:spPr bwMode="auto">
          <a:xfrm>
            <a:off x="2133600" y="533400"/>
            <a:ext cx="3276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2-butanone</a:t>
            </a:r>
          </a:p>
        </p:txBody>
      </p:sp>
      <p:sp>
        <p:nvSpPr>
          <p:cNvPr id="20485" name="Text Box 5"/>
          <p:cNvSpPr txBox="1">
            <a:spLocks noChangeArrowheads="1"/>
          </p:cNvSpPr>
          <p:nvPr/>
        </p:nvSpPr>
        <p:spPr bwMode="auto">
          <a:xfrm>
            <a:off x="2590800" y="3505200"/>
            <a:ext cx="1524000" cy="1036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3200">
                <a:solidFill>
                  <a:srgbClr val="CC0000"/>
                </a:solidFill>
                <a:latin typeface="Times New Roman" pitchFamily="18" charset="0"/>
                <a:sym typeface="Wingdings" pitchFamily="2" charset="2"/>
              </a:rPr>
              <a:t></a:t>
            </a:r>
            <a:r>
              <a:rPr lang="en-US" sz="2000" b="1">
                <a:solidFill>
                  <a:srgbClr val="CC0000"/>
                </a:solidFill>
                <a:latin typeface="Times New Roman" pitchFamily="18" charset="0"/>
              </a:rPr>
              <a:t> C=O</a:t>
            </a:r>
          </a:p>
          <a:p>
            <a:pPr eaLnBrk="1" hangingPunct="1">
              <a:spcBef>
                <a:spcPct val="50000"/>
              </a:spcBef>
            </a:pPr>
            <a:r>
              <a:rPr lang="en-US" sz="2000" b="1">
                <a:solidFill>
                  <a:srgbClr val="CC0000"/>
                </a:solidFill>
                <a:latin typeface="Times New Roman" pitchFamily="18" charset="0"/>
              </a:rPr>
              <a:t>  ~1700 (s)</a:t>
            </a:r>
          </a:p>
        </p:txBody>
      </p:sp>
      <p:sp>
        <p:nvSpPr>
          <p:cNvPr id="20486" name="Line 6"/>
          <p:cNvSpPr>
            <a:spLocks noChangeShapeType="1"/>
          </p:cNvSpPr>
          <p:nvPr/>
        </p:nvSpPr>
        <p:spPr bwMode="auto">
          <a:xfrm>
            <a:off x="3733800" y="4114800"/>
            <a:ext cx="685800" cy="0"/>
          </a:xfrm>
          <a:prstGeom prst="line">
            <a:avLst/>
          </a:prstGeom>
          <a:noFill/>
          <a:ln w="9525">
            <a:solidFill>
              <a:srgbClr val="CC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124</a:t>
            </a:fld>
            <a:endParaRPr lang="en-US">
              <a:solidFill>
                <a:srgbClr val="000000"/>
              </a:solidFill>
            </a:endParaRPr>
          </a:p>
        </p:txBody>
      </p:sp>
    </p:spTree>
    <p:extLst>
      <p:ext uri="{BB962C8B-B14F-4D97-AF65-F5344CB8AC3E}">
        <p14:creationId xmlns:p14="http://schemas.microsoft.com/office/powerpoint/2010/main" xmlns="" val="160936731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21508" name="Rectangle 4"/>
          <p:cNvSpPr>
            <a:spLocks noChangeArrowheads="1"/>
          </p:cNvSpPr>
          <p:nvPr/>
        </p:nvSpPr>
        <p:spPr bwMode="auto">
          <a:xfrm>
            <a:off x="838200" y="457200"/>
            <a:ext cx="685800" cy="22860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tr-TR" sz="2000">
              <a:solidFill>
                <a:srgbClr val="000000"/>
              </a:solidFill>
              <a:latin typeface="Times New Roman" pitchFamily="18" charset="0"/>
            </a:endParaRPr>
          </a:p>
        </p:txBody>
      </p:sp>
      <p:sp>
        <p:nvSpPr>
          <p:cNvPr id="21509" name="Rectangle 5"/>
          <p:cNvSpPr>
            <a:spLocks noChangeArrowheads="1"/>
          </p:cNvSpPr>
          <p:nvPr/>
        </p:nvSpPr>
        <p:spPr bwMode="auto">
          <a:xfrm>
            <a:off x="5486400" y="5562600"/>
            <a:ext cx="2209800" cy="990600"/>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tr-TR" sz="2000">
              <a:solidFill>
                <a:srgbClr val="000000"/>
              </a:solidFill>
              <a:latin typeface="Times New Roman" pitchFamily="18" charset="0"/>
            </a:endParaRPr>
          </a:p>
        </p:txBody>
      </p:sp>
      <p:sp>
        <p:nvSpPr>
          <p:cNvPr id="21510" name="Text Box 6"/>
          <p:cNvSpPr txBox="1">
            <a:spLocks noChangeArrowheads="1"/>
          </p:cNvSpPr>
          <p:nvPr/>
        </p:nvSpPr>
        <p:spPr bwMode="auto">
          <a:xfrm>
            <a:off x="1905000" y="4572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C</a:t>
            </a:r>
            <a:r>
              <a:rPr lang="en-US" sz="2400" b="1" baseline="-25000">
                <a:solidFill>
                  <a:srgbClr val="3333CC"/>
                </a:solidFill>
                <a:latin typeface="Times New Roman" pitchFamily="18" charset="0"/>
              </a:rPr>
              <a:t>9</a:t>
            </a:r>
            <a:r>
              <a:rPr lang="en-US" sz="2400" b="1">
                <a:solidFill>
                  <a:srgbClr val="3333CC"/>
                </a:solidFill>
                <a:latin typeface="Times New Roman" pitchFamily="18" charset="0"/>
              </a:rPr>
              <a:t>H</a:t>
            </a:r>
            <a:r>
              <a:rPr lang="en-US" sz="2400" b="1" baseline="-25000">
                <a:solidFill>
                  <a:srgbClr val="3333CC"/>
                </a:solidFill>
                <a:latin typeface="Times New Roman" pitchFamily="18" charset="0"/>
              </a:rPr>
              <a:t>12</a:t>
            </a:r>
            <a:endParaRPr lang="en-US" sz="2400" b="1">
              <a:solidFill>
                <a:srgbClr val="3333CC"/>
              </a:solidFill>
              <a:latin typeface="Times New Roman" pitchFamily="18" charset="0"/>
            </a:endParaRPr>
          </a:p>
        </p:txBody>
      </p:sp>
      <p:sp>
        <p:nvSpPr>
          <p:cNvPr id="21511" name="Text Box 7"/>
          <p:cNvSpPr txBox="1">
            <a:spLocks noChangeArrowheads="1"/>
          </p:cNvSpPr>
          <p:nvPr/>
        </p:nvSpPr>
        <p:spPr bwMode="auto">
          <a:xfrm>
            <a:off x="1447800" y="3962400"/>
            <a:ext cx="23622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C-H unsat’d &amp; sat’d</a:t>
            </a:r>
          </a:p>
        </p:txBody>
      </p:sp>
      <p:sp>
        <p:nvSpPr>
          <p:cNvPr id="21512" name="Text Box 8"/>
          <p:cNvSpPr txBox="1">
            <a:spLocks noChangeArrowheads="1"/>
          </p:cNvSpPr>
          <p:nvPr/>
        </p:nvSpPr>
        <p:spPr bwMode="auto">
          <a:xfrm>
            <a:off x="3505200" y="2819400"/>
            <a:ext cx="16764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1500 &amp; 1600</a:t>
            </a:r>
          </a:p>
          <a:p>
            <a:pPr eaLnBrk="1" hangingPunct="1">
              <a:lnSpc>
                <a:spcPct val="50000"/>
              </a:lnSpc>
              <a:spcBef>
                <a:spcPct val="50000"/>
              </a:spcBef>
            </a:pPr>
            <a:r>
              <a:rPr lang="en-US" sz="2000" b="1">
                <a:solidFill>
                  <a:srgbClr val="3333CC"/>
                </a:solidFill>
                <a:latin typeface="Times New Roman" pitchFamily="18" charset="0"/>
              </a:rPr>
              <a:t>benzene</a:t>
            </a:r>
          </a:p>
        </p:txBody>
      </p:sp>
      <p:sp>
        <p:nvSpPr>
          <p:cNvPr id="21513" name="Text Box 9"/>
          <p:cNvSpPr txBox="1">
            <a:spLocks noChangeArrowheads="1"/>
          </p:cNvSpPr>
          <p:nvPr/>
        </p:nvSpPr>
        <p:spPr bwMode="auto">
          <a:xfrm>
            <a:off x="7772400" y="3962400"/>
            <a:ext cx="1143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mono</a:t>
            </a:r>
          </a:p>
        </p:txBody>
      </p:sp>
      <p:sp>
        <p:nvSpPr>
          <p:cNvPr id="21514" name="Text Box 10"/>
          <p:cNvSpPr txBox="1">
            <a:spLocks noChangeArrowheads="1"/>
          </p:cNvSpPr>
          <p:nvPr/>
        </p:nvSpPr>
        <p:spPr bwMode="auto">
          <a:xfrm>
            <a:off x="4495800" y="4267200"/>
            <a:ext cx="2590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C</a:t>
            </a:r>
            <a:r>
              <a:rPr lang="en-US" sz="2000" b="1" baseline="-25000">
                <a:solidFill>
                  <a:srgbClr val="3333CC"/>
                </a:solidFill>
                <a:latin typeface="Times New Roman" pitchFamily="18" charset="0"/>
              </a:rPr>
              <a:t>9</a:t>
            </a:r>
            <a:r>
              <a:rPr lang="en-US" sz="2000" b="1">
                <a:solidFill>
                  <a:srgbClr val="3333CC"/>
                </a:solidFill>
                <a:latin typeface="Times New Roman" pitchFamily="18" charset="0"/>
              </a:rPr>
              <a:t>H</a:t>
            </a:r>
            <a:r>
              <a:rPr lang="en-US" sz="2000" b="1" baseline="-25000">
                <a:solidFill>
                  <a:srgbClr val="3333CC"/>
                </a:solidFill>
                <a:latin typeface="Times New Roman" pitchFamily="18" charset="0"/>
              </a:rPr>
              <a:t>12</a:t>
            </a:r>
            <a:r>
              <a:rPr lang="en-US" sz="2000" b="1">
                <a:solidFill>
                  <a:srgbClr val="3333CC"/>
                </a:solidFill>
                <a:latin typeface="Times New Roman" pitchFamily="18" charset="0"/>
              </a:rPr>
              <a:t> – C</a:t>
            </a:r>
            <a:r>
              <a:rPr lang="en-US" sz="2000" b="1" baseline="-25000">
                <a:solidFill>
                  <a:srgbClr val="3333CC"/>
                </a:solidFill>
                <a:latin typeface="Times New Roman" pitchFamily="18" charset="0"/>
              </a:rPr>
              <a:t>6</a:t>
            </a:r>
            <a:r>
              <a:rPr lang="en-US" sz="2000" b="1">
                <a:solidFill>
                  <a:srgbClr val="3333CC"/>
                </a:solidFill>
                <a:latin typeface="Times New Roman" pitchFamily="18" charset="0"/>
              </a:rPr>
              <a:t>H</a:t>
            </a:r>
            <a:r>
              <a:rPr lang="en-US" sz="2000" b="1" baseline="-25000">
                <a:solidFill>
                  <a:srgbClr val="3333CC"/>
                </a:solidFill>
                <a:latin typeface="Times New Roman" pitchFamily="18" charset="0"/>
              </a:rPr>
              <a:t>5</a:t>
            </a:r>
            <a:r>
              <a:rPr lang="en-US" sz="2000" b="1">
                <a:solidFill>
                  <a:srgbClr val="3333CC"/>
                </a:solidFill>
                <a:latin typeface="Times New Roman" pitchFamily="18" charset="0"/>
              </a:rPr>
              <a:t> = -C</a:t>
            </a:r>
            <a:r>
              <a:rPr lang="en-US" sz="2000" b="1" baseline="-25000">
                <a:solidFill>
                  <a:srgbClr val="3333CC"/>
                </a:solidFill>
                <a:latin typeface="Times New Roman" pitchFamily="18" charset="0"/>
              </a:rPr>
              <a:t>3</a:t>
            </a:r>
            <a:r>
              <a:rPr lang="en-US" sz="2000" b="1">
                <a:solidFill>
                  <a:srgbClr val="3333CC"/>
                </a:solidFill>
                <a:latin typeface="Times New Roman" pitchFamily="18" charset="0"/>
              </a:rPr>
              <a:t>H</a:t>
            </a:r>
            <a:r>
              <a:rPr lang="en-US" sz="2000" b="1" baseline="-25000">
                <a:solidFill>
                  <a:srgbClr val="3333CC"/>
                </a:solidFill>
                <a:latin typeface="Times New Roman" pitchFamily="18" charset="0"/>
              </a:rPr>
              <a:t>7</a:t>
            </a:r>
            <a:endParaRPr lang="en-US" sz="2000" b="1">
              <a:solidFill>
                <a:srgbClr val="3333CC"/>
              </a:solidFill>
              <a:latin typeface="Times New Roman" pitchFamily="18" charset="0"/>
            </a:endParaRPr>
          </a:p>
        </p:txBody>
      </p:sp>
      <p:sp>
        <p:nvSpPr>
          <p:cNvPr id="21515" name="Text Box 11"/>
          <p:cNvSpPr txBox="1">
            <a:spLocks noChangeArrowheads="1"/>
          </p:cNvSpPr>
          <p:nvPr/>
        </p:nvSpPr>
        <p:spPr bwMode="auto">
          <a:xfrm>
            <a:off x="5562600" y="5638800"/>
            <a:ext cx="2133600" cy="854075"/>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isopropylbenzene</a:t>
            </a:r>
          </a:p>
          <a:p>
            <a:pPr eaLnBrk="1" hangingPunct="1">
              <a:spcBef>
                <a:spcPct val="50000"/>
              </a:spcBef>
            </a:pPr>
            <a:r>
              <a:rPr lang="en-US" sz="2000" b="1" i="1">
                <a:solidFill>
                  <a:srgbClr val="3333CC"/>
                </a:solidFill>
                <a:latin typeface="Times New Roman" pitchFamily="18" charset="0"/>
              </a:rPr>
              <a:t>n</a:t>
            </a:r>
            <a:r>
              <a:rPr lang="en-US" sz="2000" b="1">
                <a:solidFill>
                  <a:srgbClr val="3333CC"/>
                </a:solidFill>
                <a:latin typeface="Times New Roman" pitchFamily="18" charset="0"/>
              </a:rPr>
              <a:t>-propylbenzene?</a:t>
            </a:r>
            <a:endParaRPr lang="en-US" sz="2000" b="1" i="1">
              <a:solidFill>
                <a:srgbClr val="3333CC"/>
              </a:solidFill>
              <a:latin typeface="Times New Roman" pitchFamily="18" charset="0"/>
            </a:endParaRPr>
          </a:p>
        </p:txBody>
      </p:sp>
      <p:sp>
        <p:nvSpPr>
          <p:cNvPr id="21516" name="Line 12"/>
          <p:cNvSpPr>
            <a:spLocks noChangeShapeType="1"/>
          </p:cNvSpPr>
          <p:nvPr/>
        </p:nvSpPr>
        <p:spPr bwMode="auto">
          <a:xfrm flipV="1">
            <a:off x="2362200" y="1143000"/>
            <a:ext cx="0" cy="3962400"/>
          </a:xfrm>
          <a:prstGeom prst="line">
            <a:avLst/>
          </a:prstGeom>
          <a:noFill/>
          <a:ln w="952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125</a:t>
            </a:fld>
            <a:endParaRPr lang="en-US">
              <a:solidFill>
                <a:srgbClr val="000000"/>
              </a:solidFill>
            </a:endParaRPr>
          </a:p>
        </p:txBody>
      </p:sp>
    </p:spTree>
    <p:extLst>
      <p:ext uri="{BB962C8B-B14F-4D97-AF65-F5344CB8AC3E}">
        <p14:creationId xmlns:p14="http://schemas.microsoft.com/office/powerpoint/2010/main" xmlns="" val="32918949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16"/>
                                        </p:tgtEl>
                                        <p:attrNameLst>
                                          <p:attrName>style.visibility</p:attrName>
                                        </p:attrNameLst>
                                      </p:cBhvr>
                                      <p:to>
                                        <p:strVal val="visible"/>
                                      </p:to>
                                    </p:set>
                                    <p:anim calcmode="lin" valueType="num">
                                      <p:cBhvr additive="base">
                                        <p:cTn id="7" dur="500" fill="hold"/>
                                        <p:tgtEl>
                                          <p:spTgt spid="21516"/>
                                        </p:tgtEl>
                                        <p:attrNameLst>
                                          <p:attrName>ppt_x</p:attrName>
                                        </p:attrNameLst>
                                      </p:cBhvr>
                                      <p:tavLst>
                                        <p:tav tm="0">
                                          <p:val>
                                            <p:strVal val="0-#ppt_w/2"/>
                                          </p:val>
                                        </p:tav>
                                        <p:tav tm="100000">
                                          <p:val>
                                            <p:strVal val="#ppt_x"/>
                                          </p:val>
                                        </p:tav>
                                      </p:tavLst>
                                    </p:anim>
                                    <p:anim calcmode="lin" valueType="num">
                                      <p:cBhvr additive="base">
                                        <p:cTn id="8" dur="500" fill="hold"/>
                                        <p:tgtEl>
                                          <p:spTgt spid="2151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511"/>
                                        </p:tgtEl>
                                        <p:attrNameLst>
                                          <p:attrName>style.visibility</p:attrName>
                                        </p:attrNameLst>
                                      </p:cBhvr>
                                      <p:to>
                                        <p:strVal val="visible"/>
                                      </p:to>
                                    </p:set>
                                    <p:anim calcmode="lin" valueType="num">
                                      <p:cBhvr additive="base">
                                        <p:cTn id="13" dur="500" fill="hold"/>
                                        <p:tgtEl>
                                          <p:spTgt spid="21511"/>
                                        </p:tgtEl>
                                        <p:attrNameLst>
                                          <p:attrName>ppt_x</p:attrName>
                                        </p:attrNameLst>
                                      </p:cBhvr>
                                      <p:tavLst>
                                        <p:tav tm="0">
                                          <p:val>
                                            <p:strVal val="0-#ppt_w/2"/>
                                          </p:val>
                                        </p:tav>
                                        <p:tav tm="100000">
                                          <p:val>
                                            <p:strVal val="#ppt_x"/>
                                          </p:val>
                                        </p:tav>
                                      </p:tavLst>
                                    </p:anim>
                                    <p:anim calcmode="lin" valueType="num">
                                      <p:cBhvr additive="base">
                                        <p:cTn id="14" dur="500" fill="hold"/>
                                        <p:tgtEl>
                                          <p:spTgt spid="2151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512"/>
                                        </p:tgtEl>
                                        <p:attrNameLst>
                                          <p:attrName>style.visibility</p:attrName>
                                        </p:attrNameLst>
                                      </p:cBhvr>
                                      <p:to>
                                        <p:strVal val="visible"/>
                                      </p:to>
                                    </p:set>
                                    <p:anim calcmode="lin" valueType="num">
                                      <p:cBhvr additive="base">
                                        <p:cTn id="19" dur="500" fill="hold"/>
                                        <p:tgtEl>
                                          <p:spTgt spid="21512"/>
                                        </p:tgtEl>
                                        <p:attrNameLst>
                                          <p:attrName>ppt_x</p:attrName>
                                        </p:attrNameLst>
                                      </p:cBhvr>
                                      <p:tavLst>
                                        <p:tav tm="0">
                                          <p:val>
                                            <p:strVal val="0-#ppt_w/2"/>
                                          </p:val>
                                        </p:tav>
                                        <p:tav tm="100000">
                                          <p:val>
                                            <p:strVal val="#ppt_x"/>
                                          </p:val>
                                        </p:tav>
                                      </p:tavLst>
                                    </p:anim>
                                    <p:anim calcmode="lin" valueType="num">
                                      <p:cBhvr additive="base">
                                        <p:cTn id="20" dur="500" fill="hold"/>
                                        <p:tgtEl>
                                          <p:spTgt spid="2151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513"/>
                                        </p:tgtEl>
                                        <p:attrNameLst>
                                          <p:attrName>style.visibility</p:attrName>
                                        </p:attrNameLst>
                                      </p:cBhvr>
                                      <p:to>
                                        <p:strVal val="visible"/>
                                      </p:to>
                                    </p:set>
                                    <p:anim calcmode="lin" valueType="num">
                                      <p:cBhvr additive="base">
                                        <p:cTn id="25" dur="500" fill="hold"/>
                                        <p:tgtEl>
                                          <p:spTgt spid="21513"/>
                                        </p:tgtEl>
                                        <p:attrNameLst>
                                          <p:attrName>ppt_x</p:attrName>
                                        </p:attrNameLst>
                                      </p:cBhvr>
                                      <p:tavLst>
                                        <p:tav tm="0">
                                          <p:val>
                                            <p:strVal val="0-#ppt_w/2"/>
                                          </p:val>
                                        </p:tav>
                                        <p:tav tm="100000">
                                          <p:val>
                                            <p:strVal val="#ppt_x"/>
                                          </p:val>
                                        </p:tav>
                                      </p:tavLst>
                                    </p:anim>
                                    <p:anim calcmode="lin" valueType="num">
                                      <p:cBhvr additive="base">
                                        <p:cTn id="26" dur="500" fill="hold"/>
                                        <p:tgtEl>
                                          <p:spTgt spid="2151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514"/>
                                        </p:tgtEl>
                                        <p:attrNameLst>
                                          <p:attrName>style.visibility</p:attrName>
                                        </p:attrNameLst>
                                      </p:cBhvr>
                                      <p:to>
                                        <p:strVal val="visible"/>
                                      </p:to>
                                    </p:set>
                                    <p:anim calcmode="lin" valueType="num">
                                      <p:cBhvr additive="base">
                                        <p:cTn id="31" dur="500" fill="hold"/>
                                        <p:tgtEl>
                                          <p:spTgt spid="21514"/>
                                        </p:tgtEl>
                                        <p:attrNameLst>
                                          <p:attrName>ppt_x</p:attrName>
                                        </p:attrNameLst>
                                      </p:cBhvr>
                                      <p:tavLst>
                                        <p:tav tm="0">
                                          <p:val>
                                            <p:strVal val="0-#ppt_w/2"/>
                                          </p:val>
                                        </p:tav>
                                        <p:tav tm="100000">
                                          <p:val>
                                            <p:strVal val="#ppt_x"/>
                                          </p:val>
                                        </p:tav>
                                      </p:tavLst>
                                    </p:anim>
                                    <p:anim calcmode="lin" valueType="num">
                                      <p:cBhvr additive="base">
                                        <p:cTn id="32" dur="500" fill="hold"/>
                                        <p:tgtEl>
                                          <p:spTgt spid="2151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515"/>
                                        </p:tgtEl>
                                        <p:attrNameLst>
                                          <p:attrName>style.visibility</p:attrName>
                                        </p:attrNameLst>
                                      </p:cBhvr>
                                      <p:to>
                                        <p:strVal val="visible"/>
                                      </p:to>
                                    </p:set>
                                    <p:anim calcmode="lin" valueType="num">
                                      <p:cBhvr additive="base">
                                        <p:cTn id="37" dur="500" fill="hold"/>
                                        <p:tgtEl>
                                          <p:spTgt spid="21515"/>
                                        </p:tgtEl>
                                        <p:attrNameLst>
                                          <p:attrName>ppt_x</p:attrName>
                                        </p:attrNameLst>
                                      </p:cBhvr>
                                      <p:tavLst>
                                        <p:tav tm="0">
                                          <p:val>
                                            <p:strVal val="0-#ppt_w/2"/>
                                          </p:val>
                                        </p:tav>
                                        <p:tav tm="100000">
                                          <p:val>
                                            <p:strVal val="#ppt_x"/>
                                          </p:val>
                                        </p:tav>
                                      </p:tavLst>
                                    </p:anim>
                                    <p:anim calcmode="lin" valueType="num">
                                      <p:cBhvr additive="base">
                                        <p:cTn id="38" dur="500" fill="hold"/>
                                        <p:tgtEl>
                                          <p:spTgt spid="215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1" grpId="0" autoUpdateAnimBg="0"/>
      <p:bldP spid="21512" grpId="0" autoUpdateAnimBg="0"/>
      <p:bldP spid="21513" grpId="0" autoUpdateAnimBg="0"/>
      <p:bldP spid="21514" grpId="0" autoUpdateAnimBg="0"/>
      <p:bldP spid="21515" grpId="0" animBg="1" autoUpdateAnimBg="0"/>
      <p:bldP spid="21516"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22532" name="Text Box 4"/>
          <p:cNvSpPr txBox="1">
            <a:spLocks noChangeArrowheads="1"/>
          </p:cNvSpPr>
          <p:nvPr/>
        </p:nvSpPr>
        <p:spPr bwMode="auto">
          <a:xfrm>
            <a:off x="2209800" y="533400"/>
            <a:ext cx="3505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i="1">
                <a:solidFill>
                  <a:srgbClr val="3333CC"/>
                </a:solidFill>
                <a:latin typeface="Times New Roman" pitchFamily="18" charset="0"/>
              </a:rPr>
              <a:t>n</a:t>
            </a:r>
            <a:r>
              <a:rPr lang="en-US" sz="2400" b="1">
                <a:solidFill>
                  <a:srgbClr val="3333CC"/>
                </a:solidFill>
                <a:latin typeface="Times New Roman" pitchFamily="18" charset="0"/>
              </a:rPr>
              <a:t>-propylbenzene</a:t>
            </a:r>
            <a:endParaRPr lang="en-US" sz="2400" b="1" i="1">
              <a:solidFill>
                <a:srgbClr val="3333CC"/>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126</a:t>
            </a:fld>
            <a:endParaRPr lang="en-US">
              <a:solidFill>
                <a:srgbClr val="000000"/>
              </a:solidFill>
            </a:endParaRPr>
          </a:p>
        </p:txBody>
      </p:sp>
    </p:spTree>
    <p:extLst>
      <p:ext uri="{BB962C8B-B14F-4D97-AF65-F5344CB8AC3E}">
        <p14:creationId xmlns:p14="http://schemas.microsoft.com/office/powerpoint/2010/main" xmlns="" val="229946788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43012" name="Text Box 4"/>
          <p:cNvSpPr txBox="1">
            <a:spLocks noChangeArrowheads="1"/>
          </p:cNvSpPr>
          <p:nvPr/>
        </p:nvSpPr>
        <p:spPr bwMode="auto">
          <a:xfrm>
            <a:off x="4495800" y="4267200"/>
            <a:ext cx="36576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isopropyl split 1370 + 1385</a:t>
            </a:r>
          </a:p>
        </p:txBody>
      </p:sp>
      <p:sp>
        <p:nvSpPr>
          <p:cNvPr id="43013" name="Line 5"/>
          <p:cNvSpPr>
            <a:spLocks noChangeShapeType="1"/>
          </p:cNvSpPr>
          <p:nvPr/>
        </p:nvSpPr>
        <p:spPr bwMode="auto">
          <a:xfrm flipV="1">
            <a:off x="5715000" y="3200400"/>
            <a:ext cx="0" cy="99060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43014" name="Text Box 6"/>
          <p:cNvSpPr txBox="1">
            <a:spLocks noChangeArrowheads="1"/>
          </p:cNvSpPr>
          <p:nvPr/>
        </p:nvSpPr>
        <p:spPr bwMode="auto">
          <a:xfrm>
            <a:off x="1828800" y="533400"/>
            <a:ext cx="3810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isopropylbenzene</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127</a:t>
            </a:fld>
            <a:endParaRPr lang="en-US">
              <a:solidFill>
                <a:srgbClr val="000000"/>
              </a:solidFill>
            </a:endParaRPr>
          </a:p>
        </p:txBody>
      </p:sp>
    </p:spTree>
    <p:extLst>
      <p:ext uri="{BB962C8B-B14F-4D97-AF65-F5344CB8AC3E}">
        <p14:creationId xmlns:p14="http://schemas.microsoft.com/office/powerpoint/2010/main" xmlns="" val="93925975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304800"/>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23557" name="Rectangle 5"/>
          <p:cNvSpPr>
            <a:spLocks noChangeArrowheads="1"/>
          </p:cNvSpPr>
          <p:nvPr/>
        </p:nvSpPr>
        <p:spPr bwMode="auto">
          <a:xfrm>
            <a:off x="838200" y="457200"/>
            <a:ext cx="1524000" cy="30480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tr-TR" sz="2000">
              <a:solidFill>
                <a:srgbClr val="000000"/>
              </a:solidFill>
              <a:latin typeface="Times New Roman" pitchFamily="18" charset="0"/>
            </a:endParaRPr>
          </a:p>
        </p:txBody>
      </p:sp>
      <p:sp>
        <p:nvSpPr>
          <p:cNvPr id="23558" name="Rectangle 6"/>
          <p:cNvSpPr>
            <a:spLocks noChangeArrowheads="1"/>
          </p:cNvSpPr>
          <p:nvPr/>
        </p:nvSpPr>
        <p:spPr bwMode="auto">
          <a:xfrm>
            <a:off x="5334000" y="5638800"/>
            <a:ext cx="2514600" cy="838200"/>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tr-TR" sz="2000">
              <a:solidFill>
                <a:srgbClr val="000000"/>
              </a:solidFill>
              <a:latin typeface="Times New Roman" pitchFamily="18" charset="0"/>
            </a:endParaRPr>
          </a:p>
        </p:txBody>
      </p:sp>
      <p:sp>
        <p:nvSpPr>
          <p:cNvPr id="23559" name="Text Box 7"/>
          <p:cNvSpPr txBox="1">
            <a:spLocks noChangeArrowheads="1"/>
          </p:cNvSpPr>
          <p:nvPr/>
        </p:nvSpPr>
        <p:spPr bwMode="auto">
          <a:xfrm>
            <a:off x="2819400" y="533400"/>
            <a:ext cx="1828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C</a:t>
            </a:r>
            <a:r>
              <a:rPr lang="en-US" sz="2400" b="1" baseline="-25000">
                <a:solidFill>
                  <a:srgbClr val="3333CC"/>
                </a:solidFill>
                <a:latin typeface="Times New Roman" pitchFamily="18" charset="0"/>
              </a:rPr>
              <a:t>8</a:t>
            </a:r>
            <a:r>
              <a:rPr lang="en-US" sz="2400" b="1">
                <a:solidFill>
                  <a:srgbClr val="3333CC"/>
                </a:solidFill>
                <a:latin typeface="Times New Roman" pitchFamily="18" charset="0"/>
              </a:rPr>
              <a:t>H</a:t>
            </a:r>
            <a:r>
              <a:rPr lang="en-US" sz="2400" b="1" baseline="-25000">
                <a:solidFill>
                  <a:srgbClr val="3333CC"/>
                </a:solidFill>
                <a:latin typeface="Times New Roman" pitchFamily="18" charset="0"/>
              </a:rPr>
              <a:t>6</a:t>
            </a:r>
            <a:endParaRPr lang="en-US" sz="2400" b="1">
              <a:solidFill>
                <a:srgbClr val="3333CC"/>
              </a:solidFill>
              <a:latin typeface="Times New Roman" pitchFamily="18" charset="0"/>
            </a:endParaRPr>
          </a:p>
        </p:txBody>
      </p:sp>
      <p:sp>
        <p:nvSpPr>
          <p:cNvPr id="23560" name="Text Box 8"/>
          <p:cNvSpPr txBox="1">
            <a:spLocks noChangeArrowheads="1"/>
          </p:cNvSpPr>
          <p:nvPr/>
        </p:nvSpPr>
        <p:spPr bwMode="auto">
          <a:xfrm>
            <a:off x="2438400" y="2514600"/>
            <a:ext cx="13716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C-H unsat’d</a:t>
            </a:r>
          </a:p>
        </p:txBody>
      </p:sp>
      <p:sp>
        <p:nvSpPr>
          <p:cNvPr id="23561" name="Text Box 9"/>
          <p:cNvSpPr txBox="1">
            <a:spLocks noChangeArrowheads="1"/>
          </p:cNvSpPr>
          <p:nvPr/>
        </p:nvSpPr>
        <p:spPr bwMode="auto">
          <a:xfrm>
            <a:off x="4038600" y="2590800"/>
            <a:ext cx="15240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1500, 1600</a:t>
            </a:r>
          </a:p>
          <a:p>
            <a:pPr eaLnBrk="1" hangingPunct="1">
              <a:lnSpc>
                <a:spcPct val="50000"/>
              </a:lnSpc>
              <a:spcBef>
                <a:spcPct val="50000"/>
              </a:spcBef>
            </a:pPr>
            <a:r>
              <a:rPr lang="en-US" sz="2000" b="1">
                <a:solidFill>
                  <a:srgbClr val="3333CC"/>
                </a:solidFill>
                <a:latin typeface="Times New Roman" pitchFamily="18" charset="0"/>
              </a:rPr>
              <a:t>benzene</a:t>
            </a:r>
          </a:p>
        </p:txBody>
      </p:sp>
      <p:sp>
        <p:nvSpPr>
          <p:cNvPr id="23562" name="Text Box 10"/>
          <p:cNvSpPr txBox="1">
            <a:spLocks noChangeArrowheads="1"/>
          </p:cNvSpPr>
          <p:nvPr/>
        </p:nvSpPr>
        <p:spPr bwMode="auto">
          <a:xfrm>
            <a:off x="6705600" y="4038600"/>
            <a:ext cx="12192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mono</a:t>
            </a:r>
          </a:p>
        </p:txBody>
      </p:sp>
      <p:sp>
        <p:nvSpPr>
          <p:cNvPr id="23563" name="Text Box 11"/>
          <p:cNvSpPr txBox="1">
            <a:spLocks noChangeArrowheads="1"/>
          </p:cNvSpPr>
          <p:nvPr/>
        </p:nvSpPr>
        <p:spPr bwMode="auto">
          <a:xfrm>
            <a:off x="2286000" y="3657600"/>
            <a:ext cx="27432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C</a:t>
            </a:r>
            <a:r>
              <a:rPr lang="en-US" sz="2000" b="1" baseline="-25000">
                <a:solidFill>
                  <a:srgbClr val="3333CC"/>
                </a:solidFill>
                <a:latin typeface="Times New Roman" pitchFamily="18" charset="0"/>
              </a:rPr>
              <a:t>8</a:t>
            </a:r>
            <a:r>
              <a:rPr lang="en-US" sz="2000" b="1">
                <a:solidFill>
                  <a:srgbClr val="3333CC"/>
                </a:solidFill>
                <a:latin typeface="Times New Roman" pitchFamily="18" charset="0"/>
              </a:rPr>
              <a:t>H</a:t>
            </a:r>
            <a:r>
              <a:rPr lang="en-US" sz="2000" b="1" baseline="-25000">
                <a:solidFill>
                  <a:srgbClr val="3333CC"/>
                </a:solidFill>
                <a:latin typeface="Times New Roman" pitchFamily="18" charset="0"/>
              </a:rPr>
              <a:t>6</a:t>
            </a:r>
            <a:r>
              <a:rPr lang="en-US" sz="2000" b="1">
                <a:solidFill>
                  <a:srgbClr val="3333CC"/>
                </a:solidFill>
                <a:latin typeface="Times New Roman" pitchFamily="18" charset="0"/>
              </a:rPr>
              <a:t> – C</a:t>
            </a:r>
            <a:r>
              <a:rPr lang="en-US" sz="2000" b="1" baseline="-25000">
                <a:solidFill>
                  <a:srgbClr val="3333CC"/>
                </a:solidFill>
                <a:latin typeface="Times New Roman" pitchFamily="18" charset="0"/>
              </a:rPr>
              <a:t>6</a:t>
            </a:r>
            <a:r>
              <a:rPr lang="en-US" sz="2000" b="1">
                <a:solidFill>
                  <a:srgbClr val="3333CC"/>
                </a:solidFill>
                <a:latin typeface="Times New Roman" pitchFamily="18" charset="0"/>
              </a:rPr>
              <a:t>H</a:t>
            </a:r>
            <a:r>
              <a:rPr lang="en-US" sz="2000" b="1" baseline="-25000">
                <a:solidFill>
                  <a:srgbClr val="3333CC"/>
                </a:solidFill>
                <a:latin typeface="Times New Roman" pitchFamily="18" charset="0"/>
              </a:rPr>
              <a:t>5</a:t>
            </a:r>
            <a:r>
              <a:rPr lang="en-US" sz="2000" b="1">
                <a:solidFill>
                  <a:srgbClr val="3333CC"/>
                </a:solidFill>
                <a:latin typeface="Times New Roman" pitchFamily="18" charset="0"/>
              </a:rPr>
              <a:t> = C</a:t>
            </a:r>
            <a:r>
              <a:rPr lang="en-US" sz="2000" b="1" baseline="-25000">
                <a:solidFill>
                  <a:srgbClr val="3333CC"/>
                </a:solidFill>
                <a:latin typeface="Times New Roman" pitchFamily="18" charset="0"/>
              </a:rPr>
              <a:t>2</a:t>
            </a:r>
            <a:r>
              <a:rPr lang="en-US" sz="2000" b="1">
                <a:solidFill>
                  <a:srgbClr val="3333CC"/>
                </a:solidFill>
                <a:latin typeface="Times New Roman" pitchFamily="18" charset="0"/>
              </a:rPr>
              <a:t>H</a:t>
            </a:r>
          </a:p>
        </p:txBody>
      </p:sp>
      <p:sp>
        <p:nvSpPr>
          <p:cNvPr id="23564" name="Text Box 12"/>
          <p:cNvSpPr txBox="1">
            <a:spLocks noChangeArrowheads="1"/>
          </p:cNvSpPr>
          <p:nvPr/>
        </p:nvSpPr>
        <p:spPr bwMode="auto">
          <a:xfrm>
            <a:off x="5410200" y="5715000"/>
            <a:ext cx="2286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phenylacetylene</a:t>
            </a:r>
          </a:p>
        </p:txBody>
      </p:sp>
      <p:sp>
        <p:nvSpPr>
          <p:cNvPr id="23565" name="Line 13"/>
          <p:cNvSpPr>
            <a:spLocks noChangeShapeType="1"/>
          </p:cNvSpPr>
          <p:nvPr/>
        </p:nvSpPr>
        <p:spPr bwMode="auto">
          <a:xfrm flipV="1">
            <a:off x="2286000" y="1143000"/>
            <a:ext cx="0" cy="3886200"/>
          </a:xfrm>
          <a:prstGeom prst="line">
            <a:avLst/>
          </a:prstGeom>
          <a:noFill/>
          <a:ln w="952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23566" name="Text Box 14"/>
          <p:cNvSpPr txBox="1">
            <a:spLocks noChangeArrowheads="1"/>
          </p:cNvSpPr>
          <p:nvPr/>
        </p:nvSpPr>
        <p:spPr bwMode="auto">
          <a:xfrm>
            <a:off x="990600" y="3581400"/>
            <a:ext cx="1143000" cy="854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3300</a:t>
            </a:r>
          </a:p>
          <a:p>
            <a:pPr eaLnBrk="1" hangingPunct="1">
              <a:spcBef>
                <a:spcPct val="50000"/>
              </a:spcBef>
            </a:pPr>
            <a:r>
              <a:rPr lang="en-US" sz="2000" b="1">
                <a:solidFill>
                  <a:srgbClr val="3333CC"/>
                </a:solidFill>
                <a:latin typeface="Times New Roman" pitchFamily="18" charset="0"/>
                <a:sym typeface="Symbol" pitchFamily="18" charset="2"/>
              </a:rPr>
              <a:t>C-H</a:t>
            </a:r>
            <a:endParaRPr lang="en-US" sz="2000" b="1">
              <a:solidFill>
                <a:srgbClr val="3333CC"/>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128</a:t>
            </a:fld>
            <a:endParaRPr lang="en-US">
              <a:solidFill>
                <a:srgbClr val="000000"/>
              </a:solidFill>
            </a:endParaRPr>
          </a:p>
        </p:txBody>
      </p:sp>
    </p:spTree>
    <p:extLst>
      <p:ext uri="{BB962C8B-B14F-4D97-AF65-F5344CB8AC3E}">
        <p14:creationId xmlns:p14="http://schemas.microsoft.com/office/powerpoint/2010/main" xmlns="" val="41376169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565"/>
                                        </p:tgtEl>
                                        <p:attrNameLst>
                                          <p:attrName>style.visibility</p:attrName>
                                        </p:attrNameLst>
                                      </p:cBhvr>
                                      <p:to>
                                        <p:strVal val="visible"/>
                                      </p:to>
                                    </p:set>
                                    <p:anim calcmode="lin" valueType="num">
                                      <p:cBhvr additive="base">
                                        <p:cTn id="7" dur="500" fill="hold"/>
                                        <p:tgtEl>
                                          <p:spTgt spid="23565"/>
                                        </p:tgtEl>
                                        <p:attrNameLst>
                                          <p:attrName>ppt_x</p:attrName>
                                        </p:attrNameLst>
                                      </p:cBhvr>
                                      <p:tavLst>
                                        <p:tav tm="0">
                                          <p:val>
                                            <p:strVal val="0-#ppt_w/2"/>
                                          </p:val>
                                        </p:tav>
                                        <p:tav tm="100000">
                                          <p:val>
                                            <p:strVal val="#ppt_x"/>
                                          </p:val>
                                        </p:tav>
                                      </p:tavLst>
                                    </p:anim>
                                    <p:anim calcmode="lin" valueType="num">
                                      <p:cBhvr additive="base">
                                        <p:cTn id="8" dur="500" fill="hold"/>
                                        <p:tgtEl>
                                          <p:spTgt spid="2356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560"/>
                                        </p:tgtEl>
                                        <p:attrNameLst>
                                          <p:attrName>style.visibility</p:attrName>
                                        </p:attrNameLst>
                                      </p:cBhvr>
                                      <p:to>
                                        <p:strVal val="visible"/>
                                      </p:to>
                                    </p:set>
                                    <p:anim calcmode="lin" valueType="num">
                                      <p:cBhvr additive="base">
                                        <p:cTn id="13" dur="500" fill="hold"/>
                                        <p:tgtEl>
                                          <p:spTgt spid="23560"/>
                                        </p:tgtEl>
                                        <p:attrNameLst>
                                          <p:attrName>ppt_x</p:attrName>
                                        </p:attrNameLst>
                                      </p:cBhvr>
                                      <p:tavLst>
                                        <p:tav tm="0">
                                          <p:val>
                                            <p:strVal val="0-#ppt_w/2"/>
                                          </p:val>
                                        </p:tav>
                                        <p:tav tm="100000">
                                          <p:val>
                                            <p:strVal val="#ppt_x"/>
                                          </p:val>
                                        </p:tav>
                                      </p:tavLst>
                                    </p:anim>
                                    <p:anim calcmode="lin" valueType="num">
                                      <p:cBhvr additive="base">
                                        <p:cTn id="14" dur="500" fill="hold"/>
                                        <p:tgtEl>
                                          <p:spTgt spid="2356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561"/>
                                        </p:tgtEl>
                                        <p:attrNameLst>
                                          <p:attrName>style.visibility</p:attrName>
                                        </p:attrNameLst>
                                      </p:cBhvr>
                                      <p:to>
                                        <p:strVal val="visible"/>
                                      </p:to>
                                    </p:set>
                                    <p:anim calcmode="lin" valueType="num">
                                      <p:cBhvr additive="base">
                                        <p:cTn id="19" dur="500" fill="hold"/>
                                        <p:tgtEl>
                                          <p:spTgt spid="23561"/>
                                        </p:tgtEl>
                                        <p:attrNameLst>
                                          <p:attrName>ppt_x</p:attrName>
                                        </p:attrNameLst>
                                      </p:cBhvr>
                                      <p:tavLst>
                                        <p:tav tm="0">
                                          <p:val>
                                            <p:strVal val="0-#ppt_w/2"/>
                                          </p:val>
                                        </p:tav>
                                        <p:tav tm="100000">
                                          <p:val>
                                            <p:strVal val="#ppt_x"/>
                                          </p:val>
                                        </p:tav>
                                      </p:tavLst>
                                    </p:anim>
                                    <p:anim calcmode="lin" valueType="num">
                                      <p:cBhvr additive="base">
                                        <p:cTn id="20" dur="500" fill="hold"/>
                                        <p:tgtEl>
                                          <p:spTgt spid="2356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3562"/>
                                        </p:tgtEl>
                                        <p:attrNameLst>
                                          <p:attrName>style.visibility</p:attrName>
                                        </p:attrNameLst>
                                      </p:cBhvr>
                                      <p:to>
                                        <p:strVal val="visible"/>
                                      </p:to>
                                    </p:set>
                                    <p:anim calcmode="lin" valueType="num">
                                      <p:cBhvr additive="base">
                                        <p:cTn id="25" dur="500" fill="hold"/>
                                        <p:tgtEl>
                                          <p:spTgt spid="23562"/>
                                        </p:tgtEl>
                                        <p:attrNameLst>
                                          <p:attrName>ppt_x</p:attrName>
                                        </p:attrNameLst>
                                      </p:cBhvr>
                                      <p:tavLst>
                                        <p:tav tm="0">
                                          <p:val>
                                            <p:strVal val="0-#ppt_w/2"/>
                                          </p:val>
                                        </p:tav>
                                        <p:tav tm="100000">
                                          <p:val>
                                            <p:strVal val="#ppt_x"/>
                                          </p:val>
                                        </p:tav>
                                      </p:tavLst>
                                    </p:anim>
                                    <p:anim calcmode="lin" valueType="num">
                                      <p:cBhvr additive="base">
                                        <p:cTn id="26" dur="500" fill="hold"/>
                                        <p:tgtEl>
                                          <p:spTgt spid="2356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3563"/>
                                        </p:tgtEl>
                                        <p:attrNameLst>
                                          <p:attrName>style.visibility</p:attrName>
                                        </p:attrNameLst>
                                      </p:cBhvr>
                                      <p:to>
                                        <p:strVal val="visible"/>
                                      </p:to>
                                    </p:set>
                                    <p:anim calcmode="lin" valueType="num">
                                      <p:cBhvr additive="base">
                                        <p:cTn id="31" dur="500" fill="hold"/>
                                        <p:tgtEl>
                                          <p:spTgt spid="23563"/>
                                        </p:tgtEl>
                                        <p:attrNameLst>
                                          <p:attrName>ppt_x</p:attrName>
                                        </p:attrNameLst>
                                      </p:cBhvr>
                                      <p:tavLst>
                                        <p:tav tm="0">
                                          <p:val>
                                            <p:strVal val="0-#ppt_w/2"/>
                                          </p:val>
                                        </p:tav>
                                        <p:tav tm="100000">
                                          <p:val>
                                            <p:strVal val="#ppt_x"/>
                                          </p:val>
                                        </p:tav>
                                      </p:tavLst>
                                    </p:anim>
                                    <p:anim calcmode="lin" valueType="num">
                                      <p:cBhvr additive="base">
                                        <p:cTn id="32" dur="500" fill="hold"/>
                                        <p:tgtEl>
                                          <p:spTgt spid="2356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3564"/>
                                        </p:tgtEl>
                                        <p:attrNameLst>
                                          <p:attrName>style.visibility</p:attrName>
                                        </p:attrNameLst>
                                      </p:cBhvr>
                                      <p:to>
                                        <p:strVal val="visible"/>
                                      </p:to>
                                    </p:set>
                                    <p:anim calcmode="lin" valueType="num">
                                      <p:cBhvr additive="base">
                                        <p:cTn id="37" dur="500" fill="hold"/>
                                        <p:tgtEl>
                                          <p:spTgt spid="23564"/>
                                        </p:tgtEl>
                                        <p:attrNameLst>
                                          <p:attrName>ppt_x</p:attrName>
                                        </p:attrNameLst>
                                      </p:cBhvr>
                                      <p:tavLst>
                                        <p:tav tm="0">
                                          <p:val>
                                            <p:strVal val="0-#ppt_w/2"/>
                                          </p:val>
                                        </p:tav>
                                        <p:tav tm="100000">
                                          <p:val>
                                            <p:strVal val="#ppt_x"/>
                                          </p:val>
                                        </p:tav>
                                      </p:tavLst>
                                    </p:anim>
                                    <p:anim calcmode="lin" valueType="num">
                                      <p:cBhvr additive="base">
                                        <p:cTn id="38" dur="500" fill="hold"/>
                                        <p:tgtEl>
                                          <p:spTgt spid="2356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3566"/>
                                        </p:tgtEl>
                                        <p:attrNameLst>
                                          <p:attrName>style.visibility</p:attrName>
                                        </p:attrNameLst>
                                      </p:cBhvr>
                                      <p:to>
                                        <p:strVal val="visible"/>
                                      </p:to>
                                    </p:set>
                                    <p:anim calcmode="lin" valueType="num">
                                      <p:cBhvr additive="base">
                                        <p:cTn id="43" dur="500" fill="hold"/>
                                        <p:tgtEl>
                                          <p:spTgt spid="23566"/>
                                        </p:tgtEl>
                                        <p:attrNameLst>
                                          <p:attrName>ppt_x</p:attrName>
                                        </p:attrNameLst>
                                      </p:cBhvr>
                                      <p:tavLst>
                                        <p:tav tm="0">
                                          <p:val>
                                            <p:strVal val="0-#ppt_w/2"/>
                                          </p:val>
                                        </p:tav>
                                        <p:tav tm="100000">
                                          <p:val>
                                            <p:strVal val="#ppt_x"/>
                                          </p:val>
                                        </p:tav>
                                      </p:tavLst>
                                    </p:anim>
                                    <p:anim calcmode="lin" valueType="num">
                                      <p:cBhvr additive="base">
                                        <p:cTn id="44" dur="500" fill="hold"/>
                                        <p:tgtEl>
                                          <p:spTgt spid="235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autoUpdateAnimBg="0"/>
      <p:bldP spid="23561" grpId="0" autoUpdateAnimBg="0"/>
      <p:bldP spid="23562" grpId="0" autoUpdateAnimBg="0"/>
      <p:bldP spid="23563" grpId="0" autoUpdateAnimBg="0"/>
      <p:bldP spid="23564" grpId="0" autoUpdateAnimBg="0"/>
      <p:bldP spid="23565" grpId="0" animBg="1"/>
      <p:bldP spid="23566" grpId="0" autoUpdateAnimBg="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descr="C:\WINNT\twain_32\ScanWiz5\My Images\isobutylene.bmp"/>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533400"/>
            <a:ext cx="9067800" cy="4056063"/>
          </a:xfrm>
          <a:prstGeom prst="rect">
            <a:avLst/>
          </a:prstGeom>
          <a:noFill/>
          <a:extLst>
            <a:ext uri="{909E8E84-426E-40DD-AFC4-6F175D3DCCD1}">
              <a14:hiddenFill xmlns:a14="http://schemas.microsoft.com/office/drawing/2010/main" xmlns="">
                <a:solidFill>
                  <a:srgbClr val="FFFFFF"/>
                </a:solidFill>
              </a14:hiddenFill>
            </a:ext>
          </a:extLst>
        </p:spPr>
      </p:pic>
      <p:sp>
        <p:nvSpPr>
          <p:cNvPr id="39940" name="Text Box 4"/>
          <p:cNvSpPr txBox="1">
            <a:spLocks noChangeArrowheads="1"/>
          </p:cNvSpPr>
          <p:nvPr/>
        </p:nvSpPr>
        <p:spPr bwMode="auto">
          <a:xfrm>
            <a:off x="762000" y="3810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C</a:t>
            </a:r>
            <a:r>
              <a:rPr lang="en-US" sz="2400" b="1" baseline="-25000">
                <a:solidFill>
                  <a:srgbClr val="3333CC"/>
                </a:solidFill>
                <a:latin typeface="Times New Roman" pitchFamily="18" charset="0"/>
              </a:rPr>
              <a:t>4</a:t>
            </a:r>
            <a:r>
              <a:rPr lang="en-US" sz="2400" b="1">
                <a:solidFill>
                  <a:srgbClr val="3333CC"/>
                </a:solidFill>
                <a:latin typeface="Times New Roman" pitchFamily="18" charset="0"/>
              </a:rPr>
              <a:t>H</a:t>
            </a:r>
            <a:r>
              <a:rPr lang="en-US" sz="2400" b="1" baseline="-25000">
                <a:solidFill>
                  <a:srgbClr val="3333CC"/>
                </a:solidFill>
                <a:latin typeface="Times New Roman" pitchFamily="18" charset="0"/>
              </a:rPr>
              <a:t>8</a:t>
            </a:r>
            <a:endParaRPr lang="en-US" sz="2400" b="1">
              <a:solidFill>
                <a:srgbClr val="3333CC"/>
              </a:solidFill>
              <a:latin typeface="Times New Roman" pitchFamily="18" charset="0"/>
            </a:endParaRPr>
          </a:p>
        </p:txBody>
      </p:sp>
      <p:sp>
        <p:nvSpPr>
          <p:cNvPr id="39941" name="Text Box 5"/>
          <p:cNvSpPr txBox="1">
            <a:spLocks noChangeArrowheads="1"/>
          </p:cNvSpPr>
          <p:nvPr/>
        </p:nvSpPr>
        <p:spPr bwMode="auto">
          <a:xfrm>
            <a:off x="4648200" y="2514600"/>
            <a:ext cx="990600" cy="1158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1640-1680</a:t>
            </a:r>
          </a:p>
          <a:p>
            <a:pPr eaLnBrk="1" hangingPunct="1">
              <a:spcBef>
                <a:spcPct val="50000"/>
              </a:spcBef>
            </a:pPr>
            <a:r>
              <a:rPr lang="en-US" sz="2000" b="1">
                <a:solidFill>
                  <a:srgbClr val="3333CC"/>
                </a:solidFill>
                <a:latin typeface="Times New Roman" pitchFamily="18" charset="0"/>
              </a:rPr>
              <a:t>C=C</a:t>
            </a:r>
          </a:p>
        </p:txBody>
      </p:sp>
      <p:sp>
        <p:nvSpPr>
          <p:cNvPr id="39942" name="Text Box 6"/>
          <p:cNvSpPr txBox="1">
            <a:spLocks noChangeArrowheads="1"/>
          </p:cNvSpPr>
          <p:nvPr/>
        </p:nvSpPr>
        <p:spPr bwMode="auto">
          <a:xfrm>
            <a:off x="6019800" y="2514600"/>
            <a:ext cx="12954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rgbClr val="3333CC"/>
                </a:solidFill>
                <a:latin typeface="Times New Roman" pitchFamily="18" charset="0"/>
              </a:rPr>
              <a:t>880-900</a:t>
            </a:r>
          </a:p>
          <a:p>
            <a:pPr eaLnBrk="1" hangingPunct="1">
              <a:spcBef>
                <a:spcPct val="50000"/>
              </a:spcBef>
            </a:pPr>
            <a:r>
              <a:rPr lang="en-US" sz="2000" b="1">
                <a:solidFill>
                  <a:srgbClr val="3333CC"/>
                </a:solidFill>
                <a:latin typeface="Times New Roman" pitchFamily="18" charset="0"/>
              </a:rPr>
              <a:t>R</a:t>
            </a:r>
            <a:r>
              <a:rPr lang="en-US" sz="2000" b="1" baseline="-25000">
                <a:solidFill>
                  <a:srgbClr val="3333CC"/>
                </a:solidFill>
                <a:latin typeface="Times New Roman" pitchFamily="18" charset="0"/>
              </a:rPr>
              <a:t>2</a:t>
            </a:r>
            <a:r>
              <a:rPr lang="en-US" sz="2000" b="1">
                <a:solidFill>
                  <a:srgbClr val="3333CC"/>
                </a:solidFill>
                <a:latin typeface="Times New Roman" pitchFamily="18" charset="0"/>
              </a:rPr>
              <a:t>C=CH</a:t>
            </a:r>
            <a:r>
              <a:rPr lang="en-US" sz="2000" b="1" baseline="-25000">
                <a:solidFill>
                  <a:srgbClr val="3333CC"/>
                </a:solidFill>
                <a:latin typeface="Times New Roman" pitchFamily="18" charset="0"/>
              </a:rPr>
              <a:t>2</a:t>
            </a:r>
          </a:p>
        </p:txBody>
      </p:sp>
      <p:sp>
        <p:nvSpPr>
          <p:cNvPr id="39943" name="Text Box 7"/>
          <p:cNvSpPr txBox="1">
            <a:spLocks noChangeArrowheads="1"/>
          </p:cNvSpPr>
          <p:nvPr/>
        </p:nvSpPr>
        <p:spPr bwMode="auto">
          <a:xfrm>
            <a:off x="3733800" y="5105400"/>
            <a:ext cx="3581400" cy="6715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isobutylene</a:t>
            </a:r>
            <a:r>
              <a:rPr lang="en-US" sz="2000">
                <a:solidFill>
                  <a:srgbClr val="000000"/>
                </a:solidFill>
                <a:latin typeface="Times New Roman" pitchFamily="18" charset="0"/>
              </a:rPr>
              <a:t>	        </a:t>
            </a:r>
            <a:r>
              <a:rPr lang="en-US" sz="2000" b="1">
                <a:solidFill>
                  <a:srgbClr val="3333CC"/>
                </a:solidFill>
                <a:latin typeface="Times New Roman" pitchFamily="18" charset="0"/>
              </a:rPr>
              <a:t>CH</a:t>
            </a:r>
            <a:r>
              <a:rPr lang="en-US" sz="2000" b="1" baseline="-25000">
                <a:solidFill>
                  <a:srgbClr val="3333CC"/>
                </a:solidFill>
                <a:latin typeface="Times New Roman" pitchFamily="18" charset="0"/>
              </a:rPr>
              <a:t>3</a:t>
            </a:r>
            <a:endParaRPr lang="en-US" sz="2000" b="1">
              <a:solidFill>
                <a:srgbClr val="3333CC"/>
              </a:solidFill>
              <a:latin typeface="Times New Roman" pitchFamily="18" charset="0"/>
            </a:endParaRPr>
          </a:p>
          <a:p>
            <a:pPr eaLnBrk="1" hangingPunct="1">
              <a:lnSpc>
                <a:spcPct val="40000"/>
              </a:lnSpc>
              <a:spcBef>
                <a:spcPct val="50000"/>
              </a:spcBef>
            </a:pPr>
            <a:r>
              <a:rPr lang="en-US" sz="2000" b="1">
                <a:solidFill>
                  <a:srgbClr val="3333CC"/>
                </a:solidFill>
                <a:latin typeface="Times New Roman" pitchFamily="18" charset="0"/>
              </a:rPr>
              <a:t>                             CH</a:t>
            </a:r>
            <a:r>
              <a:rPr lang="en-US" sz="2000" b="1" baseline="-25000">
                <a:solidFill>
                  <a:srgbClr val="3333CC"/>
                </a:solidFill>
                <a:latin typeface="Times New Roman" pitchFamily="18" charset="0"/>
              </a:rPr>
              <a:t>3</a:t>
            </a:r>
            <a:r>
              <a:rPr lang="en-US" sz="2000" b="1">
                <a:solidFill>
                  <a:srgbClr val="3333CC"/>
                </a:solidFill>
                <a:latin typeface="Times New Roman" pitchFamily="18" charset="0"/>
              </a:rPr>
              <a:t>C=CH</a:t>
            </a:r>
            <a:r>
              <a:rPr lang="en-US" sz="2000" b="1" baseline="-25000">
                <a:solidFill>
                  <a:srgbClr val="3333CC"/>
                </a:solidFill>
                <a:latin typeface="Times New Roman" pitchFamily="18" charset="0"/>
              </a:rPr>
              <a:t>2</a:t>
            </a:r>
            <a:endParaRPr lang="en-US" sz="2000" b="1">
              <a:solidFill>
                <a:srgbClr val="3333CC"/>
              </a:solidFill>
              <a:latin typeface="Times New Roman" pitchFamily="18" charset="0"/>
            </a:endParaRPr>
          </a:p>
        </p:txBody>
      </p:sp>
      <p:sp>
        <p:nvSpPr>
          <p:cNvPr id="39944" name="Rectangle 8"/>
          <p:cNvSpPr>
            <a:spLocks noChangeArrowheads="1"/>
          </p:cNvSpPr>
          <p:nvPr/>
        </p:nvSpPr>
        <p:spPr bwMode="auto">
          <a:xfrm>
            <a:off x="3200400" y="2514600"/>
            <a:ext cx="1143000" cy="533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tr-TR" sz="2000">
              <a:solidFill>
                <a:srgbClr val="000000"/>
              </a:solidFill>
              <a:latin typeface="Times New Roman" pitchFamily="18" charset="0"/>
            </a:endParaRPr>
          </a:p>
        </p:txBody>
      </p:sp>
      <p:sp>
        <p:nvSpPr>
          <p:cNvPr id="39945" name="Line 9"/>
          <p:cNvSpPr>
            <a:spLocks noChangeShapeType="1"/>
          </p:cNvSpPr>
          <p:nvPr/>
        </p:nvSpPr>
        <p:spPr bwMode="auto">
          <a:xfrm flipV="1">
            <a:off x="2362200" y="533400"/>
            <a:ext cx="0" cy="3124200"/>
          </a:xfrm>
          <a:prstGeom prst="line">
            <a:avLst/>
          </a:prstGeom>
          <a:noFill/>
          <a:ln w="952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39946" name="Text Box 10"/>
          <p:cNvSpPr txBox="1">
            <a:spLocks noChangeArrowheads="1"/>
          </p:cNvSpPr>
          <p:nvPr/>
        </p:nvSpPr>
        <p:spPr bwMode="auto">
          <a:xfrm>
            <a:off x="1143000" y="1905000"/>
            <a:ext cx="9906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000" b="1">
                <a:solidFill>
                  <a:srgbClr val="3333CC"/>
                </a:solidFill>
                <a:latin typeface="Times New Roman" pitchFamily="18" charset="0"/>
              </a:rPr>
              <a:t>Unst’d</a:t>
            </a:r>
          </a:p>
        </p:txBody>
      </p:sp>
      <p:sp>
        <p:nvSpPr>
          <p:cNvPr id="39947" name="Line 11"/>
          <p:cNvSpPr>
            <a:spLocks noChangeShapeType="1"/>
          </p:cNvSpPr>
          <p:nvPr/>
        </p:nvSpPr>
        <p:spPr bwMode="auto">
          <a:xfrm>
            <a:off x="1295400" y="2438400"/>
            <a:ext cx="914400"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endParaRPr lang="tr-TR" sz="2000">
              <a:solidFill>
                <a:srgbClr val="000000"/>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129</a:t>
            </a:fld>
            <a:endParaRPr lang="en-US">
              <a:solidFill>
                <a:srgbClr val="000000"/>
              </a:solidFill>
            </a:endParaRPr>
          </a:p>
        </p:txBody>
      </p:sp>
    </p:spTree>
    <p:extLst>
      <p:ext uri="{BB962C8B-B14F-4D97-AF65-F5344CB8AC3E}">
        <p14:creationId xmlns:p14="http://schemas.microsoft.com/office/powerpoint/2010/main" xmlns="" val="16329495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945"/>
                                        </p:tgtEl>
                                        <p:attrNameLst>
                                          <p:attrName>style.visibility</p:attrName>
                                        </p:attrNameLst>
                                      </p:cBhvr>
                                      <p:to>
                                        <p:strVal val="visible"/>
                                      </p:to>
                                    </p:set>
                                    <p:anim calcmode="lin" valueType="num">
                                      <p:cBhvr additive="base">
                                        <p:cTn id="7" dur="500" fill="hold"/>
                                        <p:tgtEl>
                                          <p:spTgt spid="39945"/>
                                        </p:tgtEl>
                                        <p:attrNameLst>
                                          <p:attrName>ppt_x</p:attrName>
                                        </p:attrNameLst>
                                      </p:cBhvr>
                                      <p:tavLst>
                                        <p:tav tm="0">
                                          <p:val>
                                            <p:strVal val="0-#ppt_w/2"/>
                                          </p:val>
                                        </p:tav>
                                        <p:tav tm="100000">
                                          <p:val>
                                            <p:strVal val="#ppt_x"/>
                                          </p:val>
                                        </p:tav>
                                      </p:tavLst>
                                    </p:anim>
                                    <p:anim calcmode="lin" valueType="num">
                                      <p:cBhvr additive="base">
                                        <p:cTn id="8" dur="500" fill="hold"/>
                                        <p:tgtEl>
                                          <p:spTgt spid="3994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9947"/>
                                        </p:tgtEl>
                                        <p:attrNameLst>
                                          <p:attrName>style.visibility</p:attrName>
                                        </p:attrNameLst>
                                      </p:cBhvr>
                                      <p:to>
                                        <p:strVal val="visible"/>
                                      </p:to>
                                    </p:set>
                                    <p:anim calcmode="lin" valueType="num">
                                      <p:cBhvr additive="base">
                                        <p:cTn id="13" dur="500" fill="hold"/>
                                        <p:tgtEl>
                                          <p:spTgt spid="39947"/>
                                        </p:tgtEl>
                                        <p:attrNameLst>
                                          <p:attrName>ppt_x</p:attrName>
                                        </p:attrNameLst>
                                      </p:cBhvr>
                                      <p:tavLst>
                                        <p:tav tm="0">
                                          <p:val>
                                            <p:strVal val="0-#ppt_w/2"/>
                                          </p:val>
                                        </p:tav>
                                        <p:tav tm="100000">
                                          <p:val>
                                            <p:strVal val="#ppt_x"/>
                                          </p:val>
                                        </p:tav>
                                      </p:tavLst>
                                    </p:anim>
                                    <p:anim calcmode="lin" valueType="num">
                                      <p:cBhvr additive="base">
                                        <p:cTn id="14" dur="500" fill="hold"/>
                                        <p:tgtEl>
                                          <p:spTgt spid="3994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9946"/>
                                        </p:tgtEl>
                                        <p:attrNameLst>
                                          <p:attrName>style.visibility</p:attrName>
                                        </p:attrNameLst>
                                      </p:cBhvr>
                                      <p:to>
                                        <p:strVal val="visible"/>
                                      </p:to>
                                    </p:set>
                                    <p:anim calcmode="lin" valueType="num">
                                      <p:cBhvr additive="base">
                                        <p:cTn id="19" dur="500" fill="hold"/>
                                        <p:tgtEl>
                                          <p:spTgt spid="39946"/>
                                        </p:tgtEl>
                                        <p:attrNameLst>
                                          <p:attrName>ppt_x</p:attrName>
                                        </p:attrNameLst>
                                      </p:cBhvr>
                                      <p:tavLst>
                                        <p:tav tm="0">
                                          <p:val>
                                            <p:strVal val="0-#ppt_w/2"/>
                                          </p:val>
                                        </p:tav>
                                        <p:tav tm="100000">
                                          <p:val>
                                            <p:strVal val="#ppt_x"/>
                                          </p:val>
                                        </p:tav>
                                      </p:tavLst>
                                    </p:anim>
                                    <p:anim calcmode="lin" valueType="num">
                                      <p:cBhvr additive="base">
                                        <p:cTn id="20" dur="500" fill="hold"/>
                                        <p:tgtEl>
                                          <p:spTgt spid="3994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9941"/>
                                        </p:tgtEl>
                                        <p:attrNameLst>
                                          <p:attrName>style.visibility</p:attrName>
                                        </p:attrNameLst>
                                      </p:cBhvr>
                                      <p:to>
                                        <p:strVal val="visible"/>
                                      </p:to>
                                    </p:set>
                                    <p:anim calcmode="lin" valueType="num">
                                      <p:cBhvr additive="base">
                                        <p:cTn id="25" dur="500" fill="hold"/>
                                        <p:tgtEl>
                                          <p:spTgt spid="39941"/>
                                        </p:tgtEl>
                                        <p:attrNameLst>
                                          <p:attrName>ppt_x</p:attrName>
                                        </p:attrNameLst>
                                      </p:cBhvr>
                                      <p:tavLst>
                                        <p:tav tm="0">
                                          <p:val>
                                            <p:strVal val="0-#ppt_w/2"/>
                                          </p:val>
                                        </p:tav>
                                        <p:tav tm="100000">
                                          <p:val>
                                            <p:strVal val="#ppt_x"/>
                                          </p:val>
                                        </p:tav>
                                      </p:tavLst>
                                    </p:anim>
                                    <p:anim calcmode="lin" valueType="num">
                                      <p:cBhvr additive="base">
                                        <p:cTn id="26" dur="500" fill="hold"/>
                                        <p:tgtEl>
                                          <p:spTgt spid="39941"/>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9942"/>
                                        </p:tgtEl>
                                        <p:attrNameLst>
                                          <p:attrName>style.visibility</p:attrName>
                                        </p:attrNameLst>
                                      </p:cBhvr>
                                      <p:to>
                                        <p:strVal val="visible"/>
                                      </p:to>
                                    </p:set>
                                    <p:anim calcmode="lin" valueType="num">
                                      <p:cBhvr additive="base">
                                        <p:cTn id="31" dur="500" fill="hold"/>
                                        <p:tgtEl>
                                          <p:spTgt spid="39942"/>
                                        </p:tgtEl>
                                        <p:attrNameLst>
                                          <p:attrName>ppt_x</p:attrName>
                                        </p:attrNameLst>
                                      </p:cBhvr>
                                      <p:tavLst>
                                        <p:tav tm="0">
                                          <p:val>
                                            <p:strVal val="0-#ppt_w/2"/>
                                          </p:val>
                                        </p:tav>
                                        <p:tav tm="100000">
                                          <p:val>
                                            <p:strVal val="#ppt_x"/>
                                          </p:val>
                                        </p:tav>
                                      </p:tavLst>
                                    </p:anim>
                                    <p:anim calcmode="lin" valueType="num">
                                      <p:cBhvr additive="base">
                                        <p:cTn id="32" dur="500" fill="hold"/>
                                        <p:tgtEl>
                                          <p:spTgt spid="39942"/>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9943"/>
                                        </p:tgtEl>
                                        <p:attrNameLst>
                                          <p:attrName>style.visibility</p:attrName>
                                        </p:attrNameLst>
                                      </p:cBhvr>
                                      <p:to>
                                        <p:strVal val="visible"/>
                                      </p:to>
                                    </p:set>
                                    <p:anim calcmode="lin" valueType="num">
                                      <p:cBhvr additive="base">
                                        <p:cTn id="37" dur="500" fill="hold"/>
                                        <p:tgtEl>
                                          <p:spTgt spid="39943"/>
                                        </p:tgtEl>
                                        <p:attrNameLst>
                                          <p:attrName>ppt_x</p:attrName>
                                        </p:attrNameLst>
                                      </p:cBhvr>
                                      <p:tavLst>
                                        <p:tav tm="0">
                                          <p:val>
                                            <p:strVal val="0-#ppt_w/2"/>
                                          </p:val>
                                        </p:tav>
                                        <p:tav tm="100000">
                                          <p:val>
                                            <p:strVal val="#ppt_x"/>
                                          </p:val>
                                        </p:tav>
                                      </p:tavLst>
                                    </p:anim>
                                    <p:anim calcmode="lin" valueType="num">
                                      <p:cBhvr additive="base">
                                        <p:cTn id="38" dur="500" fill="hold"/>
                                        <p:tgtEl>
                                          <p:spTgt spid="399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autoUpdateAnimBg="0"/>
      <p:bldP spid="39942" grpId="0" autoUpdateAnimBg="0"/>
      <p:bldP spid="39943" grpId="0" autoUpdateAnimBg="0"/>
      <p:bldP spid="39945" grpId="0" animBg="1"/>
      <p:bldP spid="39946" grpId="0" autoUpdateAnimBg="0"/>
      <p:bldP spid="39947"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50180" name="Rectangle 4"/>
          <p:cNvSpPr>
            <a:spLocks noChangeArrowheads="1"/>
          </p:cNvSpPr>
          <p:nvPr/>
        </p:nvSpPr>
        <p:spPr bwMode="auto">
          <a:xfrm>
            <a:off x="4724400" y="5486400"/>
            <a:ext cx="3886200" cy="1066800"/>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tr-TR" sz="2000">
              <a:solidFill>
                <a:srgbClr val="000000"/>
              </a:solidFill>
              <a:latin typeface="Times New Roman" pitchFamily="18" charset="0"/>
            </a:endParaRPr>
          </a:p>
        </p:txBody>
      </p:sp>
      <p:sp>
        <p:nvSpPr>
          <p:cNvPr id="50181" name="Rectangle 5"/>
          <p:cNvSpPr>
            <a:spLocks noChangeArrowheads="1"/>
          </p:cNvSpPr>
          <p:nvPr/>
        </p:nvSpPr>
        <p:spPr bwMode="auto">
          <a:xfrm>
            <a:off x="838200" y="457200"/>
            <a:ext cx="7772400" cy="838200"/>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r>
              <a:rPr lang="en-US" sz="3600">
                <a:solidFill>
                  <a:srgbClr val="000000"/>
                </a:solidFill>
                <a:latin typeface="Times New Roman" pitchFamily="18" charset="0"/>
              </a:rPr>
              <a:t>   1</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130</a:t>
            </a:fld>
            <a:endParaRPr lang="en-US">
              <a:solidFill>
                <a:srgbClr val="000000"/>
              </a:solidFill>
            </a:endParaRPr>
          </a:p>
        </p:txBody>
      </p:sp>
    </p:spTree>
    <p:extLst>
      <p:ext uri="{BB962C8B-B14F-4D97-AF65-F5344CB8AC3E}">
        <p14:creationId xmlns:p14="http://schemas.microsoft.com/office/powerpoint/2010/main" xmlns="" val="146696321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44036" name="Rectangle 4"/>
          <p:cNvSpPr>
            <a:spLocks noChangeArrowheads="1"/>
          </p:cNvSpPr>
          <p:nvPr/>
        </p:nvSpPr>
        <p:spPr bwMode="auto">
          <a:xfrm>
            <a:off x="838200" y="457200"/>
            <a:ext cx="7772400" cy="8382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r>
              <a:rPr lang="en-US" sz="2000">
                <a:solidFill>
                  <a:srgbClr val="000000"/>
                </a:solidFill>
                <a:latin typeface="Times New Roman" pitchFamily="18" charset="0"/>
              </a:rPr>
              <a:t>     </a:t>
            </a:r>
            <a:r>
              <a:rPr lang="en-US" sz="3600">
                <a:solidFill>
                  <a:srgbClr val="000000"/>
                </a:solidFill>
                <a:latin typeface="Times New Roman" pitchFamily="18" charset="0"/>
              </a:rPr>
              <a:t>2</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131</a:t>
            </a:fld>
            <a:endParaRPr lang="en-US">
              <a:solidFill>
                <a:srgbClr val="000000"/>
              </a:solidFill>
            </a:endParaRPr>
          </a:p>
        </p:txBody>
      </p:sp>
    </p:spTree>
    <p:extLst>
      <p:ext uri="{BB962C8B-B14F-4D97-AF65-F5344CB8AC3E}">
        <p14:creationId xmlns:p14="http://schemas.microsoft.com/office/powerpoint/2010/main" xmlns="" val="74680830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52228" name="Rectangle 4"/>
          <p:cNvSpPr>
            <a:spLocks noChangeArrowheads="1"/>
          </p:cNvSpPr>
          <p:nvPr/>
        </p:nvSpPr>
        <p:spPr bwMode="auto">
          <a:xfrm>
            <a:off x="838200" y="457200"/>
            <a:ext cx="7848600" cy="838200"/>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r>
              <a:rPr lang="en-US" sz="2000">
                <a:solidFill>
                  <a:srgbClr val="000000"/>
                </a:solidFill>
                <a:latin typeface="Times New Roman" pitchFamily="18" charset="0"/>
              </a:rPr>
              <a:t>   </a:t>
            </a:r>
            <a:r>
              <a:rPr lang="en-US" sz="3600">
                <a:solidFill>
                  <a:srgbClr val="000000"/>
                </a:solidFill>
                <a:latin typeface="Times New Roman" pitchFamily="18" charset="0"/>
              </a:rPr>
              <a:t> 3</a:t>
            </a:r>
            <a:endParaRPr lang="en-US" sz="2000">
              <a:solidFill>
                <a:srgbClr val="000000"/>
              </a:solidFill>
              <a:latin typeface="Times New Roman" pitchFamily="18" charset="0"/>
            </a:endParaRPr>
          </a:p>
        </p:txBody>
      </p:sp>
      <p:sp>
        <p:nvSpPr>
          <p:cNvPr id="52229" name="Rectangle 5"/>
          <p:cNvSpPr>
            <a:spLocks noChangeArrowheads="1"/>
          </p:cNvSpPr>
          <p:nvPr/>
        </p:nvSpPr>
        <p:spPr bwMode="auto">
          <a:xfrm>
            <a:off x="4724400" y="5486400"/>
            <a:ext cx="3962400" cy="1066800"/>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tr-TR" sz="2000">
              <a:solidFill>
                <a:srgbClr val="000000"/>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132</a:t>
            </a:fld>
            <a:endParaRPr lang="en-US">
              <a:solidFill>
                <a:srgbClr val="000000"/>
              </a:solidFill>
            </a:endParaRPr>
          </a:p>
        </p:txBody>
      </p:sp>
    </p:spTree>
    <p:extLst>
      <p:ext uri="{BB962C8B-B14F-4D97-AF65-F5344CB8AC3E}">
        <p14:creationId xmlns:p14="http://schemas.microsoft.com/office/powerpoint/2010/main" xmlns="" val="275826424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53252" name="Rectangle 4"/>
          <p:cNvSpPr>
            <a:spLocks noChangeArrowheads="1"/>
          </p:cNvSpPr>
          <p:nvPr/>
        </p:nvSpPr>
        <p:spPr bwMode="auto">
          <a:xfrm>
            <a:off x="838200" y="457200"/>
            <a:ext cx="7848600" cy="838200"/>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r>
              <a:rPr lang="en-US" sz="3600">
                <a:solidFill>
                  <a:srgbClr val="000000"/>
                </a:solidFill>
                <a:latin typeface="Times New Roman" pitchFamily="18" charset="0"/>
              </a:rPr>
              <a:t>   4</a:t>
            </a:r>
          </a:p>
        </p:txBody>
      </p:sp>
      <p:sp>
        <p:nvSpPr>
          <p:cNvPr id="53253" name="Rectangle 5"/>
          <p:cNvSpPr>
            <a:spLocks noChangeArrowheads="1"/>
          </p:cNvSpPr>
          <p:nvPr/>
        </p:nvSpPr>
        <p:spPr bwMode="auto">
          <a:xfrm>
            <a:off x="4724400" y="5486400"/>
            <a:ext cx="3962400" cy="1066800"/>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tr-TR" sz="2000">
              <a:solidFill>
                <a:srgbClr val="000000"/>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133</a:t>
            </a:fld>
            <a:endParaRPr lang="en-US">
              <a:solidFill>
                <a:srgbClr val="000000"/>
              </a:solidFill>
            </a:endParaRPr>
          </a:p>
        </p:txBody>
      </p:sp>
    </p:spTree>
    <p:extLst>
      <p:ext uri="{BB962C8B-B14F-4D97-AF65-F5344CB8AC3E}">
        <p14:creationId xmlns:p14="http://schemas.microsoft.com/office/powerpoint/2010/main" xmlns="" val="7960328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54276" name="Rectangle 4"/>
          <p:cNvSpPr>
            <a:spLocks noChangeArrowheads="1"/>
          </p:cNvSpPr>
          <p:nvPr/>
        </p:nvSpPr>
        <p:spPr bwMode="auto">
          <a:xfrm>
            <a:off x="4724400" y="5562600"/>
            <a:ext cx="3886200" cy="990600"/>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tr-TR" sz="2000">
              <a:solidFill>
                <a:srgbClr val="000000"/>
              </a:solidFill>
              <a:latin typeface="Times New Roman" pitchFamily="18" charset="0"/>
            </a:endParaRPr>
          </a:p>
        </p:txBody>
      </p:sp>
      <p:sp>
        <p:nvSpPr>
          <p:cNvPr id="54277" name="Rectangle 5"/>
          <p:cNvSpPr>
            <a:spLocks noChangeArrowheads="1"/>
          </p:cNvSpPr>
          <p:nvPr/>
        </p:nvSpPr>
        <p:spPr bwMode="auto">
          <a:xfrm>
            <a:off x="838200" y="457200"/>
            <a:ext cx="7848600" cy="762000"/>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r>
              <a:rPr lang="en-US" sz="3600">
                <a:solidFill>
                  <a:srgbClr val="000000"/>
                </a:solidFill>
                <a:latin typeface="Times New Roman" pitchFamily="18" charset="0"/>
              </a:rPr>
              <a:t>   5</a:t>
            </a: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134</a:t>
            </a:fld>
            <a:endParaRPr lang="en-US">
              <a:solidFill>
                <a:srgbClr val="000000"/>
              </a:solidFill>
            </a:endParaRPr>
          </a:p>
        </p:txBody>
      </p:sp>
    </p:spTree>
    <p:extLst>
      <p:ext uri="{BB962C8B-B14F-4D97-AF65-F5344CB8AC3E}">
        <p14:creationId xmlns:p14="http://schemas.microsoft.com/office/powerpoint/2010/main" xmlns="" val="37851449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3"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5775" y="268288"/>
            <a:ext cx="8172450" cy="6321425"/>
          </a:xfrm>
          <a:prstGeom prst="rect">
            <a:avLst/>
          </a:prstGeom>
          <a:noFill/>
          <a:extLst>
            <a:ext uri="{909E8E84-426E-40DD-AFC4-6F175D3DCCD1}">
              <a14:hiddenFill xmlns:a14="http://schemas.microsoft.com/office/drawing/2010/main" xmlns="">
                <a:solidFill>
                  <a:srgbClr val="FFFFFF"/>
                </a:solidFill>
              </a14:hiddenFill>
            </a:ext>
          </a:extLst>
        </p:spPr>
      </p:pic>
      <p:sp>
        <p:nvSpPr>
          <p:cNvPr id="51204" name="Rectangle 4"/>
          <p:cNvSpPr>
            <a:spLocks noChangeArrowheads="1"/>
          </p:cNvSpPr>
          <p:nvPr/>
        </p:nvSpPr>
        <p:spPr bwMode="auto">
          <a:xfrm>
            <a:off x="838200" y="457200"/>
            <a:ext cx="7848600" cy="838200"/>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r>
              <a:rPr lang="en-US" sz="3600">
                <a:solidFill>
                  <a:srgbClr val="000000"/>
                </a:solidFill>
                <a:latin typeface="Times New Roman" pitchFamily="18" charset="0"/>
              </a:rPr>
              <a:t>   6</a:t>
            </a:r>
          </a:p>
        </p:txBody>
      </p:sp>
      <p:sp>
        <p:nvSpPr>
          <p:cNvPr id="51205" name="Rectangle 5"/>
          <p:cNvSpPr>
            <a:spLocks noChangeArrowheads="1"/>
          </p:cNvSpPr>
          <p:nvPr/>
        </p:nvSpPr>
        <p:spPr bwMode="auto">
          <a:xfrm>
            <a:off x="4724400" y="5486400"/>
            <a:ext cx="3962400" cy="1143000"/>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tr-TR" sz="2000">
              <a:solidFill>
                <a:srgbClr val="000000"/>
              </a:solidFill>
              <a:latin typeface="Times New Roman" pitchFamily="18" charset="0"/>
            </a:endParaRPr>
          </a:p>
        </p:txBody>
      </p:sp>
      <p:sp>
        <p:nvSpPr>
          <p:cNvPr id="2" name="Slayt Numarası Yer Tutucusu 1"/>
          <p:cNvSpPr>
            <a:spLocks noGrp="1"/>
          </p:cNvSpPr>
          <p:nvPr>
            <p:ph type="sldNum" sz="quarter" idx="12"/>
          </p:nvPr>
        </p:nvSpPr>
        <p:spPr/>
        <p:txBody>
          <a:bodyPr/>
          <a:lstStyle/>
          <a:p>
            <a:fld id="{CD453302-FA09-45B7-94FF-BF529B2B9252}" type="slidenum">
              <a:rPr lang="en-US" smtClean="0">
                <a:solidFill>
                  <a:srgbClr val="000000"/>
                </a:solidFill>
              </a:rPr>
              <a:pPr/>
              <a:t>135</a:t>
            </a:fld>
            <a:endParaRPr lang="en-US">
              <a:solidFill>
                <a:srgbClr val="000000"/>
              </a:solidFill>
            </a:endParaRPr>
          </a:p>
        </p:txBody>
      </p:sp>
    </p:spTree>
    <p:extLst>
      <p:ext uri="{BB962C8B-B14F-4D97-AF65-F5344CB8AC3E}">
        <p14:creationId xmlns:p14="http://schemas.microsoft.com/office/powerpoint/2010/main" xmlns="" val="292643187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Metin kutusu"/>
          <p:cNvSpPr txBox="1">
            <a:spLocks noChangeArrowheads="1"/>
          </p:cNvSpPr>
          <p:nvPr/>
        </p:nvSpPr>
        <p:spPr bwMode="auto">
          <a:xfrm>
            <a:off x="684213" y="5373688"/>
            <a:ext cx="7786687"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sz="2000">
                <a:solidFill>
                  <a:schemeClr val="bg1"/>
                </a:solidFill>
                <a:latin typeface="Times New Roman" pitchFamily="18" charset="0"/>
                <a:cs typeface="Times New Roman" pitchFamily="18" charset="0"/>
              </a:rPr>
              <a:t>IR spektrumundaki temel bölgeler</a:t>
            </a:r>
          </a:p>
        </p:txBody>
      </p:sp>
      <p:graphicFrame>
        <p:nvGraphicFramePr>
          <p:cNvPr id="5128" name="Object 2"/>
          <p:cNvGraphicFramePr>
            <a:graphicFrameLocks noChangeAspect="1"/>
          </p:cNvGraphicFramePr>
          <p:nvPr/>
        </p:nvGraphicFramePr>
        <p:xfrm>
          <a:off x="611188" y="836613"/>
          <a:ext cx="7705725" cy="4248150"/>
        </p:xfrm>
        <a:graphic>
          <a:graphicData uri="http://schemas.openxmlformats.org/presentationml/2006/ole">
            <p:oleObj spid="_x0000_s5201" name="Bit Eşlem Resmi" r:id="rId3" imgW="6087325" imgH="3619048" progId="PBrush">
              <p:embed/>
            </p:oleObj>
          </a:graphicData>
        </a:graphic>
      </p:graphicFrame>
      <p:sp>
        <p:nvSpPr>
          <p:cNvPr id="2" name="Slayt Numarası Yer Tutucusu 1"/>
          <p:cNvSpPr>
            <a:spLocks noGrp="1"/>
          </p:cNvSpPr>
          <p:nvPr>
            <p:ph type="sldNum" sz="quarter" idx="12"/>
          </p:nvPr>
        </p:nvSpPr>
        <p:spPr/>
        <p:txBody>
          <a:bodyPr/>
          <a:lstStyle/>
          <a:p>
            <a:pPr>
              <a:defRPr/>
            </a:pPr>
            <a:fld id="{52C74AE7-36A1-4C15-962D-B49A703D1F4C}" type="slidenum">
              <a:rPr lang="tr-TR" smtClean="0"/>
              <a:pPr>
                <a:defRPr/>
              </a:pPr>
              <a:t>136</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5128"/>
                                        </p:tgtEl>
                                        <p:attrNameLst>
                                          <p:attrName>style.visibility</p:attrName>
                                        </p:attrNameLst>
                                      </p:cBhvr>
                                      <p:to>
                                        <p:strVal val="visible"/>
                                      </p:to>
                                    </p:set>
                                    <p:animScale>
                                      <p:cBhvr>
                                        <p:cTn id="7" dur="1000" decel="50000" fill="hold">
                                          <p:stCondLst>
                                            <p:cond delay="0"/>
                                          </p:stCondLst>
                                        </p:cTn>
                                        <p:tgtEl>
                                          <p:spTgt spid="51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128"/>
                                        </p:tgtEl>
                                        <p:attrNameLst>
                                          <p:attrName>ppt_x</p:attrName>
                                          <p:attrName>ppt_y</p:attrName>
                                        </p:attrNameLst>
                                      </p:cBhvr>
                                    </p:animMotion>
                                    <p:animEffect transition="in" filter="fade">
                                      <p:cBhvr>
                                        <p:cTn id="9" dur="1000"/>
                                        <p:tgtEl>
                                          <p:spTgt spid="512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Scale>
                                      <p:cBhvr>
                                        <p:cTn id="1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
                                        </p:tgtEl>
                                        <p:attrNameLst>
                                          <p:attrName>ppt_x</p:attrName>
                                          <p:attrName>ppt_y</p:attrName>
                                        </p:attrNameLst>
                                      </p:cBhvr>
                                    </p:animMotion>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54" name="Object 2"/>
          <p:cNvGraphicFramePr>
            <a:graphicFrameLocks noChangeAspect="1"/>
          </p:cNvGraphicFramePr>
          <p:nvPr/>
        </p:nvGraphicFramePr>
        <p:xfrm>
          <a:off x="323850" y="476250"/>
          <a:ext cx="8210550" cy="4105275"/>
        </p:xfrm>
        <a:graphic>
          <a:graphicData uri="http://schemas.openxmlformats.org/presentationml/2006/ole">
            <p:oleObj spid="_x0000_s6225" name="Photo Editor Photo" r:id="rId3" imgW="11461473" imgH="4915326" progId="">
              <p:embed/>
            </p:oleObj>
          </a:graphicData>
        </a:graphic>
      </p:graphicFrame>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137</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10254"/>
                                        </p:tgtEl>
                                        <p:attrNameLst>
                                          <p:attrName>style.visibility</p:attrName>
                                        </p:attrNameLst>
                                      </p:cBhvr>
                                      <p:to>
                                        <p:strVal val="visible"/>
                                      </p:to>
                                    </p:set>
                                    <p:animScale>
                                      <p:cBhvr>
                                        <p:cTn id="7" dur="1000" decel="50000" fill="hold">
                                          <p:stCondLst>
                                            <p:cond delay="0"/>
                                          </p:stCondLst>
                                        </p:cTn>
                                        <p:tgtEl>
                                          <p:spTgt spid="102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254"/>
                                        </p:tgtEl>
                                        <p:attrNameLst>
                                          <p:attrName>ppt_x</p:attrName>
                                          <p:attrName>ppt_y</p:attrName>
                                        </p:attrNameLst>
                                      </p:cBhvr>
                                    </p:animMotion>
                                    <p:animEffect transition="in" filter="fade">
                                      <p:cBhvr>
                                        <p:cTn id="9" dur="1000"/>
                                        <p:tgtEl>
                                          <p:spTgt spid="10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9388" y="908050"/>
            <a:ext cx="8756650" cy="460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Slayt Numarası Yer Tutucusu 2"/>
          <p:cNvSpPr>
            <a:spLocks noGrp="1"/>
          </p:cNvSpPr>
          <p:nvPr>
            <p:ph type="sldNum" sz="quarter" idx="12"/>
          </p:nvPr>
        </p:nvSpPr>
        <p:spPr/>
        <p:txBody>
          <a:bodyPr/>
          <a:lstStyle/>
          <a:p>
            <a:pPr>
              <a:defRPr/>
            </a:pPr>
            <a:fld id="{41936D0A-2698-456B-B3DF-AEFAF89B6157}" type="slidenum">
              <a:rPr lang="tr-TR" smtClean="0"/>
              <a:pPr>
                <a:defRPr/>
              </a:pPr>
              <a:t>138</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nvGraphicFramePr>
        <p:xfrm>
          <a:off x="642938" y="714375"/>
          <a:ext cx="7786687" cy="3786188"/>
        </p:xfrm>
        <a:graphic>
          <a:graphicData uri="http://schemas.openxmlformats.org/presentationml/2006/ole">
            <p:oleObj spid="_x0000_s10321" name="Bit Eşlem Resmi" r:id="rId3" imgW="5638095" imgH="2004234" progId="PBrush">
              <p:embed/>
            </p:oleObj>
          </a:graphicData>
        </a:graphic>
      </p:graphicFrame>
      <p:sp>
        <p:nvSpPr>
          <p:cNvPr id="19" name="18 Metin kutusu"/>
          <p:cNvSpPr txBox="1">
            <a:spLocks noChangeArrowheads="1"/>
          </p:cNvSpPr>
          <p:nvPr/>
        </p:nvSpPr>
        <p:spPr bwMode="auto">
          <a:xfrm>
            <a:off x="2857500" y="4845050"/>
            <a:ext cx="46434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tr-TR">
                <a:solidFill>
                  <a:schemeClr val="bg1"/>
                </a:solidFill>
                <a:latin typeface="Times New Roman" pitchFamily="18" charset="0"/>
                <a:cs typeface="Times New Roman" pitchFamily="18" charset="0"/>
              </a:rPr>
              <a:t>n-hekzan’ın IR spektrumu   </a:t>
            </a:r>
          </a:p>
        </p:txBody>
      </p:sp>
      <p:sp>
        <p:nvSpPr>
          <p:cNvPr id="2" name="Slayt Numarası Yer Tutucusu 1"/>
          <p:cNvSpPr>
            <a:spLocks noGrp="1"/>
          </p:cNvSpPr>
          <p:nvPr>
            <p:ph type="sldNum" sz="quarter" idx="12"/>
          </p:nvPr>
        </p:nvSpPr>
        <p:spPr/>
        <p:txBody>
          <a:bodyPr/>
          <a:lstStyle/>
          <a:p>
            <a:pPr>
              <a:defRPr/>
            </a:pPr>
            <a:fld id="{43EAD262-EE77-4AAC-AAA0-A36E193E9319}" type="slidenum">
              <a:rPr lang="tr-TR" smtClean="0"/>
              <a:pPr>
                <a:defRPr/>
              </a:pPr>
              <a:t>139</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Scale>
                                      <p:cBhvr>
                                        <p:cTn id="14"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9"/>
                                        </p:tgtEl>
                                        <p:attrNameLst>
                                          <p:attrName>ppt_x</p:attrName>
                                          <p:attrName>ppt_y</p:attrName>
                                        </p:attrNameLst>
                                      </p:cBhvr>
                                    </p:animMotion>
                                    <p:animEffect transition="in" filter="fade">
                                      <p:cBhvr>
                                        <p:cTn id="16"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Dikdörtgen"/>
          <p:cNvSpPr>
            <a:spLocks noChangeArrowheads="1"/>
          </p:cNvSpPr>
          <p:nvPr/>
        </p:nvSpPr>
        <p:spPr bwMode="auto">
          <a:xfrm>
            <a:off x="323850" y="981075"/>
            <a:ext cx="7848600" cy="1882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a:solidFill>
                  <a:schemeClr val="bg1"/>
                </a:solidFill>
                <a:latin typeface="Times New Roman" pitchFamily="18" charset="0"/>
                <a:cs typeface="Times New Roman" pitchFamily="18" charset="0"/>
              </a:rPr>
              <a:t>İnfrared spektroskopisinin çok önemli bir başka yanı , kromatografi çalışmalarında detektör olarak kullanılmasıdır. Bu sayede kompleks karışımların ayrılmaları ve bileşenlerin tanınmaları mümkün olabilmektedir.</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140</a:t>
            </a:fld>
            <a:endParaRPr lang="tr-TR"/>
          </a:p>
        </p:txBody>
      </p:sp>
    </p:spTree>
  </p:cSld>
  <p:clrMapOvr>
    <a:masterClrMapping/>
  </p:clrMapOvr>
  <p:transition>
    <p:cover dir="u"/>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Dikdörtgen"/>
          <p:cNvSpPr>
            <a:spLocks noChangeArrowheads="1"/>
          </p:cNvSpPr>
          <p:nvPr/>
        </p:nvSpPr>
        <p:spPr bwMode="auto">
          <a:xfrm>
            <a:off x="395288" y="549275"/>
            <a:ext cx="2020887"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just"/>
            <a:r>
              <a:rPr lang="tr-TR" sz="2000" b="1">
                <a:solidFill>
                  <a:schemeClr val="bg1"/>
                </a:solidFill>
                <a:latin typeface="Times New Roman" pitchFamily="18" charset="0"/>
                <a:cs typeface="Times New Roman" pitchFamily="18" charset="0"/>
              </a:rPr>
              <a:t>Kantitatif Analiz</a:t>
            </a:r>
          </a:p>
        </p:txBody>
      </p:sp>
      <p:sp>
        <p:nvSpPr>
          <p:cNvPr id="13" name="12 Dikdörtgen"/>
          <p:cNvSpPr>
            <a:spLocks noChangeArrowheads="1"/>
          </p:cNvSpPr>
          <p:nvPr/>
        </p:nvSpPr>
        <p:spPr bwMode="auto">
          <a:xfrm>
            <a:off x="395288" y="1052513"/>
            <a:ext cx="8286750" cy="960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a:solidFill>
                  <a:schemeClr val="bg1"/>
                </a:solidFill>
                <a:latin typeface="Times New Roman" pitchFamily="18" charset="0"/>
                <a:cs typeface="Times New Roman" pitchFamily="18" charset="0"/>
              </a:rPr>
              <a:t>İnfrared spektroskopisi daha çok nitel analize uygun olmakla beraber bazen nicel analizde de kullanılır.</a:t>
            </a:r>
          </a:p>
        </p:txBody>
      </p:sp>
      <p:sp>
        <p:nvSpPr>
          <p:cNvPr id="14" name="13 Dikdörtgen"/>
          <p:cNvSpPr>
            <a:spLocks noChangeArrowheads="1"/>
          </p:cNvSpPr>
          <p:nvPr/>
        </p:nvSpPr>
        <p:spPr bwMode="auto">
          <a:xfrm>
            <a:off x="323850" y="2349500"/>
            <a:ext cx="8072438"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tr-TR" sz="2000">
                <a:solidFill>
                  <a:schemeClr val="bg1"/>
                </a:solidFill>
                <a:latin typeface="Times New Roman" pitchFamily="18" charset="0"/>
                <a:cs typeface="Times New Roman" pitchFamily="18" charset="0"/>
              </a:rPr>
              <a:t>Bu bölgede de Lambert-Beer eşitliği geçerlidir. Kalibrasyon eğrisi hazırlanır. </a:t>
            </a:r>
          </a:p>
        </p:txBody>
      </p:sp>
      <p:graphicFrame>
        <p:nvGraphicFramePr>
          <p:cNvPr id="37896" name="Object 2"/>
          <p:cNvGraphicFramePr>
            <a:graphicFrameLocks noGrp="1" noChangeAspect="1"/>
          </p:cNvGraphicFramePr>
          <p:nvPr>
            <p:ph/>
          </p:nvPr>
        </p:nvGraphicFramePr>
        <p:xfrm>
          <a:off x="1258888" y="3284538"/>
          <a:ext cx="2952750" cy="3092450"/>
        </p:xfrm>
        <a:graphic>
          <a:graphicData uri="http://schemas.openxmlformats.org/presentationml/2006/ole">
            <p:oleObj spid="_x0000_s11345" name="Bit Eşlem Resmi" r:id="rId3" imgW="3419952" imgH="3580952" progId="PBrush">
              <p:embed/>
            </p:oleObj>
          </a:graphicData>
        </a:graphic>
      </p:graphicFrame>
      <p:pic>
        <p:nvPicPr>
          <p:cNvPr id="10246"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643438" y="3429000"/>
            <a:ext cx="3265487" cy="2643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E58C6C33-299F-465C-A100-DFCC497995D9}" type="slidenum">
              <a:rPr lang="tr-TR" smtClean="0"/>
              <a:pPr>
                <a:defRPr/>
              </a:pPr>
              <a:t>141</a:t>
            </a:fld>
            <a:endParaRPr lang="tr-T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Scale>
                                      <p:cBhvr>
                                        <p:cTn id="7"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2"/>
                                        </p:tgtEl>
                                        <p:attrNameLst>
                                          <p:attrName>ppt_x</p:attrName>
                                          <p:attrName>ppt_y</p:attrName>
                                        </p:attrNameLst>
                                      </p:cBhvr>
                                    </p:animMotion>
                                    <p:animEffect transition="in" filter="fade">
                                      <p:cBhvr>
                                        <p:cTn id="9" dur="1000"/>
                                        <p:tgtEl>
                                          <p:spTgt spid="1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Scale>
                                      <p:cBhvr>
                                        <p:cTn id="14"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3"/>
                                        </p:tgtEl>
                                        <p:attrNameLst>
                                          <p:attrName>ppt_x</p:attrName>
                                          <p:attrName>ppt_y</p:attrName>
                                        </p:attrNameLst>
                                      </p:cBhvr>
                                    </p:animMotion>
                                    <p:animEffect transition="in" filter="fade">
                                      <p:cBhvr>
                                        <p:cTn id="16" dur="1000"/>
                                        <p:tgtEl>
                                          <p:spTgt spid="1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Scale>
                                      <p:cBhvr>
                                        <p:cTn id="2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4"/>
                                        </p:tgtEl>
                                        <p:attrNameLst>
                                          <p:attrName>ppt_x</p:attrName>
                                          <p:attrName>ppt_y</p:attrName>
                                        </p:attrNameLst>
                                      </p:cBhvr>
                                    </p:animMotion>
                                    <p:animEffect transition="in" filter="fade">
                                      <p:cBhvr>
                                        <p:cTn id="23" dur="1000"/>
                                        <p:tgtEl>
                                          <p:spTgt spid="1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nodeType="clickEffect">
                                  <p:stCondLst>
                                    <p:cond delay="0"/>
                                  </p:stCondLst>
                                  <p:childTnLst>
                                    <p:set>
                                      <p:cBhvr>
                                        <p:cTn id="27" dur="1" fill="hold">
                                          <p:stCondLst>
                                            <p:cond delay="0"/>
                                          </p:stCondLst>
                                        </p:cTn>
                                        <p:tgtEl>
                                          <p:spTgt spid="37896"/>
                                        </p:tgtEl>
                                        <p:attrNameLst>
                                          <p:attrName>style.visibility</p:attrName>
                                        </p:attrNameLst>
                                      </p:cBhvr>
                                      <p:to>
                                        <p:strVal val="visible"/>
                                      </p:to>
                                    </p:set>
                                    <p:animScale>
                                      <p:cBhvr>
                                        <p:cTn id="28" dur="1000" decel="50000" fill="hold">
                                          <p:stCondLst>
                                            <p:cond delay="0"/>
                                          </p:stCondLst>
                                        </p:cTn>
                                        <p:tgtEl>
                                          <p:spTgt spid="378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7896"/>
                                        </p:tgtEl>
                                        <p:attrNameLst>
                                          <p:attrName>ppt_x</p:attrName>
                                          <p:attrName>ppt_y</p:attrName>
                                        </p:attrNameLst>
                                      </p:cBhvr>
                                    </p:animMotion>
                                    <p:animEffect transition="in" filter="fade">
                                      <p:cBhvr>
                                        <p:cTn id="30" dur="1000"/>
                                        <p:tgtEl>
                                          <p:spTgt spid="378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3 Dikdörtgen"/>
          <p:cNvSpPr>
            <a:spLocks noChangeArrowheads="1"/>
          </p:cNvSpPr>
          <p:nvPr/>
        </p:nvSpPr>
        <p:spPr bwMode="auto">
          <a:xfrm>
            <a:off x="179388" y="214313"/>
            <a:ext cx="8964612" cy="7016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a:solidFill>
                  <a:srgbClr val="C00000"/>
                </a:solidFill>
                <a:latin typeface="Times New Roman" pitchFamily="18" charset="0"/>
                <a:cs typeface="Times New Roman" pitchFamily="18" charset="0"/>
              </a:rPr>
              <a:t>Fourier Transform IR Spektrometreleri</a:t>
            </a:r>
            <a:r>
              <a:rPr lang="tr-TR" sz="2000">
                <a:solidFill>
                  <a:schemeClr val="bg1"/>
                </a:solidFill>
                <a:latin typeface="Times New Roman" pitchFamily="18" charset="0"/>
                <a:cs typeface="Times New Roman" pitchFamily="18" charset="0"/>
              </a:rPr>
              <a:t/>
            </a:r>
            <a:br>
              <a:rPr lang="tr-TR" sz="2000">
                <a:solidFill>
                  <a:schemeClr val="bg1"/>
                </a:solidFill>
                <a:latin typeface="Times New Roman" pitchFamily="18" charset="0"/>
                <a:cs typeface="Times New Roman" pitchFamily="18" charset="0"/>
              </a:rPr>
            </a:br>
            <a:r>
              <a:rPr lang="tr-TR" sz="2000">
                <a:solidFill>
                  <a:schemeClr val="bg1"/>
                </a:solidFill>
                <a:latin typeface="Times New Roman" pitchFamily="18" charset="0"/>
                <a:cs typeface="Times New Roman" pitchFamily="18" charset="0"/>
              </a:rPr>
              <a:t>Taramalı IR spektrometrelerinde herhangi bir anda sadece monokromatör tarafından seçilen dalga boyundaki spektroskopik bilgi ölçülür. Ancak dalga boyunun bir değerden, başka bir değere değiştirilmesi ile farklı bir dalga boyundaki spektroskopik bilgi ölçülür. Böylece frekans ölçeğindeki bilgi (spektrum) elde edilir.</a:t>
            </a:r>
            <a:br>
              <a:rPr lang="tr-TR" sz="2000">
                <a:solidFill>
                  <a:schemeClr val="bg1"/>
                </a:solidFill>
                <a:latin typeface="Times New Roman" pitchFamily="18" charset="0"/>
                <a:cs typeface="Times New Roman" pitchFamily="18" charset="0"/>
              </a:rPr>
            </a:br>
            <a:endParaRPr lang="tr-TR" sz="2000">
              <a:solidFill>
                <a:schemeClr val="bg1"/>
              </a:solidFill>
              <a:latin typeface="Times New Roman" pitchFamily="18" charset="0"/>
              <a:cs typeface="Times New Roman" pitchFamily="18" charset="0"/>
            </a:endParaRPr>
          </a:p>
          <a:p>
            <a:pPr>
              <a:lnSpc>
                <a:spcPct val="150000"/>
              </a:lnSpc>
            </a:pPr>
            <a:endParaRPr lang="tr-TR" sz="2000">
              <a:solidFill>
                <a:schemeClr val="bg1"/>
              </a:solidFill>
              <a:latin typeface="Times New Roman" pitchFamily="18" charset="0"/>
              <a:cs typeface="Times New Roman" pitchFamily="18" charset="0"/>
            </a:endParaRPr>
          </a:p>
          <a:p>
            <a:pPr>
              <a:lnSpc>
                <a:spcPct val="150000"/>
              </a:lnSpc>
            </a:pPr>
            <a:endParaRPr lang="tr-TR" sz="2000">
              <a:solidFill>
                <a:schemeClr val="bg1"/>
              </a:solidFill>
              <a:latin typeface="Times New Roman" pitchFamily="18" charset="0"/>
              <a:cs typeface="Times New Roman" pitchFamily="18" charset="0"/>
            </a:endParaRPr>
          </a:p>
          <a:p>
            <a:pPr>
              <a:lnSpc>
                <a:spcPct val="150000"/>
              </a:lnSpc>
            </a:pPr>
            <a:endParaRPr lang="tr-TR" sz="2000">
              <a:solidFill>
                <a:schemeClr val="bg1"/>
              </a:solidFill>
              <a:latin typeface="Times New Roman" pitchFamily="18" charset="0"/>
              <a:cs typeface="Times New Roman" pitchFamily="18" charset="0"/>
            </a:endParaRPr>
          </a:p>
          <a:p>
            <a:pPr>
              <a:lnSpc>
                <a:spcPct val="150000"/>
              </a:lnSpc>
            </a:pPr>
            <a:r>
              <a:rPr lang="tr-TR" sz="2000">
                <a:solidFill>
                  <a:schemeClr val="bg1"/>
                </a:solidFill>
                <a:latin typeface="Times New Roman" pitchFamily="18" charset="0"/>
                <a:cs typeface="Times New Roman" pitchFamily="18" charset="0"/>
              </a:rPr>
              <a:t>Spektrometrelerde bazı özel bilgiler kullanılarak tüm frekanstaki bilgiler aynı anda ölçülebilir. Bu tür spektrometrelerde monokranatör kullanılmaz. Işık kaynağından gelen tüm frekanslardaki ışınlar aynı anda örnekle etkileşir. Tüm frekanslardaki spektroskopik bilgiler ölçülerek bunların zamanla değişimi izlenir. Yani bu yöntemle spektrum frekans ölçeği yerine zaman ölçeğiyle elde edilir.</a:t>
            </a:r>
            <a:br>
              <a:rPr lang="tr-TR" sz="2000">
                <a:solidFill>
                  <a:schemeClr val="bg1"/>
                </a:solidFill>
                <a:latin typeface="Times New Roman" pitchFamily="18" charset="0"/>
                <a:cs typeface="Times New Roman" pitchFamily="18" charset="0"/>
              </a:rPr>
            </a:br>
            <a:endParaRPr lang="tr-TR" sz="2000">
              <a:latin typeface="Times New Roman" pitchFamily="18" charset="0"/>
              <a:cs typeface="Times New Roman" pitchFamily="18" charset="0"/>
            </a:endParaRPr>
          </a:p>
        </p:txBody>
      </p:sp>
      <p:pic>
        <p:nvPicPr>
          <p:cNvPr id="6963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571875" y="2643188"/>
            <a:ext cx="3214688" cy="1657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142</a:t>
            </a:fld>
            <a:endParaRPr lang="tr-TR"/>
          </a:p>
        </p:txBody>
      </p:sp>
    </p:spTree>
  </p:cSld>
  <p:clrMapOvr>
    <a:masterClrMapping/>
  </p:clrMapOvr>
  <p:transition>
    <p:cover dir="u"/>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Dikdörtgen"/>
          <p:cNvSpPr>
            <a:spLocks noChangeArrowheads="1"/>
          </p:cNvSpPr>
          <p:nvPr/>
        </p:nvSpPr>
        <p:spPr bwMode="auto">
          <a:xfrm>
            <a:off x="323850" y="765175"/>
            <a:ext cx="8424863" cy="2344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a:solidFill>
                  <a:schemeClr val="bg1"/>
                </a:solidFill>
                <a:latin typeface="Times New Roman" pitchFamily="18" charset="0"/>
                <a:cs typeface="Times New Roman" pitchFamily="18" charset="0"/>
              </a:rPr>
              <a:t>Zaman ölçeğinde elde edilen bilgilere interferogram denir. İnterferogram alışılmış frekans ölçeğindeki spektrumun fourler transformudur. Alette bulunan bir bilgisayar yardımıyla ters fourier transform işlemi uygulanarak zaman ölçeğindeki bilgiler, frekans ölçeğindeki bilgilere dönüştürülür. Böylece alışılmış IR spektrumu elde edilmiş olur.</a:t>
            </a:r>
            <a:endParaRPr lang="tr-TR" sz="2000"/>
          </a:p>
        </p:txBody>
      </p:sp>
      <p:pic>
        <p:nvPicPr>
          <p:cNvPr id="7065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85813" y="3286125"/>
            <a:ext cx="5408612" cy="278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143</a:t>
            </a:fld>
            <a:endParaRPr lang="tr-TR"/>
          </a:p>
        </p:txBody>
      </p:sp>
    </p:spTree>
  </p:cSld>
  <p:clrMapOvr>
    <a:masterClrMapping/>
  </p:clrMapOvr>
  <p:transition>
    <p:cover dir="u"/>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3 Dikdörtgen"/>
          <p:cNvSpPr>
            <a:spLocks noChangeArrowheads="1"/>
          </p:cNvSpPr>
          <p:nvPr/>
        </p:nvSpPr>
        <p:spPr bwMode="auto">
          <a:xfrm>
            <a:off x="179388" y="476250"/>
            <a:ext cx="8713787" cy="5170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tr-TR" sz="2000">
                <a:solidFill>
                  <a:schemeClr val="bg1"/>
                </a:solidFill>
                <a:latin typeface="Times New Roman" pitchFamily="18" charset="0"/>
                <a:cs typeface="Times New Roman" pitchFamily="18" charset="0"/>
              </a:rPr>
              <a:t/>
            </a:r>
            <a:br>
              <a:rPr lang="tr-TR" sz="2000">
                <a:solidFill>
                  <a:schemeClr val="bg1"/>
                </a:solidFill>
                <a:latin typeface="Times New Roman" pitchFamily="18" charset="0"/>
                <a:cs typeface="Times New Roman" pitchFamily="18" charset="0"/>
              </a:rPr>
            </a:br>
            <a:r>
              <a:rPr lang="tr-TR" sz="2000">
                <a:solidFill>
                  <a:schemeClr val="bg1"/>
                </a:solidFill>
                <a:latin typeface="Times New Roman" pitchFamily="18" charset="0"/>
                <a:cs typeface="Times New Roman" pitchFamily="18" charset="0"/>
              </a:rPr>
              <a:t>Fourier transform yönteminin en önemli avantajı elektronik gürültüden bağımsız bir sinyalin elde edilmesi ve böylece duyarlılığın artmış olmasıdır. Çünkü bu yöntemde ışık kaynağından gelen ışınlar pulslar halinde örnekle yüzlerce kez etkileştirilebilir. Her seferinde elde edilen spektroskopik bilgiler bilgisayarın hafızasında toplanır. </a:t>
            </a:r>
            <a:br>
              <a:rPr lang="tr-TR" sz="2000">
                <a:solidFill>
                  <a:schemeClr val="bg1"/>
                </a:solidFill>
                <a:latin typeface="Times New Roman" pitchFamily="18" charset="0"/>
                <a:cs typeface="Times New Roman" pitchFamily="18" charset="0"/>
              </a:rPr>
            </a:br>
            <a:r>
              <a:rPr lang="tr-TR" sz="2000">
                <a:solidFill>
                  <a:schemeClr val="bg1"/>
                </a:solidFill>
                <a:latin typeface="Times New Roman" pitchFamily="18" charset="0"/>
                <a:cs typeface="Times New Roman" pitchFamily="18" charset="0"/>
              </a:rPr>
              <a:t>Bunun sonucunda elektronik gürültüden bağımsız sinyal elde edilmiş olur. elektronik gürültü gelişi güzel bir sinyaldir. Bazen (+) pozitif, bazen (-) negatif yönde olma şansı vardır. Dolayısıyla bunların toplanması sıfıra yakın sinyaldir.</a:t>
            </a:r>
            <a:br>
              <a:rPr lang="tr-TR" sz="2000">
                <a:solidFill>
                  <a:schemeClr val="bg1"/>
                </a:solidFill>
                <a:latin typeface="Times New Roman" pitchFamily="18" charset="0"/>
                <a:cs typeface="Times New Roman" pitchFamily="18" charset="0"/>
              </a:rPr>
            </a:br>
            <a:r>
              <a:rPr lang="tr-TR" sz="2000">
                <a:solidFill>
                  <a:schemeClr val="bg1"/>
                </a:solidFill>
                <a:latin typeface="Times New Roman" pitchFamily="18" charset="0"/>
                <a:cs typeface="Times New Roman" pitchFamily="18" charset="0"/>
              </a:rPr>
              <a:t>Absorbsiyon nedeni ile oluşan sinyal ise her zaman aynı yönde ve aynı büyüklükte oluşur. Bunların toplanması ile sinyal yükseltilmiş olur. böylece sinyal/gürültü oranı oldukça büyük bir spektrum elde edilmiş olur.</a:t>
            </a:r>
          </a:p>
        </p:txBody>
      </p:sp>
      <p:sp>
        <p:nvSpPr>
          <p:cNvPr id="2" name="Slayt Numarası Yer Tutucusu 1"/>
          <p:cNvSpPr>
            <a:spLocks noGrp="1"/>
          </p:cNvSpPr>
          <p:nvPr>
            <p:ph type="sldNum" sz="quarter" idx="12"/>
          </p:nvPr>
        </p:nvSpPr>
        <p:spPr/>
        <p:txBody>
          <a:bodyPr/>
          <a:lstStyle/>
          <a:p>
            <a:pPr>
              <a:defRPr/>
            </a:pPr>
            <a:fld id="{41936D0A-2698-456B-B3DF-AEFAF89B6157}" type="slidenum">
              <a:rPr lang="tr-TR" smtClean="0"/>
              <a:pPr>
                <a:defRPr/>
              </a:pPr>
              <a:t>144</a:t>
            </a:fld>
            <a:endParaRPr lang="tr-TR"/>
          </a:p>
        </p:txBody>
      </p:sp>
    </p:spTree>
  </p:cSld>
  <p:clrMapOvr>
    <a:masterClrMapping/>
  </p:clrMapOvr>
  <p:transition>
    <p:cover dir="u"/>
  </p:transition>
</p:sld>
</file>

<file path=ppt/theme/theme1.xml><?xml version="1.0" encoding="utf-8"?>
<a:theme xmlns:a="http://schemas.openxmlformats.org/drawingml/2006/main" name="5_Akış">
  <a:themeElements>
    <a:clrScheme name="5_Akış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fontScheme name="5_Akış">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tr-TR"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tr-TR"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5_Akış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6_Akış">
  <a:themeElements>
    <a:clrScheme name="5_Akış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fontScheme name="5_Akış">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tr-TR"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tr-TR"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5_Akış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9922</TotalTime>
  <Words>3689</Words>
  <Application>Microsoft Office PowerPoint</Application>
  <PresentationFormat>Ekran Gösterisi (4:3)</PresentationFormat>
  <Paragraphs>689</Paragraphs>
  <Slides>144</Slides>
  <Notes>0</Notes>
  <HiddenSlides>0</HiddenSlides>
  <MMClips>0</MMClips>
  <ScaleCrop>false</ScaleCrop>
  <HeadingPairs>
    <vt:vector size="6" baseType="variant">
      <vt:variant>
        <vt:lpstr>Tema</vt:lpstr>
      </vt:variant>
      <vt:variant>
        <vt:i4>3</vt:i4>
      </vt:variant>
      <vt:variant>
        <vt:lpstr>Katıştırılmış OLE Hizmet Programları</vt:lpstr>
      </vt:variant>
      <vt:variant>
        <vt:i4>3</vt:i4>
      </vt:variant>
      <vt:variant>
        <vt:lpstr>Slayt Başlıkları</vt:lpstr>
      </vt:variant>
      <vt:variant>
        <vt:i4>144</vt:i4>
      </vt:variant>
    </vt:vector>
  </HeadingPairs>
  <TitlesOfParts>
    <vt:vector size="150" baseType="lpstr">
      <vt:lpstr>5_Akış</vt:lpstr>
      <vt:lpstr>Default Design</vt:lpstr>
      <vt:lpstr>6_Akış</vt:lpstr>
      <vt:lpstr>Denklem</vt:lpstr>
      <vt:lpstr>Bit Eşlem Resmi</vt:lpstr>
      <vt:lpstr>Photo Editor Photo</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Slayt 63</vt:lpstr>
      <vt:lpstr>Slayt 64</vt:lpstr>
      <vt:lpstr>Slayt 65</vt:lpstr>
      <vt:lpstr>Slayt 66</vt:lpstr>
      <vt:lpstr>Slayt 67</vt:lpstr>
      <vt:lpstr>Slayt 68</vt:lpstr>
      <vt:lpstr>Slayt 69</vt:lpstr>
      <vt:lpstr>Slayt 70</vt:lpstr>
      <vt:lpstr>Slayt 71</vt:lpstr>
      <vt:lpstr>Slayt 72</vt:lpstr>
      <vt:lpstr>Slayt 73</vt:lpstr>
      <vt:lpstr>Slayt 74</vt:lpstr>
      <vt:lpstr>Slayt 75</vt:lpstr>
      <vt:lpstr>Slayt 76</vt:lpstr>
      <vt:lpstr>Slayt 77</vt:lpstr>
      <vt:lpstr>Slayt 78</vt:lpstr>
      <vt:lpstr>Slayt 79</vt:lpstr>
      <vt:lpstr>Slayt 80</vt:lpstr>
      <vt:lpstr>Slayt 81</vt:lpstr>
      <vt:lpstr>Slayt 82</vt:lpstr>
      <vt:lpstr>Slayt 83</vt:lpstr>
      <vt:lpstr>Slayt 84</vt:lpstr>
      <vt:lpstr>Slayt 85</vt:lpstr>
      <vt:lpstr>Slayt 86</vt:lpstr>
      <vt:lpstr>Slayt 87</vt:lpstr>
      <vt:lpstr>Slayt 88</vt:lpstr>
      <vt:lpstr>Slayt 89</vt:lpstr>
      <vt:lpstr>Slayt 90</vt:lpstr>
      <vt:lpstr>Slayt 91</vt:lpstr>
      <vt:lpstr>Slayt 92</vt:lpstr>
      <vt:lpstr>Slayt 93</vt:lpstr>
      <vt:lpstr>Slayt 94</vt:lpstr>
      <vt:lpstr>Slayt 95</vt:lpstr>
      <vt:lpstr>Slayt 96</vt:lpstr>
      <vt:lpstr>Slayt 97</vt:lpstr>
      <vt:lpstr>Slayt 98</vt:lpstr>
      <vt:lpstr>Slayt 99</vt:lpstr>
      <vt:lpstr>Slayt 100</vt:lpstr>
      <vt:lpstr>Slayt 101</vt:lpstr>
      <vt:lpstr>Slayt 102</vt:lpstr>
      <vt:lpstr>Slayt 103</vt:lpstr>
      <vt:lpstr>Slayt 104</vt:lpstr>
      <vt:lpstr>Slayt 105</vt:lpstr>
      <vt:lpstr>Slayt 106</vt:lpstr>
      <vt:lpstr>Slayt 107</vt:lpstr>
      <vt:lpstr>Slayt 108</vt:lpstr>
      <vt:lpstr>Slayt 109</vt:lpstr>
      <vt:lpstr>Slayt 110</vt:lpstr>
      <vt:lpstr>Slayt 111</vt:lpstr>
      <vt:lpstr>Slayt 112</vt:lpstr>
      <vt:lpstr>Slayt 113</vt:lpstr>
      <vt:lpstr>Slayt 114</vt:lpstr>
      <vt:lpstr>Slayt 115</vt:lpstr>
      <vt:lpstr>Slayt 116</vt:lpstr>
      <vt:lpstr>Slayt 117</vt:lpstr>
      <vt:lpstr>Slayt 118</vt:lpstr>
      <vt:lpstr>Slayt 119</vt:lpstr>
      <vt:lpstr>Slayt 120</vt:lpstr>
      <vt:lpstr>Slayt 121</vt:lpstr>
      <vt:lpstr>Slayt 122</vt:lpstr>
      <vt:lpstr>Slayt 123</vt:lpstr>
      <vt:lpstr>Slayt 124</vt:lpstr>
      <vt:lpstr>Slayt 125</vt:lpstr>
      <vt:lpstr>Slayt 126</vt:lpstr>
      <vt:lpstr>Slayt 127</vt:lpstr>
      <vt:lpstr>Slayt 128</vt:lpstr>
      <vt:lpstr>Slayt 129</vt:lpstr>
      <vt:lpstr>Slayt 130</vt:lpstr>
      <vt:lpstr>Slayt 131</vt:lpstr>
      <vt:lpstr>Slayt 132</vt:lpstr>
      <vt:lpstr>Slayt 133</vt:lpstr>
      <vt:lpstr>Slayt 134</vt:lpstr>
      <vt:lpstr>Slayt 135</vt:lpstr>
      <vt:lpstr>Slayt 136</vt:lpstr>
      <vt:lpstr>Slayt 137</vt:lpstr>
      <vt:lpstr>Slayt 138</vt:lpstr>
      <vt:lpstr>Slayt 139</vt:lpstr>
      <vt:lpstr>Slayt 140</vt:lpstr>
      <vt:lpstr>Slayt 141</vt:lpstr>
      <vt:lpstr>Slayt 142</vt:lpstr>
      <vt:lpstr>Slayt 143</vt:lpstr>
      <vt:lpstr>Slayt 144</vt:lpstr>
    </vt:vector>
  </TitlesOfParts>
  <Company>KSB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KEVSER</dc:creator>
  <cp:lastModifiedBy>HC</cp:lastModifiedBy>
  <cp:revision>977</cp:revision>
  <dcterms:created xsi:type="dcterms:W3CDTF">2008-03-03T15:12:08Z</dcterms:created>
  <dcterms:modified xsi:type="dcterms:W3CDTF">2019-04-17T10:23:13Z</dcterms:modified>
</cp:coreProperties>
</file>