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7" r:id="rId1"/>
  </p:sldMasterIdLst>
  <p:notesMasterIdLst>
    <p:notesMasterId r:id="rId16"/>
  </p:notesMasterIdLst>
  <p:sldIdLst>
    <p:sldId id="258" r:id="rId2"/>
    <p:sldId id="259" r:id="rId3"/>
    <p:sldId id="267" r:id="rId4"/>
    <p:sldId id="268" r:id="rId5"/>
    <p:sldId id="272" r:id="rId6"/>
    <p:sldId id="273" r:id="rId7"/>
    <p:sldId id="291" r:id="rId8"/>
    <p:sldId id="292" r:id="rId9"/>
    <p:sldId id="276" r:id="rId10"/>
    <p:sldId id="278" r:id="rId11"/>
    <p:sldId id="284" r:id="rId12"/>
    <p:sldId id="288" r:id="rId13"/>
    <p:sldId id="289" r:id="rId14"/>
    <p:sldId id="290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5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844" autoAdjust="0"/>
    <p:restoredTop sz="94660"/>
  </p:normalViewPr>
  <p:slideViewPr>
    <p:cSldViewPr>
      <p:cViewPr>
        <p:scale>
          <a:sx n="78" d="100"/>
          <a:sy n="78" d="100"/>
        </p:scale>
        <p:origin x="-121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48FD9-3565-49B1-B599-815BE05F95F6}" type="datetimeFigureOut">
              <a:rPr lang="tr-TR" smtClean="0"/>
              <a:pPr/>
              <a:t>5.05.2020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0D1BA-A14B-4961-BB23-259FB564E0D9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B9545-6D3B-4F84-B924-1D90DDA6A215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4900F-14CF-44FC-BB63-84DE27168BFA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2B9F12-4AF8-4C28-9CCF-455649A083B7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F75A0-A46F-4A18-9756-DFA7DDE8EA9B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270F1E-86BD-4185-A1E5-E666548434AE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5BA631-A9FC-4957-87EF-BFDEBACE60A2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F2A7B4-9E82-4CE6-A993-69A2D29ED535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9BDC9B-2893-4D0D-A085-292A59E2CFF2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38D7569-06EE-4583-86EB-29630A28A5EB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86410-F8DC-4A2A-8CDC-F75B9E095A29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3F5A7E-4B98-4314-A351-EDC7B4BE3887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AF80300-2D7E-4B54-95B6-15FCC3CCF562}" type="slidenum">
              <a:rPr lang="tr-TR" altLang="en-US" smtClean="0"/>
              <a:pPr>
                <a:defRPr/>
              </a:pPr>
              <a:t>‹#›</a:t>
            </a:fld>
            <a:endParaRPr lang="tr-TR" altLang="en-US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drzeydanli.com.tr/images/image/Elektroforez%20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71504"/>
          </a:xfrm>
        </p:spPr>
        <p:txBody>
          <a:bodyPr>
            <a:normAutofit/>
          </a:bodyPr>
          <a:lstStyle/>
          <a:p>
            <a:r>
              <a:rPr lang="tr-TR" sz="2700" dirty="0" err="1" smtClean="0">
                <a:latin typeface="Times New Roman" pitchFamily="18" charset="0"/>
                <a:cs typeface="Times New Roman" pitchFamily="18" charset="0"/>
              </a:rPr>
              <a:t>Elektroforez</a:t>
            </a:r>
            <a:endParaRPr lang="tr-TR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357298"/>
            <a:ext cx="8329642" cy="4967302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50000"/>
              </a:lnSpc>
              <a:buNone/>
              <a:defRPr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 	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800" dirty="0" smtClean="0"/>
              <a:t>	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Elektroforez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yüklü moleküllerin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elektriksel bir alanda göç etmesi olarak tanımlanmaktadır. Sıvı veya katı bir ortama elektrik akımı uygulanması ile yüklü moleküllerin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farklı hızlarda hareket etmesi prensibine dayalı analiz yöntemlerinin genel adıdır. 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Şekil ve uygulama açısından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kromatografik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yöntemlere benzer ancak ilave olarak bir elektriksel içerir.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Çözelti içindeki yüklü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tanecikler elektriksel alanda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yük/kütle oranlarına göre belirlenen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hızlarda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hareket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(göç)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ederler. </a:t>
            </a: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472518" cy="61198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Elektroforez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Yönteminde</a:t>
            </a: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 	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1-Elektriksel alan (elektrotlar ve doğru akım kaynağı)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	2-Elektrolit ortamı  (genellikle bir tampon çözelti)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3- Destek ortamı (jel, kağıt, katı yüzey, kolon vs)</a:t>
            </a:r>
            <a:endParaRPr lang="tr-TR" sz="18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endParaRPr lang="tr-TR" sz="18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475582" y="-746919"/>
            <a:ext cx="6337300" cy="83518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214290"/>
            <a:ext cx="8569325" cy="640873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Jel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eletroforezi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: Şekildeki düzenek hazırlanır.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Analiz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edilecek örnek bir izleme boyası ile birlikte jelin tepesine uygulanır ve sistemden elektrik akımı geçirilir.  Örnekteki bileşenlerden daha hızlı hareket eden izleme boyası jelin bitimine ulaştığında akım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kesilir.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Tabaka halindeki jel ortamı aynı anda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çok sayıda örneğin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analiz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edilmesine 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imkan sağlar. </a:t>
            </a:r>
            <a:endParaRPr lang="tr-TR" sz="18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295401" y="-927100"/>
            <a:ext cx="6553200" cy="87852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296194" y="-927893"/>
            <a:ext cx="6480175" cy="87137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4900F-14CF-44FC-BB63-84DE27168BFA}" type="slidenum">
              <a:rPr lang="tr-TR" altLang="en-US" smtClean="0"/>
              <a:pPr>
                <a:defRPr/>
              </a:pPr>
              <a:t>7</a:t>
            </a:fld>
            <a:endParaRPr lang="tr-TR" altLang="en-US"/>
          </a:p>
        </p:txBody>
      </p:sp>
      <p:pic>
        <p:nvPicPr>
          <p:cNvPr id="5" name="4 Resim" descr="ELEKTROFOREZ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728667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F2A7B4-9E82-4CE6-A993-69A2D29ED535}" type="slidenum">
              <a:rPr lang="tr-TR" altLang="en-US" smtClean="0"/>
              <a:pPr>
                <a:defRPr/>
              </a:pPr>
              <a:t>8</a:t>
            </a:fld>
            <a:endParaRPr lang="tr-TR" altLang="en-US"/>
          </a:p>
        </p:txBody>
      </p:sp>
      <p:pic>
        <p:nvPicPr>
          <p:cNvPr id="3" name="2 Resim" descr="http://www.medisa.com.tr/resim/m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364333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Resim" descr="http://www.medisa.com.tr/resim/onmi-max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00042"/>
            <a:ext cx="371477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23"/>
            <a:ext cx="8435975" cy="5310202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	Proteinlerin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elektroforetik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analizi için geliştirilmiş etkin bir  teknik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İzoelektrik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Odaklama (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isoelectric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focusing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, IEF)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dir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. Bir proteinin net yükü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pH’ya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bağımlıdır. Proteinler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izoelektrik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pH’larının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(net yükün sıfır olduğu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pHI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) altında pozitif olarak yüklüdürler ve sabit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pH’lı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bir ortamda negatif yüklü elektroda (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katod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) doğru göç ederler.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İzoelektrik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noktalarının üstündeki 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pH’da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 ise, protein proton  kaybeder, negatif yüklü hale geçer ve pozitif yüklü (</a:t>
            </a:r>
            <a:r>
              <a:rPr lang="tr-TR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anod</a:t>
            </a: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)  doğru göç eder.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Elektroforez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ortamının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pH’sı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proteinin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pHI’sına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eşitse, proteinin net yükü sıfır olacağından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elektrodların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hiçbirine  doğru hareket etmez. Anoda bir asit (genellikle fosforik asit ), katoda da bir baz (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trietanolamin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) yerleştirilir.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Bir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karışımdaki farklı protein molekülleri farklı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pHI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değerlerine sahip olacağından bunların IEF uygulamasıyla ayrılmaları mümkün olur.</a:t>
            </a:r>
          </a:p>
          <a:p>
            <a:pPr>
              <a:lnSpc>
                <a:spcPct val="150000"/>
              </a:lnSpc>
              <a:buNone/>
            </a:pP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tr-TR" sz="18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71504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İzoelektrik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odaklama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331912" y="-892174"/>
            <a:ext cx="6480175" cy="8642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642942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Kılcal (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Kapiler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elektroforez</a:t>
            </a:r>
            <a:endParaRPr lang="tr-TR" sz="2400" dirty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0" y="1071546"/>
            <a:ext cx="9144000" cy="5467368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tr-TR" sz="1800" dirty="0" smtClean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Bir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güç kaynağı, iki tampon deposu, tamponla doldurulmuş kılcal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bir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tüp (kolon) ve sürekli çalışan bir algılayıcıdan ibarettir.</a:t>
            </a:r>
          </a:p>
          <a:p>
            <a:pPr>
              <a:lnSpc>
                <a:spcPct val="150000"/>
              </a:lnSpc>
              <a:buNone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Kılcal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tüpler 50-100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μm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çapında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25-100 cm boyunda esnek silikadan yapılmıştır. Güç kaynağına bağlanmış olan platin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elektrodlar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tampon  depolarına daldırılır. Kılcal tüpe yüksek voltaj uygulanır ve az miktarda örnek solüsyon kılcal tüpün bir ucuna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injeksiyon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ile uygulanır.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Solüsyon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içindeki moleküller elektrik alanının etkisi altında kılcal tüp boyunca hareket ederler.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	Tüpün 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diğer ucundan dışarı çıkan moleküller </a:t>
            </a:r>
            <a:r>
              <a:rPr lang="tr-TR" sz="1800" dirty="0" err="1" smtClean="0">
                <a:latin typeface="Times New Roman" pitchFamily="18" charset="0"/>
                <a:cs typeface="Times New Roman" pitchFamily="18" charset="0"/>
              </a:rPr>
              <a:t>dedektör</a:t>
            </a:r>
            <a:r>
              <a:rPr lang="tr-TR" sz="1800" dirty="0" smtClean="0">
                <a:latin typeface="Times New Roman" pitchFamily="18" charset="0"/>
                <a:cs typeface="Times New Roman" pitchFamily="18" charset="0"/>
              </a:rPr>
              <a:t> tarafından belirlenir.  </a:t>
            </a: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tr-TR" sz="18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331913" y="-963612"/>
            <a:ext cx="6480175" cy="87852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428628"/>
          </a:xfrm>
        </p:spPr>
        <p:txBody>
          <a:bodyPr>
            <a:normAutofit/>
          </a:bodyPr>
          <a:lstStyle/>
          <a:p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Elektroosmotik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Akış (EOF)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4900F-14CF-44FC-BB63-84DE27168BFA}" type="slidenum">
              <a:rPr lang="tr-TR" altLang="en-US" smtClean="0"/>
              <a:pPr>
                <a:defRPr/>
              </a:pPr>
              <a:t>13</a:t>
            </a:fld>
            <a:endParaRPr lang="tr-T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929066"/>
            <a:ext cx="53054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0"/>
            <a:ext cx="4286280" cy="252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4900F-14CF-44FC-BB63-84DE27168BFA}" type="slidenum">
              <a:rPr lang="tr-TR" altLang="en-US" smtClean="0"/>
              <a:pPr>
                <a:defRPr/>
              </a:pPr>
              <a:t>14</a:t>
            </a:fld>
            <a:endParaRPr lang="tr-T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31337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314"/>
            <a:ext cx="809625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2367</TotalTime>
  <Words>18</Words>
  <Application>Microsoft Office PowerPoint</Application>
  <PresentationFormat>Ekran Gösterisi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Elektroforez</vt:lpstr>
      <vt:lpstr>Slayt 2</vt:lpstr>
      <vt:lpstr>Slayt 3</vt:lpstr>
      <vt:lpstr>Slayt 4</vt:lpstr>
      <vt:lpstr>Slayt 5</vt:lpstr>
      <vt:lpstr>Slayt 6</vt:lpstr>
      <vt:lpstr>Slayt 7</vt:lpstr>
      <vt:lpstr>Slayt 8</vt:lpstr>
      <vt:lpstr>İzoelektrik odaklama</vt:lpstr>
      <vt:lpstr>Slayt 10</vt:lpstr>
      <vt:lpstr>Kılcal (Kapiler) elektroforez</vt:lpstr>
      <vt:lpstr>Slayt 12</vt:lpstr>
      <vt:lpstr>Elektroosmotik Akış (EOF)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Kimyasal Kinetik</dc:title>
  <dc:creator>HASAN</dc:creator>
  <cp:lastModifiedBy>HC</cp:lastModifiedBy>
  <cp:revision>392</cp:revision>
  <dcterms:created xsi:type="dcterms:W3CDTF">2010-01-30T12:12:07Z</dcterms:created>
  <dcterms:modified xsi:type="dcterms:W3CDTF">2020-05-05T06:31:26Z</dcterms:modified>
</cp:coreProperties>
</file>