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7" r:id="rId1"/>
  </p:sldMasterIdLst>
  <p:notesMasterIdLst>
    <p:notesMasterId r:id="rId16"/>
  </p:notesMasterIdLst>
  <p:sldIdLst>
    <p:sldId id="308" r:id="rId2"/>
    <p:sldId id="297" r:id="rId3"/>
    <p:sldId id="313" r:id="rId4"/>
    <p:sldId id="317" r:id="rId5"/>
    <p:sldId id="314" r:id="rId6"/>
    <p:sldId id="315" r:id="rId7"/>
    <p:sldId id="316" r:id="rId8"/>
    <p:sldId id="307" r:id="rId9"/>
    <p:sldId id="306" r:id="rId10"/>
    <p:sldId id="318" r:id="rId11"/>
    <p:sldId id="319" r:id="rId12"/>
    <p:sldId id="320" r:id="rId13"/>
    <p:sldId id="311" r:id="rId14"/>
    <p:sldId id="312" r:id="rId15"/>
  </p:sldIdLst>
  <p:sldSz cx="9144000" cy="6858000" type="screen4x3"/>
  <p:notesSz cx="6858000" cy="9144000"/>
  <p:defaultTextStyle>
    <a:defPPr>
      <a:defRPr lang="tr-TR"/>
    </a:defPPr>
    <a:lvl1pPr algn="l" rtl="0" fontAlgn="base">
      <a:spcBef>
        <a:spcPct val="0"/>
      </a:spcBef>
      <a:spcAft>
        <a:spcPct val="0"/>
      </a:spcAft>
      <a:defRPr sz="1500" kern="1200" baseline="30000">
        <a:solidFill>
          <a:schemeClr val="tx1"/>
        </a:solidFill>
        <a:latin typeface="Times New Roman" pitchFamily="18" charset="0"/>
        <a:ea typeface="+mn-ea"/>
        <a:cs typeface="+mn-cs"/>
      </a:defRPr>
    </a:lvl1pPr>
    <a:lvl2pPr marL="457200" algn="l" rtl="0" fontAlgn="base">
      <a:spcBef>
        <a:spcPct val="0"/>
      </a:spcBef>
      <a:spcAft>
        <a:spcPct val="0"/>
      </a:spcAft>
      <a:defRPr sz="1500" kern="1200" baseline="30000">
        <a:solidFill>
          <a:schemeClr val="tx1"/>
        </a:solidFill>
        <a:latin typeface="Times New Roman" pitchFamily="18" charset="0"/>
        <a:ea typeface="+mn-ea"/>
        <a:cs typeface="+mn-cs"/>
      </a:defRPr>
    </a:lvl2pPr>
    <a:lvl3pPr marL="914400" algn="l" rtl="0" fontAlgn="base">
      <a:spcBef>
        <a:spcPct val="0"/>
      </a:spcBef>
      <a:spcAft>
        <a:spcPct val="0"/>
      </a:spcAft>
      <a:defRPr sz="1500" kern="1200" baseline="30000">
        <a:solidFill>
          <a:schemeClr val="tx1"/>
        </a:solidFill>
        <a:latin typeface="Times New Roman" pitchFamily="18" charset="0"/>
        <a:ea typeface="+mn-ea"/>
        <a:cs typeface="+mn-cs"/>
      </a:defRPr>
    </a:lvl3pPr>
    <a:lvl4pPr marL="1371600" algn="l" rtl="0" fontAlgn="base">
      <a:spcBef>
        <a:spcPct val="0"/>
      </a:spcBef>
      <a:spcAft>
        <a:spcPct val="0"/>
      </a:spcAft>
      <a:defRPr sz="1500" kern="1200" baseline="30000">
        <a:solidFill>
          <a:schemeClr val="tx1"/>
        </a:solidFill>
        <a:latin typeface="Times New Roman" pitchFamily="18" charset="0"/>
        <a:ea typeface="+mn-ea"/>
        <a:cs typeface="+mn-cs"/>
      </a:defRPr>
    </a:lvl4pPr>
    <a:lvl5pPr marL="1828800" algn="l" rtl="0" fontAlgn="base">
      <a:spcBef>
        <a:spcPct val="0"/>
      </a:spcBef>
      <a:spcAft>
        <a:spcPct val="0"/>
      </a:spcAft>
      <a:defRPr sz="1500" kern="1200" baseline="30000">
        <a:solidFill>
          <a:schemeClr val="tx1"/>
        </a:solidFill>
        <a:latin typeface="Times New Roman" pitchFamily="18" charset="0"/>
        <a:ea typeface="+mn-ea"/>
        <a:cs typeface="+mn-cs"/>
      </a:defRPr>
    </a:lvl5pPr>
    <a:lvl6pPr marL="2286000" algn="l" defTabSz="914400" rtl="0" eaLnBrk="1" latinLnBrk="0" hangingPunct="1">
      <a:defRPr sz="1500" kern="1200" baseline="30000">
        <a:solidFill>
          <a:schemeClr val="tx1"/>
        </a:solidFill>
        <a:latin typeface="Times New Roman" pitchFamily="18" charset="0"/>
        <a:ea typeface="+mn-ea"/>
        <a:cs typeface="+mn-cs"/>
      </a:defRPr>
    </a:lvl6pPr>
    <a:lvl7pPr marL="2743200" algn="l" defTabSz="914400" rtl="0" eaLnBrk="1" latinLnBrk="0" hangingPunct="1">
      <a:defRPr sz="1500" kern="1200" baseline="30000">
        <a:solidFill>
          <a:schemeClr val="tx1"/>
        </a:solidFill>
        <a:latin typeface="Times New Roman" pitchFamily="18" charset="0"/>
        <a:ea typeface="+mn-ea"/>
        <a:cs typeface="+mn-cs"/>
      </a:defRPr>
    </a:lvl7pPr>
    <a:lvl8pPr marL="3200400" algn="l" defTabSz="914400" rtl="0" eaLnBrk="1" latinLnBrk="0" hangingPunct="1">
      <a:defRPr sz="1500" kern="1200" baseline="30000">
        <a:solidFill>
          <a:schemeClr val="tx1"/>
        </a:solidFill>
        <a:latin typeface="Times New Roman" pitchFamily="18" charset="0"/>
        <a:ea typeface="+mn-ea"/>
        <a:cs typeface="+mn-cs"/>
      </a:defRPr>
    </a:lvl8pPr>
    <a:lvl9pPr marL="3657600" algn="l" defTabSz="914400" rtl="0" eaLnBrk="1" latinLnBrk="0" hangingPunct="1">
      <a:defRPr sz="1500" kern="1200" baseline="300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44" autoAdjust="0"/>
    <p:restoredTop sz="94660"/>
  </p:normalViewPr>
  <p:slideViewPr>
    <p:cSldViewPr>
      <p:cViewPr>
        <p:scale>
          <a:sx n="78" d="100"/>
          <a:sy n="78" d="100"/>
        </p:scale>
        <p:origin x="-1234" y="-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148FD9-3565-49B1-B599-815BE05F95F6}" type="datetimeFigureOut">
              <a:rPr lang="tr-TR" smtClean="0"/>
              <a:pPr/>
              <a:t>2.01.2021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0D1BA-A14B-4961-BB23-259FB564E0D9}" type="slidenum">
              <a:rPr lang="tr-TR" smtClean="0"/>
              <a:pPr/>
              <a:t>‹#›</a:t>
            </a:fld>
            <a:endParaRPr lang="tr-TR"/>
          </a:p>
        </p:txBody>
      </p:sp>
    </p:spTree>
    <p:extLst>
      <p:ext uri="{BB962C8B-B14F-4D97-AF65-F5344CB8AC3E}">
        <p14:creationId xmlns="" xmlns:p14="http://schemas.microsoft.com/office/powerpoint/2010/main" val="61749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pPr>
              <a:defRPr/>
            </a:pPr>
            <a:endParaRPr lang="tr-TR" altLang="en-US"/>
          </a:p>
        </p:txBody>
      </p:sp>
      <p:sp>
        <p:nvSpPr>
          <p:cNvPr id="19" name="18 Altbilgi Yer Tutucusu"/>
          <p:cNvSpPr>
            <a:spLocks noGrp="1"/>
          </p:cNvSpPr>
          <p:nvPr>
            <p:ph type="ftr" sz="quarter" idx="11"/>
          </p:nvPr>
        </p:nvSpPr>
        <p:spPr/>
        <p:txBody>
          <a:bodyPr/>
          <a:lstStyle/>
          <a:p>
            <a:pPr>
              <a:defRPr/>
            </a:pPr>
            <a:endParaRPr lang="tr-TR" altLang="en-US"/>
          </a:p>
        </p:txBody>
      </p:sp>
      <p:sp>
        <p:nvSpPr>
          <p:cNvPr id="27" name="26 Slayt Numarası Yer Tutucusu"/>
          <p:cNvSpPr>
            <a:spLocks noGrp="1"/>
          </p:cNvSpPr>
          <p:nvPr>
            <p:ph type="sldNum" sz="quarter" idx="12"/>
          </p:nvPr>
        </p:nvSpPr>
        <p:spPr/>
        <p:txBody>
          <a:bodyPr/>
          <a:lstStyle/>
          <a:p>
            <a:pPr>
              <a:defRPr/>
            </a:pPr>
            <a:fld id="{54AB9545-6D3B-4F84-B924-1D90DDA6A215}" type="slidenum">
              <a:rPr lang="tr-TR" altLang="en-US" smtClean="0"/>
              <a:pPr>
                <a:defRPr/>
              </a:pPr>
              <a:t>‹#›</a:t>
            </a:fld>
            <a:endParaRPr lang="tr-T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534900F-14CF-44FC-BB63-84DE27168BFA}"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4D2B9F12-4AF8-4C28-9CCF-455649A083B7}"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E42F75A0-A46F-4A18-9756-DFA7DDE8EA9B}"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pPr>
              <a:defRPr/>
            </a:pPr>
            <a:endParaRPr lang="tr-TR" altLang="en-US"/>
          </a:p>
        </p:txBody>
      </p:sp>
      <p:sp>
        <p:nvSpPr>
          <p:cNvPr id="8" name="7 Altbilgi Yer Tutucusu"/>
          <p:cNvSpPr>
            <a:spLocks noGrp="1"/>
          </p:cNvSpPr>
          <p:nvPr>
            <p:ph type="ftr" sz="quarter" idx="11"/>
          </p:nvPr>
        </p:nvSpPr>
        <p:spPr/>
        <p:txBody>
          <a:bodyPr/>
          <a:lstStyle/>
          <a:p>
            <a:pPr>
              <a:defRPr/>
            </a:pPr>
            <a:endParaRPr lang="tr-TR" altLang="en-US"/>
          </a:p>
        </p:txBody>
      </p:sp>
      <p:sp>
        <p:nvSpPr>
          <p:cNvPr id="9" name="8 Slayt Numarası Yer Tutucusu"/>
          <p:cNvSpPr>
            <a:spLocks noGrp="1"/>
          </p:cNvSpPr>
          <p:nvPr>
            <p:ph type="sldNum" sz="quarter" idx="12"/>
          </p:nvPr>
        </p:nvSpPr>
        <p:spPr/>
        <p:txBody>
          <a:bodyPr/>
          <a:lstStyle/>
          <a:p>
            <a:pPr>
              <a:defRPr/>
            </a:pPr>
            <a:fld id="{1F270F1E-86BD-4185-A1E5-E666548434AE}"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pPr>
              <a:defRPr/>
            </a:pPr>
            <a:endParaRPr lang="tr-TR" altLang="en-US"/>
          </a:p>
        </p:txBody>
      </p:sp>
      <p:sp>
        <p:nvSpPr>
          <p:cNvPr id="4" name="3 Altbilgi Yer Tutucusu"/>
          <p:cNvSpPr>
            <a:spLocks noGrp="1"/>
          </p:cNvSpPr>
          <p:nvPr>
            <p:ph type="ftr" sz="quarter" idx="11"/>
          </p:nvPr>
        </p:nvSpPr>
        <p:spPr/>
        <p:txBody>
          <a:bodyPr/>
          <a:lstStyle/>
          <a:p>
            <a:pPr>
              <a:defRPr/>
            </a:pPr>
            <a:endParaRPr lang="tr-TR" altLang="en-US"/>
          </a:p>
        </p:txBody>
      </p:sp>
      <p:sp>
        <p:nvSpPr>
          <p:cNvPr id="5" name="4 Slayt Numarası Yer Tutucusu"/>
          <p:cNvSpPr>
            <a:spLocks noGrp="1"/>
          </p:cNvSpPr>
          <p:nvPr>
            <p:ph type="sldNum" sz="quarter" idx="12"/>
          </p:nvPr>
        </p:nvSpPr>
        <p:spPr/>
        <p:txBody>
          <a:bodyPr/>
          <a:lstStyle/>
          <a:p>
            <a:pPr>
              <a:defRPr/>
            </a:pPr>
            <a:fld id="{AA5BA631-A9FC-4957-87EF-BFDEBACE60A2}"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a:defRPr/>
            </a:pPr>
            <a:endParaRPr lang="tr-TR" altLang="en-US"/>
          </a:p>
        </p:txBody>
      </p:sp>
      <p:sp>
        <p:nvSpPr>
          <p:cNvPr id="3" name="2 Altbilgi Yer Tutucusu"/>
          <p:cNvSpPr>
            <a:spLocks noGrp="1"/>
          </p:cNvSpPr>
          <p:nvPr>
            <p:ph type="ftr" sz="quarter" idx="11"/>
          </p:nvPr>
        </p:nvSpPr>
        <p:spPr/>
        <p:txBody>
          <a:bodyPr/>
          <a:lstStyle/>
          <a:p>
            <a:pPr>
              <a:defRPr/>
            </a:pPr>
            <a:endParaRPr lang="tr-TR" altLang="en-US"/>
          </a:p>
        </p:txBody>
      </p:sp>
      <p:sp>
        <p:nvSpPr>
          <p:cNvPr id="4" name="3 Slayt Numarası Yer Tutucusu"/>
          <p:cNvSpPr>
            <a:spLocks noGrp="1"/>
          </p:cNvSpPr>
          <p:nvPr>
            <p:ph type="sldNum" sz="quarter" idx="12"/>
          </p:nvPr>
        </p:nvSpPr>
        <p:spPr/>
        <p:txBody>
          <a:bodyPr/>
          <a:lstStyle/>
          <a:p>
            <a:pPr>
              <a:defRPr/>
            </a:pPr>
            <a:fld id="{C9F2A7B4-9E82-4CE6-A993-69A2D29ED535}" type="slidenum">
              <a:rPr lang="tr-TR" altLang="en-US" smtClean="0"/>
              <a:pPr>
                <a:defRPr/>
              </a:pPr>
              <a:t>‹#›</a:t>
            </a:fld>
            <a:endParaRPr lang="tr-T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519BDC9B-2893-4D0D-A085-292A59E2CFF2}"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a:xfrm>
            <a:off x="8077200" y="6356350"/>
            <a:ext cx="609600" cy="365125"/>
          </a:xfrm>
        </p:spPr>
        <p:txBody>
          <a:bodyPr/>
          <a:lstStyle/>
          <a:p>
            <a:pPr>
              <a:defRPr/>
            </a:pPr>
            <a:fld id="{E38D7569-06EE-4583-86EB-29630A28A5EB}" type="slidenum">
              <a:rPr lang="tr-TR" altLang="en-US" smtClean="0"/>
              <a:pPr>
                <a:defRPr/>
              </a:pPr>
              <a:t>‹#›</a:t>
            </a:fld>
            <a:endParaRPr lang="tr-TR" altLang="en-US"/>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8C86410-F8DC-4A2A-8CDC-F75B9E095A29}"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AF3F5A7E-4B98-4314-A351-EDC7B4BE3887}" type="slidenum">
              <a:rPr lang="tr-TR" altLang="en-US" smtClean="0"/>
              <a:pPr>
                <a:defRPr/>
              </a:pPr>
              <a:t>‹#›</a:t>
            </a:fld>
            <a:endParaRPr lang="tr-TR"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AF80300-2D7E-4B54-95B6-15FCC3CCF562}" type="slidenum">
              <a:rPr lang="tr-TR" altLang="en-US" smtClean="0"/>
              <a:pPr>
                <a:defRPr/>
              </a:pPr>
              <a:t>‹#›</a:t>
            </a:fld>
            <a:endParaRPr lang="tr-TR" altLang="en-US"/>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500"/>
                                        <p:tgtEl>
                                          <p:spTgt spid="30">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0">
                                            <p:txEl>
                                              <p:pRg st="1" end="1"/>
                                            </p:txEl>
                                          </p:spTgt>
                                        </p:tgtEl>
                                        <p:attrNameLst>
                                          <p:attrName>style.visibility</p:attrName>
                                        </p:attrNameLst>
                                      </p:cBhvr>
                                      <p:to>
                                        <p:strVal val="visible"/>
                                      </p:to>
                                    </p:set>
                                    <p:animEffect transition="in" filter="wipe(left)">
                                      <p:cBhvr>
                                        <p:cTn id="15" dur="500"/>
                                        <p:tgtEl>
                                          <p:spTgt spid="30">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
                                            <p:txEl>
                                              <p:pRg st="2" end="2"/>
                                            </p:txEl>
                                          </p:spTgt>
                                        </p:tgtEl>
                                        <p:attrNameLst>
                                          <p:attrName>style.visibility</p:attrName>
                                        </p:attrNameLst>
                                      </p:cBhvr>
                                      <p:to>
                                        <p:strVal val="visible"/>
                                      </p:to>
                                    </p:set>
                                    <p:animEffect transition="in" filter="wipe(left)">
                                      <p:cBhvr>
                                        <p:cTn id="18" dur="500"/>
                                        <p:tgtEl>
                                          <p:spTgt spid="30">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wipe(left)">
                                      <p:cBhvr>
                                        <p:cTn id="21" dur="500"/>
                                        <p:tgtEl>
                                          <p:spTgt spid="30">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0">
                                            <p:txEl>
                                              <p:pRg st="4" end="4"/>
                                            </p:txEl>
                                          </p:spTgt>
                                        </p:tgtEl>
                                        <p:attrNameLst>
                                          <p:attrName>style.visibility</p:attrName>
                                        </p:attrNameLst>
                                      </p:cBhvr>
                                      <p:to>
                                        <p:strVal val="visible"/>
                                      </p:to>
                                    </p:set>
                                    <p:animEffect transition="in" filter="wipe(left)">
                                      <p:cBhvr>
                                        <p:cTn id="24"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bldLst>
  </p:timing>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5534900F-14CF-44FC-BB63-84DE27168BFA}" type="slidenum">
              <a:rPr lang="tr-TR" altLang="en-US" smtClean="0"/>
              <a:pPr>
                <a:defRPr/>
              </a:pPr>
              <a:t>1</a:t>
            </a:fld>
            <a:endParaRPr lang="tr-TR" altLang="en-US"/>
          </a:p>
        </p:txBody>
      </p:sp>
      <p:sp>
        <p:nvSpPr>
          <p:cNvPr id="6" name="2 Başlık"/>
          <p:cNvSpPr txBox="1">
            <a:spLocks/>
          </p:cNvSpPr>
          <p:nvPr/>
        </p:nvSpPr>
        <p:spPr>
          <a:xfrm>
            <a:off x="107504" y="188640"/>
            <a:ext cx="8229600" cy="571504"/>
          </a:xfrm>
          <a:prstGeom prst="rect">
            <a:avLst/>
          </a:prstGeom>
        </p:spPr>
        <p:txBody>
          <a:bodyPr>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tr-TR" sz="2700" baseline="0" dirty="0" smtClean="0">
                <a:latin typeface="Times New Roman" pitchFamily="18" charset="0"/>
                <a:cs typeface="Times New Roman" pitchFamily="18" charset="0"/>
              </a:rPr>
              <a:t>10-Elektroliz ile ayırmalar</a:t>
            </a:r>
            <a:endParaRPr lang="tr-TR" baseline="0" dirty="0"/>
          </a:p>
        </p:txBody>
      </p:sp>
      <p:sp>
        <p:nvSpPr>
          <p:cNvPr id="7" name="6 Dikdörtgen"/>
          <p:cNvSpPr/>
          <p:nvPr/>
        </p:nvSpPr>
        <p:spPr>
          <a:xfrm>
            <a:off x="251520" y="1196752"/>
            <a:ext cx="8136904" cy="3416320"/>
          </a:xfrm>
          <a:prstGeom prst="rect">
            <a:avLst/>
          </a:prstGeom>
        </p:spPr>
        <p:txBody>
          <a:bodyPr wrap="square">
            <a:spAutoFit/>
          </a:bodyPr>
          <a:lstStyle/>
          <a:p>
            <a:pPr>
              <a:lnSpc>
                <a:spcPct val="150000"/>
              </a:lnSpc>
            </a:pPr>
            <a:r>
              <a:rPr lang="tr-TR" sz="1800" baseline="0" dirty="0" smtClean="0">
                <a:solidFill>
                  <a:srgbClr val="FF0000"/>
                </a:solidFill>
              </a:rPr>
              <a:t>Elektroliz İle İlgili Bazı Terimler:</a:t>
            </a:r>
          </a:p>
          <a:p>
            <a:pPr>
              <a:lnSpc>
                <a:spcPct val="150000"/>
              </a:lnSpc>
            </a:pPr>
            <a:r>
              <a:rPr lang="tr-TR" sz="1800" baseline="0" dirty="0" smtClean="0">
                <a:solidFill>
                  <a:srgbClr val="FF0000"/>
                </a:solidFill>
              </a:rPr>
              <a:t>Elektrolit : </a:t>
            </a:r>
            <a:r>
              <a:rPr lang="tr-TR" sz="1800" baseline="0" dirty="0" smtClean="0"/>
              <a:t>İçinde (+) ve (-) yüklü serbest iyonları bulunduran ortamlardır.</a:t>
            </a:r>
          </a:p>
          <a:p>
            <a:pPr>
              <a:lnSpc>
                <a:spcPct val="150000"/>
              </a:lnSpc>
            </a:pPr>
            <a:r>
              <a:rPr lang="tr-TR" sz="1800" baseline="0" dirty="0" smtClean="0">
                <a:solidFill>
                  <a:srgbClr val="FF0000"/>
                </a:solidFill>
              </a:rPr>
              <a:t>Elektrot : </a:t>
            </a:r>
            <a:r>
              <a:rPr lang="tr-TR" sz="1800" baseline="0" dirty="0" smtClean="0"/>
              <a:t>Elektrolit içine batırılan metallerdir.</a:t>
            </a:r>
          </a:p>
          <a:p>
            <a:pPr>
              <a:lnSpc>
                <a:spcPct val="150000"/>
              </a:lnSpc>
            </a:pPr>
            <a:r>
              <a:rPr lang="tr-TR" sz="1800" baseline="0" dirty="0" smtClean="0">
                <a:solidFill>
                  <a:srgbClr val="FF0000"/>
                </a:solidFill>
              </a:rPr>
              <a:t>Anot : </a:t>
            </a:r>
            <a:r>
              <a:rPr lang="tr-TR" sz="1800" baseline="0" dirty="0" smtClean="0"/>
              <a:t>Bir elektroliz kabında üreticinin pozitif kutbuna bağlı olan ve yükseltgenme reaksiyonunun meydana geldiği elektrottur.</a:t>
            </a:r>
          </a:p>
          <a:p>
            <a:pPr>
              <a:lnSpc>
                <a:spcPct val="150000"/>
              </a:lnSpc>
            </a:pPr>
            <a:r>
              <a:rPr lang="tr-TR" sz="1800" baseline="0" dirty="0" smtClean="0">
                <a:solidFill>
                  <a:srgbClr val="FF0000"/>
                </a:solidFill>
              </a:rPr>
              <a:t>Katot : </a:t>
            </a:r>
            <a:r>
              <a:rPr lang="tr-TR" sz="1800" baseline="0" dirty="0" smtClean="0"/>
              <a:t>Bir elektroliz kabında üreticinin negatif kutbuna </a:t>
            </a:r>
            <a:r>
              <a:rPr lang="tr-TR" sz="1800" baseline="0" dirty="0" err="1" smtClean="0"/>
              <a:t>bağlıolan</a:t>
            </a:r>
            <a:r>
              <a:rPr lang="tr-TR" sz="1800" baseline="0" dirty="0" smtClean="0"/>
              <a:t> ve indirgenme </a:t>
            </a:r>
            <a:r>
              <a:rPr lang="tr-TR" sz="1800" baseline="0" dirty="0" err="1" smtClean="0"/>
              <a:t>reaksiyonununelektrottur</a:t>
            </a:r>
            <a:r>
              <a:rPr lang="tr-TR" sz="1800" baseline="0" dirty="0" smtClean="0"/>
              <a:t>.</a:t>
            </a:r>
          </a:p>
          <a:p>
            <a:pPr>
              <a:lnSpc>
                <a:spcPct val="150000"/>
              </a:lnSpc>
            </a:pPr>
            <a:r>
              <a:rPr lang="tr-TR" sz="1800" baseline="0" dirty="0" smtClean="0">
                <a:solidFill>
                  <a:srgbClr val="FF0000"/>
                </a:solidFill>
              </a:rPr>
              <a:t>Güç Kaynağı: </a:t>
            </a:r>
            <a:r>
              <a:rPr lang="tr-TR" sz="1800" baseline="0" dirty="0" smtClean="0"/>
              <a:t>Doğru akım üreten pil veya elektriksel cihaz</a:t>
            </a:r>
            <a:endParaRPr lang="tr-TR" sz="1800" baseline="0" dirty="0"/>
          </a:p>
        </p:txBody>
      </p:sp>
    </p:spTree>
    <p:extLst>
      <p:ext uri="{BB962C8B-B14F-4D97-AF65-F5344CB8AC3E}">
        <p14:creationId xmlns="" xmlns:p14="http://schemas.microsoft.com/office/powerpoint/2010/main" val="1084384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5534900F-14CF-44FC-BB63-84DE27168BFA}" type="slidenum">
              <a:rPr lang="tr-TR" altLang="en-US" smtClean="0"/>
              <a:pPr>
                <a:defRPr/>
              </a:pPr>
              <a:t>2</a:t>
            </a:fld>
            <a:endParaRPr lang="tr-TR" altLang="en-US"/>
          </a:p>
        </p:txBody>
      </p:sp>
      <p:sp>
        <p:nvSpPr>
          <p:cNvPr id="5" name="Dikdörtgen 4"/>
          <p:cNvSpPr/>
          <p:nvPr/>
        </p:nvSpPr>
        <p:spPr>
          <a:xfrm>
            <a:off x="0" y="116632"/>
            <a:ext cx="8064896" cy="2169825"/>
          </a:xfrm>
          <a:prstGeom prst="rect">
            <a:avLst/>
          </a:prstGeom>
        </p:spPr>
        <p:txBody>
          <a:bodyPr wrap="square">
            <a:spAutoFit/>
          </a:bodyPr>
          <a:lstStyle/>
          <a:p>
            <a:pPr>
              <a:lnSpc>
                <a:spcPct val="150000"/>
              </a:lnSpc>
            </a:pPr>
            <a:r>
              <a:rPr lang="tr-TR" sz="1800" baseline="0" dirty="0" smtClean="0">
                <a:solidFill>
                  <a:srgbClr val="FF0000"/>
                </a:solidFill>
              </a:rPr>
              <a:t>Elektroliz işlemi</a:t>
            </a:r>
            <a:r>
              <a:rPr lang="tr-TR" sz="1800" baseline="0" dirty="0" smtClean="0"/>
              <a:t>:</a:t>
            </a:r>
          </a:p>
          <a:p>
            <a:pPr>
              <a:lnSpc>
                <a:spcPct val="150000"/>
              </a:lnSpc>
            </a:pPr>
            <a:r>
              <a:rPr lang="tr-TR" sz="1800" baseline="0" dirty="0" smtClean="0"/>
              <a:t>Elektroliz, elektrotlar aracılığı ile </a:t>
            </a:r>
            <a:r>
              <a:rPr lang="tr-TR" sz="1800" baseline="0" dirty="0" err="1" smtClean="0"/>
              <a:t>dışardan</a:t>
            </a:r>
            <a:r>
              <a:rPr lang="tr-TR" sz="1800" baseline="0" dirty="0" smtClean="0"/>
              <a:t> elektrik akımı uygulanarak, bir sıvı içinde çözünmüş kimyasal bileşiklerin ayrıştırılması işlemidir. Elektroliz işlemi, elektroliz kabı ya da tankı denen bir hücre içinde uygulanır. Bu hücre, çözünerek artı ve eksi yüklü iyonlara ayrılmış bir bileşiğin içine daldırılmış iki elektrottan oluşur </a:t>
            </a:r>
            <a:endParaRPr lang="tr-TR" sz="1800" baseline="0" dirty="0">
              <a:effectLst/>
            </a:endParaRPr>
          </a:p>
        </p:txBody>
      </p:sp>
      <p:pic>
        <p:nvPicPr>
          <p:cNvPr id="12290" name="Picture 2" descr="Elektrolit ve Elektroliz | ElektrikMen | Nedir , Açıklaması"/>
          <p:cNvPicPr>
            <a:picLocks noChangeAspect="1" noChangeArrowheads="1"/>
          </p:cNvPicPr>
          <p:nvPr/>
        </p:nvPicPr>
        <p:blipFill>
          <a:blip r:embed="rId2" cstate="print"/>
          <a:srcRect/>
          <a:stretch>
            <a:fillRect/>
          </a:stretch>
        </p:blipFill>
        <p:spPr bwMode="auto">
          <a:xfrm>
            <a:off x="2123728" y="2780928"/>
            <a:ext cx="5828430" cy="3358634"/>
          </a:xfrm>
          <a:prstGeom prst="rect">
            <a:avLst/>
          </a:prstGeom>
          <a:noFill/>
        </p:spPr>
      </p:pic>
    </p:spTree>
    <p:extLst>
      <p:ext uri="{BB962C8B-B14F-4D97-AF65-F5344CB8AC3E}">
        <p14:creationId xmlns="" xmlns:p14="http://schemas.microsoft.com/office/powerpoint/2010/main" val="108438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251520" y="332656"/>
            <a:ext cx="8229600" cy="642942"/>
          </a:xfrm>
        </p:spPr>
        <p:txBody>
          <a:bodyPr>
            <a:normAutofit/>
          </a:bodyPr>
          <a:lstStyle/>
          <a:p>
            <a:r>
              <a:rPr lang="tr-TR" sz="2400" dirty="0" smtClean="0">
                <a:latin typeface="Times New Roman" pitchFamily="18" charset="0"/>
                <a:cs typeface="Times New Roman" pitchFamily="18" charset="0"/>
              </a:rPr>
              <a:t>Elektroliz ve </a:t>
            </a:r>
            <a:r>
              <a:rPr lang="tr-TR" sz="2400" dirty="0" err="1" smtClean="0">
                <a:latin typeface="Times New Roman" pitchFamily="18" charset="0"/>
                <a:cs typeface="Times New Roman" pitchFamily="18" charset="0"/>
              </a:rPr>
              <a:t>Faraday</a:t>
            </a:r>
            <a:r>
              <a:rPr lang="tr-TR" sz="2400" dirty="0" smtClean="0">
                <a:latin typeface="Times New Roman" pitchFamily="18" charset="0"/>
                <a:cs typeface="Times New Roman" pitchFamily="18" charset="0"/>
              </a:rPr>
              <a:t> yasaları</a:t>
            </a:r>
            <a:endParaRPr lang="tr-TR" sz="2400" dirty="0">
              <a:latin typeface="Times New Roman" pitchFamily="18" charset="0"/>
              <a:cs typeface="Times New Roman" pitchFamily="18" charset="0"/>
            </a:endParaRPr>
          </a:p>
        </p:txBody>
      </p:sp>
      <p:sp>
        <p:nvSpPr>
          <p:cNvPr id="4" name="3 İçerik Yer Tutucusu"/>
          <p:cNvSpPr>
            <a:spLocks noGrp="1"/>
          </p:cNvSpPr>
          <p:nvPr>
            <p:ph idx="1"/>
          </p:nvPr>
        </p:nvSpPr>
        <p:spPr>
          <a:xfrm>
            <a:off x="457200" y="1500174"/>
            <a:ext cx="8229600" cy="4824426"/>
          </a:xfrm>
        </p:spPr>
        <p:txBody>
          <a:bodyPr>
            <a:normAutofit/>
          </a:bodyPr>
          <a:lstStyle/>
          <a:p>
            <a:pPr>
              <a:lnSpc>
                <a:spcPct val="150000"/>
              </a:lnSpc>
              <a:buNone/>
            </a:pPr>
            <a:r>
              <a:rPr lang="tr-TR" sz="1600" dirty="0" err="1" smtClean="0">
                <a:latin typeface="Times New Roman" pitchFamily="18" charset="0"/>
                <a:cs typeface="Times New Roman" pitchFamily="18" charset="0"/>
              </a:rPr>
              <a:t>Faraday</a:t>
            </a:r>
            <a:r>
              <a:rPr lang="tr-TR" sz="1600" dirty="0" smtClean="0">
                <a:latin typeface="Times New Roman" pitchFamily="18" charset="0"/>
                <a:cs typeface="Times New Roman" pitchFamily="18" charset="0"/>
              </a:rPr>
              <a:t> yasaları : devreden geçen yük ile anot ve katotta açığa çıkan maddelerin miktarları arasında bir ilişki vardır. Bu konudaki kurallar </a:t>
            </a:r>
            <a:r>
              <a:rPr lang="tr-TR" sz="1600" dirty="0" err="1" smtClean="0">
                <a:latin typeface="Times New Roman" pitchFamily="18" charset="0"/>
                <a:cs typeface="Times New Roman" pitchFamily="18" charset="0"/>
              </a:rPr>
              <a:t>Faraday</a:t>
            </a:r>
            <a:r>
              <a:rPr lang="tr-TR" sz="1600" dirty="0" smtClean="0">
                <a:latin typeface="Times New Roman" pitchFamily="18" charset="0"/>
                <a:cs typeface="Times New Roman" pitchFamily="18" charset="0"/>
              </a:rPr>
              <a:t> yasaları olarak bilinir. </a:t>
            </a:r>
          </a:p>
          <a:p>
            <a:pPr>
              <a:lnSpc>
                <a:spcPct val="150000"/>
              </a:lnSpc>
              <a:buNone/>
            </a:pPr>
            <a:r>
              <a:rPr lang="tr-TR" sz="1600" dirty="0" smtClean="0">
                <a:latin typeface="Times New Roman" pitchFamily="18" charset="0"/>
                <a:cs typeface="Times New Roman" pitchFamily="18" charset="0"/>
              </a:rPr>
              <a:t>Elektrokimyasal reaksiyonlarda, hücreden geçen elektrik miktarıyla kimyasal değişme</a:t>
            </a:r>
          </a:p>
          <a:p>
            <a:pPr>
              <a:lnSpc>
                <a:spcPct val="150000"/>
              </a:lnSpc>
              <a:buNone/>
            </a:pPr>
            <a:r>
              <a:rPr lang="tr-TR" sz="1600" dirty="0" smtClean="0">
                <a:latin typeface="Times New Roman" pitchFamily="18" charset="0"/>
                <a:cs typeface="Times New Roman" pitchFamily="18" charset="0"/>
              </a:rPr>
              <a:t>arasında nicel bir ilişkinin olduğu 1833'de M. </a:t>
            </a:r>
            <a:r>
              <a:rPr lang="tr-TR" sz="1600" dirty="0" err="1" smtClean="0">
                <a:latin typeface="Times New Roman" pitchFamily="18" charset="0"/>
                <a:cs typeface="Times New Roman" pitchFamily="18" charset="0"/>
              </a:rPr>
              <a:t>Faraday</a:t>
            </a:r>
            <a:r>
              <a:rPr lang="tr-TR" sz="1600" dirty="0" smtClean="0">
                <a:latin typeface="Times New Roman" pitchFamily="18" charset="0"/>
                <a:cs typeface="Times New Roman" pitchFamily="18" charset="0"/>
              </a:rPr>
              <a:t>* tarafından bulunmuştur.</a:t>
            </a:r>
          </a:p>
          <a:p>
            <a:pPr>
              <a:lnSpc>
                <a:spcPct val="150000"/>
              </a:lnSpc>
              <a:buNone/>
            </a:pPr>
            <a:r>
              <a:rPr lang="tr-TR" sz="1600" dirty="0" smtClean="0">
                <a:latin typeface="Times New Roman" pitchFamily="18" charset="0"/>
                <a:cs typeface="Times New Roman" pitchFamily="18" charset="0"/>
              </a:rPr>
              <a:t>Bu ilişkiye göre elektrotlarda açığa çıkan maddelerin kütleleri, devreden geçen yük</a:t>
            </a:r>
          </a:p>
          <a:p>
            <a:pPr>
              <a:lnSpc>
                <a:spcPct val="150000"/>
              </a:lnSpc>
              <a:buNone/>
            </a:pPr>
            <a:r>
              <a:rPr lang="tr-TR" sz="1600" dirty="0" smtClean="0">
                <a:latin typeface="Times New Roman" pitchFamily="18" charset="0"/>
                <a:cs typeface="Times New Roman" pitchFamily="18" charset="0"/>
              </a:rPr>
              <a:t>miktarı ile doğru orantılıdır ve devreden geçen aynı miktarda elektrik yüküne karşı farklı</a:t>
            </a:r>
          </a:p>
          <a:p>
            <a:pPr>
              <a:lnSpc>
                <a:spcPct val="150000"/>
              </a:lnSpc>
              <a:buNone/>
            </a:pPr>
            <a:r>
              <a:rPr lang="tr-TR" sz="1600" dirty="0" smtClean="0">
                <a:latin typeface="Times New Roman" pitchFamily="18" charset="0"/>
                <a:cs typeface="Times New Roman" pitchFamily="18" charset="0"/>
              </a:rPr>
              <a:t>maddelerin aynı eşdeğer kütlesi (ek) açığa çıkar.</a:t>
            </a:r>
          </a:p>
          <a:p>
            <a:pPr>
              <a:lnSpc>
                <a:spcPct val="150000"/>
              </a:lnSpc>
              <a:buNone/>
            </a:pPr>
            <a:r>
              <a:rPr lang="tr-TR" sz="1600" dirty="0" smtClean="0">
                <a:latin typeface="Times New Roman" pitchFamily="18" charset="0"/>
                <a:cs typeface="Times New Roman" pitchFamily="18" charset="0"/>
              </a:rPr>
              <a:t>Örneğin bakır(II) iyonunun indirgenmesi sırasında devreden 1 mol elektron geçerse 1 eşdeğer gram bakır birikir. </a:t>
            </a:r>
            <a:endParaRPr lang="tr-TR" sz="1600" dirty="0">
              <a:latin typeface="Times New Roman" pitchFamily="18" charset="0"/>
              <a:cs typeface="Times New Roman" pitchFamily="18" charset="0"/>
            </a:endParaRPr>
          </a:p>
        </p:txBody>
      </p:sp>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3</a:t>
            </a:fld>
            <a:endParaRPr lang="tr-TR"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8229600" cy="5324492"/>
          </a:xfrm>
        </p:spPr>
        <p:txBody>
          <a:bodyPr>
            <a:normAutofit/>
          </a:bodyPr>
          <a:lstStyle/>
          <a:p>
            <a:pPr>
              <a:lnSpc>
                <a:spcPct val="150000"/>
              </a:lnSpc>
              <a:buNone/>
            </a:pPr>
            <a:r>
              <a:rPr lang="tr-TR" sz="1600" dirty="0" smtClean="0">
                <a:latin typeface="Times New Roman" pitchFamily="18" charset="0"/>
                <a:cs typeface="Times New Roman" pitchFamily="18" charset="0"/>
              </a:rPr>
              <a:t>	Bir elektroliz olayında kullanılan elektrik enerjisi ile ayrışan veya biriken madde miktarı arasındaki ilişkiler </a:t>
            </a:r>
            <a:r>
              <a:rPr lang="tr-TR" sz="1600" dirty="0" err="1" smtClean="0">
                <a:solidFill>
                  <a:schemeClr val="tx1">
                    <a:lumMod val="95000"/>
                    <a:lumOff val="5000"/>
                  </a:schemeClr>
                </a:solidFill>
                <a:latin typeface="Times New Roman" pitchFamily="18" charset="0"/>
                <a:cs typeface="Times New Roman" pitchFamily="18" charset="0"/>
              </a:rPr>
              <a:t>Faraday</a:t>
            </a:r>
            <a:r>
              <a:rPr lang="tr-TR" sz="1600" dirty="0" smtClean="0">
                <a:solidFill>
                  <a:schemeClr val="tx1">
                    <a:lumMod val="95000"/>
                    <a:lumOff val="5000"/>
                  </a:schemeClr>
                </a:solidFill>
                <a:latin typeface="Times New Roman" pitchFamily="18" charset="0"/>
                <a:cs typeface="Times New Roman" pitchFamily="18" charset="0"/>
              </a:rPr>
              <a:t> kanunu </a:t>
            </a:r>
            <a:r>
              <a:rPr lang="tr-TR" sz="1600" dirty="0" smtClean="0">
                <a:latin typeface="Times New Roman" pitchFamily="18" charset="0"/>
                <a:cs typeface="Times New Roman" pitchFamily="18" charset="0"/>
              </a:rPr>
              <a:t>ile belirlenir.</a:t>
            </a:r>
          </a:p>
          <a:p>
            <a:pPr>
              <a:lnSpc>
                <a:spcPct val="150000"/>
              </a:lnSpc>
              <a:buNone/>
            </a:pP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m : indirgenen metal miktarı (g) </a:t>
            </a:r>
          </a:p>
          <a:p>
            <a:pPr>
              <a:lnSpc>
                <a:spcPct val="150000"/>
              </a:lnSpc>
              <a:buNone/>
            </a:pPr>
            <a:r>
              <a:rPr lang="tr-TR" sz="1600" dirty="0" smtClean="0">
                <a:latin typeface="Times New Roman" pitchFamily="18" charset="0"/>
                <a:cs typeface="Times New Roman" pitchFamily="18" charset="0"/>
              </a:rPr>
              <a:t>A : indirgenen metalin mol ağırlığı </a:t>
            </a:r>
          </a:p>
          <a:p>
            <a:pPr>
              <a:lnSpc>
                <a:spcPct val="150000"/>
              </a:lnSpc>
              <a:buNone/>
            </a:pPr>
            <a:r>
              <a:rPr lang="tr-TR" sz="1600" dirty="0" smtClean="0">
                <a:latin typeface="Times New Roman" pitchFamily="18" charset="0"/>
                <a:cs typeface="Times New Roman" pitchFamily="18" charset="0"/>
              </a:rPr>
              <a:t>I : devreden geçen akım (A) </a:t>
            </a:r>
          </a:p>
          <a:p>
            <a:pPr>
              <a:lnSpc>
                <a:spcPct val="150000"/>
              </a:lnSpc>
              <a:buNone/>
            </a:pPr>
            <a:r>
              <a:rPr lang="tr-TR" sz="1600" dirty="0" smtClean="0">
                <a:latin typeface="Times New Roman" pitchFamily="18" charset="0"/>
                <a:cs typeface="Times New Roman" pitchFamily="18" charset="0"/>
              </a:rPr>
              <a:t>t : zaman (s) </a:t>
            </a:r>
          </a:p>
          <a:p>
            <a:pPr>
              <a:lnSpc>
                <a:spcPct val="150000"/>
              </a:lnSpc>
              <a:buNone/>
            </a:pPr>
            <a:r>
              <a:rPr lang="tr-TR" sz="1600" dirty="0" smtClean="0">
                <a:latin typeface="Times New Roman" pitchFamily="18" charset="0"/>
                <a:cs typeface="Times New Roman" pitchFamily="18" charset="0"/>
              </a:rPr>
              <a:t>h : akım verimi (%) </a:t>
            </a:r>
          </a:p>
          <a:p>
            <a:pPr>
              <a:lnSpc>
                <a:spcPct val="150000"/>
              </a:lnSpc>
              <a:buNone/>
            </a:pPr>
            <a:r>
              <a:rPr lang="tr-TR" sz="1600" dirty="0" smtClean="0">
                <a:latin typeface="Times New Roman" pitchFamily="18" charset="0"/>
                <a:cs typeface="Times New Roman" pitchFamily="18" charset="0"/>
              </a:rPr>
              <a:t>z : elektron sayısı </a:t>
            </a:r>
          </a:p>
          <a:p>
            <a:pPr>
              <a:lnSpc>
                <a:spcPct val="150000"/>
              </a:lnSpc>
              <a:buNone/>
            </a:pPr>
            <a:r>
              <a:rPr lang="tr-TR" sz="1600" dirty="0" smtClean="0">
                <a:latin typeface="Times New Roman" pitchFamily="18" charset="0"/>
                <a:cs typeface="Times New Roman" pitchFamily="18" charset="0"/>
              </a:rPr>
              <a:t>96500 : </a:t>
            </a:r>
            <a:r>
              <a:rPr lang="tr-TR" sz="1600" dirty="0" err="1" smtClean="0">
                <a:latin typeface="Times New Roman" pitchFamily="18" charset="0"/>
                <a:cs typeface="Times New Roman" pitchFamily="18" charset="0"/>
              </a:rPr>
              <a:t>Faraday</a:t>
            </a:r>
            <a:r>
              <a:rPr lang="tr-TR" sz="1600" dirty="0" smtClean="0">
                <a:latin typeface="Times New Roman" pitchFamily="18" charset="0"/>
                <a:cs typeface="Times New Roman" pitchFamily="18" charset="0"/>
              </a:rPr>
              <a:t> sabiti</a:t>
            </a:r>
            <a:endParaRPr lang="tr-TR" sz="16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4</a:t>
            </a:fld>
            <a:endParaRPr lang="tr-TR" altLang="en-US"/>
          </a:p>
        </p:txBody>
      </p:sp>
      <p:pic>
        <p:nvPicPr>
          <p:cNvPr id="5" name="4 Resim" descr=" m = {A\times I\times h\times t \over{z\times 96500}}"/>
          <p:cNvPicPr/>
          <p:nvPr/>
        </p:nvPicPr>
        <p:blipFill>
          <a:blip r:embed="rId2" cstate="print"/>
          <a:srcRect/>
          <a:stretch>
            <a:fillRect/>
          </a:stretch>
        </p:blipFill>
        <p:spPr bwMode="auto">
          <a:xfrm>
            <a:off x="4644008" y="2636912"/>
            <a:ext cx="1928826" cy="642942"/>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5940152" y="3501008"/>
            <a:ext cx="2793922" cy="29935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İçerik Yer Tutucusu"/>
          <p:cNvSpPr>
            <a:spLocks noGrp="1"/>
          </p:cNvSpPr>
          <p:nvPr>
            <p:ph idx="1"/>
          </p:nvPr>
        </p:nvSpPr>
        <p:spPr>
          <a:xfrm>
            <a:off x="457200" y="1071546"/>
            <a:ext cx="8229600" cy="5253054"/>
          </a:xfrm>
        </p:spPr>
        <p:txBody>
          <a:bodyPr>
            <a:normAutofit/>
          </a:bodyPr>
          <a:lstStyle/>
          <a:p>
            <a:pPr>
              <a:lnSpc>
                <a:spcPct val="150000"/>
              </a:lnSpc>
              <a:buNone/>
            </a:pPr>
            <a:r>
              <a:rPr lang="tr-TR" sz="1600" dirty="0" err="1" smtClean="0">
                <a:latin typeface="Times New Roman" pitchFamily="18" charset="0"/>
                <a:cs typeface="Times New Roman" pitchFamily="18" charset="0"/>
              </a:rPr>
              <a:t>Ag</a:t>
            </a:r>
            <a:r>
              <a:rPr lang="tr-TR" sz="1600" baseline="30000" dirty="0" smtClean="0">
                <a:latin typeface="Times New Roman" pitchFamily="18" charset="0"/>
                <a:cs typeface="Times New Roman" pitchFamily="18" charset="0"/>
              </a:rPr>
              <a:t>+</a:t>
            </a:r>
            <a:r>
              <a:rPr lang="tr-TR" sz="1600" dirty="0" smtClean="0">
                <a:latin typeface="Times New Roman" pitchFamily="18" charset="0"/>
                <a:cs typeface="Times New Roman" pitchFamily="18" charset="0"/>
              </a:rPr>
              <a:t>, Cu</a:t>
            </a:r>
            <a:r>
              <a:rPr lang="tr-TR" sz="1600" baseline="30000" dirty="0" smtClean="0">
                <a:latin typeface="Times New Roman" pitchFamily="18" charset="0"/>
                <a:cs typeface="Times New Roman" pitchFamily="18" charset="0"/>
              </a:rPr>
              <a:t>2+</a:t>
            </a:r>
            <a:r>
              <a:rPr lang="tr-TR" sz="1600" dirty="0" smtClean="0">
                <a:latin typeface="Times New Roman" pitchFamily="18" charset="0"/>
                <a:cs typeface="Times New Roman" pitchFamily="18" charset="0"/>
              </a:rPr>
              <a:t>, Al</a:t>
            </a:r>
            <a:r>
              <a:rPr lang="tr-TR" sz="1600" baseline="30000" dirty="0" smtClean="0">
                <a:latin typeface="Times New Roman" pitchFamily="18" charset="0"/>
                <a:cs typeface="Times New Roman" pitchFamily="18" charset="0"/>
              </a:rPr>
              <a:t>3+ </a:t>
            </a:r>
            <a:r>
              <a:rPr lang="tr-TR" sz="1600" dirty="0" smtClean="0">
                <a:latin typeface="Times New Roman" pitchFamily="18" charset="0"/>
                <a:cs typeface="Times New Roman" pitchFamily="18" charset="0"/>
              </a:rPr>
              <a:t>çözeltileri bulunan seri bağlı üç elektroliz hücresine bir elektrik devresinden 0,04 F elektrik yükü veriliyor.  Her metalden kaç gram birikir.</a:t>
            </a:r>
          </a:p>
          <a:p>
            <a:pPr>
              <a:lnSpc>
                <a:spcPct val="150000"/>
              </a:lnSpc>
              <a:buNone/>
            </a:pPr>
            <a:r>
              <a:rPr lang="tr-TR" sz="1600" dirty="0" err="1" smtClean="0">
                <a:latin typeface="Times New Roman" pitchFamily="18" charset="0"/>
                <a:cs typeface="Times New Roman" pitchFamily="18" charset="0"/>
              </a:rPr>
              <a:t>Ag</a:t>
            </a:r>
            <a:r>
              <a:rPr lang="tr-TR" sz="1600" dirty="0" smtClean="0">
                <a:latin typeface="Times New Roman" pitchFamily="18" charset="0"/>
                <a:cs typeface="Times New Roman" pitchFamily="18" charset="0"/>
              </a:rPr>
              <a:t>:107.9  eşdeğer gram   107,9</a:t>
            </a:r>
          </a:p>
          <a:p>
            <a:pPr>
              <a:lnSpc>
                <a:spcPct val="150000"/>
              </a:lnSpc>
              <a:buNone/>
            </a:pPr>
            <a:r>
              <a:rPr lang="tr-TR" sz="1600" dirty="0" err="1" smtClean="0">
                <a:latin typeface="Times New Roman" pitchFamily="18" charset="0"/>
                <a:cs typeface="Times New Roman" pitchFamily="18" charset="0"/>
              </a:rPr>
              <a:t>Cu</a:t>
            </a:r>
            <a:r>
              <a:rPr lang="tr-TR" sz="1600" dirty="0" smtClean="0">
                <a:latin typeface="Times New Roman" pitchFamily="18" charset="0"/>
                <a:cs typeface="Times New Roman" pitchFamily="18" charset="0"/>
              </a:rPr>
              <a:t>: </a:t>
            </a:r>
            <a:r>
              <a:rPr lang="tr-TR" sz="1600" smtClean="0">
                <a:latin typeface="Times New Roman" pitchFamily="18" charset="0"/>
                <a:cs typeface="Times New Roman" pitchFamily="18" charset="0"/>
              </a:rPr>
              <a:t>63,5                            31,75</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Al: 26,9                              8,97</a:t>
            </a:r>
          </a:p>
          <a:p>
            <a:pPr>
              <a:lnSpc>
                <a:spcPct val="150000"/>
              </a:lnSpc>
              <a:buNone/>
            </a:pPr>
            <a:r>
              <a:rPr lang="tr-TR" sz="1600" dirty="0" smtClean="0">
                <a:latin typeface="Times New Roman" pitchFamily="18" charset="0"/>
                <a:cs typeface="Times New Roman" pitchFamily="18" charset="0"/>
              </a:rPr>
              <a:t>1  F  elektrik yükü  1 eşdeğer gram madde biriktirir</a:t>
            </a:r>
          </a:p>
          <a:p>
            <a:pPr>
              <a:lnSpc>
                <a:spcPct val="150000"/>
              </a:lnSpc>
              <a:buNone/>
            </a:pPr>
            <a:r>
              <a:rPr lang="tr-TR" sz="1600" dirty="0" smtClean="0">
                <a:latin typeface="Times New Roman" pitchFamily="18" charset="0"/>
                <a:cs typeface="Times New Roman" pitchFamily="18" charset="0"/>
              </a:rPr>
              <a:t>1 F           107,9 g </a:t>
            </a:r>
            <a:r>
              <a:rPr lang="tr-TR" sz="1600" dirty="0" err="1" smtClean="0">
                <a:latin typeface="Times New Roman" pitchFamily="18" charset="0"/>
                <a:cs typeface="Times New Roman" pitchFamily="18" charset="0"/>
              </a:rPr>
              <a:t>Ag</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0,04 F       X</a:t>
            </a:r>
          </a:p>
          <a:p>
            <a:pPr>
              <a:lnSpc>
                <a:spcPct val="150000"/>
              </a:lnSpc>
              <a:buNone/>
            </a:pPr>
            <a:r>
              <a:rPr lang="tr-TR" sz="1600" dirty="0" smtClean="0">
                <a:latin typeface="Times New Roman" pitchFamily="18" charset="0"/>
                <a:cs typeface="Times New Roman" pitchFamily="18" charset="0"/>
              </a:rPr>
              <a:t>X= </a:t>
            </a:r>
            <a:r>
              <a:rPr lang="tr-TR" sz="1600" dirty="0" smtClean="0">
                <a:solidFill>
                  <a:srgbClr val="FF0000"/>
                </a:solidFill>
                <a:latin typeface="Times New Roman" pitchFamily="18" charset="0"/>
                <a:cs typeface="Times New Roman" pitchFamily="18" charset="0"/>
              </a:rPr>
              <a:t>4,3 g </a:t>
            </a:r>
            <a:r>
              <a:rPr lang="tr-TR" sz="1600" dirty="0" err="1" smtClean="0">
                <a:solidFill>
                  <a:srgbClr val="FF0000"/>
                </a:solidFill>
                <a:latin typeface="Times New Roman" pitchFamily="18" charset="0"/>
                <a:cs typeface="Times New Roman" pitchFamily="18" charset="0"/>
              </a:rPr>
              <a:t>Ag</a:t>
            </a:r>
            <a:endParaRPr lang="tr-TR" sz="1600" dirty="0" smtClean="0">
              <a:solidFill>
                <a:srgbClr val="FF0000"/>
              </a:solidFill>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1 F           31,25 g </a:t>
            </a:r>
            <a:r>
              <a:rPr lang="tr-TR" sz="1600" dirty="0" err="1" smtClean="0">
                <a:latin typeface="Times New Roman" pitchFamily="18" charset="0"/>
                <a:cs typeface="Times New Roman" pitchFamily="18" charset="0"/>
              </a:rPr>
              <a:t>Cu</a:t>
            </a:r>
            <a:r>
              <a:rPr lang="tr-TR" sz="1600" dirty="0" smtClean="0">
                <a:latin typeface="Times New Roman" pitchFamily="18" charset="0"/>
                <a:cs typeface="Times New Roman" pitchFamily="18" charset="0"/>
              </a:rPr>
              <a:t>                                    1 F           8,97 g Al        </a:t>
            </a:r>
          </a:p>
          <a:p>
            <a:pPr>
              <a:lnSpc>
                <a:spcPct val="150000"/>
              </a:lnSpc>
              <a:buNone/>
            </a:pPr>
            <a:r>
              <a:rPr lang="tr-TR" sz="1600" dirty="0" smtClean="0">
                <a:latin typeface="Times New Roman" pitchFamily="18" charset="0"/>
                <a:cs typeface="Times New Roman" pitchFamily="18" charset="0"/>
              </a:rPr>
              <a:t>0,04 F       X                                                   0,04 F       X</a:t>
            </a:r>
          </a:p>
          <a:p>
            <a:pPr>
              <a:lnSpc>
                <a:spcPct val="150000"/>
              </a:lnSpc>
              <a:buNone/>
            </a:pPr>
            <a:r>
              <a:rPr lang="tr-TR" sz="1600" dirty="0" smtClean="0">
                <a:latin typeface="Times New Roman" pitchFamily="18" charset="0"/>
                <a:cs typeface="Times New Roman" pitchFamily="18" charset="0"/>
              </a:rPr>
              <a:t>X= </a:t>
            </a:r>
            <a:r>
              <a:rPr lang="tr-TR" sz="1600" dirty="0" smtClean="0">
                <a:solidFill>
                  <a:srgbClr val="FF0000"/>
                </a:solidFill>
                <a:latin typeface="Times New Roman" pitchFamily="18" charset="0"/>
                <a:cs typeface="Times New Roman" pitchFamily="18" charset="0"/>
              </a:rPr>
              <a:t>1,3 g </a:t>
            </a:r>
            <a:r>
              <a:rPr lang="tr-TR" sz="1600" dirty="0" err="1" smtClean="0">
                <a:solidFill>
                  <a:srgbClr val="FF0000"/>
                </a:solidFill>
                <a:latin typeface="Times New Roman" pitchFamily="18" charset="0"/>
                <a:cs typeface="Times New Roman" pitchFamily="18" charset="0"/>
              </a:rPr>
              <a:t>Cu</a:t>
            </a:r>
            <a:r>
              <a:rPr lang="tr-TR" sz="1600" dirty="0" smtClean="0">
                <a:latin typeface="Times New Roman" pitchFamily="18" charset="0"/>
                <a:cs typeface="Times New Roman" pitchFamily="18" charset="0"/>
              </a:rPr>
              <a:t>                                                     X = </a:t>
            </a:r>
            <a:r>
              <a:rPr lang="tr-TR" sz="1600" dirty="0" smtClean="0">
                <a:solidFill>
                  <a:srgbClr val="FF0000"/>
                </a:solidFill>
                <a:latin typeface="Times New Roman" pitchFamily="18" charset="0"/>
                <a:cs typeface="Times New Roman" pitchFamily="18" charset="0"/>
              </a:rPr>
              <a:t>0,4 g Al</a:t>
            </a:r>
          </a:p>
          <a:p>
            <a:pPr>
              <a:lnSpc>
                <a:spcPct val="150000"/>
              </a:lnSpc>
              <a:buNone/>
            </a:pPr>
            <a:endParaRPr lang="tr-TR" sz="16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5</a:t>
            </a:fld>
            <a:endParaRPr lang="tr-TR" altLang="en-US"/>
          </a:p>
        </p:txBody>
      </p:sp>
      <p:sp>
        <p:nvSpPr>
          <p:cNvPr id="5" name="2 Başlık"/>
          <p:cNvSpPr txBox="1">
            <a:spLocks/>
          </p:cNvSpPr>
          <p:nvPr/>
        </p:nvSpPr>
        <p:spPr>
          <a:xfrm>
            <a:off x="428596" y="500042"/>
            <a:ext cx="8229600" cy="642942"/>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0"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t>Soru</a:t>
            </a:r>
            <a:endParaRPr kumimoji="0" lang="tr-TR" sz="24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İçerik Yer Tutucusu"/>
          <p:cNvSpPr>
            <a:spLocks noGrp="1"/>
          </p:cNvSpPr>
          <p:nvPr>
            <p:ph idx="1"/>
          </p:nvPr>
        </p:nvSpPr>
        <p:spPr>
          <a:xfrm>
            <a:off x="457200" y="1071546"/>
            <a:ext cx="8229600" cy="5253054"/>
          </a:xfrm>
        </p:spPr>
        <p:txBody>
          <a:bodyPr>
            <a:normAutofit/>
          </a:bodyPr>
          <a:lstStyle/>
          <a:p>
            <a:pPr>
              <a:lnSpc>
                <a:spcPct val="150000"/>
              </a:lnSpc>
              <a:buNone/>
            </a:pPr>
            <a:r>
              <a:rPr lang="tr-TR" sz="1600" dirty="0" smtClean="0">
                <a:latin typeface="Times New Roman" pitchFamily="18" charset="0"/>
                <a:cs typeface="Times New Roman" pitchFamily="18" charset="0"/>
              </a:rPr>
              <a:t>0,0324 F elektrik miktarı 0,651 g </a:t>
            </a:r>
            <a:r>
              <a:rPr lang="tr-TR" sz="1600" dirty="0" err="1" smtClean="0">
                <a:latin typeface="Times New Roman" pitchFamily="18" charset="0"/>
                <a:cs typeface="Times New Roman" pitchFamily="18" charset="0"/>
              </a:rPr>
              <a:t>Ca</a:t>
            </a:r>
            <a:r>
              <a:rPr lang="tr-TR" sz="1600" dirty="0" smtClean="0">
                <a:latin typeface="Times New Roman" pitchFamily="18" charset="0"/>
                <a:cs typeface="Times New Roman" pitchFamily="18" charset="0"/>
              </a:rPr>
              <a:t> biriktirdiğine göre </a:t>
            </a:r>
            <a:r>
              <a:rPr lang="tr-TR" sz="1600" dirty="0" err="1" smtClean="0">
                <a:latin typeface="Times New Roman" pitchFamily="18" charset="0"/>
                <a:cs typeface="Times New Roman" pitchFamily="18" charset="0"/>
              </a:rPr>
              <a:t>Ca’un</a:t>
            </a:r>
            <a:r>
              <a:rPr lang="tr-TR" sz="1600" dirty="0" smtClean="0">
                <a:latin typeface="Times New Roman" pitchFamily="18" charset="0"/>
                <a:cs typeface="Times New Roman" pitchFamily="18" charset="0"/>
              </a:rPr>
              <a:t> eşdeğer gramı nedir? </a:t>
            </a:r>
            <a:r>
              <a:rPr lang="tr-TR" sz="1600" dirty="0" err="1" smtClean="0">
                <a:latin typeface="Times New Roman" pitchFamily="18" charset="0"/>
                <a:cs typeface="Times New Roman" pitchFamily="18" charset="0"/>
              </a:rPr>
              <a:t>Ca</a:t>
            </a:r>
            <a:r>
              <a:rPr lang="tr-TR" sz="1600" dirty="0" smtClean="0">
                <a:latin typeface="Times New Roman" pitchFamily="18" charset="0"/>
                <a:cs typeface="Times New Roman" pitchFamily="18" charset="0"/>
              </a:rPr>
              <a:t> 2A grubunda olduğuna göre atom kütlesi nedir.?</a:t>
            </a:r>
          </a:p>
          <a:p>
            <a:pPr>
              <a:lnSpc>
                <a:spcPct val="150000"/>
              </a:lnSpc>
              <a:buNone/>
            </a:pPr>
            <a:r>
              <a:rPr lang="tr-TR" sz="1600" dirty="0" smtClean="0">
                <a:latin typeface="Times New Roman" pitchFamily="18" charset="0"/>
                <a:cs typeface="Times New Roman" pitchFamily="18" charset="0"/>
              </a:rPr>
              <a:t>1 F     1 eşdeğer gram </a:t>
            </a:r>
            <a:r>
              <a:rPr lang="tr-TR" sz="1600" dirty="0" err="1" smtClean="0">
                <a:latin typeface="Times New Roman" pitchFamily="18" charset="0"/>
                <a:cs typeface="Times New Roman" pitchFamily="18" charset="0"/>
              </a:rPr>
              <a:t>Ca</a:t>
            </a:r>
            <a:r>
              <a:rPr lang="tr-TR" sz="1600" dirty="0" smtClean="0">
                <a:latin typeface="Times New Roman" pitchFamily="18" charset="0"/>
                <a:cs typeface="Times New Roman" pitchFamily="18" charset="0"/>
              </a:rPr>
              <a:t> biriktirir.</a:t>
            </a:r>
          </a:p>
          <a:p>
            <a:pPr>
              <a:lnSpc>
                <a:spcPct val="150000"/>
              </a:lnSpc>
              <a:buNone/>
            </a:pPr>
            <a:r>
              <a:rPr lang="tr-TR" sz="1600" dirty="0" smtClean="0">
                <a:latin typeface="Times New Roman" pitchFamily="18" charset="0"/>
                <a:cs typeface="Times New Roman" pitchFamily="18" charset="0"/>
              </a:rPr>
              <a:t>0,0324 F elektrik miktarı 0,651 g </a:t>
            </a:r>
            <a:r>
              <a:rPr lang="tr-TR" sz="1600" dirty="0" err="1" smtClean="0">
                <a:latin typeface="Times New Roman" pitchFamily="18" charset="0"/>
                <a:cs typeface="Times New Roman" pitchFamily="18" charset="0"/>
              </a:rPr>
              <a:t>Ca</a:t>
            </a:r>
            <a:r>
              <a:rPr lang="tr-TR" sz="1600" dirty="0" smtClean="0">
                <a:latin typeface="Times New Roman" pitchFamily="18" charset="0"/>
                <a:cs typeface="Times New Roman" pitchFamily="18" charset="0"/>
              </a:rPr>
              <a:t> </a:t>
            </a:r>
          </a:p>
          <a:p>
            <a:pPr>
              <a:lnSpc>
                <a:spcPct val="150000"/>
              </a:lnSpc>
              <a:buNone/>
            </a:pPr>
            <a:r>
              <a:rPr lang="tr-TR" sz="1600" dirty="0" smtClean="0">
                <a:latin typeface="Times New Roman" pitchFamily="18" charset="0"/>
                <a:cs typeface="Times New Roman" pitchFamily="18" charset="0"/>
              </a:rPr>
              <a:t>1 F                                       X</a:t>
            </a:r>
          </a:p>
          <a:p>
            <a:pPr>
              <a:lnSpc>
                <a:spcPct val="150000"/>
              </a:lnSpc>
              <a:buNone/>
            </a:pPr>
            <a:r>
              <a:rPr lang="tr-TR" sz="1600" dirty="0" smtClean="0">
                <a:latin typeface="Times New Roman" pitchFamily="18" charset="0"/>
                <a:cs typeface="Times New Roman" pitchFamily="18" charset="0"/>
              </a:rPr>
              <a:t>X= 20,1</a:t>
            </a:r>
          </a:p>
          <a:p>
            <a:pPr>
              <a:lnSpc>
                <a:spcPct val="150000"/>
              </a:lnSpc>
              <a:buNone/>
            </a:pPr>
            <a:r>
              <a:rPr lang="tr-TR" sz="1600" dirty="0" smtClean="0">
                <a:latin typeface="Times New Roman" pitchFamily="18" charset="0"/>
                <a:cs typeface="Times New Roman" pitchFamily="18" charset="0"/>
              </a:rPr>
              <a:t>2 A grubunda olduğundan tesir değerliği 2 </a:t>
            </a:r>
            <a:r>
              <a:rPr lang="tr-TR" sz="1600" dirty="0" err="1" smtClean="0">
                <a:latin typeface="Times New Roman" pitchFamily="18" charset="0"/>
                <a:cs typeface="Times New Roman" pitchFamily="18" charset="0"/>
              </a:rPr>
              <a:t>dir</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Eşdeğer gram = Atom gram / tesir değerliği</a:t>
            </a:r>
          </a:p>
          <a:p>
            <a:pPr>
              <a:lnSpc>
                <a:spcPct val="150000"/>
              </a:lnSpc>
              <a:buNone/>
            </a:pPr>
            <a:r>
              <a:rPr lang="tr-TR" sz="1600" dirty="0" smtClean="0">
                <a:latin typeface="Times New Roman" pitchFamily="18" charset="0"/>
                <a:cs typeface="Times New Roman" pitchFamily="18" charset="0"/>
              </a:rPr>
              <a:t>Atom gram = 20,1 x2 = </a:t>
            </a:r>
            <a:r>
              <a:rPr lang="tr-TR" sz="1600" dirty="0" smtClean="0">
                <a:solidFill>
                  <a:srgbClr val="FF0000"/>
                </a:solidFill>
                <a:latin typeface="Times New Roman" pitchFamily="18" charset="0"/>
                <a:cs typeface="Times New Roman" pitchFamily="18" charset="0"/>
              </a:rPr>
              <a:t>40,2</a:t>
            </a:r>
          </a:p>
          <a:p>
            <a:pPr>
              <a:lnSpc>
                <a:spcPct val="150000"/>
              </a:lnSpc>
              <a:buNone/>
            </a:pPr>
            <a:endParaRPr lang="tr-TR" sz="1600" dirty="0" smtClean="0">
              <a:latin typeface="Times New Roman" pitchFamily="18" charset="0"/>
              <a:cs typeface="Times New Roman" pitchFamily="18" charset="0"/>
            </a:endParaRPr>
          </a:p>
          <a:p>
            <a:pPr>
              <a:lnSpc>
                <a:spcPct val="150000"/>
              </a:lnSpc>
              <a:buNone/>
            </a:pPr>
            <a:endParaRPr lang="tr-TR" sz="16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6</a:t>
            </a:fld>
            <a:endParaRPr lang="tr-TR" altLang="en-US"/>
          </a:p>
        </p:txBody>
      </p:sp>
      <p:sp>
        <p:nvSpPr>
          <p:cNvPr id="5" name="2 Başlık"/>
          <p:cNvSpPr txBox="1">
            <a:spLocks/>
          </p:cNvSpPr>
          <p:nvPr/>
        </p:nvSpPr>
        <p:spPr>
          <a:xfrm>
            <a:off x="428596" y="500042"/>
            <a:ext cx="8229600" cy="642942"/>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0"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t>Soru</a:t>
            </a:r>
            <a:endParaRPr kumimoji="0" lang="tr-TR" sz="24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İçerik Yer Tutucusu"/>
          <p:cNvSpPr>
            <a:spLocks noGrp="1"/>
          </p:cNvSpPr>
          <p:nvPr>
            <p:ph idx="1"/>
          </p:nvPr>
        </p:nvSpPr>
        <p:spPr>
          <a:xfrm>
            <a:off x="457200" y="1071546"/>
            <a:ext cx="8229600" cy="5253054"/>
          </a:xfrm>
        </p:spPr>
        <p:txBody>
          <a:bodyPr>
            <a:normAutofit/>
          </a:bodyPr>
          <a:lstStyle/>
          <a:p>
            <a:pPr>
              <a:lnSpc>
                <a:spcPct val="150000"/>
              </a:lnSpc>
              <a:buNone/>
            </a:pPr>
            <a:r>
              <a:rPr lang="tr-TR" sz="1600" dirty="0" smtClean="0">
                <a:latin typeface="Times New Roman" pitchFamily="18" charset="0"/>
                <a:cs typeface="Times New Roman" pitchFamily="18" charset="0"/>
              </a:rPr>
              <a:t>0,75 A akım kullanılarak 15 dakika sürede elektroliz edilen çözeltiden kaç gram </a:t>
            </a:r>
            <a:r>
              <a:rPr lang="tr-TR" sz="1600" dirty="0" err="1" smtClean="0">
                <a:latin typeface="Times New Roman" pitchFamily="18" charset="0"/>
                <a:cs typeface="Times New Roman" pitchFamily="18" charset="0"/>
              </a:rPr>
              <a:t>Cd</a:t>
            </a:r>
            <a:r>
              <a:rPr lang="tr-TR" sz="1600" dirty="0" smtClean="0">
                <a:latin typeface="Times New Roman" pitchFamily="18" charset="0"/>
                <a:cs typeface="Times New Roman" pitchFamily="18" charset="0"/>
              </a:rPr>
              <a:t> birikir?</a:t>
            </a:r>
          </a:p>
          <a:p>
            <a:pPr>
              <a:lnSpc>
                <a:spcPct val="150000"/>
              </a:lnSpc>
              <a:buNone/>
            </a:pPr>
            <a:r>
              <a:rPr lang="tr-TR" sz="1600" dirty="0" smtClean="0">
                <a:latin typeface="Times New Roman" pitchFamily="18" charset="0"/>
                <a:cs typeface="Times New Roman" pitchFamily="18" charset="0"/>
              </a:rPr>
              <a:t>Q = </a:t>
            </a:r>
            <a:r>
              <a:rPr lang="tr-TR" sz="1600" dirty="0" err="1" smtClean="0">
                <a:latin typeface="Times New Roman" pitchFamily="18" charset="0"/>
                <a:cs typeface="Times New Roman" pitchFamily="18" charset="0"/>
              </a:rPr>
              <a:t>Ixt</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Q = 0,75 amper x 900 s</a:t>
            </a:r>
          </a:p>
          <a:p>
            <a:pPr>
              <a:lnSpc>
                <a:spcPct val="150000"/>
              </a:lnSpc>
              <a:buNone/>
            </a:pPr>
            <a:r>
              <a:rPr lang="tr-TR" sz="1600" dirty="0" smtClean="0">
                <a:latin typeface="Times New Roman" pitchFamily="18" charset="0"/>
                <a:cs typeface="Times New Roman" pitchFamily="18" charset="0"/>
              </a:rPr>
              <a:t>Q = 675 </a:t>
            </a:r>
            <a:r>
              <a:rPr lang="tr-TR" sz="1600" dirty="0" err="1" smtClean="0">
                <a:latin typeface="Times New Roman" pitchFamily="18" charset="0"/>
                <a:cs typeface="Times New Roman" pitchFamily="18" charset="0"/>
              </a:rPr>
              <a:t>coul</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1 F     (96500 </a:t>
            </a:r>
            <a:r>
              <a:rPr lang="tr-TR" sz="1600" dirty="0" err="1" smtClean="0">
                <a:latin typeface="Times New Roman" pitchFamily="18" charset="0"/>
                <a:cs typeface="Times New Roman" pitchFamily="18" charset="0"/>
              </a:rPr>
              <a:t>coul</a:t>
            </a:r>
            <a:r>
              <a:rPr lang="tr-TR" sz="1600" dirty="0" smtClean="0">
                <a:latin typeface="Times New Roman" pitchFamily="18" charset="0"/>
                <a:cs typeface="Times New Roman" pitchFamily="18" charset="0"/>
              </a:rPr>
              <a:t>   1 eşdeğer gram </a:t>
            </a:r>
            <a:r>
              <a:rPr lang="tr-TR" sz="1600" dirty="0" err="1" smtClean="0">
                <a:latin typeface="Times New Roman" pitchFamily="18" charset="0"/>
                <a:cs typeface="Times New Roman" pitchFamily="18" charset="0"/>
              </a:rPr>
              <a:t>Cd</a:t>
            </a:r>
            <a:r>
              <a:rPr lang="tr-TR" sz="1600" dirty="0" smtClean="0">
                <a:latin typeface="Times New Roman" pitchFamily="18" charset="0"/>
                <a:cs typeface="Times New Roman" pitchFamily="18" charset="0"/>
              </a:rPr>
              <a:t>  birikir) </a:t>
            </a:r>
          </a:p>
          <a:p>
            <a:pPr>
              <a:lnSpc>
                <a:spcPct val="150000"/>
              </a:lnSpc>
              <a:buNone/>
            </a:pPr>
            <a:r>
              <a:rPr lang="tr-TR" sz="1600" dirty="0" err="1" smtClean="0">
                <a:latin typeface="Times New Roman" pitchFamily="18" charset="0"/>
                <a:cs typeface="Times New Roman" pitchFamily="18" charset="0"/>
              </a:rPr>
              <a:t>Cd</a:t>
            </a:r>
            <a:r>
              <a:rPr lang="tr-TR" sz="1600" dirty="0" smtClean="0">
                <a:latin typeface="Times New Roman" pitchFamily="18" charset="0"/>
                <a:cs typeface="Times New Roman" pitchFamily="18" charset="0"/>
              </a:rPr>
              <a:t> : 112,4   </a:t>
            </a:r>
            <a:r>
              <a:rPr lang="tr-TR" sz="1600" dirty="0" err="1" smtClean="0">
                <a:latin typeface="Times New Roman" pitchFamily="18" charset="0"/>
                <a:cs typeface="Times New Roman" pitchFamily="18" charset="0"/>
              </a:rPr>
              <a:t>eşd</a:t>
            </a:r>
            <a:r>
              <a:rPr lang="tr-TR" sz="1600" dirty="0" smtClean="0">
                <a:latin typeface="Times New Roman" pitchFamily="18" charset="0"/>
                <a:cs typeface="Times New Roman" pitchFamily="18" charset="0"/>
              </a:rPr>
              <a:t> gram : 112,4/2 = 56,2</a:t>
            </a:r>
          </a:p>
          <a:p>
            <a:pPr>
              <a:lnSpc>
                <a:spcPct val="150000"/>
              </a:lnSpc>
              <a:buNone/>
            </a:pPr>
            <a:r>
              <a:rPr lang="tr-TR" sz="1600" dirty="0" smtClean="0">
                <a:latin typeface="Times New Roman" pitchFamily="18" charset="0"/>
                <a:cs typeface="Times New Roman" pitchFamily="18" charset="0"/>
              </a:rPr>
              <a:t>96500 </a:t>
            </a:r>
            <a:r>
              <a:rPr lang="tr-TR" sz="1600" dirty="0" err="1" smtClean="0">
                <a:latin typeface="Times New Roman" pitchFamily="18" charset="0"/>
                <a:cs typeface="Times New Roman" pitchFamily="18" charset="0"/>
              </a:rPr>
              <a:t>coul</a:t>
            </a:r>
            <a:r>
              <a:rPr lang="tr-TR" sz="1600" dirty="0" smtClean="0">
                <a:latin typeface="Times New Roman" pitchFamily="18" charset="0"/>
                <a:cs typeface="Times New Roman" pitchFamily="18" charset="0"/>
              </a:rPr>
              <a:t>    56,2 g </a:t>
            </a:r>
            <a:r>
              <a:rPr lang="tr-TR" sz="1600" dirty="0" err="1" smtClean="0">
                <a:latin typeface="Times New Roman" pitchFamily="18" charset="0"/>
                <a:cs typeface="Times New Roman" pitchFamily="18" charset="0"/>
              </a:rPr>
              <a:t>Cd</a:t>
            </a:r>
            <a:endParaRPr lang="tr-TR" sz="1600" dirty="0" smtClean="0">
              <a:latin typeface="Times New Roman" pitchFamily="18" charset="0"/>
              <a:cs typeface="Times New Roman" pitchFamily="18" charset="0"/>
            </a:endParaRPr>
          </a:p>
          <a:p>
            <a:pPr>
              <a:lnSpc>
                <a:spcPct val="150000"/>
              </a:lnSpc>
              <a:buNone/>
            </a:pPr>
            <a:r>
              <a:rPr lang="tr-TR" sz="1600" dirty="0" smtClean="0">
                <a:latin typeface="Times New Roman" pitchFamily="18" charset="0"/>
                <a:cs typeface="Times New Roman" pitchFamily="18" charset="0"/>
              </a:rPr>
              <a:t>675 </a:t>
            </a:r>
            <a:r>
              <a:rPr lang="tr-TR" sz="1600" dirty="0" err="1" smtClean="0">
                <a:latin typeface="Times New Roman" pitchFamily="18" charset="0"/>
                <a:cs typeface="Times New Roman" pitchFamily="18" charset="0"/>
              </a:rPr>
              <a:t>colu</a:t>
            </a:r>
            <a:r>
              <a:rPr lang="tr-TR" sz="1600" dirty="0" smtClean="0">
                <a:latin typeface="Times New Roman" pitchFamily="18" charset="0"/>
                <a:cs typeface="Times New Roman" pitchFamily="18" charset="0"/>
              </a:rPr>
              <a:t>           X</a:t>
            </a:r>
          </a:p>
          <a:p>
            <a:pPr>
              <a:lnSpc>
                <a:spcPct val="150000"/>
              </a:lnSpc>
              <a:buNone/>
            </a:pPr>
            <a:r>
              <a:rPr lang="tr-TR" sz="1600" dirty="0" smtClean="0">
                <a:latin typeface="Times New Roman" pitchFamily="18" charset="0"/>
                <a:cs typeface="Times New Roman" pitchFamily="18" charset="0"/>
              </a:rPr>
              <a:t>X= </a:t>
            </a:r>
            <a:r>
              <a:rPr lang="tr-TR" sz="1600" dirty="0" smtClean="0">
                <a:solidFill>
                  <a:srgbClr val="FF0000"/>
                </a:solidFill>
                <a:latin typeface="Times New Roman" pitchFamily="18" charset="0"/>
                <a:cs typeface="Times New Roman" pitchFamily="18" charset="0"/>
              </a:rPr>
              <a:t>0,393 g </a:t>
            </a:r>
            <a:r>
              <a:rPr lang="tr-TR" sz="1600" dirty="0" err="1" smtClean="0">
                <a:solidFill>
                  <a:srgbClr val="FF0000"/>
                </a:solidFill>
                <a:latin typeface="Times New Roman" pitchFamily="18" charset="0"/>
                <a:cs typeface="Times New Roman" pitchFamily="18" charset="0"/>
              </a:rPr>
              <a:t>Cd</a:t>
            </a:r>
            <a:endParaRPr lang="tr-TR" sz="1600" dirty="0" smtClean="0">
              <a:solidFill>
                <a:srgbClr val="FF0000"/>
              </a:solidFill>
              <a:latin typeface="Times New Roman" pitchFamily="18" charset="0"/>
              <a:cs typeface="Times New Roman" pitchFamily="18" charset="0"/>
            </a:endParaRPr>
          </a:p>
          <a:p>
            <a:pPr>
              <a:lnSpc>
                <a:spcPct val="150000"/>
              </a:lnSpc>
              <a:buNone/>
            </a:pPr>
            <a:endParaRPr lang="tr-TR" sz="1600" dirty="0" smtClean="0">
              <a:latin typeface="Times New Roman" pitchFamily="18" charset="0"/>
              <a:cs typeface="Times New Roman" pitchFamily="18" charset="0"/>
            </a:endParaRPr>
          </a:p>
          <a:p>
            <a:pPr>
              <a:lnSpc>
                <a:spcPct val="150000"/>
              </a:lnSpc>
              <a:buNone/>
            </a:pPr>
            <a:endParaRPr lang="tr-TR" sz="16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7</a:t>
            </a:fld>
            <a:endParaRPr lang="tr-TR" altLang="en-US"/>
          </a:p>
        </p:txBody>
      </p:sp>
      <p:sp>
        <p:nvSpPr>
          <p:cNvPr id="5" name="2 Başlık"/>
          <p:cNvSpPr txBox="1">
            <a:spLocks/>
          </p:cNvSpPr>
          <p:nvPr/>
        </p:nvSpPr>
        <p:spPr>
          <a:xfrm>
            <a:off x="428596" y="500042"/>
            <a:ext cx="8229600" cy="642942"/>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0"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t>Soru</a:t>
            </a:r>
            <a:endParaRPr kumimoji="0" lang="tr-TR" sz="24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8</a:t>
            </a:fld>
            <a:endParaRPr lang="tr-TR" altLang="en-US"/>
          </a:p>
        </p:txBody>
      </p:sp>
      <p:sp>
        <p:nvSpPr>
          <p:cNvPr id="3" name="2 Dikdörtgen"/>
          <p:cNvSpPr/>
          <p:nvPr/>
        </p:nvSpPr>
        <p:spPr>
          <a:xfrm>
            <a:off x="611560" y="692696"/>
            <a:ext cx="8064896" cy="2585323"/>
          </a:xfrm>
          <a:prstGeom prst="rect">
            <a:avLst/>
          </a:prstGeom>
        </p:spPr>
        <p:txBody>
          <a:bodyPr wrap="square">
            <a:spAutoFit/>
          </a:bodyPr>
          <a:lstStyle/>
          <a:p>
            <a:pPr>
              <a:lnSpc>
                <a:spcPct val="150000"/>
              </a:lnSpc>
            </a:pPr>
            <a:r>
              <a:rPr lang="tr-TR" sz="1800" baseline="0" dirty="0" smtClean="0"/>
              <a:t>Elektroliz işleminin gerçekleştirilmesi için bu elektrotlar bir doğru akım kaynağına bağlanır ve elektrotlar arasında meydana gelen gerilim (elektrik alan),iyonları karşıt yüklü elektroda (kutup) doğru hareket ettirir. Dolayısıyla, (+) yüklü iyonlar katoda giderken, (-) yüklü iyonlar anoda doğru akarlar. Karşıt kutupta yükünü dengeleyen atom veya moleküller elektrotta çökelir veya elektrolit içindeki moleküllerle yeni reaksiyonlara girer</a:t>
            </a:r>
            <a:endParaRPr lang="tr-TR" sz="1800" baseline="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9</a:t>
            </a:fld>
            <a:endParaRPr lang="tr-TR" altLang="en-US"/>
          </a:p>
        </p:txBody>
      </p:sp>
      <p:sp>
        <p:nvSpPr>
          <p:cNvPr id="1027" name="Rectangle 3"/>
          <p:cNvSpPr>
            <a:spLocks noChangeArrowheads="1"/>
          </p:cNvSpPr>
          <p:nvPr/>
        </p:nvSpPr>
        <p:spPr bwMode="auto">
          <a:xfrm>
            <a:off x="179512" y="551438"/>
            <a:ext cx="8424936" cy="16158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i="0" u="none" strike="noStrike" cap="none" normalizeH="0" baseline="0" dirty="0" smtClean="0">
                <a:ln>
                  <a:noFill/>
                </a:ln>
                <a:solidFill>
                  <a:srgbClr val="FF0000"/>
                </a:solidFill>
                <a:effectLst/>
                <a:cs typeface="Times New Roman" pitchFamily="18" charset="0"/>
              </a:rPr>
              <a:t>Suyun Elektrolizi</a:t>
            </a:r>
          </a:p>
          <a:p>
            <a:pPr marL="0" marR="0" lvl="0" indent="0" algn="l" defTabSz="914400" rtl="0" eaLnBrk="0" fontAlgn="base" latinLnBrk="0" hangingPunct="0">
              <a:lnSpc>
                <a:spcPct val="150000"/>
              </a:lnSpc>
              <a:spcBef>
                <a:spcPct val="0"/>
              </a:spcBef>
              <a:spcAft>
                <a:spcPct val="0"/>
              </a:spcAft>
              <a:buClrTx/>
              <a:buSzTx/>
              <a:buFontTx/>
              <a:buNone/>
              <a:tabLst/>
            </a:pPr>
            <a:r>
              <a:rPr kumimoji="0" lang="tr-TR" sz="1800" b="0" i="0" u="none" strike="noStrike" cap="none" normalizeH="0" baseline="0" dirty="0" smtClean="0">
                <a:ln>
                  <a:noFill/>
                </a:ln>
                <a:solidFill>
                  <a:schemeClr val="tx1"/>
                </a:solidFill>
                <a:effectLst/>
                <a:latin typeface="Arial" charset="0"/>
                <a:cs typeface="Arial" charset="0"/>
              </a:rPr>
              <a:t/>
            </a:r>
            <a:br>
              <a:rPr kumimoji="0" lang="tr-TR" sz="1800" b="0" i="0" u="none" strike="noStrike" cap="none" normalizeH="0" baseline="0" dirty="0" smtClean="0">
                <a:ln>
                  <a:noFill/>
                </a:ln>
                <a:solidFill>
                  <a:schemeClr val="tx1"/>
                </a:solidFill>
                <a:effectLst/>
                <a:latin typeface="Arial" charset="0"/>
                <a:cs typeface="Arial" charset="0"/>
              </a:rPr>
            </a:br>
            <a:r>
              <a:rPr kumimoji="0" lang="tr-TR" sz="1800" b="0" i="0" u="none" strike="noStrike" cap="none" normalizeH="0" baseline="0" dirty="0" smtClean="0">
                <a:ln>
                  <a:noFill/>
                </a:ln>
                <a:solidFill>
                  <a:schemeClr val="tx1"/>
                </a:solidFill>
                <a:effectLst/>
                <a:cs typeface="Times New Roman" pitchFamily="18" charset="0"/>
              </a:rPr>
              <a:t>Suyun elektrolizinde akımı taşıyıcı, sudan daha kolay oksitlenebilen ve indirgenebilen bir elektrolit kullanılır.</a:t>
            </a:r>
          </a:p>
        </p:txBody>
      </p:sp>
      <p:pic>
        <p:nvPicPr>
          <p:cNvPr id="5122" name="Picture 2" descr="https://ogreniyo.com/wp-content/uploads/2020/04/elektroliz.png"/>
          <p:cNvPicPr>
            <a:picLocks noChangeAspect="1" noChangeArrowheads="1"/>
          </p:cNvPicPr>
          <p:nvPr/>
        </p:nvPicPr>
        <p:blipFill>
          <a:blip r:embed="rId2" cstate="print"/>
          <a:srcRect/>
          <a:stretch>
            <a:fillRect/>
          </a:stretch>
        </p:blipFill>
        <p:spPr bwMode="auto">
          <a:xfrm>
            <a:off x="323528" y="2708920"/>
            <a:ext cx="5024678" cy="3312368"/>
          </a:xfrm>
          <a:prstGeom prst="rect">
            <a:avLst/>
          </a:prstGeom>
          <a:noFill/>
        </p:spPr>
      </p:pic>
      <p:pic>
        <p:nvPicPr>
          <p:cNvPr id="5124" name="Picture 4" descr="Elektroliz Yöntemi"/>
          <p:cNvPicPr>
            <a:picLocks noChangeAspect="1" noChangeArrowheads="1"/>
          </p:cNvPicPr>
          <p:nvPr/>
        </p:nvPicPr>
        <p:blipFill>
          <a:blip r:embed="rId3" cstate="print"/>
          <a:srcRect/>
          <a:stretch>
            <a:fillRect/>
          </a:stretch>
        </p:blipFill>
        <p:spPr bwMode="auto">
          <a:xfrm>
            <a:off x="5379640" y="1772816"/>
            <a:ext cx="3764360" cy="451723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10</a:t>
            </a:fld>
            <a:endParaRPr lang="tr-TR" altLang="en-US"/>
          </a:p>
        </p:txBody>
      </p:sp>
      <p:sp>
        <p:nvSpPr>
          <p:cNvPr id="3" name="2 Dikdörtgen"/>
          <p:cNvSpPr/>
          <p:nvPr/>
        </p:nvSpPr>
        <p:spPr>
          <a:xfrm>
            <a:off x="107504" y="188640"/>
            <a:ext cx="8712968" cy="5493812"/>
          </a:xfrm>
          <a:prstGeom prst="rect">
            <a:avLst/>
          </a:prstGeom>
        </p:spPr>
        <p:txBody>
          <a:bodyPr wrap="square">
            <a:spAutoFit/>
          </a:bodyPr>
          <a:lstStyle/>
          <a:p>
            <a:pPr>
              <a:lnSpc>
                <a:spcPct val="150000"/>
              </a:lnSpc>
            </a:pPr>
            <a:r>
              <a:rPr lang="tr-TR" sz="1800" baseline="0" dirty="0" smtClean="0">
                <a:solidFill>
                  <a:srgbClr val="FF0000"/>
                </a:solidFill>
              </a:rPr>
              <a:t>Bakırın Saflaştırma Elektrolizi</a:t>
            </a:r>
          </a:p>
          <a:p>
            <a:pPr>
              <a:lnSpc>
                <a:spcPct val="150000"/>
              </a:lnSpc>
            </a:pPr>
            <a:r>
              <a:rPr lang="tr-TR" sz="1800" baseline="0" dirty="0" smtClean="0"/>
              <a:t>Elektrolit olarak bakır sülfat (CuSO4) ve H2SO4çözeltisi kullanılmaktadır. Çözelti içine daldırılan bakır elektrotlardan biri saf bakırken diğeri saf olmayan bakırdır. (+) yüklü anot olarak, yüksek sıcaklıklarda saflaştırma işlemiyle elde edilen(%98-99 saflıkta) bakır (</a:t>
            </a:r>
            <a:r>
              <a:rPr lang="tr-TR" sz="1800" baseline="0" dirty="0" err="1" smtClean="0"/>
              <a:t>blister</a:t>
            </a:r>
            <a:r>
              <a:rPr lang="tr-TR" sz="1800" baseline="0" dirty="0" smtClean="0"/>
              <a:t> bakır) elektrotlar kullanılmaktadır. Bu elektrotlar bileşimlerinde safsızlık olarak, O, S, </a:t>
            </a:r>
            <a:r>
              <a:rPr lang="tr-TR" sz="1800" baseline="0" dirty="0" err="1" smtClean="0"/>
              <a:t>Au</a:t>
            </a:r>
            <a:r>
              <a:rPr lang="tr-TR" sz="1800" baseline="0" dirty="0" smtClean="0"/>
              <a:t>, </a:t>
            </a:r>
            <a:r>
              <a:rPr lang="tr-TR" sz="1800" baseline="0" dirty="0" err="1" smtClean="0"/>
              <a:t>Ag</a:t>
            </a:r>
            <a:r>
              <a:rPr lang="tr-TR" sz="1800" baseline="0" dirty="0" smtClean="0"/>
              <a:t>, </a:t>
            </a:r>
            <a:r>
              <a:rPr lang="tr-TR" sz="1800" baseline="0" dirty="0" err="1" smtClean="0"/>
              <a:t>Pt</a:t>
            </a:r>
            <a:r>
              <a:rPr lang="tr-TR" sz="1800" baseline="0" dirty="0" smtClean="0"/>
              <a:t> ve çeşitli miktarlarda As, </a:t>
            </a:r>
            <a:r>
              <a:rPr lang="tr-TR" sz="1800" baseline="0" dirty="0" err="1" smtClean="0"/>
              <a:t>Sb</a:t>
            </a:r>
            <a:r>
              <a:rPr lang="tr-TR" sz="1800" baseline="0" dirty="0" smtClean="0"/>
              <a:t>, </a:t>
            </a:r>
            <a:r>
              <a:rPr lang="tr-TR" sz="1800" baseline="0" dirty="0" err="1" smtClean="0"/>
              <a:t>Bi</a:t>
            </a:r>
            <a:r>
              <a:rPr lang="tr-TR" sz="1800" baseline="0" dirty="0" smtClean="0"/>
              <a:t>, Sn, </a:t>
            </a:r>
            <a:r>
              <a:rPr lang="tr-TR" sz="1800" baseline="0" dirty="0" err="1" smtClean="0"/>
              <a:t>Se</a:t>
            </a:r>
            <a:r>
              <a:rPr lang="tr-TR" sz="1800" baseline="0" dirty="0" smtClean="0"/>
              <a:t>, </a:t>
            </a:r>
            <a:r>
              <a:rPr lang="tr-TR" sz="1800" baseline="0" dirty="0" err="1" smtClean="0"/>
              <a:t>Te</a:t>
            </a:r>
            <a:r>
              <a:rPr lang="tr-TR" sz="1800" baseline="0" dirty="0" smtClean="0"/>
              <a:t>, </a:t>
            </a:r>
            <a:r>
              <a:rPr lang="tr-TR" sz="1800" baseline="0" dirty="0" err="1" smtClean="0"/>
              <a:t>Pb</a:t>
            </a:r>
            <a:r>
              <a:rPr lang="tr-TR" sz="1800" baseline="0" dirty="0" smtClean="0"/>
              <a:t>, </a:t>
            </a:r>
            <a:r>
              <a:rPr lang="tr-TR" sz="1800" baseline="0" dirty="0" err="1" smtClean="0"/>
              <a:t>Zn</a:t>
            </a:r>
            <a:r>
              <a:rPr lang="tr-TR" sz="1800" baseline="0" dirty="0" smtClean="0"/>
              <a:t>, </a:t>
            </a:r>
            <a:r>
              <a:rPr lang="tr-TR" sz="1800" baseline="0" dirty="0" err="1" smtClean="0"/>
              <a:t>Fe</a:t>
            </a:r>
            <a:r>
              <a:rPr lang="tr-TR" sz="1800" baseline="0" dirty="0" smtClean="0"/>
              <a:t> bulundurmaktadır. (-) yüklü katot olarak ise, üzerine elektrolitik bakır kaplanmış titan levhalar veya yapışmayı önlemek için üzeri yağ ile sıvanmış bakır levhalar (%99,5 saflıkta) kullanılır. </a:t>
            </a:r>
          </a:p>
          <a:p>
            <a:pPr>
              <a:lnSpc>
                <a:spcPct val="150000"/>
              </a:lnSpc>
            </a:pPr>
            <a:r>
              <a:rPr lang="tr-TR" sz="1800" baseline="0" dirty="0" smtClean="0"/>
              <a:t>Elektronlar, elektrolit dışında anottan katoda doğru akarken; elektrolit içinde katottan anoda doğru akarlar. Uygun şartlarda anot oksitlenerek çözeltiye geçer ve katotta indirgenir. Anottaki diğer safsızlıkların bir kısmı çözünmeyerek, anottan kopup hücrenin alt kısmında toplanırlar. Bu artık malzemeye “anot çamuru” denir. Bazı safsızlıklar ise çözünerek elektrolite geçer. </a:t>
            </a:r>
            <a:endParaRPr lang="tr-TR" sz="1800" baseline="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11</a:t>
            </a:fld>
            <a:endParaRPr lang="tr-TR" altLang="en-US"/>
          </a:p>
        </p:txBody>
      </p:sp>
      <p:pic>
        <p:nvPicPr>
          <p:cNvPr id="34818" name="Picture 2"/>
          <p:cNvPicPr>
            <a:picLocks noChangeAspect="1" noChangeArrowheads="1"/>
          </p:cNvPicPr>
          <p:nvPr/>
        </p:nvPicPr>
        <p:blipFill>
          <a:blip r:embed="rId2" cstate="print"/>
          <a:srcRect/>
          <a:stretch>
            <a:fillRect/>
          </a:stretch>
        </p:blipFill>
        <p:spPr bwMode="auto">
          <a:xfrm>
            <a:off x="395536" y="980728"/>
            <a:ext cx="7805117" cy="4648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12</a:t>
            </a:fld>
            <a:endParaRPr lang="tr-TR" altLang="en-US"/>
          </a:p>
        </p:txBody>
      </p:sp>
      <p:pic>
        <p:nvPicPr>
          <p:cNvPr id="27650" name="Picture 2" descr="Elektroliz Uygulamaları | ElektrikMen | Galvaniz Kaplama ... Eloksi Yöntemi"/>
          <p:cNvPicPr>
            <a:picLocks noChangeAspect="1" noChangeArrowheads="1"/>
          </p:cNvPicPr>
          <p:nvPr/>
        </p:nvPicPr>
        <p:blipFill>
          <a:blip r:embed="rId2" cstate="print"/>
          <a:srcRect/>
          <a:stretch>
            <a:fillRect/>
          </a:stretch>
        </p:blipFill>
        <p:spPr bwMode="auto">
          <a:xfrm>
            <a:off x="0" y="1700808"/>
            <a:ext cx="4165862" cy="3168403"/>
          </a:xfrm>
          <a:prstGeom prst="rect">
            <a:avLst/>
          </a:prstGeom>
          <a:noFill/>
        </p:spPr>
      </p:pic>
      <p:pic>
        <p:nvPicPr>
          <p:cNvPr id="27652" name="Picture 4" descr="Elektroliz Nedir?"/>
          <p:cNvPicPr>
            <a:picLocks noChangeAspect="1" noChangeArrowheads="1"/>
          </p:cNvPicPr>
          <p:nvPr/>
        </p:nvPicPr>
        <p:blipFill>
          <a:blip r:embed="rId3" cstate="print"/>
          <a:srcRect/>
          <a:stretch>
            <a:fillRect/>
          </a:stretch>
        </p:blipFill>
        <p:spPr bwMode="auto">
          <a:xfrm>
            <a:off x="4499992" y="332656"/>
            <a:ext cx="4515818" cy="586549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57200" y="285728"/>
            <a:ext cx="8229600" cy="500066"/>
          </a:xfrm>
        </p:spPr>
        <p:txBody>
          <a:bodyPr>
            <a:normAutofit/>
          </a:bodyPr>
          <a:lstStyle/>
          <a:p>
            <a:r>
              <a:rPr lang="tr-TR" sz="2400" dirty="0" smtClean="0">
                <a:latin typeface="Times New Roman" pitchFamily="18" charset="0"/>
                <a:cs typeface="Times New Roman" pitchFamily="18" charset="0"/>
              </a:rPr>
              <a:t>Klor-alkali işlemleri</a:t>
            </a:r>
            <a:endParaRPr lang="tr-TR" sz="2400" dirty="0">
              <a:latin typeface="Times New Roman" pitchFamily="18" charset="0"/>
              <a:cs typeface="Times New Roman" pitchFamily="18" charset="0"/>
            </a:endParaRPr>
          </a:p>
        </p:txBody>
      </p:sp>
      <p:sp>
        <p:nvSpPr>
          <p:cNvPr id="2" name="1 Slayt Numarası Yer Tutucusu"/>
          <p:cNvSpPr>
            <a:spLocks noGrp="1"/>
          </p:cNvSpPr>
          <p:nvPr>
            <p:ph type="sldNum" sz="quarter" idx="12"/>
          </p:nvPr>
        </p:nvSpPr>
        <p:spPr/>
        <p:txBody>
          <a:bodyPr/>
          <a:lstStyle/>
          <a:p>
            <a:pPr>
              <a:defRPr/>
            </a:pPr>
            <a:fld id="{C9F2A7B4-9E82-4CE6-A993-69A2D29ED535}" type="slidenum">
              <a:rPr lang="tr-TR" altLang="en-US" smtClean="0"/>
              <a:pPr>
                <a:defRPr/>
              </a:pPr>
              <a:t>13</a:t>
            </a:fld>
            <a:endParaRPr lang="tr-TR" altLang="en-US"/>
          </a:p>
        </p:txBody>
      </p:sp>
      <p:pic>
        <p:nvPicPr>
          <p:cNvPr id="5" name="Picture 4" descr="FG21_23"/>
          <p:cNvPicPr>
            <a:picLocks noGrp="1" noChangeAspect="1" noChangeArrowheads="1"/>
          </p:cNvPicPr>
          <p:nvPr>
            <p:ph idx="1"/>
          </p:nvPr>
        </p:nvPicPr>
        <p:blipFill>
          <a:blip r:embed="rId2" cstate="print"/>
          <a:srcRect/>
          <a:stretch>
            <a:fillRect/>
          </a:stretch>
        </p:blipFill>
        <p:spPr>
          <a:xfrm>
            <a:off x="428596" y="1928802"/>
            <a:ext cx="2786082" cy="3526686"/>
          </a:xfrm>
          <a:noFill/>
        </p:spPr>
      </p:pic>
      <p:pic>
        <p:nvPicPr>
          <p:cNvPr id="6" name="Picture 6" descr="FG21_24"/>
          <p:cNvPicPr>
            <a:picLocks noChangeAspect="1" noChangeArrowheads="1"/>
          </p:cNvPicPr>
          <p:nvPr/>
        </p:nvPicPr>
        <p:blipFill>
          <a:blip r:embed="rId3" cstate="print"/>
          <a:srcRect/>
          <a:stretch>
            <a:fillRect/>
          </a:stretch>
        </p:blipFill>
        <p:spPr>
          <a:xfrm>
            <a:off x="3786182" y="2786058"/>
            <a:ext cx="4573611" cy="22010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14</a:t>
            </a:fld>
            <a:endParaRPr lang="tr-TR" altLang="en-US"/>
          </a:p>
        </p:txBody>
      </p:sp>
      <p:pic>
        <p:nvPicPr>
          <p:cNvPr id="5" name="4 Resim" descr="http://img03.blogcu.com/images/u/g/r/ugrasi/6c61afed0301a81dca551909d436a65d_1262954291.jpg"/>
          <p:cNvPicPr/>
          <p:nvPr/>
        </p:nvPicPr>
        <p:blipFill>
          <a:blip r:embed="rId2" cstate="print"/>
          <a:srcRect/>
          <a:stretch>
            <a:fillRect/>
          </a:stretch>
        </p:blipFill>
        <p:spPr bwMode="auto">
          <a:xfrm>
            <a:off x="785786" y="1857364"/>
            <a:ext cx="1928826" cy="3000396"/>
          </a:xfrm>
          <a:prstGeom prst="rect">
            <a:avLst/>
          </a:prstGeom>
          <a:noFill/>
          <a:ln w="9525">
            <a:noFill/>
            <a:miter lim="800000"/>
            <a:headEnd/>
            <a:tailEnd/>
          </a:ln>
        </p:spPr>
      </p:pic>
      <p:sp>
        <p:nvSpPr>
          <p:cNvPr id="6" name="2 Başlık"/>
          <p:cNvSpPr txBox="1">
            <a:spLocks/>
          </p:cNvSpPr>
          <p:nvPr/>
        </p:nvSpPr>
        <p:spPr>
          <a:xfrm>
            <a:off x="357158" y="428604"/>
            <a:ext cx="8229600" cy="51033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400" b="0"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t>Elektrolizin kaplamacılık ve saflaştırmada kullanımı</a:t>
            </a:r>
            <a:endParaRPr kumimoji="0" lang="tr-TR" sz="24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2419</TotalTime>
  <Words>703</Words>
  <Application>Microsoft Office PowerPoint</Application>
  <PresentationFormat>Ekran Gösterisi (4:3)</PresentationFormat>
  <Paragraphs>79</Paragraphs>
  <Slides>14</Slides>
  <Notes>0</Notes>
  <HiddenSlides>0</HiddenSlides>
  <MMClips>0</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Akış</vt:lpstr>
      <vt:lpstr>Slayt 1</vt:lpstr>
      <vt:lpstr>Slayt 2</vt:lpstr>
      <vt:lpstr>Elektroliz ve Faraday yasaları</vt:lpstr>
      <vt:lpstr>Slayt 4</vt:lpstr>
      <vt:lpstr>Slayt 5</vt:lpstr>
      <vt:lpstr>Slayt 6</vt:lpstr>
      <vt:lpstr>Slayt 7</vt:lpstr>
      <vt:lpstr>Slayt 8</vt:lpstr>
      <vt:lpstr>Slayt 9</vt:lpstr>
      <vt:lpstr>Slayt 10</vt:lpstr>
      <vt:lpstr>Slayt 11</vt:lpstr>
      <vt:lpstr>Slayt 12</vt:lpstr>
      <vt:lpstr>Klor-alkali işlemleri</vt:lpstr>
      <vt:lpstr>Slayt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Kimyasal Kinetik</dc:title>
  <dc:creator>HASAN</dc:creator>
  <cp:lastModifiedBy>H C</cp:lastModifiedBy>
  <cp:revision>409</cp:revision>
  <dcterms:created xsi:type="dcterms:W3CDTF">2010-01-30T12:12:07Z</dcterms:created>
  <dcterms:modified xsi:type="dcterms:W3CDTF">2021-01-02T08:44:15Z</dcterms:modified>
</cp:coreProperties>
</file>