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7" r:id="rId1"/>
  </p:sldMasterIdLst>
  <p:notesMasterIdLst>
    <p:notesMasterId r:id="rId16"/>
  </p:notesMasterIdLst>
  <p:sldIdLst>
    <p:sldId id="267" r:id="rId2"/>
    <p:sldId id="268" r:id="rId3"/>
    <p:sldId id="269" r:id="rId4"/>
    <p:sldId id="270" r:id="rId5"/>
    <p:sldId id="272" r:id="rId6"/>
    <p:sldId id="271" r:id="rId7"/>
    <p:sldId id="281" r:id="rId8"/>
    <p:sldId id="276" r:id="rId9"/>
    <p:sldId id="274" r:id="rId10"/>
    <p:sldId id="279" r:id="rId11"/>
    <p:sldId id="275" r:id="rId12"/>
    <p:sldId id="277" r:id="rId13"/>
    <p:sldId id="278" r:id="rId14"/>
    <p:sldId id="280" r:id="rId15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sz="1500" kern="1200" baseline="300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500" kern="1200" baseline="300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500" kern="1200" baseline="300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500" kern="1200" baseline="300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500" kern="1200" baseline="300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500" kern="1200" baseline="300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1500" kern="1200" baseline="300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1500" kern="1200" baseline="300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1500" kern="1200" baseline="300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Orta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29" autoAdjust="0"/>
    <p:restoredTop sz="94660"/>
  </p:normalViewPr>
  <p:slideViewPr>
    <p:cSldViewPr>
      <p:cViewPr varScale="1">
        <p:scale>
          <a:sx n="93" d="100"/>
          <a:sy n="93" d="100"/>
        </p:scale>
        <p:origin x="-8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921C3C44-E249-476B-B53B-AD134EBEAD90}" type="datetimeFigureOut">
              <a:rPr lang="tr-TR"/>
              <a:pPr>
                <a:defRPr/>
              </a:pPr>
              <a:t>26.09.2019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tr-TR" noProof="0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noProof="0" smtClean="0"/>
              <a:t>Asıl metin stillerini düzenlemek için tıklatın</a:t>
            </a:r>
          </a:p>
          <a:p>
            <a:pPr lvl="1"/>
            <a:r>
              <a:rPr lang="tr-TR" noProof="0" smtClean="0"/>
              <a:t>İkinci düzey</a:t>
            </a:r>
          </a:p>
          <a:p>
            <a:pPr lvl="2"/>
            <a:r>
              <a:rPr lang="tr-TR" noProof="0" smtClean="0"/>
              <a:t>Üçüncü düzey</a:t>
            </a:r>
          </a:p>
          <a:p>
            <a:pPr lvl="3"/>
            <a:r>
              <a:rPr lang="tr-TR" noProof="0" smtClean="0"/>
              <a:t>Dördüncü düzey</a:t>
            </a:r>
          </a:p>
          <a:p>
            <a:pPr lvl="4"/>
            <a:r>
              <a:rPr lang="tr-TR" noProof="0" smtClean="0"/>
              <a:t>Beşinci düzey</a:t>
            </a:r>
            <a:endParaRPr lang="tr-TR" noProof="0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81A72266-13E2-431D-AE65-81392D7A1248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171648296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Başlık Slaydı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6 Serbest Form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5" name="7 Serbest Form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grpSp>
        <p:nvGrpSpPr>
          <p:cNvPr id="6" name="1 Grup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7" name="11 Serbest Form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12 Serbest Form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9" name="8 Başlık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17" name="16 Alt Başlık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tr-TR" smtClean="0"/>
              <a:t>Asıl alt başlık stilini düzenlemek için tıklatın</a:t>
            </a:r>
            <a:endParaRPr lang="en-US"/>
          </a:p>
        </p:txBody>
      </p:sp>
      <p:sp>
        <p:nvSpPr>
          <p:cNvPr id="10" name="2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en-US"/>
          </a:p>
        </p:txBody>
      </p:sp>
      <p:sp>
        <p:nvSpPr>
          <p:cNvPr id="11" name="18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en-US"/>
          </a:p>
        </p:txBody>
      </p:sp>
      <p:sp>
        <p:nvSpPr>
          <p:cNvPr id="12" name="2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4B1909-140C-416B-8B0E-A7A6347973E2}" type="slidenum">
              <a:rPr lang="tr-TR" altLang="en-US"/>
              <a:pPr>
                <a:defRPr/>
              </a:pPr>
              <a:t>‹#›</a:t>
            </a:fld>
            <a:endParaRPr lang="tr-TR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  <p:bldP spid="17" grpId="0" build="p" autoUpdateAnimBg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en-US"/>
          </a:p>
        </p:txBody>
      </p:sp>
      <p:sp>
        <p:nvSpPr>
          <p:cNvPr id="5" name="21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en-US"/>
          </a:p>
        </p:txBody>
      </p:sp>
      <p:sp>
        <p:nvSpPr>
          <p:cNvPr id="6" name="17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53F96F-2F5A-4708-8BCB-7825D6643209}" type="slidenum">
              <a:rPr lang="tr-TR" altLang="en-US"/>
              <a:pPr>
                <a:defRPr/>
              </a:pPr>
              <a:t>‹#›</a:t>
            </a:fld>
            <a:endParaRPr lang="tr-TR" altLang="en-US"/>
          </a:p>
        </p:txBody>
      </p:sp>
    </p:spTree>
  </p:cSld>
  <p:clrMapOvr>
    <a:masterClrMapping/>
  </p:clrMapOvr>
  <p:transition spd="med"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secHead" preserve="1">
  <p:cSld name="Bölüm Üstbilgis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6 Serbest Form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5" name="7 Serbest Form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grpSp>
        <p:nvGrpSpPr>
          <p:cNvPr id="6" name="1 Grup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7" name="11 Serbest Form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12 Serbest Form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9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en-US"/>
          </a:p>
        </p:txBody>
      </p:sp>
      <p:sp>
        <p:nvSpPr>
          <p:cNvPr id="10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en-US"/>
          </a:p>
        </p:txBody>
      </p:sp>
      <p:sp>
        <p:nvSpPr>
          <p:cNvPr id="11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39329D-7B4E-4654-9215-0F304C6F470D}" type="slidenum">
              <a:rPr lang="tr-TR" altLang="en-US"/>
              <a:pPr>
                <a:defRPr/>
              </a:pPr>
              <a:t>‹#›</a:t>
            </a:fld>
            <a:endParaRPr lang="tr-TR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3" grpId="0" build="p" autoUpdateAnimBg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5" name="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en-US"/>
          </a:p>
        </p:txBody>
      </p:sp>
      <p:sp>
        <p:nvSpPr>
          <p:cNvPr id="6" name="21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en-US"/>
          </a:p>
        </p:txBody>
      </p:sp>
      <p:sp>
        <p:nvSpPr>
          <p:cNvPr id="7" name="17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C7C934-E74A-47F2-B714-A1D4A16FF1D9}" type="slidenum">
              <a:rPr lang="tr-TR" altLang="en-US"/>
              <a:pPr>
                <a:defRPr/>
              </a:pPr>
              <a:t>‹#›</a:t>
            </a:fld>
            <a:endParaRPr lang="tr-TR" altLang="en-US"/>
          </a:p>
        </p:txBody>
      </p:sp>
    </p:spTree>
  </p:cSld>
  <p:clrMapOvr>
    <a:masterClrMapping/>
  </p:clrMapOvr>
  <p:transition spd="med"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7" name="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en-US"/>
          </a:p>
        </p:txBody>
      </p:sp>
      <p:sp>
        <p:nvSpPr>
          <p:cNvPr id="8" name="21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en-US"/>
          </a:p>
        </p:txBody>
      </p:sp>
      <p:sp>
        <p:nvSpPr>
          <p:cNvPr id="9" name="17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4241F7-456F-42FC-9060-7D18EE2E0222}" type="slidenum">
              <a:rPr lang="tr-TR" altLang="en-US"/>
              <a:pPr>
                <a:defRPr/>
              </a:pPr>
              <a:t>‹#›</a:t>
            </a:fld>
            <a:endParaRPr lang="tr-TR" altLang="en-US"/>
          </a:p>
        </p:txBody>
      </p:sp>
    </p:spTree>
  </p:cSld>
  <p:clrMapOvr>
    <a:masterClrMapping/>
  </p:clrMapOvr>
  <p:transition spd="med"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en-US"/>
          </a:p>
        </p:txBody>
      </p:sp>
      <p:sp>
        <p:nvSpPr>
          <p:cNvPr id="4" name="21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en-US"/>
          </a:p>
        </p:txBody>
      </p:sp>
      <p:sp>
        <p:nvSpPr>
          <p:cNvPr id="5" name="17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E963F-D484-42FA-B9A5-DCE74F2F9F4F}" type="slidenum">
              <a:rPr lang="tr-TR" altLang="en-US"/>
              <a:pPr>
                <a:defRPr/>
              </a:pPr>
              <a:t>‹#›</a:t>
            </a:fld>
            <a:endParaRPr lang="tr-TR" altLang="en-US"/>
          </a:p>
        </p:txBody>
      </p:sp>
    </p:spTree>
  </p:cSld>
  <p:clrMapOvr>
    <a:masterClrMapping/>
  </p:clrMapOvr>
  <p:transition spd="med"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en-US"/>
          </a:p>
        </p:txBody>
      </p:sp>
      <p:sp>
        <p:nvSpPr>
          <p:cNvPr id="3" name="21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en-US"/>
          </a:p>
        </p:txBody>
      </p:sp>
      <p:sp>
        <p:nvSpPr>
          <p:cNvPr id="4" name="17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E5D087-CD44-4D08-B207-8C45F2B5F19A}" type="slidenum">
              <a:rPr lang="tr-TR" altLang="en-US"/>
              <a:pPr>
                <a:defRPr/>
              </a:pPr>
              <a:t>‹#›</a:t>
            </a:fld>
            <a:endParaRPr lang="tr-TR" altLang="en-US"/>
          </a:p>
        </p:txBody>
      </p:sp>
    </p:spTree>
  </p:cSld>
  <p:clrMapOvr>
    <a:masterClrMapping/>
  </p:clrMapOvr>
  <p:transition spd="med"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5" name="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en-US"/>
          </a:p>
        </p:txBody>
      </p:sp>
      <p:sp>
        <p:nvSpPr>
          <p:cNvPr id="6" name="21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en-US"/>
          </a:p>
        </p:txBody>
      </p:sp>
      <p:sp>
        <p:nvSpPr>
          <p:cNvPr id="7" name="17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A4797B-7DFB-439D-8EF1-6547339EC846}" type="slidenum">
              <a:rPr lang="tr-TR" altLang="en-US"/>
              <a:pPr>
                <a:defRPr/>
              </a:pPr>
              <a:t>‹#›</a:t>
            </a:fld>
            <a:endParaRPr lang="tr-TR" altLang="en-US"/>
          </a:p>
        </p:txBody>
      </p:sp>
    </p:spTree>
  </p:cSld>
  <p:clrMapOvr>
    <a:masterClrMapping/>
  </p:clrMapOvr>
  <p:transition spd="med"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8 Tek Köşesi Kesik ve Yuvarlatılmış Dikdörtgen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11 Dik Üçgen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9 Serbest Form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8" name="10 Serbest Form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tr-TR" noProof="0" smtClean="0"/>
              <a:t>Resim eklemek için simgeyi tıklatın</a:t>
            </a:r>
            <a:endParaRPr lang="en-US" noProof="0" dirty="0"/>
          </a:p>
        </p:txBody>
      </p:sp>
      <p:sp>
        <p:nvSpPr>
          <p:cNvPr id="9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en-US"/>
          </a:p>
        </p:txBody>
      </p:sp>
      <p:sp>
        <p:nvSpPr>
          <p:cNvPr id="10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en-US"/>
          </a:p>
        </p:txBody>
      </p:sp>
      <p:sp>
        <p:nvSpPr>
          <p:cNvPr id="11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8131BF-0226-4B09-9239-5DCEA491F06F}" type="slidenum">
              <a:rPr lang="tr-TR" altLang="en-US"/>
              <a:pPr>
                <a:defRPr/>
              </a:pPr>
              <a:t>‹#›</a:t>
            </a:fld>
            <a:endParaRPr lang="tr-TR" altLang="en-US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4" grpId="0" build="p" autoUpdateAnimBg="0"/>
      <p:bldP spid="3" grpId="0" build="p" autoUpdateAnimBg="0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en-US"/>
          </a:p>
        </p:txBody>
      </p:sp>
      <p:sp>
        <p:nvSpPr>
          <p:cNvPr id="5" name="21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en-US"/>
          </a:p>
        </p:txBody>
      </p:sp>
      <p:sp>
        <p:nvSpPr>
          <p:cNvPr id="6" name="17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2A476-888B-4D3F-A66B-7A3413F64355}" type="slidenum">
              <a:rPr lang="tr-TR" altLang="en-US"/>
              <a:pPr>
                <a:defRPr/>
              </a:pPr>
              <a:t>‹#›</a:t>
            </a:fld>
            <a:endParaRPr lang="tr-TR" altLang="en-US"/>
          </a:p>
        </p:txBody>
      </p:sp>
    </p:spTree>
  </p:cSld>
  <p:clrMapOvr>
    <a:masterClrMapping/>
  </p:clrMapOvr>
  <p:transition spd="med"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en-US"/>
          </a:p>
        </p:txBody>
      </p:sp>
      <p:sp>
        <p:nvSpPr>
          <p:cNvPr id="5" name="21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en-US"/>
          </a:p>
        </p:txBody>
      </p:sp>
      <p:sp>
        <p:nvSpPr>
          <p:cNvPr id="6" name="17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0A1D20-F239-489D-9147-3B13BE60AC1A}" type="slidenum">
              <a:rPr lang="tr-TR" altLang="en-US"/>
              <a:pPr>
                <a:defRPr/>
              </a:pPr>
              <a:t>‹#›</a:t>
            </a:fld>
            <a:endParaRPr lang="tr-TR" altLang="en-US"/>
          </a:p>
        </p:txBody>
      </p:sp>
    </p:spTree>
  </p:cSld>
  <p:clrMapOvr>
    <a:masterClrMapping/>
  </p:clrMapOvr>
  <p:transition spd="med"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Serbest Form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8" name="7 Serbest Form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9" name="8 Başlık Yer Tutucusu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başlık stili için tıklatın</a:t>
            </a:r>
            <a:endParaRPr lang="en-US" smtClean="0"/>
          </a:p>
        </p:txBody>
      </p:sp>
      <p:sp>
        <p:nvSpPr>
          <p:cNvPr id="30" name="29 Metin Yer Tutucusu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smtClean="0"/>
          </a:p>
        </p:txBody>
      </p:sp>
      <p:sp>
        <p:nvSpPr>
          <p:cNvPr id="10" name="9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tr-TR" altLang="en-US"/>
          </a:p>
        </p:txBody>
      </p:sp>
      <p:sp>
        <p:nvSpPr>
          <p:cNvPr id="22" name="21 Altbilgi Yer Tutucusu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tr-TR" altLang="en-US"/>
          </a:p>
        </p:txBody>
      </p:sp>
      <p:sp>
        <p:nvSpPr>
          <p:cNvPr id="18" name="17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 smtClean="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622FA2D5-045A-4157-AA83-7CB478B903D6}" type="slidenum">
              <a:rPr lang="tr-TR" altLang="en-US"/>
              <a:pPr>
                <a:defRPr/>
              </a:pPr>
              <a:t>‹#›</a:t>
            </a:fld>
            <a:endParaRPr lang="tr-TR" altLang="en-US"/>
          </a:p>
        </p:txBody>
      </p:sp>
      <p:grpSp>
        <p:nvGrpSpPr>
          <p:cNvPr id="1033" name="1 Grup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11 Serbest Form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12 Serbest Form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30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31" r:id="rId9"/>
    <p:sldLayoutId id="2147483727" r:id="rId10"/>
    <p:sldLayoutId id="2147483728" r:id="rId11"/>
  </p:sldLayoutIdLst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0" grpId="0" build="p"/>
    </p:bldLst>
  </p:timing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www.google.com.tr/url?sa=i&amp;rct=j&amp;q=&amp;esrc=s&amp;source=images&amp;cd=&amp;cad=rja&amp;uact=8&amp;ved=0ahUKEwiR_tbZwJ3PAhXJPxQKHW1SDiQQjRwIBw&amp;url=http://www.safakaydin.com.tr/2014/09/samanla-karisik-tahil/&amp;psig=AFQjCNGWZmwKmdWYKiSxP46ez8yH_OqL3g&amp;ust=1474445769595249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1 Başlık"/>
          <p:cNvSpPr>
            <a:spLocks noGrp="1"/>
          </p:cNvSpPr>
          <p:nvPr>
            <p:ph type="title"/>
          </p:nvPr>
        </p:nvSpPr>
        <p:spPr>
          <a:xfrm>
            <a:off x="457200" y="285750"/>
            <a:ext cx="8229600" cy="428606"/>
          </a:xfrm>
        </p:spPr>
        <p:txBody>
          <a:bodyPr/>
          <a:lstStyle/>
          <a:p>
            <a:r>
              <a:rPr lang="tr-TR" sz="2000" smtClean="0">
                <a:latin typeface="Times New Roman" pitchFamily="18" charset="0"/>
                <a:cs typeface="Times New Roman" pitchFamily="18" charset="0"/>
              </a:rPr>
              <a:t>2-Ayırma 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tekniklerinin sınıflandırılması</a:t>
            </a:r>
          </a:p>
        </p:txBody>
      </p:sp>
      <p:sp>
        <p:nvSpPr>
          <p:cNvPr id="14338" name="2 İçerik Yer Tutucusu"/>
          <p:cNvSpPr>
            <a:spLocks noGrp="1"/>
          </p:cNvSpPr>
          <p:nvPr>
            <p:ph idx="1"/>
          </p:nvPr>
        </p:nvSpPr>
        <p:spPr>
          <a:xfrm>
            <a:off x="395536" y="1412776"/>
            <a:ext cx="8229600" cy="4964435"/>
          </a:xfrm>
        </p:spPr>
        <p:txBody>
          <a:bodyPr/>
          <a:lstStyle/>
          <a:p>
            <a:pPr>
              <a:lnSpc>
                <a:spcPct val="150000"/>
              </a:lnSpc>
              <a:buNone/>
            </a:pPr>
            <a:r>
              <a:rPr lang="tr-TR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1-Yaygın kullanımına göre ayırma teknikleri</a:t>
            </a:r>
          </a:p>
          <a:p>
            <a:pPr>
              <a:lnSpc>
                <a:spcPct val="150000"/>
              </a:lnSpc>
              <a:buNone/>
            </a:pPr>
            <a:endParaRPr lang="tr-TR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tr-TR" sz="1800" dirty="0" smtClean="0">
                <a:latin typeface="Times New Roman" pitchFamily="18" charset="0"/>
                <a:cs typeface="Times New Roman" pitchFamily="18" charset="0"/>
              </a:rPr>
              <a:t>1- Çöktürme ile ayırmalar</a:t>
            </a:r>
          </a:p>
          <a:p>
            <a:pPr>
              <a:lnSpc>
                <a:spcPct val="150000"/>
              </a:lnSpc>
              <a:buNone/>
            </a:pPr>
            <a:r>
              <a:rPr lang="tr-TR" sz="1800" dirty="0" smtClean="0">
                <a:latin typeface="Times New Roman" pitchFamily="18" charset="0"/>
                <a:cs typeface="Times New Roman" pitchFamily="18" charset="0"/>
              </a:rPr>
              <a:t>2- Damıtma ile ayırmalar</a:t>
            </a:r>
          </a:p>
          <a:p>
            <a:pPr>
              <a:lnSpc>
                <a:spcPct val="150000"/>
              </a:lnSpc>
              <a:buNone/>
            </a:pPr>
            <a:r>
              <a:rPr lang="tr-TR" sz="1800" dirty="0" smtClean="0">
                <a:latin typeface="Times New Roman" pitchFamily="18" charset="0"/>
                <a:cs typeface="Times New Roman" pitchFamily="18" charset="0"/>
              </a:rPr>
              <a:t>3- </a:t>
            </a:r>
            <a:r>
              <a:rPr lang="tr-TR" sz="1800" dirty="0" err="1" smtClean="0">
                <a:latin typeface="Times New Roman" pitchFamily="18" charset="0"/>
                <a:cs typeface="Times New Roman" pitchFamily="18" charset="0"/>
              </a:rPr>
              <a:t>Süblimasyon</a:t>
            </a:r>
            <a:r>
              <a:rPr lang="tr-TR" sz="1800" dirty="0" smtClean="0">
                <a:latin typeface="Times New Roman" pitchFamily="18" charset="0"/>
                <a:cs typeface="Times New Roman" pitchFamily="18" charset="0"/>
              </a:rPr>
              <a:t> ile ayırmalar</a:t>
            </a:r>
          </a:p>
          <a:p>
            <a:pPr>
              <a:lnSpc>
                <a:spcPct val="150000"/>
              </a:lnSpc>
              <a:buNone/>
            </a:pPr>
            <a:r>
              <a:rPr lang="tr-TR" sz="1800" dirty="0" smtClean="0">
                <a:latin typeface="Times New Roman" pitchFamily="18" charset="0"/>
                <a:cs typeface="Times New Roman" pitchFamily="18" charset="0"/>
              </a:rPr>
              <a:t>4- </a:t>
            </a:r>
            <a:r>
              <a:rPr lang="tr-TR" sz="1800" dirty="0" err="1" smtClean="0">
                <a:latin typeface="Times New Roman" pitchFamily="18" charset="0"/>
                <a:cs typeface="Times New Roman" pitchFamily="18" charset="0"/>
              </a:rPr>
              <a:t>Ekstraksiyonla</a:t>
            </a:r>
            <a:r>
              <a:rPr lang="tr-TR" sz="1800" dirty="0" smtClean="0">
                <a:latin typeface="Times New Roman" pitchFamily="18" charset="0"/>
                <a:cs typeface="Times New Roman" pitchFamily="18" charset="0"/>
              </a:rPr>
              <a:t> ayırmalar</a:t>
            </a:r>
          </a:p>
          <a:p>
            <a:pPr>
              <a:lnSpc>
                <a:spcPct val="150000"/>
              </a:lnSpc>
              <a:buNone/>
            </a:pPr>
            <a:r>
              <a:rPr lang="tr-TR" sz="1800" dirty="0" smtClean="0">
                <a:latin typeface="Times New Roman" pitchFamily="18" charset="0"/>
                <a:cs typeface="Times New Roman" pitchFamily="18" charset="0"/>
              </a:rPr>
              <a:t>5-Kromatografik ayırmalar </a:t>
            </a:r>
          </a:p>
          <a:p>
            <a:pPr>
              <a:lnSpc>
                <a:spcPct val="150000"/>
              </a:lnSpc>
              <a:buNone/>
            </a:pPr>
            <a:r>
              <a:rPr lang="tr-TR" sz="1800" dirty="0" smtClean="0">
                <a:latin typeface="Times New Roman" pitchFamily="18" charset="0"/>
                <a:cs typeface="Times New Roman" pitchFamily="18" charset="0"/>
              </a:rPr>
              <a:t>6- </a:t>
            </a:r>
            <a:r>
              <a:rPr lang="tr-TR" sz="1800" dirty="0" err="1" smtClean="0">
                <a:latin typeface="Times New Roman" pitchFamily="18" charset="0"/>
                <a:cs typeface="Times New Roman" pitchFamily="18" charset="0"/>
              </a:rPr>
              <a:t>Süperkritik</a:t>
            </a:r>
            <a:r>
              <a:rPr lang="tr-TR" sz="1800" dirty="0" smtClean="0">
                <a:latin typeface="Times New Roman" pitchFamily="18" charset="0"/>
                <a:cs typeface="Times New Roman" pitchFamily="18" charset="0"/>
              </a:rPr>
              <a:t> akışkan </a:t>
            </a:r>
            <a:r>
              <a:rPr lang="tr-TR" sz="1800" dirty="0" err="1" smtClean="0">
                <a:latin typeface="Times New Roman" pitchFamily="18" charset="0"/>
                <a:cs typeface="Times New Roman" pitchFamily="18" charset="0"/>
              </a:rPr>
              <a:t>ekstraksiyonu</a:t>
            </a:r>
            <a:r>
              <a:rPr lang="tr-TR" sz="1800" dirty="0" smtClean="0">
                <a:latin typeface="Times New Roman" pitchFamily="18" charset="0"/>
                <a:cs typeface="Times New Roman" pitchFamily="18" charset="0"/>
              </a:rPr>
              <a:t> ve </a:t>
            </a:r>
            <a:r>
              <a:rPr lang="tr-TR" sz="1800" dirty="0" err="1" smtClean="0">
                <a:latin typeface="Times New Roman" pitchFamily="18" charset="0"/>
                <a:cs typeface="Times New Roman" pitchFamily="18" charset="0"/>
              </a:rPr>
              <a:t>Süperkritik</a:t>
            </a:r>
            <a:r>
              <a:rPr lang="tr-TR" sz="1800" dirty="0" smtClean="0">
                <a:latin typeface="Times New Roman" pitchFamily="18" charset="0"/>
                <a:cs typeface="Times New Roman" pitchFamily="18" charset="0"/>
              </a:rPr>
              <a:t> akışkan </a:t>
            </a:r>
            <a:r>
              <a:rPr lang="tr-TR" sz="1800" dirty="0" err="1" smtClean="0">
                <a:latin typeface="Times New Roman" pitchFamily="18" charset="0"/>
                <a:cs typeface="Times New Roman" pitchFamily="18" charset="0"/>
              </a:rPr>
              <a:t>kromatografisi</a:t>
            </a:r>
            <a:endParaRPr lang="tr-TR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tr-TR" sz="1800" dirty="0" smtClean="0">
                <a:latin typeface="Times New Roman" pitchFamily="18" charset="0"/>
                <a:cs typeface="Times New Roman" pitchFamily="18" charset="0"/>
              </a:rPr>
              <a:t>7-Elektroforetik ayırmalar</a:t>
            </a:r>
          </a:p>
          <a:p>
            <a:pPr>
              <a:buFont typeface="Wingdings 2" pitchFamily="18" charset="2"/>
              <a:buNone/>
            </a:pPr>
            <a:endParaRPr lang="tr-TR" sz="1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3F96F-2F5A-4708-8BCB-7825D6643209}" type="slidenum">
              <a:rPr lang="tr-TR" altLang="en-US" smtClean="0"/>
              <a:pPr>
                <a:defRPr/>
              </a:pPr>
              <a:t>1</a:t>
            </a:fld>
            <a:endParaRPr lang="tr-TR" altLang="en-US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3F96F-2F5A-4708-8BCB-7825D6643209}" type="slidenum">
              <a:rPr lang="tr-TR" altLang="en-US" smtClean="0"/>
              <a:pPr>
                <a:defRPr/>
              </a:pPr>
              <a:t>2</a:t>
            </a:fld>
            <a:endParaRPr lang="tr-TR" altLang="en-US"/>
          </a:p>
        </p:txBody>
      </p:sp>
      <p:sp>
        <p:nvSpPr>
          <p:cNvPr id="5" name="2 İçerik Yer Tutucusu"/>
          <p:cNvSpPr txBox="1">
            <a:spLocks/>
          </p:cNvSpPr>
          <p:nvPr/>
        </p:nvSpPr>
        <p:spPr>
          <a:xfrm>
            <a:off x="179512" y="404665"/>
            <a:ext cx="8229600" cy="1440160"/>
          </a:xfrm>
          <a:prstGeom prst="rect">
            <a:avLst/>
          </a:prstGeom>
        </p:spPr>
        <p:txBody>
          <a:bodyPr/>
          <a:lstStyle>
            <a:lvl1pPr marL="273050" indent="-273050" algn="l" rtl="0" fontAlgn="base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4606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063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7450" indent="-209550" algn="l" rtl="0" fontAlgn="base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2088" indent="-209550" algn="l" rtl="0" fontAlgn="base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None/>
            </a:pPr>
            <a:r>
              <a:rPr lang="tr-TR" sz="1800" baseline="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tr-TR" sz="1800" baseline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2-Ayrılan maddenin bulunduğu fazdan alınan faza göre ayırma teknikleri:</a:t>
            </a:r>
          </a:p>
          <a:p>
            <a:pPr>
              <a:lnSpc>
                <a:spcPct val="150000"/>
              </a:lnSpc>
              <a:buNone/>
            </a:pPr>
            <a:r>
              <a:rPr lang="tr-TR" sz="1800" baseline="0" dirty="0" smtClean="0">
                <a:latin typeface="Times New Roman" pitchFamily="18" charset="0"/>
                <a:cs typeface="Times New Roman" pitchFamily="18" charset="0"/>
              </a:rPr>
              <a:t>     Ayırma işlemleri iki ayrı faz oluşturmayı esas alır. Fazlardan birinde </a:t>
            </a:r>
            <a:r>
              <a:rPr lang="tr-TR" sz="1800" baseline="0" dirty="0" err="1" smtClean="0">
                <a:latin typeface="Times New Roman" pitchFamily="18" charset="0"/>
                <a:cs typeface="Times New Roman" pitchFamily="18" charset="0"/>
              </a:rPr>
              <a:t>analit</a:t>
            </a:r>
            <a:r>
              <a:rPr lang="tr-TR" sz="1800" baseline="0" dirty="0" smtClean="0">
                <a:latin typeface="Times New Roman" pitchFamily="18" charset="0"/>
                <a:cs typeface="Times New Roman" pitchFamily="18" charset="0"/>
              </a:rPr>
              <a:t> diğerinde </a:t>
            </a:r>
            <a:r>
              <a:rPr lang="tr-TR" sz="1800" baseline="0" dirty="0" err="1" smtClean="0">
                <a:latin typeface="Times New Roman" pitchFamily="18" charset="0"/>
                <a:cs typeface="Times New Roman" pitchFamily="18" charset="0"/>
              </a:rPr>
              <a:t>matriks</a:t>
            </a:r>
            <a:r>
              <a:rPr lang="tr-TR" sz="1800" baseline="0" dirty="0" smtClean="0">
                <a:latin typeface="Times New Roman" pitchFamily="18" charset="0"/>
                <a:cs typeface="Times New Roman" pitchFamily="18" charset="0"/>
              </a:rPr>
              <a:t> (girişimci) bulunur. Fazların ayrılması ile </a:t>
            </a:r>
            <a:r>
              <a:rPr lang="tr-TR" sz="1800" baseline="0" dirty="0" err="1" smtClean="0">
                <a:latin typeface="Times New Roman" pitchFamily="18" charset="0"/>
                <a:cs typeface="Times New Roman" pitchFamily="18" charset="0"/>
              </a:rPr>
              <a:t>analit</a:t>
            </a:r>
            <a:r>
              <a:rPr lang="tr-TR" sz="1800" baseline="0" dirty="0" smtClean="0">
                <a:latin typeface="Times New Roman" pitchFamily="18" charset="0"/>
                <a:cs typeface="Times New Roman" pitchFamily="18" charset="0"/>
              </a:rPr>
              <a:t> ve </a:t>
            </a:r>
            <a:r>
              <a:rPr lang="tr-TR" sz="1800" baseline="0" dirty="0" err="1" smtClean="0">
                <a:latin typeface="Times New Roman" pitchFamily="18" charset="0"/>
                <a:cs typeface="Times New Roman" pitchFamily="18" charset="0"/>
              </a:rPr>
              <a:t>matriks</a:t>
            </a:r>
            <a:r>
              <a:rPr lang="tr-TR" sz="1800" baseline="0" dirty="0" smtClean="0">
                <a:latin typeface="Times New Roman" pitchFamily="18" charset="0"/>
                <a:cs typeface="Times New Roman" pitchFamily="18" charset="0"/>
              </a:rPr>
              <a:t> ayrılmış olur.</a:t>
            </a:r>
          </a:p>
          <a:p>
            <a:pPr>
              <a:lnSpc>
                <a:spcPct val="150000"/>
              </a:lnSpc>
              <a:buFont typeface="Wingdings 2" pitchFamily="18" charset="2"/>
              <a:buNone/>
            </a:pPr>
            <a:r>
              <a:rPr lang="tr-TR" sz="1800" baseline="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>
              <a:lnSpc>
                <a:spcPct val="150000"/>
              </a:lnSpc>
              <a:buFont typeface="Wingdings 2" pitchFamily="18" charset="2"/>
              <a:buNone/>
            </a:pPr>
            <a:endParaRPr lang="tr-TR" sz="1600" baseline="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 2" pitchFamily="18" charset="2"/>
              <a:buNone/>
            </a:pPr>
            <a:endParaRPr lang="tr-TR" sz="2000" baseline="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Tablo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068446641"/>
              </p:ext>
            </p:extLst>
          </p:nvPr>
        </p:nvGraphicFramePr>
        <p:xfrm>
          <a:off x="323528" y="2204864"/>
          <a:ext cx="8496944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2088"/>
                <a:gridCol w="864096"/>
                <a:gridCol w="6840760"/>
              </a:tblGrid>
              <a:tr h="370840"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İlk faz</a:t>
                      </a:r>
                      <a:endParaRPr lang="tr-TR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Son faz</a:t>
                      </a:r>
                      <a:endParaRPr lang="tr-TR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Teknik</a:t>
                      </a:r>
                      <a:endParaRPr lang="tr-TR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sıvı</a:t>
                      </a:r>
                      <a:endParaRPr lang="tr-TR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katı</a:t>
                      </a:r>
                      <a:endParaRPr lang="tr-TR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Çöktürme, </a:t>
                      </a:r>
                      <a:r>
                        <a:rPr lang="tr-TR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sıvı-katı </a:t>
                      </a:r>
                      <a:r>
                        <a:rPr lang="tr-TR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kromotografi</a:t>
                      </a:r>
                      <a:r>
                        <a:rPr lang="tr-TR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(TLC, HPLC, iyon değiştirme) </a:t>
                      </a:r>
                      <a:r>
                        <a:rPr lang="tr-TR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kristallendirme</a:t>
                      </a:r>
                      <a:endParaRPr lang="tr-TR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sıvı</a:t>
                      </a:r>
                      <a:endParaRPr lang="tr-TR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sıvı</a:t>
                      </a:r>
                      <a:endParaRPr lang="tr-TR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Sıvı-sıvı </a:t>
                      </a:r>
                      <a:r>
                        <a:rPr lang="tr-TR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ekstraksiyon</a:t>
                      </a:r>
                      <a:r>
                        <a:rPr lang="tr-TR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, sıvı </a:t>
                      </a:r>
                      <a:r>
                        <a:rPr lang="tr-TR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kromatografi</a:t>
                      </a:r>
                      <a:endParaRPr lang="tr-TR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sıvı</a:t>
                      </a:r>
                      <a:endParaRPr lang="tr-TR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gaz</a:t>
                      </a:r>
                      <a:endParaRPr lang="tr-TR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damıtma</a:t>
                      </a:r>
                      <a:endParaRPr lang="tr-TR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gaz</a:t>
                      </a:r>
                      <a:endParaRPr lang="tr-TR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katı</a:t>
                      </a:r>
                      <a:endParaRPr lang="tr-TR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Adsorpsiyon</a:t>
                      </a:r>
                      <a:r>
                        <a:rPr lang="tr-TR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tr-TR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absorpsiyon</a:t>
                      </a:r>
                      <a:r>
                        <a:rPr lang="tr-TR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, gaz-katı </a:t>
                      </a:r>
                      <a:r>
                        <a:rPr lang="tr-TR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kromatografi</a:t>
                      </a:r>
                      <a:endParaRPr lang="tr-TR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gaz</a:t>
                      </a:r>
                      <a:endParaRPr lang="tr-TR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sıvı</a:t>
                      </a:r>
                      <a:endParaRPr lang="tr-TR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Adsorpsiyon</a:t>
                      </a:r>
                      <a:r>
                        <a:rPr lang="tr-TR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tr-TR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absorpsiyon</a:t>
                      </a:r>
                      <a:r>
                        <a:rPr lang="tr-TR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, gaz-sıvı </a:t>
                      </a:r>
                      <a:r>
                        <a:rPr lang="tr-TR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kromatografi</a:t>
                      </a:r>
                      <a:endParaRPr lang="tr-TR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gaz</a:t>
                      </a:r>
                      <a:endParaRPr lang="tr-TR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gaz</a:t>
                      </a:r>
                      <a:endParaRPr lang="tr-TR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Gaz </a:t>
                      </a:r>
                      <a:r>
                        <a:rPr lang="tr-TR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difizyonu</a:t>
                      </a:r>
                      <a:r>
                        <a:rPr lang="tr-TR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(izotop ayırması)</a:t>
                      </a:r>
                      <a:endParaRPr lang="tr-TR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katı</a:t>
                      </a:r>
                      <a:endParaRPr lang="tr-TR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katı</a:t>
                      </a:r>
                      <a:endParaRPr lang="tr-TR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Manyetik ayırma</a:t>
                      </a:r>
                      <a:endParaRPr lang="tr-TR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katı</a:t>
                      </a:r>
                      <a:endParaRPr lang="tr-TR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sıvı</a:t>
                      </a:r>
                      <a:endParaRPr lang="tr-TR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Liç</a:t>
                      </a:r>
                      <a:r>
                        <a:rPr lang="tr-TR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işlemi (</a:t>
                      </a:r>
                      <a:r>
                        <a:rPr lang="tr-TR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tr-TR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liçing</a:t>
                      </a:r>
                      <a:r>
                        <a:rPr lang="tr-TR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tr-TR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600" smtClean="0">
                          <a:latin typeface="Times New Roman" pitchFamily="18" charset="0"/>
                          <a:cs typeface="Times New Roman" pitchFamily="18" charset="0"/>
                        </a:rPr>
                        <a:t>katı</a:t>
                      </a:r>
                      <a:endParaRPr lang="tr-TR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gaz</a:t>
                      </a:r>
                      <a:endParaRPr lang="tr-TR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süblimleşme</a:t>
                      </a:r>
                      <a:endParaRPr lang="tr-TR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85208171"/>
      </p:ext>
    </p:extLst>
  </p:cSld>
  <p:clrMapOvr>
    <a:masterClrMapping/>
  </p:clrMapOvr>
  <p:transition spd="med">
    <p:wedg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2 İçerik Yer Tutucusu"/>
          <p:cNvSpPr>
            <a:spLocks noGrp="1"/>
          </p:cNvSpPr>
          <p:nvPr>
            <p:ph idx="1"/>
          </p:nvPr>
        </p:nvSpPr>
        <p:spPr>
          <a:xfrm>
            <a:off x="323528" y="476672"/>
            <a:ext cx="8229600" cy="6048672"/>
          </a:xfrm>
        </p:spPr>
        <p:txBody>
          <a:bodyPr/>
          <a:lstStyle/>
          <a:p>
            <a:pPr>
              <a:lnSpc>
                <a:spcPct val="150000"/>
              </a:lnSpc>
              <a:buNone/>
            </a:pPr>
            <a:r>
              <a:rPr lang="tr-TR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3-Ayrılma mekanizmasına göre ayırma teknikleri</a:t>
            </a:r>
          </a:p>
          <a:p>
            <a:pPr>
              <a:lnSpc>
                <a:spcPct val="150000"/>
              </a:lnSpc>
              <a:buNone/>
            </a:pPr>
            <a:r>
              <a:rPr lang="tr-TR" sz="1600" dirty="0" smtClean="0">
                <a:latin typeface="Times New Roman" pitchFamily="18" charset="0"/>
                <a:cs typeface="Times New Roman" pitchFamily="18" charset="0"/>
              </a:rPr>
              <a:t>1. Yoğunluk farkından faydalanma</a:t>
            </a:r>
          </a:p>
          <a:p>
            <a:pPr>
              <a:lnSpc>
                <a:spcPct val="150000"/>
              </a:lnSpc>
              <a:buNone/>
            </a:pPr>
            <a:r>
              <a:rPr lang="tr-TR" sz="1600" dirty="0" smtClean="0">
                <a:latin typeface="Times New Roman" pitchFamily="18" charset="0"/>
                <a:cs typeface="Times New Roman" pitchFamily="18" charset="0"/>
              </a:rPr>
              <a:t>Dinlendirme (durultma)</a:t>
            </a:r>
          </a:p>
          <a:p>
            <a:pPr>
              <a:lnSpc>
                <a:spcPct val="150000"/>
              </a:lnSpc>
              <a:buNone/>
            </a:pPr>
            <a:r>
              <a:rPr lang="tr-TR" sz="1600" dirty="0" smtClean="0">
                <a:latin typeface="Times New Roman" pitchFamily="18" charset="0"/>
                <a:cs typeface="Times New Roman" pitchFamily="18" charset="0"/>
              </a:rPr>
              <a:t>Aktarma (</a:t>
            </a:r>
            <a:r>
              <a:rPr lang="tr-TR" sz="1600" dirty="0" err="1" smtClean="0">
                <a:latin typeface="Times New Roman" pitchFamily="18" charset="0"/>
                <a:cs typeface="Times New Roman" pitchFamily="18" charset="0"/>
              </a:rPr>
              <a:t>dekantasyon</a:t>
            </a:r>
            <a:r>
              <a:rPr lang="tr-TR" sz="16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lnSpc>
                <a:spcPct val="150000"/>
              </a:lnSpc>
              <a:buNone/>
            </a:pPr>
            <a:r>
              <a:rPr lang="tr-TR" sz="1600" dirty="0" err="1" smtClean="0">
                <a:latin typeface="Times New Roman" pitchFamily="18" charset="0"/>
                <a:cs typeface="Times New Roman" pitchFamily="18" charset="0"/>
              </a:rPr>
              <a:t>Santrüfüj</a:t>
            </a:r>
            <a:r>
              <a:rPr lang="tr-TR" sz="1600" dirty="0" smtClean="0">
                <a:latin typeface="Times New Roman" pitchFamily="18" charset="0"/>
                <a:cs typeface="Times New Roman" pitchFamily="18" charset="0"/>
              </a:rPr>
              <a:t> yöntemi ile ayırma</a:t>
            </a:r>
          </a:p>
          <a:p>
            <a:pPr>
              <a:lnSpc>
                <a:spcPct val="150000"/>
              </a:lnSpc>
              <a:buNone/>
            </a:pPr>
            <a:r>
              <a:rPr lang="tr-TR" sz="1600" dirty="0" smtClean="0">
                <a:latin typeface="Times New Roman" pitchFamily="18" charset="0"/>
                <a:cs typeface="Times New Roman" pitchFamily="18" charset="0"/>
              </a:rPr>
              <a:t>2) Uçuculuk farkından faydalanma</a:t>
            </a:r>
          </a:p>
          <a:p>
            <a:pPr>
              <a:lnSpc>
                <a:spcPct val="150000"/>
              </a:lnSpc>
              <a:buNone/>
            </a:pPr>
            <a:r>
              <a:rPr lang="tr-TR" sz="1600" dirty="0" smtClean="0">
                <a:latin typeface="Times New Roman" pitchFamily="18" charset="0"/>
                <a:cs typeface="Times New Roman" pitchFamily="18" charset="0"/>
              </a:rPr>
              <a:t>Buharlaştırma (</a:t>
            </a:r>
            <a:r>
              <a:rPr lang="tr-TR" sz="1600" dirty="0" err="1" smtClean="0">
                <a:latin typeface="Times New Roman" pitchFamily="18" charset="0"/>
                <a:cs typeface="Times New Roman" pitchFamily="18" charset="0"/>
              </a:rPr>
              <a:t>evaporasyon</a:t>
            </a:r>
            <a:r>
              <a:rPr lang="tr-TR" sz="16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lnSpc>
                <a:spcPct val="150000"/>
              </a:lnSpc>
              <a:buNone/>
            </a:pPr>
            <a:r>
              <a:rPr lang="tr-TR" sz="1600" dirty="0" smtClean="0">
                <a:latin typeface="Times New Roman" pitchFamily="18" charset="0"/>
                <a:cs typeface="Times New Roman" pitchFamily="18" charset="0"/>
              </a:rPr>
              <a:t>Kurutma</a:t>
            </a:r>
          </a:p>
          <a:p>
            <a:pPr>
              <a:lnSpc>
                <a:spcPct val="150000"/>
              </a:lnSpc>
              <a:buNone/>
            </a:pPr>
            <a:r>
              <a:rPr lang="tr-TR" sz="1600" dirty="0" smtClean="0">
                <a:latin typeface="Times New Roman" pitchFamily="18" charset="0"/>
                <a:cs typeface="Times New Roman" pitchFamily="18" charset="0"/>
              </a:rPr>
              <a:t>Damıtma</a:t>
            </a:r>
          </a:p>
          <a:p>
            <a:pPr>
              <a:lnSpc>
                <a:spcPct val="150000"/>
              </a:lnSpc>
              <a:buNone/>
            </a:pPr>
            <a:r>
              <a:rPr lang="tr-TR" sz="1600" dirty="0" smtClean="0">
                <a:latin typeface="Times New Roman" pitchFamily="18" charset="0"/>
                <a:cs typeface="Times New Roman" pitchFamily="18" charset="0"/>
              </a:rPr>
              <a:t>Süblimleştirme</a:t>
            </a:r>
          </a:p>
          <a:p>
            <a:pPr>
              <a:lnSpc>
                <a:spcPct val="150000"/>
              </a:lnSpc>
              <a:buNone/>
            </a:pPr>
            <a:r>
              <a:rPr lang="tr-TR" sz="1600" dirty="0" smtClean="0">
                <a:latin typeface="Times New Roman" pitchFamily="18" charset="0"/>
                <a:cs typeface="Times New Roman" pitchFamily="18" charset="0"/>
              </a:rPr>
              <a:t>3) Çözünürlük farkı</a:t>
            </a:r>
          </a:p>
          <a:p>
            <a:pPr>
              <a:lnSpc>
                <a:spcPct val="150000"/>
              </a:lnSpc>
              <a:buNone/>
            </a:pPr>
            <a:r>
              <a:rPr lang="tr-TR" sz="1600" dirty="0" smtClean="0">
                <a:latin typeface="Times New Roman" pitchFamily="18" charset="0"/>
                <a:cs typeface="Times New Roman" pitchFamily="18" charset="0"/>
              </a:rPr>
              <a:t>Çöktürme</a:t>
            </a:r>
          </a:p>
          <a:p>
            <a:pPr>
              <a:lnSpc>
                <a:spcPct val="150000"/>
              </a:lnSpc>
              <a:buNone/>
            </a:pPr>
            <a:r>
              <a:rPr lang="tr-TR" sz="1600" dirty="0" err="1" smtClean="0">
                <a:latin typeface="Times New Roman" pitchFamily="18" charset="0"/>
                <a:cs typeface="Times New Roman" pitchFamily="18" charset="0"/>
              </a:rPr>
              <a:t>Kristallendirme</a:t>
            </a:r>
            <a:endParaRPr lang="tr-TR" sz="16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endParaRPr lang="tr-TR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3F96F-2F5A-4708-8BCB-7825D6643209}" type="slidenum">
              <a:rPr lang="tr-TR" altLang="en-US" smtClean="0"/>
              <a:pPr>
                <a:defRPr/>
              </a:pPr>
              <a:t>3</a:t>
            </a:fld>
            <a:endParaRPr lang="tr-TR" altLang="en-US"/>
          </a:p>
        </p:txBody>
      </p:sp>
      <p:pic>
        <p:nvPicPr>
          <p:cNvPr id="6" name="Picture 2" descr="saman buğday ayrılması ile ilgili görsel sonucu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124744"/>
            <a:ext cx="2700299" cy="180679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6549" y="3149799"/>
            <a:ext cx="2646363" cy="2152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993336384"/>
      </p:ext>
    </p:extLst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2 İçerik Yer Tutucusu"/>
          <p:cNvSpPr>
            <a:spLocks noGrp="1"/>
          </p:cNvSpPr>
          <p:nvPr>
            <p:ph idx="1"/>
          </p:nvPr>
        </p:nvSpPr>
        <p:spPr>
          <a:xfrm>
            <a:off x="323528" y="404195"/>
            <a:ext cx="8229600" cy="6048672"/>
          </a:xfrm>
        </p:spPr>
        <p:txBody>
          <a:bodyPr/>
          <a:lstStyle/>
          <a:p>
            <a:pPr>
              <a:lnSpc>
                <a:spcPct val="150000"/>
              </a:lnSpc>
              <a:buNone/>
            </a:pPr>
            <a:r>
              <a:rPr lang="tr-TR" sz="1600" dirty="0" smtClean="0">
                <a:latin typeface="Times New Roman" pitchFamily="18" charset="0"/>
                <a:cs typeface="Times New Roman" pitchFamily="18" charset="0"/>
              </a:rPr>
              <a:t>4) Manyetik özellik farkı</a:t>
            </a:r>
          </a:p>
          <a:p>
            <a:pPr>
              <a:lnSpc>
                <a:spcPct val="150000"/>
              </a:lnSpc>
              <a:buNone/>
            </a:pPr>
            <a:r>
              <a:rPr lang="tr-TR" sz="1600" dirty="0" smtClean="0">
                <a:latin typeface="Times New Roman" pitchFamily="18" charset="0"/>
                <a:cs typeface="Times New Roman" pitchFamily="18" charset="0"/>
              </a:rPr>
              <a:t>5) İki faz arasında dağılım</a:t>
            </a:r>
          </a:p>
          <a:p>
            <a:pPr>
              <a:lnSpc>
                <a:spcPct val="150000"/>
              </a:lnSpc>
              <a:buNone/>
            </a:pPr>
            <a:r>
              <a:rPr lang="tr-TR" sz="1600" dirty="0" err="1" smtClean="0">
                <a:latin typeface="Times New Roman" pitchFamily="18" charset="0"/>
                <a:cs typeface="Times New Roman" pitchFamily="18" charset="0"/>
              </a:rPr>
              <a:t>Liçing</a:t>
            </a:r>
            <a:endParaRPr lang="tr-TR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tr-TR" sz="1600" dirty="0" err="1" smtClean="0">
                <a:latin typeface="Times New Roman" pitchFamily="18" charset="0"/>
                <a:cs typeface="Times New Roman" pitchFamily="18" charset="0"/>
              </a:rPr>
              <a:t>Flotasyon</a:t>
            </a:r>
            <a:endParaRPr lang="tr-TR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tr-TR" sz="1600" dirty="0" err="1" smtClean="0">
                <a:latin typeface="Times New Roman" pitchFamily="18" charset="0"/>
                <a:cs typeface="Times New Roman" pitchFamily="18" charset="0"/>
              </a:rPr>
              <a:t>Ekstraksiyon</a:t>
            </a:r>
            <a:endParaRPr lang="tr-TR" sz="16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tr-TR" sz="1600" dirty="0" err="1" smtClean="0">
                <a:latin typeface="Times New Roman" pitchFamily="18" charset="0"/>
                <a:cs typeface="Times New Roman" pitchFamily="18" charset="0"/>
              </a:rPr>
              <a:t>Kromatografik</a:t>
            </a:r>
            <a:r>
              <a:rPr lang="tr-T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600" dirty="0">
                <a:latin typeface="Times New Roman" pitchFamily="18" charset="0"/>
                <a:cs typeface="Times New Roman" pitchFamily="18" charset="0"/>
              </a:rPr>
              <a:t>ayırma</a:t>
            </a:r>
            <a:endParaRPr lang="tr-TR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tr-TR" sz="1600" dirty="0" err="1" smtClean="0">
                <a:latin typeface="Times New Roman" pitchFamily="18" charset="0"/>
                <a:cs typeface="Times New Roman" pitchFamily="18" charset="0"/>
              </a:rPr>
              <a:t>Süperkritik</a:t>
            </a:r>
            <a:r>
              <a:rPr lang="tr-TR" sz="1600" dirty="0" smtClean="0">
                <a:latin typeface="Times New Roman" pitchFamily="18" charset="0"/>
                <a:cs typeface="Times New Roman" pitchFamily="18" charset="0"/>
              </a:rPr>
              <a:t> akışkan </a:t>
            </a:r>
            <a:r>
              <a:rPr lang="tr-TR" sz="1600" dirty="0" err="1" smtClean="0">
                <a:latin typeface="Times New Roman" pitchFamily="18" charset="0"/>
                <a:cs typeface="Times New Roman" pitchFamily="18" charset="0"/>
              </a:rPr>
              <a:t>ekstraksiyonu</a:t>
            </a:r>
            <a:r>
              <a:rPr lang="tr-TR" sz="1600" dirty="0" smtClean="0">
                <a:latin typeface="Times New Roman" pitchFamily="18" charset="0"/>
                <a:cs typeface="Times New Roman" pitchFamily="18" charset="0"/>
              </a:rPr>
              <a:t> ve </a:t>
            </a:r>
            <a:r>
              <a:rPr lang="tr-TR" sz="1600" dirty="0" err="1" smtClean="0">
                <a:latin typeface="Times New Roman" pitchFamily="18" charset="0"/>
                <a:cs typeface="Times New Roman" pitchFamily="18" charset="0"/>
              </a:rPr>
              <a:t>Süperkritik</a:t>
            </a:r>
            <a:r>
              <a:rPr lang="tr-TR" sz="1600" dirty="0" smtClean="0">
                <a:latin typeface="Times New Roman" pitchFamily="18" charset="0"/>
                <a:cs typeface="Times New Roman" pitchFamily="18" charset="0"/>
              </a:rPr>
              <a:t> akışkan </a:t>
            </a:r>
            <a:r>
              <a:rPr lang="tr-TR" sz="1600" dirty="0" err="1" smtClean="0">
                <a:latin typeface="Times New Roman" pitchFamily="18" charset="0"/>
                <a:cs typeface="Times New Roman" pitchFamily="18" charset="0"/>
              </a:rPr>
              <a:t>kromatografisi</a:t>
            </a:r>
            <a:endParaRPr lang="tr-TR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tr-TR" sz="1600" dirty="0" smtClean="0">
                <a:latin typeface="Times New Roman" pitchFamily="18" charset="0"/>
                <a:cs typeface="Times New Roman" pitchFamily="18" charset="0"/>
              </a:rPr>
              <a:t>6-Elektriksel özellik</a:t>
            </a:r>
          </a:p>
          <a:p>
            <a:pPr>
              <a:lnSpc>
                <a:spcPct val="150000"/>
              </a:lnSpc>
              <a:buNone/>
            </a:pPr>
            <a:r>
              <a:rPr lang="tr-TR" sz="1600" dirty="0" smtClean="0">
                <a:latin typeface="Times New Roman" pitchFamily="18" charset="0"/>
                <a:cs typeface="Times New Roman" pitchFamily="18" charset="0"/>
              </a:rPr>
              <a:t>Elektroliz</a:t>
            </a:r>
          </a:p>
          <a:p>
            <a:pPr>
              <a:lnSpc>
                <a:spcPct val="150000"/>
              </a:lnSpc>
              <a:buNone/>
            </a:pPr>
            <a:r>
              <a:rPr lang="tr-TR" sz="1600" dirty="0" err="1" smtClean="0">
                <a:latin typeface="Times New Roman" pitchFamily="18" charset="0"/>
                <a:cs typeface="Times New Roman" pitchFamily="18" charset="0"/>
              </a:rPr>
              <a:t>Elektroforetik</a:t>
            </a:r>
            <a:r>
              <a:rPr lang="tr-TR" sz="1600" dirty="0" smtClean="0">
                <a:latin typeface="Times New Roman" pitchFamily="18" charset="0"/>
                <a:cs typeface="Times New Roman" pitchFamily="18" charset="0"/>
              </a:rPr>
              <a:t> ayırmalar</a:t>
            </a:r>
          </a:p>
          <a:p>
            <a:pPr>
              <a:lnSpc>
                <a:spcPct val="150000"/>
              </a:lnSpc>
              <a:buNone/>
            </a:pPr>
            <a:endParaRPr lang="tr-TR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tr-TR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3F96F-2F5A-4708-8BCB-7825D6643209}" type="slidenum">
              <a:rPr lang="tr-TR" altLang="en-US" smtClean="0"/>
              <a:pPr>
                <a:defRPr/>
              </a:pPr>
              <a:t>4</a:t>
            </a:fld>
            <a:endParaRPr lang="tr-TR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313209"/>
            <a:ext cx="3371850" cy="203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32656"/>
            <a:ext cx="2273300" cy="2719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560186271"/>
      </p:ext>
    </p:extLst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3F96F-2F5A-4708-8BCB-7825D6643209}" type="slidenum">
              <a:rPr lang="tr-TR" altLang="en-US" smtClean="0"/>
              <a:pPr>
                <a:defRPr/>
              </a:pPr>
              <a:t>5</a:t>
            </a:fld>
            <a:endParaRPr lang="tr-TR" altLang="en-US"/>
          </a:p>
        </p:txBody>
      </p:sp>
      <p:sp>
        <p:nvSpPr>
          <p:cNvPr id="5" name="4 Dikdörtgen"/>
          <p:cNvSpPr/>
          <p:nvPr/>
        </p:nvSpPr>
        <p:spPr>
          <a:xfrm>
            <a:off x="857224" y="785795"/>
            <a:ext cx="600077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tr-TR" sz="2800" dirty="0" smtClean="0">
                <a:cs typeface="Times New Roman" pitchFamily="18" charset="0"/>
              </a:rPr>
              <a:t>7) Boyut farkı</a:t>
            </a:r>
          </a:p>
          <a:p>
            <a:pPr>
              <a:lnSpc>
                <a:spcPct val="150000"/>
              </a:lnSpc>
              <a:buNone/>
            </a:pPr>
            <a:r>
              <a:rPr lang="tr-TR" sz="2800" dirty="0" smtClean="0">
                <a:cs typeface="Times New Roman" pitchFamily="18" charset="0"/>
              </a:rPr>
              <a:t>    Süzme</a:t>
            </a:r>
          </a:p>
          <a:p>
            <a:pPr>
              <a:lnSpc>
                <a:spcPct val="150000"/>
              </a:lnSpc>
              <a:buNone/>
            </a:pPr>
            <a:r>
              <a:rPr lang="tr-TR" sz="2800" dirty="0" smtClean="0">
                <a:cs typeface="Times New Roman" pitchFamily="18" charset="0"/>
              </a:rPr>
              <a:t>    </a:t>
            </a:r>
            <a:r>
              <a:rPr lang="tr-TR" sz="2800" dirty="0" err="1" smtClean="0">
                <a:cs typeface="Times New Roman" pitchFamily="18" charset="0"/>
              </a:rPr>
              <a:t>Flokülasyon</a:t>
            </a:r>
            <a:endParaRPr lang="tr-TR" sz="2800" dirty="0" smtClean="0"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tr-TR" sz="2800" dirty="0" smtClean="0">
                <a:cs typeface="Times New Roman" pitchFamily="18" charset="0"/>
              </a:rPr>
              <a:t>    Diyaliz</a:t>
            </a:r>
          </a:p>
          <a:p>
            <a:pPr>
              <a:lnSpc>
                <a:spcPct val="150000"/>
              </a:lnSpc>
              <a:buNone/>
            </a:pPr>
            <a:r>
              <a:rPr lang="tr-TR" sz="2800" dirty="0" smtClean="0">
                <a:cs typeface="Times New Roman" pitchFamily="18" charset="0"/>
              </a:rPr>
              <a:t>8) </a:t>
            </a:r>
            <a:r>
              <a:rPr lang="tr-TR" sz="2800" dirty="0" err="1" smtClean="0">
                <a:cs typeface="Times New Roman" pitchFamily="18" charset="0"/>
              </a:rPr>
              <a:t>Osmotik</a:t>
            </a:r>
            <a:r>
              <a:rPr lang="tr-TR" sz="2800" dirty="0" smtClean="0">
                <a:cs typeface="Times New Roman" pitchFamily="18" charset="0"/>
              </a:rPr>
              <a:t> basınç</a:t>
            </a:r>
          </a:p>
          <a:p>
            <a:pPr>
              <a:lnSpc>
                <a:spcPct val="150000"/>
              </a:lnSpc>
              <a:buNone/>
            </a:pPr>
            <a:r>
              <a:rPr lang="tr-TR" sz="2800" dirty="0" smtClean="0">
                <a:cs typeface="Times New Roman" pitchFamily="18" charset="0"/>
              </a:rPr>
              <a:t>     </a:t>
            </a:r>
            <a:r>
              <a:rPr lang="tr-TR" sz="2800" dirty="0" err="1" smtClean="0">
                <a:cs typeface="Times New Roman" pitchFamily="18" charset="0"/>
              </a:rPr>
              <a:t>Osmoz</a:t>
            </a:r>
            <a:r>
              <a:rPr lang="tr-TR" sz="2800" dirty="0" smtClean="0">
                <a:cs typeface="Times New Roman" pitchFamily="18" charset="0"/>
              </a:rPr>
              <a:t> </a:t>
            </a:r>
          </a:p>
          <a:p>
            <a:pPr>
              <a:lnSpc>
                <a:spcPct val="150000"/>
              </a:lnSpc>
              <a:buNone/>
            </a:pPr>
            <a:r>
              <a:rPr lang="tr-TR" sz="2800" dirty="0" smtClean="0">
                <a:cs typeface="Times New Roman" pitchFamily="18" charset="0"/>
              </a:rPr>
              <a:t>    Ters </a:t>
            </a:r>
            <a:r>
              <a:rPr lang="tr-TR" sz="2800" dirty="0" err="1" smtClean="0">
                <a:cs typeface="Times New Roman" pitchFamily="18" charset="0"/>
              </a:rPr>
              <a:t>osmoz</a:t>
            </a:r>
            <a:endParaRPr lang="tr-TR" sz="2800" dirty="0" smtClean="0">
              <a:cs typeface="Times New Roman" pitchFamily="18" charset="0"/>
            </a:endParaRPr>
          </a:p>
        </p:txBody>
      </p:sp>
      <p:sp>
        <p:nvSpPr>
          <p:cNvPr id="9218" name="AutoShape 2" descr="karışımlar ve karışımları ayırma yöntemleri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9220" name="Picture 4" descr="karışımlar ve karışımları ayırma yöntemleri ile ilgili görsel sonuc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4942" y="214290"/>
            <a:ext cx="2857500" cy="2914650"/>
          </a:xfrm>
          <a:prstGeom prst="rect">
            <a:avLst/>
          </a:prstGeom>
          <a:noFill/>
        </p:spPr>
      </p:pic>
      <p:pic>
        <p:nvPicPr>
          <p:cNvPr id="10242" name="Picture 2" descr="tuz üretimi ile ilgili görsel sonucu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8992" y="3857628"/>
            <a:ext cx="4000528" cy="2644867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edg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3F96F-2F5A-4708-8BCB-7825D6643209}" type="slidenum">
              <a:rPr lang="tr-TR" altLang="en-US" smtClean="0"/>
              <a:pPr>
                <a:defRPr/>
              </a:pPr>
              <a:t>6</a:t>
            </a:fld>
            <a:endParaRPr lang="tr-TR" altLang="en-US"/>
          </a:p>
        </p:txBody>
      </p:sp>
      <p:sp>
        <p:nvSpPr>
          <p:cNvPr id="5" name="Dikdörtgen 4"/>
          <p:cNvSpPr/>
          <p:nvPr/>
        </p:nvSpPr>
        <p:spPr>
          <a:xfrm>
            <a:off x="251520" y="620688"/>
            <a:ext cx="8568952" cy="459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baseline="0" dirty="0" smtClean="0"/>
              <a:t>9-Diğer</a:t>
            </a:r>
          </a:p>
          <a:p>
            <a:pPr>
              <a:lnSpc>
                <a:spcPct val="150000"/>
              </a:lnSpc>
            </a:pPr>
            <a:r>
              <a:rPr lang="tr-TR" baseline="0" dirty="0" smtClean="0"/>
              <a:t>Eleme:</a:t>
            </a:r>
          </a:p>
          <a:p>
            <a:pPr>
              <a:lnSpc>
                <a:spcPct val="150000"/>
              </a:lnSpc>
            </a:pPr>
            <a:r>
              <a:rPr lang="tr-TR" baseline="0" dirty="0" smtClean="0"/>
              <a:t>Süzme:</a:t>
            </a:r>
          </a:p>
          <a:p>
            <a:pPr>
              <a:lnSpc>
                <a:spcPct val="150000"/>
              </a:lnSpc>
            </a:pPr>
            <a:r>
              <a:rPr lang="tr-TR" baseline="0" dirty="0" smtClean="0"/>
              <a:t>Yüzdürme:</a:t>
            </a:r>
          </a:p>
          <a:p>
            <a:pPr>
              <a:lnSpc>
                <a:spcPct val="150000"/>
              </a:lnSpc>
            </a:pPr>
            <a:r>
              <a:rPr lang="tr-TR" baseline="0" dirty="0" smtClean="0"/>
              <a:t>Durultma: (dinlendirme)</a:t>
            </a:r>
          </a:p>
          <a:p>
            <a:pPr>
              <a:lnSpc>
                <a:spcPct val="150000"/>
              </a:lnSpc>
            </a:pPr>
            <a:r>
              <a:rPr lang="tr-TR" baseline="0" dirty="0" smtClean="0"/>
              <a:t>Aktarma: (</a:t>
            </a:r>
            <a:r>
              <a:rPr lang="tr-TR" baseline="0" dirty="0" err="1" smtClean="0"/>
              <a:t>dekantasyon</a:t>
            </a:r>
            <a:r>
              <a:rPr lang="tr-TR" baseline="0" dirty="0" smtClean="0"/>
              <a:t>) </a:t>
            </a:r>
          </a:p>
          <a:p>
            <a:pPr>
              <a:lnSpc>
                <a:spcPct val="150000"/>
              </a:lnSpc>
            </a:pPr>
            <a:r>
              <a:rPr lang="tr-TR" baseline="0" dirty="0" err="1" smtClean="0"/>
              <a:t>Flokülasyon</a:t>
            </a:r>
            <a:r>
              <a:rPr lang="tr-TR" baseline="0" dirty="0" smtClean="0"/>
              <a:t>: (topaklaştırma) </a:t>
            </a:r>
            <a:r>
              <a:rPr lang="en-US" baseline="0" dirty="0" err="1" smtClean="0"/>
              <a:t>Çok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ince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tanecikli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olduğu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için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çökeltilemeyen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bir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kolloiddeki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katı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taneciklerini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uygun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maddeler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katarak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bir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araya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yaklaştırıp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büyüterek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çöktürme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işlemi</a:t>
            </a:r>
            <a:r>
              <a:rPr lang="en-US" baseline="0" dirty="0" smtClean="0"/>
              <a:t>. </a:t>
            </a:r>
            <a:endParaRPr lang="tr-TR" baseline="0" dirty="0" smtClean="0"/>
          </a:p>
          <a:p>
            <a:pPr>
              <a:lnSpc>
                <a:spcPct val="150000"/>
              </a:lnSpc>
            </a:pPr>
            <a:r>
              <a:rPr lang="tr-TR" baseline="0" dirty="0" err="1" smtClean="0"/>
              <a:t>Koagülasyon</a:t>
            </a:r>
            <a:r>
              <a:rPr lang="tr-TR" baseline="0" dirty="0" smtClean="0"/>
              <a:t>: (pıhtılaştırma)</a:t>
            </a:r>
          </a:p>
          <a:p>
            <a:pPr>
              <a:lnSpc>
                <a:spcPct val="150000"/>
              </a:lnSpc>
            </a:pPr>
            <a:r>
              <a:rPr lang="tr-TR" baseline="0" dirty="0" err="1" smtClean="0"/>
              <a:t>Flotasyon</a:t>
            </a:r>
            <a:r>
              <a:rPr lang="tr-TR" baseline="0" dirty="0" smtClean="0"/>
              <a:t>: (</a:t>
            </a:r>
            <a:r>
              <a:rPr lang="en-US" baseline="0" dirty="0" err="1" smtClean="0"/>
              <a:t>Yüzdürme</a:t>
            </a:r>
            <a:r>
              <a:rPr lang="tr-TR" baseline="0" dirty="0" smtClean="0"/>
              <a:t>) </a:t>
            </a:r>
            <a:r>
              <a:rPr lang="en-US" baseline="0" dirty="0" err="1" smtClean="0"/>
              <a:t>Öğütülmüş</a:t>
            </a:r>
            <a:r>
              <a:rPr lang="en-US" baseline="0" dirty="0" smtClean="0"/>
              <a:t> </a:t>
            </a:r>
            <a:r>
              <a:rPr lang="en-US" baseline="0" dirty="0" err="1"/>
              <a:t>cevherleri</a:t>
            </a:r>
            <a:r>
              <a:rPr lang="en-US" baseline="0" dirty="0"/>
              <a:t> </a:t>
            </a:r>
            <a:r>
              <a:rPr lang="en-US" baseline="0" dirty="0" err="1"/>
              <a:t>basınçlı</a:t>
            </a:r>
            <a:r>
              <a:rPr lang="en-US" baseline="0" dirty="0"/>
              <a:t> </a:t>
            </a:r>
            <a:r>
              <a:rPr lang="en-US" baseline="0" dirty="0" err="1"/>
              <a:t>hava</a:t>
            </a:r>
            <a:r>
              <a:rPr lang="en-US" baseline="0" dirty="0"/>
              <a:t> </a:t>
            </a:r>
            <a:r>
              <a:rPr lang="en-US" baseline="0" dirty="0" err="1"/>
              <a:t>ve</a:t>
            </a:r>
            <a:r>
              <a:rPr lang="en-US" baseline="0" dirty="0"/>
              <a:t> </a:t>
            </a:r>
            <a:r>
              <a:rPr lang="en-US" baseline="0" dirty="0" err="1"/>
              <a:t>köpük</a:t>
            </a:r>
            <a:r>
              <a:rPr lang="en-US" baseline="0" dirty="0"/>
              <a:t> </a:t>
            </a:r>
            <a:r>
              <a:rPr lang="en-US" baseline="0" dirty="0" err="1"/>
              <a:t>yapıcı</a:t>
            </a:r>
            <a:r>
              <a:rPr lang="en-US" baseline="0" dirty="0"/>
              <a:t> </a:t>
            </a:r>
            <a:r>
              <a:rPr lang="tr-TR" baseline="0" dirty="0" smtClean="0"/>
              <a:t>maddelerin</a:t>
            </a:r>
            <a:r>
              <a:rPr lang="en-US" baseline="0" dirty="0" smtClean="0"/>
              <a:t> </a:t>
            </a:r>
            <a:r>
              <a:rPr lang="en-US" baseline="0" dirty="0" err="1"/>
              <a:t>yardımıyla</a:t>
            </a:r>
            <a:r>
              <a:rPr lang="en-US" baseline="0" dirty="0"/>
              <a:t> </a:t>
            </a:r>
            <a:r>
              <a:rPr lang="en-US" baseline="0" dirty="0" err="1"/>
              <a:t>su</a:t>
            </a:r>
            <a:r>
              <a:rPr lang="en-US" baseline="0" dirty="0"/>
              <a:t> </a:t>
            </a:r>
            <a:r>
              <a:rPr lang="en-US" baseline="0" dirty="0" err="1"/>
              <a:t>yüzeyinde</a:t>
            </a:r>
            <a:r>
              <a:rPr lang="en-US" baseline="0" dirty="0"/>
              <a:t> </a:t>
            </a:r>
            <a:r>
              <a:rPr lang="en-US" baseline="0" dirty="0" err="1"/>
              <a:t>toplayarak</a:t>
            </a:r>
            <a:r>
              <a:rPr lang="en-US" baseline="0" dirty="0"/>
              <a:t> </a:t>
            </a:r>
            <a:r>
              <a:rPr lang="en-US" baseline="0" dirty="0" err="1"/>
              <a:t>yapılan</a:t>
            </a:r>
            <a:r>
              <a:rPr lang="en-US" baseline="0" dirty="0"/>
              <a:t> </a:t>
            </a:r>
            <a:r>
              <a:rPr lang="en-US" baseline="0" dirty="0" err="1"/>
              <a:t>bir</a:t>
            </a:r>
            <a:r>
              <a:rPr lang="en-US" baseline="0" dirty="0"/>
              <a:t> </a:t>
            </a:r>
            <a:r>
              <a:rPr lang="en-US" baseline="0" dirty="0" err="1"/>
              <a:t>tür</a:t>
            </a:r>
            <a:r>
              <a:rPr lang="en-US" baseline="0" dirty="0"/>
              <a:t> </a:t>
            </a:r>
            <a:r>
              <a:rPr lang="en-US" baseline="0" dirty="0" err="1"/>
              <a:t>zenginleştirme</a:t>
            </a:r>
            <a:r>
              <a:rPr lang="en-US" baseline="0" dirty="0"/>
              <a:t> </a:t>
            </a:r>
            <a:r>
              <a:rPr lang="en-US" baseline="0" dirty="0" err="1"/>
              <a:t>işlemi</a:t>
            </a:r>
            <a:r>
              <a:rPr lang="en-US" baseline="0" dirty="0"/>
              <a:t>. </a:t>
            </a:r>
            <a:endParaRPr lang="tr-TR" baseline="0" dirty="0" smtClean="0"/>
          </a:p>
          <a:p>
            <a:pPr>
              <a:lnSpc>
                <a:spcPct val="150000"/>
              </a:lnSpc>
            </a:pPr>
            <a:r>
              <a:rPr lang="tr-TR" baseline="0" dirty="0" err="1" smtClean="0"/>
              <a:t>Santrifüjleme</a:t>
            </a:r>
            <a:r>
              <a:rPr lang="tr-TR" baseline="0" dirty="0" smtClean="0"/>
              <a:t>: Merkezcil kuvvet etkisiyle çöktürme</a:t>
            </a:r>
            <a:endParaRPr lang="en-US" baseline="0" dirty="0"/>
          </a:p>
          <a:p>
            <a:pPr>
              <a:lnSpc>
                <a:spcPct val="150000"/>
              </a:lnSpc>
            </a:pPr>
            <a:endParaRPr lang="en-US" baseline="0" dirty="0"/>
          </a:p>
        </p:txBody>
      </p:sp>
      <p:pic>
        <p:nvPicPr>
          <p:cNvPr id="9218" name="Picture 2" descr="karışımlar ve karışımları ayırma yöntemleri ile ilgili görsel sonuc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72198" y="142852"/>
            <a:ext cx="2486025" cy="22193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110388866"/>
      </p:ext>
    </p:extLst>
  </p:cSld>
  <p:clrMapOvr>
    <a:masterClrMapping/>
  </p:clrMapOvr>
  <p:transition spd="med">
    <p:wedg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3F96F-2F5A-4708-8BCB-7825D6643209}" type="slidenum">
              <a:rPr lang="tr-TR" altLang="en-US" smtClean="0"/>
              <a:pPr>
                <a:defRPr/>
              </a:pPr>
              <a:t>7</a:t>
            </a:fld>
            <a:endParaRPr lang="tr-TR" altLang="en-US"/>
          </a:p>
        </p:txBody>
      </p:sp>
      <p:pic>
        <p:nvPicPr>
          <p:cNvPr id="27650" name="Picture 2" descr="karışımlar ve karışımları ayırma yöntemleri ile ilgili görsel sonuc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2571744"/>
            <a:ext cx="2046214" cy="2867013"/>
          </a:xfrm>
          <a:prstGeom prst="rect">
            <a:avLst/>
          </a:prstGeom>
          <a:noFill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678" y="2000240"/>
            <a:ext cx="5072098" cy="2357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wedg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3F96F-2F5A-4708-8BCB-7825D6643209}" type="slidenum">
              <a:rPr lang="tr-TR" altLang="en-US" smtClean="0"/>
              <a:pPr>
                <a:defRPr/>
              </a:pPr>
              <a:t>8</a:t>
            </a:fld>
            <a:endParaRPr lang="tr-TR" altLang="en-US"/>
          </a:p>
        </p:txBody>
      </p:sp>
      <p:pic>
        <p:nvPicPr>
          <p:cNvPr id="3" name="Picture 2" descr="https://i.stack.imgur.com/II8XZ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3214686"/>
            <a:ext cx="4962525" cy="3390900"/>
          </a:xfrm>
          <a:prstGeom prst="rect">
            <a:avLst/>
          </a:prstGeom>
          <a:noFill/>
        </p:spPr>
      </p:pic>
      <p:sp>
        <p:nvSpPr>
          <p:cNvPr id="5" name="2 İçerik Yer Tutucusu"/>
          <p:cNvSpPr>
            <a:spLocks noGrp="1"/>
          </p:cNvSpPr>
          <p:nvPr>
            <p:ph idx="1"/>
          </p:nvPr>
        </p:nvSpPr>
        <p:spPr>
          <a:xfrm>
            <a:off x="428596" y="500042"/>
            <a:ext cx="8229600" cy="428628"/>
          </a:xfrm>
        </p:spPr>
        <p:txBody>
          <a:bodyPr/>
          <a:lstStyle/>
          <a:p>
            <a:pPr>
              <a:buNone/>
            </a:pPr>
            <a:r>
              <a:rPr lang="tr-TR" dirty="0" smtClean="0"/>
              <a:t>Yüzdürme</a:t>
            </a:r>
            <a:endParaRPr lang="tr-TR" dirty="0"/>
          </a:p>
        </p:txBody>
      </p:sp>
      <p:sp>
        <p:nvSpPr>
          <p:cNvPr id="24578" name="AutoShape 2" descr="talaş kum ayırma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24580" name="Picture 4" descr="talaş kum ayırma ile ilgili görsel sonucu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7422" y="714356"/>
            <a:ext cx="4429156" cy="212230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edg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3F96F-2F5A-4708-8BCB-7825D6643209}" type="slidenum">
              <a:rPr lang="tr-TR" altLang="en-US" smtClean="0"/>
              <a:pPr>
                <a:defRPr/>
              </a:pPr>
              <a:t>9</a:t>
            </a:fld>
            <a:endParaRPr lang="tr-TR" altLang="en-US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52588" y="1404938"/>
            <a:ext cx="5838825" cy="404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wedg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28596" y="571481"/>
            <a:ext cx="8229600" cy="428628"/>
          </a:xfrm>
        </p:spPr>
        <p:txBody>
          <a:bodyPr/>
          <a:lstStyle/>
          <a:p>
            <a:pPr>
              <a:buNone/>
            </a:pPr>
            <a:r>
              <a:rPr lang="tr-TR" dirty="0" smtClean="0"/>
              <a:t>Manyetik ayırma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3F96F-2F5A-4708-8BCB-7825D6643209}" type="slidenum">
              <a:rPr lang="tr-TR" altLang="en-US" smtClean="0"/>
              <a:pPr>
                <a:defRPr/>
              </a:pPr>
              <a:t>10</a:t>
            </a:fld>
            <a:endParaRPr lang="tr-TR" altLang="en-US"/>
          </a:p>
        </p:txBody>
      </p:sp>
      <p:pic>
        <p:nvPicPr>
          <p:cNvPr id="26628" name="Picture 4" descr="https://tr-static.eodev.com/files/d71/d45732e6c132a1c178d8dc8fae222db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2071678"/>
            <a:ext cx="3643338" cy="3600451"/>
          </a:xfrm>
          <a:prstGeom prst="rect">
            <a:avLst/>
          </a:prstGeom>
          <a:noFill/>
        </p:spPr>
      </p:pic>
      <p:pic>
        <p:nvPicPr>
          <p:cNvPr id="26630" name="Picture 6" descr="talaş kum ayırma ile ilgili görsel sonucu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857232"/>
            <a:ext cx="3000396" cy="245032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edg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3F96F-2F5A-4708-8BCB-7825D6643209}" type="slidenum">
              <a:rPr lang="tr-TR" altLang="en-US" smtClean="0"/>
              <a:pPr>
                <a:defRPr/>
              </a:pPr>
              <a:t>11</a:t>
            </a:fld>
            <a:endParaRPr lang="tr-TR" altLang="en-US"/>
          </a:p>
        </p:txBody>
      </p:sp>
      <p:pic>
        <p:nvPicPr>
          <p:cNvPr id="25602" name="Picture 2" descr="magnetic extraction ile ilgili görsel sonuc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857364"/>
            <a:ext cx="5734050" cy="3181350"/>
          </a:xfrm>
          <a:prstGeom prst="rect">
            <a:avLst/>
          </a:prstGeom>
          <a:noFill/>
        </p:spPr>
      </p:pic>
      <p:sp>
        <p:nvSpPr>
          <p:cNvPr id="5" name="4 Dikdörtgen"/>
          <p:cNvSpPr/>
          <p:nvPr/>
        </p:nvSpPr>
        <p:spPr>
          <a:xfrm>
            <a:off x="428596" y="357166"/>
            <a:ext cx="664373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800" baseline="0" dirty="0" smtClean="0"/>
              <a:t>Manyetik katı faz </a:t>
            </a:r>
            <a:r>
              <a:rPr lang="tr-TR" sz="2800" baseline="0" dirty="0" err="1" smtClean="0"/>
              <a:t>ekstraksiyonu</a:t>
            </a:r>
            <a:endParaRPr lang="en-US" sz="2800" baseline="0" dirty="0"/>
          </a:p>
        </p:txBody>
      </p:sp>
    </p:spTree>
  </p:cSld>
  <p:clrMapOvr>
    <a:masterClrMapping/>
  </p:clrMapOvr>
  <p:transition spd="med">
    <p:wedg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3F96F-2F5A-4708-8BCB-7825D6643209}" type="slidenum">
              <a:rPr lang="tr-TR" altLang="en-US" smtClean="0"/>
              <a:pPr>
                <a:defRPr/>
              </a:pPr>
              <a:t>12</a:t>
            </a:fld>
            <a:endParaRPr lang="tr-TR" altLang="en-US"/>
          </a:p>
        </p:txBody>
      </p:sp>
      <p:pic>
        <p:nvPicPr>
          <p:cNvPr id="23554" name="Picture 2" descr="magnetic extraction ile ilgili görsel sonuc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571612"/>
            <a:ext cx="7603861" cy="377667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edg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3F96F-2F5A-4708-8BCB-7825D6643209}" type="slidenum">
              <a:rPr lang="tr-TR" altLang="en-US" smtClean="0"/>
              <a:pPr>
                <a:defRPr/>
              </a:pPr>
              <a:t>13</a:t>
            </a:fld>
            <a:endParaRPr lang="tr-TR" altLang="en-US"/>
          </a:p>
        </p:txBody>
      </p:sp>
      <p:pic>
        <p:nvPicPr>
          <p:cNvPr id="22530" name="Picture 2" descr="İlgili resi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214818"/>
            <a:ext cx="5202616" cy="2071702"/>
          </a:xfrm>
          <a:prstGeom prst="rect">
            <a:avLst/>
          </a:prstGeom>
          <a:noFill/>
        </p:spPr>
      </p:pic>
      <p:sp>
        <p:nvSpPr>
          <p:cNvPr id="5" name="2 İçerik Yer Tutucusu"/>
          <p:cNvSpPr>
            <a:spLocks noGrp="1"/>
          </p:cNvSpPr>
          <p:nvPr>
            <p:ph idx="1"/>
          </p:nvPr>
        </p:nvSpPr>
        <p:spPr>
          <a:xfrm>
            <a:off x="428596" y="500042"/>
            <a:ext cx="8229600" cy="1928826"/>
          </a:xfrm>
        </p:spPr>
        <p:txBody>
          <a:bodyPr/>
          <a:lstStyle/>
          <a:p>
            <a:pPr>
              <a:buNone/>
            </a:pPr>
            <a:r>
              <a:rPr lang="tr-TR" dirty="0" smtClean="0"/>
              <a:t>Çözünme</a:t>
            </a:r>
          </a:p>
          <a:p>
            <a:pPr>
              <a:buNone/>
            </a:pPr>
            <a:endParaRPr lang="tr-TR" sz="1600" dirty="0" smtClean="0"/>
          </a:p>
          <a:p>
            <a:pPr>
              <a:buNone/>
            </a:pPr>
            <a:r>
              <a:rPr lang="tr-TR" sz="1600" dirty="0" smtClean="0"/>
              <a:t>Kum + tuz</a:t>
            </a:r>
          </a:p>
          <a:p>
            <a:pPr>
              <a:buNone/>
            </a:pPr>
            <a:r>
              <a:rPr lang="tr-TR" sz="1600" dirty="0" smtClean="0"/>
              <a:t>Çözünmeyen + çözünen</a:t>
            </a:r>
          </a:p>
          <a:p>
            <a:pPr>
              <a:buNone/>
            </a:pPr>
            <a:r>
              <a:rPr lang="tr-TR" sz="1600" dirty="0" smtClean="0"/>
              <a:t>CaCO3 + </a:t>
            </a:r>
            <a:r>
              <a:rPr lang="tr-TR" sz="1600" dirty="0" err="1" smtClean="0"/>
              <a:t>NaCl</a:t>
            </a:r>
            <a:endParaRPr lang="tr-TR" sz="1600" dirty="0"/>
          </a:p>
        </p:txBody>
      </p:sp>
    </p:spTree>
  </p:cSld>
  <p:clrMapOvr>
    <a:masterClrMapping/>
  </p:clrMapOvr>
  <p:transition spd="med">
    <p:wedg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3F96F-2F5A-4708-8BCB-7825D6643209}" type="slidenum">
              <a:rPr lang="tr-TR" altLang="en-US" smtClean="0"/>
              <a:pPr>
                <a:defRPr/>
              </a:pPr>
              <a:t>14</a:t>
            </a:fld>
            <a:endParaRPr lang="tr-TR" alt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28596" y="500042"/>
            <a:ext cx="8229600" cy="1928826"/>
          </a:xfrm>
        </p:spPr>
        <p:txBody>
          <a:bodyPr/>
          <a:lstStyle/>
          <a:p>
            <a:pPr>
              <a:buNone/>
            </a:pPr>
            <a:r>
              <a:rPr lang="tr-TR" dirty="0" smtClean="0"/>
              <a:t>Çöktürme</a:t>
            </a:r>
          </a:p>
          <a:p>
            <a:pPr>
              <a:buNone/>
            </a:pPr>
            <a:endParaRPr lang="tr-TR" sz="1600" dirty="0" smtClean="0"/>
          </a:p>
          <a:p>
            <a:pPr>
              <a:buNone/>
            </a:pPr>
            <a:r>
              <a:rPr lang="tr-TR" sz="1600" dirty="0" err="1" smtClean="0"/>
              <a:t>Ag</a:t>
            </a:r>
            <a:r>
              <a:rPr lang="tr-TR" sz="1600" baseline="30000" dirty="0" smtClean="0"/>
              <a:t>+</a:t>
            </a:r>
            <a:r>
              <a:rPr lang="tr-TR" sz="1600" baseline="-25000" dirty="0" smtClean="0"/>
              <a:t>(suda) </a:t>
            </a:r>
            <a:r>
              <a:rPr lang="tr-TR" sz="1600" dirty="0" smtClean="0"/>
              <a:t>+ </a:t>
            </a:r>
            <a:r>
              <a:rPr lang="tr-TR" sz="1600" dirty="0" err="1" smtClean="0"/>
              <a:t>NaCl</a:t>
            </a:r>
            <a:r>
              <a:rPr lang="tr-TR" sz="1600" dirty="0" smtClean="0"/>
              <a:t>  </a:t>
            </a:r>
            <a:r>
              <a:rPr lang="tr-TR" sz="1600" dirty="0" smtClean="0">
                <a:sym typeface="Symbol"/>
              </a:rPr>
              <a:t> </a:t>
            </a:r>
            <a:r>
              <a:rPr lang="tr-TR" sz="1600" dirty="0" smtClean="0"/>
              <a:t> </a:t>
            </a:r>
            <a:r>
              <a:rPr lang="tr-TR" sz="1600" dirty="0" err="1" smtClean="0"/>
              <a:t>AgCl</a:t>
            </a:r>
            <a:r>
              <a:rPr lang="tr-TR" sz="1600" dirty="0" smtClean="0"/>
              <a:t>(k)</a:t>
            </a:r>
          </a:p>
          <a:p>
            <a:pPr>
              <a:buNone/>
            </a:pPr>
            <a:r>
              <a:rPr lang="tr-TR" sz="1600" dirty="0" smtClean="0"/>
              <a:t>Çözünen  + Çöktürücü  reaktif   </a:t>
            </a:r>
            <a:r>
              <a:rPr lang="tr-TR" sz="1600" dirty="0" smtClean="0">
                <a:sym typeface="Symbol"/>
              </a:rPr>
              <a:t>  çözünmeyen bileşik</a:t>
            </a:r>
            <a:endParaRPr lang="tr-TR" sz="1600" dirty="0" smtClean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2857496"/>
            <a:ext cx="2221961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edg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Akış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Akış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2022</TotalTime>
  <Words>314</Words>
  <Application>Microsoft Office PowerPoint</Application>
  <PresentationFormat>Ekran Gösterisi (4:3)</PresentationFormat>
  <Paragraphs>109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14</vt:i4>
      </vt:variant>
    </vt:vector>
  </HeadingPairs>
  <TitlesOfParts>
    <vt:vector size="15" baseType="lpstr">
      <vt:lpstr>Akış</vt:lpstr>
      <vt:lpstr>2-Ayırma tekniklerinin sınıflandırılması</vt:lpstr>
      <vt:lpstr>Slayt 2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  <vt:lpstr>Slayt 13</vt:lpstr>
      <vt:lpstr>Slayt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Kimyasal Kinetik</dc:title>
  <dc:creator>HASAN</dc:creator>
  <cp:lastModifiedBy>HC</cp:lastModifiedBy>
  <cp:revision>385</cp:revision>
  <dcterms:created xsi:type="dcterms:W3CDTF">2010-01-30T12:12:07Z</dcterms:created>
  <dcterms:modified xsi:type="dcterms:W3CDTF">2019-09-26T07:22:47Z</dcterms:modified>
</cp:coreProperties>
</file>