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7" r:id="rId1"/>
  </p:sldMasterIdLst>
  <p:notesMasterIdLst>
    <p:notesMasterId r:id="rId21"/>
  </p:notesMasterIdLst>
  <p:sldIdLst>
    <p:sldId id="297" r:id="rId2"/>
    <p:sldId id="258" r:id="rId3"/>
    <p:sldId id="295" r:id="rId4"/>
    <p:sldId id="299" r:id="rId5"/>
    <p:sldId id="298" r:id="rId6"/>
    <p:sldId id="301" r:id="rId7"/>
    <p:sldId id="268" r:id="rId8"/>
    <p:sldId id="267" r:id="rId9"/>
    <p:sldId id="272" r:id="rId10"/>
    <p:sldId id="273" r:id="rId11"/>
    <p:sldId id="291" r:id="rId12"/>
    <p:sldId id="292" r:id="rId13"/>
    <p:sldId id="284" r:id="rId14"/>
    <p:sldId id="300" r:id="rId15"/>
    <p:sldId id="302" r:id="rId16"/>
    <p:sldId id="303" r:id="rId17"/>
    <p:sldId id="288" r:id="rId18"/>
    <p:sldId id="304" r:id="rId19"/>
    <p:sldId id="305" r:id="rId20"/>
  </p:sldIdLst>
  <p:sldSz cx="9144000" cy="6858000" type="screen4x3"/>
  <p:notesSz cx="6858000" cy="9144000"/>
  <p:defaultTextStyle>
    <a:defPPr>
      <a:defRPr lang="tr-TR"/>
    </a:defPPr>
    <a:lvl1pPr algn="l" rtl="0" fontAlgn="base">
      <a:spcBef>
        <a:spcPct val="0"/>
      </a:spcBef>
      <a:spcAft>
        <a:spcPct val="0"/>
      </a:spcAft>
      <a:defRPr sz="1500" kern="1200" baseline="30000">
        <a:solidFill>
          <a:schemeClr val="tx1"/>
        </a:solidFill>
        <a:latin typeface="Times New Roman" pitchFamily="18" charset="0"/>
        <a:ea typeface="+mn-ea"/>
        <a:cs typeface="+mn-cs"/>
      </a:defRPr>
    </a:lvl1pPr>
    <a:lvl2pPr marL="457200" algn="l" rtl="0" fontAlgn="base">
      <a:spcBef>
        <a:spcPct val="0"/>
      </a:spcBef>
      <a:spcAft>
        <a:spcPct val="0"/>
      </a:spcAft>
      <a:defRPr sz="1500" kern="1200" baseline="30000">
        <a:solidFill>
          <a:schemeClr val="tx1"/>
        </a:solidFill>
        <a:latin typeface="Times New Roman" pitchFamily="18" charset="0"/>
        <a:ea typeface="+mn-ea"/>
        <a:cs typeface="+mn-cs"/>
      </a:defRPr>
    </a:lvl2pPr>
    <a:lvl3pPr marL="914400" algn="l" rtl="0" fontAlgn="base">
      <a:spcBef>
        <a:spcPct val="0"/>
      </a:spcBef>
      <a:spcAft>
        <a:spcPct val="0"/>
      </a:spcAft>
      <a:defRPr sz="1500" kern="1200" baseline="30000">
        <a:solidFill>
          <a:schemeClr val="tx1"/>
        </a:solidFill>
        <a:latin typeface="Times New Roman" pitchFamily="18" charset="0"/>
        <a:ea typeface="+mn-ea"/>
        <a:cs typeface="+mn-cs"/>
      </a:defRPr>
    </a:lvl3pPr>
    <a:lvl4pPr marL="1371600" algn="l" rtl="0" fontAlgn="base">
      <a:spcBef>
        <a:spcPct val="0"/>
      </a:spcBef>
      <a:spcAft>
        <a:spcPct val="0"/>
      </a:spcAft>
      <a:defRPr sz="1500" kern="1200" baseline="30000">
        <a:solidFill>
          <a:schemeClr val="tx1"/>
        </a:solidFill>
        <a:latin typeface="Times New Roman" pitchFamily="18" charset="0"/>
        <a:ea typeface="+mn-ea"/>
        <a:cs typeface="+mn-cs"/>
      </a:defRPr>
    </a:lvl4pPr>
    <a:lvl5pPr marL="1828800" algn="l" rtl="0" fontAlgn="base">
      <a:spcBef>
        <a:spcPct val="0"/>
      </a:spcBef>
      <a:spcAft>
        <a:spcPct val="0"/>
      </a:spcAft>
      <a:defRPr sz="1500" kern="1200" baseline="30000">
        <a:solidFill>
          <a:schemeClr val="tx1"/>
        </a:solidFill>
        <a:latin typeface="Times New Roman" pitchFamily="18" charset="0"/>
        <a:ea typeface="+mn-ea"/>
        <a:cs typeface="+mn-cs"/>
      </a:defRPr>
    </a:lvl5pPr>
    <a:lvl6pPr marL="2286000" algn="l" defTabSz="914400" rtl="0" eaLnBrk="1" latinLnBrk="0" hangingPunct="1">
      <a:defRPr sz="1500" kern="1200" baseline="30000">
        <a:solidFill>
          <a:schemeClr val="tx1"/>
        </a:solidFill>
        <a:latin typeface="Times New Roman" pitchFamily="18" charset="0"/>
        <a:ea typeface="+mn-ea"/>
        <a:cs typeface="+mn-cs"/>
      </a:defRPr>
    </a:lvl6pPr>
    <a:lvl7pPr marL="2743200" algn="l" defTabSz="914400" rtl="0" eaLnBrk="1" latinLnBrk="0" hangingPunct="1">
      <a:defRPr sz="1500" kern="1200" baseline="30000">
        <a:solidFill>
          <a:schemeClr val="tx1"/>
        </a:solidFill>
        <a:latin typeface="Times New Roman" pitchFamily="18" charset="0"/>
        <a:ea typeface="+mn-ea"/>
        <a:cs typeface="+mn-cs"/>
      </a:defRPr>
    </a:lvl7pPr>
    <a:lvl8pPr marL="3200400" algn="l" defTabSz="914400" rtl="0" eaLnBrk="1" latinLnBrk="0" hangingPunct="1">
      <a:defRPr sz="1500" kern="1200" baseline="30000">
        <a:solidFill>
          <a:schemeClr val="tx1"/>
        </a:solidFill>
        <a:latin typeface="Times New Roman" pitchFamily="18" charset="0"/>
        <a:ea typeface="+mn-ea"/>
        <a:cs typeface="+mn-cs"/>
      </a:defRPr>
    </a:lvl8pPr>
    <a:lvl9pPr marL="3657600" algn="l" defTabSz="914400" rtl="0" eaLnBrk="1" latinLnBrk="0" hangingPunct="1">
      <a:defRPr sz="1500" kern="1200" baseline="300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44" autoAdjust="0"/>
    <p:restoredTop sz="94660"/>
  </p:normalViewPr>
  <p:slideViewPr>
    <p:cSldViewPr>
      <p:cViewPr>
        <p:scale>
          <a:sx n="78" d="100"/>
          <a:sy n="78" d="100"/>
        </p:scale>
        <p:origin x="-1404" y="-4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148FD9-3565-49B1-B599-815BE05F95F6}" type="datetimeFigureOut">
              <a:rPr lang="tr-TR" smtClean="0"/>
              <a:pPr/>
              <a:t>26.12.2019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0D1BA-A14B-4961-BB23-259FB564E0D9}" type="slidenum">
              <a:rPr lang="tr-TR" smtClean="0"/>
              <a:pPr/>
              <a:t>‹#›</a:t>
            </a:fld>
            <a:endParaRPr lang="tr-TR"/>
          </a:p>
        </p:txBody>
      </p:sp>
    </p:spTree>
    <p:extLst>
      <p:ext uri="{BB962C8B-B14F-4D97-AF65-F5344CB8AC3E}">
        <p14:creationId xmlns:p14="http://schemas.microsoft.com/office/powerpoint/2010/main" xmlns="" val="61749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pPr>
              <a:defRPr/>
            </a:pPr>
            <a:endParaRPr lang="tr-TR" altLang="en-US"/>
          </a:p>
        </p:txBody>
      </p:sp>
      <p:sp>
        <p:nvSpPr>
          <p:cNvPr id="19" name="18 Altbilgi Yer Tutucusu"/>
          <p:cNvSpPr>
            <a:spLocks noGrp="1"/>
          </p:cNvSpPr>
          <p:nvPr>
            <p:ph type="ftr" sz="quarter" idx="11"/>
          </p:nvPr>
        </p:nvSpPr>
        <p:spPr/>
        <p:txBody>
          <a:bodyPr/>
          <a:lstStyle/>
          <a:p>
            <a:pPr>
              <a:defRPr/>
            </a:pPr>
            <a:endParaRPr lang="tr-TR" altLang="en-US"/>
          </a:p>
        </p:txBody>
      </p:sp>
      <p:sp>
        <p:nvSpPr>
          <p:cNvPr id="27" name="26 Slayt Numarası Yer Tutucusu"/>
          <p:cNvSpPr>
            <a:spLocks noGrp="1"/>
          </p:cNvSpPr>
          <p:nvPr>
            <p:ph type="sldNum" sz="quarter" idx="12"/>
          </p:nvPr>
        </p:nvSpPr>
        <p:spPr/>
        <p:txBody>
          <a:bodyPr/>
          <a:lstStyle/>
          <a:p>
            <a:pPr>
              <a:defRPr/>
            </a:pPr>
            <a:fld id="{54AB9545-6D3B-4F84-B924-1D90DDA6A215}" type="slidenum">
              <a:rPr lang="tr-TR" altLang="en-US" smtClean="0"/>
              <a:pPr>
                <a:defRPr/>
              </a:pPr>
              <a:t>‹#›</a:t>
            </a:fld>
            <a:endParaRPr lang="tr-T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534900F-14CF-44FC-BB63-84DE27168BFA}"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4D2B9F12-4AF8-4C28-9CCF-455649A083B7}"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E42F75A0-A46F-4A18-9756-DFA7DDE8EA9B}"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pPr>
              <a:defRPr/>
            </a:pPr>
            <a:endParaRPr lang="tr-TR" altLang="en-US"/>
          </a:p>
        </p:txBody>
      </p:sp>
      <p:sp>
        <p:nvSpPr>
          <p:cNvPr id="8" name="7 Altbilgi Yer Tutucusu"/>
          <p:cNvSpPr>
            <a:spLocks noGrp="1"/>
          </p:cNvSpPr>
          <p:nvPr>
            <p:ph type="ftr" sz="quarter" idx="11"/>
          </p:nvPr>
        </p:nvSpPr>
        <p:spPr/>
        <p:txBody>
          <a:bodyPr/>
          <a:lstStyle/>
          <a:p>
            <a:pPr>
              <a:defRPr/>
            </a:pPr>
            <a:endParaRPr lang="tr-TR" altLang="en-US"/>
          </a:p>
        </p:txBody>
      </p:sp>
      <p:sp>
        <p:nvSpPr>
          <p:cNvPr id="9" name="8 Slayt Numarası Yer Tutucusu"/>
          <p:cNvSpPr>
            <a:spLocks noGrp="1"/>
          </p:cNvSpPr>
          <p:nvPr>
            <p:ph type="sldNum" sz="quarter" idx="12"/>
          </p:nvPr>
        </p:nvSpPr>
        <p:spPr/>
        <p:txBody>
          <a:bodyPr/>
          <a:lstStyle/>
          <a:p>
            <a:pPr>
              <a:defRPr/>
            </a:pPr>
            <a:fld id="{1F270F1E-86BD-4185-A1E5-E666548434AE}"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pPr>
              <a:defRPr/>
            </a:pPr>
            <a:endParaRPr lang="tr-TR" altLang="en-US"/>
          </a:p>
        </p:txBody>
      </p:sp>
      <p:sp>
        <p:nvSpPr>
          <p:cNvPr id="4" name="3 Altbilgi Yer Tutucusu"/>
          <p:cNvSpPr>
            <a:spLocks noGrp="1"/>
          </p:cNvSpPr>
          <p:nvPr>
            <p:ph type="ftr" sz="quarter" idx="11"/>
          </p:nvPr>
        </p:nvSpPr>
        <p:spPr/>
        <p:txBody>
          <a:bodyPr/>
          <a:lstStyle/>
          <a:p>
            <a:pPr>
              <a:defRPr/>
            </a:pPr>
            <a:endParaRPr lang="tr-TR" altLang="en-US"/>
          </a:p>
        </p:txBody>
      </p:sp>
      <p:sp>
        <p:nvSpPr>
          <p:cNvPr id="5" name="4 Slayt Numarası Yer Tutucusu"/>
          <p:cNvSpPr>
            <a:spLocks noGrp="1"/>
          </p:cNvSpPr>
          <p:nvPr>
            <p:ph type="sldNum" sz="quarter" idx="12"/>
          </p:nvPr>
        </p:nvSpPr>
        <p:spPr/>
        <p:txBody>
          <a:bodyPr/>
          <a:lstStyle/>
          <a:p>
            <a:pPr>
              <a:defRPr/>
            </a:pPr>
            <a:fld id="{AA5BA631-A9FC-4957-87EF-BFDEBACE60A2}"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a:defRPr/>
            </a:pPr>
            <a:endParaRPr lang="tr-TR" altLang="en-US"/>
          </a:p>
        </p:txBody>
      </p:sp>
      <p:sp>
        <p:nvSpPr>
          <p:cNvPr id="3" name="2 Altbilgi Yer Tutucusu"/>
          <p:cNvSpPr>
            <a:spLocks noGrp="1"/>
          </p:cNvSpPr>
          <p:nvPr>
            <p:ph type="ftr" sz="quarter" idx="11"/>
          </p:nvPr>
        </p:nvSpPr>
        <p:spPr/>
        <p:txBody>
          <a:bodyPr/>
          <a:lstStyle/>
          <a:p>
            <a:pPr>
              <a:defRPr/>
            </a:pPr>
            <a:endParaRPr lang="tr-TR" altLang="en-US"/>
          </a:p>
        </p:txBody>
      </p:sp>
      <p:sp>
        <p:nvSpPr>
          <p:cNvPr id="4" name="3 Slayt Numarası Yer Tutucusu"/>
          <p:cNvSpPr>
            <a:spLocks noGrp="1"/>
          </p:cNvSpPr>
          <p:nvPr>
            <p:ph type="sldNum" sz="quarter" idx="12"/>
          </p:nvPr>
        </p:nvSpPr>
        <p:spPr/>
        <p:txBody>
          <a:bodyPr/>
          <a:lstStyle/>
          <a:p>
            <a:pPr>
              <a:defRPr/>
            </a:pPr>
            <a:fld id="{C9F2A7B4-9E82-4CE6-A993-69A2D29ED535}" type="slidenum">
              <a:rPr lang="tr-TR" altLang="en-US" smtClean="0"/>
              <a:pPr>
                <a:defRPr/>
              </a:pPr>
              <a:t>‹#›</a:t>
            </a:fld>
            <a:endParaRPr lang="tr-T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519BDC9B-2893-4D0D-A085-292A59E2CFF2}"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a:xfrm>
            <a:off x="8077200" y="6356350"/>
            <a:ext cx="609600" cy="365125"/>
          </a:xfrm>
        </p:spPr>
        <p:txBody>
          <a:bodyPr/>
          <a:lstStyle/>
          <a:p>
            <a:pPr>
              <a:defRPr/>
            </a:pPr>
            <a:fld id="{E38D7569-06EE-4583-86EB-29630A28A5EB}" type="slidenum">
              <a:rPr lang="tr-TR" altLang="en-US" smtClean="0"/>
              <a:pPr>
                <a:defRPr/>
              </a:pPr>
              <a:t>‹#›</a:t>
            </a:fld>
            <a:endParaRPr lang="tr-TR" altLang="en-US"/>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8C86410-F8DC-4A2A-8CDC-F75B9E095A29}"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AF3F5A7E-4B98-4314-A351-EDC7B4BE3887}"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AF80300-2D7E-4B54-95B6-15FCC3CCF562}" type="slidenum">
              <a:rPr lang="tr-TR" altLang="en-US" smtClean="0"/>
              <a:pPr>
                <a:defRPr/>
              </a:pPr>
              <a:t>‹#›</a:t>
            </a:fld>
            <a:endParaRPr lang="tr-TR" altLang="en-US"/>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500"/>
                                        <p:tgtEl>
                                          <p:spTgt spid="30">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0">
                                            <p:txEl>
                                              <p:pRg st="1" end="1"/>
                                            </p:txEl>
                                          </p:spTgt>
                                        </p:tgtEl>
                                        <p:attrNameLst>
                                          <p:attrName>style.visibility</p:attrName>
                                        </p:attrNameLst>
                                      </p:cBhvr>
                                      <p:to>
                                        <p:strVal val="visible"/>
                                      </p:to>
                                    </p:set>
                                    <p:animEffect transition="in" filter="wipe(left)">
                                      <p:cBhvr>
                                        <p:cTn id="15" dur="500"/>
                                        <p:tgtEl>
                                          <p:spTgt spid="30">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
                                            <p:txEl>
                                              <p:pRg st="2" end="2"/>
                                            </p:txEl>
                                          </p:spTgt>
                                        </p:tgtEl>
                                        <p:attrNameLst>
                                          <p:attrName>style.visibility</p:attrName>
                                        </p:attrNameLst>
                                      </p:cBhvr>
                                      <p:to>
                                        <p:strVal val="visible"/>
                                      </p:to>
                                    </p:set>
                                    <p:animEffect transition="in" filter="wipe(left)">
                                      <p:cBhvr>
                                        <p:cTn id="18" dur="500"/>
                                        <p:tgtEl>
                                          <p:spTgt spid="30">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wipe(left)">
                                      <p:cBhvr>
                                        <p:cTn id="21" dur="500"/>
                                        <p:tgtEl>
                                          <p:spTgt spid="30">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0">
                                            <p:txEl>
                                              <p:pRg st="4" end="4"/>
                                            </p:txEl>
                                          </p:spTgt>
                                        </p:tgtEl>
                                        <p:attrNameLst>
                                          <p:attrName>style.visibility</p:attrName>
                                        </p:attrNameLst>
                                      </p:cBhvr>
                                      <p:to>
                                        <p:strVal val="visible"/>
                                      </p:to>
                                    </p:set>
                                    <p:animEffect transition="in" filter="wipe(left)">
                                      <p:cBhvr>
                                        <p:cTn id="24"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bldLst>
  </p:timing>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elchem.kaist.ac.kr/vt/chem-ed/sep/electrop/graphics/eleczone.gif"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drzeydanli.com.tr/images/image/Elektroforez%20.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5534900F-14CF-44FC-BB63-84DE27168BFA}" type="slidenum">
              <a:rPr lang="tr-TR" altLang="en-US" smtClean="0"/>
              <a:pPr>
                <a:defRPr/>
              </a:pPr>
              <a:t>1</a:t>
            </a:fld>
            <a:endParaRPr lang="tr-TR" altLang="en-US"/>
          </a:p>
        </p:txBody>
      </p:sp>
      <p:sp>
        <p:nvSpPr>
          <p:cNvPr id="5" name="Dikdörtgen 4"/>
          <p:cNvSpPr/>
          <p:nvPr/>
        </p:nvSpPr>
        <p:spPr>
          <a:xfrm>
            <a:off x="395536" y="1556792"/>
            <a:ext cx="8064896" cy="3416320"/>
          </a:xfrm>
          <a:prstGeom prst="rect">
            <a:avLst/>
          </a:prstGeom>
        </p:spPr>
        <p:txBody>
          <a:bodyPr wrap="square">
            <a:spAutoFit/>
          </a:bodyPr>
          <a:lstStyle/>
          <a:p>
            <a:pPr>
              <a:lnSpc>
                <a:spcPct val="150000"/>
              </a:lnSpc>
            </a:pPr>
            <a:r>
              <a:rPr lang="tr-TR" sz="1800" b="1" baseline="0" dirty="0" err="1"/>
              <a:t>Elektroforez</a:t>
            </a:r>
            <a:r>
              <a:rPr lang="tr-TR" sz="1800" b="1" baseline="0" dirty="0"/>
              <a:t>, </a:t>
            </a:r>
            <a:endParaRPr lang="tr-TR" sz="1800" b="1" baseline="0" dirty="0" smtClean="0"/>
          </a:p>
          <a:p>
            <a:pPr>
              <a:lnSpc>
                <a:spcPct val="150000"/>
              </a:lnSpc>
            </a:pPr>
            <a:r>
              <a:rPr lang="tr-TR" sz="1800" baseline="0" dirty="0" smtClean="0"/>
              <a:t>Belirli </a:t>
            </a:r>
            <a:r>
              <a:rPr lang="tr-TR" sz="1800" baseline="0" dirty="0"/>
              <a:t>bir </a:t>
            </a:r>
            <a:r>
              <a:rPr lang="tr-TR" sz="1800" baseline="0" dirty="0" err="1"/>
              <a:t>pH’da</a:t>
            </a:r>
            <a:r>
              <a:rPr lang="tr-TR" sz="1800" baseline="0" dirty="0"/>
              <a:t> ve belirli bir elektrik alanında yüklü taneciklerin farklı hızlarda </a:t>
            </a:r>
            <a:r>
              <a:rPr lang="tr-TR" sz="1800" baseline="0" dirty="0" smtClean="0"/>
              <a:t>hareket ederek </a:t>
            </a:r>
            <a:r>
              <a:rPr lang="tr-TR" sz="1800" baseline="0" dirty="0"/>
              <a:t>ayrılmaları tekniğine denir.</a:t>
            </a:r>
          </a:p>
          <a:p>
            <a:pPr>
              <a:lnSpc>
                <a:spcPct val="150000"/>
              </a:lnSpc>
            </a:pPr>
            <a:endParaRPr lang="tr-TR" sz="1800" baseline="0" dirty="0"/>
          </a:p>
          <a:p>
            <a:pPr>
              <a:lnSpc>
                <a:spcPct val="150000"/>
              </a:lnSpc>
            </a:pPr>
            <a:r>
              <a:rPr lang="tr-TR" sz="1800" baseline="0" dirty="0" err="1" smtClean="0"/>
              <a:t>Elektroforez</a:t>
            </a:r>
            <a:r>
              <a:rPr lang="tr-TR" sz="1800" baseline="0" dirty="0" smtClean="0"/>
              <a:t> </a:t>
            </a:r>
            <a:r>
              <a:rPr lang="tr-TR" sz="1800" baseline="0" dirty="0"/>
              <a:t>yönteminde ortamın </a:t>
            </a:r>
            <a:r>
              <a:rPr lang="tr-TR" sz="1800" baseline="0" dirty="0" err="1"/>
              <a:t>pH’ı</a:t>
            </a:r>
            <a:r>
              <a:rPr lang="tr-TR" sz="1800" baseline="0" dirty="0"/>
              <a:t>; tampon çözelti ile, elektrik alanı ise doğru akım veren bir güç kaynağından sağlanır</a:t>
            </a:r>
            <a:r>
              <a:rPr lang="tr-TR" sz="1800" baseline="0" dirty="0" smtClean="0"/>
              <a:t>.</a:t>
            </a:r>
          </a:p>
          <a:p>
            <a:pPr>
              <a:lnSpc>
                <a:spcPct val="150000"/>
              </a:lnSpc>
            </a:pPr>
            <a:endParaRPr lang="tr-TR" sz="1800" baseline="0" dirty="0"/>
          </a:p>
          <a:p>
            <a:pPr>
              <a:lnSpc>
                <a:spcPct val="150000"/>
              </a:lnSpc>
            </a:pPr>
            <a:r>
              <a:rPr lang="tr-TR" sz="1800" baseline="0" dirty="0"/>
              <a:t>Her bir taneciğin elektriksel hareketi farklı olduğundan birbirinden ayrılabilirler.</a:t>
            </a:r>
            <a:endParaRPr lang="tr-TR" sz="1800" baseline="0" dirty="0">
              <a:effectLst/>
            </a:endParaRPr>
          </a:p>
        </p:txBody>
      </p:sp>
      <p:sp>
        <p:nvSpPr>
          <p:cNvPr id="6" name="2 Başlık"/>
          <p:cNvSpPr txBox="1">
            <a:spLocks/>
          </p:cNvSpPr>
          <p:nvPr/>
        </p:nvSpPr>
        <p:spPr>
          <a:xfrm>
            <a:off x="457200" y="500042"/>
            <a:ext cx="8229600" cy="571504"/>
          </a:xfrm>
          <a:prstGeom prst="rect">
            <a:avLst/>
          </a:prstGeom>
        </p:spPr>
        <p:txBody>
          <a:bodyPr>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tr-TR" sz="2700" baseline="0" smtClean="0">
                <a:latin typeface="Times New Roman" pitchFamily="18" charset="0"/>
                <a:cs typeface="Times New Roman" pitchFamily="18" charset="0"/>
              </a:rPr>
              <a:t>9-Elektroforetik </a:t>
            </a:r>
            <a:r>
              <a:rPr lang="tr-TR" sz="2700" baseline="0" dirty="0" smtClean="0">
                <a:latin typeface="Times New Roman" pitchFamily="18" charset="0"/>
                <a:cs typeface="Times New Roman" pitchFamily="18" charset="0"/>
              </a:rPr>
              <a:t>ayırmalar</a:t>
            </a:r>
            <a:endParaRPr lang="tr-TR" baseline="0" dirty="0"/>
          </a:p>
        </p:txBody>
      </p:sp>
    </p:spTree>
    <p:extLst>
      <p:ext uri="{BB962C8B-B14F-4D97-AF65-F5344CB8AC3E}">
        <p14:creationId xmlns:p14="http://schemas.microsoft.com/office/powerpoint/2010/main" xmlns="" val="1084384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idx="1"/>
          </p:nvPr>
        </p:nvSpPr>
        <p:spPr>
          <a:xfrm>
            <a:off x="251520" y="548680"/>
            <a:ext cx="8329642" cy="2016224"/>
          </a:xfrm>
        </p:spPr>
        <p:txBody>
          <a:bodyPr>
            <a:normAutofit/>
          </a:bodyPr>
          <a:lstStyle/>
          <a:p>
            <a:pPr algn="l" eaLnBrk="1" hangingPunct="1">
              <a:lnSpc>
                <a:spcPct val="150000"/>
              </a:lnSpc>
              <a:buNone/>
              <a:defRPr/>
            </a:pPr>
            <a:r>
              <a:rPr lang="tr-TR" sz="1800" dirty="0" smtClean="0">
                <a:latin typeface="Times New Roman" pitchFamily="18" charset="0"/>
                <a:cs typeface="Times New Roman" pitchFamily="18" charset="0"/>
              </a:rPr>
              <a:t>	</a:t>
            </a:r>
            <a:r>
              <a:rPr lang="tr-TR" sz="1800" dirty="0">
                <a:latin typeface="Times New Roman" pitchFamily="18" charset="0"/>
                <a:cs typeface="Times New Roman" pitchFamily="18" charset="0"/>
              </a:rPr>
              <a:t>	</a:t>
            </a:r>
            <a:endParaRPr lang="tr-TR" sz="1800" dirty="0" smtClean="0">
              <a:latin typeface="Times New Roman" pitchFamily="18" charset="0"/>
              <a:cs typeface="Times New Roman" pitchFamily="18" charset="0"/>
            </a:endParaRPr>
          </a:p>
          <a:p>
            <a:pPr algn="l" eaLnBrk="1" hangingPunct="1">
              <a:lnSpc>
                <a:spcPct val="150000"/>
              </a:lnSpc>
              <a:buNone/>
              <a:defRPr/>
            </a:pP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Bu sistemde analizi yapılacak örnek bir destek ortamına  uygulanır. Bu destek ortam olarak daha çok jeller tercih edilir.</a:t>
            </a:r>
          </a:p>
          <a:p>
            <a:pPr algn="l" eaLnBrk="1" hangingPunct="1">
              <a:lnSpc>
                <a:spcPct val="150000"/>
              </a:lnSpc>
              <a:buNone/>
              <a:defRPr/>
            </a:pPr>
            <a:endParaRPr lang="tr-TR" sz="1800" dirty="0" smtClean="0">
              <a:latin typeface="Times New Roman" pitchFamily="18" charset="0"/>
              <a:cs typeface="Times New Roman" pitchFamily="18" charset="0"/>
            </a:endParaRPr>
          </a:p>
        </p:txBody>
      </p:sp>
      <p:pic>
        <p:nvPicPr>
          <p:cNvPr id="1028" name="Picture 4" descr="http://elchem.kaist.ac.kr/vt/chem-ed/sep/electrop/graphics/eleczone.gif">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1600" y="3573016"/>
            <a:ext cx="2847975" cy="21907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82840" y="2875000"/>
            <a:ext cx="3744416" cy="25374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5534900F-14CF-44FC-BB63-84DE27168BFA}" type="slidenum">
              <a:rPr lang="tr-TR" altLang="en-US" smtClean="0"/>
              <a:pPr>
                <a:defRPr/>
              </a:pPr>
              <a:t>3</a:t>
            </a:fld>
            <a:endParaRPr lang="tr-TR" altLang="en-US"/>
          </a:p>
        </p:txBody>
      </p:sp>
      <p:sp>
        <p:nvSpPr>
          <p:cNvPr id="5" name="Dikdörtgen 4"/>
          <p:cNvSpPr/>
          <p:nvPr/>
        </p:nvSpPr>
        <p:spPr>
          <a:xfrm>
            <a:off x="323528" y="1484784"/>
            <a:ext cx="8136904" cy="4247317"/>
          </a:xfrm>
          <a:prstGeom prst="rect">
            <a:avLst/>
          </a:prstGeom>
        </p:spPr>
        <p:txBody>
          <a:bodyPr wrap="square">
            <a:spAutoFit/>
          </a:bodyPr>
          <a:lstStyle/>
          <a:p>
            <a:pPr>
              <a:lnSpc>
                <a:spcPct val="150000"/>
              </a:lnSpc>
            </a:pPr>
            <a:r>
              <a:rPr lang="tr-TR" sz="1800" baseline="0" dirty="0" smtClean="0"/>
              <a:t>Protein </a:t>
            </a:r>
            <a:r>
              <a:rPr lang="tr-TR" sz="1800" baseline="0" dirty="0"/>
              <a:t>çalışmalarında kullanılan ilk </a:t>
            </a:r>
            <a:r>
              <a:rPr lang="tr-TR" sz="1800" baseline="0" dirty="0" err="1"/>
              <a:t>elektroforez</a:t>
            </a:r>
            <a:r>
              <a:rPr lang="tr-TR" sz="1800" baseline="0" dirty="0"/>
              <a:t> yöntemi </a:t>
            </a:r>
            <a:r>
              <a:rPr lang="tr-TR" sz="1800" baseline="0" dirty="0" err="1"/>
              <a:t>Tiselius</a:t>
            </a:r>
            <a:r>
              <a:rPr lang="tr-TR" sz="1800" baseline="0" dirty="0"/>
              <a:t> tarafından 1937’de tanımlanan serbest solüsyon </a:t>
            </a:r>
            <a:r>
              <a:rPr lang="tr-TR" sz="1800" baseline="0" dirty="0" err="1"/>
              <a:t>elektroforezi</a:t>
            </a:r>
            <a:r>
              <a:rPr lang="tr-TR" sz="1800" baseline="0" dirty="0"/>
              <a:t>, </a:t>
            </a:r>
            <a:r>
              <a:rPr lang="tr-TR" sz="1800" baseline="0" dirty="0" err="1"/>
              <a:t>frontal</a:t>
            </a:r>
            <a:r>
              <a:rPr lang="tr-TR" sz="1800" baseline="0" dirty="0"/>
              <a:t> </a:t>
            </a:r>
            <a:r>
              <a:rPr lang="tr-TR" sz="1800" baseline="0" dirty="0" err="1"/>
              <a:t>elektroforez</a:t>
            </a:r>
            <a:r>
              <a:rPr lang="tr-TR" sz="1800" baseline="0" dirty="0"/>
              <a:t> veya “</a:t>
            </a:r>
            <a:r>
              <a:rPr lang="tr-TR" sz="1800" baseline="0" dirty="0" err="1"/>
              <a:t>moving</a:t>
            </a:r>
            <a:r>
              <a:rPr lang="tr-TR" sz="1800" baseline="0" dirty="0"/>
              <a:t> </a:t>
            </a:r>
            <a:r>
              <a:rPr lang="tr-TR" sz="1800" baseline="0" dirty="0" err="1"/>
              <a:t>boundary</a:t>
            </a:r>
            <a:r>
              <a:rPr lang="tr-TR" sz="1800" baseline="0" dirty="0"/>
              <a:t>” </a:t>
            </a:r>
            <a:r>
              <a:rPr lang="tr-TR" sz="1800" baseline="0" dirty="0" err="1"/>
              <a:t>elektroforezidir</a:t>
            </a:r>
            <a:r>
              <a:rPr lang="tr-TR" sz="1800" baseline="0" dirty="0"/>
              <a:t>. </a:t>
            </a:r>
            <a:r>
              <a:rPr lang="tr-TR" sz="1800" baseline="0" dirty="0" err="1"/>
              <a:t>Tiselius</a:t>
            </a:r>
            <a:r>
              <a:rPr lang="tr-TR" sz="1800" baseline="0" dirty="0"/>
              <a:t> bir elektrolit solüsyonunda çözünmüş olan proteinleri, protein-elektrolit solüsyonunun bulunduğu “</a:t>
            </a:r>
            <a:r>
              <a:rPr lang="tr-TR" sz="1800" baseline="0" dirty="0" err="1"/>
              <a:t>U”şeklindeki</a:t>
            </a:r>
            <a:r>
              <a:rPr lang="tr-TR" sz="1800" baseline="0" dirty="0"/>
              <a:t> </a:t>
            </a:r>
            <a:r>
              <a:rPr lang="tr-TR" sz="1800" baseline="0" dirty="0" err="1"/>
              <a:t>kuartz</a:t>
            </a:r>
            <a:r>
              <a:rPr lang="tr-TR" sz="1800" baseline="0" dirty="0"/>
              <a:t> bir borunun içinden elektrik akımı geçirerek ayırmıştır. </a:t>
            </a:r>
            <a:r>
              <a:rPr lang="tr-TR" sz="1800" baseline="0" dirty="0" err="1"/>
              <a:t>pH</a:t>
            </a:r>
            <a:r>
              <a:rPr lang="tr-TR" sz="1800" baseline="0" dirty="0"/>
              <a:t> 7.6’da </a:t>
            </a:r>
            <a:r>
              <a:rPr lang="tr-TR" sz="1800" baseline="0" dirty="0" err="1"/>
              <a:t>albumin</a:t>
            </a:r>
            <a:r>
              <a:rPr lang="tr-TR" sz="1800" baseline="0" dirty="0"/>
              <a:t>,</a:t>
            </a:r>
            <a:r>
              <a:rPr lang="el-GR" sz="1800" baseline="0" dirty="0"/>
              <a:t>α, β </a:t>
            </a:r>
            <a:r>
              <a:rPr lang="tr-TR" sz="1800" baseline="0" dirty="0"/>
              <a:t>ve </a:t>
            </a:r>
          </a:p>
          <a:p>
            <a:pPr>
              <a:lnSpc>
                <a:spcPct val="150000"/>
              </a:lnSpc>
            </a:pPr>
            <a:r>
              <a:rPr lang="el-GR" sz="1800" baseline="0" dirty="0"/>
              <a:t>γ </a:t>
            </a:r>
            <a:r>
              <a:rPr lang="tr-TR" sz="1800" baseline="0" dirty="0"/>
              <a:t>olarak isimlendirilen 4 serum protein fraksiyonunu saptamış ve bu </a:t>
            </a:r>
            <a:r>
              <a:rPr lang="tr-TR" sz="1800" baseline="0" dirty="0" err="1"/>
              <a:t>bandların</a:t>
            </a:r>
            <a:r>
              <a:rPr lang="tr-TR" sz="1800" baseline="0" dirty="0"/>
              <a:t> sınırları </a:t>
            </a:r>
          </a:p>
          <a:p>
            <a:pPr>
              <a:lnSpc>
                <a:spcPct val="150000"/>
              </a:lnSpc>
            </a:pPr>
            <a:r>
              <a:rPr lang="tr-TR" sz="1800" baseline="0" dirty="0"/>
              <a:t>arasındaki </a:t>
            </a:r>
            <a:r>
              <a:rPr lang="tr-TR" sz="1800" baseline="0" dirty="0" err="1"/>
              <a:t>absorbans</a:t>
            </a:r>
            <a:r>
              <a:rPr lang="tr-TR" sz="1800" baseline="0" dirty="0"/>
              <a:t> değişikliğini optik olarak ölçmüştür. Bu teknik hala </a:t>
            </a:r>
            <a:r>
              <a:rPr lang="tr-TR" sz="1800" baseline="0" dirty="0" err="1"/>
              <a:t>elektroforetik</a:t>
            </a:r>
            <a:r>
              <a:rPr lang="tr-TR" sz="1800" baseline="0" dirty="0"/>
              <a:t> </a:t>
            </a:r>
            <a:r>
              <a:rPr lang="tr-TR" sz="1800" baseline="0" dirty="0" err="1"/>
              <a:t>mobilite</a:t>
            </a:r>
            <a:r>
              <a:rPr lang="tr-TR" sz="1800" baseline="0" dirty="0"/>
              <a:t> ve protein-protein etkileşimi ile ilgili araştırmalarda kullanılmaktadır; fakat, klinik laboratuvarlarda rutin çalışmalar için kullanılmaz, kompleks bir araç gerektirir, teknik zordur ve 0.5 </a:t>
            </a:r>
            <a:r>
              <a:rPr lang="tr-TR" sz="1800" baseline="0" dirty="0" err="1"/>
              <a:t>mL</a:t>
            </a:r>
            <a:r>
              <a:rPr lang="tr-TR" sz="1800" baseline="0" dirty="0"/>
              <a:t> örnek gerektirir. </a:t>
            </a:r>
            <a:endParaRPr lang="tr-TR" sz="1800" baseline="0" dirty="0">
              <a:effectLst/>
            </a:endParaRPr>
          </a:p>
        </p:txBody>
      </p:sp>
      <p:sp>
        <p:nvSpPr>
          <p:cNvPr id="6" name="2 Başlık"/>
          <p:cNvSpPr txBox="1">
            <a:spLocks/>
          </p:cNvSpPr>
          <p:nvPr/>
        </p:nvSpPr>
        <p:spPr>
          <a:xfrm>
            <a:off x="457200" y="500042"/>
            <a:ext cx="8229600" cy="571504"/>
          </a:xfrm>
          <a:prstGeom prst="rect">
            <a:avLst/>
          </a:prstGeom>
        </p:spPr>
        <p:txBody>
          <a:bodyPr>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tr-TR" sz="2700" baseline="0" dirty="0" err="1" smtClean="0">
                <a:latin typeface="Times New Roman" pitchFamily="18" charset="0"/>
                <a:cs typeface="Times New Roman" pitchFamily="18" charset="0"/>
              </a:rPr>
              <a:t>Tarihce</a:t>
            </a:r>
            <a:endParaRPr lang="tr-TR" baseline="0" dirty="0"/>
          </a:p>
        </p:txBody>
      </p:sp>
    </p:spTree>
    <p:extLst>
      <p:ext uri="{BB962C8B-B14F-4D97-AF65-F5344CB8AC3E}">
        <p14:creationId xmlns:p14="http://schemas.microsoft.com/office/powerpoint/2010/main" xmlns="" val="3788281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57200" y="404813"/>
            <a:ext cx="8472518" cy="6119812"/>
          </a:xfrm>
        </p:spPr>
        <p:txBody>
          <a:bodyPr>
            <a:normAutofit/>
          </a:bodyPr>
          <a:lstStyle/>
          <a:p>
            <a:pPr>
              <a:lnSpc>
                <a:spcPct val="150000"/>
              </a:lnSpc>
              <a:buNone/>
            </a:pPr>
            <a:r>
              <a:rPr lang="tr-TR" sz="1800" dirty="0" err="1">
                <a:latin typeface="Times New Roman" pitchFamily="18" charset="0"/>
                <a:cs typeface="Times New Roman" pitchFamily="18" charset="0"/>
              </a:rPr>
              <a:t>Elektroforez</a:t>
            </a:r>
            <a:r>
              <a:rPr lang="tr-TR" sz="1800" dirty="0">
                <a:latin typeface="Times New Roman" pitchFamily="18" charset="0"/>
                <a:cs typeface="Times New Roman" pitchFamily="18" charset="0"/>
              </a:rPr>
              <a:t> Yöntemleri</a:t>
            </a:r>
          </a:p>
          <a:p>
            <a:pPr>
              <a:lnSpc>
                <a:spcPct val="150000"/>
              </a:lnSpc>
              <a:buNone/>
            </a:pPr>
            <a:r>
              <a:rPr lang="tr-TR" sz="1800" dirty="0">
                <a:latin typeface="Times New Roman" pitchFamily="18" charset="0"/>
                <a:cs typeface="Times New Roman" pitchFamily="18" charset="0"/>
              </a:rPr>
              <a:t>  Aralarındaki başlıca fark destek ortamının tipi ve  konumudur.</a:t>
            </a:r>
          </a:p>
          <a:p>
            <a:pPr>
              <a:lnSpc>
                <a:spcPct val="150000"/>
              </a:lnSpc>
              <a:buNone/>
            </a:pPr>
            <a:r>
              <a:rPr lang="tr-TR" sz="1800" dirty="0">
                <a:latin typeface="Times New Roman" pitchFamily="18" charset="0"/>
                <a:cs typeface="Times New Roman" pitchFamily="18" charset="0"/>
              </a:rPr>
              <a:t>  </a:t>
            </a:r>
            <a:endParaRPr lang="tr-TR" sz="1800" dirty="0" smtClean="0">
              <a:latin typeface="Times New Roman" pitchFamily="18" charset="0"/>
              <a:cs typeface="Times New Roman" pitchFamily="18" charset="0"/>
            </a:endParaRPr>
          </a:p>
          <a:p>
            <a:pPr>
              <a:lnSpc>
                <a:spcPct val="150000"/>
              </a:lnSpc>
              <a:buNone/>
            </a:pPr>
            <a:r>
              <a:rPr lang="tr-TR" sz="1800" dirty="0">
                <a:latin typeface="Times New Roman" pitchFamily="18" charset="0"/>
                <a:cs typeface="Times New Roman" pitchFamily="18" charset="0"/>
              </a:rPr>
              <a:t>	</a:t>
            </a:r>
            <a:r>
              <a:rPr lang="tr-TR" sz="1800" dirty="0" smtClean="0">
                <a:latin typeface="Times New Roman" pitchFamily="18" charset="0"/>
                <a:cs typeface="Times New Roman" pitchFamily="18" charset="0"/>
              </a:rPr>
              <a:t>Dikey </a:t>
            </a:r>
            <a:r>
              <a:rPr lang="tr-TR" sz="1800" dirty="0">
                <a:latin typeface="Times New Roman" pitchFamily="18" charset="0"/>
                <a:cs typeface="Times New Roman" pitchFamily="18" charset="0"/>
              </a:rPr>
              <a:t>yada yatay konumdaki destek ortamı </a:t>
            </a:r>
            <a:r>
              <a:rPr lang="tr-TR" sz="1800" dirty="0" err="1">
                <a:latin typeface="Times New Roman" pitchFamily="18" charset="0"/>
                <a:cs typeface="Times New Roman" pitchFamily="18" charset="0"/>
              </a:rPr>
              <a:t>sellüloz</a:t>
            </a:r>
            <a:r>
              <a:rPr lang="tr-TR" sz="1800" dirty="0">
                <a:latin typeface="Times New Roman" pitchFamily="18" charset="0"/>
                <a:cs typeface="Times New Roman" pitchFamily="18" charset="0"/>
              </a:rPr>
              <a:t> yada  ince (</a:t>
            </a:r>
            <a:r>
              <a:rPr lang="tr-TR" sz="1800" dirty="0" err="1">
                <a:latin typeface="Times New Roman" pitchFamily="18" charset="0"/>
                <a:cs typeface="Times New Roman" pitchFamily="18" charset="0"/>
              </a:rPr>
              <a:t>poliakrilamid</a:t>
            </a:r>
            <a:r>
              <a:rPr lang="tr-TR" sz="1800" dirty="0">
                <a:latin typeface="Times New Roman" pitchFamily="18" charset="0"/>
                <a:cs typeface="Times New Roman" pitchFamily="18" charset="0"/>
              </a:rPr>
              <a:t> veya </a:t>
            </a:r>
            <a:r>
              <a:rPr lang="tr-TR" sz="1800" dirty="0" err="1">
                <a:latin typeface="Times New Roman" pitchFamily="18" charset="0"/>
                <a:cs typeface="Times New Roman" pitchFamily="18" charset="0"/>
              </a:rPr>
              <a:t>agaroz</a:t>
            </a:r>
            <a:r>
              <a:rPr lang="tr-TR" sz="1800" dirty="0">
                <a:latin typeface="Times New Roman" pitchFamily="18" charset="0"/>
                <a:cs typeface="Times New Roman" pitchFamily="18" charset="0"/>
              </a:rPr>
              <a:t>) jellerden hazırlanmış  olabilir.</a:t>
            </a:r>
          </a:p>
          <a:p>
            <a:pPr eaLnBrk="1" hangingPunct="1">
              <a:lnSpc>
                <a:spcPct val="150000"/>
              </a:lnSpc>
              <a:buFontTx/>
              <a:buNone/>
            </a:pPr>
            <a:r>
              <a:rPr lang="tr-TR" sz="1800" b="1" dirty="0" smtClean="0">
                <a:effectLst/>
              </a:rPr>
              <a:t>  </a:t>
            </a:r>
          </a:p>
          <a:p>
            <a:pPr eaLnBrk="1" hangingPunct="1">
              <a:lnSpc>
                <a:spcPct val="150000"/>
              </a:lnSpc>
              <a:buFontTx/>
              <a:buNone/>
            </a:pPr>
            <a:r>
              <a:rPr lang="tr-TR" sz="1800" dirty="0" smtClean="0">
                <a:effectLst/>
                <a:latin typeface="Times New Roman" pitchFamily="18" charset="0"/>
                <a:cs typeface="Times New Roman" pitchFamily="18" charset="0"/>
              </a:rPr>
              <a:t>	Katı jel desteği ile ayırımı yapılacak moleküllerin hareketi,   moleküllerin yüküne, boyutuna, biçimine kimyasal içeriğine  ve uygulanan elektriksel alana bağlıdır.</a:t>
            </a:r>
          </a:p>
          <a:p>
            <a:pPr eaLnBrk="1" hangingPunct="1">
              <a:lnSpc>
                <a:spcPct val="150000"/>
              </a:lnSpc>
              <a:buFontTx/>
              <a:buNone/>
            </a:pPr>
            <a:r>
              <a:rPr lang="tr-TR" sz="1800" dirty="0" smtClean="0">
                <a:effectLst/>
                <a:latin typeface="Times New Roman" pitchFamily="18" charset="0"/>
                <a:cs typeface="Times New Roman" pitchFamily="18" charset="0"/>
              </a:rPr>
              <a:t> 	</a:t>
            </a:r>
            <a:r>
              <a:rPr lang="tr-TR" sz="1800" dirty="0" err="1" smtClean="0">
                <a:effectLst/>
                <a:latin typeface="Times New Roman" pitchFamily="18" charset="0"/>
                <a:cs typeface="Times New Roman" pitchFamily="18" charset="0"/>
              </a:rPr>
              <a:t>Elektroforezin</a:t>
            </a:r>
            <a:r>
              <a:rPr lang="tr-TR" sz="1800" dirty="0" smtClean="0">
                <a:effectLst/>
                <a:latin typeface="Times New Roman" pitchFamily="18" charset="0"/>
                <a:cs typeface="Times New Roman" pitchFamily="18" charset="0"/>
              </a:rPr>
              <a:t> bir </a:t>
            </a:r>
            <a:r>
              <a:rPr lang="tr-TR" sz="1800" dirty="0" err="1" smtClean="0">
                <a:effectLst/>
                <a:latin typeface="Times New Roman" pitchFamily="18" charset="0"/>
                <a:cs typeface="Times New Roman" pitchFamily="18" charset="0"/>
              </a:rPr>
              <a:t>homojenattaki</a:t>
            </a:r>
            <a:r>
              <a:rPr lang="tr-TR" sz="1800" dirty="0" smtClean="0">
                <a:effectLst/>
                <a:latin typeface="Times New Roman" pitchFamily="18" charset="0"/>
                <a:cs typeface="Times New Roman" pitchFamily="18" charset="0"/>
              </a:rPr>
              <a:t> farklı molekülleri ayırma   kapasitesi genellikle fazla değildir.</a:t>
            </a:r>
          </a:p>
        </p:txBody>
      </p:sp>
    </p:spTree>
    <p:extLst>
      <p:ext uri="{BB962C8B-B14F-4D97-AF65-F5344CB8AC3E}">
        <p14:creationId xmlns:p14="http://schemas.microsoft.com/office/powerpoint/2010/main" xmlns="" val="1254389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C9F2A7B4-9E82-4CE6-A993-69A2D29ED535}" type="slidenum">
              <a:rPr lang="tr-TR" altLang="en-US" smtClean="0"/>
              <a:pPr>
                <a:defRPr/>
              </a:pPr>
              <a:t>5</a:t>
            </a:fld>
            <a:endParaRPr lang="tr-TR" altLang="en-US"/>
          </a:p>
        </p:txBody>
      </p:sp>
      <p:sp>
        <p:nvSpPr>
          <p:cNvPr id="3" name="Dikdörtgen 2"/>
          <p:cNvSpPr/>
          <p:nvPr/>
        </p:nvSpPr>
        <p:spPr>
          <a:xfrm>
            <a:off x="683568" y="1268760"/>
            <a:ext cx="6624736" cy="2585323"/>
          </a:xfrm>
          <a:prstGeom prst="rect">
            <a:avLst/>
          </a:prstGeom>
        </p:spPr>
        <p:txBody>
          <a:bodyPr wrap="square">
            <a:spAutoFit/>
          </a:bodyPr>
          <a:lstStyle/>
          <a:p>
            <a:pPr>
              <a:lnSpc>
                <a:spcPct val="150000"/>
              </a:lnSpc>
            </a:pPr>
            <a:r>
              <a:rPr lang="tr-TR" sz="1800" baseline="0" dirty="0"/>
              <a:t>1. Kağıt </a:t>
            </a:r>
            <a:r>
              <a:rPr lang="tr-TR" sz="1800" baseline="0" dirty="0" err="1"/>
              <a:t>elektroforezi</a:t>
            </a:r>
            <a:endParaRPr lang="tr-TR" sz="1800" baseline="0" dirty="0"/>
          </a:p>
          <a:p>
            <a:pPr>
              <a:lnSpc>
                <a:spcPct val="150000"/>
              </a:lnSpc>
            </a:pPr>
            <a:r>
              <a:rPr lang="tr-TR" sz="1800" baseline="0" dirty="0"/>
              <a:t>2. Selüloz asetat </a:t>
            </a:r>
            <a:r>
              <a:rPr lang="tr-TR" sz="1800" baseline="0" dirty="0" err="1"/>
              <a:t>elektroforezi</a:t>
            </a:r>
            <a:endParaRPr lang="tr-TR" sz="1800" baseline="0" dirty="0"/>
          </a:p>
          <a:p>
            <a:pPr>
              <a:lnSpc>
                <a:spcPct val="150000"/>
              </a:lnSpc>
            </a:pPr>
            <a:r>
              <a:rPr lang="tr-TR" sz="1800" baseline="0" dirty="0"/>
              <a:t>3. Jel </a:t>
            </a:r>
            <a:r>
              <a:rPr lang="tr-TR" sz="1800" baseline="0" dirty="0" err="1"/>
              <a:t>elektroforezi</a:t>
            </a:r>
            <a:endParaRPr lang="tr-TR" sz="1800" baseline="0" dirty="0"/>
          </a:p>
          <a:p>
            <a:pPr>
              <a:lnSpc>
                <a:spcPct val="150000"/>
              </a:lnSpc>
            </a:pPr>
            <a:r>
              <a:rPr lang="tr-TR" sz="1800" baseline="0" dirty="0" smtClean="0"/>
              <a:t>	a</a:t>
            </a:r>
            <a:r>
              <a:rPr lang="tr-TR" sz="1800" baseline="0" dirty="0"/>
              <a:t>. </a:t>
            </a:r>
            <a:r>
              <a:rPr lang="tr-TR" sz="1800" baseline="0" dirty="0" err="1"/>
              <a:t>Poliakrilamid</a:t>
            </a:r>
            <a:r>
              <a:rPr lang="tr-TR" sz="1800" baseline="0" dirty="0"/>
              <a:t> jel </a:t>
            </a:r>
            <a:r>
              <a:rPr lang="tr-TR" sz="1800" baseline="0" dirty="0" err="1"/>
              <a:t>elektroforezi</a:t>
            </a:r>
            <a:r>
              <a:rPr lang="tr-TR" sz="1800" baseline="0" dirty="0"/>
              <a:t> (PAGE)</a:t>
            </a:r>
          </a:p>
          <a:p>
            <a:pPr>
              <a:lnSpc>
                <a:spcPct val="150000"/>
              </a:lnSpc>
            </a:pPr>
            <a:r>
              <a:rPr lang="tr-TR" sz="1800" baseline="0" dirty="0" smtClean="0"/>
              <a:t>	b</a:t>
            </a:r>
            <a:r>
              <a:rPr lang="tr-TR" sz="1800" baseline="0" dirty="0"/>
              <a:t>. </a:t>
            </a:r>
            <a:r>
              <a:rPr lang="tr-TR" sz="1800" baseline="0" dirty="0" err="1"/>
              <a:t>Agaroz</a:t>
            </a:r>
            <a:r>
              <a:rPr lang="tr-TR" sz="1800" baseline="0" dirty="0"/>
              <a:t> jel </a:t>
            </a:r>
            <a:r>
              <a:rPr lang="tr-TR" sz="1800" baseline="0" dirty="0" err="1"/>
              <a:t>elektroforezi</a:t>
            </a:r>
            <a:endParaRPr lang="tr-TR" sz="1800" baseline="0" dirty="0"/>
          </a:p>
          <a:p>
            <a:pPr>
              <a:lnSpc>
                <a:spcPct val="150000"/>
              </a:lnSpc>
            </a:pPr>
            <a:r>
              <a:rPr lang="tr-TR" sz="1800" baseline="0" dirty="0"/>
              <a:t>4. </a:t>
            </a:r>
            <a:r>
              <a:rPr lang="tr-TR" sz="1800" baseline="0" dirty="0" err="1"/>
              <a:t>Kapiller</a:t>
            </a:r>
            <a:r>
              <a:rPr lang="tr-TR" sz="1800" baseline="0" dirty="0"/>
              <a:t> </a:t>
            </a:r>
            <a:r>
              <a:rPr lang="tr-TR" sz="1800" baseline="0" dirty="0" err="1"/>
              <a:t>elektroforez</a:t>
            </a:r>
            <a:endParaRPr lang="tr-TR" sz="1800" dirty="0"/>
          </a:p>
        </p:txBody>
      </p:sp>
      <p:sp>
        <p:nvSpPr>
          <p:cNvPr id="4" name="Dikdörtgen 3"/>
          <p:cNvSpPr/>
          <p:nvPr/>
        </p:nvSpPr>
        <p:spPr>
          <a:xfrm>
            <a:off x="657712" y="620688"/>
            <a:ext cx="2683876" cy="553998"/>
          </a:xfrm>
          <a:prstGeom prst="rect">
            <a:avLst/>
          </a:prstGeom>
        </p:spPr>
        <p:txBody>
          <a:bodyPr wrap="none">
            <a:spAutoFit/>
          </a:bodyPr>
          <a:lstStyle/>
          <a:p>
            <a:pPr>
              <a:lnSpc>
                <a:spcPct val="150000"/>
              </a:lnSpc>
              <a:buNone/>
            </a:pPr>
            <a:r>
              <a:rPr lang="tr-TR" sz="2000" baseline="0" dirty="0" err="1">
                <a:cs typeface="Times New Roman" pitchFamily="18" charset="0"/>
              </a:rPr>
              <a:t>Elektroforez</a:t>
            </a:r>
            <a:r>
              <a:rPr lang="tr-TR" sz="2000" baseline="0" dirty="0">
                <a:cs typeface="Times New Roman" pitchFamily="18" charset="0"/>
              </a:rPr>
              <a:t> Yöntemleri</a:t>
            </a:r>
          </a:p>
        </p:txBody>
      </p:sp>
    </p:spTree>
    <p:extLst>
      <p:ext uri="{BB962C8B-B14F-4D97-AF65-F5344CB8AC3E}">
        <p14:creationId xmlns:p14="http://schemas.microsoft.com/office/powerpoint/2010/main" xmlns="" val="3753463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C9F2A7B4-9E82-4CE6-A993-69A2D29ED535}" type="slidenum">
              <a:rPr lang="tr-TR" altLang="en-US" smtClean="0"/>
              <a:pPr>
                <a:defRPr/>
              </a:pPr>
              <a:t>6</a:t>
            </a:fld>
            <a:endParaRPr lang="tr-TR" altLang="en-US"/>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1836152"/>
            <a:ext cx="4419600" cy="3524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28184" y="908720"/>
            <a:ext cx="2381250" cy="2247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Dikdörtgen 2"/>
          <p:cNvSpPr/>
          <p:nvPr/>
        </p:nvSpPr>
        <p:spPr>
          <a:xfrm>
            <a:off x="724229" y="739443"/>
            <a:ext cx="3343715" cy="400110"/>
          </a:xfrm>
          <a:prstGeom prst="rect">
            <a:avLst/>
          </a:prstGeom>
        </p:spPr>
        <p:txBody>
          <a:bodyPr wrap="square">
            <a:spAutoFit/>
          </a:bodyPr>
          <a:lstStyle/>
          <a:p>
            <a:r>
              <a:rPr lang="tr-TR" sz="2000" baseline="0" dirty="0"/>
              <a:t>Kağıt </a:t>
            </a:r>
            <a:r>
              <a:rPr lang="tr-TR" sz="2000" baseline="0" dirty="0" err="1"/>
              <a:t>elektroforezi</a:t>
            </a:r>
            <a:endParaRPr lang="tr-TR" sz="2000" dirty="0"/>
          </a:p>
        </p:txBody>
      </p:sp>
    </p:spTree>
    <p:extLst>
      <p:ext uri="{BB962C8B-B14F-4D97-AF65-F5344CB8AC3E}">
        <p14:creationId xmlns:p14="http://schemas.microsoft.com/office/powerpoint/2010/main" xmlns="" val="2062049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107504" y="1412776"/>
            <a:ext cx="8569325" cy="3528392"/>
          </a:xfrm>
        </p:spPr>
        <p:txBody>
          <a:bodyPr>
            <a:normAutofit/>
          </a:bodyPr>
          <a:lstStyle/>
          <a:p>
            <a:pPr eaLnBrk="1" hangingPunct="1">
              <a:lnSpc>
                <a:spcPct val="150000"/>
              </a:lnSpc>
              <a:buFontTx/>
              <a:buNone/>
            </a:pPr>
            <a:r>
              <a:rPr lang="tr-TR" sz="1800" dirty="0" smtClean="0">
                <a:latin typeface="Times New Roman" pitchFamily="18" charset="0"/>
                <a:cs typeface="Times New Roman" pitchFamily="18" charset="0"/>
              </a:rPr>
              <a:t>	</a:t>
            </a:r>
            <a:r>
              <a:rPr lang="tr-TR" sz="1800" dirty="0" smtClean="0">
                <a:effectLst/>
                <a:latin typeface="Times New Roman" pitchFamily="18" charset="0"/>
                <a:cs typeface="Times New Roman" pitchFamily="18" charset="0"/>
              </a:rPr>
              <a:t>Analiz edilecek örnek bir izleme boyası ile birlikte jelin tepesine uygulanır ve sistemden elektrik akımı geçirilir.  Örnekteki bileşenlerden daha hızlı hareket eden izleme boyası jelin bitimine ulaştığında akım kesilir, jel tüpten çıkarılır ve boyanır. Tabaka jeller aynı anda çok sayıda örneğin aynı destek  ortamında analiz edilmesine olanak vermeleri nedeniyle, kolonlara göre daha geniş çapta kullanılmaktadır.  Polarizasyon sırasında jelin üst kısmına yerleştirilen plastik bir tarak jelde küçük kuyucukların oluşumunu sağlar. </a:t>
            </a:r>
          </a:p>
        </p:txBody>
      </p:sp>
      <p:sp>
        <p:nvSpPr>
          <p:cNvPr id="3" name="5 Başlık"/>
          <p:cNvSpPr>
            <a:spLocks noGrp="1"/>
          </p:cNvSpPr>
          <p:nvPr>
            <p:ph type="title"/>
          </p:nvPr>
        </p:nvSpPr>
        <p:spPr>
          <a:xfrm>
            <a:off x="457200" y="428604"/>
            <a:ext cx="8229600" cy="428628"/>
          </a:xfrm>
        </p:spPr>
        <p:txBody>
          <a:bodyPr>
            <a:normAutofit/>
          </a:bodyPr>
          <a:lstStyle/>
          <a:p>
            <a:r>
              <a:rPr lang="tr-TR" sz="2400" dirty="0" smtClean="0">
                <a:latin typeface="Times New Roman" pitchFamily="18" charset="0"/>
                <a:cs typeface="Times New Roman" pitchFamily="18" charset="0"/>
              </a:rPr>
              <a:t>Jel </a:t>
            </a:r>
            <a:r>
              <a:rPr lang="tr-TR" sz="2400" dirty="0" err="1" smtClean="0">
                <a:latin typeface="Times New Roman" pitchFamily="18" charset="0"/>
                <a:cs typeface="Times New Roman" pitchFamily="18" charset="0"/>
              </a:rPr>
              <a:t>elektroforezi</a:t>
            </a: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p:cNvPicPr>
            <a:picLocks noGrp="1" noChangeAspect="1" noChangeArrowheads="1"/>
          </p:cNvPicPr>
          <p:nvPr>
            <p:ph type="body" idx="1"/>
          </p:nvPr>
        </p:nvPicPr>
        <p:blipFill>
          <a:blip r:embed="rId2" cstate="print"/>
          <a:srcRect/>
          <a:stretch>
            <a:fillRect/>
          </a:stretch>
        </p:blipFill>
        <p:spPr>
          <a:xfrm rot="5400000">
            <a:off x="1475582" y="-746919"/>
            <a:ext cx="6337300" cy="8351837"/>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Grp="1" noChangeAspect="1" noChangeArrowheads="1"/>
          </p:cNvPicPr>
          <p:nvPr>
            <p:ph type="body" idx="1"/>
          </p:nvPr>
        </p:nvPicPr>
        <p:blipFill>
          <a:blip r:embed="rId2" cstate="print"/>
          <a:srcRect/>
          <a:stretch>
            <a:fillRect/>
          </a:stretch>
        </p:blipFill>
        <p:spPr>
          <a:xfrm rot="5400000">
            <a:off x="1295401" y="-927100"/>
            <a:ext cx="6553200" cy="8785225"/>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Grp="1" noChangeAspect="1" noChangeArrowheads="1"/>
          </p:cNvPicPr>
          <p:nvPr>
            <p:ph type="body" idx="1"/>
          </p:nvPr>
        </p:nvPicPr>
        <p:blipFill>
          <a:blip r:embed="rId2" cstate="print"/>
          <a:srcRect/>
          <a:stretch>
            <a:fillRect/>
          </a:stretch>
        </p:blipFill>
        <p:spPr>
          <a:xfrm rot="5400000">
            <a:off x="1296194" y="-927893"/>
            <a:ext cx="6480175" cy="8713787"/>
          </a:xfr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11</a:t>
            </a:fld>
            <a:endParaRPr lang="tr-TR" altLang="en-US"/>
          </a:p>
        </p:txBody>
      </p:sp>
      <p:pic>
        <p:nvPicPr>
          <p:cNvPr id="5" name="4 Resim" descr="ELEKTROFOREZ">
            <a:hlinkClick r:id="rId2" tgtFrame="_blank"/>
          </p:cNvPr>
          <p:cNvPicPr/>
          <p:nvPr/>
        </p:nvPicPr>
        <p:blipFill>
          <a:blip r:embed="rId3" cstate="print"/>
          <a:srcRect/>
          <a:stretch>
            <a:fillRect/>
          </a:stretch>
        </p:blipFill>
        <p:spPr bwMode="auto">
          <a:xfrm>
            <a:off x="642910" y="357166"/>
            <a:ext cx="7286676" cy="628654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12</a:t>
            </a:fld>
            <a:endParaRPr lang="tr-TR" altLang="en-US"/>
          </a:p>
        </p:txBody>
      </p:sp>
      <p:pic>
        <p:nvPicPr>
          <p:cNvPr id="3" name="2 Resim" descr="http://www.medisa.com.tr/resim/ms.jpg"/>
          <p:cNvPicPr/>
          <p:nvPr/>
        </p:nvPicPr>
        <p:blipFill>
          <a:blip r:embed="rId2" cstate="print"/>
          <a:srcRect/>
          <a:stretch>
            <a:fillRect/>
          </a:stretch>
        </p:blipFill>
        <p:spPr bwMode="auto">
          <a:xfrm>
            <a:off x="500034" y="571480"/>
            <a:ext cx="3643338" cy="3786214"/>
          </a:xfrm>
          <a:prstGeom prst="rect">
            <a:avLst/>
          </a:prstGeom>
          <a:noFill/>
          <a:ln w="9525">
            <a:noFill/>
            <a:miter lim="800000"/>
            <a:headEnd/>
            <a:tailEnd/>
          </a:ln>
        </p:spPr>
      </p:pic>
      <p:pic>
        <p:nvPicPr>
          <p:cNvPr id="4" name="3 Resim" descr="http://www.medisa.com.tr/resim/onmi-maxi.jpg"/>
          <p:cNvPicPr/>
          <p:nvPr/>
        </p:nvPicPr>
        <p:blipFill>
          <a:blip r:embed="rId3" cstate="print"/>
          <a:srcRect/>
          <a:stretch>
            <a:fillRect/>
          </a:stretch>
        </p:blipFill>
        <p:spPr bwMode="auto">
          <a:xfrm>
            <a:off x="4786314" y="500042"/>
            <a:ext cx="3714776" cy="385765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285720" y="142852"/>
            <a:ext cx="8229600" cy="642942"/>
          </a:xfrm>
        </p:spPr>
        <p:txBody>
          <a:bodyPr>
            <a:normAutofit/>
          </a:bodyPr>
          <a:lstStyle/>
          <a:p>
            <a:r>
              <a:rPr lang="tr-TR" sz="2400" dirty="0" smtClean="0">
                <a:latin typeface="Times New Roman" pitchFamily="18" charset="0"/>
                <a:cs typeface="Times New Roman" pitchFamily="18" charset="0"/>
              </a:rPr>
              <a:t>Kılcal (</a:t>
            </a:r>
            <a:r>
              <a:rPr lang="tr-TR" sz="2400" dirty="0" err="1" smtClean="0">
                <a:latin typeface="Times New Roman" pitchFamily="18" charset="0"/>
                <a:cs typeface="Times New Roman" pitchFamily="18" charset="0"/>
              </a:rPr>
              <a:t>Kapiler</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elektroforez</a:t>
            </a:r>
            <a:endParaRPr lang="tr-TR" sz="2400" dirty="0"/>
          </a:p>
        </p:txBody>
      </p:sp>
      <p:sp>
        <p:nvSpPr>
          <p:cNvPr id="30722" name="Rectangle 3"/>
          <p:cNvSpPr>
            <a:spLocks noGrp="1" noChangeArrowheads="1"/>
          </p:cNvSpPr>
          <p:nvPr>
            <p:ph idx="1"/>
          </p:nvPr>
        </p:nvSpPr>
        <p:spPr>
          <a:xfrm>
            <a:off x="0" y="1214422"/>
            <a:ext cx="9144000" cy="5467368"/>
          </a:xfrm>
        </p:spPr>
        <p:txBody>
          <a:bodyPr>
            <a:noAutofit/>
          </a:bodyPr>
          <a:lstStyle/>
          <a:p>
            <a:pPr eaLnBrk="1" hangingPunct="1">
              <a:lnSpc>
                <a:spcPct val="150000"/>
              </a:lnSpc>
              <a:buFontTx/>
              <a:buNone/>
            </a:pPr>
            <a:r>
              <a:rPr lang="tr-TR" sz="1800" dirty="0" smtClean="0">
                <a:effectLst/>
                <a:latin typeface="Times New Roman" pitchFamily="18" charset="0"/>
                <a:cs typeface="Times New Roman" pitchFamily="18" charset="0"/>
              </a:rPr>
              <a:t>Yüksek ayrıştırma gücü ile </a:t>
            </a:r>
            <a:r>
              <a:rPr lang="tr-TR" sz="1800" dirty="0" err="1" smtClean="0">
                <a:effectLst/>
                <a:latin typeface="Times New Roman" pitchFamily="18" charset="0"/>
                <a:cs typeface="Times New Roman" pitchFamily="18" charset="0"/>
              </a:rPr>
              <a:t>HPLC’nin</a:t>
            </a:r>
            <a:r>
              <a:rPr lang="tr-TR" sz="1800" dirty="0" smtClean="0">
                <a:effectLst/>
                <a:latin typeface="Times New Roman" pitchFamily="18" charset="0"/>
                <a:cs typeface="Times New Roman" pitchFamily="18" charset="0"/>
              </a:rPr>
              <a:t> hız, çok yönlülük ve otomasyon özelliklerini birleştiren yeni bir tekniktir.  Çok az miktardaki örneğin (5-10 </a:t>
            </a:r>
            <a:r>
              <a:rPr lang="tr-TR" sz="1800" dirty="0" err="1" smtClean="0">
                <a:effectLst/>
                <a:latin typeface="Times New Roman" pitchFamily="18" charset="0"/>
                <a:cs typeface="Times New Roman" pitchFamily="18" charset="0"/>
              </a:rPr>
              <a:t>μl</a:t>
            </a:r>
            <a:r>
              <a:rPr lang="tr-TR" sz="1800" dirty="0" smtClean="0">
                <a:effectLst/>
                <a:latin typeface="Times New Roman" pitchFamily="18" charset="0"/>
                <a:cs typeface="Times New Roman" pitchFamily="18" charset="0"/>
              </a:rPr>
              <a:t>), yüksek çözünürlükte ayrışımını ve </a:t>
            </a:r>
            <a:r>
              <a:rPr lang="tr-TR" sz="1800" dirty="0" err="1" smtClean="0">
                <a:effectLst/>
                <a:latin typeface="Times New Roman" pitchFamily="18" charset="0"/>
                <a:cs typeface="Times New Roman" pitchFamily="18" charset="0"/>
              </a:rPr>
              <a:t>attomol</a:t>
            </a:r>
            <a:r>
              <a:rPr lang="tr-TR" sz="1800" dirty="0" smtClean="0">
                <a:effectLst/>
                <a:latin typeface="Times New Roman" pitchFamily="18" charset="0"/>
                <a:cs typeface="Times New Roman" pitchFamily="18" charset="0"/>
              </a:rPr>
              <a:t> (10-18 </a:t>
            </a:r>
            <a:r>
              <a:rPr lang="tr-TR" sz="1800" dirty="0" err="1" smtClean="0">
                <a:effectLst/>
                <a:latin typeface="Times New Roman" pitchFamily="18" charset="0"/>
                <a:cs typeface="Times New Roman" pitchFamily="18" charset="0"/>
              </a:rPr>
              <a:t>mol</a:t>
            </a:r>
            <a:r>
              <a:rPr lang="tr-TR" sz="1800" dirty="0" smtClean="0">
                <a:effectLst/>
                <a:latin typeface="Times New Roman" pitchFamily="18" charset="0"/>
                <a:cs typeface="Times New Roman" pitchFamily="18" charset="0"/>
              </a:rPr>
              <a:t>) düzeyinde duyarlılıkla analizini sağlar.</a:t>
            </a:r>
          </a:p>
          <a:p>
            <a:pPr>
              <a:lnSpc>
                <a:spcPct val="150000"/>
              </a:lnSpc>
              <a:buNone/>
            </a:pPr>
            <a:r>
              <a:rPr lang="tr-TR" sz="1800" dirty="0" smtClean="0">
                <a:latin typeface="Times New Roman" pitchFamily="18" charset="0"/>
                <a:cs typeface="Times New Roman" pitchFamily="18" charset="0"/>
              </a:rPr>
              <a:t>Bir güç kaynağı, iki tampon deposu, tamponla doldurulmuş kılcal ir tüp (kolon) ve sürekli çalışan bir algılayıcıdan ibarettir.</a:t>
            </a:r>
          </a:p>
          <a:p>
            <a:pPr>
              <a:lnSpc>
                <a:spcPct val="150000"/>
              </a:lnSpc>
              <a:buNone/>
            </a:pPr>
            <a:r>
              <a:rPr lang="tr-TR" sz="1800" dirty="0" smtClean="0">
                <a:latin typeface="Times New Roman" pitchFamily="18" charset="0"/>
                <a:cs typeface="Times New Roman" pitchFamily="18" charset="0"/>
              </a:rPr>
              <a:t>Kılcal tüpler 50-100 </a:t>
            </a:r>
            <a:r>
              <a:rPr lang="tr-TR" sz="1800" dirty="0" err="1" smtClean="0">
                <a:latin typeface="Times New Roman" pitchFamily="18" charset="0"/>
                <a:cs typeface="Times New Roman" pitchFamily="18" charset="0"/>
              </a:rPr>
              <a:t>μm</a:t>
            </a:r>
            <a:r>
              <a:rPr lang="tr-TR" sz="1800" dirty="0" smtClean="0">
                <a:latin typeface="Times New Roman" pitchFamily="18" charset="0"/>
                <a:cs typeface="Times New Roman" pitchFamily="18" charset="0"/>
              </a:rPr>
              <a:t> çapında </a:t>
            </a:r>
            <a:r>
              <a:rPr lang="tr-TR" sz="1800" dirty="0" err="1" smtClean="0">
                <a:latin typeface="Times New Roman" pitchFamily="18" charset="0"/>
                <a:cs typeface="Times New Roman" pitchFamily="18" charset="0"/>
              </a:rPr>
              <a:t>ce</a:t>
            </a:r>
            <a:r>
              <a:rPr lang="tr-TR" sz="1800" dirty="0" smtClean="0">
                <a:latin typeface="Times New Roman" pitchFamily="18" charset="0"/>
                <a:cs typeface="Times New Roman" pitchFamily="18" charset="0"/>
              </a:rPr>
              <a:t> 25-100 cm boyunda esnek silikadan yapılmıştır. Güç kaynağına bağlanmış olan platin </a:t>
            </a:r>
            <a:r>
              <a:rPr lang="tr-TR" sz="1800" dirty="0" err="1" smtClean="0">
                <a:latin typeface="Times New Roman" pitchFamily="18" charset="0"/>
                <a:cs typeface="Times New Roman" pitchFamily="18" charset="0"/>
              </a:rPr>
              <a:t>elektrodlar</a:t>
            </a:r>
            <a:r>
              <a:rPr lang="tr-TR" sz="1800" dirty="0" smtClean="0">
                <a:latin typeface="Times New Roman" pitchFamily="18" charset="0"/>
                <a:cs typeface="Times New Roman" pitchFamily="18" charset="0"/>
              </a:rPr>
              <a:t> tampon  depolarına daldırılır. Kılcal tüpe yüksek voltaj uygulanır ve az miktarda örnek solüsyon kılcal tüpün bir ucuna </a:t>
            </a:r>
            <a:r>
              <a:rPr lang="tr-TR" sz="1800" dirty="0" err="1" smtClean="0">
                <a:latin typeface="Times New Roman" pitchFamily="18" charset="0"/>
                <a:cs typeface="Times New Roman" pitchFamily="18" charset="0"/>
              </a:rPr>
              <a:t>injeksiyon</a:t>
            </a:r>
            <a:r>
              <a:rPr lang="tr-TR" sz="1800" dirty="0" smtClean="0">
                <a:latin typeface="Times New Roman" pitchFamily="18" charset="0"/>
                <a:cs typeface="Times New Roman" pitchFamily="18" charset="0"/>
              </a:rPr>
              <a:t> ile uygulanır.</a:t>
            </a:r>
          </a:p>
          <a:p>
            <a:pPr>
              <a:lnSpc>
                <a:spcPct val="150000"/>
              </a:lnSpc>
              <a:buNone/>
              <a:defRPr/>
            </a:pPr>
            <a:r>
              <a:rPr lang="tr-TR" sz="1800" dirty="0" smtClean="0">
                <a:latin typeface="Times New Roman" pitchFamily="18" charset="0"/>
                <a:cs typeface="Times New Roman" pitchFamily="18" charset="0"/>
              </a:rPr>
              <a:t>Solüsyon içindeki moleküller elektrik alanının etkisi altında kılcal tüp boyunca hareket ederler.</a:t>
            </a:r>
          </a:p>
          <a:p>
            <a:pPr>
              <a:lnSpc>
                <a:spcPct val="150000"/>
              </a:lnSpc>
              <a:buNone/>
              <a:defRPr/>
            </a:pPr>
            <a:r>
              <a:rPr lang="tr-TR" sz="1800" dirty="0" smtClean="0">
                <a:latin typeface="Times New Roman" pitchFamily="18" charset="0"/>
                <a:cs typeface="Times New Roman" pitchFamily="18" charset="0"/>
              </a:rPr>
              <a:t>Tüpün diğer ucundan dışarı çıkan moleküller saptanır. Saptamada, ayrılan moleküllerin tipine göre değişir ama genel olarak UV-VIS dalga boylarında çalışan </a:t>
            </a:r>
            <a:r>
              <a:rPr lang="tr-TR" sz="1800" dirty="0" err="1" smtClean="0">
                <a:latin typeface="Times New Roman" pitchFamily="18" charset="0"/>
                <a:cs typeface="Times New Roman" pitchFamily="18" charset="0"/>
              </a:rPr>
              <a:t>algılıyıcılardan</a:t>
            </a:r>
            <a:r>
              <a:rPr lang="tr-TR" sz="1800" dirty="0" smtClean="0">
                <a:latin typeface="Times New Roman" pitchFamily="18" charset="0"/>
                <a:cs typeface="Times New Roman" pitchFamily="18" charset="0"/>
              </a:rPr>
              <a:t> yararlanılır.</a:t>
            </a:r>
          </a:p>
          <a:p>
            <a:pPr>
              <a:lnSpc>
                <a:spcPct val="150000"/>
              </a:lnSpc>
              <a:buNone/>
            </a:pPr>
            <a:endParaRPr lang="tr-TR" sz="1800" dirty="0" smtClean="0">
              <a:latin typeface="Times New Roman" pitchFamily="18" charset="0"/>
              <a:cs typeface="Times New Roman" pitchFamily="18" charset="0"/>
            </a:endParaRPr>
          </a:p>
          <a:p>
            <a:pPr eaLnBrk="1" hangingPunct="1">
              <a:lnSpc>
                <a:spcPct val="150000"/>
              </a:lnSpc>
              <a:buFontTx/>
              <a:buNone/>
            </a:pPr>
            <a:endParaRPr lang="tr-TR" sz="1800" dirty="0" smtClean="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C9F2A7B4-9E82-4CE6-A993-69A2D29ED535}" type="slidenum">
              <a:rPr lang="tr-TR" altLang="en-US" smtClean="0"/>
              <a:pPr>
                <a:defRPr/>
              </a:pPr>
              <a:t>14</a:t>
            </a:fld>
            <a:endParaRPr lang="tr-TR" alt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57263" y="1666875"/>
            <a:ext cx="7229475" cy="3524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73204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a:xfrm>
            <a:off x="457200" y="428604"/>
            <a:ext cx="8229600" cy="428628"/>
          </a:xfrm>
        </p:spPr>
        <p:txBody>
          <a:bodyPr>
            <a:normAutofit/>
          </a:bodyPr>
          <a:lstStyle/>
          <a:p>
            <a:r>
              <a:rPr lang="tr-TR" sz="2400" dirty="0" err="1" smtClean="0">
                <a:latin typeface="Times New Roman" pitchFamily="18" charset="0"/>
                <a:cs typeface="Times New Roman" pitchFamily="18" charset="0"/>
              </a:rPr>
              <a:t>Elektroosmotik</a:t>
            </a:r>
            <a:r>
              <a:rPr lang="tr-TR" sz="2400" dirty="0" smtClean="0">
                <a:latin typeface="Times New Roman" pitchFamily="18" charset="0"/>
                <a:cs typeface="Times New Roman" pitchFamily="18" charset="0"/>
              </a:rPr>
              <a:t> Akış (EOF)</a:t>
            </a:r>
            <a:endParaRPr lang="tr-TR" sz="2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15</a:t>
            </a:fld>
            <a:endParaRPr lang="tr-TR" altLang="en-US"/>
          </a:p>
        </p:txBody>
      </p:sp>
      <p:pic>
        <p:nvPicPr>
          <p:cNvPr id="2050" name="Picture 2"/>
          <p:cNvPicPr>
            <a:picLocks noChangeAspect="1" noChangeArrowheads="1"/>
          </p:cNvPicPr>
          <p:nvPr/>
        </p:nvPicPr>
        <p:blipFill>
          <a:blip r:embed="rId2" cstate="print"/>
          <a:srcRect/>
          <a:stretch>
            <a:fillRect/>
          </a:stretch>
        </p:blipFill>
        <p:spPr bwMode="auto">
          <a:xfrm>
            <a:off x="428596" y="3929066"/>
            <a:ext cx="5305425" cy="27432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357158" y="1285860"/>
            <a:ext cx="4286280" cy="2523698"/>
          </a:xfrm>
          <a:prstGeom prst="rect">
            <a:avLst/>
          </a:prstGeom>
          <a:noFill/>
          <a:ln w="9525">
            <a:noFill/>
            <a:miter lim="800000"/>
            <a:headEnd/>
            <a:tailEnd/>
          </a:ln>
          <a:effec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48063" y="1052284"/>
            <a:ext cx="3816887" cy="1872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3126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16</a:t>
            </a:fld>
            <a:endParaRPr lang="tr-TR" altLang="en-US"/>
          </a:p>
        </p:txBody>
      </p:sp>
      <p:pic>
        <p:nvPicPr>
          <p:cNvPr id="3074" name="Picture 2"/>
          <p:cNvPicPr>
            <a:picLocks noChangeAspect="1" noChangeArrowheads="1"/>
          </p:cNvPicPr>
          <p:nvPr/>
        </p:nvPicPr>
        <p:blipFill>
          <a:blip r:embed="rId2" cstate="print"/>
          <a:srcRect/>
          <a:stretch>
            <a:fillRect/>
          </a:stretch>
        </p:blipFill>
        <p:spPr bwMode="auto">
          <a:xfrm>
            <a:off x="428596" y="214290"/>
            <a:ext cx="3133725" cy="326707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428596" y="3643314"/>
            <a:ext cx="8096250" cy="2905125"/>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41873" y="1052284"/>
            <a:ext cx="3816887" cy="1872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74895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p:cNvPicPr>
            <a:picLocks noGrp="1" noChangeAspect="1" noChangeArrowheads="1"/>
          </p:cNvPicPr>
          <p:nvPr>
            <p:ph type="body" idx="1"/>
          </p:nvPr>
        </p:nvPicPr>
        <p:blipFill>
          <a:blip r:embed="rId2" cstate="print"/>
          <a:srcRect/>
          <a:stretch>
            <a:fillRect/>
          </a:stretch>
        </p:blipFill>
        <p:spPr>
          <a:xfrm rot="5400000">
            <a:off x="1331913" y="-963612"/>
            <a:ext cx="6480175" cy="8785225"/>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457200" y="1214423"/>
            <a:ext cx="8435975" cy="5310202"/>
          </a:xfrm>
        </p:spPr>
        <p:txBody>
          <a:bodyPr>
            <a:normAutofit/>
          </a:bodyPr>
          <a:lstStyle/>
          <a:p>
            <a:pPr eaLnBrk="1" hangingPunct="1">
              <a:lnSpc>
                <a:spcPct val="150000"/>
              </a:lnSpc>
              <a:buFontTx/>
              <a:buNone/>
            </a:pPr>
            <a:r>
              <a:rPr lang="tr-TR" sz="1800" dirty="0" smtClean="0">
                <a:effectLst/>
                <a:latin typeface="Times New Roman" pitchFamily="18" charset="0"/>
                <a:cs typeface="Times New Roman" pitchFamily="18" charset="0"/>
              </a:rPr>
              <a:t>Proteinlerin </a:t>
            </a:r>
            <a:r>
              <a:rPr lang="tr-TR" sz="1800" dirty="0" err="1" smtClean="0">
                <a:effectLst/>
                <a:latin typeface="Times New Roman" pitchFamily="18" charset="0"/>
                <a:cs typeface="Times New Roman" pitchFamily="18" charset="0"/>
              </a:rPr>
              <a:t>elektroforetik</a:t>
            </a:r>
            <a:r>
              <a:rPr lang="tr-TR" sz="1800" dirty="0" smtClean="0">
                <a:effectLst/>
                <a:latin typeface="Times New Roman" pitchFamily="18" charset="0"/>
                <a:cs typeface="Times New Roman" pitchFamily="18" charset="0"/>
              </a:rPr>
              <a:t> analizi için geliştirilmiş etkin bir  teknik </a:t>
            </a:r>
            <a:r>
              <a:rPr lang="tr-TR" sz="1800" dirty="0" err="1" smtClean="0">
                <a:effectLst/>
                <a:latin typeface="Times New Roman" pitchFamily="18" charset="0"/>
                <a:cs typeface="Times New Roman" pitchFamily="18" charset="0"/>
              </a:rPr>
              <a:t>İzoelektrik</a:t>
            </a:r>
            <a:r>
              <a:rPr lang="tr-TR" sz="1800" dirty="0" smtClean="0">
                <a:effectLst/>
                <a:latin typeface="Times New Roman" pitchFamily="18" charset="0"/>
                <a:cs typeface="Times New Roman" pitchFamily="18" charset="0"/>
              </a:rPr>
              <a:t> Odaklama (</a:t>
            </a:r>
            <a:r>
              <a:rPr lang="tr-TR" sz="1800" dirty="0" err="1" smtClean="0">
                <a:effectLst/>
                <a:latin typeface="Times New Roman" pitchFamily="18" charset="0"/>
                <a:cs typeface="Times New Roman" pitchFamily="18" charset="0"/>
              </a:rPr>
              <a:t>isoelectric</a:t>
            </a:r>
            <a:r>
              <a:rPr lang="tr-TR" sz="1800" dirty="0" smtClean="0">
                <a:effectLst/>
                <a:latin typeface="Times New Roman" pitchFamily="18" charset="0"/>
                <a:cs typeface="Times New Roman" pitchFamily="18" charset="0"/>
              </a:rPr>
              <a:t> </a:t>
            </a:r>
            <a:r>
              <a:rPr lang="tr-TR" sz="1800" dirty="0" err="1" smtClean="0">
                <a:effectLst/>
                <a:latin typeface="Times New Roman" pitchFamily="18" charset="0"/>
                <a:cs typeface="Times New Roman" pitchFamily="18" charset="0"/>
              </a:rPr>
              <a:t>focusing</a:t>
            </a:r>
            <a:r>
              <a:rPr lang="tr-TR" sz="1800" dirty="0" smtClean="0">
                <a:effectLst/>
                <a:latin typeface="Times New Roman" pitchFamily="18" charset="0"/>
                <a:cs typeface="Times New Roman" pitchFamily="18" charset="0"/>
              </a:rPr>
              <a:t>, IEF) </a:t>
            </a:r>
            <a:r>
              <a:rPr lang="tr-TR" sz="1800" dirty="0" err="1" smtClean="0">
                <a:effectLst/>
                <a:latin typeface="Times New Roman" pitchFamily="18" charset="0"/>
                <a:cs typeface="Times New Roman" pitchFamily="18" charset="0"/>
              </a:rPr>
              <a:t>dir</a:t>
            </a:r>
            <a:r>
              <a:rPr lang="tr-TR" sz="1800" dirty="0" smtClean="0">
                <a:effectLst/>
                <a:latin typeface="Times New Roman" pitchFamily="18" charset="0"/>
                <a:cs typeface="Times New Roman" pitchFamily="18" charset="0"/>
              </a:rPr>
              <a:t>. Bir proteinin net yükü </a:t>
            </a:r>
            <a:r>
              <a:rPr lang="tr-TR" sz="1800" dirty="0" err="1" smtClean="0">
                <a:effectLst/>
                <a:latin typeface="Times New Roman" pitchFamily="18" charset="0"/>
                <a:cs typeface="Times New Roman" pitchFamily="18" charset="0"/>
              </a:rPr>
              <a:t>pH’ya</a:t>
            </a:r>
            <a:r>
              <a:rPr lang="tr-TR" sz="1800" dirty="0" smtClean="0">
                <a:effectLst/>
                <a:latin typeface="Times New Roman" pitchFamily="18" charset="0"/>
                <a:cs typeface="Times New Roman" pitchFamily="18" charset="0"/>
              </a:rPr>
              <a:t> bağımlıdır. Proteinler </a:t>
            </a:r>
            <a:r>
              <a:rPr lang="tr-TR" sz="1800" dirty="0" err="1" smtClean="0">
                <a:effectLst/>
                <a:latin typeface="Times New Roman" pitchFamily="18" charset="0"/>
                <a:cs typeface="Times New Roman" pitchFamily="18" charset="0"/>
              </a:rPr>
              <a:t>izoelektrik</a:t>
            </a:r>
            <a:r>
              <a:rPr lang="tr-TR" sz="1800" dirty="0" smtClean="0">
                <a:effectLst/>
                <a:latin typeface="Times New Roman" pitchFamily="18" charset="0"/>
                <a:cs typeface="Times New Roman" pitchFamily="18" charset="0"/>
              </a:rPr>
              <a:t> </a:t>
            </a:r>
            <a:r>
              <a:rPr lang="tr-TR" sz="1800" dirty="0" err="1" smtClean="0">
                <a:effectLst/>
                <a:latin typeface="Times New Roman" pitchFamily="18" charset="0"/>
                <a:cs typeface="Times New Roman" pitchFamily="18" charset="0"/>
              </a:rPr>
              <a:t>pH’larının</a:t>
            </a:r>
            <a:r>
              <a:rPr lang="tr-TR" sz="1800" dirty="0" smtClean="0">
                <a:effectLst/>
                <a:latin typeface="Times New Roman" pitchFamily="18" charset="0"/>
                <a:cs typeface="Times New Roman" pitchFamily="18" charset="0"/>
              </a:rPr>
              <a:t> (net yükün sıfır olduğu </a:t>
            </a:r>
            <a:r>
              <a:rPr lang="tr-TR" sz="1800" dirty="0" err="1" smtClean="0">
                <a:effectLst/>
                <a:latin typeface="Times New Roman" pitchFamily="18" charset="0"/>
                <a:cs typeface="Times New Roman" pitchFamily="18" charset="0"/>
              </a:rPr>
              <a:t>pH</a:t>
            </a:r>
            <a:r>
              <a:rPr lang="tr-TR" sz="1800" dirty="0" smtClean="0">
                <a:effectLst/>
                <a:latin typeface="Times New Roman" pitchFamily="18" charset="0"/>
                <a:cs typeface="Times New Roman" pitchFamily="18" charset="0"/>
              </a:rPr>
              <a:t>, </a:t>
            </a:r>
            <a:r>
              <a:rPr lang="tr-TR" sz="1800" dirty="0" err="1" smtClean="0">
                <a:effectLst/>
                <a:latin typeface="Times New Roman" pitchFamily="18" charset="0"/>
                <a:cs typeface="Times New Roman" pitchFamily="18" charset="0"/>
              </a:rPr>
              <a:t>pHI</a:t>
            </a:r>
            <a:r>
              <a:rPr lang="tr-TR" sz="1800" dirty="0" smtClean="0">
                <a:effectLst/>
                <a:latin typeface="Times New Roman" pitchFamily="18" charset="0"/>
                <a:cs typeface="Times New Roman" pitchFamily="18" charset="0"/>
              </a:rPr>
              <a:t>) altında pozitif olarak yüklüdürler ve sabit </a:t>
            </a:r>
            <a:r>
              <a:rPr lang="tr-TR" sz="1800" dirty="0" err="1" smtClean="0">
                <a:effectLst/>
                <a:latin typeface="Times New Roman" pitchFamily="18" charset="0"/>
                <a:cs typeface="Times New Roman" pitchFamily="18" charset="0"/>
              </a:rPr>
              <a:t>pH’lı</a:t>
            </a:r>
            <a:r>
              <a:rPr lang="tr-TR" sz="1800" dirty="0" smtClean="0">
                <a:effectLst/>
                <a:latin typeface="Times New Roman" pitchFamily="18" charset="0"/>
                <a:cs typeface="Times New Roman" pitchFamily="18" charset="0"/>
              </a:rPr>
              <a:t> bir ortamda negatif yüklü elektroda (</a:t>
            </a:r>
            <a:r>
              <a:rPr lang="tr-TR" sz="1800" dirty="0" err="1" smtClean="0">
                <a:effectLst/>
                <a:latin typeface="Times New Roman" pitchFamily="18" charset="0"/>
                <a:cs typeface="Times New Roman" pitchFamily="18" charset="0"/>
              </a:rPr>
              <a:t>katod</a:t>
            </a:r>
            <a:r>
              <a:rPr lang="tr-TR" sz="1800" dirty="0" smtClean="0">
                <a:effectLst/>
                <a:latin typeface="Times New Roman" pitchFamily="18" charset="0"/>
                <a:cs typeface="Times New Roman" pitchFamily="18" charset="0"/>
              </a:rPr>
              <a:t>) doğru göç ederler. </a:t>
            </a:r>
            <a:r>
              <a:rPr lang="tr-TR" sz="1800" dirty="0" err="1" smtClean="0">
                <a:effectLst/>
                <a:latin typeface="Times New Roman" pitchFamily="18" charset="0"/>
                <a:cs typeface="Times New Roman" pitchFamily="18" charset="0"/>
              </a:rPr>
              <a:t>İzoelektrik</a:t>
            </a:r>
            <a:r>
              <a:rPr lang="tr-TR" sz="1800" dirty="0" smtClean="0">
                <a:effectLst/>
                <a:latin typeface="Times New Roman" pitchFamily="18" charset="0"/>
                <a:cs typeface="Times New Roman" pitchFamily="18" charset="0"/>
              </a:rPr>
              <a:t> noktalarının üstündeki </a:t>
            </a:r>
            <a:r>
              <a:rPr lang="tr-TR" sz="1800" dirty="0" err="1" smtClean="0">
                <a:effectLst/>
                <a:latin typeface="Times New Roman" pitchFamily="18" charset="0"/>
                <a:cs typeface="Times New Roman" pitchFamily="18" charset="0"/>
              </a:rPr>
              <a:t>pH’da</a:t>
            </a:r>
            <a:r>
              <a:rPr lang="tr-TR" sz="1800" dirty="0" smtClean="0">
                <a:effectLst/>
                <a:latin typeface="Times New Roman" pitchFamily="18" charset="0"/>
                <a:cs typeface="Times New Roman" pitchFamily="18" charset="0"/>
              </a:rPr>
              <a:t> ise, protein proton  kaybeder, negatif yüklü hale geçer ve pozitif yüklü (</a:t>
            </a:r>
            <a:r>
              <a:rPr lang="tr-TR" sz="1800" dirty="0" err="1" smtClean="0">
                <a:effectLst/>
                <a:latin typeface="Times New Roman" pitchFamily="18" charset="0"/>
                <a:cs typeface="Times New Roman" pitchFamily="18" charset="0"/>
              </a:rPr>
              <a:t>anod</a:t>
            </a:r>
            <a:r>
              <a:rPr lang="tr-TR" sz="1800" dirty="0" smtClean="0">
                <a:effectLst/>
                <a:latin typeface="Times New Roman" pitchFamily="18" charset="0"/>
                <a:cs typeface="Times New Roman" pitchFamily="18" charset="0"/>
              </a:rPr>
              <a:t>)  doğru göç eder.</a:t>
            </a:r>
          </a:p>
          <a:p>
            <a:pPr>
              <a:lnSpc>
                <a:spcPct val="150000"/>
              </a:lnSpc>
              <a:buNone/>
            </a:pPr>
            <a:r>
              <a:rPr lang="tr-TR" sz="1800" dirty="0" err="1" smtClean="0">
                <a:latin typeface="Times New Roman" pitchFamily="18" charset="0"/>
                <a:cs typeface="Times New Roman" pitchFamily="18" charset="0"/>
              </a:rPr>
              <a:t>Elektroforez</a:t>
            </a:r>
            <a:r>
              <a:rPr lang="tr-TR" sz="1800" dirty="0" smtClean="0">
                <a:latin typeface="Times New Roman" pitchFamily="18" charset="0"/>
                <a:cs typeface="Times New Roman" pitchFamily="18" charset="0"/>
              </a:rPr>
              <a:t> ortamının </a:t>
            </a:r>
            <a:r>
              <a:rPr lang="tr-TR" sz="1800" dirty="0" err="1" smtClean="0">
                <a:latin typeface="Times New Roman" pitchFamily="18" charset="0"/>
                <a:cs typeface="Times New Roman" pitchFamily="18" charset="0"/>
              </a:rPr>
              <a:t>pH’sı</a:t>
            </a:r>
            <a:r>
              <a:rPr lang="tr-TR" sz="1800" dirty="0" smtClean="0">
                <a:latin typeface="Times New Roman" pitchFamily="18" charset="0"/>
                <a:cs typeface="Times New Roman" pitchFamily="18" charset="0"/>
              </a:rPr>
              <a:t> proteinin </a:t>
            </a:r>
            <a:r>
              <a:rPr lang="tr-TR" sz="1800" dirty="0" err="1" smtClean="0">
                <a:latin typeface="Times New Roman" pitchFamily="18" charset="0"/>
                <a:cs typeface="Times New Roman" pitchFamily="18" charset="0"/>
              </a:rPr>
              <a:t>pHI’sına</a:t>
            </a:r>
            <a:r>
              <a:rPr lang="tr-TR" sz="1800" dirty="0" smtClean="0">
                <a:latin typeface="Times New Roman" pitchFamily="18" charset="0"/>
                <a:cs typeface="Times New Roman" pitchFamily="18" charset="0"/>
              </a:rPr>
              <a:t> eşitse, proteinin net yükü sıfır olacağından </a:t>
            </a:r>
            <a:r>
              <a:rPr lang="tr-TR" sz="1800" dirty="0" err="1" smtClean="0">
                <a:latin typeface="Times New Roman" pitchFamily="18" charset="0"/>
                <a:cs typeface="Times New Roman" pitchFamily="18" charset="0"/>
              </a:rPr>
              <a:t>elektrodların</a:t>
            </a:r>
            <a:r>
              <a:rPr lang="tr-TR" sz="1800" dirty="0" smtClean="0">
                <a:latin typeface="Times New Roman" pitchFamily="18" charset="0"/>
                <a:cs typeface="Times New Roman" pitchFamily="18" charset="0"/>
              </a:rPr>
              <a:t> hiçbirine  doğru hareket etmez. Anoda bir asit (genellikle fosforik asit ), katoda da bir baz (</a:t>
            </a:r>
            <a:r>
              <a:rPr lang="tr-TR" sz="1800" dirty="0" err="1" smtClean="0">
                <a:latin typeface="Times New Roman" pitchFamily="18" charset="0"/>
                <a:cs typeface="Times New Roman" pitchFamily="18" charset="0"/>
              </a:rPr>
              <a:t>trietanolamin</a:t>
            </a:r>
            <a:r>
              <a:rPr lang="tr-TR" sz="1800" dirty="0" smtClean="0">
                <a:latin typeface="Times New Roman" pitchFamily="18" charset="0"/>
                <a:cs typeface="Times New Roman" pitchFamily="18" charset="0"/>
              </a:rPr>
              <a:t>) yerleştirilir.</a:t>
            </a:r>
          </a:p>
          <a:p>
            <a:pPr>
              <a:lnSpc>
                <a:spcPct val="150000"/>
              </a:lnSpc>
              <a:buNone/>
            </a:pPr>
            <a:r>
              <a:rPr lang="tr-TR" sz="1800" dirty="0" smtClean="0">
                <a:latin typeface="Times New Roman" pitchFamily="18" charset="0"/>
                <a:cs typeface="Times New Roman" pitchFamily="18" charset="0"/>
              </a:rPr>
              <a:t>Bir karışımdaki farklı protein molekülleri farklı </a:t>
            </a:r>
            <a:r>
              <a:rPr lang="tr-TR" sz="1800" dirty="0" err="1" smtClean="0">
                <a:latin typeface="Times New Roman" pitchFamily="18" charset="0"/>
                <a:cs typeface="Times New Roman" pitchFamily="18" charset="0"/>
              </a:rPr>
              <a:t>pHI</a:t>
            </a:r>
            <a:r>
              <a:rPr lang="tr-TR" sz="1800" dirty="0" smtClean="0">
                <a:latin typeface="Times New Roman" pitchFamily="18" charset="0"/>
                <a:cs typeface="Times New Roman" pitchFamily="18" charset="0"/>
              </a:rPr>
              <a:t> değerlerine sahip olacağından bunların IEF uygulamasıyla ayrılmaları mümkün olur.</a:t>
            </a:r>
          </a:p>
          <a:p>
            <a:pPr>
              <a:lnSpc>
                <a:spcPct val="150000"/>
              </a:lnSpc>
              <a:buNone/>
            </a:pPr>
            <a:endParaRPr lang="tr-TR" sz="1800" dirty="0" smtClean="0">
              <a:latin typeface="Times New Roman" pitchFamily="18" charset="0"/>
              <a:cs typeface="Times New Roman" pitchFamily="18" charset="0"/>
            </a:endParaRPr>
          </a:p>
          <a:p>
            <a:pPr eaLnBrk="1" hangingPunct="1">
              <a:lnSpc>
                <a:spcPct val="150000"/>
              </a:lnSpc>
              <a:buFontTx/>
              <a:buNone/>
            </a:pPr>
            <a:endParaRPr lang="tr-TR" sz="1800" dirty="0" smtClean="0">
              <a:effectLst/>
              <a:latin typeface="Times New Roman" pitchFamily="18" charset="0"/>
              <a:cs typeface="Times New Roman" pitchFamily="18" charset="0"/>
            </a:endParaRPr>
          </a:p>
        </p:txBody>
      </p:sp>
      <p:sp>
        <p:nvSpPr>
          <p:cNvPr id="3" name="2 Başlık"/>
          <p:cNvSpPr>
            <a:spLocks noGrp="1"/>
          </p:cNvSpPr>
          <p:nvPr>
            <p:ph type="title"/>
          </p:nvPr>
        </p:nvSpPr>
        <p:spPr>
          <a:xfrm>
            <a:off x="457200" y="500042"/>
            <a:ext cx="8229600" cy="571504"/>
          </a:xfrm>
        </p:spPr>
        <p:txBody>
          <a:bodyPr>
            <a:normAutofit/>
          </a:bodyPr>
          <a:lstStyle/>
          <a:p>
            <a:r>
              <a:rPr lang="tr-TR" sz="2800" dirty="0" err="1" smtClean="0">
                <a:latin typeface="Times New Roman" pitchFamily="18" charset="0"/>
                <a:cs typeface="Times New Roman" pitchFamily="18" charset="0"/>
              </a:rPr>
              <a:t>İzoelektrik</a:t>
            </a:r>
            <a:r>
              <a:rPr lang="tr-TR" sz="2800" dirty="0" smtClean="0">
                <a:latin typeface="Times New Roman" pitchFamily="18" charset="0"/>
                <a:cs typeface="Times New Roman" pitchFamily="18" charset="0"/>
              </a:rPr>
              <a:t> odaklama</a:t>
            </a:r>
            <a:endParaRPr lang="tr-TR" dirty="0"/>
          </a:p>
        </p:txBody>
      </p:sp>
    </p:spTree>
    <p:extLst>
      <p:ext uri="{BB962C8B-B14F-4D97-AF65-F5344CB8AC3E}">
        <p14:creationId xmlns:p14="http://schemas.microsoft.com/office/powerpoint/2010/main" xmlns="" val="2852298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p:cNvPicPr>
            <a:picLocks noGrp="1" noChangeAspect="1" noChangeArrowheads="1"/>
          </p:cNvPicPr>
          <p:nvPr>
            <p:ph type="body" idx="1"/>
          </p:nvPr>
        </p:nvPicPr>
        <p:blipFill>
          <a:blip r:embed="rId2" cstate="print"/>
          <a:srcRect/>
          <a:stretch>
            <a:fillRect/>
          </a:stretch>
        </p:blipFill>
        <p:spPr>
          <a:xfrm rot="5400000">
            <a:off x="1331912" y="-892174"/>
            <a:ext cx="6480175" cy="8642350"/>
          </a:xfrm>
          <a:noFill/>
        </p:spPr>
      </p:pic>
    </p:spTree>
    <p:extLst>
      <p:ext uri="{BB962C8B-B14F-4D97-AF65-F5344CB8AC3E}">
        <p14:creationId xmlns:p14="http://schemas.microsoft.com/office/powerpoint/2010/main" xmlns="" val="42850562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2378</TotalTime>
  <Words>485</Words>
  <Application>Microsoft Office PowerPoint</Application>
  <PresentationFormat>Ekran Gösterisi (4:3)</PresentationFormat>
  <Paragraphs>50</Paragraphs>
  <Slides>19</Slides>
  <Notes>0</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Akış</vt:lpstr>
      <vt:lpstr>Slayt 1</vt:lpstr>
      <vt:lpstr>Slayt 2</vt:lpstr>
      <vt:lpstr>Slayt 3</vt:lpstr>
      <vt:lpstr>Slayt 4</vt:lpstr>
      <vt:lpstr>Slayt 5</vt:lpstr>
      <vt:lpstr>Slayt 6</vt:lpstr>
      <vt:lpstr>Jel elektroforezi</vt:lpstr>
      <vt:lpstr>Slayt 8</vt:lpstr>
      <vt:lpstr>Slayt 9</vt:lpstr>
      <vt:lpstr>Slayt 10</vt:lpstr>
      <vt:lpstr>Slayt 11</vt:lpstr>
      <vt:lpstr>Slayt 12</vt:lpstr>
      <vt:lpstr>Kılcal (Kapiler) elektroforez</vt:lpstr>
      <vt:lpstr>Slayt 14</vt:lpstr>
      <vt:lpstr>Elektroosmotik Akış (EOF)</vt:lpstr>
      <vt:lpstr>Slayt 16</vt:lpstr>
      <vt:lpstr>Slayt 17</vt:lpstr>
      <vt:lpstr>İzoelektrik odaklama</vt:lpstr>
      <vt:lpstr>Slayt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Kimyasal Kinetik</dc:title>
  <dc:creator>HASAN</dc:creator>
  <cp:lastModifiedBy>HC</cp:lastModifiedBy>
  <cp:revision>394</cp:revision>
  <dcterms:created xsi:type="dcterms:W3CDTF">2010-01-30T12:12:07Z</dcterms:created>
  <dcterms:modified xsi:type="dcterms:W3CDTF">2019-12-26T08:18:36Z</dcterms:modified>
</cp:coreProperties>
</file>