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FD31E-28F6-4F46-B8DA-F8A85D8F30FE}" type="datetimeFigureOut">
              <a:rPr lang="tr-TR" smtClean="0"/>
              <a:t>15.01.2020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27870-184D-4064-AA62-E965D9ACE7BE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EF54F-ABBC-4CD7-BB27-B8B1814BDD5C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116633"/>
            <a:ext cx="7772400" cy="64807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/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PROTEİN TEKNOLOJİSİ</a:t>
            </a:r>
            <a:r>
              <a:rPr lang="tr-TR" dirty="0" smtClean="0">
                <a:solidFill>
                  <a:srgbClr val="FF0000"/>
                </a:solidFill>
              </a:rPr>
              <a:t/>
            </a:r>
            <a:br>
              <a:rPr lang="tr-TR" dirty="0" smtClean="0">
                <a:solidFill>
                  <a:srgbClr val="FF0000"/>
                </a:solidFill>
              </a:rPr>
            </a:b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8208912" cy="5688632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Proteinler C, H, O, N, S ve P ve </a:t>
            </a:r>
            <a:r>
              <a:rPr lang="tr-TR" sz="2400" dirty="0" err="1" smtClean="0">
                <a:solidFill>
                  <a:schemeClr val="tx1"/>
                </a:solidFill>
              </a:rPr>
              <a:t>Fe</a:t>
            </a:r>
            <a:r>
              <a:rPr lang="tr-TR" sz="2400" dirty="0" smtClean="0">
                <a:solidFill>
                  <a:schemeClr val="tx1"/>
                </a:solidFill>
              </a:rPr>
              <a:t> içerirler. Aminoasitlerin </a:t>
            </a:r>
            <a:r>
              <a:rPr lang="tr-TR" sz="2400" dirty="0" err="1" smtClean="0">
                <a:solidFill>
                  <a:schemeClr val="tx1"/>
                </a:solidFill>
              </a:rPr>
              <a:t>peptit</a:t>
            </a:r>
            <a:r>
              <a:rPr lang="tr-TR" sz="2400" dirty="0" smtClean="0">
                <a:solidFill>
                  <a:schemeClr val="tx1"/>
                </a:solidFill>
              </a:rPr>
              <a:t> bağı ile bağlanması sonucu oluşan büyük moleküllü organik maddelerdir. Örneğin en basit protein olan </a:t>
            </a:r>
            <a:r>
              <a:rPr lang="tr-TR" sz="2400" dirty="0" err="1" smtClean="0">
                <a:solidFill>
                  <a:schemeClr val="tx1"/>
                </a:solidFill>
              </a:rPr>
              <a:t>oksihemoglobin</a:t>
            </a:r>
            <a:r>
              <a:rPr lang="tr-TR" sz="2400" dirty="0" smtClean="0">
                <a:solidFill>
                  <a:schemeClr val="tx1"/>
                </a:solidFill>
              </a:rPr>
              <a:t> yapısı C</a:t>
            </a:r>
            <a:r>
              <a:rPr lang="tr-TR" sz="2400" baseline="-25000" dirty="0" smtClean="0">
                <a:solidFill>
                  <a:schemeClr val="tx1"/>
                </a:solidFill>
              </a:rPr>
              <a:t>2932</a:t>
            </a:r>
            <a:r>
              <a:rPr lang="tr-TR" sz="2400" dirty="0" smtClean="0">
                <a:solidFill>
                  <a:schemeClr val="tx1"/>
                </a:solidFill>
              </a:rPr>
              <a:t> H</a:t>
            </a:r>
            <a:r>
              <a:rPr lang="tr-TR" sz="2400" baseline="-25000" dirty="0" smtClean="0">
                <a:solidFill>
                  <a:schemeClr val="tx1"/>
                </a:solidFill>
              </a:rPr>
              <a:t>4724</a:t>
            </a:r>
            <a:r>
              <a:rPr lang="tr-TR" sz="2400" dirty="0" smtClean="0">
                <a:solidFill>
                  <a:schemeClr val="tx1"/>
                </a:solidFill>
              </a:rPr>
              <a:t> N</a:t>
            </a:r>
            <a:r>
              <a:rPr lang="tr-TR" sz="2400" baseline="-25000" dirty="0" smtClean="0">
                <a:solidFill>
                  <a:schemeClr val="tx1"/>
                </a:solidFill>
              </a:rPr>
              <a:t>828</a:t>
            </a:r>
            <a:r>
              <a:rPr lang="tr-TR" sz="2400" dirty="0" smtClean="0">
                <a:solidFill>
                  <a:schemeClr val="tx1"/>
                </a:solidFill>
              </a:rPr>
              <a:t> S</a:t>
            </a:r>
            <a:r>
              <a:rPr lang="tr-TR" sz="2400" baseline="-25000" dirty="0" smtClean="0">
                <a:solidFill>
                  <a:schemeClr val="tx1"/>
                </a:solidFill>
              </a:rPr>
              <a:t>8</a:t>
            </a:r>
            <a:r>
              <a:rPr lang="tr-TR" sz="2400" dirty="0" smtClean="0">
                <a:solidFill>
                  <a:schemeClr val="tx1"/>
                </a:solidFill>
              </a:rPr>
              <a:t> Fe</a:t>
            </a:r>
            <a:r>
              <a:rPr lang="tr-TR" sz="2400" baseline="-25000" dirty="0" smtClean="0">
                <a:solidFill>
                  <a:schemeClr val="tx1"/>
                </a:solidFill>
              </a:rPr>
              <a:t>4</a:t>
            </a:r>
            <a:r>
              <a:rPr lang="tr-TR" sz="2400" dirty="0" smtClean="0">
                <a:solidFill>
                  <a:schemeClr val="tx1"/>
                </a:solidFill>
              </a:rPr>
              <a:t> O</a:t>
            </a:r>
            <a:r>
              <a:rPr lang="tr-TR" sz="2400" baseline="-25000" dirty="0" smtClean="0">
                <a:solidFill>
                  <a:schemeClr val="tx1"/>
                </a:solidFill>
              </a:rPr>
              <a:t>840</a:t>
            </a:r>
            <a:r>
              <a:rPr lang="tr-TR" sz="2400" dirty="0" smtClean="0">
                <a:solidFill>
                  <a:schemeClr val="tx1"/>
                </a:solidFill>
              </a:rPr>
              <a:t> halbuki glikozun C</a:t>
            </a:r>
            <a:r>
              <a:rPr lang="tr-TR" sz="2400" baseline="-25000" dirty="0" smtClean="0">
                <a:solidFill>
                  <a:schemeClr val="tx1"/>
                </a:solidFill>
              </a:rPr>
              <a:t>12</a:t>
            </a:r>
            <a:r>
              <a:rPr lang="tr-TR" sz="2400" dirty="0" smtClean="0">
                <a:solidFill>
                  <a:schemeClr val="tx1"/>
                </a:solidFill>
              </a:rPr>
              <a:t>H</a:t>
            </a:r>
            <a:r>
              <a:rPr lang="tr-TR" sz="2400" baseline="-25000" dirty="0" smtClean="0">
                <a:solidFill>
                  <a:schemeClr val="tx1"/>
                </a:solidFill>
              </a:rPr>
              <a:t>22</a:t>
            </a:r>
            <a:r>
              <a:rPr lang="tr-TR" sz="2400" dirty="0" smtClean="0">
                <a:solidFill>
                  <a:schemeClr val="tx1"/>
                </a:solidFill>
              </a:rPr>
              <a:t>O</a:t>
            </a:r>
            <a:r>
              <a:rPr lang="tr-TR" sz="2400" baseline="-25000" dirty="0" smtClean="0">
                <a:solidFill>
                  <a:schemeClr val="tx1"/>
                </a:solidFill>
              </a:rPr>
              <a:t>12</a:t>
            </a:r>
            <a:r>
              <a:rPr lang="tr-TR" sz="2400" dirty="0" smtClean="0">
                <a:solidFill>
                  <a:schemeClr val="tx1"/>
                </a:solidFill>
              </a:rPr>
              <a:t>’dir. </a:t>
            </a:r>
          </a:p>
          <a:p>
            <a:pPr algn="just"/>
            <a:r>
              <a:rPr lang="tr-TR" sz="2400" dirty="0" smtClean="0">
                <a:solidFill>
                  <a:schemeClr val="tx1"/>
                </a:solidFill>
              </a:rPr>
              <a:t>Her proteinin azot içeriği sabittir. Buna göre gıda maddesinde bulunan azot miktarından içerdiği protein oranı hesaplanabilir. Örneğin yumurta proteininde %15 azot bulunur. Bir yumurta örneğinde belirlenen azot miktarından protein oranını hesaplamak için azot miktarı yumurtanın azot faktörü ile çarpılarak bulunur. Yumurtanın azot faktörü 100/15=6,67’dir. Bu şekilde hesaplanan azot faktörü değişik gıdalarda da hesaplanarak aşağıda gösterilmiştir.</a:t>
            </a:r>
          </a:p>
          <a:p>
            <a:pPr algn="just"/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827584" y="1916832"/>
          <a:ext cx="6984776" cy="3304843"/>
        </p:xfrm>
        <a:graphic>
          <a:graphicData uri="http://schemas.openxmlformats.org/drawingml/2006/table">
            <a:tbl>
              <a:tblPr/>
              <a:tblGrid>
                <a:gridCol w="3456384"/>
                <a:gridCol w="3528392"/>
              </a:tblGrid>
              <a:tr h="2223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GIDA ÇEŞİDİ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AZOT FAKTÖRÜ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626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Genel Gıdalar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6.25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42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Buğday ve Un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 smtClean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5.70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95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Süt ve Süt Ürünleri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6.38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42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Yumurta 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6.67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42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Arpa, Çavdar, Mısır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5.38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27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Kuru Yemişler ve Çekirdekler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 smtClean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5.30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648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Jelatin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 smtClean="0">
                          <a:solidFill>
                            <a:srgbClr val="FF0000"/>
                          </a:solidFill>
                          <a:latin typeface="Arial TUR"/>
                          <a:ea typeface="Times New Roman"/>
                          <a:cs typeface="Times New Roman"/>
                        </a:rPr>
                        <a:t>5.50</a:t>
                      </a:r>
                      <a:endParaRPr lang="tr-TR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16810"/>
            <a:ext cx="8499763" cy="6040582"/>
          </a:xfrm>
          <a:prstGeom prst="rect">
            <a:avLst/>
          </a:prstGeo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4F7BFC-A410-48E6-B2FE-54758E2281DE}" type="slidenum">
              <a:rPr kumimoji="0" lang="tr-TR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35082" y="207825"/>
            <a:ext cx="8614064" cy="5885471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Proteinlerin </a:t>
            </a:r>
            <a:r>
              <a:rPr lang="tr-TR" sz="3200" dirty="0" smtClean="0">
                <a:solidFill>
                  <a:srgbClr val="FF0000"/>
                </a:solidFill>
              </a:rPr>
              <a:t>sınıflandırılması</a:t>
            </a:r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498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179512" y="195749"/>
            <a:ext cx="8820472" cy="310854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Proteinlerin Fiziksel ve Biyolojik Özellikleri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Isı,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elektrolit ortam ve ve fiziksel baskıdan etkilenerek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denaturasyona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uğrarlar.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doğal yapının bozulması =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primer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yapı dışındadır. Protein teknolojik işlemlerde sınırlayıcı etkendir. 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Ağartma (ren açılınca), donma işlemleri,</a:t>
            </a:r>
            <a:r>
              <a:rPr kumimoji="0" lang="tr-TR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pastorizasyon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ve sterilizasyon gibi işlemler birer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etkenidir. 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Bazı gıdaların üretimi için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İSTENİLEN işlemdir. Örneğin pasta kreması şişirilerek üretilir, puf besinler (atom vs.), krema çeşitlerinde ve fırın ürünlerinde köpüğümsü yapıyı oluşturma gibi teknolojik işlemler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işlemini gerektirir. 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Pişirilmiş ürünlerde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denaturasyon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gevreklik özelliğini kazandırdığı gibi proteinin sindirilmesini de kolaylaştırır.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251520" y="3501008"/>
            <a:ext cx="8640960" cy="258532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	Ekmek yapımında normal şişmeyi sağlamada önemlidir. </a:t>
            </a:r>
          </a:p>
          <a:p>
            <a:pPr algn="just"/>
            <a:r>
              <a:rPr lang="tr-TR" dirty="0" smtClean="0"/>
              <a:t>	Ancak diğer bazı işlemlerde </a:t>
            </a:r>
            <a:r>
              <a:rPr lang="tr-TR" dirty="0" err="1" smtClean="0"/>
              <a:t>denaturasyon</a:t>
            </a:r>
            <a:r>
              <a:rPr lang="tr-TR" dirty="0" smtClean="0"/>
              <a:t> İSTENMEYEN bir olaydır. Örneğin </a:t>
            </a:r>
            <a:r>
              <a:rPr lang="tr-TR" dirty="0" err="1" smtClean="0"/>
              <a:t>evapore</a:t>
            </a:r>
            <a:r>
              <a:rPr lang="tr-TR" dirty="0" smtClean="0"/>
              <a:t> süt, şekerli </a:t>
            </a:r>
            <a:r>
              <a:rPr lang="tr-TR" dirty="0" err="1" smtClean="0"/>
              <a:t>kondanse</a:t>
            </a:r>
            <a:r>
              <a:rPr lang="tr-TR" dirty="0" smtClean="0"/>
              <a:t> süt, dondurma ve süt tozu gibi ürünler de </a:t>
            </a:r>
            <a:r>
              <a:rPr lang="tr-TR" dirty="0" err="1" smtClean="0"/>
              <a:t>denaturasyon</a:t>
            </a:r>
            <a:r>
              <a:rPr lang="tr-TR" dirty="0" smtClean="0"/>
              <a:t> renk değişimine yol açtığı için (</a:t>
            </a:r>
            <a:r>
              <a:rPr lang="tr-TR" dirty="0" err="1" smtClean="0"/>
              <a:t>mailard</a:t>
            </a:r>
            <a:r>
              <a:rPr lang="tr-TR" dirty="0" smtClean="0"/>
              <a:t> reaksiyonu = karbonhidrat ve amino asitlerin ısı etkisiyle kahverengimsi ürünler oluşturması reaksiyonudur) ve ayrıca proteinin </a:t>
            </a:r>
            <a:r>
              <a:rPr lang="tr-TR" dirty="0" err="1" smtClean="0"/>
              <a:t>stabilitesini</a:t>
            </a:r>
            <a:r>
              <a:rPr lang="tr-TR" dirty="0" smtClean="0"/>
              <a:t> azalttığı için (</a:t>
            </a:r>
            <a:r>
              <a:rPr lang="tr-TR" dirty="0" err="1" smtClean="0"/>
              <a:t>denature</a:t>
            </a:r>
            <a:r>
              <a:rPr lang="tr-TR" dirty="0" smtClean="0"/>
              <a:t> olmuş proteinlerin çökmesi sonucu) istenmeyen bir olaydır ve bu gibi ürünlerin üretiminde </a:t>
            </a:r>
            <a:r>
              <a:rPr lang="tr-TR" dirty="0" err="1" smtClean="0"/>
              <a:t>denaturasyon</a:t>
            </a:r>
            <a:r>
              <a:rPr lang="tr-TR" dirty="0" smtClean="0"/>
              <a:t> olayının önlenmesi gerekir. </a:t>
            </a:r>
          </a:p>
          <a:p>
            <a:pPr algn="just"/>
            <a:r>
              <a:rPr lang="tr-TR" dirty="0" smtClean="0"/>
              <a:t>Peynir yapımında da serum proteinlerinin </a:t>
            </a:r>
            <a:r>
              <a:rPr lang="tr-TR" dirty="0" err="1" smtClean="0"/>
              <a:t>denaturasyonu</a:t>
            </a:r>
            <a:r>
              <a:rPr lang="tr-TR" dirty="0" smtClean="0"/>
              <a:t> </a:t>
            </a:r>
            <a:r>
              <a:rPr lang="tr-TR" dirty="0" err="1" smtClean="0"/>
              <a:t>renin</a:t>
            </a:r>
            <a:r>
              <a:rPr lang="tr-TR" dirty="0" smtClean="0"/>
              <a:t> enzimi ile pıhtılaşmada sorunlara yol açar.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188640"/>
            <a:ext cx="8208912" cy="480131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tr-TR" b="1" dirty="0" smtClean="0"/>
              <a:t>Farklı Protein Çeşitlerinin </a:t>
            </a:r>
            <a:r>
              <a:rPr lang="tr-TR" b="1" dirty="0" err="1" smtClean="0"/>
              <a:t>Denaturasyonu</a:t>
            </a:r>
            <a:r>
              <a:rPr lang="tr-TR" b="1" dirty="0" smtClean="0"/>
              <a:t> İçin Gereken Koşullar Farklıdır;</a:t>
            </a:r>
            <a:endParaRPr lang="tr-TR" dirty="0" smtClean="0"/>
          </a:p>
          <a:p>
            <a:pPr lvl="0"/>
            <a:r>
              <a:rPr lang="tr-TR" dirty="0" smtClean="0"/>
              <a:t>Isı; ısı etkisiyle </a:t>
            </a:r>
            <a:r>
              <a:rPr lang="tr-TR" dirty="0" err="1" smtClean="0"/>
              <a:t>denaturasyon</a:t>
            </a:r>
            <a:r>
              <a:rPr lang="tr-TR" dirty="0" smtClean="0"/>
              <a:t> süt, yumurta ve ette önemlidir.</a:t>
            </a:r>
          </a:p>
          <a:p>
            <a:pPr lvl="0"/>
            <a:r>
              <a:rPr lang="tr-TR" dirty="0" smtClean="0"/>
              <a:t>Fiziksel (çırpma ve karıştırma); Bazı fiziksel etkenler  bazı proteinlerde dönüşümlü </a:t>
            </a:r>
            <a:r>
              <a:rPr lang="tr-TR" dirty="0" err="1" smtClean="0"/>
              <a:t>denaturasyonlara</a:t>
            </a:r>
            <a:r>
              <a:rPr lang="tr-TR" dirty="0" smtClean="0"/>
              <a:t> yol açarlar. Örneğin yumurta akı çırpılması yüzey </a:t>
            </a:r>
            <a:r>
              <a:rPr lang="tr-TR" dirty="0" err="1" smtClean="0"/>
              <a:t>denaturasyonuna</a:t>
            </a:r>
            <a:r>
              <a:rPr lang="tr-TR" dirty="0" smtClean="0"/>
              <a:t> yol açarak hava kabarcıklarının tutulmasına (kalımlı köpük) yol açar. Bu olay krema yapımında önemlidir. </a:t>
            </a:r>
          </a:p>
          <a:p>
            <a:pPr lvl="0"/>
            <a:r>
              <a:rPr lang="tr-TR" dirty="0" err="1" smtClean="0"/>
              <a:t>Ultrasonik</a:t>
            </a:r>
            <a:r>
              <a:rPr lang="tr-TR" dirty="0" smtClean="0"/>
              <a:t> ve Basınç; </a:t>
            </a:r>
          </a:p>
          <a:p>
            <a:pPr lvl="0"/>
            <a:r>
              <a:rPr lang="tr-TR" dirty="0" err="1" smtClean="0"/>
              <a:t>Radyosyon</a:t>
            </a:r>
            <a:r>
              <a:rPr lang="tr-TR" dirty="0" smtClean="0"/>
              <a:t> (beta, gama ve UV ışınları)</a:t>
            </a:r>
          </a:p>
          <a:p>
            <a:pPr lvl="0"/>
            <a:r>
              <a:rPr lang="tr-TR" dirty="0" smtClean="0"/>
              <a:t>Donma; donma işleminden sonra çözündürme sırasında proteinlerin erimesi, koloidal durumdaki proteinin dağılma duraklığı (</a:t>
            </a:r>
            <a:r>
              <a:rPr lang="tr-TR" dirty="0" err="1" smtClean="0"/>
              <a:t>kolloid</a:t>
            </a:r>
            <a:r>
              <a:rPr lang="tr-TR" dirty="0" smtClean="0"/>
              <a:t> durumda dağılım) </a:t>
            </a:r>
            <a:r>
              <a:rPr lang="tr-TR" dirty="0" err="1" smtClean="0"/>
              <a:t>stabiliteden</a:t>
            </a:r>
            <a:r>
              <a:rPr lang="tr-TR" dirty="0" smtClean="0"/>
              <a:t> etkilenir. Örneğin dondurulmuş balıklar çözündürülüp pişirildiğinde </a:t>
            </a:r>
            <a:r>
              <a:rPr lang="tr-TR" dirty="0" err="1" smtClean="0"/>
              <a:t>denetrasyon</a:t>
            </a:r>
            <a:r>
              <a:rPr lang="tr-TR" dirty="0" smtClean="0"/>
              <a:t> nedeniyle fazla su kaybederler. </a:t>
            </a:r>
          </a:p>
          <a:p>
            <a:r>
              <a:rPr lang="tr-TR" dirty="0" smtClean="0"/>
              <a:t>Şeker konsantrasyonu ;ısı etkisi ile oluşabilecek </a:t>
            </a:r>
            <a:r>
              <a:rPr lang="tr-TR" dirty="0" err="1" smtClean="0"/>
              <a:t>denetrasyonu</a:t>
            </a:r>
            <a:r>
              <a:rPr lang="tr-TR" dirty="0" smtClean="0"/>
              <a:t> önlemede etkilidir. Buğday proteini  </a:t>
            </a:r>
            <a:r>
              <a:rPr lang="tr-TR" dirty="0" err="1" smtClean="0"/>
              <a:t>Gluten</a:t>
            </a:r>
            <a:r>
              <a:rPr lang="tr-TR" dirty="0" smtClean="0"/>
              <a:t> = </a:t>
            </a:r>
            <a:r>
              <a:rPr lang="tr-TR" dirty="0" err="1" smtClean="0"/>
              <a:t>Gliadin</a:t>
            </a:r>
            <a:r>
              <a:rPr lang="tr-TR" dirty="0" smtClean="0"/>
              <a:t> + </a:t>
            </a:r>
            <a:r>
              <a:rPr lang="tr-TR" dirty="0" err="1" smtClean="0"/>
              <a:t>Glutenin</a:t>
            </a:r>
            <a:r>
              <a:rPr lang="tr-TR" dirty="0" smtClean="0"/>
              <a:t> kompleksinden meydana gelir. Unun su ile </a:t>
            </a:r>
            <a:r>
              <a:rPr lang="tr-TR" dirty="0" err="1" smtClean="0"/>
              <a:t>yoğurulmasından</a:t>
            </a:r>
            <a:r>
              <a:rPr lang="tr-TR" dirty="0" smtClean="0"/>
              <a:t> sonra oluşur.  </a:t>
            </a:r>
            <a:r>
              <a:rPr lang="tr-TR" dirty="0" err="1" smtClean="0"/>
              <a:t>Gluten</a:t>
            </a:r>
            <a:r>
              <a:rPr lang="tr-TR" dirty="0" smtClean="0"/>
              <a:t> elastik ve yapışkan bir özelliğe sahiptir böylece nişasta ve diğer un bileşenlerini bir arada tutar. Hamurun fermantasyonu sonucu oluşan gaz </a:t>
            </a:r>
            <a:r>
              <a:rPr lang="tr-TR" dirty="0" err="1" smtClean="0"/>
              <a:t>gluten</a:t>
            </a:r>
            <a:r>
              <a:rPr lang="tr-TR" dirty="0" smtClean="0"/>
              <a:t> sayesinde hamurda tutulur ve ekmeğe yapı kazandırır.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36004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/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Proteinlerin Fonksiyonel Özellikleri:</a:t>
            </a:r>
            <a:r>
              <a:rPr lang="tr-TR" dirty="0" smtClean="0">
                <a:solidFill>
                  <a:srgbClr val="FF0000"/>
                </a:solidFill>
              </a:rPr>
              <a:t/>
            </a:r>
            <a:br>
              <a:rPr lang="tr-TR" dirty="0" smtClean="0">
                <a:solidFill>
                  <a:srgbClr val="FF0000"/>
                </a:solidFill>
              </a:rPr>
            </a:b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992888" cy="583264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 fontScale="55000" lnSpcReduction="20000"/>
          </a:bodyPr>
          <a:lstStyle/>
          <a:p>
            <a:pPr lvl="0"/>
            <a:r>
              <a:rPr lang="tr-TR" b="1" dirty="0" smtClean="0">
                <a:solidFill>
                  <a:schemeClr val="tx1"/>
                </a:solidFill>
              </a:rPr>
              <a:t>Çözünürlük: </a:t>
            </a:r>
            <a:r>
              <a:rPr lang="tr-TR" dirty="0" err="1" smtClean="0">
                <a:solidFill>
                  <a:schemeClr val="tx1"/>
                </a:solidFill>
              </a:rPr>
              <a:t>Hidrofilik</a:t>
            </a:r>
            <a:r>
              <a:rPr lang="tr-TR" dirty="0" smtClean="0">
                <a:solidFill>
                  <a:schemeClr val="tx1"/>
                </a:solidFill>
              </a:rPr>
              <a:t> mekanizmaları ile oluşur, peynir suyu proteinleri (serum proteinleri bu özelliktedir. İçecek endüstrisinde kullanılır. </a:t>
            </a:r>
          </a:p>
          <a:p>
            <a:pPr lvl="0"/>
            <a:r>
              <a:rPr lang="tr-TR" b="1" dirty="0" smtClean="0">
                <a:solidFill>
                  <a:schemeClr val="tx1"/>
                </a:solidFill>
              </a:rPr>
              <a:t>Viskozite: </a:t>
            </a:r>
            <a:r>
              <a:rPr lang="tr-TR" dirty="0" smtClean="0">
                <a:solidFill>
                  <a:schemeClr val="tx1"/>
                </a:solidFill>
              </a:rPr>
              <a:t>Su bağlama, </a:t>
            </a:r>
            <a:r>
              <a:rPr lang="tr-TR" dirty="0" err="1" smtClean="0">
                <a:solidFill>
                  <a:schemeClr val="tx1"/>
                </a:solidFill>
              </a:rPr>
              <a:t>hidro</a:t>
            </a:r>
            <a:r>
              <a:rPr lang="tr-TR" dirty="0" smtClean="0">
                <a:solidFill>
                  <a:schemeClr val="tx1"/>
                </a:solidFill>
              </a:rPr>
              <a:t> dinamik hacim ve şekil alma mekanizması sonucudur. Jelatin bu özelliktedir. Çorba, kek kreması ve dondurma yapımında kullanılır.</a:t>
            </a:r>
          </a:p>
          <a:p>
            <a:pPr lvl="0"/>
            <a:r>
              <a:rPr lang="tr-TR" b="1" dirty="0" smtClean="0">
                <a:solidFill>
                  <a:schemeClr val="tx1"/>
                </a:solidFill>
              </a:rPr>
              <a:t>Su Bağlama:</a:t>
            </a:r>
            <a:r>
              <a:rPr lang="tr-TR" dirty="0" smtClean="0">
                <a:solidFill>
                  <a:schemeClr val="tx1"/>
                </a:solidFill>
              </a:rPr>
              <a:t> Hidrojen bağı ve iyonik </a:t>
            </a:r>
            <a:r>
              <a:rPr lang="tr-TR" dirty="0" err="1" smtClean="0">
                <a:solidFill>
                  <a:schemeClr val="tx1"/>
                </a:solidFill>
              </a:rPr>
              <a:t>hidrasyon</a:t>
            </a:r>
            <a:r>
              <a:rPr lang="tr-TR" dirty="0" smtClean="0">
                <a:solidFill>
                  <a:schemeClr val="tx1"/>
                </a:solidFill>
              </a:rPr>
              <a:t> mekanizması sonucudur. Kas proteinleri ve yumurta proteinleri bu özelliktedir. Sosis, ekmek ve pasta gibi alanlarda kullanılır. </a:t>
            </a:r>
          </a:p>
          <a:p>
            <a:pPr lvl="0"/>
            <a:r>
              <a:rPr lang="tr-TR" b="1" dirty="0" smtClean="0">
                <a:solidFill>
                  <a:schemeClr val="tx1"/>
                </a:solidFill>
              </a:rPr>
              <a:t>Jel Oluşumu:</a:t>
            </a:r>
            <a:r>
              <a:rPr lang="tr-TR" dirty="0" smtClean="0">
                <a:solidFill>
                  <a:schemeClr val="tx1"/>
                </a:solidFill>
              </a:rPr>
              <a:t> Su bağlama, </a:t>
            </a:r>
            <a:r>
              <a:rPr lang="tr-TR" dirty="0" err="1" smtClean="0">
                <a:solidFill>
                  <a:schemeClr val="tx1"/>
                </a:solidFill>
              </a:rPr>
              <a:t>immobilizasyon</a:t>
            </a:r>
            <a:r>
              <a:rPr lang="tr-TR" dirty="0" smtClean="0">
                <a:solidFill>
                  <a:schemeClr val="tx1"/>
                </a:solidFill>
              </a:rPr>
              <a:t> ve şebeke oluşturma mekanizması sonucudur. Kas, yumurta ve süt proteinleri bu gibi özelliğe sahiptir. </a:t>
            </a:r>
          </a:p>
          <a:p>
            <a:pPr lvl="0"/>
            <a:r>
              <a:rPr lang="tr-TR" b="1" dirty="0" smtClean="0">
                <a:solidFill>
                  <a:schemeClr val="tx1"/>
                </a:solidFill>
              </a:rPr>
              <a:t>Kohezyon ve </a:t>
            </a:r>
            <a:r>
              <a:rPr lang="tr-TR" b="1" dirty="0" err="1" smtClean="0">
                <a:solidFill>
                  <a:schemeClr val="tx1"/>
                </a:solidFill>
              </a:rPr>
              <a:t>Adhezyon</a:t>
            </a:r>
            <a:r>
              <a:rPr lang="tr-TR" b="1" dirty="0" smtClean="0">
                <a:solidFill>
                  <a:schemeClr val="tx1"/>
                </a:solidFill>
              </a:rPr>
              <a:t>: </a:t>
            </a:r>
            <a:r>
              <a:rPr lang="tr-TR" dirty="0" smtClean="0">
                <a:solidFill>
                  <a:schemeClr val="tx1"/>
                </a:solidFill>
              </a:rPr>
              <a:t>Bağlanma ve yapışma özelliği proteinlerde </a:t>
            </a:r>
            <a:r>
              <a:rPr lang="tr-TR" dirty="0" err="1" smtClean="0">
                <a:solidFill>
                  <a:schemeClr val="tx1"/>
                </a:solidFill>
              </a:rPr>
              <a:t>hidrofobik</a:t>
            </a:r>
            <a:r>
              <a:rPr lang="tr-TR" dirty="0" smtClean="0">
                <a:solidFill>
                  <a:schemeClr val="tx1"/>
                </a:solidFill>
              </a:rPr>
              <a:t>, iyonik ve hidrojen bağlama mekanizmaları sonucudur. Kas, yumurta, serum (peynir suyu) bu özelliğe sahiptir. </a:t>
            </a:r>
          </a:p>
          <a:p>
            <a:pPr lvl="0"/>
            <a:r>
              <a:rPr lang="tr-TR" b="1" dirty="0" err="1" smtClean="0">
                <a:solidFill>
                  <a:schemeClr val="tx1"/>
                </a:solidFill>
              </a:rPr>
              <a:t>Elastisite</a:t>
            </a:r>
            <a:r>
              <a:rPr lang="tr-TR" b="1" dirty="0" smtClean="0">
                <a:solidFill>
                  <a:schemeClr val="tx1"/>
                </a:solidFill>
              </a:rPr>
              <a:t>: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Hidrofobik</a:t>
            </a:r>
            <a:r>
              <a:rPr lang="tr-TR" dirty="0" smtClean="0">
                <a:solidFill>
                  <a:schemeClr val="tx1"/>
                </a:solidFill>
              </a:rPr>
              <a:t> bağ, </a:t>
            </a:r>
            <a:r>
              <a:rPr lang="tr-TR" dirty="0" err="1" smtClean="0">
                <a:solidFill>
                  <a:schemeClr val="tx1"/>
                </a:solidFill>
              </a:rPr>
              <a:t>disülfit</a:t>
            </a:r>
            <a:r>
              <a:rPr lang="tr-TR" dirty="0" smtClean="0">
                <a:solidFill>
                  <a:schemeClr val="tx1"/>
                </a:solidFill>
              </a:rPr>
              <a:t> çapraz bağlar </a:t>
            </a:r>
            <a:r>
              <a:rPr lang="tr-TR" dirty="0" err="1" smtClean="0">
                <a:solidFill>
                  <a:schemeClr val="tx1"/>
                </a:solidFill>
              </a:rPr>
              <a:t>makanizması</a:t>
            </a:r>
            <a:r>
              <a:rPr lang="tr-TR" dirty="0" smtClean="0">
                <a:solidFill>
                  <a:schemeClr val="tx1"/>
                </a:solidFill>
              </a:rPr>
              <a:t> sonucudur. Kas ve hububat proteinleri bu özelliğe sahiptir.  Et ve fırın ürünlerinde kullanılır. </a:t>
            </a:r>
          </a:p>
          <a:p>
            <a:pPr lvl="0"/>
            <a:r>
              <a:rPr lang="tr-TR" b="1" dirty="0" err="1" smtClean="0">
                <a:solidFill>
                  <a:schemeClr val="tx1"/>
                </a:solidFill>
              </a:rPr>
              <a:t>Emülsifikasyon</a:t>
            </a:r>
            <a:r>
              <a:rPr lang="tr-TR" b="1" dirty="0" smtClean="0">
                <a:solidFill>
                  <a:schemeClr val="tx1"/>
                </a:solidFill>
              </a:rPr>
              <a:t>: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Dipolar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 err="1" smtClean="0">
                <a:solidFill>
                  <a:schemeClr val="tx1"/>
                </a:solidFill>
              </a:rPr>
              <a:t>adsorpsiyon</a:t>
            </a:r>
            <a:r>
              <a:rPr lang="tr-TR" dirty="0" smtClean="0">
                <a:solidFill>
                  <a:schemeClr val="tx1"/>
                </a:solidFill>
              </a:rPr>
              <a:t> ve ara alanlarda film torbacığı oluşturma </a:t>
            </a:r>
            <a:r>
              <a:rPr lang="tr-TR" dirty="0" err="1" smtClean="0">
                <a:solidFill>
                  <a:schemeClr val="tx1"/>
                </a:solidFill>
              </a:rPr>
              <a:t>mekaznizması</a:t>
            </a:r>
            <a:r>
              <a:rPr lang="tr-TR" dirty="0" smtClean="0">
                <a:solidFill>
                  <a:schemeClr val="tx1"/>
                </a:solidFill>
              </a:rPr>
              <a:t> bu özelliğe neden olur. Kas, yumurta ve süt proteinleri bu gibi özellik gösterir. Sosis, çorba, kek ve krema yapımında önemlidir. </a:t>
            </a:r>
          </a:p>
          <a:p>
            <a:pPr lvl="0"/>
            <a:r>
              <a:rPr lang="tr-TR" b="1" dirty="0" smtClean="0">
                <a:solidFill>
                  <a:schemeClr val="tx1"/>
                </a:solidFill>
              </a:rPr>
              <a:t>Köpük Oluşturma:</a:t>
            </a:r>
            <a:r>
              <a:rPr lang="tr-TR" dirty="0" smtClean="0">
                <a:solidFill>
                  <a:schemeClr val="tx1"/>
                </a:solidFill>
              </a:rPr>
              <a:t> Ara alanlarda film oluşumu ve ara </a:t>
            </a:r>
            <a:r>
              <a:rPr lang="tr-TR" dirty="0" err="1" smtClean="0">
                <a:solidFill>
                  <a:schemeClr val="tx1"/>
                </a:solidFill>
              </a:rPr>
              <a:t>adsorbsiyonu</a:t>
            </a:r>
            <a:r>
              <a:rPr lang="tr-TR" dirty="0" smtClean="0">
                <a:solidFill>
                  <a:schemeClr val="tx1"/>
                </a:solidFill>
              </a:rPr>
              <a:t> mekanizması bağı oluşur. Yumurta ve süt proteinleri bu özelliğe sahiptir. Çırpılmış krem, dondurma, pasta ve tatlı yapımında önerilir. </a:t>
            </a:r>
          </a:p>
          <a:p>
            <a:r>
              <a:rPr lang="tr-TR" b="1" dirty="0" smtClean="0">
                <a:solidFill>
                  <a:schemeClr val="tx1"/>
                </a:solidFill>
              </a:rPr>
              <a:t>Yağ ve Aroma Bağlama: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Hidrofobik</a:t>
            </a:r>
            <a:r>
              <a:rPr lang="tr-TR" dirty="0" smtClean="0">
                <a:solidFill>
                  <a:schemeClr val="tx1"/>
                </a:solidFill>
              </a:rPr>
              <a:t> bağ mekanizması sonucu oluşur. Süt, yumurta ve hububat proteinleri böyle özellik gösterir. Özellikle hamur yapımında ve düşük yağlı fırın ürünlerinde önemlidir.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Ekran Gösterisi (4:3)</PresentationFormat>
  <Paragraphs>49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 PROTEİN TEKNOLOJİSİ </vt:lpstr>
      <vt:lpstr>Slayt 2</vt:lpstr>
      <vt:lpstr>Slayt 3</vt:lpstr>
      <vt:lpstr>Slayt 4</vt:lpstr>
      <vt:lpstr>Slayt 5</vt:lpstr>
      <vt:lpstr> Proteinlerin Fonksiyonel Özellikleri: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PROTEİN TEKNOLOJİSİ </dc:title>
  <dc:creator>mf</dc:creator>
  <cp:lastModifiedBy>mf</cp:lastModifiedBy>
  <cp:revision>1</cp:revision>
  <dcterms:created xsi:type="dcterms:W3CDTF">2020-01-15T10:22:40Z</dcterms:created>
  <dcterms:modified xsi:type="dcterms:W3CDTF">2020-01-15T10:35:20Z</dcterms:modified>
</cp:coreProperties>
</file>