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14.01.2020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14.01.2020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457200" y="274638"/>
            <a:ext cx="8229600" cy="563562"/>
          </a:xfrm>
        </p:spPr>
        <p:txBody>
          <a:bodyPr/>
          <a:lstStyle/>
          <a:p>
            <a:pPr eaLnBrk="1" hangingPunct="1"/>
            <a:r>
              <a:rPr lang="tr-TR" sz="2400" b="1" smtClean="0">
                <a:solidFill>
                  <a:srgbClr val="FF3300"/>
                </a:solidFill>
              </a:rPr>
              <a:t>GIDA SANAYiNDE ASEPTiK AMBALAJLAMA</a:t>
            </a:r>
          </a:p>
        </p:txBody>
      </p:sp>
      <p:sp>
        <p:nvSpPr>
          <p:cNvPr id="231427" name="Rectangle 3"/>
          <p:cNvSpPr>
            <a:spLocks noGrp="1" noChangeArrowheads="1"/>
          </p:cNvSpPr>
          <p:nvPr>
            <p:ph idx="1"/>
          </p:nvPr>
        </p:nvSpPr>
        <p:spPr>
          <a:xfrm>
            <a:off x="457200" y="914400"/>
            <a:ext cx="8229600" cy="5211763"/>
          </a:xfrm>
          <a:blipFill dpi="0" rotWithShape="1">
            <a:blip r:embed="rId2" cstate="print"/>
            <a:srcRect/>
            <a:tile tx="0" ty="0" sx="100000" sy="100000" flip="none" algn="tl"/>
          </a:blipFill>
        </p:spPr>
        <p:txBody>
          <a:bodyPr/>
          <a:lstStyle/>
          <a:p>
            <a:pPr algn="ctr" eaLnBrk="1" hangingPunct="1"/>
            <a:r>
              <a:rPr lang="tr-TR" smtClean="0"/>
              <a:t>Aseptik ambalajlama; </a:t>
            </a:r>
          </a:p>
          <a:p>
            <a:pPr eaLnBrk="1" hangingPunct="1"/>
            <a:r>
              <a:rPr lang="tr-TR" smtClean="0"/>
              <a:t>ısıl işlem yoluyla </a:t>
            </a:r>
            <a:r>
              <a:rPr lang="tr-TR" i="1" smtClean="0"/>
              <a:t>"ticari steril" </a:t>
            </a:r>
            <a:r>
              <a:rPr lang="tr-TR" smtClean="0"/>
              <a:t>hale getirilmiş ve steril koşullarda soğutulmuş ürünün, yine steril koşullar altında steril ambalajlara doldurulup, ambalajın yeniden kontaminasyona yol açmayacak şekilde hermetikli olarak kapatılmasını kapsayan bir uygulamadır.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1426"/>
                                        </p:tgtEl>
                                        <p:attrNameLst>
                                          <p:attrName>style.visibility</p:attrName>
                                        </p:attrNameLst>
                                      </p:cBhvr>
                                      <p:to>
                                        <p:strVal val="visible"/>
                                      </p:to>
                                    </p:set>
                                    <p:anim calcmode="lin" valueType="num">
                                      <p:cBhvr additive="base">
                                        <p:cTn id="7" dur="500" fill="hold"/>
                                        <p:tgtEl>
                                          <p:spTgt spid="231426"/>
                                        </p:tgtEl>
                                        <p:attrNameLst>
                                          <p:attrName>ppt_x</p:attrName>
                                        </p:attrNameLst>
                                      </p:cBhvr>
                                      <p:tavLst>
                                        <p:tav tm="0">
                                          <p:val>
                                            <p:strVal val="#ppt_x"/>
                                          </p:val>
                                        </p:tav>
                                        <p:tav tm="100000">
                                          <p:val>
                                            <p:strVal val="#ppt_x"/>
                                          </p:val>
                                        </p:tav>
                                      </p:tavLst>
                                    </p:anim>
                                    <p:anim calcmode="lin" valueType="num">
                                      <p:cBhvr additive="base">
                                        <p:cTn id="8" dur="500" fill="hold"/>
                                        <p:tgtEl>
                                          <p:spTgt spid="2314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1427">
                                            <p:txEl>
                                              <p:pRg st="0" end="0"/>
                                            </p:txEl>
                                          </p:spTgt>
                                        </p:tgtEl>
                                        <p:attrNameLst>
                                          <p:attrName>style.visibility</p:attrName>
                                        </p:attrNameLst>
                                      </p:cBhvr>
                                      <p:to>
                                        <p:strVal val="visible"/>
                                      </p:to>
                                    </p:set>
                                    <p:anim calcmode="lin" valueType="num">
                                      <p:cBhvr additive="base">
                                        <p:cTn id="13" dur="5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1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31427">
                                            <p:txEl>
                                              <p:pRg st="1" end="1"/>
                                            </p:txEl>
                                          </p:spTgt>
                                        </p:tgtEl>
                                        <p:attrNameLst>
                                          <p:attrName>style.visibility</p:attrName>
                                        </p:attrNameLst>
                                      </p:cBhvr>
                                      <p:to>
                                        <p:strVal val="visible"/>
                                      </p:to>
                                    </p:set>
                                    <p:animEffect transition="in" filter="blinds(horizontal)">
                                      <p:cBhvr>
                                        <p:cTn id="19" dur="500"/>
                                        <p:tgtEl>
                                          <p:spTgt spid="2314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3"/>
          <p:cNvSpPr>
            <a:spLocks noGrp="1" noChangeArrowheads="1"/>
          </p:cNvSpPr>
          <p:nvPr>
            <p:ph idx="1"/>
          </p:nvPr>
        </p:nvSpPr>
        <p:spPr>
          <a:xfrm>
            <a:off x="457200" y="685800"/>
            <a:ext cx="8229600" cy="5440363"/>
          </a:xfrm>
          <a:blipFill dpi="0" rotWithShape="1">
            <a:blip r:embed="rId2" cstate="print"/>
            <a:srcRect/>
            <a:tile tx="0" ty="0" sx="100000" sy="100000" flip="none" algn="tl"/>
          </a:blipFill>
        </p:spPr>
        <p:txBody>
          <a:bodyPr/>
          <a:lstStyle/>
          <a:p>
            <a:pPr eaLnBrk="1" hangingPunct="1">
              <a:lnSpc>
                <a:spcPct val="90000"/>
              </a:lnSpc>
            </a:pPr>
            <a:r>
              <a:rPr lang="tr-TR" sz="2800" smtClean="0"/>
              <a:t>O halde aseptik ambalajlama tekniği üç ana aşamadan oluşmaktadır :</a:t>
            </a:r>
          </a:p>
          <a:p>
            <a:pPr eaLnBrk="1" hangingPunct="1">
              <a:lnSpc>
                <a:spcPct val="90000"/>
              </a:lnSpc>
              <a:buFont typeface="Arial" charset="0"/>
              <a:buNone/>
            </a:pPr>
            <a:r>
              <a:rPr lang="tr-TR" sz="2800" smtClean="0"/>
              <a:t>		-Ambalaj malzemesinin sterilizasyonu,</a:t>
            </a:r>
          </a:p>
          <a:p>
            <a:pPr eaLnBrk="1" hangingPunct="1">
              <a:lnSpc>
                <a:spcPct val="90000"/>
              </a:lnSpc>
              <a:buFont typeface="Arial" charset="0"/>
              <a:buNone/>
            </a:pPr>
            <a:r>
              <a:rPr lang="tr-TR" sz="2800" smtClean="0"/>
              <a:t>		-Steril atmosferde ambalajın oluşturulması veya daha önceden hazırlanmış steril ambalajların içine steril ürünün doldurulması,</a:t>
            </a:r>
          </a:p>
          <a:p>
            <a:pPr eaLnBrk="1" hangingPunct="1">
              <a:lnSpc>
                <a:spcPct val="90000"/>
              </a:lnSpc>
              <a:buFont typeface="Arial" charset="0"/>
              <a:buNone/>
            </a:pPr>
            <a:r>
              <a:rPr lang="tr-TR" sz="2800" smtClean="0"/>
              <a:t>		-Tekrar kontaminasyona olanak vermeyecek ambalajların elde edilmesi</a:t>
            </a:r>
          </a:p>
          <a:p>
            <a:pPr eaLnBrk="1" hangingPunct="1">
              <a:lnSpc>
                <a:spcPct val="90000"/>
              </a:lnSpc>
              <a:buFontTx/>
              <a:buNone/>
            </a:pPr>
            <a:r>
              <a:rPr lang="tr-TR" sz="2800" smtClean="0"/>
              <a:t>		Başta süt ve çeşitli süt mamulleri olmak üzere, meyve suları ve pulpları, soslar, çorbalar, bebek mamaları, Salça, puding, çay, soya ürünleri, çeşitli içecekler ve benzer ürünler bu teknikle ambalajlanıp tüketime sunulmaktadır.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2450">
                                            <p:txEl>
                                              <p:pRg st="0" end="0"/>
                                            </p:txEl>
                                          </p:spTgt>
                                        </p:tgtEl>
                                        <p:attrNameLst>
                                          <p:attrName>style.visibility</p:attrName>
                                        </p:attrNameLst>
                                      </p:cBhvr>
                                      <p:to>
                                        <p:strVal val="visible"/>
                                      </p:to>
                                    </p:set>
                                    <p:anim calcmode="lin" valueType="num">
                                      <p:cBhvr additive="base">
                                        <p:cTn id="7" dur="500" fill="hold"/>
                                        <p:tgtEl>
                                          <p:spTgt spid="2324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24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2450">
                                            <p:txEl>
                                              <p:pRg st="1" end="1"/>
                                            </p:txEl>
                                          </p:spTgt>
                                        </p:tgtEl>
                                        <p:attrNameLst>
                                          <p:attrName>style.visibility</p:attrName>
                                        </p:attrNameLst>
                                      </p:cBhvr>
                                      <p:to>
                                        <p:strVal val="visible"/>
                                      </p:to>
                                    </p:set>
                                    <p:anim calcmode="lin" valueType="num">
                                      <p:cBhvr additive="base">
                                        <p:cTn id="13" dur="500" fill="hold"/>
                                        <p:tgtEl>
                                          <p:spTgt spid="23245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24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2450">
                                            <p:txEl>
                                              <p:pRg st="2" end="2"/>
                                            </p:txEl>
                                          </p:spTgt>
                                        </p:tgtEl>
                                        <p:attrNameLst>
                                          <p:attrName>style.visibility</p:attrName>
                                        </p:attrNameLst>
                                      </p:cBhvr>
                                      <p:to>
                                        <p:strVal val="visible"/>
                                      </p:to>
                                    </p:set>
                                    <p:anim calcmode="lin" valueType="num">
                                      <p:cBhvr additive="base">
                                        <p:cTn id="19" dur="500" fill="hold"/>
                                        <p:tgtEl>
                                          <p:spTgt spid="23245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24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2450">
                                            <p:txEl>
                                              <p:pRg st="3" end="3"/>
                                            </p:txEl>
                                          </p:spTgt>
                                        </p:tgtEl>
                                        <p:attrNameLst>
                                          <p:attrName>style.visibility</p:attrName>
                                        </p:attrNameLst>
                                      </p:cBhvr>
                                      <p:to>
                                        <p:strVal val="visible"/>
                                      </p:to>
                                    </p:set>
                                    <p:anim calcmode="lin" valueType="num">
                                      <p:cBhvr additive="base">
                                        <p:cTn id="25" dur="500" fill="hold"/>
                                        <p:tgtEl>
                                          <p:spTgt spid="23245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24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32450">
                                            <p:txEl>
                                              <p:pRg st="4" end="4"/>
                                            </p:txEl>
                                          </p:spTgt>
                                        </p:tgtEl>
                                        <p:attrNameLst>
                                          <p:attrName>style.visibility</p:attrName>
                                        </p:attrNameLst>
                                      </p:cBhvr>
                                      <p:to>
                                        <p:strVal val="visible"/>
                                      </p:to>
                                    </p:set>
                                    <p:animEffect transition="in" filter="blinds(horizontal)">
                                      <p:cBhvr>
                                        <p:cTn id="31" dur="500"/>
                                        <p:tgtEl>
                                          <p:spTgt spid="2324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txBody>
          <a:bodyPr/>
          <a:lstStyle/>
          <a:p>
            <a:pPr eaLnBrk="1" hangingPunct="1">
              <a:defRPr/>
            </a:pPr>
            <a:r>
              <a:rPr lang="tr-TR" sz="2000" b="1" dirty="0" smtClean="0">
                <a:solidFill>
                  <a:srgbClr val="C00000"/>
                </a:solidFill>
              </a:rPr>
              <a:t>ASEPTİK AMBALAJLAMADA KULLANILAN AMBALAJ MALZEMELERİNDE ARANAN ÖZELLİKLER</a:t>
            </a:r>
          </a:p>
        </p:txBody>
      </p:sp>
      <p:sp>
        <p:nvSpPr>
          <p:cNvPr id="233475" name="Rectangle 3"/>
          <p:cNvSpPr>
            <a:spLocks noGrp="1" noChangeArrowheads="1"/>
          </p:cNvSpPr>
          <p:nvPr>
            <p:ph idx="1"/>
          </p:nvPr>
        </p:nvSpPr>
        <p:spPr>
          <a:xfrm>
            <a:off x="457200" y="1600200"/>
            <a:ext cx="8229600" cy="5029200"/>
          </a:xfrm>
          <a:blipFill dpi="0" rotWithShape="1">
            <a:blip r:embed="rId2" cstate="print"/>
            <a:srcRect/>
            <a:tile tx="0" ty="0" sx="100000" sy="100000" flip="none" algn="tl"/>
          </a:blipFill>
        </p:spPr>
        <p:txBody>
          <a:bodyPr/>
          <a:lstStyle/>
          <a:p>
            <a:pPr algn="just" eaLnBrk="1" hangingPunct="1">
              <a:lnSpc>
                <a:spcPct val="80000"/>
              </a:lnSpc>
            </a:pPr>
            <a:r>
              <a:rPr lang="tr-TR" sz="2400" i="1" smtClean="0"/>
              <a:t>1. Mikrobiyolojik Özellikler</a:t>
            </a:r>
          </a:p>
          <a:p>
            <a:pPr algn="just" eaLnBrk="1" hangingPunct="1">
              <a:lnSpc>
                <a:spcPct val="80000"/>
              </a:lnSpc>
              <a:buFontTx/>
              <a:buNone/>
            </a:pPr>
            <a:r>
              <a:rPr lang="tr-TR" sz="2400" smtClean="0"/>
              <a:t>		Aseptik ambalajlama teknolojisinin temel koşullarından ilki, ambalajın önceden sterilize edilmiş olmasıdır. </a:t>
            </a:r>
          </a:p>
          <a:p>
            <a:pPr algn="just" eaLnBrk="1" hangingPunct="1">
              <a:lnSpc>
                <a:spcPct val="80000"/>
              </a:lnSpc>
              <a:buFontTx/>
              <a:buNone/>
            </a:pPr>
            <a:r>
              <a:rPr lang="tr-TR" sz="2400" smtClean="0"/>
              <a:t>		Sterilizasyon, sterilize edilecek ambalaj materyalinin mikroorganizma yüküne ve bu mikroorganizmaların türlerine bağlı olarak gerçekleştirilen bir işlemdir. </a:t>
            </a:r>
          </a:p>
          <a:p>
            <a:pPr algn="just" eaLnBrk="1" hangingPunct="1">
              <a:lnSpc>
                <a:spcPct val="80000"/>
              </a:lnSpc>
              <a:buFontTx/>
              <a:buNone/>
            </a:pPr>
            <a:r>
              <a:rPr lang="tr-TR" sz="2400" smtClean="0"/>
              <a:t>		Aseptik teknolojide yararlanılan çeşitli sterilizasyon yöntemleri sınırlı sterilizasyon etkinliği gösterebildikleri için, mikrobiyal bakımdan önemli ölçüde kirlenmiş malzemede kalan mikroorganizmalar, ambalajlanan sterilize edilmiş gıdanın bozulmasına yol açacaktır. </a:t>
            </a:r>
          </a:p>
          <a:p>
            <a:pPr algn="just" eaLnBrk="1" hangingPunct="1">
              <a:lnSpc>
                <a:spcPct val="80000"/>
              </a:lnSpc>
              <a:buFontTx/>
              <a:buNone/>
            </a:pPr>
            <a:r>
              <a:rPr lang="tr-TR" sz="2400" smtClean="0"/>
              <a:t>	Nitekim yapılan araştırmalarda, karton esaslı laminat malzemelerin gıda ile temas edecek olan yüzeylerinde çeşitli sayılarda mikroorganizmalara rastlanmıştır.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22"/>
                                        </p:tgtEl>
                                        <p:attrNameLst>
                                          <p:attrName>style.visibility</p:attrName>
                                        </p:attrNameLst>
                                      </p:cBhvr>
                                      <p:to>
                                        <p:strVal val="visible"/>
                                      </p:to>
                                    </p:set>
                                    <p:anim calcmode="lin" valueType="num">
                                      <p:cBhvr additive="base">
                                        <p:cTn id="7" dur="500" fill="hold"/>
                                        <p:tgtEl>
                                          <p:spTgt spid="235522"/>
                                        </p:tgtEl>
                                        <p:attrNameLst>
                                          <p:attrName>ppt_x</p:attrName>
                                        </p:attrNameLst>
                                      </p:cBhvr>
                                      <p:tavLst>
                                        <p:tav tm="0">
                                          <p:val>
                                            <p:strVal val="#ppt_x"/>
                                          </p:val>
                                        </p:tav>
                                        <p:tav tm="100000">
                                          <p:val>
                                            <p:strVal val="#ppt_x"/>
                                          </p:val>
                                        </p:tav>
                                      </p:tavLst>
                                    </p:anim>
                                    <p:anim calcmode="lin" valueType="num">
                                      <p:cBhvr additive="base">
                                        <p:cTn id="8" dur="500" fill="hold"/>
                                        <p:tgtEl>
                                          <p:spTgt spid="2355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3475">
                                            <p:txEl>
                                              <p:pRg st="0" end="0"/>
                                            </p:txEl>
                                          </p:spTgt>
                                        </p:tgtEl>
                                        <p:attrNameLst>
                                          <p:attrName>style.visibility</p:attrName>
                                        </p:attrNameLst>
                                      </p:cBhvr>
                                      <p:to>
                                        <p:strVal val="visible"/>
                                      </p:to>
                                    </p:set>
                                    <p:anim calcmode="lin" valueType="num">
                                      <p:cBhvr additive="base">
                                        <p:cTn id="13" dur="500" fill="hold"/>
                                        <p:tgtEl>
                                          <p:spTgt spid="23347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34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33475">
                                            <p:txEl>
                                              <p:pRg st="1" end="1"/>
                                            </p:txEl>
                                          </p:spTgt>
                                        </p:tgtEl>
                                        <p:attrNameLst>
                                          <p:attrName>style.visibility</p:attrName>
                                        </p:attrNameLst>
                                      </p:cBhvr>
                                      <p:to>
                                        <p:strVal val="visible"/>
                                      </p:to>
                                    </p:set>
                                    <p:animEffect transition="in" filter="blinds(horizontal)">
                                      <p:cBhvr>
                                        <p:cTn id="19" dur="500"/>
                                        <p:tgtEl>
                                          <p:spTgt spid="23347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233475">
                                            <p:txEl>
                                              <p:pRg st="2" end="2"/>
                                            </p:txEl>
                                          </p:spTgt>
                                        </p:tgtEl>
                                        <p:attrNameLst>
                                          <p:attrName>style.visibility</p:attrName>
                                        </p:attrNameLst>
                                      </p:cBhvr>
                                      <p:to>
                                        <p:strVal val="visible"/>
                                      </p:to>
                                    </p:set>
                                    <p:animEffect transition="in" filter="blinds(horizontal)">
                                      <p:cBhvr>
                                        <p:cTn id="24" dur="500"/>
                                        <p:tgtEl>
                                          <p:spTgt spid="23347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233475">
                                            <p:txEl>
                                              <p:pRg st="3" end="3"/>
                                            </p:txEl>
                                          </p:spTgt>
                                        </p:tgtEl>
                                        <p:attrNameLst>
                                          <p:attrName>style.visibility</p:attrName>
                                        </p:attrNameLst>
                                      </p:cBhvr>
                                      <p:to>
                                        <p:strVal val="visible"/>
                                      </p:to>
                                    </p:set>
                                    <p:animEffect transition="in" filter="box(in)">
                                      <p:cBhvr>
                                        <p:cTn id="29" dur="500"/>
                                        <p:tgtEl>
                                          <p:spTgt spid="23347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233475">
                                            <p:txEl>
                                              <p:pRg st="4" end="4"/>
                                            </p:txEl>
                                          </p:spTgt>
                                        </p:tgtEl>
                                        <p:attrNameLst>
                                          <p:attrName>style.visibility</p:attrName>
                                        </p:attrNameLst>
                                      </p:cBhvr>
                                      <p:to>
                                        <p:strVal val="visible"/>
                                      </p:to>
                                    </p:set>
                                    <p:animEffect transition="in" filter="blinds(horizontal)">
                                      <p:cBhvr>
                                        <p:cTn id="34" dur="500"/>
                                        <p:tgtEl>
                                          <p:spTgt spid="2334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3"/>
          <p:cNvSpPr>
            <a:spLocks noGrp="1" noChangeArrowheads="1"/>
          </p:cNvSpPr>
          <p:nvPr>
            <p:ph idx="1"/>
          </p:nvPr>
        </p:nvSpPr>
        <p:spPr>
          <a:xfrm>
            <a:off x="457200" y="762000"/>
            <a:ext cx="8229600" cy="5364163"/>
          </a:xfrm>
          <a:blipFill dpi="0" rotWithShape="1">
            <a:blip r:embed="rId2" cstate="print"/>
            <a:srcRect/>
            <a:tile tx="0" ty="0" sx="100000" sy="100000" flip="none" algn="tl"/>
          </a:blipFill>
        </p:spPr>
        <p:txBody>
          <a:bodyPr/>
          <a:lstStyle/>
          <a:p>
            <a:pPr algn="just" eaLnBrk="1" hangingPunct="1">
              <a:lnSpc>
                <a:spcPct val="90000"/>
              </a:lnSpc>
              <a:buFontTx/>
              <a:buNone/>
            </a:pPr>
            <a:r>
              <a:rPr lang="tr-TR" sz="2800" b="1" smtClean="0"/>
              <a:t>	</a:t>
            </a:r>
            <a:r>
              <a:rPr lang="tr-TR" sz="2800" i="1" smtClean="0"/>
              <a:t>2. Fiziksel ve Kimyasal Özellikler</a:t>
            </a:r>
          </a:p>
          <a:p>
            <a:pPr algn="just" eaLnBrk="1" hangingPunct="1">
              <a:lnSpc>
                <a:spcPct val="90000"/>
              </a:lnSpc>
              <a:buFontTx/>
              <a:buNone/>
            </a:pPr>
            <a:r>
              <a:rPr lang="tr-TR" sz="2800" smtClean="0"/>
              <a:t>		Aseptik ambalajlama uygulamalarında önemli olan bir diğer özellik, ambalajın ambalajlama makinesi fonksiyonları ile uyum sağlamasıdır. </a:t>
            </a:r>
          </a:p>
          <a:p>
            <a:pPr algn="just" eaLnBrk="1" hangingPunct="1">
              <a:lnSpc>
                <a:spcPct val="90000"/>
              </a:lnSpc>
              <a:buFontTx/>
              <a:buNone/>
            </a:pPr>
            <a:r>
              <a:rPr lang="tr-TR" sz="2800" smtClean="0"/>
              <a:t>		Örneğin; derin çekme yöntemine göre kap yapan aseptik ambalajlama makinesinde kullanılan folyonun derin çekilebilir olması, üst folyonun yapıştırılmasını izleyen kesim istasyonunda deforme olmaması, seçilen folyoda istenen özelliklerdendir.</a:t>
            </a:r>
          </a:p>
          <a:p>
            <a:pPr algn="just" eaLnBrk="1" hangingPunct="1">
              <a:lnSpc>
                <a:spcPct val="90000"/>
              </a:lnSpc>
              <a:buFontTx/>
              <a:buNone/>
            </a:pPr>
            <a:r>
              <a:rPr lang="tr-TR" sz="280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4498">
                                            <p:txEl>
                                              <p:pRg st="0" end="0"/>
                                            </p:txEl>
                                          </p:spTgt>
                                        </p:tgtEl>
                                        <p:attrNameLst>
                                          <p:attrName>style.visibility</p:attrName>
                                        </p:attrNameLst>
                                      </p:cBhvr>
                                      <p:to>
                                        <p:strVal val="visible"/>
                                      </p:to>
                                    </p:set>
                                    <p:anim calcmode="lin" valueType="num">
                                      <p:cBhvr additive="base">
                                        <p:cTn id="7" dur="500" fill="hold"/>
                                        <p:tgtEl>
                                          <p:spTgt spid="2344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44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34498">
                                            <p:txEl>
                                              <p:pRg st="1" end="1"/>
                                            </p:txEl>
                                          </p:spTgt>
                                        </p:tgtEl>
                                        <p:attrNameLst>
                                          <p:attrName>style.visibility</p:attrName>
                                        </p:attrNameLst>
                                      </p:cBhvr>
                                      <p:to>
                                        <p:strVal val="visible"/>
                                      </p:to>
                                    </p:set>
                                    <p:animEffect transition="in" filter="box(in)">
                                      <p:cBhvr>
                                        <p:cTn id="13" dur="500"/>
                                        <p:tgtEl>
                                          <p:spTgt spid="234498">
                                            <p:txEl>
                                              <p:pRg st="1" end="1"/>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34498">
                                            <p:txEl>
                                              <p:pRg st="2" end="2"/>
                                            </p:txEl>
                                          </p:spTgt>
                                        </p:tgtEl>
                                        <p:attrNameLst>
                                          <p:attrName>style.visibility</p:attrName>
                                        </p:attrNameLst>
                                      </p:cBhvr>
                                      <p:to>
                                        <p:strVal val="visible"/>
                                      </p:to>
                                    </p:set>
                                    <p:animEffect transition="in" filter="box(in)">
                                      <p:cBhvr>
                                        <p:cTn id="16" dur="500"/>
                                        <p:tgtEl>
                                          <p:spTgt spid="2344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3"/>
          <p:cNvSpPr>
            <a:spLocks noGrp="1" noChangeArrowheads="1"/>
          </p:cNvSpPr>
          <p:nvPr>
            <p:ph idx="1"/>
          </p:nvPr>
        </p:nvSpPr>
        <p:spPr>
          <a:xfrm>
            <a:off x="457200" y="304800"/>
            <a:ext cx="8686800" cy="5821363"/>
          </a:xfrm>
          <a:blipFill dpi="0" rotWithShape="1">
            <a:blip r:embed="rId2" cstate="print"/>
            <a:srcRect/>
            <a:tile tx="0" ty="0" sx="100000" sy="100000" flip="none" algn="tl"/>
          </a:blipFill>
        </p:spPr>
        <p:txBody>
          <a:bodyPr/>
          <a:lstStyle/>
          <a:p>
            <a:pPr eaLnBrk="1" hangingPunct="1">
              <a:lnSpc>
                <a:spcPct val="80000"/>
              </a:lnSpc>
            </a:pPr>
            <a:r>
              <a:rPr lang="tr-TR" sz="2400" b="1" i="1" smtClean="0"/>
              <a:t>Genel olarak ambalajın fiziksel ve kimyasal özellikleri;</a:t>
            </a:r>
          </a:p>
          <a:p>
            <a:pPr eaLnBrk="1" hangingPunct="1">
              <a:lnSpc>
                <a:spcPct val="80000"/>
              </a:lnSpc>
              <a:buFont typeface="Arial" charset="0"/>
              <a:buNone/>
            </a:pPr>
            <a:r>
              <a:rPr lang="tr-TR" sz="2400" smtClean="0"/>
              <a:t>		-Ambalaj malzemesinin ambalajlama makinesi fonksiyonlarına uyumu,</a:t>
            </a:r>
          </a:p>
          <a:p>
            <a:pPr eaLnBrk="1" hangingPunct="1">
              <a:lnSpc>
                <a:spcPct val="80000"/>
              </a:lnSpc>
              <a:buFont typeface="Arial" charset="0"/>
              <a:buNone/>
            </a:pPr>
            <a:r>
              <a:rPr lang="tr-TR" sz="2400" smtClean="0"/>
              <a:t>		-Ambalaj malzemesinin nem, güneş ışığı, sıcaklık değişimi gibi çevre koşullarına karşı dayanıklılığı,</a:t>
            </a:r>
          </a:p>
          <a:p>
            <a:pPr eaLnBrk="1" hangingPunct="1">
              <a:lnSpc>
                <a:spcPct val="80000"/>
              </a:lnSpc>
              <a:buFont typeface="Arial" charset="0"/>
              <a:buNone/>
            </a:pPr>
            <a:r>
              <a:rPr lang="tr-TR" sz="2400" smtClean="0"/>
              <a:t>		-Ambalaj malzemesinin steril gıda maddesinin içerdiği tuz ve iyonlara 	karşı direnci,</a:t>
            </a:r>
          </a:p>
          <a:p>
            <a:pPr eaLnBrk="1" hangingPunct="1">
              <a:lnSpc>
                <a:spcPct val="80000"/>
              </a:lnSpc>
              <a:buFont typeface="Arial" charset="0"/>
              <a:buNone/>
            </a:pPr>
            <a:r>
              <a:rPr lang="tr-TR" sz="2400" smtClean="0"/>
              <a:t>		-Aseptik ambalajın ısıtma ve soğutma işlemlerine dayanıklılığı, Üst ve alt 	dayanıklılık limitleri,</a:t>
            </a:r>
          </a:p>
          <a:p>
            <a:pPr eaLnBrk="1" hangingPunct="1">
              <a:lnSpc>
                <a:spcPct val="80000"/>
              </a:lnSpc>
              <a:buFont typeface="Arial" charset="0"/>
              <a:buNone/>
            </a:pPr>
            <a:r>
              <a:rPr lang="tr-TR" sz="2400" smtClean="0"/>
              <a:t>		-Işık, nem, oksijen geçirgenlik düzeyleri,</a:t>
            </a:r>
          </a:p>
          <a:p>
            <a:pPr eaLnBrk="1" hangingPunct="1">
              <a:lnSpc>
                <a:spcPct val="80000"/>
              </a:lnSpc>
              <a:buFont typeface="Arial" charset="0"/>
              <a:buNone/>
            </a:pPr>
            <a:r>
              <a:rPr lang="tr-TR" sz="2400" smtClean="0"/>
              <a:t>		-Mamul gıda maddesi ile temas eden ambalaj yüzeyinden gıdanın 	etkinliği sonucu çözünen kısım (migrasyon),</a:t>
            </a:r>
          </a:p>
          <a:p>
            <a:pPr eaLnBrk="1" hangingPunct="1">
              <a:lnSpc>
                <a:spcPct val="80000"/>
              </a:lnSpc>
              <a:buFont typeface="Arial" charset="0"/>
              <a:buNone/>
            </a:pPr>
            <a:r>
              <a:rPr lang="tr-TR" sz="2400" smtClean="0"/>
              <a:t>		-Aseptik ambalajın vitrinde duruşu ve nakliye sırasında formunu  muhafaza için gerekli yapısı,</a:t>
            </a:r>
          </a:p>
          <a:p>
            <a:pPr eaLnBrk="1" hangingPunct="1">
              <a:lnSpc>
                <a:spcPct val="80000"/>
              </a:lnSpc>
              <a:buFont typeface="Arial" charset="0"/>
              <a:buNone/>
            </a:pPr>
            <a:r>
              <a:rPr lang="tr-TR" sz="2400" smtClean="0"/>
              <a:t>		-Yer kaplama niteliği, üst üste konulduğunda yük dağılımı,</a:t>
            </a:r>
          </a:p>
          <a:p>
            <a:pPr eaLnBrk="1" hangingPunct="1">
              <a:lnSpc>
                <a:spcPct val="80000"/>
              </a:lnSpc>
              <a:buFont typeface="Arial" charset="0"/>
              <a:buNone/>
            </a:pPr>
            <a:r>
              <a:rPr lang="tr-TR" sz="2400" smtClean="0"/>
              <a:t>		-Ambalaj şekli oluşturulurken yapıştırılabilmesi veya ısıl kaynaklanabilirliği,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22">
                                            <p:txEl>
                                              <p:pRg st="0" end="0"/>
                                            </p:txEl>
                                          </p:spTgt>
                                        </p:tgtEl>
                                        <p:attrNameLst>
                                          <p:attrName>style.visibility</p:attrName>
                                        </p:attrNameLst>
                                      </p:cBhvr>
                                      <p:to>
                                        <p:strVal val="visible"/>
                                      </p:to>
                                    </p:set>
                                    <p:anim calcmode="lin" valueType="num">
                                      <p:cBhvr additive="base">
                                        <p:cTn id="7" dur="500" fill="hold"/>
                                        <p:tgtEl>
                                          <p:spTgt spid="2355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22">
                                            <p:txEl>
                                              <p:pRg st="1" end="1"/>
                                            </p:txEl>
                                          </p:spTgt>
                                        </p:tgtEl>
                                        <p:attrNameLst>
                                          <p:attrName>style.visibility</p:attrName>
                                        </p:attrNameLst>
                                      </p:cBhvr>
                                      <p:to>
                                        <p:strVal val="visible"/>
                                      </p:to>
                                    </p:set>
                                    <p:anim calcmode="lin" valueType="num">
                                      <p:cBhvr additive="base">
                                        <p:cTn id="13" dur="500" fill="hold"/>
                                        <p:tgtEl>
                                          <p:spTgt spid="23552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22">
                                            <p:txEl>
                                              <p:pRg st="2" end="2"/>
                                            </p:txEl>
                                          </p:spTgt>
                                        </p:tgtEl>
                                        <p:attrNameLst>
                                          <p:attrName>style.visibility</p:attrName>
                                        </p:attrNameLst>
                                      </p:cBhvr>
                                      <p:to>
                                        <p:strVal val="visible"/>
                                      </p:to>
                                    </p:set>
                                    <p:anim calcmode="lin" valueType="num">
                                      <p:cBhvr additive="base">
                                        <p:cTn id="19" dur="500" fill="hold"/>
                                        <p:tgtEl>
                                          <p:spTgt spid="23552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5522">
                                            <p:txEl>
                                              <p:pRg st="3" end="3"/>
                                            </p:txEl>
                                          </p:spTgt>
                                        </p:tgtEl>
                                        <p:attrNameLst>
                                          <p:attrName>style.visibility</p:attrName>
                                        </p:attrNameLst>
                                      </p:cBhvr>
                                      <p:to>
                                        <p:strVal val="visible"/>
                                      </p:to>
                                    </p:set>
                                    <p:anim calcmode="lin" valueType="num">
                                      <p:cBhvr additive="base">
                                        <p:cTn id="25" dur="500" fill="hold"/>
                                        <p:tgtEl>
                                          <p:spTgt spid="23552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5522">
                                            <p:txEl>
                                              <p:pRg st="4" end="4"/>
                                            </p:txEl>
                                          </p:spTgt>
                                        </p:tgtEl>
                                        <p:attrNameLst>
                                          <p:attrName>style.visibility</p:attrName>
                                        </p:attrNameLst>
                                      </p:cBhvr>
                                      <p:to>
                                        <p:strVal val="visible"/>
                                      </p:to>
                                    </p:set>
                                    <p:anim calcmode="lin" valueType="num">
                                      <p:cBhvr additive="base">
                                        <p:cTn id="31" dur="500" fill="hold"/>
                                        <p:tgtEl>
                                          <p:spTgt spid="23552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5522">
                                            <p:txEl>
                                              <p:pRg st="5" end="5"/>
                                            </p:txEl>
                                          </p:spTgt>
                                        </p:tgtEl>
                                        <p:attrNameLst>
                                          <p:attrName>style.visibility</p:attrName>
                                        </p:attrNameLst>
                                      </p:cBhvr>
                                      <p:to>
                                        <p:strVal val="visible"/>
                                      </p:to>
                                    </p:set>
                                    <p:anim calcmode="lin" valueType="num">
                                      <p:cBhvr additive="base">
                                        <p:cTn id="37" dur="500" fill="hold"/>
                                        <p:tgtEl>
                                          <p:spTgt spid="23552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35522">
                                            <p:txEl>
                                              <p:pRg st="6" end="6"/>
                                            </p:txEl>
                                          </p:spTgt>
                                        </p:tgtEl>
                                        <p:attrNameLst>
                                          <p:attrName>style.visibility</p:attrName>
                                        </p:attrNameLst>
                                      </p:cBhvr>
                                      <p:to>
                                        <p:strVal val="visible"/>
                                      </p:to>
                                    </p:set>
                                    <p:anim calcmode="lin" valueType="num">
                                      <p:cBhvr additive="base">
                                        <p:cTn id="43" dur="500" fill="hold"/>
                                        <p:tgtEl>
                                          <p:spTgt spid="23552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55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35522">
                                            <p:txEl>
                                              <p:pRg st="7" end="7"/>
                                            </p:txEl>
                                          </p:spTgt>
                                        </p:tgtEl>
                                        <p:attrNameLst>
                                          <p:attrName>style.visibility</p:attrName>
                                        </p:attrNameLst>
                                      </p:cBhvr>
                                      <p:to>
                                        <p:strVal val="visible"/>
                                      </p:to>
                                    </p:set>
                                    <p:anim calcmode="lin" valueType="num">
                                      <p:cBhvr additive="base">
                                        <p:cTn id="49" dur="500" fill="hold"/>
                                        <p:tgtEl>
                                          <p:spTgt spid="23552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355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35522">
                                            <p:txEl>
                                              <p:pRg st="8" end="8"/>
                                            </p:txEl>
                                          </p:spTgt>
                                        </p:tgtEl>
                                        <p:attrNameLst>
                                          <p:attrName>style.visibility</p:attrName>
                                        </p:attrNameLst>
                                      </p:cBhvr>
                                      <p:to>
                                        <p:strVal val="visible"/>
                                      </p:to>
                                    </p:set>
                                    <p:anim calcmode="lin" valueType="num">
                                      <p:cBhvr additive="base">
                                        <p:cTn id="55" dur="500" fill="hold"/>
                                        <p:tgtEl>
                                          <p:spTgt spid="23552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3552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35522">
                                            <p:txEl>
                                              <p:pRg st="9" end="9"/>
                                            </p:txEl>
                                          </p:spTgt>
                                        </p:tgtEl>
                                        <p:attrNameLst>
                                          <p:attrName>style.visibility</p:attrName>
                                        </p:attrNameLst>
                                      </p:cBhvr>
                                      <p:to>
                                        <p:strVal val="visible"/>
                                      </p:to>
                                    </p:set>
                                    <p:anim calcmode="lin" valueType="num">
                                      <p:cBhvr additive="base">
                                        <p:cTn id="61" dur="500" fill="hold"/>
                                        <p:tgtEl>
                                          <p:spTgt spid="23552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3552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txBody>
          <a:bodyPr/>
          <a:lstStyle/>
          <a:p>
            <a:pPr eaLnBrk="1" hangingPunct="1">
              <a:defRPr/>
            </a:pPr>
            <a:r>
              <a:rPr lang="tr-TR" sz="2000" b="1" dirty="0" smtClean="0">
                <a:solidFill>
                  <a:srgbClr val="C00000"/>
                </a:solidFill>
              </a:rPr>
              <a:t>SEPTİK AMBALAJLAMA TEKNİGİNDE KULLANILAN AMBALAJ MATERYALLERİ VE AMBALAJ TİPLERİ</a:t>
            </a:r>
          </a:p>
        </p:txBody>
      </p:sp>
      <p:sp>
        <p:nvSpPr>
          <p:cNvPr id="236547" name="Rectangle 3"/>
          <p:cNvSpPr>
            <a:spLocks noGrp="1" noChangeArrowheads="1"/>
          </p:cNvSpPr>
          <p:nvPr>
            <p:ph idx="1"/>
          </p:nvPr>
        </p:nvSpPr>
        <p:spPr>
          <a:xfrm>
            <a:off x="457200" y="1600200"/>
            <a:ext cx="8686800" cy="4525963"/>
          </a:xfrm>
          <a:blipFill dpi="0" rotWithShape="1">
            <a:blip r:embed="rId2" cstate="print"/>
            <a:srcRect/>
            <a:tile tx="0" ty="0" sx="100000" sy="100000" flip="none" algn="tl"/>
          </a:blipFill>
        </p:spPr>
        <p:txBody>
          <a:bodyPr/>
          <a:lstStyle/>
          <a:p>
            <a:pPr eaLnBrk="1" hangingPunct="1">
              <a:buFontTx/>
              <a:buNone/>
            </a:pPr>
            <a:r>
              <a:rPr lang="tr-TR" sz="2800" smtClean="0"/>
              <a:t>		Aseptik ambalajlama tekniğinde değişik nitelikte plastikler ile cam, teneke ve aluminyum gibi materyallerden yapılmış ambalajlar kullanılabilir. 	Ancak aseptik ambalaj materyali denildiğinde genellikle, doğrudan plastik malzeme veya daha çok karton bazlı laminatlar anlaşılır</a:t>
            </a:r>
          </a:p>
          <a:p>
            <a:pPr eaLnBrk="1" hangingPunct="1">
              <a:buFontTx/>
              <a:buNone/>
            </a:pPr>
            <a:r>
              <a:rPr lang="tr-TR" sz="280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8594"/>
                                        </p:tgtEl>
                                        <p:attrNameLst>
                                          <p:attrName>style.visibility</p:attrName>
                                        </p:attrNameLst>
                                      </p:cBhvr>
                                      <p:to>
                                        <p:strVal val="visible"/>
                                      </p:to>
                                    </p:set>
                                    <p:anim calcmode="lin" valueType="num">
                                      <p:cBhvr additive="base">
                                        <p:cTn id="7" dur="500" fill="hold"/>
                                        <p:tgtEl>
                                          <p:spTgt spid="238594"/>
                                        </p:tgtEl>
                                        <p:attrNameLst>
                                          <p:attrName>ppt_x</p:attrName>
                                        </p:attrNameLst>
                                      </p:cBhvr>
                                      <p:tavLst>
                                        <p:tav tm="0">
                                          <p:val>
                                            <p:strVal val="#ppt_x"/>
                                          </p:val>
                                        </p:tav>
                                        <p:tav tm="100000">
                                          <p:val>
                                            <p:strVal val="#ppt_x"/>
                                          </p:val>
                                        </p:tav>
                                      </p:tavLst>
                                    </p:anim>
                                    <p:anim calcmode="lin" valueType="num">
                                      <p:cBhvr additive="base">
                                        <p:cTn id="8" dur="500" fill="hold"/>
                                        <p:tgtEl>
                                          <p:spTgt spid="2385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36547">
                                            <p:txEl>
                                              <p:pRg st="0" end="0"/>
                                            </p:txEl>
                                          </p:spTgt>
                                        </p:tgtEl>
                                        <p:attrNameLst>
                                          <p:attrName>style.visibility</p:attrName>
                                        </p:attrNameLst>
                                      </p:cBhvr>
                                      <p:to>
                                        <p:strVal val="visible"/>
                                      </p:to>
                                    </p:set>
                                    <p:animEffect transition="in" filter="blinds(horizontal)">
                                      <p:cBhvr>
                                        <p:cTn id="13" dur="500"/>
                                        <p:tgtEl>
                                          <p:spTgt spid="2365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3"/>
          <p:cNvSpPr>
            <a:spLocks noGrp="1" noChangeArrowheads="1"/>
          </p:cNvSpPr>
          <p:nvPr>
            <p:ph idx="1"/>
          </p:nvPr>
        </p:nvSpPr>
        <p:spPr>
          <a:xfrm>
            <a:off x="457200" y="533400"/>
            <a:ext cx="8229600" cy="5592763"/>
          </a:xfrm>
          <a:blipFill dpi="0" rotWithShape="1">
            <a:blip r:embed="rId2" cstate="print"/>
            <a:srcRect/>
            <a:tile tx="0" ty="0" sx="100000" sy="100000" flip="none" algn="tl"/>
          </a:blipFill>
        </p:spPr>
        <p:txBody>
          <a:bodyPr/>
          <a:lstStyle/>
          <a:p>
            <a:pPr eaLnBrk="1" hangingPunct="1">
              <a:lnSpc>
                <a:spcPct val="90000"/>
              </a:lnSpc>
            </a:pPr>
            <a:r>
              <a:rPr lang="tr-TR" smtClean="0"/>
              <a:t>Karton bazlı laminat malzemeden karton kutular,</a:t>
            </a:r>
          </a:p>
          <a:p>
            <a:pPr eaLnBrk="1" hangingPunct="1">
              <a:lnSpc>
                <a:spcPct val="90000"/>
              </a:lnSpc>
            </a:pPr>
            <a:r>
              <a:rPr lang="tr-TR" smtClean="0"/>
              <a:t>Plastik torbalar,</a:t>
            </a:r>
          </a:p>
          <a:p>
            <a:pPr eaLnBrk="1" hangingPunct="1">
              <a:lnSpc>
                <a:spcPct val="90000"/>
              </a:lnSpc>
            </a:pPr>
            <a:r>
              <a:rPr lang="tr-TR" smtClean="0"/>
              <a:t>Cam veya plastik şişeler,</a:t>
            </a:r>
          </a:p>
          <a:p>
            <a:pPr eaLnBrk="1" hangingPunct="1">
              <a:lnSpc>
                <a:spcPct val="90000"/>
              </a:lnSpc>
            </a:pPr>
            <a:r>
              <a:rPr lang="tr-TR" smtClean="0"/>
              <a:t>Plastik bardaklar,</a:t>
            </a:r>
          </a:p>
          <a:p>
            <a:pPr eaLnBrk="1" hangingPunct="1">
              <a:lnSpc>
                <a:spcPct val="90000"/>
              </a:lnSpc>
            </a:pPr>
            <a:r>
              <a:rPr lang="tr-TR" smtClean="0"/>
              <a:t>Bag-in-Box ambalajlar (plastik ve/veya laminattan çeşitli boyutta torba + destek kutu, varil vb.)</a:t>
            </a:r>
          </a:p>
          <a:p>
            <a:pPr eaLnBrk="1" hangingPunct="1">
              <a:lnSpc>
                <a:spcPct val="90000"/>
              </a:lnSpc>
            </a:pPr>
            <a:r>
              <a:rPr lang="tr-TR" smtClean="0"/>
              <a:t>Metal kutular,</a:t>
            </a:r>
          </a:p>
          <a:p>
            <a:pPr eaLnBrk="1" hangingPunct="1">
              <a:lnSpc>
                <a:spcPct val="90000"/>
              </a:lnSpc>
            </a:pPr>
            <a:r>
              <a:rPr lang="tr-TR" smtClean="0"/>
              <a:t>Laklı metal variller, paslanmaz çelik tanklar, içi kaplanmış normal çelik tanklar.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7570">
                                            <p:txEl>
                                              <p:pRg st="0" end="0"/>
                                            </p:txEl>
                                          </p:spTgt>
                                        </p:tgtEl>
                                        <p:attrNameLst>
                                          <p:attrName>style.visibility</p:attrName>
                                        </p:attrNameLst>
                                      </p:cBhvr>
                                      <p:to>
                                        <p:strVal val="visible"/>
                                      </p:to>
                                    </p:set>
                                    <p:anim calcmode="lin" valueType="num">
                                      <p:cBhvr additive="base">
                                        <p:cTn id="7" dur="500" fill="hold"/>
                                        <p:tgtEl>
                                          <p:spTgt spid="2375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75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7570">
                                            <p:txEl>
                                              <p:pRg st="1" end="1"/>
                                            </p:txEl>
                                          </p:spTgt>
                                        </p:tgtEl>
                                        <p:attrNameLst>
                                          <p:attrName>style.visibility</p:attrName>
                                        </p:attrNameLst>
                                      </p:cBhvr>
                                      <p:to>
                                        <p:strVal val="visible"/>
                                      </p:to>
                                    </p:set>
                                    <p:anim calcmode="lin" valueType="num">
                                      <p:cBhvr additive="base">
                                        <p:cTn id="13" dur="500" fill="hold"/>
                                        <p:tgtEl>
                                          <p:spTgt spid="23757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75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7570">
                                            <p:txEl>
                                              <p:pRg st="2" end="2"/>
                                            </p:txEl>
                                          </p:spTgt>
                                        </p:tgtEl>
                                        <p:attrNameLst>
                                          <p:attrName>style.visibility</p:attrName>
                                        </p:attrNameLst>
                                      </p:cBhvr>
                                      <p:to>
                                        <p:strVal val="visible"/>
                                      </p:to>
                                    </p:set>
                                    <p:anim calcmode="lin" valueType="num">
                                      <p:cBhvr additive="base">
                                        <p:cTn id="19" dur="500" fill="hold"/>
                                        <p:tgtEl>
                                          <p:spTgt spid="23757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75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7570">
                                            <p:txEl>
                                              <p:pRg st="3" end="3"/>
                                            </p:txEl>
                                          </p:spTgt>
                                        </p:tgtEl>
                                        <p:attrNameLst>
                                          <p:attrName>style.visibility</p:attrName>
                                        </p:attrNameLst>
                                      </p:cBhvr>
                                      <p:to>
                                        <p:strVal val="visible"/>
                                      </p:to>
                                    </p:set>
                                    <p:anim calcmode="lin" valueType="num">
                                      <p:cBhvr additive="base">
                                        <p:cTn id="25" dur="500" fill="hold"/>
                                        <p:tgtEl>
                                          <p:spTgt spid="23757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75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7570">
                                            <p:txEl>
                                              <p:pRg st="4" end="4"/>
                                            </p:txEl>
                                          </p:spTgt>
                                        </p:tgtEl>
                                        <p:attrNameLst>
                                          <p:attrName>style.visibility</p:attrName>
                                        </p:attrNameLst>
                                      </p:cBhvr>
                                      <p:to>
                                        <p:strVal val="visible"/>
                                      </p:to>
                                    </p:set>
                                    <p:anim calcmode="lin" valueType="num">
                                      <p:cBhvr additive="base">
                                        <p:cTn id="31" dur="500" fill="hold"/>
                                        <p:tgtEl>
                                          <p:spTgt spid="23757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75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7570">
                                            <p:txEl>
                                              <p:pRg st="5" end="5"/>
                                            </p:txEl>
                                          </p:spTgt>
                                        </p:tgtEl>
                                        <p:attrNameLst>
                                          <p:attrName>style.visibility</p:attrName>
                                        </p:attrNameLst>
                                      </p:cBhvr>
                                      <p:to>
                                        <p:strVal val="visible"/>
                                      </p:to>
                                    </p:set>
                                    <p:anim calcmode="lin" valueType="num">
                                      <p:cBhvr additive="base">
                                        <p:cTn id="37" dur="500" fill="hold"/>
                                        <p:tgtEl>
                                          <p:spTgt spid="23757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757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37570">
                                            <p:txEl>
                                              <p:pRg st="6" end="6"/>
                                            </p:txEl>
                                          </p:spTgt>
                                        </p:tgtEl>
                                        <p:attrNameLst>
                                          <p:attrName>style.visibility</p:attrName>
                                        </p:attrNameLst>
                                      </p:cBhvr>
                                      <p:to>
                                        <p:strVal val="visible"/>
                                      </p:to>
                                    </p:set>
                                    <p:anim calcmode="lin" valueType="num">
                                      <p:cBhvr additive="base">
                                        <p:cTn id="43" dur="500" fill="hold"/>
                                        <p:tgtEl>
                                          <p:spTgt spid="23757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757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57200" y="274638"/>
            <a:ext cx="8229600" cy="944562"/>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a:lstStyle/>
          <a:p>
            <a:pPr eaLnBrk="1" hangingPunct="1">
              <a:defRPr/>
            </a:pPr>
            <a:r>
              <a:rPr lang="tr-TR" sz="2000" b="1" dirty="0" smtClean="0">
                <a:solidFill>
                  <a:srgbClr val="C00000"/>
                </a:solidFill>
                <a:latin typeface="Times New Roman" pitchFamily="18" charset="0"/>
              </a:rPr>
              <a:t>ASEPTİK AMBALAJLAMADA UYGULANAN STERİLİZASYON YÖNTEMLERİ</a:t>
            </a:r>
          </a:p>
        </p:txBody>
      </p:sp>
      <p:sp>
        <p:nvSpPr>
          <p:cNvPr id="238595" name="Rectangle 3"/>
          <p:cNvSpPr>
            <a:spLocks noGrp="1" noChangeArrowheads="1"/>
          </p:cNvSpPr>
          <p:nvPr>
            <p:ph idx="1"/>
          </p:nvPr>
        </p:nvSpPr>
        <p:spPr>
          <a:xfrm>
            <a:off x="457200" y="1295400"/>
            <a:ext cx="8229600" cy="5029200"/>
          </a:xfrm>
          <a:blipFill dpi="0" rotWithShape="1">
            <a:blip r:embed="rId2" cstate="print"/>
            <a:srcRect/>
            <a:tile tx="0" ty="0" sx="100000" sy="100000" flip="none" algn="tl"/>
          </a:blipFill>
        </p:spPr>
        <p:txBody>
          <a:bodyPr/>
          <a:lstStyle/>
          <a:p>
            <a:pPr algn="just" eaLnBrk="1" hangingPunct="1">
              <a:lnSpc>
                <a:spcPct val="80000"/>
              </a:lnSpc>
              <a:buFontTx/>
              <a:buNone/>
            </a:pPr>
            <a:r>
              <a:rPr lang="tr-TR" sz="2400" smtClean="0"/>
              <a:t>		Ambalajın sterilizasyonu denilince gıda ile temas eden yüzeyinin sterilizasyonu anlaşılır. Gerek ısıl gerekse kimyasal yolla yapılan sterilizasyonlarda mikroorganizmaların ölümü logaritmik bir gelişme gösterdiğinden, yüzey sterilizasyonunda da hiçbir şekilde mutlak steriliteye ulaşma olanağı yoktur.</a:t>
            </a:r>
          </a:p>
          <a:p>
            <a:pPr algn="just" eaLnBrk="1" hangingPunct="1">
              <a:lnSpc>
                <a:spcPct val="80000"/>
              </a:lnSpc>
              <a:buFontTx/>
              <a:buNone/>
            </a:pPr>
            <a:r>
              <a:rPr lang="tr-TR" sz="2400" smtClean="0"/>
              <a:t>		 O halde ambalaj yüzeyinin sterilizasyonunda da aynen gıdaların sterilizasyonunda olduğu gibi mikroorganizma sayısında, daha doğrusu en dayanıklı sporların sayısında belli bir desimal azalma hedef alınarak çalışılma zorunluluğu vardır. </a:t>
            </a:r>
          </a:p>
          <a:p>
            <a:pPr algn="just" eaLnBrk="1" hangingPunct="1">
              <a:lnSpc>
                <a:spcPct val="80000"/>
              </a:lnSpc>
              <a:buFontTx/>
              <a:buNone/>
            </a:pPr>
            <a:r>
              <a:rPr lang="tr-TR" sz="2400" smtClean="0"/>
              <a:t>		Genel olarak, ambalaj yüzeyindeki mikroorganizma sayısında 4 desimallik bir azalma sağlayan bir sterilizasyon, birçok uygulayıcının hedef aldığı "kabul edilebilir en yüksek bozulma oranını" karşılayabilmektedir.</a:t>
            </a:r>
          </a:p>
          <a:p>
            <a:pPr algn="just" eaLnBrk="1" hangingPunct="1">
              <a:lnSpc>
                <a:spcPct val="80000"/>
              </a:lnSpc>
              <a:buFontTx/>
              <a:buNone/>
            </a:pPr>
            <a:r>
              <a:rPr lang="tr-TR" sz="2400" smtClean="0"/>
              <a:t>		Ambalaj sterilizasyonunda kullanılan yaygın sterilizasyon yöntemleri aşağıdaki gibi gruplandırılabilir: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0642"/>
                                        </p:tgtEl>
                                        <p:attrNameLst>
                                          <p:attrName>style.visibility</p:attrName>
                                        </p:attrNameLst>
                                      </p:cBhvr>
                                      <p:to>
                                        <p:strVal val="visible"/>
                                      </p:to>
                                    </p:set>
                                    <p:anim calcmode="lin" valueType="num">
                                      <p:cBhvr additive="base">
                                        <p:cTn id="7" dur="500" fill="hold"/>
                                        <p:tgtEl>
                                          <p:spTgt spid="240642"/>
                                        </p:tgtEl>
                                        <p:attrNameLst>
                                          <p:attrName>ppt_x</p:attrName>
                                        </p:attrNameLst>
                                      </p:cBhvr>
                                      <p:tavLst>
                                        <p:tav tm="0">
                                          <p:val>
                                            <p:strVal val="#ppt_x"/>
                                          </p:val>
                                        </p:tav>
                                        <p:tav tm="100000">
                                          <p:val>
                                            <p:strVal val="#ppt_x"/>
                                          </p:val>
                                        </p:tav>
                                      </p:tavLst>
                                    </p:anim>
                                    <p:anim calcmode="lin" valueType="num">
                                      <p:cBhvr additive="base">
                                        <p:cTn id="8" dur="500" fill="hold"/>
                                        <p:tgtEl>
                                          <p:spTgt spid="2406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38595">
                                            <p:txEl>
                                              <p:pRg st="0" end="0"/>
                                            </p:txEl>
                                          </p:spTgt>
                                        </p:tgtEl>
                                        <p:attrNameLst>
                                          <p:attrName>style.visibility</p:attrName>
                                        </p:attrNameLst>
                                      </p:cBhvr>
                                      <p:to>
                                        <p:strVal val="visible"/>
                                      </p:to>
                                    </p:set>
                                    <p:animEffect transition="in" filter="blinds(horizontal)">
                                      <p:cBhvr>
                                        <p:cTn id="13" dur="500"/>
                                        <p:tgtEl>
                                          <p:spTgt spid="23859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38595">
                                            <p:txEl>
                                              <p:pRg st="1" end="1"/>
                                            </p:txEl>
                                          </p:spTgt>
                                        </p:tgtEl>
                                        <p:attrNameLst>
                                          <p:attrName>style.visibility</p:attrName>
                                        </p:attrNameLst>
                                      </p:cBhvr>
                                      <p:to>
                                        <p:strVal val="visible"/>
                                      </p:to>
                                    </p:set>
                                    <p:animEffect transition="in" filter="blinds(horizontal)">
                                      <p:cBhvr>
                                        <p:cTn id="18" dur="500"/>
                                        <p:tgtEl>
                                          <p:spTgt spid="2385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38595">
                                            <p:txEl>
                                              <p:pRg st="2" end="2"/>
                                            </p:txEl>
                                          </p:spTgt>
                                        </p:tgtEl>
                                        <p:attrNameLst>
                                          <p:attrName>style.visibility</p:attrName>
                                        </p:attrNameLst>
                                      </p:cBhvr>
                                      <p:to>
                                        <p:strVal val="visible"/>
                                      </p:to>
                                    </p:set>
                                    <p:anim calcmode="lin" valueType="num">
                                      <p:cBhvr additive="base">
                                        <p:cTn id="23" dur="500" fill="hold"/>
                                        <p:tgtEl>
                                          <p:spTgt spid="23859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385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38595">
                                            <p:txEl>
                                              <p:pRg st="3" end="3"/>
                                            </p:txEl>
                                          </p:spTgt>
                                        </p:tgtEl>
                                        <p:attrNameLst>
                                          <p:attrName>style.visibility</p:attrName>
                                        </p:attrNameLst>
                                      </p:cBhvr>
                                      <p:to>
                                        <p:strVal val="visible"/>
                                      </p:to>
                                    </p:set>
                                    <p:animEffect transition="in" filter="blinds(horizontal)">
                                      <p:cBhvr>
                                        <p:cTn id="29" dur="500"/>
                                        <p:tgtEl>
                                          <p:spTgt spid="2385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457200" y="274638"/>
            <a:ext cx="8229600" cy="563562"/>
          </a:xfrm>
          <a:blipFill dpi="0" rotWithShape="1">
            <a:blip r:embed="rId2" cstate="print"/>
            <a:srcRect/>
            <a:tile tx="0" ty="0" sx="100000" sy="100000" flip="none" algn="tl"/>
          </a:blipFill>
        </p:spPr>
        <p:txBody>
          <a:bodyPr/>
          <a:lstStyle/>
          <a:p>
            <a:pPr eaLnBrk="1" hangingPunct="1"/>
            <a:r>
              <a:rPr lang="tr-TR" sz="2000" b="1" smtClean="0">
                <a:solidFill>
                  <a:srgbClr val="C00000"/>
                </a:solidFill>
              </a:rPr>
              <a:t>A. Fiziksel Yöntemler</a:t>
            </a:r>
          </a:p>
        </p:txBody>
      </p:sp>
      <p:sp>
        <p:nvSpPr>
          <p:cNvPr id="241667" name="Rectangle 3"/>
          <p:cNvSpPr>
            <a:spLocks noGrp="1" noChangeArrowheads="1"/>
          </p:cNvSpPr>
          <p:nvPr>
            <p:ph idx="1"/>
          </p:nvPr>
        </p:nvSpPr>
        <p:spPr>
          <a:xfrm>
            <a:off x="457200" y="914400"/>
            <a:ext cx="8686800" cy="5943600"/>
          </a:xfrm>
          <a:blipFill>
            <a:blip r:embed="rId3" cstate="print"/>
            <a:tile tx="0" ty="0" sx="100000" sy="100000" flip="none" algn="tl"/>
          </a:blipFill>
        </p:spPr>
        <p:txBody>
          <a:bodyPr/>
          <a:lstStyle/>
          <a:p>
            <a:pPr algn="just" eaLnBrk="1" hangingPunct="1">
              <a:lnSpc>
                <a:spcPct val="80000"/>
              </a:lnSpc>
              <a:defRPr/>
            </a:pPr>
            <a:endParaRPr lang="tr-TR" sz="2400" b="1" dirty="0" smtClean="0"/>
          </a:p>
          <a:p>
            <a:pPr algn="just" eaLnBrk="1" hangingPunct="1">
              <a:lnSpc>
                <a:spcPct val="80000"/>
              </a:lnSpc>
              <a:defRPr/>
            </a:pPr>
            <a:r>
              <a:rPr lang="tr-TR" sz="2400" b="1" dirty="0" smtClean="0"/>
              <a:t>1. Isıl İşlemler</a:t>
            </a:r>
          </a:p>
          <a:p>
            <a:pPr algn="just" eaLnBrk="1" hangingPunct="1">
              <a:lnSpc>
                <a:spcPct val="80000"/>
              </a:lnSpc>
              <a:defRPr/>
            </a:pPr>
            <a:r>
              <a:rPr lang="tr-TR" sz="2400" b="1" dirty="0" smtClean="0"/>
              <a:t>2. Işınlama uygulamasıyla sterilizasyon</a:t>
            </a:r>
            <a:endParaRPr lang="tr-TR" sz="2400" dirty="0" smtClean="0"/>
          </a:p>
          <a:p>
            <a:pPr marL="457200" indent="-457200" algn="ctr" eaLnBrk="1" hangingPunct="1">
              <a:lnSpc>
                <a:spcPct val="80000"/>
              </a:lnSpc>
              <a:buFont typeface="Arial" charset="0"/>
              <a:buAutoNum type="arabicPeriod"/>
              <a:defRPr/>
            </a:pPr>
            <a:r>
              <a:rPr lang="tr-TR" sz="2400" b="1" i="1" dirty="0" smtClean="0"/>
              <a:t>Isıl İşlemler</a:t>
            </a:r>
          </a:p>
          <a:p>
            <a:pPr marL="457200" indent="-457200" algn="just" eaLnBrk="1" hangingPunct="1">
              <a:lnSpc>
                <a:spcPct val="80000"/>
              </a:lnSpc>
              <a:buFont typeface="Arial" charset="0"/>
              <a:buNone/>
              <a:defRPr/>
            </a:pPr>
            <a:r>
              <a:rPr lang="tr-TR" sz="2400" dirty="0" smtClean="0"/>
              <a:t>			</a:t>
            </a:r>
          </a:p>
          <a:p>
            <a:pPr eaLnBrk="1" hangingPunct="1">
              <a:lnSpc>
                <a:spcPct val="80000"/>
              </a:lnSpc>
              <a:buFont typeface="Arial" charset="0"/>
              <a:buNone/>
              <a:defRPr/>
            </a:pPr>
            <a:r>
              <a:rPr lang="tr-TR" sz="2400" dirty="0" smtClean="0"/>
              <a:t>	-Doymuş buhar uygulaması</a:t>
            </a:r>
          </a:p>
          <a:p>
            <a:pPr eaLnBrk="1" hangingPunct="1">
              <a:lnSpc>
                <a:spcPct val="80000"/>
              </a:lnSpc>
              <a:buFont typeface="Arial" charset="0"/>
              <a:buNone/>
              <a:defRPr/>
            </a:pPr>
            <a:r>
              <a:rPr lang="tr-TR" sz="2400" dirty="0" smtClean="0"/>
              <a:t>	-Kızgın (aşırı ısıtılmış) buhar uygulaması</a:t>
            </a:r>
          </a:p>
          <a:p>
            <a:pPr eaLnBrk="1" hangingPunct="1">
              <a:lnSpc>
                <a:spcPct val="80000"/>
              </a:lnSpc>
              <a:buFont typeface="Arial" charset="0"/>
              <a:buNone/>
              <a:defRPr/>
            </a:pPr>
            <a:r>
              <a:rPr lang="tr-TR" sz="2400" dirty="0" smtClean="0"/>
              <a:t>	-Sıcak kuru hava ile ısıtma</a:t>
            </a:r>
          </a:p>
          <a:p>
            <a:pPr eaLnBrk="1" hangingPunct="1">
              <a:lnSpc>
                <a:spcPct val="80000"/>
              </a:lnSpc>
              <a:buFont typeface="Arial" charset="0"/>
              <a:buNone/>
              <a:defRPr/>
            </a:pPr>
            <a:r>
              <a:rPr lang="tr-TR" sz="2400" dirty="0" smtClean="0"/>
              <a:t>	-Sıcak kuru hava ve buhar karışımı ile ısıtma</a:t>
            </a:r>
          </a:p>
          <a:p>
            <a:pPr eaLnBrk="1" hangingPunct="1">
              <a:lnSpc>
                <a:spcPct val="80000"/>
              </a:lnSpc>
              <a:buFont typeface="Arial" charset="0"/>
              <a:buNone/>
              <a:defRPr/>
            </a:pPr>
            <a:r>
              <a:rPr lang="tr-TR" sz="2400" dirty="0" smtClean="0"/>
              <a:t>	-Ekstruzyon uygulaması </a:t>
            </a:r>
          </a:p>
          <a:p>
            <a:pPr algn="just" eaLnBrk="1" hangingPunct="1">
              <a:lnSpc>
                <a:spcPct val="80000"/>
              </a:lnSpc>
              <a:buFontTx/>
              <a:buNone/>
              <a:defRPr/>
            </a:pPr>
            <a:r>
              <a:rPr lang="tr-TR" sz="2400" dirty="0" smtClean="0"/>
              <a:t>		Bunlardan en etkilisi doymuş buhardır. Bunu, kızgın buhar ve sıcak kuru hava izler. </a:t>
            </a:r>
          </a:p>
          <a:p>
            <a:pPr algn="just" eaLnBrk="1" hangingPunct="1">
              <a:lnSpc>
                <a:spcPct val="80000"/>
              </a:lnSpc>
              <a:buFontTx/>
              <a:buNone/>
              <a:defRPr/>
            </a:pPr>
            <a:r>
              <a:rPr lang="tr-TR" sz="2400" dirty="0" smtClean="0"/>
              <a:t>		Nitekim, 147 ⁰C' de </a:t>
            </a:r>
            <a:r>
              <a:rPr lang="tr-TR" sz="2400" i="1" dirty="0" smtClean="0"/>
              <a:t>3.5 </a:t>
            </a:r>
            <a:r>
              <a:rPr lang="tr-TR" sz="2400" dirty="0" smtClean="0"/>
              <a:t>bar basınçlı doymuş buhar ile 5-6 saniyede bakteri sporları sayısında 5.5 - 7 desimallik bir azalma sağlanabilmesine karşın, aynı sonuca sıcak kuru hava veya aşırı ısıtılmış buharla ulaşılabilmesi için daha uzun süre gerekmektedir.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9618"/>
                                        </p:tgtEl>
                                        <p:attrNameLst>
                                          <p:attrName>style.visibility</p:attrName>
                                        </p:attrNameLst>
                                      </p:cBhvr>
                                      <p:to>
                                        <p:strVal val="visible"/>
                                      </p:to>
                                    </p:set>
                                    <p:anim calcmode="lin" valueType="num">
                                      <p:cBhvr additive="base">
                                        <p:cTn id="7" dur="500" fill="hold"/>
                                        <p:tgtEl>
                                          <p:spTgt spid="239618"/>
                                        </p:tgtEl>
                                        <p:attrNameLst>
                                          <p:attrName>ppt_x</p:attrName>
                                        </p:attrNameLst>
                                      </p:cBhvr>
                                      <p:tavLst>
                                        <p:tav tm="0">
                                          <p:val>
                                            <p:strVal val="#ppt_x"/>
                                          </p:val>
                                        </p:tav>
                                        <p:tav tm="100000">
                                          <p:val>
                                            <p:strVal val="#ppt_x"/>
                                          </p:val>
                                        </p:tav>
                                      </p:tavLst>
                                    </p:anim>
                                    <p:anim calcmode="lin" valueType="num">
                                      <p:cBhvr additive="base">
                                        <p:cTn id="8" dur="500" fill="hold"/>
                                        <p:tgtEl>
                                          <p:spTgt spid="2396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1667">
                                            <p:txEl>
                                              <p:pRg st="1" end="1"/>
                                            </p:txEl>
                                          </p:spTgt>
                                        </p:tgtEl>
                                        <p:attrNameLst>
                                          <p:attrName>style.visibility</p:attrName>
                                        </p:attrNameLst>
                                      </p:cBhvr>
                                      <p:to>
                                        <p:strVal val="visible"/>
                                      </p:to>
                                    </p:set>
                                    <p:anim calcmode="lin" valueType="num">
                                      <p:cBhvr additive="base">
                                        <p:cTn id="13" dur="500" fill="hold"/>
                                        <p:tgtEl>
                                          <p:spTgt spid="2416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16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1667">
                                            <p:txEl>
                                              <p:pRg st="2" end="2"/>
                                            </p:txEl>
                                          </p:spTgt>
                                        </p:tgtEl>
                                        <p:attrNameLst>
                                          <p:attrName>style.visibility</p:attrName>
                                        </p:attrNameLst>
                                      </p:cBhvr>
                                      <p:to>
                                        <p:strVal val="visible"/>
                                      </p:to>
                                    </p:set>
                                    <p:anim calcmode="lin" valueType="num">
                                      <p:cBhvr additive="base">
                                        <p:cTn id="19" dur="500" fill="hold"/>
                                        <p:tgtEl>
                                          <p:spTgt spid="2416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16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1667">
                                            <p:txEl>
                                              <p:pRg st="3" end="3"/>
                                            </p:txEl>
                                          </p:spTgt>
                                        </p:tgtEl>
                                        <p:attrNameLst>
                                          <p:attrName>style.visibility</p:attrName>
                                        </p:attrNameLst>
                                      </p:cBhvr>
                                      <p:to>
                                        <p:strVal val="visible"/>
                                      </p:to>
                                    </p:set>
                                    <p:anim calcmode="lin" valueType="num">
                                      <p:cBhvr additive="base">
                                        <p:cTn id="25" dur="500" fill="hold"/>
                                        <p:tgtEl>
                                          <p:spTgt spid="2416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16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41667">
                                            <p:txEl>
                                              <p:pRg st="5" end="5"/>
                                            </p:txEl>
                                          </p:spTgt>
                                        </p:tgtEl>
                                        <p:attrNameLst>
                                          <p:attrName>style.visibility</p:attrName>
                                        </p:attrNameLst>
                                      </p:cBhvr>
                                      <p:to>
                                        <p:strVal val="visible"/>
                                      </p:to>
                                    </p:set>
                                    <p:anim calcmode="lin" valueType="num">
                                      <p:cBhvr additive="base">
                                        <p:cTn id="31" dur="500" fill="hold"/>
                                        <p:tgtEl>
                                          <p:spTgt spid="24166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16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41667">
                                            <p:txEl>
                                              <p:pRg st="6" end="6"/>
                                            </p:txEl>
                                          </p:spTgt>
                                        </p:tgtEl>
                                        <p:attrNameLst>
                                          <p:attrName>style.visibility</p:attrName>
                                        </p:attrNameLst>
                                      </p:cBhvr>
                                      <p:to>
                                        <p:strVal val="visible"/>
                                      </p:to>
                                    </p:set>
                                    <p:anim calcmode="lin" valueType="num">
                                      <p:cBhvr additive="base">
                                        <p:cTn id="37" dur="500" fill="hold"/>
                                        <p:tgtEl>
                                          <p:spTgt spid="24166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16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41667">
                                            <p:txEl>
                                              <p:pRg st="7" end="7"/>
                                            </p:txEl>
                                          </p:spTgt>
                                        </p:tgtEl>
                                        <p:attrNameLst>
                                          <p:attrName>style.visibility</p:attrName>
                                        </p:attrNameLst>
                                      </p:cBhvr>
                                      <p:to>
                                        <p:strVal val="visible"/>
                                      </p:to>
                                    </p:set>
                                    <p:anim calcmode="lin" valueType="num">
                                      <p:cBhvr additive="base">
                                        <p:cTn id="43" dur="500" fill="hold"/>
                                        <p:tgtEl>
                                          <p:spTgt spid="24166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16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41667">
                                            <p:txEl>
                                              <p:pRg st="8" end="8"/>
                                            </p:txEl>
                                          </p:spTgt>
                                        </p:tgtEl>
                                        <p:attrNameLst>
                                          <p:attrName>style.visibility</p:attrName>
                                        </p:attrNameLst>
                                      </p:cBhvr>
                                      <p:to>
                                        <p:strVal val="visible"/>
                                      </p:to>
                                    </p:set>
                                    <p:anim calcmode="lin" valueType="num">
                                      <p:cBhvr additive="base">
                                        <p:cTn id="49" dur="500" fill="hold"/>
                                        <p:tgtEl>
                                          <p:spTgt spid="24166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16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41667">
                                            <p:txEl>
                                              <p:pRg st="9" end="9"/>
                                            </p:txEl>
                                          </p:spTgt>
                                        </p:tgtEl>
                                        <p:attrNameLst>
                                          <p:attrName>style.visibility</p:attrName>
                                        </p:attrNameLst>
                                      </p:cBhvr>
                                      <p:to>
                                        <p:strVal val="visible"/>
                                      </p:to>
                                    </p:set>
                                    <p:anim calcmode="lin" valueType="num">
                                      <p:cBhvr additive="base">
                                        <p:cTn id="55" dur="500" fill="hold"/>
                                        <p:tgtEl>
                                          <p:spTgt spid="241667">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4166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241667">
                                            <p:txEl>
                                              <p:pRg st="10" end="10"/>
                                            </p:txEl>
                                          </p:spTgt>
                                        </p:tgtEl>
                                        <p:attrNameLst>
                                          <p:attrName>style.visibility</p:attrName>
                                        </p:attrNameLst>
                                      </p:cBhvr>
                                      <p:to>
                                        <p:strVal val="visible"/>
                                      </p:to>
                                    </p:set>
                                    <p:animEffect transition="in" filter="blinds(horizontal)">
                                      <p:cBhvr>
                                        <p:cTn id="61" dur="500"/>
                                        <p:tgtEl>
                                          <p:spTgt spid="241667">
                                            <p:txEl>
                                              <p:pRg st="10" end="1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241667">
                                            <p:txEl>
                                              <p:pRg st="11" end="11"/>
                                            </p:txEl>
                                          </p:spTgt>
                                        </p:tgtEl>
                                        <p:attrNameLst>
                                          <p:attrName>style.visibility</p:attrName>
                                        </p:attrNameLst>
                                      </p:cBhvr>
                                      <p:to>
                                        <p:strVal val="visible"/>
                                      </p:to>
                                    </p:set>
                                    <p:animEffect transition="in" filter="blinds(horizontal)">
                                      <p:cBhvr>
                                        <p:cTn id="66" dur="500"/>
                                        <p:tgtEl>
                                          <p:spTgt spid="24166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3"/>
          <p:cNvSpPr>
            <a:spLocks noGrp="1" noChangeArrowheads="1"/>
          </p:cNvSpPr>
          <p:nvPr>
            <p:ph idx="1"/>
          </p:nvPr>
        </p:nvSpPr>
        <p:spPr>
          <a:xfrm>
            <a:off x="457200" y="533400"/>
            <a:ext cx="8686800" cy="5592763"/>
          </a:xfrm>
          <a:blipFill dpi="0" rotWithShape="1">
            <a:blip r:embed="rId2" cstate="print"/>
            <a:srcRect/>
            <a:tile tx="0" ty="0" sx="100000" sy="100000" flip="none" algn="tl"/>
          </a:blipFill>
        </p:spPr>
        <p:txBody>
          <a:bodyPr/>
          <a:lstStyle/>
          <a:p>
            <a:pPr algn="just" eaLnBrk="1" hangingPunct="1">
              <a:lnSpc>
                <a:spcPct val="80000"/>
              </a:lnSpc>
              <a:buFontTx/>
              <a:buNone/>
            </a:pPr>
            <a:r>
              <a:rPr lang="tr-TR" sz="2800" smtClean="0"/>
              <a:t>		Belirtilen bu tür sterilizasyon yöntemleri kimyasal yöntemlerle karşılaştırıldığında, ısı uygulamasının bazı avantajlara sahip olduğu görülür.</a:t>
            </a:r>
          </a:p>
          <a:p>
            <a:pPr algn="just" eaLnBrk="1" hangingPunct="1">
              <a:lnSpc>
                <a:spcPct val="80000"/>
              </a:lnSpc>
              <a:buFontTx/>
              <a:buNone/>
            </a:pPr>
            <a:r>
              <a:rPr lang="tr-TR" sz="2800" smtClean="0"/>
              <a:t>		-Isısal işlemler sonrasında 	ambalaj materyali üzerinde tehlike oluşturabilecek kalıntı bulunmaz. Fakat doymuş buhar uygulamasında, yüzeyde çok az miktarda kondensat kalabilir. </a:t>
            </a:r>
          </a:p>
          <a:p>
            <a:pPr algn="just" eaLnBrk="1" hangingPunct="1">
              <a:lnSpc>
                <a:spcPct val="80000"/>
              </a:lnSpc>
              <a:buFontTx/>
              <a:buNone/>
            </a:pPr>
            <a:r>
              <a:rPr lang="tr-TR" sz="2800" smtClean="0"/>
              <a:t>		-Diğer yandan, termal işlemler çevresel zararlara da yol açmazlar. </a:t>
            </a:r>
          </a:p>
          <a:p>
            <a:pPr algn="just" eaLnBrk="1" hangingPunct="1">
              <a:lnSpc>
                <a:spcPct val="80000"/>
              </a:lnSpc>
              <a:buFontTx/>
              <a:buNone/>
            </a:pPr>
            <a:r>
              <a:rPr lang="tr-TR" sz="2800" smtClean="0"/>
              <a:t>		-Toksik değillerdir. Bu nedenle personel güvenliği bakımından bir sorun oluşturmazlar. </a:t>
            </a:r>
          </a:p>
          <a:p>
            <a:pPr algn="just" eaLnBrk="1" hangingPunct="1">
              <a:lnSpc>
                <a:spcPct val="80000"/>
              </a:lnSpc>
              <a:buFontTx/>
              <a:buNone/>
            </a:pPr>
            <a:r>
              <a:rPr lang="tr-TR" sz="2800" smtClean="0"/>
              <a:t>		-Ayrıca, en azından kimyasal uygulamalar kadar ekonomiktirler.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0642">
                                            <p:txEl>
                                              <p:pRg st="0" end="0"/>
                                            </p:txEl>
                                          </p:spTgt>
                                        </p:tgtEl>
                                        <p:attrNameLst>
                                          <p:attrName>style.visibility</p:attrName>
                                        </p:attrNameLst>
                                      </p:cBhvr>
                                      <p:to>
                                        <p:strVal val="visible"/>
                                      </p:to>
                                    </p:set>
                                    <p:anim calcmode="lin" valueType="num">
                                      <p:cBhvr additive="base">
                                        <p:cTn id="7" dur="500" fill="hold"/>
                                        <p:tgtEl>
                                          <p:spTgt spid="2406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06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0642">
                                            <p:txEl>
                                              <p:pRg st="1" end="1"/>
                                            </p:txEl>
                                          </p:spTgt>
                                        </p:tgtEl>
                                        <p:attrNameLst>
                                          <p:attrName>style.visibility</p:attrName>
                                        </p:attrNameLst>
                                      </p:cBhvr>
                                      <p:to>
                                        <p:strVal val="visible"/>
                                      </p:to>
                                    </p:set>
                                    <p:anim calcmode="lin" valueType="num">
                                      <p:cBhvr additive="base">
                                        <p:cTn id="13" dur="500" fill="hold"/>
                                        <p:tgtEl>
                                          <p:spTgt spid="24064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06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0642">
                                            <p:txEl>
                                              <p:pRg st="2" end="2"/>
                                            </p:txEl>
                                          </p:spTgt>
                                        </p:tgtEl>
                                        <p:attrNameLst>
                                          <p:attrName>style.visibility</p:attrName>
                                        </p:attrNameLst>
                                      </p:cBhvr>
                                      <p:to>
                                        <p:strVal val="visible"/>
                                      </p:to>
                                    </p:set>
                                    <p:anim calcmode="lin" valueType="num">
                                      <p:cBhvr additive="base">
                                        <p:cTn id="19" dur="500" fill="hold"/>
                                        <p:tgtEl>
                                          <p:spTgt spid="24064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06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0642">
                                            <p:txEl>
                                              <p:pRg st="3" end="3"/>
                                            </p:txEl>
                                          </p:spTgt>
                                        </p:tgtEl>
                                        <p:attrNameLst>
                                          <p:attrName>style.visibility</p:attrName>
                                        </p:attrNameLst>
                                      </p:cBhvr>
                                      <p:to>
                                        <p:strVal val="visible"/>
                                      </p:to>
                                    </p:set>
                                    <p:anim calcmode="lin" valueType="num">
                                      <p:cBhvr additive="base">
                                        <p:cTn id="25" dur="500" fill="hold"/>
                                        <p:tgtEl>
                                          <p:spTgt spid="24064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06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40642">
                                            <p:txEl>
                                              <p:pRg st="4" end="4"/>
                                            </p:txEl>
                                          </p:spTgt>
                                        </p:tgtEl>
                                        <p:attrNameLst>
                                          <p:attrName>style.visibility</p:attrName>
                                        </p:attrNameLst>
                                      </p:cBhvr>
                                      <p:to>
                                        <p:strVal val="visible"/>
                                      </p:to>
                                    </p:set>
                                    <p:anim calcmode="lin" valueType="num">
                                      <p:cBhvr additive="base">
                                        <p:cTn id="31" dur="500" fill="hold"/>
                                        <p:tgtEl>
                                          <p:spTgt spid="24064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064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57200" y="274638"/>
            <a:ext cx="8229600" cy="411162"/>
          </a:xfrm>
        </p:spPr>
        <p:txBody>
          <a:bodyPr/>
          <a:lstStyle/>
          <a:p>
            <a:pPr eaLnBrk="1" hangingPunct="1"/>
            <a:r>
              <a:rPr lang="tr-TR" sz="2000" b="1" smtClean="0">
                <a:solidFill>
                  <a:srgbClr val="FF0000"/>
                </a:solidFill>
              </a:rPr>
              <a:t>2. Işınlama uygulamasıyla sterilizasyon</a:t>
            </a:r>
          </a:p>
        </p:txBody>
      </p:sp>
      <p:sp>
        <p:nvSpPr>
          <p:cNvPr id="241667" name="Rectangle 3"/>
          <p:cNvSpPr>
            <a:spLocks noGrp="1" noChangeArrowheads="1"/>
          </p:cNvSpPr>
          <p:nvPr>
            <p:ph idx="1"/>
          </p:nvPr>
        </p:nvSpPr>
        <p:spPr>
          <a:xfrm>
            <a:off x="457200" y="914400"/>
            <a:ext cx="8229600" cy="5211763"/>
          </a:xfrm>
          <a:blipFill dpi="0" rotWithShape="1">
            <a:blip r:embed="rId2" cstate="print"/>
            <a:srcRect/>
            <a:tile tx="0" ty="0" sx="100000" sy="100000" flip="none" algn="tl"/>
          </a:blipFill>
        </p:spPr>
        <p:txBody>
          <a:bodyPr/>
          <a:lstStyle/>
          <a:p>
            <a:pPr algn="just" eaLnBrk="1" hangingPunct="1">
              <a:lnSpc>
                <a:spcPct val="90000"/>
              </a:lnSpc>
              <a:buFontTx/>
              <a:buNone/>
            </a:pPr>
            <a:r>
              <a:rPr lang="tr-TR" sz="2400" smtClean="0"/>
              <a:t>		Derişik H</a:t>
            </a:r>
            <a:r>
              <a:rPr lang="tr-TR" sz="2400" baseline="-25000" smtClean="0"/>
              <a:t>2</a:t>
            </a:r>
            <a:r>
              <a:rPr lang="tr-TR" sz="2400" smtClean="0"/>
              <a:t>O</a:t>
            </a:r>
            <a:r>
              <a:rPr lang="tr-TR" sz="2400" baseline="-25000" smtClean="0"/>
              <a:t>2</a:t>
            </a:r>
            <a:r>
              <a:rPr lang="tr-TR" sz="2400" smtClean="0"/>
              <a:t> yardımıyla sterilizasyon tekniği uzun yıllardır başarıyla uygulanmasına karşın, ambalaj yüzeylerinin kimyasal madde kullanılmaksızın mikroorganizmalardan arındırılması eğilimi önemini hiç yitirmemiştir. Bu açıdan seçeneklerden biri de UV ve </a:t>
            </a:r>
            <a:r>
              <a:rPr lang="tr-TR" sz="2400" smtClean="0">
                <a:sym typeface="Symbol" pitchFamily="18" charset="2"/>
              </a:rPr>
              <a:t></a:t>
            </a:r>
            <a:r>
              <a:rPr lang="tr-TR" sz="2400" smtClean="0"/>
              <a:t> ışınlamadır.</a:t>
            </a:r>
          </a:p>
          <a:p>
            <a:pPr algn="just" eaLnBrk="1" hangingPunct="1">
              <a:lnSpc>
                <a:spcPct val="90000"/>
              </a:lnSpc>
              <a:buFontTx/>
              <a:buNone/>
            </a:pPr>
            <a:r>
              <a:rPr lang="tr-TR" sz="2400" smtClean="0"/>
              <a:t>		Ambalajların ışınlama ile sterilizasyonunda çoğu kez </a:t>
            </a:r>
            <a:r>
              <a:rPr lang="tr-TR" sz="2400" i="1" smtClean="0">
                <a:solidFill>
                  <a:srgbClr val="FF3300"/>
                </a:solidFill>
              </a:rPr>
              <a:t>CO60</a:t>
            </a:r>
            <a:r>
              <a:rPr lang="tr-TR" sz="2400" i="1" smtClean="0"/>
              <a:t> </a:t>
            </a:r>
            <a:r>
              <a:rPr lang="tr-TR" sz="2400" smtClean="0"/>
              <a:t>kaynağı kullanılarak parçacık ışınlanması </a:t>
            </a:r>
          </a:p>
          <a:p>
            <a:pPr algn="just" eaLnBrk="1" hangingPunct="1">
              <a:lnSpc>
                <a:spcPct val="90000"/>
              </a:lnSpc>
              <a:buFontTx/>
              <a:buNone/>
            </a:pPr>
            <a:r>
              <a:rPr lang="tr-TR" sz="2400" smtClean="0"/>
              <a:t>		veya yüksek enerjili elektron ışınlaması uygulanmaktadır. 	Radyoaktif ışınlama, </a:t>
            </a:r>
            <a:r>
              <a:rPr lang="tr-TR" sz="2400" i="1" smtClean="0"/>
              <a:t>"Bag-in-Box" </a:t>
            </a:r>
            <a:r>
              <a:rPr lang="tr-TR" sz="2400" smtClean="0"/>
              <a:t>sistemlerinde kullanılan plastik torbaların sterilizasyonunda yaygındır.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1666"/>
                                        </p:tgtEl>
                                        <p:attrNameLst>
                                          <p:attrName>style.visibility</p:attrName>
                                        </p:attrNameLst>
                                      </p:cBhvr>
                                      <p:to>
                                        <p:strVal val="visible"/>
                                      </p:to>
                                    </p:set>
                                    <p:anim calcmode="lin" valueType="num">
                                      <p:cBhvr additive="base">
                                        <p:cTn id="7" dur="500" fill="hold"/>
                                        <p:tgtEl>
                                          <p:spTgt spid="241666"/>
                                        </p:tgtEl>
                                        <p:attrNameLst>
                                          <p:attrName>ppt_x</p:attrName>
                                        </p:attrNameLst>
                                      </p:cBhvr>
                                      <p:tavLst>
                                        <p:tav tm="0">
                                          <p:val>
                                            <p:strVal val="#ppt_x"/>
                                          </p:val>
                                        </p:tav>
                                        <p:tav tm="100000">
                                          <p:val>
                                            <p:strVal val="#ppt_x"/>
                                          </p:val>
                                        </p:tav>
                                      </p:tavLst>
                                    </p:anim>
                                    <p:anim calcmode="lin" valueType="num">
                                      <p:cBhvr additive="base">
                                        <p:cTn id="8" dur="500" fill="hold"/>
                                        <p:tgtEl>
                                          <p:spTgt spid="2416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1667">
                                            <p:txEl>
                                              <p:pRg st="0" end="0"/>
                                            </p:txEl>
                                          </p:spTgt>
                                        </p:tgtEl>
                                        <p:attrNameLst>
                                          <p:attrName>style.visibility</p:attrName>
                                        </p:attrNameLst>
                                      </p:cBhvr>
                                      <p:to>
                                        <p:strVal val="visible"/>
                                      </p:to>
                                    </p:set>
                                    <p:anim calcmode="lin" valueType="num">
                                      <p:cBhvr additive="base">
                                        <p:cTn id="13" dur="500" fill="hold"/>
                                        <p:tgtEl>
                                          <p:spTgt spid="2416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16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41667">
                                            <p:txEl>
                                              <p:pRg st="1" end="1"/>
                                            </p:txEl>
                                          </p:spTgt>
                                        </p:tgtEl>
                                        <p:attrNameLst>
                                          <p:attrName>style.visibility</p:attrName>
                                        </p:attrNameLst>
                                      </p:cBhvr>
                                      <p:to>
                                        <p:strVal val="visible"/>
                                      </p:to>
                                    </p:set>
                                    <p:animEffect transition="in" filter="blinds(horizontal)">
                                      <p:cBhvr>
                                        <p:cTn id="19" dur="500"/>
                                        <p:tgtEl>
                                          <p:spTgt spid="24166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241667">
                                            <p:txEl>
                                              <p:pRg st="2" end="2"/>
                                            </p:txEl>
                                          </p:spTgt>
                                        </p:tgtEl>
                                        <p:attrNameLst>
                                          <p:attrName>style.visibility</p:attrName>
                                        </p:attrNameLst>
                                      </p:cBhvr>
                                      <p:to>
                                        <p:strVal val="visible"/>
                                      </p:to>
                                    </p:set>
                                    <p:animEffect transition="in" filter="blinds(horizontal)">
                                      <p:cBhvr>
                                        <p:cTn id="24" dur="500"/>
                                        <p:tgtEl>
                                          <p:spTgt spid="2416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3"/>
          <p:cNvSpPr>
            <a:spLocks noGrp="1" noChangeArrowheads="1"/>
          </p:cNvSpPr>
          <p:nvPr>
            <p:ph idx="1"/>
          </p:nvPr>
        </p:nvSpPr>
        <p:spPr>
          <a:xfrm>
            <a:off x="0" y="838200"/>
            <a:ext cx="9144000" cy="5287963"/>
          </a:xfrm>
          <a:blipFill dpi="0" rotWithShape="1">
            <a:blip r:embed="rId2" cstate="print"/>
            <a:srcRect/>
            <a:tile tx="0" ty="0" sx="100000" sy="100000" flip="none" algn="tl"/>
          </a:blipFill>
        </p:spPr>
        <p:txBody>
          <a:bodyPr/>
          <a:lstStyle/>
          <a:p>
            <a:pPr algn="just" eaLnBrk="1" hangingPunct="1">
              <a:lnSpc>
                <a:spcPct val="80000"/>
              </a:lnSpc>
            </a:pPr>
            <a:r>
              <a:rPr lang="tr-TR" sz="2800" smtClean="0"/>
              <a:t>Burada önemli olan nokta,</a:t>
            </a:r>
          </a:p>
          <a:p>
            <a:pPr algn="just" eaLnBrk="1" hangingPunct="1">
              <a:lnSpc>
                <a:spcPct val="80000"/>
              </a:lnSpc>
            </a:pPr>
            <a:r>
              <a:rPr lang="tr-TR" sz="2800" smtClean="0"/>
              <a:t>sterilizasyonun ambalaja radyoaktivite kazandırmayacak bir ışınla yapılmasıdır.</a:t>
            </a:r>
          </a:p>
          <a:p>
            <a:pPr algn="just" eaLnBrk="1" hangingPunct="1">
              <a:lnSpc>
                <a:spcPct val="80000"/>
              </a:lnSpc>
            </a:pPr>
            <a:r>
              <a:rPr lang="tr-TR" sz="2800" smtClean="0"/>
              <a:t>Işınlama işlemleri, ısısal işlemlerle sterilizasyon yöntemlerinde olduğu gibi, ambalaj materyali yüzeyinde herhangi bir kalıntı bırakmaksızın, çevreye zarar vermeden ve teknik açıdan kusursuz bir şekilde uygulanabilmektedir.</a:t>
            </a:r>
          </a:p>
          <a:p>
            <a:pPr algn="just" eaLnBrk="1" hangingPunct="1">
              <a:lnSpc>
                <a:spcPct val="80000"/>
              </a:lnSpc>
              <a:buFontTx/>
              <a:buNone/>
            </a:pPr>
            <a:r>
              <a:rPr lang="tr-TR" sz="2800" smtClean="0"/>
              <a:t>		 Buna rağmen, aseptik ambalajlama ünitelerinde ticari olarak uygulanan ışınlama işlemleri, pek çok sebepten dolayı çok sınırlı kullanım alanı bulabilmiştir.</a:t>
            </a:r>
          </a:p>
          <a:p>
            <a:pPr algn="just" eaLnBrk="1" hangingPunct="1">
              <a:lnSpc>
                <a:spcPct val="80000"/>
              </a:lnSpc>
            </a:pPr>
            <a:r>
              <a:rPr lang="tr-TR" sz="2800" smtClean="0"/>
              <a:t>Infrared (kızılötesi) ışınlarla ışınlama</a:t>
            </a:r>
          </a:p>
          <a:p>
            <a:pPr algn="just" eaLnBrk="1" hangingPunct="1">
              <a:lnSpc>
                <a:spcPct val="80000"/>
              </a:lnSpc>
            </a:pPr>
            <a:r>
              <a:rPr lang="tr-TR" sz="2800" smtClean="0"/>
              <a:t>UV-ışınlarla ışınlama</a:t>
            </a:r>
          </a:p>
          <a:p>
            <a:pPr algn="just" eaLnBrk="1" hangingPunct="1">
              <a:lnSpc>
                <a:spcPct val="80000"/>
              </a:lnSpc>
            </a:pPr>
            <a:r>
              <a:rPr lang="tr-TR" sz="2800" smtClean="0"/>
              <a:t>iyonize ışınlarla ışınlama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2690">
                                            <p:txEl>
                                              <p:pRg st="0" end="0"/>
                                            </p:txEl>
                                          </p:spTgt>
                                        </p:tgtEl>
                                        <p:attrNameLst>
                                          <p:attrName>style.visibility</p:attrName>
                                        </p:attrNameLst>
                                      </p:cBhvr>
                                      <p:to>
                                        <p:strVal val="visible"/>
                                      </p:to>
                                    </p:set>
                                    <p:anim calcmode="lin" valueType="num">
                                      <p:cBhvr additive="base">
                                        <p:cTn id="7" dur="500" fill="hold"/>
                                        <p:tgtEl>
                                          <p:spTgt spid="2426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26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2690">
                                            <p:txEl>
                                              <p:pRg st="1" end="1"/>
                                            </p:txEl>
                                          </p:spTgt>
                                        </p:tgtEl>
                                        <p:attrNameLst>
                                          <p:attrName>style.visibility</p:attrName>
                                        </p:attrNameLst>
                                      </p:cBhvr>
                                      <p:to>
                                        <p:strVal val="visible"/>
                                      </p:to>
                                    </p:set>
                                    <p:anim calcmode="lin" valueType="num">
                                      <p:cBhvr additive="base">
                                        <p:cTn id="13" dur="500" fill="hold"/>
                                        <p:tgtEl>
                                          <p:spTgt spid="24269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269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2690">
                                            <p:txEl>
                                              <p:pRg st="2" end="2"/>
                                            </p:txEl>
                                          </p:spTgt>
                                        </p:tgtEl>
                                        <p:attrNameLst>
                                          <p:attrName>style.visibility</p:attrName>
                                        </p:attrNameLst>
                                      </p:cBhvr>
                                      <p:to>
                                        <p:strVal val="visible"/>
                                      </p:to>
                                    </p:set>
                                    <p:anim calcmode="lin" valueType="num">
                                      <p:cBhvr additive="base">
                                        <p:cTn id="19" dur="500" fill="hold"/>
                                        <p:tgtEl>
                                          <p:spTgt spid="24269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26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2690">
                                            <p:txEl>
                                              <p:pRg st="3" end="3"/>
                                            </p:txEl>
                                          </p:spTgt>
                                        </p:tgtEl>
                                        <p:attrNameLst>
                                          <p:attrName>style.visibility</p:attrName>
                                        </p:attrNameLst>
                                      </p:cBhvr>
                                      <p:to>
                                        <p:strVal val="visible"/>
                                      </p:to>
                                    </p:set>
                                    <p:anim calcmode="lin" valueType="num">
                                      <p:cBhvr additive="base">
                                        <p:cTn id="25" dur="500" fill="hold"/>
                                        <p:tgtEl>
                                          <p:spTgt spid="24269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269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42690">
                                            <p:txEl>
                                              <p:pRg st="4" end="4"/>
                                            </p:txEl>
                                          </p:spTgt>
                                        </p:tgtEl>
                                        <p:attrNameLst>
                                          <p:attrName>style.visibility</p:attrName>
                                        </p:attrNameLst>
                                      </p:cBhvr>
                                      <p:to>
                                        <p:strVal val="visible"/>
                                      </p:to>
                                    </p:set>
                                    <p:anim calcmode="lin" valueType="num">
                                      <p:cBhvr additive="base">
                                        <p:cTn id="31" dur="500" fill="hold"/>
                                        <p:tgtEl>
                                          <p:spTgt spid="24269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269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42690">
                                            <p:txEl>
                                              <p:pRg st="5" end="5"/>
                                            </p:txEl>
                                          </p:spTgt>
                                        </p:tgtEl>
                                        <p:attrNameLst>
                                          <p:attrName>style.visibility</p:attrName>
                                        </p:attrNameLst>
                                      </p:cBhvr>
                                      <p:to>
                                        <p:strVal val="visible"/>
                                      </p:to>
                                    </p:set>
                                    <p:anim calcmode="lin" valueType="num">
                                      <p:cBhvr additive="base">
                                        <p:cTn id="37" dur="500" fill="hold"/>
                                        <p:tgtEl>
                                          <p:spTgt spid="24269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269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42690">
                                            <p:txEl>
                                              <p:pRg st="6" end="6"/>
                                            </p:txEl>
                                          </p:spTgt>
                                        </p:tgtEl>
                                        <p:attrNameLst>
                                          <p:attrName>style.visibility</p:attrName>
                                        </p:attrNameLst>
                                      </p:cBhvr>
                                      <p:to>
                                        <p:strVal val="visible"/>
                                      </p:to>
                                    </p:set>
                                    <p:anim calcmode="lin" valueType="num">
                                      <p:cBhvr additive="base">
                                        <p:cTn id="43" dur="500" fill="hold"/>
                                        <p:tgtEl>
                                          <p:spTgt spid="24269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269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199</Words>
  <Application>Microsoft Office PowerPoint</Application>
  <PresentationFormat>Ekran Gösterisi (4:3)</PresentationFormat>
  <Paragraphs>72</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GIDA SANAYiNDE ASEPTiK AMBALAJLAMA</vt:lpstr>
      <vt:lpstr>Slayt 2</vt:lpstr>
      <vt:lpstr>ASEPTİK AMBALAJLAMADA KULLANILAN AMBALAJ MALZEMELERİNDE ARANAN ÖZELLİKLER</vt:lpstr>
      <vt:lpstr>Slayt 4</vt:lpstr>
      <vt:lpstr>Slayt 5</vt:lpstr>
      <vt:lpstr>SEPTİK AMBALAJLAMA TEKNİGİNDE KULLANILAN AMBALAJ MATERYALLERİ VE AMBALAJ TİPLERİ</vt:lpstr>
      <vt:lpstr>Slayt 7</vt:lpstr>
      <vt:lpstr>ASEPTİK AMBALAJLAMADA UYGULANAN STERİLİZASYON YÖNTEMLERİ</vt:lpstr>
      <vt:lpstr>A. Fiziksel Yöntemler</vt:lpstr>
      <vt:lpstr>Slayt 10</vt:lpstr>
      <vt:lpstr>2. Işınlama uygulamasıyla sterilizasyon</vt:lpstr>
      <vt:lpstr>Slayt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SANAYiNDE ASEPTiK AMBALAJLAMA</dc:title>
  <dc:creator>mf</dc:creator>
  <cp:lastModifiedBy>mf</cp:lastModifiedBy>
  <cp:revision>1</cp:revision>
  <dcterms:created xsi:type="dcterms:W3CDTF">2020-01-14T07:49:00Z</dcterms:created>
  <dcterms:modified xsi:type="dcterms:W3CDTF">2020-01-14T08:45:52Z</dcterms:modified>
</cp:coreProperties>
</file>