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31.12.2019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 descr="yogurtlarda aroma oluÅumu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611560" y="332656"/>
            <a:ext cx="79208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İnkübasyon</a:t>
            </a: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 fermantasyon ) sonunun belirlenmesi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Yoğurt yapımının en önemli basamaklarından biridir. 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İnkübasyon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sonu, son üründe istenilen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‘ya göre ve soğutma etkinliğine göre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değeri ölçülerek saptanır ve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4,7-4.8 ya da </a:t>
            </a:r>
            <a:r>
              <a:rPr kumimoji="0" lang="tr-T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titrasyon</a:t>
            </a:r>
            <a:r>
              <a:rPr kumimoji="0" lang="tr-T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asitliği % 0,8 - 1,0 laktik asit olduğunda hemen soğutma işlemine geçilir.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259632" y="620688"/>
            <a:ext cx="248914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tr-TR" b="1" dirty="0" smtClean="0"/>
              <a:t>Ambalaj Materyalleri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251520" y="1124744"/>
            <a:ext cx="178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Cam materyaller</a:t>
            </a:r>
            <a:endParaRPr lang="tr-TR" dirty="0">
              <a:solidFill>
                <a:srgbClr val="00B0F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251520" y="1556792"/>
            <a:ext cx="3873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Sert ya da yarı sert plastik materyaller</a:t>
            </a:r>
            <a:endParaRPr lang="tr-TR" dirty="0">
              <a:solidFill>
                <a:srgbClr val="00B0F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988840"/>
            <a:ext cx="1756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Paslanmaz çelik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ambalaj materyallerinin sterilizasyonu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43808" y="620688"/>
            <a:ext cx="316835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/>
              <a:t>Soğutma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683568" y="1196752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İnkübasyon</a:t>
            </a:r>
            <a:r>
              <a:rPr lang="tr-TR" sz="2400" dirty="0" smtClean="0"/>
              <a:t> sonrası asitlik gelişiminin kontrol altına alınabilmesi için sıcaklığın &lt;10°</a:t>
            </a:r>
            <a:r>
              <a:rPr lang="tr-TR" sz="2400" dirty="0" err="1" smtClean="0"/>
              <a:t>C’a</a:t>
            </a:r>
            <a:r>
              <a:rPr lang="tr-TR" sz="2400" dirty="0" smtClean="0"/>
              <a:t> (mümkünse &lt;5°</a:t>
            </a:r>
            <a:r>
              <a:rPr lang="tr-TR" sz="2400" dirty="0" err="1" smtClean="0"/>
              <a:t>C’a</a:t>
            </a:r>
            <a:r>
              <a:rPr lang="tr-TR" sz="2400" dirty="0" smtClean="0"/>
              <a:t>) düşürülmesi gerekmektedir.</a:t>
            </a:r>
          </a:p>
          <a:p>
            <a:pPr algn="just"/>
            <a:r>
              <a:rPr lang="tr-TR" sz="2400" dirty="0" smtClean="0"/>
              <a:t>	Aksi hâlde </a:t>
            </a:r>
            <a:r>
              <a:rPr lang="tr-TR" sz="2400" dirty="0" err="1" smtClean="0"/>
              <a:t>starter</a:t>
            </a:r>
            <a:r>
              <a:rPr lang="tr-TR" sz="2400" dirty="0" smtClean="0"/>
              <a:t> bakterilerinin </a:t>
            </a:r>
            <a:r>
              <a:rPr lang="tr-TR" sz="2400" dirty="0" err="1" smtClean="0"/>
              <a:t>metabolik</a:t>
            </a:r>
            <a:r>
              <a:rPr lang="tr-TR" sz="2400" dirty="0" smtClean="0"/>
              <a:t> faaliyetleri ve dolayısıyla asitlik gelişimi devam etmektedir. Böylece üründe karakteristik tat-aroma dengesi bozulmakta, serum ayrılması eğilimi artmakta ve yüksek depo asitliği (</a:t>
            </a:r>
            <a:r>
              <a:rPr lang="tr-TR" sz="2400" dirty="0" err="1" smtClean="0"/>
              <a:t>after</a:t>
            </a:r>
            <a:r>
              <a:rPr lang="tr-TR" sz="2400" dirty="0" smtClean="0"/>
              <a:t>-</a:t>
            </a:r>
            <a:r>
              <a:rPr lang="tr-TR" sz="2400" dirty="0" err="1" smtClean="0"/>
              <a:t>acidification</a:t>
            </a:r>
            <a:r>
              <a:rPr lang="tr-TR" sz="2400" dirty="0" smtClean="0"/>
              <a:t>) olarak ifade edilen olumsuzluk meydana gelmektedir. </a:t>
            </a:r>
          </a:p>
          <a:p>
            <a:pPr algn="just"/>
            <a:r>
              <a:rPr lang="tr-TR" sz="2400" dirty="0" smtClean="0"/>
              <a:t>	Yoğurt üretiminde soğutma işlemi tek ya da iki aşamalı olabilmektedir.</a:t>
            </a:r>
            <a:endParaRPr lang="tr-T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1052736"/>
            <a:ext cx="149560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tr-TR" b="1" dirty="0" smtClean="0"/>
              <a:t>Tek Aşamalı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323528" y="1556792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/>
              <a:t>Daha çok set tipi yoğurt üretiminde kullanılmaktadır. Burada fermente ürün direkt olarak </a:t>
            </a:r>
            <a:r>
              <a:rPr lang="tr-TR" sz="2800" dirty="0" err="1" smtClean="0"/>
              <a:t>inkübasyon</a:t>
            </a:r>
            <a:r>
              <a:rPr lang="tr-TR" sz="2800" dirty="0" smtClean="0"/>
              <a:t> sıcaklığından &lt;10°</a:t>
            </a:r>
            <a:r>
              <a:rPr lang="tr-TR" sz="2800" dirty="0" err="1" smtClean="0"/>
              <a:t>C’a</a:t>
            </a:r>
            <a:r>
              <a:rPr lang="tr-TR" sz="2800" dirty="0" smtClean="0"/>
              <a:t> soğutulmaktadır.</a:t>
            </a:r>
            <a:endParaRPr lang="tr-TR" sz="2800" dirty="0"/>
          </a:p>
        </p:txBody>
      </p:sp>
      <p:sp>
        <p:nvSpPr>
          <p:cNvPr id="4" name="3 Dikdörtgen"/>
          <p:cNvSpPr/>
          <p:nvPr/>
        </p:nvSpPr>
        <p:spPr>
          <a:xfrm>
            <a:off x="395536" y="2996952"/>
            <a:ext cx="1418722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r-TR" b="1" dirty="0" smtClean="0"/>
              <a:t>İki Aşamalı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51520" y="3573016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/>
              <a:t>	Fermente ürün </a:t>
            </a:r>
            <a:r>
              <a:rPr lang="tr-TR" sz="2800" dirty="0" err="1" smtClean="0"/>
              <a:t>inkübasyon</a:t>
            </a:r>
            <a:r>
              <a:rPr lang="tr-TR" sz="2800" dirty="0" smtClean="0"/>
              <a:t> sonrasında önce 20-24°C dolayına kadar soğutulmakta ve ardından &lt;5°</a:t>
            </a:r>
            <a:r>
              <a:rPr lang="tr-TR" sz="2800" dirty="0" err="1" smtClean="0"/>
              <a:t>C’a</a:t>
            </a:r>
            <a:r>
              <a:rPr lang="tr-TR" sz="2800" dirty="0" smtClean="0"/>
              <a:t> kadar sıcaklık düşürülerek depolama gerçekleştirilmektedir. İki aşamalı olarak soğutulan yoğurtlarda </a:t>
            </a:r>
            <a:r>
              <a:rPr lang="tr-TR" sz="2800" dirty="0" err="1" smtClean="0"/>
              <a:t>reolojik</a:t>
            </a:r>
            <a:r>
              <a:rPr lang="tr-TR" sz="2800" dirty="0" smtClean="0"/>
              <a:t> özellikler depolamanın ilk birkaç gününden sonra en üst düzeye çıkmaktadır.</a:t>
            </a:r>
            <a:endParaRPr lang="tr-T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6271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67544" y="98072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Pıhtısı kırılmış yoğurdun soğutulmasında plakalı ya da borulu tip soğutuculardan yararlanılmaktadır. Plakalı soğutucular plakalı ısı değiştiricilerle benzerlik göstermekte ve tank içerisinde soğutma işlemine oranla 2-3 kat daha hızlı bir soğutma yapmaktadır.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3203848" y="3429000"/>
            <a:ext cx="1181734" cy="369332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Depolama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251520" y="4005064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Yoğurdun 0-10°C ± 2.5°C arasındaki değerlerde depolanması biyolojik ve biyokimyasal reaksiyonların yavaşlatılması için  zorunlu bir uygulamadır. Böylece ürünün kalitesi, üretim </a:t>
            </a:r>
            <a:r>
              <a:rPr lang="sv-SE" sz="2400" dirty="0" smtClean="0"/>
              <a:t>tarihinden itibaren 3 hafta kadar korunabilmektedir.</a:t>
            </a:r>
            <a:r>
              <a:rPr lang="tr-TR" sz="2400" dirty="0" smtClean="0"/>
              <a:t> </a:t>
            </a:r>
          </a:p>
          <a:p>
            <a:pPr algn="just"/>
            <a:r>
              <a:rPr lang="tr-TR" sz="2400" dirty="0" smtClean="0"/>
              <a:t> </a:t>
            </a:r>
            <a:endParaRPr lang="tr-TR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691680" y="692696"/>
            <a:ext cx="4572000" cy="646331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r>
              <a:rPr lang="tr-TR" b="1" dirty="0" smtClean="0"/>
              <a:t>Depolama Sırasında Görülen Değişmeler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539552" y="1556792"/>
            <a:ext cx="2314736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Sonradan Asitlik Artışı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539552" y="1988840"/>
            <a:ext cx="4391011" cy="36933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tr-TR" b="1" dirty="0" err="1" smtClean="0">
                <a:solidFill>
                  <a:schemeClr val="bg1"/>
                </a:solidFill>
              </a:rPr>
              <a:t>Kosistens</a:t>
            </a:r>
            <a:r>
              <a:rPr lang="tr-TR" b="1" dirty="0" smtClean="0">
                <a:solidFill>
                  <a:schemeClr val="bg1"/>
                </a:solidFill>
              </a:rPr>
              <a:t> ve Viskozitedeki Değişimler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539552" y="2564904"/>
            <a:ext cx="3253456" cy="36933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Tat - Aromadaki Değişimler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39100" cy="257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068960"/>
            <a:ext cx="8064896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835696" y="0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2- Yapım Tekniğine Göre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251520" y="476672"/>
            <a:ext cx="4304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Set yoğurt (pıhtısı kırılmamış yoğurt):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251520" y="90872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Süte uygulanan ön işlemlerden sonra yoğurt sütü ambalaj kaplarına doldurulur. Fermantasyon işlemi, bu kaplar içerisinde ve özel </a:t>
            </a:r>
            <a:r>
              <a:rPr lang="tr-TR" dirty="0" err="1" smtClean="0">
                <a:solidFill>
                  <a:srgbClr val="C00000"/>
                </a:solidFill>
              </a:rPr>
              <a:t>inkübasyon</a:t>
            </a:r>
            <a:r>
              <a:rPr lang="tr-TR" dirty="0" smtClean="0">
                <a:solidFill>
                  <a:srgbClr val="C00000"/>
                </a:solidFill>
              </a:rPr>
              <a:t> odalarında yapılır. Bu şekilde üretilen yoğurtlara </a:t>
            </a:r>
            <a:r>
              <a:rPr lang="tr-TR" b="1" dirty="0" smtClean="0">
                <a:solidFill>
                  <a:srgbClr val="C00000"/>
                </a:solidFill>
              </a:rPr>
              <a:t>set tipi yoğurt denir.</a:t>
            </a:r>
          </a:p>
          <a:p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052" name="Picture 4" descr="kaymaklÄ± yoÄurt Ã¼retimi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4625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11560" y="18864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/>
              <a:t>Stirred</a:t>
            </a:r>
            <a:r>
              <a:rPr lang="tr-TR" b="1" dirty="0" smtClean="0"/>
              <a:t> yoğurt (pıhtısı kırılmış yoğurt): </a:t>
            </a:r>
          </a:p>
          <a:p>
            <a:pPr algn="just"/>
            <a:r>
              <a:rPr lang="tr-TR" dirty="0" smtClean="0"/>
              <a:t>	Bu tipte yoğurt üretiminde ise fermantasyon işlemi bir tank içerisinde gerçekleşmekte ve </a:t>
            </a:r>
            <a:r>
              <a:rPr lang="tr-TR" dirty="0" err="1" smtClean="0"/>
              <a:t>inkübasyon</a:t>
            </a:r>
            <a:r>
              <a:rPr lang="tr-TR" dirty="0" smtClean="0"/>
              <a:t> sonunda pıhtı kırılarak bir pompa aracılığıyla dolum noktasına iletilmektedir. </a:t>
            </a:r>
            <a:endParaRPr lang="tr-TR" dirty="0"/>
          </a:p>
        </p:txBody>
      </p:sp>
      <p:pic>
        <p:nvPicPr>
          <p:cNvPr id="3076" name="Picture 4" descr="kaymaklÄ± yoÄurt Ã¼retimi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39552" y="260648"/>
            <a:ext cx="179530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r-TR" b="1" dirty="0" smtClean="0"/>
              <a:t>Kaymaklı  yoğurt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323528" y="764704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	Süt yağı ile yağsız süt fazının yoğunluklarının farklı olmasından</a:t>
            </a:r>
          </a:p>
          <a:p>
            <a:pPr algn="just"/>
            <a:r>
              <a:rPr lang="tr-TR" dirty="0" smtClean="0"/>
              <a:t>dolayı yağ </a:t>
            </a:r>
            <a:r>
              <a:rPr lang="tr-TR" dirty="0" err="1" smtClean="0"/>
              <a:t>globüllerinin</a:t>
            </a:r>
            <a:r>
              <a:rPr lang="tr-TR" dirty="0" smtClean="0"/>
              <a:t> sütün yüzeyinde birikmesi ilkesinden  yararlanılmaktadır. Genel olarak süt sıcaklığındaki artışa paralel yağ </a:t>
            </a:r>
            <a:r>
              <a:rPr lang="tr-TR" dirty="0" err="1" smtClean="0"/>
              <a:t>globüllerinin</a:t>
            </a:r>
            <a:r>
              <a:rPr lang="tr-TR" dirty="0" smtClean="0"/>
              <a:t> sütün yüzeyine doğru hareketliliği artmaktadır. Yüzeyde kaymak tabakasının oluşumu istendiği durumlarda yoğurt kapları nispeten yüksek sıcaklıklarda doluma alınmakta ve kaymak bağlama işlemine sıcaklık 42-43°</a:t>
            </a:r>
            <a:r>
              <a:rPr lang="tr-TR" dirty="0" err="1" smtClean="0"/>
              <a:t>C’ye</a:t>
            </a:r>
            <a:r>
              <a:rPr lang="tr-TR" dirty="0" smtClean="0"/>
              <a:t> inene kadar izin verilmektedir.</a:t>
            </a:r>
            <a:endParaRPr lang="tr-TR" dirty="0"/>
          </a:p>
        </p:txBody>
      </p:sp>
      <p:pic>
        <p:nvPicPr>
          <p:cNvPr id="5122" name="Picture 2" descr="kaymaklÄ± yoÄurt Ã¼retimi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852936"/>
            <a:ext cx="8208912" cy="3577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39552" y="0"/>
            <a:ext cx="2169312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tr-TR" b="1" dirty="0" smtClean="0"/>
              <a:t>3. Aromasına Göre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611560" y="332656"/>
            <a:ext cx="1516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Sade yoğurt: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11560" y="692696"/>
            <a:ext cx="1861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Meyveli yoğurt:</a:t>
            </a:r>
            <a:endParaRPr lang="tr-TR" dirty="0"/>
          </a:p>
        </p:txBody>
      </p:sp>
      <p:sp>
        <p:nvSpPr>
          <p:cNvPr id="159746" name="AutoShape 2" descr="meyveli yoÄurt Ã¼retim teknolojisi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9748" name="AutoShape 4" descr="Ä°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59749" name="Picture 5" descr="C:\Users\hasan\Desktop\indir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7992888" cy="5382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yveli yoÄurt Ã¼retim teknolojisi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4610267" cy="2808311"/>
          </a:xfrm>
          <a:prstGeom prst="rect">
            <a:avLst/>
          </a:prstGeom>
          <a:noFill/>
        </p:spPr>
      </p:pic>
      <p:pic>
        <p:nvPicPr>
          <p:cNvPr id="1028" name="Picture 4" descr="meyveli yoÄurt Ã¼retim teknolojisi ile ilgili gÃ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524250"/>
            <a:ext cx="3528392" cy="3333750"/>
          </a:xfrm>
          <a:prstGeom prst="rect">
            <a:avLst/>
          </a:prstGeom>
          <a:noFill/>
        </p:spPr>
      </p:pic>
      <p:pic>
        <p:nvPicPr>
          <p:cNvPr id="1030" name="Picture 6" descr="meyveli yoÄurt Ã¼retim teknolojisi ile ilgili gÃ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428999"/>
            <a:ext cx="3816424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67544" y="188640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Dondurulmuş Meyveli Yoğurt</a:t>
            </a:r>
            <a:endParaRPr lang="tr-TR" dirty="0" smtClean="0"/>
          </a:p>
          <a:p>
            <a:pPr algn="just"/>
            <a:r>
              <a:rPr lang="tr-TR" dirty="0" smtClean="0"/>
              <a:t>	Dondurma </a:t>
            </a:r>
            <a:r>
              <a:rPr lang="tr-TR" dirty="0" err="1" smtClean="0"/>
              <a:t>miksi</a:t>
            </a:r>
            <a:r>
              <a:rPr lang="tr-TR" dirty="0" smtClean="0"/>
              <a:t> gibi hazırlanır. Buna göre de </a:t>
            </a:r>
            <a:r>
              <a:rPr lang="tr-TR" dirty="0" err="1" smtClean="0"/>
              <a:t>stabilizör</a:t>
            </a:r>
            <a:r>
              <a:rPr lang="tr-TR" dirty="0" smtClean="0"/>
              <a:t> ayarlaması yapılmalıdır. Genelde süt pastörize edilip meyve, meyve aroması ilave edilir. %0.6 oranında </a:t>
            </a:r>
            <a:r>
              <a:rPr lang="tr-TR" dirty="0" err="1" smtClean="0"/>
              <a:t>stabilizör</a:t>
            </a:r>
            <a:r>
              <a:rPr lang="tr-TR" dirty="0" smtClean="0"/>
              <a:t> ilave edilir ve mayalanır. Bu ürünlerde </a:t>
            </a:r>
            <a:r>
              <a:rPr lang="tr-TR" i="1" dirty="0" err="1" smtClean="0"/>
              <a:t>L.bulgaricus</a:t>
            </a:r>
            <a:r>
              <a:rPr lang="tr-TR" dirty="0" smtClean="0"/>
              <a:t> dışında </a:t>
            </a:r>
            <a:r>
              <a:rPr lang="tr-TR" i="1" dirty="0" err="1" smtClean="0"/>
              <a:t>L.acidophilus</a:t>
            </a:r>
            <a:r>
              <a:rPr lang="tr-TR" dirty="0" smtClean="0"/>
              <a:t> da kullanılarak </a:t>
            </a:r>
            <a:r>
              <a:rPr lang="tr-TR" dirty="0" err="1" smtClean="0"/>
              <a:t>inkübasyona</a:t>
            </a:r>
            <a:r>
              <a:rPr lang="tr-TR" dirty="0" smtClean="0"/>
              <a:t> bırakır. Yoğurt oluştuktan sonra dondurma üretim ilkelerine göre dondurulur. Yoğurdun yoğunlaşma derecesine bağlı olarak kalan laktoz % 3-5 oranında olabilir.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539552" y="2996952"/>
            <a:ext cx="8352928" cy="286232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solidFill>
                  <a:srgbClr val="FF0000"/>
                </a:solidFill>
              </a:rPr>
              <a:t>Bu ürün yapım teknolojilerindeki farklılıklara göre üç gruba ayrılmaktadır:</a:t>
            </a:r>
          </a:p>
          <a:p>
            <a:pPr algn="just">
              <a:buFont typeface="Wingdings" pitchFamily="2" charset="2"/>
              <a:buChar char="q"/>
            </a:pPr>
            <a:r>
              <a:rPr lang="tr-TR" dirty="0" smtClean="0"/>
              <a:t>Yumuşak dondurulmuş yoğurt</a:t>
            </a:r>
          </a:p>
          <a:p>
            <a:pPr algn="just"/>
            <a:r>
              <a:rPr lang="tr-TR" dirty="0" smtClean="0"/>
              <a:t> Sert dondurulmuş yoğurt</a:t>
            </a:r>
          </a:p>
          <a:p>
            <a:pPr algn="just"/>
            <a:r>
              <a:rPr lang="tr-TR" dirty="0" smtClean="0"/>
              <a:t> </a:t>
            </a:r>
            <a:r>
              <a:rPr lang="tr-TR" dirty="0" err="1" smtClean="0"/>
              <a:t>Mus</a:t>
            </a:r>
            <a:r>
              <a:rPr lang="tr-TR" dirty="0" smtClean="0"/>
              <a:t> yoğurt şeklindedir.</a:t>
            </a:r>
          </a:p>
          <a:p>
            <a:pPr algn="just"/>
            <a:r>
              <a:rPr lang="tr-TR" dirty="0" smtClean="0"/>
              <a:t>	Üretim teknolojisi açısından bu 3 tip arasında çok belirgin farklılıklar bulunmamakla birlikte, sert ya da yumuşak yoğurt üretiminde </a:t>
            </a:r>
            <a:r>
              <a:rPr lang="tr-TR" dirty="0" err="1" smtClean="0"/>
              <a:t>stabilizer</a:t>
            </a:r>
            <a:r>
              <a:rPr lang="tr-TR" dirty="0" smtClean="0"/>
              <a:t>/</a:t>
            </a:r>
            <a:r>
              <a:rPr lang="tr-TR" dirty="0" err="1" smtClean="0"/>
              <a:t>emülsifiyer</a:t>
            </a:r>
            <a:r>
              <a:rPr lang="tr-TR" dirty="0" smtClean="0"/>
              <a:t> ve şeker katkılı soğuk meyve şurubu </a:t>
            </a:r>
            <a:r>
              <a:rPr lang="tr-TR" dirty="0" err="1" smtClean="0"/>
              <a:t>miksi</a:t>
            </a:r>
            <a:r>
              <a:rPr lang="tr-TR" dirty="0" smtClean="0"/>
              <a:t> belirli oranlarda soğuk yoğurt ile karıştırılıp dondurulurken </a:t>
            </a:r>
          </a:p>
          <a:p>
            <a:pPr algn="just"/>
            <a:r>
              <a:rPr lang="tr-TR" dirty="0" smtClean="0"/>
              <a:t>	</a:t>
            </a:r>
            <a:r>
              <a:rPr lang="tr-TR" dirty="0" err="1" smtClean="0"/>
              <a:t>mus</a:t>
            </a:r>
            <a:r>
              <a:rPr lang="tr-TR" dirty="0" smtClean="0"/>
              <a:t> yoğurt üretiminde ise meyve şurubu </a:t>
            </a:r>
            <a:r>
              <a:rPr lang="tr-TR" dirty="0" err="1" smtClean="0"/>
              <a:t>miksi</a:t>
            </a:r>
            <a:r>
              <a:rPr lang="tr-TR" dirty="0" smtClean="0"/>
              <a:t> sıcak olarak yoğurt ile karıştırılmaktadır.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11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49694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Ekran Gösterisi (4:3)</PresentationFormat>
  <Paragraphs>41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mf</dc:creator>
  <cp:lastModifiedBy>mf</cp:lastModifiedBy>
  <cp:revision>1</cp:revision>
  <dcterms:created xsi:type="dcterms:W3CDTF">2019-12-31T12:14:01Z</dcterms:created>
  <dcterms:modified xsi:type="dcterms:W3CDTF">2019-12-31T12:28:54Z</dcterms:modified>
</cp:coreProperties>
</file>