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8" r:id="rId31"/>
    <p:sldId id="299" r:id="rId32"/>
    <p:sldId id="300" r:id="rId33"/>
    <p:sldId id="296" r:id="rId34"/>
    <p:sldId id="301" r:id="rId35"/>
    <p:sldId id="302" r:id="rId36"/>
    <p:sldId id="297" r:id="rId37"/>
    <p:sldId id="303" r:id="rId38"/>
    <p:sldId id="304" r:id="rId39"/>
    <p:sldId id="305" r:id="rId40"/>
    <p:sldId id="306" r:id="rId41"/>
    <p:sldId id="307" r:id="rId42"/>
    <p:sldId id="308" r:id="rId43"/>
    <p:sldId id="309" r:id="rId44"/>
    <p:sldId id="310" r:id="rId45"/>
    <p:sldId id="311" r:id="rId46"/>
    <p:sldId id="312"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1356"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522093D-F630-4961-BE13-BD8719123D43}" type="datetimeFigureOut">
              <a:rPr lang="en-US" smtClean="0"/>
              <a:t>4/20/2020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E851BC7-DF7F-49DF-8F6E-4F1F6098134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22093D-F630-4961-BE13-BD8719123D43}"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51BC7-DF7F-49DF-8F6E-4F1F6098134F}"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522093D-F630-4961-BE13-BD8719123D43}"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51BC7-DF7F-49DF-8F6E-4F1F6098134F}"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522093D-F630-4961-BE13-BD8719123D43}"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851BC7-DF7F-49DF-8F6E-4F1F6098134F}"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522093D-F630-4961-BE13-BD8719123D43}" type="datetimeFigureOut">
              <a:rPr lang="en-US" smtClean="0"/>
              <a:t>4/20/2020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851BC7-DF7F-49DF-8F6E-4F1F6098134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522093D-F630-4961-BE13-BD8719123D43}" type="datetimeFigureOut">
              <a:rPr lang="en-US" smtClean="0"/>
              <a:t>4/20/2020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851BC7-DF7F-49DF-8F6E-4F1F6098134F}"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22093D-F630-4961-BE13-BD8719123D43}" type="datetimeFigureOut">
              <a:rPr lang="en-US" smtClean="0"/>
              <a:t>4/20/2020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851BC7-DF7F-49DF-8F6E-4F1F6098134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6522093D-F630-4961-BE13-BD8719123D43}"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851BC7-DF7F-49DF-8F6E-4F1F6098134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522093D-F630-4961-BE13-BD8719123D43}" type="datetimeFigureOut">
              <a:rPr lang="en-US" smtClean="0"/>
              <a:t>4/20/2020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E851BC7-DF7F-49DF-8F6E-4F1F6098134F}"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22093D-F630-4961-BE13-BD8719123D43}"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51BC7-DF7F-49DF-8F6E-4F1F6098134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22093D-F630-4961-BE13-BD8719123D43}"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51BC7-DF7F-49DF-8F6E-4F1F6098134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522093D-F630-4961-BE13-BD8719123D43}" type="datetimeFigureOut">
              <a:rPr lang="en-US" smtClean="0"/>
              <a:t>4/20/2020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E851BC7-DF7F-49DF-8F6E-4F1F6098134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siirt.edu.tr/dosya/personel/terapotik-beceriler-ve-kosullar-siirt-201992695436136.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tr-TR" b="1" dirty="0"/>
              <a:t>Psikolojik Danışma Süreci</a:t>
            </a:r>
            <a:br>
              <a:rPr lang="en-US" dirty="0"/>
            </a:br>
            <a:endParaRPr lang="en-US" dirty="0"/>
          </a:p>
        </p:txBody>
      </p:sp>
      <p:sp>
        <p:nvSpPr>
          <p:cNvPr id="3" name="Subtitle 2"/>
          <p:cNvSpPr>
            <a:spLocks noGrp="1"/>
          </p:cNvSpPr>
          <p:nvPr>
            <p:ph type="subTitle" idx="1"/>
          </p:nvPr>
        </p:nvSpPr>
        <p:spPr/>
        <p:txBody>
          <a:bodyPr/>
          <a:lstStyle/>
          <a:p>
            <a:r>
              <a:rPr lang="tr-TR" dirty="0"/>
              <a:t>Dr. </a:t>
            </a:r>
            <a:r>
              <a:rPr lang="tr-TR" dirty="0" err="1"/>
              <a:t>Öğr</a:t>
            </a:r>
            <a:r>
              <a:rPr lang="tr-TR" dirty="0"/>
              <a:t>. Üyesi Hatice </a:t>
            </a:r>
            <a:r>
              <a:rPr lang="tr-TR"/>
              <a:t>Epli</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85000" lnSpcReduction="10000"/>
          </a:bodyPr>
          <a:lstStyle/>
          <a:p>
            <a:r>
              <a:rPr lang="tr-TR" dirty="0"/>
              <a:t>Psikolojik danışmanın ilk oturumunda kullanılması gereken bir beceridir. Psikolojik danışmaya yeni gelen ,psikolojik danışma hakkında pek bir şey bilmeyenlere bilgi vermek amacıyla kullanılır. Çok fazla uzun olmamalıdır. Ancak gereğinden kısa yapılan bir yapılama ise danışanın süreci ciddiye almamasına ya da danışanın kafasında soru işaretlerinin giderilmemesine neden olabilir.</a:t>
            </a:r>
          </a:p>
          <a:p>
            <a:r>
              <a:rPr lang="tr-TR" dirty="0"/>
              <a:t> Ayrıca psikolojik danışma kurallarından bahsetmek de yapılama içerisinde yer alır. Örneğin; her hafta aynı saatte birlikte olacağız, psikolojik danışma oturumları 55 dakika olacaktır, konuşulanlar aramızda gizli kalacaktır, gönüllülük esastır......vs.</a:t>
            </a:r>
          </a:p>
        </p:txBody>
      </p:sp>
      <p:sp>
        <p:nvSpPr>
          <p:cNvPr id="3" name="Başlık 2"/>
          <p:cNvSpPr>
            <a:spLocks noGrp="1"/>
          </p:cNvSpPr>
          <p:nvPr>
            <p:ph type="title"/>
          </p:nvPr>
        </p:nvSpPr>
        <p:spPr/>
        <p:txBody>
          <a:bodyPr/>
          <a:lstStyle/>
          <a:p>
            <a:r>
              <a:rPr lang="tr-TR" dirty="0"/>
              <a:t>YAPILAMA</a:t>
            </a:r>
          </a:p>
        </p:txBody>
      </p:sp>
    </p:spTree>
    <p:extLst>
      <p:ext uri="{BB962C8B-B14F-4D97-AF65-F5344CB8AC3E}">
        <p14:creationId xmlns:p14="http://schemas.microsoft.com/office/powerpoint/2010/main" val="289930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04800" y="609600"/>
            <a:ext cx="8534400" cy="5715000"/>
          </a:xfrm>
        </p:spPr>
        <p:txBody>
          <a:bodyPr>
            <a:normAutofit fontScale="70000" lnSpcReduction="20000"/>
          </a:bodyPr>
          <a:lstStyle/>
          <a:p>
            <a:pPr algn="just"/>
            <a:r>
              <a:rPr lang="tr-TR" sz="2400" i="1" dirty="0"/>
              <a:t>Merhaba, ben Psikolojik Danışman …………, nasılsın?  Sana süreç ile ilgili bilgi vererek başlayalım. </a:t>
            </a:r>
          </a:p>
          <a:p>
            <a:pPr algn="just"/>
            <a:endParaRPr lang="tr-TR" sz="2400" i="1" dirty="0"/>
          </a:p>
          <a:p>
            <a:pPr algn="just"/>
            <a:endParaRPr lang="tr-TR" sz="2400" i="1" dirty="0"/>
          </a:p>
          <a:p>
            <a:pPr algn="just"/>
            <a:r>
              <a:rPr lang="tr-TR" sz="2400" i="1" dirty="0"/>
              <a:t>Her hafta, kararlaştıracağımız bir saatte birlikte olacağız. Oturumlarımız yaklaşık 55 dakika olacaktır. Bu süreyi belirli ölçüde uzatmak ya da kısaltmak doğrudan bize, öncelikle de sana bağlıdır. Oturumlarımıza gelemeyeceğin zaman beni önceden bilgilendirmen gerekir, ben de aynı şekilde herhangi bir nedenle oturuma gelemeyecek olursam seni önceden bilgilendireceğim. Burada seni zorlayan yaşam olaylarını ele alacağız. Konuşulanlar seninle benim aramda kalacak ne senin tarafından ne de benim tarafımdan üçüncü bir kişiyle paylaşılmayacak. Ancak kendin ya da başka biri için riskli bir durum ortaya çıktığı takdirde senin de bilgin dahilinde ilgili yerlere bildirmekle yükümlüyüm. Bunun dışında konuştuklarımızın aramızda kalacağı konusunda bana güvenebilirsin. Danışmaya istekli ve gönüllü olarak geldiğin için kendini olabildiğince içten bir şekilde ortaya koyman süreçten üst düzeyde verim almanda oldukça önemli. Psikolojik danışma süreci içerisinde sana öğüt, nasihat vermeyeceğim senden kendini bana açmanı istiyorum. Danışma sürecinde edindiğin becerileri günlük yaşamda kullanılabilir olması amacıyla zaman zaman ev ödevlerin olacak. Yine sürece ilişkin üst düzey verim almanı sağlayan bu ödevlendirmede sorumluluk alacağını umuyorum. Sürece ilişkin bana sormak istediğin herhangi bir şey  var mı?</a:t>
            </a:r>
          </a:p>
        </p:txBody>
      </p:sp>
      <p:sp>
        <p:nvSpPr>
          <p:cNvPr id="3" name="Başlık 2"/>
          <p:cNvSpPr>
            <a:spLocks noGrp="1"/>
          </p:cNvSpPr>
          <p:nvPr>
            <p:ph type="title"/>
          </p:nvPr>
        </p:nvSpPr>
        <p:spPr>
          <a:xfrm>
            <a:off x="304800" y="152400"/>
            <a:ext cx="8382000" cy="304800"/>
          </a:xfrm>
        </p:spPr>
        <p:txBody>
          <a:bodyPr>
            <a:normAutofit fontScale="90000"/>
          </a:bodyPr>
          <a:lstStyle/>
          <a:p>
            <a:endParaRPr lang="tr-TR" dirty="0"/>
          </a:p>
        </p:txBody>
      </p:sp>
    </p:spTree>
    <p:extLst>
      <p:ext uri="{BB962C8B-B14F-4D97-AF65-F5344CB8AC3E}">
        <p14:creationId xmlns:p14="http://schemas.microsoft.com/office/powerpoint/2010/main" val="992054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70000" lnSpcReduction="20000"/>
          </a:bodyPr>
          <a:lstStyle/>
          <a:p>
            <a:r>
              <a:rPr lang="tr-TR" b="1" dirty="0"/>
              <a:t>Yakından İlgilenme</a:t>
            </a:r>
          </a:p>
          <a:p>
            <a:pPr marL="109728" indent="0">
              <a:buNone/>
            </a:pPr>
            <a:r>
              <a:rPr lang="tr-TR" dirty="0"/>
              <a:t>Yakından ilgilenme, danışanın danışma sürecinde özgüvenini arttırmak, insan olarak önemli ve saygın bir kişi olduğunu hissettirmek için kullanılır. Bu beceri, danışana insan olarak saygı duyulduğunu ve danışanın söylediklerine önem verildiğini gösterir. Danışanın güvenini arttırmak ve güvenli bir ortam oluşturmak için kullanılır. Ayrıca, yakından ilgilenme davranışıyla karşılaşan danışan hissettiklerini ve düşündüklerini daha rahat ifade edebilir. </a:t>
            </a:r>
          </a:p>
          <a:p>
            <a:endParaRPr lang="tr-TR" dirty="0"/>
          </a:p>
          <a:p>
            <a:pPr marL="109728" indent="0">
              <a:buNone/>
            </a:pPr>
            <a:r>
              <a:rPr lang="tr-TR" dirty="0"/>
              <a:t>Psikolojik danışman rahat ve doğal bir şekilde oturmalıdır. Rahat bir şekilde oturan danışman, danışanla daha rahat ilgilenebilir. Danışmanın danışanla gözle iletişim kurması önemlidir fakat gözlerini dikip danışanı rahatsız etmemelidir. Danışman danışanın söylediklerinden yola çıkarak tepkiler vermelidir. Yakından ilgilenme davranışı gösterilemeden danışmaya başlanmamalıdır. Her oturumda kullanılması gereken bir beceridir.</a:t>
            </a:r>
            <a:br>
              <a:rPr lang="tr-TR" dirty="0"/>
            </a:br>
            <a:endParaRPr lang="tr-TR" dirty="0"/>
          </a:p>
        </p:txBody>
      </p:sp>
      <p:sp>
        <p:nvSpPr>
          <p:cNvPr id="3" name="Başlık 2"/>
          <p:cNvSpPr>
            <a:spLocks noGrp="1"/>
          </p:cNvSpPr>
          <p:nvPr>
            <p:ph type="title"/>
          </p:nvPr>
        </p:nvSpPr>
        <p:spPr/>
        <p:txBody>
          <a:bodyPr/>
          <a:lstStyle/>
          <a:p>
            <a:endParaRPr lang="tr-TR"/>
          </a:p>
        </p:txBody>
      </p:sp>
    </p:spTree>
    <p:extLst>
      <p:ext uri="{BB962C8B-B14F-4D97-AF65-F5344CB8AC3E}">
        <p14:creationId xmlns:p14="http://schemas.microsoft.com/office/powerpoint/2010/main" val="382520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92500" lnSpcReduction="10000"/>
          </a:bodyPr>
          <a:lstStyle/>
          <a:p>
            <a:pPr marL="109728" indent="0">
              <a:buNone/>
            </a:pPr>
            <a:r>
              <a:rPr lang="tr-TR" sz="2200" dirty="0"/>
              <a:t>Yakından ilgilenme sonucunda kendini saygın ve güvenli hisseden danışan duygu ve düşüncelerini daha kolay anlatabilir ya da kendini açabilir.</a:t>
            </a:r>
          </a:p>
          <a:p>
            <a:pPr marL="109728" indent="0">
              <a:buNone/>
            </a:pPr>
            <a:endParaRPr lang="tr-TR" sz="2200" dirty="0"/>
          </a:p>
          <a:p>
            <a:pPr marL="109728" indent="0">
              <a:buNone/>
            </a:pPr>
            <a:r>
              <a:rPr lang="tr-TR" sz="2200" dirty="0"/>
              <a:t>Psikolojik danışman kendi geliştirdiği uyarıcılardan çok öncelikle danışanın söylemlerinden kaynak alarak tepki vermek durumundadır. </a:t>
            </a:r>
          </a:p>
          <a:p>
            <a:pPr marL="109728" indent="0">
              <a:buNone/>
            </a:pPr>
            <a:endParaRPr lang="tr-TR" sz="2200" dirty="0"/>
          </a:p>
          <a:p>
            <a:pPr marL="109728" indent="0">
              <a:buNone/>
            </a:pPr>
            <a:r>
              <a:rPr lang="tr-TR" sz="2200" dirty="0"/>
              <a:t>Yakından ilgilenme, her oturumda ve danışmanın başından sonuna dek gerçekleşen süreç içerisinde yapılması gereken bir özelliktir. Psikolojik danışmanın vazgeçilmez niteliğidir. Saydamlık, empati, somutluk, ilişkinin şimdi ve </a:t>
            </a:r>
            <a:r>
              <a:rPr lang="tr-TR" sz="2200" dirty="0" err="1"/>
              <a:t>buradalığı</a:t>
            </a:r>
            <a:r>
              <a:rPr lang="tr-TR" sz="2200" dirty="0"/>
              <a:t> kendini açma ve yüzleştirme, yakından ilgilenme sonucunda gerçekleşebilecek olan süreçler olmak durumundadır.</a:t>
            </a:r>
          </a:p>
          <a:p>
            <a:pPr algn="just"/>
            <a:endParaRPr lang="tr-TR" dirty="0"/>
          </a:p>
        </p:txBody>
      </p:sp>
      <p:sp>
        <p:nvSpPr>
          <p:cNvPr id="3" name="Başlık 2"/>
          <p:cNvSpPr>
            <a:spLocks noGrp="1"/>
          </p:cNvSpPr>
          <p:nvPr>
            <p:ph type="title"/>
          </p:nvPr>
        </p:nvSpPr>
        <p:spPr/>
        <p:txBody>
          <a:bodyPr/>
          <a:lstStyle/>
          <a:p>
            <a:endParaRPr lang="tr-TR"/>
          </a:p>
        </p:txBody>
      </p:sp>
    </p:spTree>
    <p:extLst>
      <p:ext uri="{BB962C8B-B14F-4D97-AF65-F5344CB8AC3E}">
        <p14:creationId xmlns:p14="http://schemas.microsoft.com/office/powerpoint/2010/main" val="3383737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81000" y="838200"/>
            <a:ext cx="8305800" cy="5169091"/>
          </a:xfrm>
        </p:spPr>
        <p:txBody>
          <a:bodyPr>
            <a:normAutofit fontScale="92500" lnSpcReduction="10000"/>
          </a:bodyPr>
          <a:lstStyle/>
          <a:p>
            <a:r>
              <a:rPr lang="tr-TR" sz="1900" b="1" dirty="0"/>
              <a:t>Konuşmaya</a:t>
            </a:r>
            <a:r>
              <a:rPr lang="tr-TR" b="1" i="1" dirty="0"/>
              <a:t> </a:t>
            </a:r>
            <a:r>
              <a:rPr lang="tr-TR" sz="1900" b="1" dirty="0"/>
              <a:t>Açık</a:t>
            </a:r>
            <a:r>
              <a:rPr lang="tr-TR" b="1" i="1" dirty="0"/>
              <a:t> </a:t>
            </a:r>
            <a:r>
              <a:rPr lang="tr-TR" sz="1900" b="1" dirty="0"/>
              <a:t>Davet</a:t>
            </a:r>
          </a:p>
          <a:p>
            <a:pPr marL="109728" indent="0" algn="just">
              <a:buNone/>
            </a:pPr>
            <a:r>
              <a:rPr lang="tr-TR" sz="2000" dirty="0"/>
              <a:t>Bu beceri danışanın kendisini daha iyi anlatabilmesi amacıyla danışman tarafından açık uçlu sorular sorma becerisidir. Danışanın kendini açmasına yardımcı olan soru biçimi, açık uçlu sorulardır. </a:t>
            </a:r>
          </a:p>
          <a:p>
            <a:pPr marL="109728" indent="0" algn="just">
              <a:buNone/>
            </a:pPr>
            <a:endParaRPr lang="tr-TR" sz="2000" dirty="0"/>
          </a:p>
          <a:p>
            <a:pPr marL="109728" indent="0" algn="just">
              <a:buNone/>
            </a:pPr>
            <a:r>
              <a:rPr lang="tr-TR" sz="2000" dirty="0"/>
              <a:t>Açık uçlu sorular, danışanın kendini açmasına sorunları üzerinde odaklaşmasına, daha önce baskı altına aldığı, anlatamadığı duygu ve düşüncelerinin anlatımını kolaylaştırır. Açık uçlu sorular danışanın daha uzun yanıtlar vermesine yardımcı olur. Danışanın kendini açması, kendini anlaması, ifade etmesi amacıyla psikolojik danışmanca kullanılır. Sorular danışmanın kendi merakını gidermesi amacıyla sorulmamalıdır.</a:t>
            </a:r>
          </a:p>
          <a:p>
            <a:pPr marL="109728" indent="0" algn="just">
              <a:buNone/>
            </a:pPr>
            <a:endParaRPr lang="tr-TR" sz="2000" dirty="0"/>
          </a:p>
          <a:p>
            <a:pPr marL="109728" indent="0" algn="just">
              <a:buNone/>
            </a:pPr>
            <a:r>
              <a:rPr lang="tr-TR" sz="2000" dirty="0"/>
              <a:t>Bu beceri, danışanın dikkatini duyguları üzerine odaklaşmasını sağlar.  Bugün neler hakkında konuşacağız? O durum hakkında biraz daha bahseder misin? Olay olduğunda neler hissettin? Mutluyum demekle neyi kastettin? Şu anda ne düşünüyorsun?</a:t>
            </a:r>
            <a:endParaRPr lang="tr-TR" sz="1900" b="1" dirty="0"/>
          </a:p>
          <a:p>
            <a:endParaRPr lang="tr-TR" sz="1900" b="1" dirty="0"/>
          </a:p>
        </p:txBody>
      </p:sp>
      <p:sp>
        <p:nvSpPr>
          <p:cNvPr id="3" name="Başlık 2"/>
          <p:cNvSpPr>
            <a:spLocks noGrp="1"/>
          </p:cNvSpPr>
          <p:nvPr>
            <p:ph type="title"/>
          </p:nvPr>
        </p:nvSpPr>
        <p:spPr>
          <a:xfrm>
            <a:off x="381000" y="228600"/>
            <a:ext cx="8305800" cy="457200"/>
          </a:xfrm>
        </p:spPr>
        <p:txBody>
          <a:bodyPr>
            <a:normAutofit fontScale="90000"/>
          </a:bodyPr>
          <a:lstStyle/>
          <a:p>
            <a:endParaRPr lang="tr-TR" dirty="0"/>
          </a:p>
        </p:txBody>
      </p:sp>
    </p:spTree>
    <p:extLst>
      <p:ext uri="{BB962C8B-B14F-4D97-AF65-F5344CB8AC3E}">
        <p14:creationId xmlns:p14="http://schemas.microsoft.com/office/powerpoint/2010/main" val="696569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762000"/>
            <a:ext cx="8305800" cy="5486400"/>
          </a:xfrm>
        </p:spPr>
        <p:txBody>
          <a:bodyPr>
            <a:normAutofit fontScale="85000" lnSpcReduction="20000"/>
          </a:bodyPr>
          <a:lstStyle/>
          <a:p>
            <a:r>
              <a:rPr lang="tr-TR" b="1" dirty="0"/>
              <a:t>Görüşmeye başlamayla ilgili örnekler: </a:t>
            </a:r>
          </a:p>
          <a:p>
            <a:pPr marL="109728" indent="0">
              <a:buNone/>
            </a:pPr>
            <a:r>
              <a:rPr lang="tr-TR" dirty="0"/>
              <a:t>·Neler olup bitti? </a:t>
            </a:r>
          </a:p>
          <a:p>
            <a:pPr marL="109728" indent="0">
              <a:buNone/>
            </a:pPr>
            <a:r>
              <a:rPr lang="tr-TR" dirty="0"/>
              <a:t>·Bugün neler hakkında konuşacağız? </a:t>
            </a:r>
          </a:p>
          <a:p>
            <a:pPr marL="109728" indent="0">
              <a:buNone/>
            </a:pPr>
            <a:r>
              <a:rPr lang="tr-TR" dirty="0"/>
              <a:t>·Geçen haftadan beri neler oldu? </a:t>
            </a:r>
          </a:p>
          <a:p>
            <a:r>
              <a:rPr lang="tr-TR" b="1" dirty="0"/>
              <a:t>Belli bir noktada odaklaşmak için örnekler: </a:t>
            </a:r>
          </a:p>
          <a:p>
            <a:pPr marL="109728" indent="0">
              <a:buNone/>
            </a:pPr>
            <a:r>
              <a:rPr lang="tr-TR" dirty="0"/>
              <a:t>·O durum hakkında daha fazla söz eder misin? ·Anladığımı sanmıyorum, açıklama getirir misin?</a:t>
            </a:r>
          </a:p>
          <a:p>
            <a:r>
              <a:rPr lang="tr-TR" b="1" dirty="0"/>
              <a:t>Duygular üzerinde odaklaşmak için örnekler:</a:t>
            </a:r>
          </a:p>
          <a:p>
            <a:pPr marL="109728" indent="0">
              <a:buNone/>
            </a:pPr>
            <a:r>
              <a:rPr lang="tr-TR" dirty="0"/>
              <a:t>·Olay olduğunda neler hissettin? </a:t>
            </a:r>
          </a:p>
          <a:p>
            <a:pPr marL="109728" indent="0">
              <a:buNone/>
            </a:pPr>
            <a:r>
              <a:rPr lang="tr-TR" dirty="0"/>
              <a:t>·Şimdi duyguların nelerdir? </a:t>
            </a:r>
          </a:p>
          <a:p>
            <a:r>
              <a:rPr lang="tr-TR" b="1" dirty="0"/>
              <a:t>Örneklerin ortaya çıkarılması için örnekler: </a:t>
            </a:r>
          </a:p>
          <a:p>
            <a:pPr marL="109728" indent="0">
              <a:buNone/>
            </a:pPr>
            <a:r>
              <a:rPr lang="tr-TR" dirty="0"/>
              <a:t>·Bana örnek verir misin? </a:t>
            </a:r>
          </a:p>
          <a:p>
            <a:pPr marL="109728" indent="0">
              <a:buNone/>
            </a:pPr>
            <a:r>
              <a:rPr lang="tr-TR" dirty="0"/>
              <a:t>·Mutluyum demekle neyi kastettin?</a:t>
            </a:r>
          </a:p>
          <a:p>
            <a:r>
              <a:rPr lang="tr-TR" b="1" dirty="0"/>
              <a:t>Düşünceler üzerinde odaklaşmak için örnekler:</a:t>
            </a:r>
          </a:p>
          <a:p>
            <a:pPr marL="109728" indent="0">
              <a:buNone/>
            </a:pPr>
            <a:r>
              <a:rPr lang="tr-TR" dirty="0"/>
              <a:t>·Bu konuda neler düşünüyorsun? </a:t>
            </a:r>
          </a:p>
          <a:p>
            <a:pPr marL="109728" indent="0">
              <a:buNone/>
            </a:pPr>
            <a:r>
              <a:rPr lang="tr-TR" dirty="0"/>
              <a:t>·Şu anda neler düşünüyorsun?</a:t>
            </a:r>
          </a:p>
        </p:txBody>
      </p:sp>
      <p:sp>
        <p:nvSpPr>
          <p:cNvPr id="3" name="Başlık 2"/>
          <p:cNvSpPr>
            <a:spLocks noGrp="1"/>
          </p:cNvSpPr>
          <p:nvPr>
            <p:ph type="title"/>
          </p:nvPr>
        </p:nvSpPr>
        <p:spPr>
          <a:xfrm>
            <a:off x="457200" y="274638"/>
            <a:ext cx="8229600" cy="411162"/>
          </a:xfrm>
        </p:spPr>
        <p:txBody>
          <a:bodyPr>
            <a:normAutofit fontScale="90000"/>
          </a:bodyPr>
          <a:lstStyle/>
          <a:p>
            <a:endParaRPr lang="tr-TR" dirty="0"/>
          </a:p>
        </p:txBody>
      </p:sp>
    </p:spTree>
    <p:extLst>
      <p:ext uri="{BB962C8B-B14F-4D97-AF65-F5344CB8AC3E}">
        <p14:creationId xmlns:p14="http://schemas.microsoft.com/office/powerpoint/2010/main" val="331970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81000" y="609600"/>
            <a:ext cx="8458200" cy="5943600"/>
          </a:xfrm>
        </p:spPr>
        <p:txBody>
          <a:bodyPr>
            <a:normAutofit/>
          </a:bodyPr>
          <a:lstStyle/>
          <a:p>
            <a:pPr algn="just"/>
            <a:r>
              <a:rPr lang="tr-TR" sz="2000" dirty="0"/>
              <a:t>Psikolojik danışmanın az düzeyde konuşup danışanın konuşmaya sevk edilmesidir. Danışanın söylediklerini açıklamaya başladıktan sonra psikolojik danışmanın görevi, danışanın konuşmasının devamını sağlamaktır. Tek kelimeden oluşan sorular, bazı anahtar kelimelerin tekrarı, basit “</a:t>
            </a:r>
            <a:r>
              <a:rPr lang="tr-TR" sz="2000" dirty="0" err="1"/>
              <a:t>hmm</a:t>
            </a:r>
            <a:r>
              <a:rPr lang="tr-TR" sz="2000" dirty="0"/>
              <a:t>, </a:t>
            </a:r>
            <a:r>
              <a:rPr lang="tr-TR" sz="2000" dirty="0" err="1"/>
              <a:t>hhmm</a:t>
            </a:r>
            <a:r>
              <a:rPr lang="tr-TR" sz="2000" dirty="0"/>
              <a:t>” </a:t>
            </a:r>
            <a:r>
              <a:rPr lang="tr-TR" sz="2000" dirty="0" err="1"/>
              <a:t>lar</a:t>
            </a:r>
            <a:r>
              <a:rPr lang="tr-TR" sz="2000" dirty="0"/>
              <a:t> ve baş sallamalar danışana dinlendiği mesajını verir. Bu beceri oturumların başında ilk oturumlarda kullanılmamalıdır. Tek başına değil diğer becerilerle kullanılmalıdır. Asgari düzeyde teşvik, danışanın söyledikleri içinde önemli olan anahtar sözcüğün tekrar edilmesi, tek kelimelik </a:t>
            </a:r>
            <a:r>
              <a:rPr lang="tr-TR" sz="2000" dirty="0" err="1"/>
              <a:t>pekiştireçler</a:t>
            </a:r>
            <a:r>
              <a:rPr lang="tr-TR" sz="2000" dirty="0"/>
              <a:t> kullanılması, kısa cümleler kullanılması şeklinde olabilir.</a:t>
            </a:r>
          </a:p>
          <a:p>
            <a:pPr algn="just"/>
            <a:r>
              <a:rPr lang="tr-TR" sz="2000" b="1" dirty="0"/>
              <a:t>Anahtar sözcüklerin tekrarı: </a:t>
            </a:r>
          </a:p>
          <a:p>
            <a:pPr marL="109728" indent="0" algn="just">
              <a:buNone/>
            </a:pPr>
            <a:r>
              <a:rPr lang="tr-TR" sz="2000" dirty="0"/>
              <a:t>Danışan: Gözü hep bende, tiksiniyorum…</a:t>
            </a:r>
          </a:p>
          <a:p>
            <a:pPr marL="109728" indent="0" algn="just">
              <a:buNone/>
            </a:pPr>
            <a:r>
              <a:rPr lang="tr-TR" sz="2000" dirty="0"/>
              <a:t>Danışman: Gözü sürekli sende.</a:t>
            </a:r>
          </a:p>
          <a:p>
            <a:pPr algn="just"/>
            <a:r>
              <a:rPr lang="tr-TR" sz="2000" b="1" dirty="0"/>
              <a:t>Tek kelimeli </a:t>
            </a:r>
            <a:r>
              <a:rPr lang="tr-TR" sz="2000" b="1" dirty="0" err="1"/>
              <a:t>pekiştireçler</a:t>
            </a:r>
            <a:r>
              <a:rPr lang="tr-TR" sz="2000" b="1" dirty="0"/>
              <a:t>: </a:t>
            </a:r>
            <a:r>
              <a:rPr lang="tr-TR" sz="2000" dirty="0"/>
              <a:t>Sonra, evet, nasıl ve gibi sözcükler</a:t>
            </a:r>
          </a:p>
          <a:p>
            <a:pPr algn="just"/>
            <a:r>
              <a:rPr lang="tr-TR" sz="2000" b="1" dirty="0"/>
              <a:t>Kısa cümleler: </a:t>
            </a:r>
            <a:r>
              <a:rPr lang="tr-TR" sz="2000" dirty="0"/>
              <a:t>Danışanın anlatmaya devamını sağlamak için psikolojik danışman, “daha anlat” , “örnek ver” diyebilir</a:t>
            </a:r>
          </a:p>
        </p:txBody>
      </p:sp>
      <p:sp>
        <p:nvSpPr>
          <p:cNvPr id="3" name="Başlık 2"/>
          <p:cNvSpPr>
            <a:spLocks noGrp="1"/>
          </p:cNvSpPr>
          <p:nvPr>
            <p:ph type="title"/>
          </p:nvPr>
        </p:nvSpPr>
        <p:spPr>
          <a:xfrm>
            <a:off x="381000" y="152400"/>
            <a:ext cx="8305800" cy="381000"/>
          </a:xfrm>
        </p:spPr>
        <p:txBody>
          <a:bodyPr>
            <a:normAutofit fontScale="90000"/>
          </a:bodyPr>
          <a:lstStyle/>
          <a:p>
            <a:endParaRPr lang="tr-TR" dirty="0"/>
          </a:p>
        </p:txBody>
      </p:sp>
    </p:spTree>
    <p:extLst>
      <p:ext uri="{BB962C8B-B14F-4D97-AF65-F5344CB8AC3E}">
        <p14:creationId xmlns:p14="http://schemas.microsoft.com/office/powerpoint/2010/main" val="1139535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09600"/>
            <a:ext cx="8229600" cy="5397691"/>
          </a:xfrm>
        </p:spPr>
        <p:txBody>
          <a:bodyPr>
            <a:normAutofit/>
          </a:bodyPr>
          <a:lstStyle/>
          <a:p>
            <a:r>
              <a:rPr lang="tr-TR" sz="2200" b="1" dirty="0"/>
              <a:t>Duyguların Yansıtılması</a:t>
            </a:r>
          </a:p>
          <a:p>
            <a:pPr marL="109728" indent="0" algn="just">
              <a:buNone/>
            </a:pPr>
            <a:r>
              <a:rPr lang="tr-TR" sz="2000" dirty="0"/>
              <a:t>Danışanın duygularını yansıtılması psikolojik danışmanın temel ve öneli işlevlerinden birisidir. Danışanın duygularını başarıyla yansıtabilen danışman, duyguların belirginleşmesine, açık seçik ortaya çıkmasına, danışanın kendi duygularının farkına varmasına, farkına varmasıyla birlikte </a:t>
            </a:r>
            <a:r>
              <a:rPr lang="tr-TR" sz="2000" dirty="0" err="1"/>
              <a:t>içgörü</a:t>
            </a:r>
            <a:r>
              <a:rPr lang="tr-TR" sz="2000" dirty="0"/>
              <a:t> geliştirmesine ve en önemlisi  de danışmanın danışanın duygularını doğru anlayıp anlamadığının denetlenmesine yardımcı olur. Danışmanın kendi duygularını doğru ve gerçekçi olarak algıladığını algılayan danışan, kendini açma ve problemlerini açık seçik anlatma yönünde çok daha isteklendirilmiş olur. Böylece duygularının farkına vararak, kendini daha iyi anlama sürecine girer. </a:t>
            </a:r>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3062173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85800"/>
            <a:ext cx="8229600" cy="5321491"/>
          </a:xfrm>
        </p:spPr>
        <p:txBody>
          <a:bodyPr>
            <a:normAutofit lnSpcReduction="10000"/>
          </a:bodyPr>
          <a:lstStyle/>
          <a:p>
            <a:pPr marL="109728" indent="0" algn="just">
              <a:buNone/>
            </a:pPr>
            <a:r>
              <a:rPr lang="tr-TR" sz="2000" dirty="0"/>
              <a:t>Örnek: </a:t>
            </a:r>
          </a:p>
          <a:p>
            <a:pPr marL="109728" indent="0" algn="just">
              <a:buNone/>
            </a:pPr>
            <a:r>
              <a:rPr lang="tr-TR" sz="2000" b="1" dirty="0"/>
              <a:t>Danışan(Ağlamaklı):</a:t>
            </a:r>
            <a:r>
              <a:rPr lang="tr-TR" sz="2000" dirty="0"/>
              <a:t>Üzerimde o denli sorumluluk var ki zaman zaman çocuklarımı bile istemiyorum. Onlara ihtiyaçları olan şeyleri veremiyorum. Ancak onlar olmadan yaşayamam. </a:t>
            </a:r>
            <a:r>
              <a:rPr lang="tr-TR" sz="2000" b="1" dirty="0"/>
              <a:t>Danışman: </a:t>
            </a:r>
            <a:r>
              <a:rPr lang="tr-TR" sz="2000" dirty="0"/>
              <a:t>Üzerindeki baskılardan boğulduğunu hissediyorsun ve çocuklarına iyi annelik yapamıyorsun. </a:t>
            </a:r>
          </a:p>
          <a:p>
            <a:pPr marL="109728" indent="0" algn="just">
              <a:buNone/>
            </a:pPr>
            <a:r>
              <a:rPr lang="tr-TR" sz="2000" b="1" dirty="0"/>
              <a:t>Danışan: </a:t>
            </a:r>
            <a:r>
              <a:rPr lang="tr-TR" sz="2000" dirty="0"/>
              <a:t>Kendimi önemsiz hissediyorum. Sanki karıma sağlamam gereken tek şey maddi destek. O, o denli yeterli ki sanki bana ihtiyacı yok gibi.</a:t>
            </a:r>
          </a:p>
          <a:p>
            <a:pPr marL="109728" indent="0" algn="just">
              <a:buNone/>
            </a:pPr>
            <a:r>
              <a:rPr lang="tr-TR" sz="2000" b="1" dirty="0"/>
              <a:t>Danışman: </a:t>
            </a:r>
            <a:r>
              <a:rPr lang="tr-TR" sz="2000" dirty="0"/>
              <a:t>Bir eş olarak kendini yetersiz hissediyorsun. Sanki sadece maddi olarak bir şeyler vermen gerekir.</a:t>
            </a:r>
          </a:p>
          <a:p>
            <a:pPr marL="109728" indent="0" algn="just">
              <a:buNone/>
            </a:pPr>
            <a:r>
              <a:rPr lang="tr-TR" sz="2000" b="1" dirty="0"/>
              <a:t>Danışan: </a:t>
            </a:r>
            <a:r>
              <a:rPr lang="tr-TR" sz="2000" dirty="0"/>
              <a:t>Sınıf içinde parmak kaldırıp söz almak, sorulara yanıt vermek içimden gelmiyor. Hem de bildiğim sorulara. Parmak kaldırmak istediğimde yüzüme ter basıyor. </a:t>
            </a:r>
            <a:r>
              <a:rPr lang="tr-TR" sz="2000" dirty="0" err="1"/>
              <a:t>Klabim</a:t>
            </a:r>
            <a:r>
              <a:rPr lang="tr-TR" sz="2000" dirty="0"/>
              <a:t> yuvasından fırlayacak gibi atıyor. Elim ayağım titriyor.</a:t>
            </a:r>
          </a:p>
          <a:p>
            <a:pPr marL="109728" indent="0" algn="just">
              <a:buNone/>
            </a:pPr>
            <a:r>
              <a:rPr lang="tr-TR" sz="2000" b="1" dirty="0"/>
              <a:t>Danışman: </a:t>
            </a:r>
            <a:r>
              <a:rPr lang="tr-TR" sz="2000" dirty="0"/>
              <a:t>Başkalarının yanında konuşmak kaygı düzeyini arttırıyor.</a:t>
            </a:r>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3084990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r>
              <a:rPr lang="tr-TR" sz="2400" b="1" dirty="0"/>
              <a:t>İçeriğin Yansıtılması: </a:t>
            </a:r>
          </a:p>
          <a:p>
            <a:pPr marL="109728" indent="0" algn="just">
              <a:buNone/>
            </a:pPr>
            <a:r>
              <a:rPr lang="tr-TR" sz="2000" dirty="0"/>
              <a:t>Danışanın söylediklerinin içerik bakımından açıklığa kavuşturulmasıdır. İçeriğin yansıtılması, danışanın düşüncelerinin psikolojik danışmanca doğru anlaşılıp anlaşılmadığını kontrol etmeye, fikirlerin daha belirgin bir şekilde ifade edilerek kristalleşmesine, Psikolojik danışmanın danışanın düşüncelerini anlamaya çalıştığını iletmeye yarar. Danışanın anlattığı konu ya da olayın, danışmanın özgün özgün sözcük ve tümceleriyle yinelenmesi ya da aktarılması sürecidir. Bu noktada bu yineleme ve belirginleştirmede, danışanın kullandığı aynı sözcükler ve anlatımlar kullanılmamalıdır. Burada yineleme sözcüğü danışanın anlattıklarının içeriğinin korunması anlamına gelmektedir. Çünkü papağan benzeri tekrarlar danışama sürecinin dinamiğini olumsuz etkileyebilir. </a:t>
            </a:r>
          </a:p>
        </p:txBody>
      </p:sp>
      <p:sp>
        <p:nvSpPr>
          <p:cNvPr id="3" name="Başlık 2"/>
          <p:cNvSpPr>
            <a:spLocks noGrp="1"/>
          </p:cNvSpPr>
          <p:nvPr>
            <p:ph type="title"/>
          </p:nvPr>
        </p:nvSpPr>
        <p:spPr/>
        <p:txBody>
          <a:bodyPr/>
          <a:lstStyle/>
          <a:p>
            <a:endParaRPr lang="tr-TR"/>
          </a:p>
        </p:txBody>
      </p:sp>
    </p:spTree>
    <p:extLst>
      <p:ext uri="{BB962C8B-B14F-4D97-AF65-F5344CB8AC3E}">
        <p14:creationId xmlns:p14="http://schemas.microsoft.com/office/powerpoint/2010/main" val="4104733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762000"/>
            <a:ext cx="8229600" cy="5245291"/>
          </a:xfrm>
        </p:spPr>
        <p:txBody>
          <a:bodyPr>
            <a:normAutofit/>
          </a:bodyPr>
          <a:lstStyle/>
          <a:p>
            <a:pPr algn="just"/>
            <a:r>
              <a:rPr lang="tr-TR" sz="2000" b="1" dirty="0"/>
              <a:t>Danışan: </a:t>
            </a:r>
            <a:r>
              <a:rPr lang="tr-TR" sz="2000" dirty="0"/>
              <a:t>Öğretmen iyi hazırlanıyor, tartışma ortamı sağlıyor, öğrencilerine ders dışında da yardım ediyor. </a:t>
            </a:r>
          </a:p>
          <a:p>
            <a:pPr algn="just"/>
            <a:r>
              <a:rPr lang="tr-TR" sz="2000" b="1" dirty="0"/>
              <a:t>Danışman: </a:t>
            </a:r>
            <a:r>
              <a:rPr lang="tr-TR" sz="2000" dirty="0"/>
              <a:t>Yeterli biri </a:t>
            </a:r>
          </a:p>
          <a:p>
            <a:pPr algn="just"/>
            <a:r>
              <a:rPr lang="tr-TR" sz="2000" b="1" dirty="0"/>
              <a:t>Danışan</a:t>
            </a:r>
            <a:r>
              <a:rPr lang="tr-TR" sz="2000" dirty="0"/>
              <a:t>: Kasabada </a:t>
            </a:r>
            <a:r>
              <a:rPr lang="tr-TR" sz="2000" dirty="0" err="1"/>
              <a:t>otumak</a:t>
            </a:r>
            <a:r>
              <a:rPr lang="tr-TR" sz="2000" dirty="0"/>
              <a:t>.....Burada hiçbir şey yapılmıyor. </a:t>
            </a:r>
          </a:p>
          <a:p>
            <a:pPr algn="just"/>
            <a:r>
              <a:rPr lang="tr-TR" sz="2000" b="1" dirty="0"/>
              <a:t>Danışman</a:t>
            </a:r>
            <a:r>
              <a:rPr lang="tr-TR" sz="2000" dirty="0"/>
              <a:t>: Özgür değilsin </a:t>
            </a:r>
          </a:p>
          <a:p>
            <a:pPr algn="just"/>
            <a:r>
              <a:rPr lang="tr-TR" sz="2000" b="1" dirty="0"/>
              <a:t>Danışan: </a:t>
            </a:r>
            <a:r>
              <a:rPr lang="tr-TR" sz="2000" dirty="0"/>
              <a:t>Okul rezil, ulaşım kötü, kaloriferler yanmıyor. </a:t>
            </a:r>
          </a:p>
          <a:p>
            <a:pPr algn="just"/>
            <a:r>
              <a:rPr lang="tr-TR" sz="2000" b="1" dirty="0"/>
              <a:t>Danışman</a:t>
            </a:r>
            <a:r>
              <a:rPr lang="tr-TR" sz="2000" dirty="0"/>
              <a:t>: Kötü bir okula düştün.</a:t>
            </a:r>
          </a:p>
          <a:p>
            <a:pPr algn="just"/>
            <a:r>
              <a:rPr lang="tr-TR" sz="2000" b="1" dirty="0"/>
              <a:t>Danışan</a:t>
            </a:r>
            <a:r>
              <a:rPr lang="tr-TR" sz="2000" dirty="0"/>
              <a:t>: Önüme bir problem çıktığında panikliyorum. Heyecanım en yükseğe çıkıyor. Sonra da birçok şey, ne oluyorsa oluyor, kendiliğinden çözülüyor. Her şey kendime acı çektirdiğimle kalıyorum.</a:t>
            </a:r>
          </a:p>
          <a:p>
            <a:pPr algn="just"/>
            <a:r>
              <a:rPr lang="tr-TR" sz="2000" b="1" dirty="0"/>
              <a:t>Danışman</a:t>
            </a:r>
            <a:r>
              <a:rPr lang="tr-TR" sz="2000" dirty="0"/>
              <a:t>: Önüne çıkan problemlerle baş etmek yerine, onları olduklarından çok fazla büyüterek aşırı kaygılanıyorsun.</a:t>
            </a:r>
          </a:p>
        </p:txBody>
      </p:sp>
      <p:sp>
        <p:nvSpPr>
          <p:cNvPr id="3" name="Başlık 2"/>
          <p:cNvSpPr>
            <a:spLocks noGrp="1"/>
          </p:cNvSpPr>
          <p:nvPr>
            <p:ph type="title"/>
          </p:nvPr>
        </p:nvSpPr>
        <p:spPr>
          <a:xfrm>
            <a:off x="457200" y="274638"/>
            <a:ext cx="8229600" cy="334962"/>
          </a:xfrm>
        </p:spPr>
        <p:txBody>
          <a:bodyPr>
            <a:normAutofit fontScale="90000"/>
          </a:bodyPr>
          <a:lstStyle/>
          <a:p>
            <a:endParaRPr lang="tr-TR" dirty="0"/>
          </a:p>
        </p:txBody>
      </p:sp>
    </p:spTree>
    <p:extLst>
      <p:ext uri="{BB962C8B-B14F-4D97-AF65-F5344CB8AC3E}">
        <p14:creationId xmlns:p14="http://schemas.microsoft.com/office/powerpoint/2010/main" val="2211050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762000"/>
            <a:ext cx="8229600" cy="5245291"/>
          </a:xfrm>
        </p:spPr>
        <p:txBody>
          <a:bodyPr>
            <a:normAutofit fontScale="92500"/>
          </a:bodyPr>
          <a:lstStyle/>
          <a:p>
            <a:r>
              <a:rPr lang="tr-TR" sz="2000" b="1" dirty="0"/>
              <a:t>Duygu Kaynaklı Çıkarsamalar</a:t>
            </a:r>
          </a:p>
          <a:p>
            <a:pPr marL="109728" indent="0" algn="just">
              <a:buNone/>
            </a:pPr>
            <a:r>
              <a:rPr lang="tr-TR" sz="2000" dirty="0"/>
              <a:t>Danışan, anlatımlarında kimi noktaları eksik bırakabilir, atlayabilir ya da onların sonuçlarıyla ilgili tamamlanmamış bilgiler verebilir. Bu durumda danışman, tamamlanmamış, eksik bırakılmış bölümleri tamamlar ya da onlardan mantıksal sonuçlar çıkarabilir. Danışanın algılayamadığı, kavrayamadığı kimi olayları, bütünleştirip belirli sonuçlar üretebilir. Ancak danışman çıkarsama yaparken ya da mantıklı bir ilişki kurarken çıkarımının kesin olmadığını, sadece bir öngörünün sonucu olduğunu danışanına hissettirilmelidir. </a:t>
            </a:r>
          </a:p>
          <a:p>
            <a:pPr marL="109728" indent="0" algn="just">
              <a:buNone/>
            </a:pPr>
            <a:endParaRPr lang="tr-TR" sz="2000" dirty="0"/>
          </a:p>
          <a:p>
            <a:pPr marL="109728" indent="0">
              <a:buNone/>
            </a:pPr>
            <a:r>
              <a:rPr lang="tr-TR" sz="2000" b="1" dirty="0"/>
              <a:t>Danışan</a:t>
            </a:r>
            <a:r>
              <a:rPr lang="tr-TR" sz="2000" dirty="0"/>
              <a:t>: Alıngan bir insanım. Arkadaşlarımın en küçük şakasını bile kaldıramıyorum. Elimde değil; burnun biraz büyük, çok yemek yiyorsun, </a:t>
            </a:r>
            <a:r>
              <a:rPr lang="tr-TR" sz="2000" dirty="0" err="1"/>
              <a:t>obez</a:t>
            </a:r>
            <a:r>
              <a:rPr lang="tr-TR" sz="2000" dirty="0"/>
              <a:t> olacaksın filan gibi şaka yollu sözler söylediklerinde bile kırılıyorum, küsüyorum onlara, görüşmek istemiyorum.</a:t>
            </a:r>
          </a:p>
          <a:p>
            <a:pPr marL="109728" indent="0">
              <a:buNone/>
            </a:pPr>
            <a:r>
              <a:rPr lang="tr-TR" sz="2000" b="1" dirty="0"/>
              <a:t>Danışan</a:t>
            </a:r>
            <a:r>
              <a:rPr lang="tr-TR" sz="2000" dirty="0"/>
              <a:t>: Abartılı alınganlığın arkadaşlarınla olan ilişkilerini kopararak, yalnız kalmana ve sosyal ilişkilerinin zayıflamasına neden oluyor. </a:t>
            </a:r>
          </a:p>
        </p:txBody>
      </p:sp>
      <p:sp>
        <p:nvSpPr>
          <p:cNvPr id="3" name="Başlık 2"/>
          <p:cNvSpPr>
            <a:spLocks noGrp="1"/>
          </p:cNvSpPr>
          <p:nvPr>
            <p:ph type="title"/>
          </p:nvPr>
        </p:nvSpPr>
        <p:spPr>
          <a:xfrm>
            <a:off x="457200" y="274638"/>
            <a:ext cx="8229600" cy="411162"/>
          </a:xfrm>
        </p:spPr>
        <p:txBody>
          <a:bodyPr>
            <a:normAutofit fontScale="90000"/>
          </a:bodyPr>
          <a:lstStyle/>
          <a:p>
            <a:endParaRPr lang="tr-TR" dirty="0"/>
          </a:p>
        </p:txBody>
      </p:sp>
    </p:spTree>
    <p:extLst>
      <p:ext uri="{BB962C8B-B14F-4D97-AF65-F5344CB8AC3E}">
        <p14:creationId xmlns:p14="http://schemas.microsoft.com/office/powerpoint/2010/main" val="587992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81000" y="609600"/>
            <a:ext cx="8382000" cy="5867400"/>
          </a:xfrm>
        </p:spPr>
        <p:txBody>
          <a:bodyPr>
            <a:normAutofit/>
          </a:bodyPr>
          <a:lstStyle/>
          <a:p>
            <a:r>
              <a:rPr lang="tr-TR" sz="2000" b="1" dirty="0"/>
              <a:t>Kişiselleştirme:</a:t>
            </a:r>
          </a:p>
          <a:p>
            <a:pPr marL="109728" indent="0" algn="just">
              <a:buNone/>
            </a:pPr>
            <a:r>
              <a:rPr lang="tr-TR" sz="2000" dirty="0"/>
              <a:t>Yardım etmede etkili olabilmek için danışanın söylediklerinin ötesine geçmeliyiz. Gerçek anlamda, danışanın söylediklerine eklemeler yapmalıyız. 4. ve 5. düzeyde </a:t>
            </a:r>
            <a:r>
              <a:rPr lang="tr-TR" sz="2000" dirty="0" err="1"/>
              <a:t>empatik</a:t>
            </a:r>
            <a:r>
              <a:rPr lang="tr-TR" sz="2000" dirty="0"/>
              <a:t> ilişkiyi gerçekleştirmenin koşulu olan bir tekniktir.</a:t>
            </a:r>
          </a:p>
          <a:p>
            <a:pPr marL="109728" indent="0" algn="just">
              <a:buNone/>
            </a:pPr>
            <a:endParaRPr lang="tr-TR" sz="2000" dirty="0"/>
          </a:p>
          <a:p>
            <a:pPr marL="109728" indent="0" algn="just">
              <a:buNone/>
            </a:pPr>
            <a:r>
              <a:rPr lang="tr-TR" sz="2000" dirty="0"/>
              <a:t> </a:t>
            </a:r>
            <a:r>
              <a:rPr lang="tr-TR" sz="2000" b="1" i="1" dirty="0"/>
              <a:t>Anlamın kişiselleştirilmesi: </a:t>
            </a:r>
            <a:r>
              <a:rPr lang="tr-TR" sz="2000" dirty="0"/>
              <a:t>İçerik, doğrudan danışana yönelik olarak yansıtıldığında etkili olabilir. Anlam yansıtması nedensellik ilişkisini içerir. Nedensellik için, duygunun nedenini belirterek yansıtma yapılır. </a:t>
            </a:r>
          </a:p>
          <a:p>
            <a:pPr marL="109728" indent="0" algn="just">
              <a:buNone/>
            </a:pPr>
            <a:r>
              <a:rPr lang="tr-TR" sz="2000" b="1" dirty="0"/>
              <a:t>Hissedilen duygu……………ve …………….nedeni</a:t>
            </a:r>
          </a:p>
          <a:p>
            <a:pPr marL="109728" indent="0" algn="just">
              <a:buNone/>
            </a:pPr>
            <a:r>
              <a:rPr lang="tr-TR" sz="2000" dirty="0"/>
              <a:t>Çok öfkelisin çünkü kazanmak için fırsatı kaçırdın, </a:t>
            </a:r>
          </a:p>
          <a:p>
            <a:pPr marL="109728" indent="0" algn="just">
              <a:buNone/>
            </a:pPr>
            <a:r>
              <a:rPr lang="tr-TR" sz="2000" dirty="0"/>
              <a:t>Çok mutlusun çünkü annenle baban artık iyi geçiniyorlar </a:t>
            </a:r>
          </a:p>
          <a:p>
            <a:pPr marL="109728" indent="0" algn="just">
              <a:buNone/>
            </a:pPr>
            <a:r>
              <a:rPr lang="tr-TR" sz="2000" dirty="0"/>
              <a:t>Düş kırıklığına uğradın, çünkü arkadaşın sana defterini vermedi</a:t>
            </a:r>
          </a:p>
        </p:txBody>
      </p:sp>
      <p:sp>
        <p:nvSpPr>
          <p:cNvPr id="3" name="Başlık 2"/>
          <p:cNvSpPr>
            <a:spLocks noGrp="1"/>
          </p:cNvSpPr>
          <p:nvPr>
            <p:ph type="title"/>
          </p:nvPr>
        </p:nvSpPr>
        <p:spPr>
          <a:xfrm>
            <a:off x="381000" y="274638"/>
            <a:ext cx="8305800" cy="334962"/>
          </a:xfrm>
        </p:spPr>
        <p:txBody>
          <a:bodyPr>
            <a:normAutofit fontScale="90000"/>
          </a:bodyPr>
          <a:lstStyle/>
          <a:p>
            <a:endParaRPr lang="tr-TR" dirty="0"/>
          </a:p>
        </p:txBody>
      </p:sp>
    </p:spTree>
    <p:extLst>
      <p:ext uri="{BB962C8B-B14F-4D97-AF65-F5344CB8AC3E}">
        <p14:creationId xmlns:p14="http://schemas.microsoft.com/office/powerpoint/2010/main" val="3679921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09600"/>
            <a:ext cx="8458200" cy="5791200"/>
          </a:xfrm>
        </p:spPr>
        <p:txBody>
          <a:bodyPr>
            <a:normAutofit fontScale="92500" lnSpcReduction="20000"/>
          </a:bodyPr>
          <a:lstStyle/>
          <a:p>
            <a:pPr marL="109728" indent="0" algn="just">
              <a:buNone/>
            </a:pPr>
            <a:r>
              <a:rPr lang="tr-TR" sz="2000" b="1" i="1" dirty="0"/>
              <a:t>Problemin kişiselleştirilmesi</a:t>
            </a:r>
            <a:r>
              <a:rPr lang="tr-TR" sz="2000" dirty="0"/>
              <a:t>: Danışana sorunlarıyla ilgili yardım edildiğinde, problemin kişiselleştirilmesi söz konusudur. Problemde ise olumsuz bir durum ya da eylem vardır. </a:t>
            </a:r>
          </a:p>
          <a:p>
            <a:pPr marL="109728" indent="0" algn="just">
              <a:buNone/>
            </a:pPr>
            <a:endParaRPr lang="tr-TR" sz="2000" b="1" dirty="0"/>
          </a:p>
          <a:p>
            <a:pPr marL="109728" indent="0" algn="just">
              <a:buNone/>
            </a:pPr>
            <a:r>
              <a:rPr lang="tr-TR" sz="2000" b="1" dirty="0"/>
              <a:t>Hissedilen  olumsuz duygu……………ve …………….nedeni</a:t>
            </a:r>
          </a:p>
          <a:p>
            <a:pPr marL="109728" indent="0" algn="just">
              <a:buNone/>
            </a:pPr>
            <a:endParaRPr lang="tr-TR" sz="2000" dirty="0"/>
          </a:p>
          <a:p>
            <a:pPr marL="109728" indent="0" algn="just">
              <a:buNone/>
            </a:pPr>
            <a:r>
              <a:rPr lang="tr-TR" sz="2000" dirty="0"/>
              <a:t>Çok üzülüyorsun, çünkü başarısızsın </a:t>
            </a:r>
          </a:p>
          <a:p>
            <a:pPr marL="109728" indent="0" algn="just">
              <a:buNone/>
            </a:pPr>
            <a:r>
              <a:rPr lang="tr-TR" sz="2000" dirty="0"/>
              <a:t>Çok öfkelisi, çünkü anında cevap veremiyorsun </a:t>
            </a:r>
          </a:p>
          <a:p>
            <a:pPr marL="109728" indent="0" algn="just">
              <a:buNone/>
            </a:pPr>
            <a:r>
              <a:rPr lang="tr-TR" sz="2000" dirty="0"/>
              <a:t>Yüreğin sıkılıyor, çünkü istediklerini elde edemedin </a:t>
            </a:r>
          </a:p>
          <a:p>
            <a:pPr marL="109728" indent="0" algn="just">
              <a:buNone/>
            </a:pPr>
            <a:endParaRPr lang="tr-TR" sz="2000" dirty="0"/>
          </a:p>
          <a:p>
            <a:pPr marL="109728" indent="0" algn="just">
              <a:buNone/>
            </a:pPr>
            <a:r>
              <a:rPr lang="tr-TR" sz="2000" b="1" i="1" dirty="0"/>
              <a:t>Amacın kişiselleştirilmesi: </a:t>
            </a:r>
            <a:r>
              <a:rPr lang="tr-TR" sz="2000" dirty="0"/>
              <a:t>Anlam ve problemin kişiselleştirilmesi sonrası , danışanın problemiyle baş etmesine yönelik amacın kişiselleştirilmesi aşaması gelir. </a:t>
            </a:r>
          </a:p>
          <a:p>
            <a:pPr marL="109728" indent="0" algn="just">
              <a:buNone/>
            </a:pPr>
            <a:endParaRPr lang="tr-TR" sz="2000" dirty="0"/>
          </a:p>
          <a:p>
            <a:pPr marL="109728" indent="0" algn="just">
              <a:buNone/>
            </a:pPr>
            <a:r>
              <a:rPr lang="tr-TR" sz="2000" b="1" dirty="0"/>
              <a:t>Hissediyorsun(duygu)…… çünkü(olumsuz eylem)…… ve amaca yönelik istek cümlesi…………</a:t>
            </a:r>
          </a:p>
          <a:p>
            <a:pPr marL="109728" indent="0" algn="just">
              <a:buNone/>
            </a:pPr>
            <a:endParaRPr lang="tr-TR" sz="2000" b="1" dirty="0"/>
          </a:p>
          <a:p>
            <a:pPr marL="109728" indent="0" algn="just">
              <a:buNone/>
            </a:pPr>
            <a:r>
              <a:rPr lang="tr-TR" sz="2000" dirty="0"/>
              <a:t>Çok üzülüyorsun çünkü anında cevap veremiyorsun ve vermek istiyorsun </a:t>
            </a:r>
          </a:p>
          <a:p>
            <a:pPr marL="109728" indent="0" algn="just">
              <a:buNone/>
            </a:pPr>
            <a:r>
              <a:rPr lang="tr-TR" sz="2000" dirty="0"/>
              <a:t>Düş kırıklığına uğradın çünkü derslerinde başarısızsın ve başarılı olmak istiyorsun</a:t>
            </a:r>
          </a:p>
          <a:p>
            <a:endParaRPr lang="tr-TR" dirty="0"/>
          </a:p>
        </p:txBody>
      </p:sp>
      <p:sp>
        <p:nvSpPr>
          <p:cNvPr id="3" name="Başlık 2"/>
          <p:cNvSpPr>
            <a:spLocks noGrp="1"/>
          </p:cNvSpPr>
          <p:nvPr>
            <p:ph type="title"/>
          </p:nvPr>
        </p:nvSpPr>
        <p:spPr>
          <a:xfrm>
            <a:off x="457200" y="274638"/>
            <a:ext cx="8229600" cy="334962"/>
          </a:xfrm>
        </p:spPr>
        <p:txBody>
          <a:bodyPr>
            <a:normAutofit fontScale="90000"/>
          </a:bodyPr>
          <a:lstStyle/>
          <a:p>
            <a:endParaRPr lang="tr-TR" dirty="0"/>
          </a:p>
        </p:txBody>
      </p:sp>
    </p:spTree>
    <p:extLst>
      <p:ext uri="{BB962C8B-B14F-4D97-AF65-F5344CB8AC3E}">
        <p14:creationId xmlns:p14="http://schemas.microsoft.com/office/powerpoint/2010/main" val="1080092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838200"/>
            <a:ext cx="8229600" cy="5169091"/>
          </a:xfrm>
        </p:spPr>
        <p:txBody>
          <a:bodyPr>
            <a:normAutofit fontScale="70000" lnSpcReduction="20000"/>
          </a:bodyPr>
          <a:lstStyle/>
          <a:p>
            <a:pPr algn="just"/>
            <a:r>
              <a:rPr lang="tr-TR" sz="2400" b="1" dirty="0"/>
              <a:t>Özetleme</a:t>
            </a:r>
          </a:p>
          <a:p>
            <a:pPr marL="109728" indent="0" algn="just">
              <a:buNone/>
            </a:pPr>
            <a:r>
              <a:rPr lang="tr-TR" sz="2600" dirty="0"/>
              <a:t>Özetleme psikolojik danışma sürecinde, önceki oturumdan sonraki oturuma geçerken belli bir zaman diliminin genel çizgilerini, vurgulanması gereken noktaları anahtar kavramlarla anımsatmak için yapılır. </a:t>
            </a:r>
          </a:p>
          <a:p>
            <a:pPr marL="109728" indent="0" algn="just">
              <a:buNone/>
            </a:pPr>
            <a:endParaRPr lang="tr-TR" sz="2600" dirty="0"/>
          </a:p>
          <a:p>
            <a:pPr marL="109728" indent="0" algn="just">
              <a:buNone/>
            </a:pPr>
            <a:r>
              <a:rPr lang="tr-TR" sz="2600" dirty="0"/>
              <a:t>Özetleme kullanılırken danışanın konuştukları, tüm görüşme veya görüşmenin bir kısmı özetlenir. Bu beceri oturumların sonunda veya oturumun başında bir önceki oturumu hatırlatmak için ya da bir konudan diğerine geçerken kullanılır. </a:t>
            </a:r>
          </a:p>
          <a:p>
            <a:pPr marL="109728" indent="0" algn="just">
              <a:buNone/>
            </a:pPr>
            <a:endParaRPr lang="tr-TR" sz="2600" dirty="0"/>
          </a:p>
          <a:p>
            <a:pPr marL="109728" indent="0" algn="just">
              <a:buNone/>
            </a:pPr>
            <a:r>
              <a:rPr lang="tr-TR" sz="2600" dirty="0"/>
              <a:t>Özetleme iki şekilde yapılır; ya psikolojik danışman kendisi yapar ya da danışana yaptırır. Psikolojik danışma oturumlarının başında ve sonunda özetleme oldukça </a:t>
            </a:r>
            <a:r>
              <a:rPr lang="tr-TR" sz="2600" dirty="0" err="1"/>
              <a:t>önemldir</a:t>
            </a:r>
            <a:r>
              <a:rPr lang="tr-TR" sz="2600" dirty="0"/>
              <a:t>. Çünkü danışanın davranışsal amacına yönelik çalışıp çalışmadığını anlamak için, danışmanın danışanı ilgiyle dinleyip daha önceki oturumlara ilişkin söylediklerini aklında tutabildiğini, bir başka deyişle danışanla ilgilendiğini göstermesi için ve danışanın kendine ilişkin birçok gerçeğin ve duygunun farkında olabilmesi için ve son olarak danışana yaptırılarak, danışanın sorumluluk almayı öğrenmesi için özetleme oldukça önemlidir.</a:t>
            </a:r>
          </a:p>
        </p:txBody>
      </p:sp>
      <p:sp>
        <p:nvSpPr>
          <p:cNvPr id="3" name="Başlık 2"/>
          <p:cNvSpPr>
            <a:spLocks noGrp="1"/>
          </p:cNvSpPr>
          <p:nvPr>
            <p:ph type="title"/>
          </p:nvPr>
        </p:nvSpPr>
        <p:spPr>
          <a:xfrm>
            <a:off x="457200" y="274638"/>
            <a:ext cx="8229600" cy="411162"/>
          </a:xfrm>
        </p:spPr>
        <p:txBody>
          <a:bodyPr>
            <a:normAutofit fontScale="90000"/>
          </a:bodyPr>
          <a:lstStyle/>
          <a:p>
            <a:endParaRPr lang="tr-TR" dirty="0"/>
          </a:p>
        </p:txBody>
      </p:sp>
    </p:spTree>
    <p:extLst>
      <p:ext uri="{BB962C8B-B14F-4D97-AF65-F5344CB8AC3E}">
        <p14:creationId xmlns:p14="http://schemas.microsoft.com/office/powerpoint/2010/main" val="1463776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914400"/>
            <a:ext cx="8229600" cy="5092891"/>
          </a:xfrm>
        </p:spPr>
        <p:txBody>
          <a:bodyPr>
            <a:normAutofit/>
          </a:bodyPr>
          <a:lstStyle/>
          <a:p>
            <a:pPr marL="109728" indent="0" algn="just">
              <a:buNone/>
            </a:pPr>
            <a:r>
              <a:rPr lang="tr-TR" sz="2000" dirty="0"/>
              <a:t>Sonlandırma oturumuna hazır olunması için ve oturumlarda nasıl bir gelişme görüldüğü ve nerede tıkanıldığını anlamak için de yine özetleme yapılır. </a:t>
            </a:r>
          </a:p>
          <a:p>
            <a:pPr marL="109728" indent="0" algn="just">
              <a:buNone/>
            </a:pPr>
            <a:r>
              <a:rPr lang="tr-TR" sz="2000" b="1" dirty="0"/>
              <a:t>Danışman: </a:t>
            </a:r>
            <a:r>
              <a:rPr lang="tr-TR" sz="2000" dirty="0"/>
              <a:t>Bir önceki oturumda ne olmuştu? </a:t>
            </a:r>
          </a:p>
          <a:p>
            <a:pPr marL="109728" indent="0" algn="just">
              <a:buNone/>
            </a:pPr>
            <a:r>
              <a:rPr lang="tr-TR" sz="2000" b="1" dirty="0"/>
              <a:t>Danışman</a:t>
            </a:r>
            <a:r>
              <a:rPr lang="tr-TR" sz="2000" dirty="0"/>
              <a:t>: Bu oturumda neler oldu? </a:t>
            </a:r>
          </a:p>
          <a:p>
            <a:pPr marL="109728" indent="0" algn="just">
              <a:buNone/>
            </a:pPr>
            <a:r>
              <a:rPr lang="tr-TR" sz="2000" b="1" dirty="0"/>
              <a:t>Danışman</a:t>
            </a:r>
            <a:r>
              <a:rPr lang="tr-TR" sz="2000" dirty="0"/>
              <a:t>: Bana öyle geliyor ki başka konuya geçiyorsunuz, öyleyse şimdiye kadar olanları bir özetler misiniz? </a:t>
            </a:r>
          </a:p>
        </p:txBody>
      </p:sp>
      <p:sp>
        <p:nvSpPr>
          <p:cNvPr id="3" name="Başlık 2"/>
          <p:cNvSpPr>
            <a:spLocks noGrp="1"/>
          </p:cNvSpPr>
          <p:nvPr>
            <p:ph type="title"/>
          </p:nvPr>
        </p:nvSpPr>
        <p:spPr>
          <a:xfrm>
            <a:off x="457200" y="274638"/>
            <a:ext cx="8229600" cy="563562"/>
          </a:xfrm>
        </p:spPr>
        <p:txBody>
          <a:bodyPr>
            <a:normAutofit fontScale="90000"/>
          </a:bodyPr>
          <a:lstStyle/>
          <a:p>
            <a:endParaRPr lang="tr-TR" dirty="0"/>
          </a:p>
        </p:txBody>
      </p:sp>
    </p:spTree>
    <p:extLst>
      <p:ext uri="{BB962C8B-B14F-4D97-AF65-F5344CB8AC3E}">
        <p14:creationId xmlns:p14="http://schemas.microsoft.com/office/powerpoint/2010/main" val="1616294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838200"/>
            <a:ext cx="8229600" cy="5486400"/>
          </a:xfrm>
        </p:spPr>
        <p:txBody>
          <a:bodyPr>
            <a:normAutofit lnSpcReduction="10000"/>
          </a:bodyPr>
          <a:lstStyle/>
          <a:p>
            <a:r>
              <a:rPr lang="tr-TR" sz="2000" b="1" dirty="0"/>
              <a:t>Bağlama</a:t>
            </a:r>
          </a:p>
          <a:p>
            <a:pPr marL="109728" indent="0">
              <a:buNone/>
            </a:pPr>
            <a:r>
              <a:rPr lang="tr-TR" sz="2000" dirty="0"/>
              <a:t>Danışan, ayrı olaylar karşısında hemen aynı duyguları yaşıyorsa ya da aynı tepkileri veriyorsa olaylar ve duygular arasında bağ ya da koşutluk kurulur. Psikolojik danışmanın, danışanın daha önceki oturumlarda anlattıkları, yaşadıkları ile o anda anlattıkları ve yaşadıkları arasında paralellik kurmasıdır. Bağlama becerisini iyi kullanabilmek için, psikolojik danışmanın gerek gurupla </a:t>
            </a:r>
            <a:r>
              <a:rPr lang="tr-TR" sz="2000" dirty="0" err="1"/>
              <a:t>psk</a:t>
            </a:r>
            <a:r>
              <a:rPr lang="tr-TR" sz="2000" dirty="0"/>
              <a:t>. danışmada gerekse bireysel </a:t>
            </a:r>
            <a:r>
              <a:rPr lang="tr-TR" sz="2000" dirty="0" err="1"/>
              <a:t>psk</a:t>
            </a:r>
            <a:r>
              <a:rPr lang="tr-TR" sz="2000" dirty="0"/>
              <a:t>. danışmada sürece dikkat etmesi gerekir. Örneğin, farklı olaylar karşısında danışanda aynı duygu yaşanıyorsa danışanın dikkati bu noktaya çekilmelidir. Bağlama becerisi, danışanın farkındalık kazanmasını sağlar.</a:t>
            </a:r>
          </a:p>
          <a:p>
            <a:pPr marL="109728" indent="0" algn="just">
              <a:buNone/>
            </a:pPr>
            <a:endParaRPr lang="tr-TR" sz="2000" dirty="0"/>
          </a:p>
          <a:p>
            <a:pPr marL="109728" indent="0" algn="just">
              <a:buNone/>
            </a:pPr>
            <a:r>
              <a:rPr lang="tr-TR" sz="2000" b="1" dirty="0"/>
              <a:t>Danışman</a:t>
            </a:r>
            <a:r>
              <a:rPr lang="tr-TR" sz="2000" dirty="0"/>
              <a:t>: Mutlu ya da acı bir olaya karşı yüz anlatımın hiç değişmiyor. Hep gülümsüyorsun. </a:t>
            </a:r>
          </a:p>
          <a:p>
            <a:pPr marL="109728" indent="0" algn="just">
              <a:buNone/>
            </a:pPr>
            <a:r>
              <a:rPr lang="tr-TR" sz="2000" b="1" dirty="0"/>
              <a:t>Danışman</a:t>
            </a:r>
            <a:r>
              <a:rPr lang="tr-TR" sz="2000" dirty="0"/>
              <a:t>: Birisi seni gerçekten incittiğinde ya da belirli durumlara abartılı alınganlık gösterdiğinde hep aynı öfke tepkisini gösteriyorsun. </a:t>
            </a:r>
          </a:p>
        </p:txBody>
      </p:sp>
      <p:sp>
        <p:nvSpPr>
          <p:cNvPr id="3" name="Başlık 2"/>
          <p:cNvSpPr>
            <a:spLocks noGrp="1"/>
          </p:cNvSpPr>
          <p:nvPr>
            <p:ph type="title"/>
          </p:nvPr>
        </p:nvSpPr>
        <p:spPr>
          <a:xfrm>
            <a:off x="457200" y="274638"/>
            <a:ext cx="8229600" cy="411162"/>
          </a:xfrm>
        </p:spPr>
        <p:txBody>
          <a:bodyPr>
            <a:normAutofit fontScale="90000"/>
          </a:bodyPr>
          <a:lstStyle/>
          <a:p>
            <a:endParaRPr lang="tr-TR" dirty="0"/>
          </a:p>
        </p:txBody>
      </p:sp>
    </p:spTree>
    <p:extLst>
      <p:ext uri="{BB962C8B-B14F-4D97-AF65-F5344CB8AC3E}">
        <p14:creationId xmlns:p14="http://schemas.microsoft.com/office/powerpoint/2010/main" val="939068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81000" y="685800"/>
            <a:ext cx="8305800" cy="5321491"/>
          </a:xfrm>
        </p:spPr>
        <p:txBody>
          <a:bodyPr/>
          <a:lstStyle/>
          <a:p>
            <a:r>
              <a:rPr lang="tr-TR" sz="2000" b="1" dirty="0"/>
              <a:t>Sessizlik</a:t>
            </a:r>
          </a:p>
          <a:p>
            <a:pPr marL="109728" indent="0" algn="just">
              <a:buNone/>
            </a:pPr>
            <a:r>
              <a:rPr lang="tr-TR" sz="2000" dirty="0"/>
              <a:t>Sessizlik yerinde kullanıldığında danışanların söylenenleri kafasından geçirmesi, toparlaması, özümsemesi, bazı duygu ve özelliklerin farkında olması için çok yararlı olur. Eğer sessizlik psikolojik danışmanca bozulacaksa ilişkinin şimdi ve </a:t>
            </a:r>
            <a:r>
              <a:rPr lang="tr-TR" sz="2000" dirty="0" err="1"/>
              <a:t>buradalığı</a:t>
            </a:r>
            <a:r>
              <a:rPr lang="tr-TR" sz="2000" dirty="0"/>
              <a:t> koşulu kullanılmalıdır. </a:t>
            </a:r>
          </a:p>
          <a:p>
            <a:pPr marL="109728" indent="0" algn="just">
              <a:buNone/>
            </a:pPr>
            <a:r>
              <a:rPr lang="tr-TR" sz="2000" dirty="0"/>
              <a:t>·Şu anda neler hissediyorsun? </a:t>
            </a:r>
          </a:p>
          <a:p>
            <a:pPr marL="109728" indent="0" algn="just">
              <a:buNone/>
            </a:pPr>
            <a:r>
              <a:rPr lang="tr-TR" sz="2000" dirty="0"/>
              <a:t>·Şu anda seninle benim aramda neler geçiyor? </a:t>
            </a:r>
          </a:p>
          <a:p>
            <a:pPr marL="109728" indent="0" algn="just">
              <a:buNone/>
            </a:pPr>
            <a:r>
              <a:rPr lang="tr-TR" sz="2000" dirty="0"/>
              <a:t>·Bu sessizlik ne anlama geliyor? </a:t>
            </a:r>
          </a:p>
          <a:p>
            <a:pPr marL="109728" indent="0" algn="just">
              <a:buNone/>
            </a:pPr>
            <a:r>
              <a:rPr lang="tr-TR" sz="2000" dirty="0"/>
              <a:t>gibi sorular sorulabilir. Bu tür sorular danışanın anı yaşaması, duygularının ve yaşadıklarının farkında olabilmesi için danışanı kamçılayan sorulardır. </a:t>
            </a:r>
          </a:p>
          <a:p>
            <a:pPr marL="109728" indent="0" algn="just">
              <a:buNone/>
            </a:pPr>
            <a:endParaRPr lang="tr-TR" sz="2000" b="1" dirty="0"/>
          </a:p>
        </p:txBody>
      </p:sp>
      <p:sp>
        <p:nvSpPr>
          <p:cNvPr id="3" name="Başlık 2"/>
          <p:cNvSpPr>
            <a:spLocks noGrp="1"/>
          </p:cNvSpPr>
          <p:nvPr>
            <p:ph type="title"/>
          </p:nvPr>
        </p:nvSpPr>
        <p:spPr>
          <a:xfrm>
            <a:off x="457200" y="274638"/>
            <a:ext cx="8229600" cy="334962"/>
          </a:xfrm>
        </p:spPr>
        <p:txBody>
          <a:bodyPr>
            <a:normAutofit fontScale="90000"/>
          </a:bodyPr>
          <a:lstStyle/>
          <a:p>
            <a:endParaRPr lang="tr-TR" dirty="0"/>
          </a:p>
        </p:txBody>
      </p:sp>
    </p:spTree>
    <p:extLst>
      <p:ext uri="{BB962C8B-B14F-4D97-AF65-F5344CB8AC3E}">
        <p14:creationId xmlns:p14="http://schemas.microsoft.com/office/powerpoint/2010/main" val="727448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838200"/>
            <a:ext cx="8229600" cy="5169091"/>
          </a:xfrm>
        </p:spPr>
        <p:txBody>
          <a:bodyPr>
            <a:normAutofit lnSpcReduction="10000"/>
          </a:bodyPr>
          <a:lstStyle/>
          <a:p>
            <a:r>
              <a:rPr lang="tr-TR" sz="2000" b="1" dirty="0" err="1"/>
              <a:t>Terapötik</a:t>
            </a:r>
            <a:r>
              <a:rPr lang="tr-TR" sz="2000" b="1" dirty="0"/>
              <a:t> Koşullar</a:t>
            </a:r>
          </a:p>
          <a:p>
            <a:pPr marL="109728" indent="0" algn="just">
              <a:buNone/>
            </a:pPr>
            <a:r>
              <a:rPr lang="tr-TR" altLang="tr-TR" sz="2000" dirty="0"/>
              <a:t>Psikolojik danışma ilişkisinde belli koşulların sağlanması ve bu koşulların bir arada olması </a:t>
            </a:r>
            <a:r>
              <a:rPr lang="tr-TR" altLang="tr-TR" sz="2000" dirty="0" err="1"/>
              <a:t>gerekir.Bu</a:t>
            </a:r>
            <a:r>
              <a:rPr lang="tr-TR" altLang="tr-TR" sz="2000" dirty="0"/>
              <a:t> </a:t>
            </a:r>
            <a:r>
              <a:rPr lang="tr-TR" altLang="tr-TR" sz="2000" dirty="0" err="1"/>
              <a:t>koşullar,terapötik</a:t>
            </a:r>
            <a:r>
              <a:rPr lang="tr-TR" altLang="tr-TR" sz="2000" dirty="0"/>
              <a:t> koşullar adını almaktadır.</a:t>
            </a:r>
          </a:p>
          <a:p>
            <a:pPr marL="109728" indent="0" algn="just">
              <a:buNone/>
            </a:pPr>
            <a:r>
              <a:rPr lang="tr-TR" altLang="tr-TR" sz="2000" dirty="0"/>
              <a:t>Olumlu </a:t>
            </a:r>
            <a:r>
              <a:rPr lang="tr-TR" altLang="tr-TR" sz="2000" dirty="0" err="1"/>
              <a:t>terapötik</a:t>
            </a:r>
            <a:r>
              <a:rPr lang="tr-TR" altLang="tr-TR" sz="2000" dirty="0"/>
              <a:t> ilişkide veya olumlu kişilerarası ilişkilerde bulunması gereken temel koşullar;</a:t>
            </a:r>
          </a:p>
          <a:p>
            <a:pPr algn="just"/>
            <a:endParaRPr lang="tr-TR" altLang="tr-TR" sz="2000" dirty="0"/>
          </a:p>
          <a:p>
            <a:pPr algn="just">
              <a:buFont typeface="Wingdings" pitchFamily="2" charset="2"/>
              <a:buChar char="Ø"/>
            </a:pPr>
            <a:r>
              <a:rPr lang="tr-TR" altLang="tr-TR" sz="2000" dirty="0"/>
              <a:t>Empati,</a:t>
            </a:r>
          </a:p>
          <a:p>
            <a:pPr algn="just">
              <a:buFont typeface="Wingdings" pitchFamily="2" charset="2"/>
              <a:buChar char="Ø"/>
            </a:pPr>
            <a:r>
              <a:rPr lang="tr-TR" altLang="tr-TR" sz="2000" dirty="0"/>
              <a:t>Saygı,</a:t>
            </a:r>
          </a:p>
          <a:p>
            <a:pPr algn="just">
              <a:buFont typeface="Wingdings" pitchFamily="2" charset="2"/>
              <a:buChar char="Ø"/>
            </a:pPr>
            <a:r>
              <a:rPr lang="tr-TR" altLang="tr-TR" sz="2000" dirty="0"/>
              <a:t>Saydamlık,</a:t>
            </a:r>
          </a:p>
          <a:p>
            <a:pPr algn="just">
              <a:buFont typeface="Wingdings" pitchFamily="2" charset="2"/>
              <a:buChar char="Ø"/>
            </a:pPr>
            <a:r>
              <a:rPr lang="tr-TR" altLang="tr-TR" sz="2000" dirty="0"/>
              <a:t>Somutluk.        </a:t>
            </a:r>
          </a:p>
          <a:p>
            <a:pPr marL="109728" indent="0" algn="just">
              <a:buNone/>
            </a:pPr>
            <a:r>
              <a:rPr lang="tr-TR" altLang="tr-TR" sz="2000" dirty="0"/>
              <a:t>Tüm bu koşullardan iki önemli nokta göz önünde bulundurularak söz edilir: Biri psikolojik danışman açısından, diğeri danışan açısından konuya eğilmektir. Psikolojik danışmanın iyi bir model olması açısından bu koşulları eksiksiz sağlaması oldukça önemlidir.</a:t>
            </a:r>
          </a:p>
        </p:txBody>
      </p:sp>
      <p:sp>
        <p:nvSpPr>
          <p:cNvPr id="3" name="Başlık 2"/>
          <p:cNvSpPr>
            <a:spLocks noGrp="1"/>
          </p:cNvSpPr>
          <p:nvPr>
            <p:ph type="title"/>
          </p:nvPr>
        </p:nvSpPr>
        <p:spPr>
          <a:xfrm>
            <a:off x="457200" y="274638"/>
            <a:ext cx="8229600" cy="487362"/>
          </a:xfrm>
        </p:spPr>
        <p:txBody>
          <a:bodyPr>
            <a:normAutofit fontScale="90000"/>
          </a:bodyPr>
          <a:lstStyle/>
          <a:p>
            <a:endParaRPr lang="tr-TR" dirty="0"/>
          </a:p>
        </p:txBody>
      </p:sp>
    </p:spTree>
    <p:extLst>
      <p:ext uri="{BB962C8B-B14F-4D97-AF65-F5344CB8AC3E}">
        <p14:creationId xmlns:p14="http://schemas.microsoft.com/office/powerpoint/2010/main" val="2833079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85800"/>
            <a:ext cx="8229600" cy="5321491"/>
          </a:xfrm>
        </p:spPr>
        <p:txBody>
          <a:bodyPr>
            <a:normAutofit/>
          </a:bodyPr>
          <a:lstStyle/>
          <a:p>
            <a:pPr algn="just"/>
            <a:r>
              <a:rPr lang="tr-TR" sz="2000" dirty="0"/>
              <a:t>Carl </a:t>
            </a:r>
            <a:r>
              <a:rPr lang="tr-TR" sz="2000" dirty="0" err="1"/>
              <a:t>Rogers</a:t>
            </a:r>
            <a:r>
              <a:rPr lang="tr-TR" sz="2000" dirty="0"/>
              <a:t>, birçok psikolojik </a:t>
            </a:r>
            <a:r>
              <a:rPr lang="tr-TR" sz="2000" dirty="0" err="1"/>
              <a:t>sanışma</a:t>
            </a:r>
            <a:r>
              <a:rPr lang="tr-TR" sz="2000" dirty="0"/>
              <a:t> uygulamasından sonra danışana koşulsuz saygı ve kabul, empati, içtenlik ve samimiyet ile yaklaşıldığında farkındalığın arttığını ve danışanın çözüm yollarına daha motive olduğunu ortaya koymuştur. Psikolojik danışmada esas tekniğin etkin dinlemeyi ve danışana  uygun tepkilerde bulunma esas olmaktadır. Bunun </a:t>
            </a:r>
            <a:r>
              <a:rPr lang="tr-TR" sz="2000" dirty="0" err="1"/>
              <a:t>yanısıra</a:t>
            </a:r>
            <a:r>
              <a:rPr lang="tr-TR" sz="2000" dirty="0"/>
              <a:t> şartsız olumlu kabul, saygı ve içtenlik, </a:t>
            </a:r>
            <a:r>
              <a:rPr lang="tr-TR" sz="2000" dirty="0" err="1"/>
              <a:t>empatik</a:t>
            </a:r>
            <a:r>
              <a:rPr lang="tr-TR" sz="2000" dirty="0"/>
              <a:t> anlayış, somutluk ve saydamlık, şimdi ve burada, soru sormak, yeniden çerçevelemek, yüzleştirme, sessizlik ve dirençlerin kırılmasıdır.  </a:t>
            </a:r>
          </a:p>
          <a:p>
            <a:pPr algn="just"/>
            <a:endParaRPr lang="tr-TR" sz="2000"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3122454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81000" y="609600"/>
            <a:ext cx="8305800" cy="5397691"/>
          </a:xfrm>
        </p:spPr>
        <p:txBody>
          <a:bodyPr>
            <a:normAutofit/>
          </a:bodyPr>
          <a:lstStyle/>
          <a:p>
            <a:pPr marL="457200" indent="-457200" algn="just">
              <a:defRPr/>
            </a:pPr>
            <a:r>
              <a:rPr lang="tr-TR" sz="2000" b="1" dirty="0"/>
              <a:t>Empati</a:t>
            </a:r>
          </a:p>
          <a:p>
            <a:pPr marL="274320" indent="-274320" algn="just">
              <a:buNone/>
              <a:defRPr/>
            </a:pPr>
            <a:r>
              <a:rPr lang="tr-TR" sz="2000" dirty="0"/>
              <a:t> 	Empati, başka birinin duygularının yoğunluğunu ve anlatımı algılama ve anlama yeteneğidir. Empatide 2 yön söz konusudur; danışanın söylediklerini anlam bakımından anlamak, danışanın duygularını anlamak ve bunları ona iletmek. Anladığımızı danışana geri iletmek danışanın farkında olmadan yaşadıklarını fark etmesini sağlayacaktır. </a:t>
            </a:r>
            <a:r>
              <a:rPr lang="tr-TR" sz="2000" dirty="0" err="1"/>
              <a:t>Empatik</a:t>
            </a:r>
            <a:r>
              <a:rPr lang="tr-TR" sz="2000" dirty="0"/>
              <a:t> anlayışla oluşturulan yansıtıcı ifadeler ile danışanı ne kadar doğru anladığımızı kontrol ederek doğru anlamaya yönelebiliriz. </a:t>
            </a:r>
          </a:p>
          <a:p>
            <a:pPr marL="274320" indent="-274320" algn="just">
              <a:buNone/>
              <a:defRPr/>
            </a:pPr>
            <a:r>
              <a:rPr lang="tr-TR" sz="2000" dirty="0"/>
              <a:t>	</a:t>
            </a:r>
          </a:p>
          <a:p>
            <a:pPr marL="274320" indent="-274320" algn="just">
              <a:buNone/>
              <a:defRPr/>
            </a:pPr>
            <a:r>
              <a:rPr lang="tr-TR" sz="2000" dirty="0"/>
              <a:t>	Danışanın duygularını ona iletmek demek, söylediklerini aynen tekrar etmek demek değildir. Danışanın söylediklerine papağan gibi tepki vermek, olumsuz düzeyde empati kurmaktır.</a:t>
            </a:r>
          </a:p>
          <a:p>
            <a:pPr algn="just"/>
            <a:endParaRPr lang="tr-TR" dirty="0"/>
          </a:p>
        </p:txBody>
      </p:sp>
      <p:sp>
        <p:nvSpPr>
          <p:cNvPr id="3" name="Başlık 2"/>
          <p:cNvSpPr>
            <a:spLocks noGrp="1"/>
          </p:cNvSpPr>
          <p:nvPr>
            <p:ph type="title"/>
          </p:nvPr>
        </p:nvSpPr>
        <p:spPr>
          <a:xfrm>
            <a:off x="381000" y="274638"/>
            <a:ext cx="8305800" cy="182562"/>
          </a:xfrm>
        </p:spPr>
        <p:txBody>
          <a:bodyPr>
            <a:normAutofit fontScale="90000"/>
          </a:bodyPr>
          <a:lstStyle/>
          <a:p>
            <a:endParaRPr lang="tr-TR" dirty="0"/>
          </a:p>
        </p:txBody>
      </p:sp>
    </p:spTree>
    <p:extLst>
      <p:ext uri="{BB962C8B-B14F-4D97-AF65-F5344CB8AC3E}">
        <p14:creationId xmlns:p14="http://schemas.microsoft.com/office/powerpoint/2010/main" val="2232488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09600"/>
            <a:ext cx="8229600" cy="5397691"/>
          </a:xfrm>
        </p:spPr>
        <p:txBody>
          <a:bodyPr>
            <a:normAutofit/>
          </a:bodyPr>
          <a:lstStyle/>
          <a:p>
            <a:pPr algn="just"/>
            <a:endParaRPr lang="tr-TR" sz="2000" dirty="0"/>
          </a:p>
          <a:p>
            <a:pPr algn="just"/>
            <a:r>
              <a:rPr lang="tr-TR" sz="2000" dirty="0"/>
              <a:t>Empatiyle ilgili öncül araştırmalar yapan </a:t>
            </a:r>
            <a:r>
              <a:rPr lang="tr-TR" sz="2000" dirty="0" err="1"/>
              <a:t>Carkhuff</a:t>
            </a:r>
            <a:r>
              <a:rPr lang="tr-TR" sz="2000" dirty="0"/>
              <a:t>, empatinin beş düzey ile ifade edildiği ölçek geliştirmiştir. Ölçeğin birinci düzeyi en düşük düzeyde kişilerarası iletişim düzeyi içerirken, beşinci düzey ise danışanın anlattıklarının ötesine geçen, yani anlatmadığı ya da anlatamadığı, bilincinde olamadığı duyguların kavranıp yansıtıldığı düzeydir.</a:t>
            </a:r>
          </a:p>
          <a:p>
            <a:pPr algn="just"/>
            <a:endParaRPr lang="tr-TR" sz="2000" dirty="0"/>
          </a:p>
          <a:p>
            <a:pPr algn="just"/>
            <a:r>
              <a:rPr lang="tr-TR" sz="2000" dirty="0"/>
              <a:t>Empati kurmak sadece danışanın sözel tepkilerine değil, ses tonuna, konuşma temposuna, jest ve mimiklerine, duruşuna dikkat etmek gerekir.</a:t>
            </a:r>
          </a:p>
          <a:p>
            <a:pPr marL="109728" indent="0" algn="just">
              <a:buNone/>
            </a:pPr>
            <a:endParaRPr lang="tr-TR" sz="2000" dirty="0"/>
          </a:p>
          <a:p>
            <a:pPr algn="just"/>
            <a:r>
              <a:rPr lang="tr-TR" sz="2000" dirty="0"/>
              <a:t>Empati kurarken nesnelliği yitirmemek, danışanın korku, kaygı, incinme, neşe, öfke vb. duygularıyla bunalmamak gerekir.</a:t>
            </a:r>
          </a:p>
          <a:p>
            <a:pPr marL="109728" indent="0" algn="just">
              <a:buNone/>
            </a:pPr>
            <a:r>
              <a:rPr lang="tr-TR" sz="2000" dirty="0"/>
              <a:t> </a:t>
            </a:r>
          </a:p>
          <a:p>
            <a:pPr algn="just"/>
            <a:endParaRPr lang="tr-TR" sz="2000"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2150909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533400"/>
            <a:ext cx="8382000" cy="5943600"/>
          </a:xfrm>
        </p:spPr>
        <p:txBody>
          <a:bodyPr/>
          <a:lstStyle/>
          <a:p>
            <a:pPr algn="just"/>
            <a:r>
              <a:rPr lang="tr-TR" sz="2000" b="1" i="1" dirty="0"/>
              <a:t>1. düzey; </a:t>
            </a:r>
            <a:r>
              <a:rPr lang="tr-TR" sz="2000" dirty="0"/>
              <a:t>psikolojik danışmanın, dinleme eksikliğiyle ortaya çıkan, danışanın bir kısım anlatımlarının göz ardı edilip, içeriğinin saptırılıp, eksik ya da yanlış yansıtıldığı, dahası doğrudan öğüt verme özelliğinin baskın olduğu düzeydir. </a:t>
            </a:r>
          </a:p>
          <a:p>
            <a:pPr marL="109728" indent="0" algn="just">
              <a:buNone/>
            </a:pPr>
            <a:r>
              <a:rPr lang="tr-TR" sz="2000" b="1" i="1" dirty="0"/>
              <a:t>Danışan</a:t>
            </a:r>
            <a:r>
              <a:rPr lang="tr-TR" sz="2000" i="1" dirty="0"/>
              <a:t>: Kız arkadaşların benimle ilgilenmemeleri, kendime olan öz güvenimin azalmasına neden oluyor….</a:t>
            </a:r>
          </a:p>
          <a:p>
            <a:pPr marL="109728" indent="0" algn="just">
              <a:buNone/>
            </a:pPr>
            <a:r>
              <a:rPr lang="tr-TR" sz="2000" b="1" i="1" dirty="0"/>
              <a:t>Danışman</a:t>
            </a:r>
            <a:r>
              <a:rPr lang="tr-TR" sz="2000" i="1" dirty="0"/>
              <a:t>: Kız arkadaşlarına karşı özgüveninin olmadığını, onların ilgisini çekemediğin için kendini yalnız hissediyorsun.</a:t>
            </a:r>
          </a:p>
          <a:p>
            <a:pPr marL="274320" indent="-274320" algn="just">
              <a:buNone/>
              <a:defRPr/>
            </a:pPr>
            <a:r>
              <a:rPr lang="tr-TR" sz="2000" b="1" i="1" dirty="0"/>
              <a:t> Danışan: </a:t>
            </a:r>
            <a:r>
              <a:rPr lang="tr-TR" sz="2000" i="1" dirty="0"/>
              <a:t>Çok şişmanım. Bu yüzden hiç kız arkadaşım yok.</a:t>
            </a:r>
          </a:p>
          <a:p>
            <a:pPr marL="274320" indent="-274320" algn="just">
              <a:buNone/>
              <a:defRPr/>
            </a:pPr>
            <a:r>
              <a:rPr lang="tr-TR" sz="2000" b="1" i="1" dirty="0"/>
              <a:t> Danışman: </a:t>
            </a:r>
            <a:r>
              <a:rPr lang="tr-TR" sz="2000" i="1" dirty="0"/>
              <a:t>Nedenini biliyorsun, bu konuda neden bir şeyler yapmıyorsun?</a:t>
            </a:r>
          </a:p>
          <a:p>
            <a:pPr marL="342900" indent="-342900" algn="just">
              <a:defRPr/>
            </a:pPr>
            <a:r>
              <a:rPr lang="tr-TR" sz="2000" b="1" i="1" dirty="0"/>
              <a:t>2.düzey:  </a:t>
            </a:r>
            <a:r>
              <a:rPr lang="tr-TR" sz="2000" dirty="0"/>
              <a:t>Psikolojik danışman ya içeriği ya da duyguları yanlış ya da çarpıtarak yansıtır. Dahası duygu ve içerik yansıtmasında eksiklikler ve yetersizlikler bulunur. </a:t>
            </a:r>
          </a:p>
          <a:p>
            <a:pPr marL="274320" indent="-274320">
              <a:buNone/>
              <a:defRPr/>
            </a:pPr>
            <a:r>
              <a:rPr lang="tr-TR" sz="2000" b="1" i="1" dirty="0"/>
              <a:t>Danışan: </a:t>
            </a:r>
            <a:r>
              <a:rPr lang="tr-TR" sz="2000" i="1" dirty="0"/>
              <a:t>Çok şişmanım. Bu yüzden hiç kız arkadaşım yok.</a:t>
            </a:r>
          </a:p>
          <a:p>
            <a:pPr marL="274320" indent="-274320">
              <a:buNone/>
              <a:defRPr/>
            </a:pPr>
            <a:r>
              <a:rPr lang="tr-TR" sz="2000" b="1" i="1" dirty="0"/>
              <a:t>Danışman: </a:t>
            </a:r>
            <a:r>
              <a:rPr lang="tr-TR" sz="2000" i="1" dirty="0"/>
              <a:t>Kız arkadaşının olmadığını söylüyorsun.</a:t>
            </a:r>
          </a:p>
          <a:p>
            <a:pPr marL="0" indent="0" algn="just">
              <a:buNone/>
              <a:defRPr/>
            </a:pPr>
            <a:endParaRPr lang="tr-TR" sz="2000" i="1"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3940296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09600"/>
            <a:ext cx="8229600" cy="5397691"/>
          </a:xfrm>
        </p:spPr>
        <p:txBody>
          <a:bodyPr>
            <a:normAutofit lnSpcReduction="10000"/>
          </a:bodyPr>
          <a:lstStyle/>
          <a:p>
            <a:pPr marL="274320" indent="-274320" algn="just">
              <a:buNone/>
              <a:defRPr/>
            </a:pPr>
            <a:r>
              <a:rPr lang="tr-TR" sz="2000" b="1" i="1" dirty="0"/>
              <a:t>Danışan:  </a:t>
            </a:r>
            <a:r>
              <a:rPr lang="tr-TR" sz="2000" i="1" dirty="0"/>
              <a:t>Ergenliğe yeni girdim. Herkes öyle söylüyor. Tam  14 yaşındayım. Ama yüzüm bir çocuktan farksız. Arkadaşlarım benimle alay ediyor. Küçümseyerek bakıyorlar, köse, tüysüz diyorlar. Kimseye bunları açamıyorum. Anneme bile. </a:t>
            </a:r>
          </a:p>
          <a:p>
            <a:pPr marL="274320" indent="-274320" algn="just">
              <a:buNone/>
              <a:defRPr/>
            </a:pPr>
            <a:r>
              <a:rPr lang="tr-TR" sz="2000" b="1" i="1" dirty="0"/>
              <a:t>Danışman:  </a:t>
            </a:r>
            <a:r>
              <a:rPr lang="tr-TR" sz="2000" i="1" dirty="0"/>
              <a:t>Ergenliğe yeni girdiğini söylüyorsun, ergenliğin doğal olan  güçlüklerini yaşıyorsun, ergenlik sonrası her şey çözümlenir  sanıyorum.</a:t>
            </a:r>
          </a:p>
          <a:p>
            <a:pPr marL="342900" indent="-342900" algn="just">
              <a:defRPr/>
            </a:pPr>
            <a:r>
              <a:rPr lang="tr-TR" sz="2000" b="1" i="1" dirty="0"/>
              <a:t>3.düzey:  </a:t>
            </a:r>
            <a:r>
              <a:rPr lang="tr-TR" sz="2000" dirty="0"/>
              <a:t>Bu düzeydeki yansıtmalar  hem duygunun hem de içeriğin değiştirilmeden  danışanın söylediklerinin aynısının korunarak yapılan yansıtmadır. Bu düzey yansıtmalar duygulara inmez ya da danışanın söylediklerinden kaynak alarak çıkarımlar yapmaz. </a:t>
            </a:r>
          </a:p>
          <a:p>
            <a:pPr marL="274320" indent="-274320" algn="just">
              <a:buNone/>
              <a:defRPr/>
            </a:pPr>
            <a:r>
              <a:rPr lang="tr-TR" sz="2000" b="1" i="1" dirty="0"/>
              <a:t>Danışan:  </a:t>
            </a:r>
            <a:r>
              <a:rPr lang="tr-TR" sz="2000" i="1" dirty="0"/>
              <a:t>Son zamanlarda insanların benim hakkımda kötü şeyler düşündüklerini, gereksiz dedikodular yaydıklarını düşünüyorum.</a:t>
            </a:r>
          </a:p>
          <a:p>
            <a:pPr marL="274320" indent="-274320" algn="just">
              <a:buNone/>
              <a:defRPr/>
            </a:pPr>
            <a:r>
              <a:rPr lang="tr-TR" sz="2000" b="1" i="1" dirty="0"/>
              <a:t>Danışman:  </a:t>
            </a:r>
            <a:r>
              <a:rPr lang="tr-TR" sz="2000" i="1" dirty="0"/>
              <a:t>Son zamanlarda insanların senin hakkımda kötü şeyler düşündüklerinden kuşkulanıyorsun.</a:t>
            </a:r>
            <a:endParaRPr lang="tr-TR" sz="2000" dirty="0"/>
          </a:p>
        </p:txBody>
      </p:sp>
      <p:sp>
        <p:nvSpPr>
          <p:cNvPr id="3" name="Başlık 2"/>
          <p:cNvSpPr>
            <a:spLocks noGrp="1"/>
          </p:cNvSpPr>
          <p:nvPr>
            <p:ph type="title"/>
          </p:nvPr>
        </p:nvSpPr>
        <p:spPr>
          <a:xfrm>
            <a:off x="457200" y="274638"/>
            <a:ext cx="8229600" cy="182562"/>
          </a:xfrm>
        </p:spPr>
        <p:txBody>
          <a:bodyPr>
            <a:normAutofit fontScale="90000"/>
          </a:bodyPr>
          <a:lstStyle/>
          <a:p>
            <a:endParaRPr lang="tr-TR" dirty="0"/>
          </a:p>
        </p:txBody>
      </p:sp>
    </p:spTree>
    <p:extLst>
      <p:ext uri="{BB962C8B-B14F-4D97-AF65-F5344CB8AC3E}">
        <p14:creationId xmlns:p14="http://schemas.microsoft.com/office/powerpoint/2010/main" val="1953884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81000" y="609600"/>
            <a:ext cx="8305800" cy="5397691"/>
          </a:xfrm>
        </p:spPr>
        <p:txBody>
          <a:bodyPr>
            <a:noAutofit/>
          </a:bodyPr>
          <a:lstStyle/>
          <a:p>
            <a:pPr marL="274320" indent="-274320" algn="just">
              <a:buNone/>
              <a:defRPr/>
            </a:pPr>
            <a:r>
              <a:rPr lang="tr-TR" sz="1900" b="1" i="1" dirty="0"/>
              <a:t>Danışan</a:t>
            </a:r>
            <a:r>
              <a:rPr lang="tr-TR" sz="1900" i="1" dirty="0">
                <a:solidFill>
                  <a:schemeClr val="accent1">
                    <a:lumMod val="75000"/>
                  </a:schemeClr>
                </a:solidFill>
              </a:rPr>
              <a:t>:</a:t>
            </a:r>
            <a:r>
              <a:rPr lang="tr-TR" sz="1900" i="1" dirty="0"/>
              <a:t> Çok şişmanım. Bu yüzden hiç kız arkadaşım yok.</a:t>
            </a:r>
          </a:p>
          <a:p>
            <a:pPr marL="274320" indent="-274320" algn="just">
              <a:buNone/>
              <a:defRPr/>
            </a:pPr>
            <a:r>
              <a:rPr lang="tr-TR" sz="1900" b="1" i="1" dirty="0"/>
              <a:t>Danışman: </a:t>
            </a:r>
            <a:r>
              <a:rPr lang="tr-TR" sz="1900" i="1" dirty="0"/>
              <a:t>Kız arkadaşın yok, çünkü şişmansın, bundan dolayı üzülüyorsun.</a:t>
            </a:r>
          </a:p>
          <a:p>
            <a:pPr marL="342900" indent="-342900" algn="just">
              <a:defRPr/>
            </a:pPr>
            <a:r>
              <a:rPr lang="tr-TR" sz="1900" b="1" i="1" dirty="0"/>
              <a:t>4.düzey: </a:t>
            </a:r>
            <a:r>
              <a:rPr lang="tr-TR" sz="1900" dirty="0"/>
              <a:t>Bu düzey yansıtmalarda danışanın içerik ve duygularının, çeşitli anlamlarını çeşitli sıfatlarla güçlendirmek ya da daha öz bir niteliğe kavuşturmak, derinlemesine anlamlar vermek için değiştirilir. Yani psikolojik danışman içeriğe ya da duygulara eklemeler yapar. Danışanın söylediklerine daha derin anlam katar. Bunun için de kişiselleştirilme kullanılabilir.</a:t>
            </a:r>
          </a:p>
          <a:p>
            <a:pPr marL="274320" indent="-274320" algn="just">
              <a:buNone/>
              <a:defRPr/>
            </a:pPr>
            <a:r>
              <a:rPr lang="tr-TR" sz="1900" b="1" i="1" dirty="0"/>
              <a:t>Danışan</a:t>
            </a:r>
            <a:r>
              <a:rPr lang="tr-TR" sz="1900" i="1" dirty="0">
                <a:solidFill>
                  <a:schemeClr val="accent1">
                    <a:lumMod val="75000"/>
                  </a:schemeClr>
                </a:solidFill>
              </a:rPr>
              <a:t>:</a:t>
            </a:r>
            <a:r>
              <a:rPr lang="tr-TR" sz="1900" i="1" dirty="0"/>
              <a:t> Benden büyükler karşısında  konuşmak hep bana zor gelmiştir. Onların önünde elim ayağım tutulur gibi olur. Kafam, beynim dağılır. Güçsüzleşip ezilirim.. Bu duygu nedir?</a:t>
            </a:r>
          </a:p>
          <a:p>
            <a:pPr marL="274320" indent="-274320" algn="just">
              <a:buNone/>
              <a:defRPr/>
            </a:pPr>
            <a:r>
              <a:rPr lang="tr-TR" sz="1900" b="1" i="1" dirty="0"/>
              <a:t>Danışman: </a:t>
            </a:r>
            <a:r>
              <a:rPr lang="tr-TR" sz="1900" i="1" dirty="0"/>
              <a:t>Senden büyüklerle karşılaştığın zaman nedenini bilmediğin bir eziklik ve utangaçlık yaşıyorsun. Bu duyguları yaşamak istemiyorsun, onları itiyorsun ve bunun kaynağına inmek istiyorsun</a:t>
            </a:r>
            <a:endParaRPr lang="tr-TR" sz="1900" dirty="0"/>
          </a:p>
          <a:p>
            <a:pPr marL="274320" indent="-274320" algn="just">
              <a:buNone/>
              <a:defRPr/>
            </a:pPr>
            <a:r>
              <a:rPr lang="tr-TR" sz="1900" b="1" i="1" dirty="0"/>
              <a:t>Danışan</a:t>
            </a:r>
            <a:r>
              <a:rPr lang="tr-TR" sz="1900" i="1" dirty="0">
                <a:solidFill>
                  <a:schemeClr val="accent1">
                    <a:lumMod val="75000"/>
                  </a:schemeClr>
                </a:solidFill>
              </a:rPr>
              <a:t>:</a:t>
            </a:r>
            <a:r>
              <a:rPr lang="tr-TR" sz="1900" i="1" dirty="0"/>
              <a:t> Çok şişmanım. Bu yüzden hiç kız arkadaşım yok.</a:t>
            </a:r>
          </a:p>
          <a:p>
            <a:pPr marL="274320" indent="-274320" algn="just">
              <a:buNone/>
              <a:defRPr/>
            </a:pPr>
            <a:r>
              <a:rPr lang="tr-TR" sz="1900" b="1" i="1" dirty="0"/>
              <a:t>Danışman: </a:t>
            </a:r>
            <a:r>
              <a:rPr lang="tr-TR" sz="1900" i="1" dirty="0"/>
              <a:t>Kız arkadaşın yok, çünkü şişmansın, bundan dolayı üzülüyorsun</a:t>
            </a:r>
            <a:endParaRPr lang="tr-TR" sz="1900"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1239138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762000"/>
            <a:ext cx="8229600" cy="5245291"/>
          </a:xfrm>
        </p:spPr>
        <p:txBody>
          <a:bodyPr>
            <a:normAutofit fontScale="92500"/>
          </a:bodyPr>
          <a:lstStyle/>
          <a:p>
            <a:pPr marL="342900" indent="-342900" algn="just">
              <a:defRPr/>
            </a:pPr>
            <a:r>
              <a:rPr lang="tr-TR" sz="2200" b="1" i="1" dirty="0"/>
              <a:t>5.düzey: </a:t>
            </a:r>
            <a:r>
              <a:rPr lang="tr-TR" sz="2200" dirty="0"/>
              <a:t>Bu aşamada danışanın söylemlerinin hem içeriğine hem de duygularına eklemlemeler yapılır ve danışanın söylediklerinin ötesine geçilerek, anlatamadığı ama yaşadığı gerçek duyguları kavrayarak yansıtma gerçekleştirilir. Bu düzeydeki </a:t>
            </a:r>
            <a:r>
              <a:rPr lang="tr-TR" sz="2200" dirty="0" err="1"/>
              <a:t>empatik</a:t>
            </a:r>
            <a:r>
              <a:rPr lang="tr-TR" sz="2200" dirty="0"/>
              <a:t> yansıtmalarda, danışanın içeriğinden kaynak alarak çıkarsamalar, öngörüler ve kimi zaman danışanın söylemedikleri de ya da söyleyemedikleri içerik ve duyguları dile getirilir.</a:t>
            </a:r>
          </a:p>
          <a:p>
            <a:pPr marL="0" indent="0" algn="just">
              <a:buNone/>
              <a:defRPr/>
            </a:pPr>
            <a:r>
              <a:rPr lang="tr-TR" sz="2200" b="1" i="1" dirty="0"/>
              <a:t>Danışan: </a:t>
            </a:r>
            <a:r>
              <a:rPr lang="tr-TR" sz="2200" i="1" dirty="0"/>
              <a:t>Patronumu memnun etmek için işimde elimden geleni yapıyorum. Çok zor.</a:t>
            </a:r>
          </a:p>
          <a:p>
            <a:pPr marL="0" indent="0" algn="just">
              <a:buNone/>
              <a:defRPr/>
            </a:pPr>
            <a:r>
              <a:rPr lang="tr-TR" sz="2200" b="1" i="1" dirty="0"/>
              <a:t>Danışman: </a:t>
            </a:r>
            <a:r>
              <a:rPr lang="tr-TR" sz="2200" i="1" dirty="0"/>
              <a:t>Patronu memnun etmek çabalarından ötürü işinden bunalmışsın ve umutsuzsun. İşini kaybetmekten korkuyorsun.</a:t>
            </a:r>
          </a:p>
          <a:p>
            <a:pPr marL="0" indent="0" algn="just">
              <a:buNone/>
              <a:defRPr/>
            </a:pPr>
            <a:r>
              <a:rPr lang="tr-TR" sz="2200" b="1" i="1" dirty="0"/>
              <a:t>Danışan</a:t>
            </a:r>
            <a:r>
              <a:rPr lang="tr-TR" sz="2200" dirty="0"/>
              <a:t>: </a:t>
            </a:r>
            <a:r>
              <a:rPr lang="tr-TR" sz="2200" i="1" dirty="0"/>
              <a:t>Çok şişmanım. Bu yüzden hiç kız arkadaşım yok.</a:t>
            </a:r>
          </a:p>
          <a:p>
            <a:pPr marL="274320" indent="-274320" algn="just">
              <a:buNone/>
              <a:defRPr/>
            </a:pPr>
            <a:r>
              <a:rPr lang="tr-TR" sz="2200" b="1" i="1" dirty="0"/>
              <a:t>Danışman</a:t>
            </a:r>
            <a:r>
              <a:rPr lang="tr-TR" sz="2200" dirty="0"/>
              <a:t>: </a:t>
            </a:r>
            <a:r>
              <a:rPr lang="tr-TR" sz="2200" i="1" dirty="0"/>
              <a:t>Kız arkadaşın yok, çünkü çok şişmansın, bu durumdan dolayı dünyan zindan oluyor ve anlamlı ilişkiler içine girmek istiyorsun.</a:t>
            </a:r>
          </a:p>
          <a:p>
            <a:endParaRPr lang="tr-TR" dirty="0"/>
          </a:p>
        </p:txBody>
      </p:sp>
      <p:sp>
        <p:nvSpPr>
          <p:cNvPr id="3" name="Başlık 2"/>
          <p:cNvSpPr>
            <a:spLocks noGrp="1"/>
          </p:cNvSpPr>
          <p:nvPr>
            <p:ph type="title"/>
          </p:nvPr>
        </p:nvSpPr>
        <p:spPr>
          <a:xfrm>
            <a:off x="457200" y="274638"/>
            <a:ext cx="8229600" cy="487362"/>
          </a:xfrm>
        </p:spPr>
        <p:txBody>
          <a:bodyPr>
            <a:normAutofit fontScale="90000"/>
          </a:bodyPr>
          <a:lstStyle/>
          <a:p>
            <a:endParaRPr lang="tr-TR" dirty="0"/>
          </a:p>
        </p:txBody>
      </p:sp>
    </p:spTree>
    <p:extLst>
      <p:ext uri="{BB962C8B-B14F-4D97-AF65-F5344CB8AC3E}">
        <p14:creationId xmlns:p14="http://schemas.microsoft.com/office/powerpoint/2010/main" val="3325937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09600"/>
            <a:ext cx="8229600" cy="5397691"/>
          </a:xfrm>
        </p:spPr>
        <p:txBody>
          <a:bodyPr>
            <a:normAutofit/>
          </a:bodyPr>
          <a:lstStyle/>
          <a:p>
            <a:r>
              <a:rPr lang="tr-TR" sz="2000" b="1" dirty="0"/>
              <a:t>Şartsız Olumlu Kabul, Saygı ve İçtenlik</a:t>
            </a:r>
          </a:p>
          <a:p>
            <a:pPr marL="109728" indent="0" algn="just">
              <a:buNone/>
            </a:pPr>
            <a:r>
              <a:rPr lang="tr-TR" sz="2000" dirty="0"/>
              <a:t>Psikolojik danışmada saygı iki yönlü ele alınan bir olgudur. Hem danışmanın kendine olan saygısı, kendini olumlu özellikleriyle gerçekçi olarak kabul etmesi hem de danışanın aynı nitelikleriyle kendini kabul etmesi ve o tür özellikleriyle kendini sevmesi ve sayması anlamını taşır. Kendini kabul ve kendine saygı davranışı psikolojik danışmanın en temel niteliklerinden biridir. Kendini olumlu ve olumsuz yönleriyle kabul etmeyen bireyin başkasını kabul etmesi </a:t>
            </a:r>
            <a:r>
              <a:rPr lang="tr-TR" sz="2000" dirty="0" err="1"/>
              <a:t>olanaksızdr</a:t>
            </a:r>
            <a:r>
              <a:rPr lang="tr-TR" sz="2000" dirty="0"/>
              <a:t>. </a:t>
            </a:r>
          </a:p>
          <a:p>
            <a:pPr marL="109728" indent="0" algn="just">
              <a:buNone/>
            </a:pPr>
            <a:endParaRPr lang="tr-TR" sz="2000" dirty="0"/>
          </a:p>
          <a:p>
            <a:pPr marL="109728" indent="0" algn="just">
              <a:buNone/>
            </a:pPr>
            <a:r>
              <a:rPr lang="tr-TR" sz="2000" dirty="0"/>
              <a:t>Kabul etmeme ya da saygı davranışı dışında olan temel ölçütler; danışanı eleştirmek, yargılamak, suçlamak, danışanı zor durumda bırakmak, danışanın söylediklerini dikkate almamak, onaylamamak, küçümsemek, değersiz olarak görmek, danışanı edilgen olarak kabul edip sadece öğüt ve tavsiyeler yoluyla davranışı değiştirmeye çalışmak olarak sıralanabilir. </a:t>
            </a:r>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2570382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09600"/>
            <a:ext cx="8229600" cy="5397691"/>
          </a:xfrm>
        </p:spPr>
        <p:txBody>
          <a:bodyPr>
            <a:normAutofit/>
          </a:bodyPr>
          <a:lstStyle/>
          <a:p>
            <a:pPr algn="just"/>
            <a:r>
              <a:rPr lang="tr-TR" sz="2000" dirty="0"/>
              <a:t>Koşulsuz saygıya temel olabilecek kimi davranışsal öğeler ise; ses tonunun yeterince doğal, yumuşak ve yatıştırıcı olması, yüz anlatımında içtenlikli ve gülümsemeli ilgi, duruş doğal, dingin ve hafif danışana doğru eğimli olması, göz teması, gerektiğinde nazikçe danışana dokunma, beden dilinde açıklık ve sadelik olarak sıralanabilir.</a:t>
            </a:r>
          </a:p>
          <a:p>
            <a:pPr algn="just"/>
            <a:r>
              <a:rPr lang="tr-TR" sz="2000" b="1" i="1" dirty="0"/>
              <a:t>1. ve 2. düzey,</a:t>
            </a:r>
            <a:r>
              <a:rPr lang="tr-TR" sz="2000" dirty="0"/>
              <a:t> yansıtmalarda danışan suçlanmakta, yargılanmakta, doğrudan öğüt verici bir davranış içinde bulunulmakta ve duygular açık bir biçimde yansıtılmamaktadır. </a:t>
            </a:r>
          </a:p>
          <a:p>
            <a:pPr marL="109728" indent="0" algn="just">
              <a:buNone/>
            </a:pPr>
            <a:r>
              <a:rPr lang="tr-TR" sz="2000" b="1" i="1" dirty="0"/>
              <a:t>Danışan: </a:t>
            </a:r>
            <a:r>
              <a:rPr lang="tr-TR" sz="2000" i="1" dirty="0"/>
              <a:t>Öğretmenlerin bizleri küçümseyici, azarlayıcı davranışlarından bıktım.</a:t>
            </a:r>
          </a:p>
          <a:p>
            <a:pPr marL="109728" indent="0" algn="just">
              <a:buNone/>
            </a:pPr>
            <a:r>
              <a:rPr lang="tr-TR" sz="2000" b="1" i="1" dirty="0"/>
              <a:t>Danışman: </a:t>
            </a:r>
            <a:r>
              <a:rPr lang="tr-TR" sz="2000" i="1" dirty="0"/>
              <a:t>Bence biraz öğretmenleri de anlamak gerekir, öğrenciler daha büyümemiş davranışlar gösterdikçe, öğretmenler de azarlayıcı ve suçlayıcı oluyor.</a:t>
            </a:r>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4012582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762000"/>
            <a:ext cx="8229600" cy="5245291"/>
          </a:xfrm>
        </p:spPr>
        <p:txBody>
          <a:bodyPr>
            <a:normAutofit fontScale="92500" lnSpcReduction="10000"/>
          </a:bodyPr>
          <a:lstStyle/>
          <a:p>
            <a:r>
              <a:rPr lang="tr-TR" sz="2000" b="1" i="1" dirty="0"/>
              <a:t>3. düzey, </a:t>
            </a:r>
            <a:r>
              <a:rPr lang="tr-TR" sz="2000" dirty="0"/>
              <a:t>bu düzeyin temel niteliği danışanın anlattıklarını hemen aynı sözcük ve tümcelerle, danışanı olduğu gibi kabul ederek, saygı göstererek ve papağan benzeri yinelemelerle  yansıtmaktır. </a:t>
            </a:r>
          </a:p>
          <a:p>
            <a:pPr marL="109728" indent="0" algn="just">
              <a:buNone/>
            </a:pPr>
            <a:r>
              <a:rPr lang="tr-TR" sz="2000" b="1" i="1" dirty="0"/>
              <a:t>Danışan: </a:t>
            </a:r>
            <a:r>
              <a:rPr lang="tr-TR" sz="2000" i="1" dirty="0"/>
              <a:t>Öğretmenlerin bizleri küçümseyici, azarlayıcı davranışlarından bıktım.</a:t>
            </a:r>
          </a:p>
          <a:p>
            <a:pPr marL="109728" indent="0" algn="just">
              <a:buNone/>
            </a:pPr>
            <a:r>
              <a:rPr lang="tr-TR" sz="2000" b="1" i="1" dirty="0"/>
              <a:t>Danışman: </a:t>
            </a:r>
            <a:r>
              <a:rPr lang="tr-TR" sz="2000" i="1" dirty="0"/>
              <a:t>Öğretmenlerinin sizleri küçümsediğinden ve azarladığından bahsediyorsun, bunlardan bıktığını söylüyorsun.</a:t>
            </a:r>
          </a:p>
          <a:p>
            <a:pPr algn="just"/>
            <a:r>
              <a:rPr lang="tr-TR" sz="2000" b="1" i="1" dirty="0"/>
              <a:t>4. düzey, </a:t>
            </a:r>
            <a:r>
              <a:rPr lang="tr-TR" sz="2000" dirty="0"/>
              <a:t>içerik ve duygu yansıtmasının birlikte yapılabildiği, danışanın kabul edildiği ve değer duygusunu geliştirebildiği bir düzey olarak anlaşılır. Danışman bunları kendi özgün sözcük ve cümleleriyle yapar. Ve danışanın anlattığı duyguların derinine iner. </a:t>
            </a:r>
          </a:p>
          <a:p>
            <a:pPr marL="109728" indent="0" algn="just">
              <a:buNone/>
            </a:pPr>
            <a:r>
              <a:rPr lang="tr-TR" sz="2000" b="1" i="1" dirty="0"/>
              <a:t>Danışan: </a:t>
            </a:r>
            <a:r>
              <a:rPr lang="tr-TR" sz="2000" i="1" dirty="0"/>
              <a:t>Öğretmenlerin bizleri küçümseyici, azarlayıcı davranışlarından bıktım.</a:t>
            </a:r>
          </a:p>
          <a:p>
            <a:pPr marL="109728" indent="0" algn="just">
              <a:buNone/>
            </a:pPr>
            <a:r>
              <a:rPr lang="tr-TR" sz="2000" b="1" i="1" dirty="0"/>
              <a:t>Danışman: </a:t>
            </a:r>
            <a:r>
              <a:rPr lang="tr-TR" sz="2000" i="1" dirty="0"/>
              <a:t>Öğretmenlerinin size yönelik örseleyici tutumları olduğu için kendini bunalmış hissediyorsun.</a:t>
            </a:r>
          </a:p>
          <a:p>
            <a:pPr marL="109728" indent="0" algn="just">
              <a:buNone/>
            </a:pPr>
            <a:endParaRPr lang="tr-TR" sz="2000" dirty="0"/>
          </a:p>
        </p:txBody>
      </p:sp>
      <p:sp>
        <p:nvSpPr>
          <p:cNvPr id="3" name="Başlık 2"/>
          <p:cNvSpPr>
            <a:spLocks noGrp="1"/>
          </p:cNvSpPr>
          <p:nvPr>
            <p:ph type="title"/>
          </p:nvPr>
        </p:nvSpPr>
        <p:spPr>
          <a:xfrm>
            <a:off x="457200" y="274638"/>
            <a:ext cx="8229600" cy="334962"/>
          </a:xfrm>
        </p:spPr>
        <p:txBody>
          <a:bodyPr>
            <a:normAutofit fontScale="90000"/>
          </a:bodyPr>
          <a:lstStyle/>
          <a:p>
            <a:endParaRPr lang="tr-TR" dirty="0"/>
          </a:p>
        </p:txBody>
      </p:sp>
    </p:spTree>
    <p:extLst>
      <p:ext uri="{BB962C8B-B14F-4D97-AF65-F5344CB8AC3E}">
        <p14:creationId xmlns:p14="http://schemas.microsoft.com/office/powerpoint/2010/main" val="3476167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457200"/>
            <a:ext cx="8382000" cy="6096000"/>
          </a:xfrm>
        </p:spPr>
        <p:txBody>
          <a:bodyPr/>
          <a:lstStyle/>
          <a:p>
            <a:pPr algn="just"/>
            <a:r>
              <a:rPr lang="tr-TR" sz="2000" b="1" i="1" dirty="0"/>
              <a:t>5. düzey, </a:t>
            </a:r>
            <a:r>
              <a:rPr lang="tr-TR" sz="2000" dirty="0"/>
              <a:t>içerik ve duygu yansıtmasının birlikte yapılabildiği, danışanın söyleyemediği, var olup da anlatamadığı duyguları bir üst düzey yansıtma biçimidir. Bunu da danışanın anlattıklarından kaynak alan çıkarsamalı anlatımla yapar.</a:t>
            </a:r>
          </a:p>
          <a:p>
            <a:pPr algn="just"/>
            <a:endParaRPr lang="tr-TR" sz="2000" b="1" i="1" dirty="0"/>
          </a:p>
          <a:p>
            <a:pPr marL="109728" indent="0" algn="just">
              <a:buNone/>
            </a:pPr>
            <a:r>
              <a:rPr lang="tr-TR" sz="2000" b="1" i="1" dirty="0"/>
              <a:t>Danışan: </a:t>
            </a:r>
            <a:r>
              <a:rPr lang="tr-TR" sz="2000" i="1" dirty="0"/>
              <a:t>Öğretmenlerin bizleri küçümseyici, azarlayıcı davranışlarından bıktım.</a:t>
            </a:r>
          </a:p>
          <a:p>
            <a:pPr marL="109728" indent="0" algn="just">
              <a:buNone/>
            </a:pPr>
            <a:r>
              <a:rPr lang="tr-TR" sz="2000" b="1" i="1" dirty="0"/>
              <a:t>Danışman: </a:t>
            </a:r>
            <a:r>
              <a:rPr lang="tr-TR" sz="2000" i="1" dirty="0"/>
              <a:t>Öğretmenlerinin sizlere yeterli değeri vermediğini düşünüyorsun ve bu seni çok yıpratmışa benziyor. Öğretmenlerinle daha saygın bir ilişki geliştirmeyi karşılıklı saygı çerçevesinde ilişkilenmeyi istiyorsun. </a:t>
            </a:r>
          </a:p>
          <a:p>
            <a:endParaRPr lang="tr-TR" dirty="0"/>
          </a:p>
        </p:txBody>
      </p:sp>
      <p:sp>
        <p:nvSpPr>
          <p:cNvPr id="3" name="Başlık 2"/>
          <p:cNvSpPr>
            <a:spLocks noGrp="1"/>
          </p:cNvSpPr>
          <p:nvPr>
            <p:ph type="title"/>
          </p:nvPr>
        </p:nvSpPr>
        <p:spPr>
          <a:xfrm>
            <a:off x="457200" y="152400"/>
            <a:ext cx="8229600" cy="304800"/>
          </a:xfrm>
        </p:spPr>
        <p:txBody>
          <a:bodyPr>
            <a:normAutofit fontScale="90000"/>
          </a:bodyPr>
          <a:lstStyle/>
          <a:p>
            <a:br>
              <a:rPr lang="tr-TR" dirty="0"/>
            </a:br>
            <a:endParaRPr lang="tr-TR" dirty="0"/>
          </a:p>
        </p:txBody>
      </p:sp>
    </p:spTree>
    <p:extLst>
      <p:ext uri="{BB962C8B-B14F-4D97-AF65-F5344CB8AC3E}">
        <p14:creationId xmlns:p14="http://schemas.microsoft.com/office/powerpoint/2010/main" val="2946907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3400" y="533400"/>
            <a:ext cx="8153400" cy="5473891"/>
          </a:xfrm>
        </p:spPr>
        <p:txBody>
          <a:bodyPr>
            <a:normAutofit fontScale="92500" lnSpcReduction="10000"/>
          </a:bodyPr>
          <a:lstStyle/>
          <a:p>
            <a:endParaRPr lang="tr-TR" sz="2000" b="1" dirty="0"/>
          </a:p>
          <a:p>
            <a:pPr algn="just"/>
            <a:r>
              <a:rPr lang="tr-TR" sz="2000" b="1" dirty="0"/>
              <a:t>Saydamlık</a:t>
            </a:r>
          </a:p>
          <a:p>
            <a:pPr marL="109728" indent="0" algn="just">
              <a:buNone/>
            </a:pPr>
            <a:r>
              <a:rPr lang="tr-TR" sz="2000" dirty="0"/>
              <a:t>Saydamlık hem danışan hem de danışman için psikolojik danışma sürecinin vazgeçilmez bir özelliği olarak kabul </a:t>
            </a:r>
            <a:r>
              <a:rPr lang="tr-TR" sz="2000" dirty="0" err="1"/>
              <a:t>edililr</a:t>
            </a:r>
            <a:r>
              <a:rPr lang="tr-TR" sz="2000" dirty="0"/>
              <a:t>. İçtenlik, doğallık, doğruluk, dürüstlük ve daha doğrusu cam gibi olmak gibi nitelikleri içerir. Saydamlıkta kişinin rol yapmaksızın sadece kendisi olması, maskesiz, abartısız ve savunmasız olması temeldir. Danışan ve danışman arasında açık ve dürüst, saydam bir ilişkinin kurulabilmesi, psikolojik danışmanın verim ve başarısının ön koşuludur.</a:t>
            </a:r>
          </a:p>
          <a:p>
            <a:pPr marL="109728" indent="0" algn="just">
              <a:buNone/>
            </a:pPr>
            <a:endParaRPr lang="tr-TR" sz="2000" dirty="0"/>
          </a:p>
          <a:p>
            <a:pPr marL="109728" indent="0" algn="just">
              <a:buNone/>
            </a:pPr>
            <a:r>
              <a:rPr lang="tr-TR" sz="2000" dirty="0"/>
              <a:t>Saydamlığa zıt olan tepkilerden birincisi danışan ve danışmanın kararlı olmayan çelişkili ya da tutarsız söylemleridir. Dahası danışan ve danışman arasında sözel ve sözel olmayan tepkileri arasındaki çelişkidir. </a:t>
            </a:r>
          </a:p>
          <a:p>
            <a:pPr marL="109728" indent="0" algn="just">
              <a:buNone/>
            </a:pPr>
            <a:endParaRPr lang="tr-TR" sz="2000" dirty="0"/>
          </a:p>
          <a:p>
            <a:pPr marL="109728" indent="0" algn="just">
              <a:buNone/>
            </a:pPr>
            <a:r>
              <a:rPr lang="tr-TR" sz="2000" dirty="0"/>
              <a:t>Saydamlığın oluşması için güven ortamının sağlanması gerekir. Danışanın güveninin sağlanması saydamlığı da beraberinde getirecektir. </a:t>
            </a:r>
          </a:p>
        </p:txBody>
      </p:sp>
      <p:sp>
        <p:nvSpPr>
          <p:cNvPr id="3" name="Başlık 2"/>
          <p:cNvSpPr>
            <a:spLocks noGrp="1"/>
          </p:cNvSpPr>
          <p:nvPr>
            <p:ph type="title"/>
          </p:nvPr>
        </p:nvSpPr>
        <p:spPr>
          <a:xfrm>
            <a:off x="381000" y="274638"/>
            <a:ext cx="8305800" cy="45719"/>
          </a:xfrm>
        </p:spPr>
        <p:txBody>
          <a:bodyPr>
            <a:normAutofit fontScale="90000"/>
          </a:bodyPr>
          <a:lstStyle/>
          <a:p>
            <a:endParaRPr lang="tr-TR" dirty="0"/>
          </a:p>
        </p:txBody>
      </p:sp>
    </p:spTree>
    <p:extLst>
      <p:ext uri="{BB962C8B-B14F-4D97-AF65-F5344CB8AC3E}">
        <p14:creationId xmlns:p14="http://schemas.microsoft.com/office/powerpoint/2010/main" val="4026414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533400"/>
            <a:ext cx="8229600" cy="5473891"/>
          </a:xfrm>
        </p:spPr>
        <p:txBody>
          <a:bodyPr>
            <a:normAutofit/>
          </a:bodyPr>
          <a:lstStyle/>
          <a:p>
            <a:r>
              <a:rPr lang="tr-TR" sz="2000" b="1" i="1" dirty="0"/>
              <a:t>1. Düzey Saydamlık</a:t>
            </a:r>
          </a:p>
          <a:p>
            <a:pPr marL="109728" indent="0" algn="just">
              <a:buNone/>
            </a:pPr>
            <a:r>
              <a:rPr lang="tr-TR" sz="2000" b="1" i="1" dirty="0"/>
              <a:t>Danışan: </a:t>
            </a:r>
            <a:r>
              <a:rPr lang="tr-TR" sz="2000" i="1" dirty="0"/>
              <a:t>Aslında ben yalnız ve bir başına yaratılmış bir insanım. Çocukluğumdan beri yalnızım yani. Şimdi de öyle. Siz bu konuda nasılsınız, benimle ortak yanlarınız var mı?</a:t>
            </a:r>
          </a:p>
          <a:p>
            <a:pPr marL="109728" indent="0" algn="just">
              <a:buNone/>
            </a:pPr>
            <a:r>
              <a:rPr lang="tr-TR" sz="2000" b="1" i="1" dirty="0"/>
              <a:t>Danışman: </a:t>
            </a:r>
            <a:r>
              <a:rPr lang="tr-TR" sz="2000" i="1" dirty="0"/>
              <a:t>Şu aşamada benimle ilgili soru sorman uygun değil. Benim yaşadıklarımın sana bir şey kazandırabileceğini sanmıyorum.</a:t>
            </a:r>
          </a:p>
          <a:p>
            <a:r>
              <a:rPr lang="tr-TR" sz="2000" b="1" i="1" dirty="0"/>
              <a:t>2. Düzey Saydamlık</a:t>
            </a:r>
          </a:p>
          <a:p>
            <a:pPr marL="109728" indent="0" algn="just">
              <a:buNone/>
            </a:pPr>
            <a:r>
              <a:rPr lang="tr-TR" sz="2000" b="1" i="1" dirty="0"/>
              <a:t>Danışan: </a:t>
            </a:r>
            <a:r>
              <a:rPr lang="tr-TR" sz="2000" i="1" dirty="0"/>
              <a:t>İnsan ilişkilerinde kendimi güvende hissetmiyorum. Örneğin ya onların, öncelikle büyüklerin ya da benden kültürlü olanların düşüncelerini kabul etmek zorunda kalıyorum.</a:t>
            </a:r>
          </a:p>
          <a:p>
            <a:pPr marL="109728" indent="0" algn="just">
              <a:buNone/>
            </a:pPr>
            <a:r>
              <a:rPr lang="tr-TR" sz="2000" b="1" i="1" dirty="0"/>
              <a:t>Danışman: </a:t>
            </a:r>
            <a:r>
              <a:rPr lang="tr-TR" sz="2000" i="1" dirty="0"/>
              <a:t>Senden yaşça ve eğitim düzeyi yüksek kişiler karşısında kendini ifade etmekte güçlükler yaşıyorsun. Ben bu söylediklerini doğrusu hiç yaşamadım, hep kendim olmaya, ne pahasına olursa olsun kendi düşüncelerimi ileri sürmeye çaba gösterdim.</a:t>
            </a:r>
          </a:p>
          <a:p>
            <a:pPr marL="109728" indent="0">
              <a:buNone/>
            </a:pPr>
            <a:endParaRPr lang="tr-TR" sz="2000" b="1" i="1" dirty="0"/>
          </a:p>
        </p:txBody>
      </p:sp>
      <p:sp>
        <p:nvSpPr>
          <p:cNvPr id="3" name="Başlık 2"/>
          <p:cNvSpPr>
            <a:spLocks noGrp="1"/>
          </p:cNvSpPr>
          <p:nvPr>
            <p:ph type="title"/>
          </p:nvPr>
        </p:nvSpPr>
        <p:spPr>
          <a:xfrm>
            <a:off x="457200" y="274638"/>
            <a:ext cx="8229600" cy="182562"/>
          </a:xfrm>
        </p:spPr>
        <p:txBody>
          <a:bodyPr>
            <a:normAutofit fontScale="90000"/>
          </a:bodyPr>
          <a:lstStyle/>
          <a:p>
            <a:endParaRPr lang="tr-TR" dirty="0"/>
          </a:p>
        </p:txBody>
      </p:sp>
    </p:spTree>
    <p:extLst>
      <p:ext uri="{BB962C8B-B14F-4D97-AF65-F5344CB8AC3E}">
        <p14:creationId xmlns:p14="http://schemas.microsoft.com/office/powerpoint/2010/main" val="140738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85800"/>
            <a:ext cx="8229600" cy="5321491"/>
          </a:xfrm>
        </p:spPr>
        <p:txBody>
          <a:bodyPr>
            <a:normAutofit fontScale="92500" lnSpcReduction="10000"/>
          </a:bodyPr>
          <a:lstStyle/>
          <a:p>
            <a:r>
              <a:rPr lang="tr-TR" sz="2000" b="1" i="1" dirty="0"/>
              <a:t>3. Düzey Saydamlık</a:t>
            </a:r>
          </a:p>
          <a:p>
            <a:pPr marL="109728" indent="0" algn="just">
              <a:buNone/>
            </a:pPr>
            <a:r>
              <a:rPr lang="tr-TR" sz="2000" b="1" i="1" dirty="0"/>
              <a:t>Danışan: </a:t>
            </a:r>
            <a:r>
              <a:rPr lang="tr-TR" sz="2000" i="1" dirty="0"/>
              <a:t>Ben kendimi saklamaya alıştıran genç bir kızım. En yakın arkadaşıma kendimi açtığım zaman bile sorunlar yaşadım. Bu yüzden hep kendimi gizledim. Ama bu da çözüm değil ki…</a:t>
            </a:r>
          </a:p>
          <a:p>
            <a:pPr marL="109728" indent="0" algn="just">
              <a:buNone/>
            </a:pPr>
            <a:r>
              <a:rPr lang="tr-TR" sz="2000" b="1" i="1" dirty="0"/>
              <a:t>Danışman: </a:t>
            </a:r>
            <a:r>
              <a:rPr lang="tr-TR" sz="2000" i="1" dirty="0"/>
              <a:t>Kendini başkalarına açtığın zaman hep sorunlar yaşadığını, bu yüzden kendi içine kapanık bir kişi olduğunu ama bundan da rahatsız olduğunu söylüyorsun.</a:t>
            </a:r>
          </a:p>
          <a:p>
            <a:pPr algn="just"/>
            <a:r>
              <a:rPr lang="tr-TR" sz="2000" b="1" i="1" dirty="0"/>
              <a:t>4. Düzey Saydamlık</a:t>
            </a:r>
          </a:p>
          <a:p>
            <a:pPr marL="109728" indent="0" algn="just">
              <a:buNone/>
            </a:pPr>
            <a:r>
              <a:rPr lang="tr-TR" sz="2000" b="1" i="1" dirty="0"/>
              <a:t>Danışan: </a:t>
            </a:r>
            <a:r>
              <a:rPr lang="tr-TR" sz="2000" i="1" dirty="0"/>
              <a:t>Bunu söylemekte zorlanıyorum ama dinsel değerler benim için bir şey ifade etmiyor. Bana bir şey öğretmiyor. İnsanlar için sadece bir avuntu duygusu gibi geliyor bana, hep bir güvenlik arayışı içinde olmak gibi bir şey… Bu konuda siz ne düşünüyorsunuz?</a:t>
            </a:r>
          </a:p>
          <a:p>
            <a:pPr marL="109728" indent="0" algn="just">
              <a:buNone/>
            </a:pPr>
            <a:r>
              <a:rPr lang="tr-TR" sz="2000" b="1" i="1" dirty="0"/>
              <a:t>Danışman: </a:t>
            </a:r>
            <a:r>
              <a:rPr lang="tr-TR" sz="2000" i="1" dirty="0"/>
              <a:t>Dinsel değerlere anlamsız, insanlara avutan, yalancı bir güvenlik duygusu veren değerler olarak bakıyorsun. Bu konuda yorum yapmak öyle kısa süre içinde yapılabilecek şey değil. Ben de gençliğimde but tür sorgulamalar içinde olduğumu itiraf edeyim. Sanırım bu konuda son dönemlerde yaşadığın şeyler olmalı. Bu konuda kendini açar mısın?</a:t>
            </a:r>
            <a:endParaRPr lang="tr-TR" sz="2000" dirty="0"/>
          </a:p>
        </p:txBody>
      </p:sp>
      <p:sp>
        <p:nvSpPr>
          <p:cNvPr id="3" name="Başlık 2"/>
          <p:cNvSpPr>
            <a:spLocks noGrp="1"/>
          </p:cNvSpPr>
          <p:nvPr>
            <p:ph type="title"/>
          </p:nvPr>
        </p:nvSpPr>
        <p:spPr>
          <a:xfrm>
            <a:off x="457200" y="274638"/>
            <a:ext cx="8229600" cy="334962"/>
          </a:xfrm>
        </p:spPr>
        <p:txBody>
          <a:bodyPr>
            <a:normAutofit fontScale="90000"/>
          </a:bodyPr>
          <a:lstStyle/>
          <a:p>
            <a:endParaRPr lang="tr-TR" dirty="0"/>
          </a:p>
        </p:txBody>
      </p:sp>
    </p:spTree>
    <p:extLst>
      <p:ext uri="{BB962C8B-B14F-4D97-AF65-F5344CB8AC3E}">
        <p14:creationId xmlns:p14="http://schemas.microsoft.com/office/powerpoint/2010/main" val="1294369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85800"/>
            <a:ext cx="8229600" cy="5321491"/>
          </a:xfrm>
        </p:spPr>
        <p:txBody>
          <a:bodyPr>
            <a:normAutofit/>
          </a:bodyPr>
          <a:lstStyle/>
          <a:p>
            <a:pPr algn="just"/>
            <a:r>
              <a:rPr lang="tr-TR" sz="2000" b="1" i="1" dirty="0"/>
              <a:t>5. Düzey Saydamlık</a:t>
            </a:r>
          </a:p>
          <a:p>
            <a:pPr marL="109728" indent="0" algn="just">
              <a:buNone/>
            </a:pPr>
            <a:r>
              <a:rPr lang="tr-TR" sz="2000" b="1" i="1" dirty="0"/>
              <a:t>Danışan: </a:t>
            </a:r>
            <a:r>
              <a:rPr lang="tr-TR" sz="2000" i="1" dirty="0"/>
              <a:t>Toplum içinde kız ve erkek arkadaşlığıyla ilgili tutucu yaklaşımlar beni rahatsız ediyor. Bir yandan karşıt cinse yönelik oldukça doğal olan bir eğilim, bir içgüdü; öte yandan bunu sınırlayan bastıran değerler, kurallar…Ben bu baskıyı çelişkiyi hep yaşıyorum. Bunu daha yeni kız arkadaşımla yaşadım. Parkta oturmuş karşımızdaki manzarayı seyrediyorduk. Biri geldi yanımıza ‘delikanlı, bizi rahatsız ediyorsunuz, biraz terbiyeli olun’ dedi. Oysa biz ne yapmıştık sadece elim kız arkadaşımın elinin üzerindeydi. İsyan ediyorum. </a:t>
            </a:r>
          </a:p>
          <a:p>
            <a:pPr marL="109728" indent="0" algn="just">
              <a:buNone/>
            </a:pPr>
            <a:r>
              <a:rPr lang="tr-TR" sz="2000" b="1" i="1" dirty="0"/>
              <a:t>Danışman: </a:t>
            </a:r>
            <a:r>
              <a:rPr lang="tr-TR" sz="2000" i="1" dirty="0"/>
              <a:t>Kız arkadaşınla yaşadığın son derece sevgi dolu bir ilişkinin hiç tanımadığın insanlarca yadırganıp, sözüm ona ahlak değerleriyle suçlanması, öfkeni kamçılamış. Toplumun bu tepkilerini budalaca buluyor ve isyan ediyorsun. Açıkçası eğer her şey söylediğin gibiyse, ben de seninle aynı duyguları paylaşırdım.</a:t>
            </a:r>
            <a:endParaRPr lang="tr-TR" sz="2000" dirty="0"/>
          </a:p>
          <a:p>
            <a:endParaRPr lang="tr-TR"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4157755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81000" y="533400"/>
            <a:ext cx="8382000" cy="5867400"/>
          </a:xfrm>
        </p:spPr>
        <p:txBody>
          <a:bodyPr>
            <a:normAutofit/>
          </a:bodyPr>
          <a:lstStyle/>
          <a:p>
            <a:pPr algn="just"/>
            <a:r>
              <a:rPr lang="tr-TR" sz="2000" b="1" dirty="0"/>
              <a:t>Somutluk</a:t>
            </a:r>
          </a:p>
          <a:p>
            <a:pPr marL="109728" indent="0" algn="just">
              <a:buNone/>
            </a:pPr>
            <a:r>
              <a:rPr lang="tr-TR" sz="2000" dirty="0"/>
              <a:t>Psikolojik danışmada danışan sorunlarını ifade etmekte güçlük çekebilir. Danışma süreci içerisinde danışanın soyut ifadelerini gözlenebilir ve ölçülebilir hale getirmek gerekmektedir. Örneğin, danışan ‘canım sıkılıyor’ dediğinde danışman ‘ bu can sıkıntısı nasıl bir şey tarif eder misin’ diye sorar. Danışanın ‘nefesim daralıyor, yapacak hiçbir şey bulamıyorum ve sanki bir felaket olacakmış gibi hissediyorum’ demesi somutlaştırmadır.</a:t>
            </a:r>
          </a:p>
          <a:p>
            <a:pPr marL="109728" indent="0">
              <a:buNone/>
            </a:pPr>
            <a:r>
              <a:rPr lang="tr-TR" sz="1900" b="1" i="1" dirty="0"/>
              <a:t>1. Düzey Somutluk</a:t>
            </a:r>
          </a:p>
          <a:p>
            <a:pPr marL="109728" indent="0" algn="just">
              <a:buNone/>
            </a:pPr>
            <a:r>
              <a:rPr lang="tr-TR" sz="1900" b="1" i="1" dirty="0"/>
              <a:t>Danışan: </a:t>
            </a:r>
            <a:r>
              <a:rPr lang="tr-TR" sz="1900" i="1" dirty="0"/>
              <a:t>İnsanların bu denli bencil ve çıkarcı olması beni şaşırtıyor.</a:t>
            </a:r>
          </a:p>
          <a:p>
            <a:pPr marL="109728" indent="0" algn="just">
              <a:buNone/>
            </a:pPr>
            <a:r>
              <a:rPr lang="tr-TR" sz="1900" b="1" i="1" dirty="0"/>
              <a:t>Danışman: </a:t>
            </a:r>
            <a:r>
              <a:rPr lang="tr-TR" sz="1900" i="1" dirty="0"/>
              <a:t>Karşılaştığın insanlar sana karşı hep bencil olmuş ve sen de bunu tüm insanlara genelliyorsun.</a:t>
            </a:r>
          </a:p>
          <a:p>
            <a:pPr marL="109728" indent="0">
              <a:buNone/>
            </a:pPr>
            <a:r>
              <a:rPr lang="tr-TR" sz="1900" b="1" i="1" dirty="0"/>
              <a:t>2. Düzey Somutluk</a:t>
            </a:r>
          </a:p>
          <a:p>
            <a:pPr marL="109728" indent="0" algn="just">
              <a:buNone/>
            </a:pPr>
            <a:r>
              <a:rPr lang="tr-TR" sz="1900" b="1" i="1" dirty="0"/>
              <a:t>Danışan: </a:t>
            </a:r>
            <a:r>
              <a:rPr lang="tr-TR" sz="1900" i="1" dirty="0"/>
              <a:t>İnsanların bu denli bencil ve çıkarcı olması beni şaşırtıyor.</a:t>
            </a:r>
          </a:p>
          <a:p>
            <a:pPr marL="109728" indent="0" algn="just">
              <a:buNone/>
            </a:pPr>
            <a:r>
              <a:rPr lang="tr-TR" sz="1900" b="1" i="1" dirty="0"/>
              <a:t>Danışman: </a:t>
            </a:r>
            <a:r>
              <a:rPr lang="tr-TR" sz="1900" i="1" dirty="0"/>
              <a:t>İnsanların hep kendilerini düşünen çıkarcı ve bencil olmaları seni şaşırtıyor.</a:t>
            </a:r>
          </a:p>
          <a:p>
            <a:pPr marL="109728" indent="0">
              <a:buNone/>
            </a:pPr>
            <a:endParaRPr lang="tr-TR"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3016147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81000" y="533400"/>
            <a:ext cx="8305800" cy="5473891"/>
          </a:xfrm>
        </p:spPr>
        <p:txBody>
          <a:bodyPr>
            <a:normAutofit/>
          </a:bodyPr>
          <a:lstStyle/>
          <a:p>
            <a:pPr marL="109728" indent="0">
              <a:buNone/>
            </a:pPr>
            <a:r>
              <a:rPr lang="tr-TR" sz="1900" b="1" i="1" dirty="0"/>
              <a:t>3. Düzey Somutluk</a:t>
            </a:r>
          </a:p>
          <a:p>
            <a:pPr marL="109728" indent="0" algn="just">
              <a:buNone/>
            </a:pPr>
            <a:r>
              <a:rPr lang="tr-TR" sz="1900" b="1" i="1" dirty="0"/>
              <a:t>Danışan: </a:t>
            </a:r>
            <a:r>
              <a:rPr lang="tr-TR" sz="1900" i="1" dirty="0"/>
              <a:t>İnsanların bu denli bencil ve çıkarcı olması beni şaşırtıyor.</a:t>
            </a:r>
          </a:p>
          <a:p>
            <a:pPr marL="109728" indent="0" algn="just">
              <a:buNone/>
            </a:pPr>
            <a:r>
              <a:rPr lang="tr-TR" sz="1900" b="1" i="1" dirty="0"/>
              <a:t>Danışman: </a:t>
            </a:r>
            <a:r>
              <a:rPr lang="tr-TR" sz="1900" i="1" dirty="0"/>
              <a:t>İnsanların hep kendilerini düşünen çıkarcı ve bencil olmalarını kabullenemiyorsun ve buna öfke duyuyorsun.</a:t>
            </a:r>
          </a:p>
          <a:p>
            <a:pPr marL="109728" indent="0">
              <a:buNone/>
            </a:pPr>
            <a:r>
              <a:rPr lang="tr-TR" sz="1900" b="1" i="1" dirty="0"/>
              <a:t>4. Düzey Somutluk</a:t>
            </a:r>
          </a:p>
          <a:p>
            <a:pPr marL="109728" indent="0" algn="just">
              <a:buNone/>
            </a:pPr>
            <a:r>
              <a:rPr lang="tr-TR" sz="1900" b="1" i="1" dirty="0"/>
              <a:t>Danışan: </a:t>
            </a:r>
            <a:r>
              <a:rPr lang="tr-TR" sz="1900" i="1" dirty="0"/>
              <a:t>İnsanların bu denli bencil ve çıkarcı olması beni şaşırtıyor.</a:t>
            </a:r>
          </a:p>
          <a:p>
            <a:pPr marL="109728" indent="0" algn="just">
              <a:buNone/>
            </a:pPr>
            <a:r>
              <a:rPr lang="tr-TR" sz="1900" b="1" i="1" dirty="0"/>
              <a:t>Danışman: </a:t>
            </a:r>
            <a:r>
              <a:rPr lang="tr-TR" sz="1900" i="1" dirty="0"/>
              <a:t>İnsanların hep kendilerini düşünen çıkarcı ve bencil olmaları seni hayal kırıklığına uğratmışa benziyor. Peki neler yaşıyorsun ilişkilerinde? Bir örnek verebilir misin?</a:t>
            </a:r>
          </a:p>
          <a:p>
            <a:pPr marL="109728" indent="0">
              <a:buNone/>
            </a:pPr>
            <a:r>
              <a:rPr lang="tr-TR" sz="1900" b="1" i="1" dirty="0"/>
              <a:t>5. Düzey Somutluk</a:t>
            </a:r>
          </a:p>
          <a:p>
            <a:pPr marL="109728" indent="0" algn="just">
              <a:buNone/>
            </a:pPr>
            <a:r>
              <a:rPr lang="tr-TR" sz="1900" b="1" i="1" dirty="0"/>
              <a:t>Danışan: </a:t>
            </a:r>
            <a:r>
              <a:rPr lang="tr-TR" sz="1900" i="1" dirty="0"/>
              <a:t>İnsanların bu denli bencil ve çıkarcı olması beni şaşırtıyor.</a:t>
            </a:r>
          </a:p>
          <a:p>
            <a:pPr marL="109728" indent="0" algn="just">
              <a:buNone/>
            </a:pPr>
            <a:r>
              <a:rPr lang="tr-TR" sz="1900" b="1" i="1" dirty="0"/>
              <a:t>Danışman: </a:t>
            </a:r>
            <a:r>
              <a:rPr lang="tr-TR" sz="1900" i="1" dirty="0"/>
              <a:t>Yaşamına giren insanlarla yaşadığın ilişkilerde sana karşı bencil ve faydacı tutumlar seni gerçekten çok yıpratmışa </a:t>
            </a:r>
            <a:r>
              <a:rPr lang="tr-TR" sz="1900" i="1" dirty="0" err="1"/>
              <a:t>benziyorç</a:t>
            </a:r>
            <a:r>
              <a:rPr lang="tr-TR" sz="1900" i="1" dirty="0"/>
              <a:t> Bunları hak etmediğini düşünüyorsun. Çünkü ilişkilerin karşılıklı iyi niyete dayalı olması gerektiğine inanıyorsun. Peki son dönemde buna yönelik yaşadığın her hangi bir şey oldu mu? Örnek verebilir misin?</a:t>
            </a:r>
            <a:endParaRPr lang="tr-TR" sz="1900"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1053627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09600"/>
            <a:ext cx="8229600" cy="5397691"/>
          </a:xfrm>
        </p:spPr>
        <p:txBody>
          <a:bodyPr>
            <a:normAutofit lnSpcReduction="10000"/>
          </a:bodyPr>
          <a:lstStyle/>
          <a:p>
            <a:r>
              <a:rPr lang="tr-TR" sz="2000" b="1" dirty="0"/>
              <a:t>Burada ve Şimdi</a:t>
            </a:r>
          </a:p>
          <a:p>
            <a:pPr marL="109728" indent="0">
              <a:buNone/>
            </a:pPr>
            <a:r>
              <a:rPr lang="tr-TR" sz="2000" dirty="0"/>
              <a:t>Danışma sürecinde yaşanılan, hissedilen duygular, sonraki saklanmış duygular şimdi boyutunda farkındalık geliştirmek amacıyla </a:t>
            </a:r>
            <a:r>
              <a:rPr lang="tr-TR" sz="2000" dirty="0" err="1"/>
              <a:t>Gestalt</a:t>
            </a:r>
            <a:r>
              <a:rPr lang="tr-TR" sz="2000" dirty="0"/>
              <a:t> tekniklerini kullanarak canlandırılıp yeniden yaşatılır. Zaman ve mekan hep şimdi boyutunda algılanır ve yaşanır. ‘Şu anda neler hissediyorsun?’, ‘Neler yaşıyorsun şu anda?’, ‘ O gün orada yaşadıklarını anımsa ve onları yeniden yaşamaya çalış.’</a:t>
            </a:r>
          </a:p>
          <a:p>
            <a:pPr marL="109728" indent="0">
              <a:buNone/>
            </a:pPr>
            <a:r>
              <a:rPr lang="tr-TR" sz="2000" dirty="0"/>
              <a:t>İlişkinin şimdi ve </a:t>
            </a:r>
            <a:r>
              <a:rPr lang="tr-TR" sz="2000" dirty="0" err="1"/>
              <a:t>buradalığı</a:t>
            </a:r>
            <a:r>
              <a:rPr lang="tr-TR" sz="2000" dirty="0"/>
              <a:t> sürecinde geçmişte yaşanmış ama bitmemiş, bitirilmemiş yaşantılar ‘şimdi’ boyutunda yeniden yaşatılır. Böylece gizli ve üstü kapalı duygular yeniden canlandırılarak açığa çıkabilir. </a:t>
            </a:r>
          </a:p>
          <a:p>
            <a:pPr marL="109728" indent="0" algn="just">
              <a:buNone/>
            </a:pPr>
            <a:r>
              <a:rPr lang="tr-TR" sz="2000" b="1" i="1" dirty="0"/>
              <a:t>1. Düzey</a:t>
            </a:r>
          </a:p>
          <a:p>
            <a:pPr marL="109728" indent="0" algn="just">
              <a:buNone/>
            </a:pPr>
            <a:r>
              <a:rPr lang="tr-TR" sz="2000" b="1" i="1" dirty="0"/>
              <a:t>Danışan: </a:t>
            </a:r>
            <a:r>
              <a:rPr lang="tr-TR" sz="2000" i="1" dirty="0"/>
              <a:t>Ailemden uzağım. Uzun zaman oldu. Onları özlüyorum. Özlüyorum ama ayrılık kaygısı canıma okuyor.</a:t>
            </a:r>
          </a:p>
          <a:p>
            <a:pPr marL="109728" indent="0" algn="just">
              <a:buNone/>
            </a:pPr>
            <a:r>
              <a:rPr lang="tr-TR" sz="2000" b="1" i="1" dirty="0"/>
              <a:t>Danışman: </a:t>
            </a:r>
            <a:r>
              <a:rPr lang="tr-TR" sz="2000" i="1" dirty="0"/>
              <a:t>Ailene yönelik bu kadar özlem yaşamanın nedenleri üzerine eğilmeliyiz.</a:t>
            </a:r>
          </a:p>
          <a:p>
            <a:pPr marL="109728" indent="0">
              <a:buNone/>
            </a:pPr>
            <a:endParaRPr lang="tr-TR" sz="2000"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2823927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85800"/>
            <a:ext cx="8229600" cy="5321491"/>
          </a:xfrm>
        </p:spPr>
        <p:txBody>
          <a:bodyPr>
            <a:normAutofit fontScale="70000" lnSpcReduction="20000"/>
          </a:bodyPr>
          <a:lstStyle/>
          <a:p>
            <a:pPr marL="109728" indent="0" algn="just">
              <a:buNone/>
            </a:pPr>
            <a:r>
              <a:rPr lang="tr-TR" sz="2800" b="1" i="1" dirty="0"/>
              <a:t>2. Düzey</a:t>
            </a:r>
          </a:p>
          <a:p>
            <a:pPr marL="109728" indent="0" algn="just">
              <a:buNone/>
            </a:pPr>
            <a:r>
              <a:rPr lang="tr-TR" sz="2800" b="1" i="1" dirty="0"/>
              <a:t>Danışan: </a:t>
            </a:r>
            <a:r>
              <a:rPr lang="tr-TR" sz="2800" i="1" dirty="0"/>
              <a:t>Ailemden uzağım. Uzun zaman oldu. Onları özlüyorum. Özlüyorum ama ayrılık kaygısı canıma okuyor.</a:t>
            </a:r>
          </a:p>
          <a:p>
            <a:pPr marL="109728" indent="0" algn="just">
              <a:buNone/>
            </a:pPr>
            <a:r>
              <a:rPr lang="tr-TR" sz="2800" b="1" i="1" dirty="0"/>
              <a:t>Danışman: </a:t>
            </a:r>
            <a:r>
              <a:rPr lang="tr-TR" sz="2800" i="1" dirty="0"/>
              <a:t>Aileni çok özlemen normal, uzun zamandır görmediğini söylüyorsun. </a:t>
            </a:r>
          </a:p>
          <a:p>
            <a:pPr marL="109728" indent="0" algn="just">
              <a:buNone/>
            </a:pPr>
            <a:r>
              <a:rPr lang="tr-TR" sz="2800" b="1" i="1" dirty="0"/>
              <a:t>3. Düzey</a:t>
            </a:r>
          </a:p>
          <a:p>
            <a:pPr marL="109728" indent="0" algn="just">
              <a:buNone/>
            </a:pPr>
            <a:r>
              <a:rPr lang="tr-TR" sz="2800" b="1" i="1" dirty="0"/>
              <a:t>Danışan: </a:t>
            </a:r>
            <a:r>
              <a:rPr lang="tr-TR" sz="2800" i="1" dirty="0"/>
              <a:t>Ailemden uzağım. Uzun zaman oldu. Onları özlüyorum. Özlüyorum ama ayrılık kaygısı canıma okuyor.</a:t>
            </a:r>
          </a:p>
          <a:p>
            <a:pPr marL="109728" indent="0" algn="just">
              <a:buNone/>
            </a:pPr>
            <a:r>
              <a:rPr lang="tr-TR" sz="2800" b="1" i="1" dirty="0"/>
              <a:t>Danışman: </a:t>
            </a:r>
            <a:r>
              <a:rPr lang="tr-TR" sz="2800" i="1" dirty="0"/>
              <a:t>Ailenle uzun süredir ayrı kalman, onları özlemene ve ayrılık kaygısı oluşmasına neden olmuş. </a:t>
            </a:r>
          </a:p>
          <a:p>
            <a:pPr marL="109728" indent="0" algn="just">
              <a:buNone/>
            </a:pPr>
            <a:r>
              <a:rPr lang="tr-TR" sz="2800" b="1" i="1" dirty="0"/>
              <a:t>4. ve 5. Düzey</a:t>
            </a:r>
          </a:p>
          <a:p>
            <a:pPr marL="109728" indent="0" algn="just">
              <a:buNone/>
            </a:pPr>
            <a:r>
              <a:rPr lang="tr-TR" sz="2800" b="1" i="1" dirty="0"/>
              <a:t>Danışan: </a:t>
            </a:r>
            <a:r>
              <a:rPr lang="tr-TR" sz="2800" i="1" dirty="0"/>
              <a:t>Ailemden uzağım. Uzun zaman oldu. Onları özlüyorum. Özlüyorum ama ayrılık kaygısı canıma okuyor.</a:t>
            </a:r>
          </a:p>
          <a:p>
            <a:pPr marL="109728" indent="0" algn="just">
              <a:buNone/>
            </a:pPr>
            <a:r>
              <a:rPr lang="tr-TR" sz="2800" b="1" i="1" dirty="0"/>
              <a:t>Danışman: </a:t>
            </a:r>
            <a:r>
              <a:rPr lang="tr-TR" sz="2800" i="1" dirty="0"/>
              <a:t>Kaygılısın çünkü aileni uzun zamandır görmüyorsun ve onları kaybetmeye yönelik endişelerin artmışa benziyor. Kendini onların yanında güvende ve huzurlu hissediyorsun. Peki şuan ailenle birlikte olsaydın neler hissederdin? Benimle paylaşır mısın lütfen?</a:t>
            </a:r>
          </a:p>
          <a:p>
            <a:pPr marL="109728" indent="0">
              <a:buNone/>
            </a:pPr>
            <a:endParaRPr lang="tr-TR" dirty="0"/>
          </a:p>
        </p:txBody>
      </p:sp>
      <p:sp>
        <p:nvSpPr>
          <p:cNvPr id="3" name="Başlık 2"/>
          <p:cNvSpPr>
            <a:spLocks noGrp="1"/>
          </p:cNvSpPr>
          <p:nvPr>
            <p:ph type="title"/>
          </p:nvPr>
        </p:nvSpPr>
        <p:spPr>
          <a:xfrm>
            <a:off x="457200" y="274638"/>
            <a:ext cx="8229600" cy="334962"/>
          </a:xfrm>
        </p:spPr>
        <p:txBody>
          <a:bodyPr>
            <a:normAutofit fontScale="90000"/>
          </a:bodyPr>
          <a:lstStyle/>
          <a:p>
            <a:endParaRPr lang="tr-TR" dirty="0"/>
          </a:p>
        </p:txBody>
      </p:sp>
    </p:spTree>
    <p:extLst>
      <p:ext uri="{BB962C8B-B14F-4D97-AF65-F5344CB8AC3E}">
        <p14:creationId xmlns:p14="http://schemas.microsoft.com/office/powerpoint/2010/main" val="495962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762000"/>
            <a:ext cx="8229600" cy="5245291"/>
          </a:xfrm>
        </p:spPr>
        <p:txBody>
          <a:bodyPr>
            <a:normAutofit fontScale="85000" lnSpcReduction="20000"/>
          </a:bodyPr>
          <a:lstStyle/>
          <a:p>
            <a:pPr algn="just"/>
            <a:r>
              <a:rPr lang="tr-TR" sz="2000" b="1" dirty="0"/>
              <a:t>Yüzleştirme</a:t>
            </a:r>
          </a:p>
          <a:p>
            <a:pPr marL="109728" indent="0" algn="just">
              <a:buNone/>
            </a:pPr>
            <a:r>
              <a:rPr lang="tr-TR" sz="2000" dirty="0"/>
              <a:t>Psikolojik danışmanın danışana saygısını kaybetmeden empati kurarak, zamanlamayı iyi yaparak, kesin olmadan danışanın ideal benliğiyle gerçek benliği, sözleriyle davranışları arasındaki tutarsızlık ve çelişkileri ortaya koyma sürecine yüzleştirme denir. Yüzleştirme 3 açıdan yapılır: </a:t>
            </a:r>
          </a:p>
          <a:p>
            <a:pPr algn="just"/>
            <a:r>
              <a:rPr lang="tr-TR" sz="2000" dirty="0"/>
              <a:t>İdeal benlikle gerçek benlik arasındaki tutarsızlıkta </a:t>
            </a:r>
          </a:p>
          <a:p>
            <a:pPr algn="just"/>
            <a:r>
              <a:rPr lang="tr-TR" sz="2000" dirty="0"/>
              <a:t>Sözlerle davranışlar arasındaki tutarsızlıkta </a:t>
            </a:r>
          </a:p>
          <a:p>
            <a:pPr marL="109728" indent="0" algn="just">
              <a:buNone/>
            </a:pPr>
            <a:r>
              <a:rPr lang="tr-TR" sz="2000" dirty="0"/>
              <a:t>Danışanın kendini algılamasıyla, danışman tarafından algılanması arasındaki tutarsızlıkta Sorumluluk yüklenerek yapılan yüzleştirmenin özellikleri: </a:t>
            </a:r>
          </a:p>
          <a:p>
            <a:pPr algn="just"/>
            <a:r>
              <a:rPr lang="tr-TR" sz="2000" dirty="0"/>
              <a:t>Empatiyle yapılır, danışanın önemsendiği mesajını verir</a:t>
            </a:r>
          </a:p>
          <a:p>
            <a:pPr algn="just"/>
            <a:r>
              <a:rPr lang="tr-TR" sz="2000" dirty="0"/>
              <a:t>Danışanın davranışlarını keşfetmesi için bir davet niteliğindedir</a:t>
            </a:r>
          </a:p>
          <a:p>
            <a:pPr algn="just"/>
            <a:r>
              <a:rPr lang="tr-TR" sz="2000" dirty="0"/>
              <a:t>Danışanın farkında olmadığı güçlerini keşfetmesi için bir davet niteliğindedir.</a:t>
            </a:r>
          </a:p>
          <a:p>
            <a:pPr algn="just"/>
            <a:r>
              <a:rPr lang="tr-TR" sz="2000" dirty="0"/>
              <a:t>Kesin olmamalıdır.</a:t>
            </a:r>
          </a:p>
          <a:p>
            <a:pPr marL="109728" indent="0" algn="just">
              <a:buNone/>
            </a:pPr>
            <a:r>
              <a:rPr lang="tr-TR" sz="2000" dirty="0"/>
              <a:t>Sorumsuzca yapılan yüzleştirmenin özellikleri: </a:t>
            </a:r>
          </a:p>
          <a:p>
            <a:pPr algn="just"/>
            <a:r>
              <a:rPr lang="tr-TR" sz="2000" dirty="0"/>
              <a:t>Danışana dikkate alınmadığı imajını verir. </a:t>
            </a:r>
          </a:p>
          <a:p>
            <a:pPr algn="just"/>
            <a:r>
              <a:rPr lang="tr-TR" sz="2000" dirty="0"/>
              <a:t>Danışanı cezalandırıcı niteliktedir. </a:t>
            </a:r>
          </a:p>
          <a:p>
            <a:pPr algn="just"/>
            <a:r>
              <a:rPr lang="tr-TR" sz="2000" dirty="0"/>
              <a:t>Danışanı suçlayıcıdır ve yetersizlikleri ortaya çıkarır ·Kesin ve itham edicidir</a:t>
            </a:r>
            <a:endParaRPr lang="tr-TR" sz="2000" b="1" dirty="0"/>
          </a:p>
        </p:txBody>
      </p:sp>
      <p:sp>
        <p:nvSpPr>
          <p:cNvPr id="3" name="Başlık 2"/>
          <p:cNvSpPr>
            <a:spLocks noGrp="1"/>
          </p:cNvSpPr>
          <p:nvPr>
            <p:ph type="title"/>
          </p:nvPr>
        </p:nvSpPr>
        <p:spPr>
          <a:xfrm>
            <a:off x="457200" y="274638"/>
            <a:ext cx="8229600" cy="411162"/>
          </a:xfrm>
        </p:spPr>
        <p:txBody>
          <a:bodyPr>
            <a:normAutofit fontScale="90000"/>
          </a:bodyPr>
          <a:lstStyle/>
          <a:p>
            <a:endParaRPr lang="tr-TR" dirty="0"/>
          </a:p>
        </p:txBody>
      </p:sp>
    </p:spTree>
    <p:extLst>
      <p:ext uri="{BB962C8B-B14F-4D97-AF65-F5344CB8AC3E}">
        <p14:creationId xmlns:p14="http://schemas.microsoft.com/office/powerpoint/2010/main" val="1425040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85800"/>
            <a:ext cx="8229600" cy="5321491"/>
          </a:xfrm>
        </p:spPr>
        <p:txBody>
          <a:bodyPr>
            <a:normAutofit fontScale="92500"/>
          </a:bodyPr>
          <a:lstStyle/>
          <a:p>
            <a:pPr marL="109728" indent="0" algn="just">
              <a:buNone/>
            </a:pPr>
            <a:r>
              <a:rPr lang="tr-TR" sz="2200" b="1" i="1" dirty="0"/>
              <a:t>1. Düzey</a:t>
            </a:r>
          </a:p>
          <a:p>
            <a:pPr marL="109728" indent="0" algn="just">
              <a:buNone/>
            </a:pPr>
            <a:r>
              <a:rPr lang="tr-TR" sz="2200" b="1" i="1" dirty="0"/>
              <a:t>Danışan: </a:t>
            </a:r>
            <a:r>
              <a:rPr lang="tr-TR" sz="2200" i="1" dirty="0"/>
              <a:t>Psikolojik danışman olarak sorunumla ilgili sizden yardım bekliyorum. </a:t>
            </a:r>
          </a:p>
          <a:p>
            <a:pPr marL="109728" indent="0" algn="just">
              <a:buNone/>
            </a:pPr>
            <a:r>
              <a:rPr lang="tr-TR" sz="2200" b="1" i="1" dirty="0"/>
              <a:t>Danışman</a:t>
            </a:r>
            <a:r>
              <a:rPr lang="tr-TR" sz="2200" i="1" dirty="0"/>
              <a:t>: Ben hazırım burun (sessizlik)</a:t>
            </a:r>
          </a:p>
          <a:p>
            <a:pPr marL="109728" indent="0" algn="just">
              <a:buNone/>
            </a:pPr>
            <a:r>
              <a:rPr lang="tr-TR" sz="2200" b="1" i="1" dirty="0"/>
              <a:t>Danışman: </a:t>
            </a:r>
            <a:r>
              <a:rPr lang="tr-TR" sz="2200" i="1" dirty="0"/>
              <a:t>Hem benden yardım beklediğini söylüyorsun hem de kendini açmıyorsun.</a:t>
            </a:r>
          </a:p>
          <a:p>
            <a:pPr marL="109728" indent="0" algn="just">
              <a:buNone/>
            </a:pPr>
            <a:r>
              <a:rPr lang="tr-TR" sz="2200" b="1" i="1" dirty="0"/>
              <a:t>2. Düzey</a:t>
            </a:r>
          </a:p>
          <a:p>
            <a:pPr marL="109728" indent="0" algn="just">
              <a:buNone/>
            </a:pPr>
            <a:r>
              <a:rPr lang="tr-TR" sz="2200" b="1" i="1" dirty="0"/>
              <a:t>Danışan: </a:t>
            </a:r>
            <a:r>
              <a:rPr lang="tr-TR" sz="2200" i="1" dirty="0"/>
              <a:t>Çok çalışmam gerektiğini biliyorum ama çalışmıyorum</a:t>
            </a:r>
          </a:p>
          <a:p>
            <a:pPr marL="109728" indent="0" algn="just">
              <a:buNone/>
            </a:pPr>
            <a:r>
              <a:rPr lang="tr-TR" sz="2200" b="1" i="1" dirty="0"/>
              <a:t>Danışman: </a:t>
            </a:r>
            <a:r>
              <a:rPr lang="tr-TR" sz="2200" i="1" dirty="0"/>
              <a:t>Ama çalışman gerektiğini bildiğini söylüyorsun. Bu ikircikli bir durum.</a:t>
            </a:r>
          </a:p>
          <a:p>
            <a:pPr marL="109728" indent="0" algn="just">
              <a:buNone/>
            </a:pPr>
            <a:r>
              <a:rPr lang="tr-TR" sz="2200" b="1" i="1" dirty="0"/>
              <a:t>3. Düzey</a:t>
            </a:r>
          </a:p>
          <a:p>
            <a:pPr marL="109728" indent="0" algn="just">
              <a:buNone/>
            </a:pPr>
            <a:r>
              <a:rPr lang="tr-TR" sz="2200" b="1" i="1" dirty="0"/>
              <a:t>Danışan: </a:t>
            </a:r>
            <a:r>
              <a:rPr lang="tr-TR" sz="2200" i="1" dirty="0"/>
              <a:t>Ondan nefret ediyorum. Yine de ona verdiğim randevuya gitmeden duramadım. </a:t>
            </a:r>
          </a:p>
          <a:p>
            <a:pPr marL="109728" indent="0" algn="just">
              <a:buNone/>
            </a:pPr>
            <a:r>
              <a:rPr lang="tr-TR" sz="2200" b="1" i="1" dirty="0"/>
              <a:t>Danışman: </a:t>
            </a:r>
            <a:r>
              <a:rPr lang="tr-TR" sz="2200" i="1" dirty="0"/>
              <a:t>Ona artık sevmediğini söyledin ama yine de tam zamanında yanına gitmekten kendini alamadın.</a:t>
            </a:r>
          </a:p>
          <a:p>
            <a:endParaRPr lang="tr-TR" dirty="0"/>
          </a:p>
        </p:txBody>
      </p:sp>
      <p:sp>
        <p:nvSpPr>
          <p:cNvPr id="3" name="Başlık 2"/>
          <p:cNvSpPr>
            <a:spLocks noGrp="1"/>
          </p:cNvSpPr>
          <p:nvPr>
            <p:ph type="title"/>
          </p:nvPr>
        </p:nvSpPr>
        <p:spPr>
          <a:xfrm>
            <a:off x="457200" y="274638"/>
            <a:ext cx="8229600" cy="334962"/>
          </a:xfrm>
        </p:spPr>
        <p:txBody>
          <a:bodyPr>
            <a:normAutofit fontScale="90000"/>
          </a:bodyPr>
          <a:lstStyle/>
          <a:p>
            <a:endParaRPr lang="tr-TR" dirty="0"/>
          </a:p>
        </p:txBody>
      </p:sp>
    </p:spTree>
    <p:extLst>
      <p:ext uri="{BB962C8B-B14F-4D97-AF65-F5344CB8AC3E}">
        <p14:creationId xmlns:p14="http://schemas.microsoft.com/office/powerpoint/2010/main" val="5744799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533400"/>
            <a:ext cx="8229600" cy="5473891"/>
          </a:xfrm>
        </p:spPr>
        <p:txBody>
          <a:bodyPr>
            <a:normAutofit lnSpcReduction="10000"/>
          </a:bodyPr>
          <a:lstStyle/>
          <a:p>
            <a:pPr marL="109728" indent="0" algn="just">
              <a:buNone/>
            </a:pPr>
            <a:r>
              <a:rPr lang="tr-TR" sz="2000" b="1" i="1" dirty="0"/>
              <a:t>4. Düzey</a:t>
            </a:r>
          </a:p>
          <a:p>
            <a:pPr marL="109728" indent="0" algn="just">
              <a:buNone/>
            </a:pPr>
            <a:r>
              <a:rPr lang="tr-TR" sz="2000" b="1" i="1" dirty="0"/>
              <a:t>Danışan: </a:t>
            </a:r>
            <a:r>
              <a:rPr lang="tr-TR" sz="2000" i="1" dirty="0"/>
              <a:t>Onu çok sevdiğim halde, bir türlü ona sevgimi anlatamadım. O benim yüreğimde uzun zamandır taht kurmuş biridir. Ama elimde değil ki korkuyorum.</a:t>
            </a:r>
          </a:p>
          <a:p>
            <a:pPr marL="109728" indent="0" algn="just">
              <a:buNone/>
            </a:pPr>
            <a:r>
              <a:rPr lang="tr-TR" sz="2000" b="1" i="1" dirty="0"/>
              <a:t>Danışman: </a:t>
            </a:r>
            <a:r>
              <a:rPr lang="tr-TR" sz="2000" i="1" dirty="0"/>
              <a:t>Onu çok sevdiğin halde uzun zamandır sevgini içinde taşıyorsun. Sevgini ona açtığında reddedilmekten korkuyorsun. Bu bir çelişki.</a:t>
            </a:r>
          </a:p>
          <a:p>
            <a:pPr marL="109728" indent="0" algn="just">
              <a:buNone/>
            </a:pPr>
            <a:r>
              <a:rPr lang="tr-TR" sz="2000" b="1" i="1" dirty="0"/>
              <a:t>5. Düzey</a:t>
            </a:r>
          </a:p>
          <a:p>
            <a:pPr marL="109728" indent="0" algn="just">
              <a:buNone/>
            </a:pPr>
            <a:r>
              <a:rPr lang="tr-TR" sz="2000" b="1" i="1" dirty="0"/>
              <a:t>Danışan: </a:t>
            </a:r>
            <a:r>
              <a:rPr lang="tr-TR" sz="2000" i="1" dirty="0"/>
              <a:t>Ben aslında özgür ve demokratik bir aile reisiyim. İnsanların çekinmeden düşüncelerini söylemeleri gerektiğini düşünüyorum. Ama bunu aile içinde yapabildiğimi söyleyemem. Çocuklarıma ve karıma hep yön vermek  ve hep benim sözümü dinlemelerini istiyorum.</a:t>
            </a:r>
          </a:p>
          <a:p>
            <a:pPr marL="109728" indent="0" algn="just">
              <a:buNone/>
            </a:pPr>
            <a:r>
              <a:rPr lang="tr-TR" sz="2000" b="1" i="1" dirty="0"/>
              <a:t>Danışman: </a:t>
            </a:r>
            <a:r>
              <a:rPr lang="tr-TR" sz="2000" i="1" dirty="0"/>
              <a:t>Kendinizi düşünce özgürlüğüne sahip bir insan olarak  gördüğünüz halde, aynı davranışı aile içerisinde yapamıyorsunuz. Düşündüklerinizle yaptıklarınız arasında çelişki yaşıyorsunuz.  Peki bu çelişkiyi yaşamak sizi nasıl etkiliyor.</a:t>
            </a:r>
            <a:endParaRPr lang="tr-TR" dirty="0"/>
          </a:p>
        </p:txBody>
      </p:sp>
      <p:sp>
        <p:nvSpPr>
          <p:cNvPr id="3" name="Başlık 2"/>
          <p:cNvSpPr>
            <a:spLocks noGrp="1"/>
          </p:cNvSpPr>
          <p:nvPr>
            <p:ph type="title"/>
          </p:nvPr>
        </p:nvSpPr>
        <p:spPr>
          <a:xfrm>
            <a:off x="457200" y="274638"/>
            <a:ext cx="8229600" cy="182562"/>
          </a:xfrm>
        </p:spPr>
        <p:txBody>
          <a:bodyPr>
            <a:normAutofit fontScale="90000"/>
          </a:bodyPr>
          <a:lstStyle/>
          <a:p>
            <a:endParaRPr lang="tr-TR" dirty="0"/>
          </a:p>
        </p:txBody>
      </p:sp>
    </p:spTree>
    <p:extLst>
      <p:ext uri="{BB962C8B-B14F-4D97-AF65-F5344CB8AC3E}">
        <p14:creationId xmlns:p14="http://schemas.microsoft.com/office/powerpoint/2010/main" val="628418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85800"/>
            <a:ext cx="8229600" cy="5321491"/>
          </a:xfrm>
        </p:spPr>
        <p:txBody>
          <a:bodyPr/>
          <a:lstStyle/>
          <a:p>
            <a:pPr algn="just"/>
            <a:r>
              <a:rPr lang="tr-TR" sz="2000" b="1" dirty="0"/>
              <a:t>Kendini Açma</a:t>
            </a:r>
          </a:p>
          <a:p>
            <a:pPr marL="109728" indent="0" algn="just">
              <a:buNone/>
            </a:pPr>
            <a:r>
              <a:rPr lang="tr-TR" sz="2000" dirty="0"/>
              <a:t>Kendini açma psikolojik danışma sürecinde hem danışman hem de danışan için vazgeçilmezdir. Kendini açma yeterliliği geliştirilmiş bir psikolojik danışma süreci, danışan ve danışman arasındaki açık ve saydam iletişimi kolaylaştırır. Danışanın kendini yalnız hissetmemesi, iç görü kazanması amacıyla, </a:t>
            </a:r>
            <a:r>
              <a:rPr lang="tr-TR" sz="2000" dirty="0" err="1"/>
              <a:t>psk</a:t>
            </a:r>
            <a:r>
              <a:rPr lang="tr-TR" sz="2000" dirty="0"/>
              <a:t>. danışmanın kendi yaşantı ve duygusuyla ilgili paylaşımda bulunması ile gerçekleşir. </a:t>
            </a:r>
          </a:p>
          <a:p>
            <a:pPr marL="109728" indent="0" algn="just">
              <a:buNone/>
            </a:pPr>
            <a:r>
              <a:rPr lang="tr-TR" sz="2000" dirty="0"/>
              <a:t>Danışan ve danışman arasındaki ilişkiyi yakınlaştırır, sıcaklaştırır ve paylaşma duygularını arttırır.</a:t>
            </a:r>
          </a:p>
          <a:p>
            <a:pPr marL="109728" indent="0" algn="just">
              <a:buNone/>
            </a:pPr>
            <a:r>
              <a:rPr lang="tr-TR" sz="2000" b="1" i="1" dirty="0"/>
              <a:t>1. Düzey</a:t>
            </a:r>
          </a:p>
          <a:p>
            <a:pPr marL="109728" indent="0" algn="just">
              <a:buNone/>
            </a:pPr>
            <a:r>
              <a:rPr lang="tr-TR" sz="2000" b="1" i="1" dirty="0"/>
              <a:t>Danışan: </a:t>
            </a:r>
            <a:r>
              <a:rPr lang="tr-TR" sz="2000" i="1" dirty="0"/>
              <a:t>Siz de ergenlik döneminde benim yaşadıklarımı yaşadınız mı?</a:t>
            </a:r>
          </a:p>
          <a:p>
            <a:pPr marL="109728" indent="0" algn="just">
              <a:buNone/>
            </a:pPr>
            <a:r>
              <a:rPr lang="tr-TR" sz="2000" b="1" i="1" dirty="0"/>
              <a:t>Danışman: </a:t>
            </a:r>
            <a:r>
              <a:rPr lang="tr-TR" sz="2000" i="1" dirty="0"/>
              <a:t>Benim ergenlik döneminde yaşadıklarımı merek ediyorsun. Ama izin ver, bunlar bende kalsın.</a:t>
            </a:r>
          </a:p>
          <a:p>
            <a:pPr marL="109728" indent="0" algn="just">
              <a:buNone/>
            </a:pPr>
            <a:endParaRPr lang="tr-TR" sz="2000"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3868276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533400"/>
            <a:ext cx="8229600" cy="5473891"/>
          </a:xfrm>
        </p:spPr>
        <p:txBody>
          <a:bodyPr>
            <a:normAutofit fontScale="85000" lnSpcReduction="20000"/>
          </a:bodyPr>
          <a:lstStyle/>
          <a:p>
            <a:pPr marL="109728" indent="0" algn="just">
              <a:buNone/>
            </a:pPr>
            <a:r>
              <a:rPr lang="tr-TR" sz="2200" b="1" i="1" dirty="0"/>
              <a:t>2. Düzey</a:t>
            </a:r>
          </a:p>
          <a:p>
            <a:pPr marL="109728" indent="0" algn="just">
              <a:buNone/>
            </a:pPr>
            <a:r>
              <a:rPr lang="tr-TR" sz="2200" b="1" i="1" dirty="0"/>
              <a:t>Danışan: </a:t>
            </a:r>
            <a:r>
              <a:rPr lang="tr-TR" sz="2200" i="1" dirty="0"/>
              <a:t>Çocukluğumda yaşadığım kötü şeylerdi. Gerçek bir aile sevgisini ise ben hiç tatmadım. Sanırım sizin çocukluğunuz böyle olmamıştır.</a:t>
            </a:r>
          </a:p>
          <a:p>
            <a:pPr marL="109728" indent="0" algn="just">
              <a:buNone/>
            </a:pPr>
            <a:r>
              <a:rPr lang="tr-TR" sz="2200" b="1" i="1" dirty="0"/>
              <a:t>Danışman: </a:t>
            </a:r>
            <a:r>
              <a:rPr lang="tr-TR" sz="2200" i="1" dirty="0"/>
              <a:t>Kuşkusuz benim de aile içerisinde olumsuzluklarım oldu, belki sizin kadar olmasa bile. Bence seni konuşmak daha yerinde olacak.</a:t>
            </a:r>
          </a:p>
          <a:p>
            <a:pPr marL="109728" indent="0" algn="just">
              <a:buNone/>
            </a:pPr>
            <a:r>
              <a:rPr lang="tr-TR" sz="2200" b="1" i="1" dirty="0"/>
              <a:t>3. Düzey</a:t>
            </a:r>
          </a:p>
          <a:p>
            <a:pPr marL="109728" indent="0" algn="just">
              <a:buNone/>
            </a:pPr>
            <a:r>
              <a:rPr lang="tr-TR" sz="2200" b="1" i="1" dirty="0"/>
              <a:t>Danışan: </a:t>
            </a:r>
            <a:r>
              <a:rPr lang="tr-TR" sz="2200" i="1" dirty="0"/>
              <a:t>Kız arkadaşımla ilişkime önce çok hevesle başlasam bile çok kısa sürüyor. Tam üç kez böyle oldu. Siz de gençliğinizde böyle şeyler yaşadınız mı?</a:t>
            </a:r>
          </a:p>
          <a:p>
            <a:pPr marL="109728" indent="0" algn="just">
              <a:buNone/>
            </a:pPr>
            <a:r>
              <a:rPr lang="tr-TR" sz="2200" b="1" i="1" dirty="0"/>
              <a:t>Danışman: </a:t>
            </a:r>
            <a:r>
              <a:rPr lang="tr-TR" sz="2200" i="1" dirty="0"/>
              <a:t>Kız arkadaşlarınla ilişkilerinin çok kısa sürmesinden yakınıyorsun. Kimi zaman böyle şeyler yaşamış olmama rağmen şu an yakınmamı gerektiren bir süreç yaşadığımı sanmıyorum.</a:t>
            </a:r>
          </a:p>
          <a:p>
            <a:pPr marL="109728" indent="0" algn="just">
              <a:buNone/>
            </a:pPr>
            <a:r>
              <a:rPr lang="tr-TR" sz="2200" b="1" i="1" dirty="0"/>
              <a:t>4. Düzey</a:t>
            </a:r>
          </a:p>
          <a:p>
            <a:pPr marL="109728" indent="0" algn="just">
              <a:buNone/>
            </a:pPr>
            <a:r>
              <a:rPr lang="tr-TR" sz="2200" b="1" i="1" dirty="0"/>
              <a:t>Danışan: </a:t>
            </a:r>
            <a:r>
              <a:rPr lang="tr-TR" sz="2200" i="1" dirty="0"/>
              <a:t>Bu soruyu sorarken biraz tedirginim ama sizin ailenizde de anne ve babanız kavga eder miydi?</a:t>
            </a:r>
          </a:p>
          <a:p>
            <a:pPr marL="109728" indent="0" algn="just">
              <a:buNone/>
            </a:pPr>
            <a:r>
              <a:rPr lang="tr-TR" sz="2200" b="1" i="1" dirty="0"/>
              <a:t>Danışman: </a:t>
            </a:r>
            <a:r>
              <a:rPr lang="tr-TR" sz="2200" i="1" dirty="0"/>
              <a:t>Benim ailemde anne ve babamın kavga edip etmediğini merak ediyorsun. Tabi oldu. Çok şiddetli olmasa bile kimi zaman kavgalarına şahit oldum. Bazen ailelerde böyle şeyler yaşanabiliyor. Ama şimdi beni boş verelim, seni dinleyelim.</a:t>
            </a:r>
          </a:p>
          <a:p>
            <a:pPr marL="109728" indent="0" algn="just">
              <a:buNone/>
            </a:pPr>
            <a:endParaRPr lang="tr-TR" sz="2200" i="1" dirty="0"/>
          </a:p>
          <a:p>
            <a:pPr marL="109728" indent="0" algn="just">
              <a:buNone/>
            </a:pPr>
            <a:endParaRPr lang="tr-TR" sz="2200" dirty="0"/>
          </a:p>
          <a:p>
            <a:pPr marL="109728" indent="0" algn="just">
              <a:buNone/>
            </a:pPr>
            <a:endParaRPr lang="tr-TR"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3962801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533400"/>
            <a:ext cx="8229600" cy="5473891"/>
          </a:xfrm>
        </p:spPr>
        <p:txBody>
          <a:bodyPr>
            <a:normAutofit/>
          </a:bodyPr>
          <a:lstStyle/>
          <a:p>
            <a:pPr marL="109728" indent="0" algn="just">
              <a:buNone/>
            </a:pPr>
            <a:r>
              <a:rPr lang="tr-TR" sz="2000" b="1" i="1" dirty="0"/>
              <a:t>5. Düzey</a:t>
            </a:r>
          </a:p>
          <a:p>
            <a:pPr marL="109728" indent="0" algn="just">
              <a:buNone/>
            </a:pPr>
            <a:r>
              <a:rPr lang="tr-TR" sz="2000" b="1" i="1" dirty="0"/>
              <a:t>Danışan: </a:t>
            </a:r>
            <a:r>
              <a:rPr lang="tr-TR" sz="2000" i="1" dirty="0"/>
              <a:t>Benim annemle olan ilişkilerim hep kavgalı geçti. Annem ekonomik zorluklar yüzünden biraz cimri bir kadındı. Benim en doğal gereksinimlerimi karşılamaya kimi zaman karşılamadı ya da erteledi. Onunla belli zamanlarda hep çatıştım. Biraz garip olacak ama bu soruyu sormadan edemeyeceğim. Sizin annenizle ilişkileriniz nasıldı?</a:t>
            </a:r>
          </a:p>
          <a:p>
            <a:pPr marL="109728" indent="0" algn="just">
              <a:buNone/>
            </a:pPr>
            <a:r>
              <a:rPr lang="tr-TR" sz="2000" b="1" i="1" dirty="0"/>
              <a:t>Danışman: </a:t>
            </a:r>
            <a:r>
              <a:rPr lang="tr-TR" sz="2000" i="1" dirty="0"/>
              <a:t>Annenle olan ilişkilerinin hep sorunlu olduğunu söyledin. Sen böyle anlatınca, doğrusunu söylemek gerekirse kendi annemi anımsadım. Garip acılı bir duygu çöktü yüreğime. Babasız büyüdüm ben. Geçimimiz çok zor olmasa bile, gereksinimlerimin karşılanmasında zorlanırdım ben de. O zaman da başlardı tartışma.</a:t>
            </a:r>
            <a:endParaRPr lang="tr-TR" sz="2000" dirty="0"/>
          </a:p>
        </p:txBody>
      </p:sp>
      <p:sp>
        <p:nvSpPr>
          <p:cNvPr id="3" name="Başlık 2"/>
          <p:cNvSpPr>
            <a:spLocks noGrp="1"/>
          </p:cNvSpPr>
          <p:nvPr>
            <p:ph type="title"/>
          </p:nvPr>
        </p:nvSpPr>
        <p:spPr>
          <a:xfrm>
            <a:off x="457200" y="274638"/>
            <a:ext cx="8229600" cy="182562"/>
          </a:xfrm>
        </p:spPr>
        <p:txBody>
          <a:bodyPr>
            <a:normAutofit fontScale="90000"/>
          </a:bodyPr>
          <a:lstStyle/>
          <a:p>
            <a:endParaRPr lang="tr-TR" dirty="0"/>
          </a:p>
        </p:txBody>
      </p:sp>
    </p:spTree>
    <p:extLst>
      <p:ext uri="{BB962C8B-B14F-4D97-AF65-F5344CB8AC3E}">
        <p14:creationId xmlns:p14="http://schemas.microsoft.com/office/powerpoint/2010/main" val="9718333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685800"/>
            <a:ext cx="8229600" cy="5321491"/>
          </a:xfrm>
        </p:spPr>
        <p:txBody>
          <a:bodyPr>
            <a:normAutofit fontScale="92500" lnSpcReduction="10000"/>
          </a:bodyPr>
          <a:lstStyle/>
          <a:p>
            <a:pPr marL="109728" indent="0">
              <a:buNone/>
            </a:pPr>
            <a:r>
              <a:rPr lang="tr-TR" dirty="0"/>
              <a:t>KAYNAKLAR</a:t>
            </a:r>
          </a:p>
          <a:p>
            <a:r>
              <a:rPr lang="tr-TR" dirty="0" err="1"/>
              <a:t>Topses</a:t>
            </a:r>
            <a:r>
              <a:rPr lang="tr-TR" dirty="0"/>
              <a:t>, G. ve Bulut-Serin, </a:t>
            </a:r>
            <a:r>
              <a:rPr lang="tr-TR" dirty="0" err="1"/>
              <a:t>Nergüz</a:t>
            </a:r>
            <a:r>
              <a:rPr lang="tr-TR" dirty="0"/>
              <a:t>. (2016). Psikolojik Danışma İlke Ve Teknikleri. Nobel Akademik Yayıncılık. Ankara.</a:t>
            </a:r>
          </a:p>
          <a:p>
            <a:r>
              <a:rPr lang="tr-TR" dirty="0"/>
              <a:t>Sarı, E. (2018). Psikolojik Danışma ve Psikoterapi. Vize Akademik. Ankara</a:t>
            </a:r>
          </a:p>
          <a:p>
            <a:r>
              <a:rPr lang="tr-TR" dirty="0"/>
              <a:t>Voltan-Acar, N. (2018). Yeniden </a:t>
            </a:r>
            <a:r>
              <a:rPr lang="tr-TR" dirty="0" err="1"/>
              <a:t>Terapötik</a:t>
            </a:r>
            <a:r>
              <a:rPr lang="tr-TR" dirty="0"/>
              <a:t> İletişim. Nobel Akademik Yayıncılık. Ankara.</a:t>
            </a:r>
          </a:p>
          <a:p>
            <a:r>
              <a:rPr lang="tr-TR" dirty="0" err="1"/>
              <a:t>Tan,H</a:t>
            </a:r>
            <a:r>
              <a:rPr lang="tr-TR" dirty="0"/>
              <a:t>.(1992).</a:t>
            </a:r>
            <a:r>
              <a:rPr lang="tr-TR" i="1" dirty="0"/>
              <a:t>Psikolojik Yardım İlişkileri: Danışma ve Psikoterapi</a:t>
            </a:r>
            <a:r>
              <a:rPr lang="tr-TR" dirty="0"/>
              <a:t>, 3.b., Milli Eğitim Basımevi, İstanbul. </a:t>
            </a:r>
          </a:p>
          <a:p>
            <a:r>
              <a:rPr lang="tr-TR" dirty="0">
                <a:hlinkClick r:id="rId2"/>
              </a:rPr>
              <a:t>http://www.siirt.edu.tr/dosya/personel/terapotik-beceriler-ve-kosullar-siirt-201992695436136.pdf</a:t>
            </a:r>
            <a:endParaRPr lang="tr-TR" dirty="0"/>
          </a:p>
          <a:p>
            <a:endParaRPr lang="tr-TR" dirty="0"/>
          </a:p>
        </p:txBody>
      </p:sp>
      <p:sp>
        <p:nvSpPr>
          <p:cNvPr id="3" name="Başlık 2"/>
          <p:cNvSpPr>
            <a:spLocks noGrp="1"/>
          </p:cNvSpPr>
          <p:nvPr>
            <p:ph type="title"/>
          </p:nvPr>
        </p:nvSpPr>
        <p:spPr>
          <a:xfrm>
            <a:off x="457200" y="274638"/>
            <a:ext cx="8229600" cy="258762"/>
          </a:xfrm>
        </p:spPr>
        <p:txBody>
          <a:bodyPr>
            <a:normAutofit fontScale="90000"/>
          </a:bodyPr>
          <a:lstStyle/>
          <a:p>
            <a:endParaRPr lang="tr-TR" dirty="0"/>
          </a:p>
        </p:txBody>
      </p:sp>
    </p:spTree>
    <p:extLst>
      <p:ext uri="{BB962C8B-B14F-4D97-AF65-F5344CB8AC3E}">
        <p14:creationId xmlns:p14="http://schemas.microsoft.com/office/powerpoint/2010/main" val="34182339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811</TotalTime>
  <Words>5214</Words>
  <Application>Microsoft Office PowerPoint</Application>
  <PresentationFormat>Ekran Gösterisi (4:3)</PresentationFormat>
  <Paragraphs>284</Paragraphs>
  <Slides>46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46</vt:i4>
      </vt:variant>
    </vt:vector>
  </HeadingPairs>
  <TitlesOfParts>
    <vt:vector size="52" baseType="lpstr">
      <vt:lpstr>Lucida Sans Unicode</vt:lpstr>
      <vt:lpstr>Verdana</vt:lpstr>
      <vt:lpstr>Wingdings</vt:lpstr>
      <vt:lpstr>Wingdings 2</vt:lpstr>
      <vt:lpstr>Wingdings 3</vt:lpstr>
      <vt:lpstr>Concourse</vt:lpstr>
      <vt:lpstr>Psikolojik Danışma Süreci </vt:lpstr>
      <vt:lpstr>YAPILAMA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Psikolojik Danışma Sürecinin Basamakları</dc:title>
  <dc:creator>Referee</dc:creator>
  <cp:lastModifiedBy>Hatice Epli</cp:lastModifiedBy>
  <cp:revision>111</cp:revision>
  <dcterms:created xsi:type="dcterms:W3CDTF">2011-10-12T03:54:12Z</dcterms:created>
  <dcterms:modified xsi:type="dcterms:W3CDTF">2020-04-20T17:58:18Z</dcterms:modified>
</cp:coreProperties>
</file>