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92" r:id="rId5"/>
    <p:sldId id="301" r:id="rId6"/>
    <p:sldId id="302" r:id="rId7"/>
    <p:sldId id="261" r:id="rId8"/>
    <p:sldId id="262" r:id="rId9"/>
    <p:sldId id="260" r:id="rId10"/>
    <p:sldId id="258" r:id="rId11"/>
    <p:sldId id="259" r:id="rId12"/>
    <p:sldId id="295" r:id="rId13"/>
    <p:sldId id="296" r:id="rId14"/>
    <p:sldId id="297" r:id="rId15"/>
    <p:sldId id="298" r:id="rId16"/>
    <p:sldId id="299" r:id="rId17"/>
    <p:sldId id="300" r:id="rId18"/>
    <p:sldId id="303" r:id="rId19"/>
    <p:sldId id="294" r:id="rId20"/>
    <p:sldId id="270"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0" autoAdjust="0"/>
    <p:restoredTop sz="94660"/>
  </p:normalViewPr>
  <p:slideViewPr>
    <p:cSldViewPr snapToGrid="0">
      <p:cViewPr varScale="1">
        <p:scale>
          <a:sx n="69" d="100"/>
          <a:sy n="69"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11/16/2021</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107289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21052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888333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69645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917758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11/16/2021</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787725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5361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378214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358710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570150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11/16/2021</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02233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11/16/2021</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07509911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klinikgelisim.org.tr/eskisayi/kg_22_4/8.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un.admost.com/adx/goto.ashx?pbk=474224-329637-34988&amp;utm_source=taboola&amp;utm_medium=referral&amp;tblci=GiAPeHvkKsw3EPh4NwqiOPNJ9soR3zpWyRu0RUetxtc4iSCLwlMo8a6lqdXT94fFAQ#tblciGiAPeHvkKsw3EPh4NwqiOPNJ9soR3zpWyRu0RUetxtc4iSCLwlMo8a6lqdXT94fFA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6EFA4DB-9B49-4F85-B3EA-1554EB0865C0}"/>
              </a:ext>
            </a:extLst>
          </p:cNvPr>
          <p:cNvSpPr>
            <a:spLocks noGrp="1"/>
          </p:cNvSpPr>
          <p:nvPr>
            <p:ph type="ctrTitle"/>
          </p:nvPr>
        </p:nvSpPr>
        <p:spPr>
          <a:xfrm>
            <a:off x="344557" y="743804"/>
            <a:ext cx="6679095" cy="3793482"/>
          </a:xfrm>
        </p:spPr>
        <p:txBody>
          <a:bodyPr anchor="ctr">
            <a:normAutofit/>
          </a:bodyPr>
          <a:lstStyle/>
          <a:p>
            <a:pPr algn="l"/>
            <a:r>
              <a:rPr lang="tr-TR" dirty="0">
                <a:latin typeface="Arial Black" panose="020B0A04020102020204" pitchFamily="34" charset="0"/>
              </a:rPr>
              <a:t>Nevroz </a:t>
            </a:r>
            <a:br>
              <a:rPr lang="tr-TR" dirty="0">
                <a:latin typeface="Arial Black" panose="020B0A04020102020204" pitchFamily="34" charset="0"/>
              </a:rPr>
            </a:br>
            <a:r>
              <a:rPr lang="tr-TR" dirty="0">
                <a:latin typeface="Arial Black" panose="020B0A04020102020204" pitchFamily="34" charset="0"/>
              </a:rPr>
              <a:t>Psikoz </a:t>
            </a:r>
            <a:br>
              <a:rPr lang="tr-TR" dirty="0">
                <a:latin typeface="Arial Black" panose="020B0A04020102020204" pitchFamily="34" charset="0"/>
              </a:rPr>
            </a:br>
            <a:r>
              <a:rPr lang="tr-TR" dirty="0">
                <a:latin typeface="Arial Black" panose="020B0A04020102020204" pitchFamily="34" charset="0"/>
              </a:rPr>
              <a:t>Sınırda</a:t>
            </a:r>
          </a:p>
        </p:txBody>
      </p:sp>
      <p:sp>
        <p:nvSpPr>
          <p:cNvPr id="3" name="Alt Başlık 2">
            <a:extLst>
              <a:ext uri="{FF2B5EF4-FFF2-40B4-BE49-F238E27FC236}">
                <a16:creationId xmlns:a16="http://schemas.microsoft.com/office/drawing/2014/main" id="{DE004136-B7FB-44FC-823B-0E69E8C9D6DE}"/>
              </a:ext>
            </a:extLst>
          </p:cNvPr>
          <p:cNvSpPr>
            <a:spLocks noGrp="1"/>
          </p:cNvSpPr>
          <p:nvPr>
            <p:ph type="subTitle" idx="1"/>
          </p:nvPr>
        </p:nvSpPr>
        <p:spPr>
          <a:xfrm>
            <a:off x="762000" y="4691564"/>
            <a:ext cx="4102609" cy="1422631"/>
          </a:xfrm>
        </p:spPr>
        <p:txBody>
          <a:bodyPr>
            <a:normAutofit/>
          </a:bodyPr>
          <a:lstStyle/>
          <a:p>
            <a:pPr algn="l"/>
            <a:endParaRPr lang="tr-TR"/>
          </a:p>
        </p:txBody>
      </p:sp>
      <p:pic>
        <p:nvPicPr>
          <p:cNvPr id="5" name="Picture 3" descr="Bir aradaki beyaz kağıt uçaklardan uzağa uçan kırmızı kağıt uçak">
            <a:extLst>
              <a:ext uri="{FF2B5EF4-FFF2-40B4-BE49-F238E27FC236}">
                <a16:creationId xmlns:a16="http://schemas.microsoft.com/office/drawing/2014/main" id="{4BE163FD-5816-4F27-A8FF-89B29DBAEA7C}"/>
              </a:ext>
            </a:extLst>
          </p:cNvPr>
          <p:cNvPicPr>
            <a:picLocks noChangeAspect="1"/>
          </p:cNvPicPr>
          <p:nvPr/>
        </p:nvPicPr>
        <p:blipFill rotWithShape="1">
          <a:blip r:embed="rId2"/>
          <a:srcRect l="590" r="28817" b="-1"/>
          <a:stretch/>
        </p:blipFill>
        <p:spPr>
          <a:xfrm>
            <a:off x="7209183" y="10"/>
            <a:ext cx="4982817" cy="6857990"/>
          </a:xfrm>
          <a:prstGeom prst="rect">
            <a:avLst/>
          </a:prstGeom>
        </p:spPr>
      </p:pic>
    </p:spTree>
    <p:extLst>
      <p:ext uri="{BB962C8B-B14F-4D97-AF65-F5344CB8AC3E}">
        <p14:creationId xmlns:p14="http://schemas.microsoft.com/office/powerpoint/2010/main" val="1242425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368EA2-4651-4AC7-B5D9-35BB889431E4}"/>
              </a:ext>
            </a:extLst>
          </p:cNvPr>
          <p:cNvSpPr>
            <a:spLocks noGrp="1"/>
          </p:cNvSpPr>
          <p:nvPr>
            <p:ph idx="1"/>
          </p:nvPr>
        </p:nvSpPr>
        <p:spPr>
          <a:xfrm>
            <a:off x="942109" y="1163783"/>
            <a:ext cx="10390909" cy="4935266"/>
          </a:xfrm>
        </p:spPr>
        <p:txBody>
          <a:bodyPr>
            <a:normAutofit/>
          </a:bodyPr>
          <a:lstStyle/>
          <a:p>
            <a:pPr algn="just"/>
            <a:r>
              <a:rPr lang="tr-TR" sz="2200" dirty="0">
                <a:latin typeface="Arial "/>
              </a:rPr>
              <a:t>Psikoz, bireyin kişiliğinin duygusal ve zihinsel bileşenlerinin brüt bozulması ile karakterize olan ve gerçeği değerlendirme yetisinin bozulmasına neden olan önemli bir semptomdur. Psikozun kesin etiyolojisi henüz ortaya çıkmamış olsa da, Parkinson hastalığı, beyin tümörleri, Alzheimer hastalığı, </a:t>
            </a:r>
            <a:r>
              <a:rPr lang="tr-TR" sz="2200" dirty="0" err="1">
                <a:latin typeface="Arial "/>
              </a:rPr>
              <a:t>Huntington</a:t>
            </a:r>
            <a:r>
              <a:rPr lang="tr-TR" sz="2200" dirty="0">
                <a:latin typeface="Arial "/>
              </a:rPr>
              <a:t> hastalığı, felç ve HIV gibi enfeksiyonlar gibi beyin rahatsızlıklarının patolojisinde önemli bir rol oynadığı düşünülmektedir. Psikoz ayrıca, çoğunlukla Kokain veya </a:t>
            </a:r>
            <a:r>
              <a:rPr lang="tr-TR" sz="2200" dirty="0" err="1">
                <a:latin typeface="Arial "/>
              </a:rPr>
              <a:t>Metamfetamin</a:t>
            </a:r>
            <a:r>
              <a:rPr lang="tr-TR" sz="2200" dirty="0">
                <a:latin typeface="Arial "/>
              </a:rPr>
              <a:t> içeren alkol ve uyuşturucu kullanımıyla tetiklenebilir.</a:t>
            </a:r>
          </a:p>
          <a:p>
            <a:pPr algn="just"/>
            <a:endParaRPr lang="tr-TR" sz="2200" dirty="0">
              <a:latin typeface="Arial "/>
            </a:endParaRPr>
          </a:p>
          <a:p>
            <a:pPr algn="just"/>
            <a:r>
              <a:rPr lang="tr-TR" sz="2200" dirty="0">
                <a:latin typeface="Arial "/>
              </a:rPr>
              <a:t>Psikoz genellikle halüsinasyonlar (herhangi bir dış uyaranın yokluğunda duyusal rahatsızlıklar), sanrılar (gerçek kanıtların aksine güçlü ama yanlış bir inanç), motivasyon kaybı, dikkat dağıtıcı şeyler, odaklanma kaybı, şüphe, endişe, uyku bozuklukları ve sosyal izolasyon ile ilişkilidir</a:t>
            </a:r>
          </a:p>
          <a:p>
            <a:pPr algn="just"/>
            <a:endParaRPr lang="tr-TR" sz="2200" dirty="0">
              <a:latin typeface="Arial "/>
            </a:endParaRPr>
          </a:p>
        </p:txBody>
      </p:sp>
    </p:spTree>
    <p:extLst>
      <p:ext uri="{BB962C8B-B14F-4D97-AF65-F5344CB8AC3E}">
        <p14:creationId xmlns:p14="http://schemas.microsoft.com/office/powerpoint/2010/main" val="1038519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AE7C7D-5541-4986-B042-7460FF1FBFE1}"/>
              </a:ext>
            </a:extLst>
          </p:cNvPr>
          <p:cNvSpPr>
            <a:spLocks noGrp="1"/>
          </p:cNvSpPr>
          <p:nvPr>
            <p:ph idx="1"/>
          </p:nvPr>
        </p:nvSpPr>
        <p:spPr>
          <a:xfrm>
            <a:off x="955963" y="1108365"/>
            <a:ext cx="10307781" cy="4990684"/>
          </a:xfrm>
        </p:spPr>
        <p:txBody>
          <a:bodyPr>
            <a:normAutofit/>
          </a:bodyPr>
          <a:lstStyle/>
          <a:p>
            <a:pPr algn="just"/>
            <a:r>
              <a:rPr lang="tr-TR" sz="2200" dirty="0" err="1">
                <a:latin typeface="Arial "/>
              </a:rPr>
              <a:t>Psikotik</a:t>
            </a:r>
            <a:r>
              <a:rPr lang="tr-TR" sz="2200" dirty="0">
                <a:latin typeface="Arial "/>
              </a:rPr>
              <a:t> insanlar genellikle tutarsız ve yanlış dilbilgisi kurallarıyla konuşmanın yanı sıra, dil kullanımında anlamın da genel olarak çarpıtıldığı söylenebilir. Bu tür olağandışı bir ifadenin ana nedeni, yaşadıkları sanrılar ve halüsinasyonlar olarak bilinir ve bu da düşünce ve duygular üzerinde tuhaf bir etki yaratır.</a:t>
            </a:r>
          </a:p>
          <a:p>
            <a:pPr algn="just"/>
            <a:r>
              <a:rPr lang="tr-TR" sz="2200" dirty="0">
                <a:latin typeface="Arial "/>
              </a:rPr>
              <a:t>Bununla birlikte, bu durum, etkilenen bir kişinin kendine zarar vermeye ya da intihara teşebbüs etme girişiminde bulunabileceği ihtimali nedeniyle korkutucu ve tehlikeli olabilir. Bu nedenle, belirgin ve göze çarpan olağandışı özellikler belli olur olmaz hemen tıbbi yardım alınmalıdır.</a:t>
            </a:r>
          </a:p>
          <a:p>
            <a:pPr algn="just"/>
            <a:endParaRPr lang="tr-TR" sz="2200" dirty="0">
              <a:latin typeface="Arial "/>
            </a:endParaRPr>
          </a:p>
        </p:txBody>
      </p:sp>
    </p:spTree>
    <p:extLst>
      <p:ext uri="{BB962C8B-B14F-4D97-AF65-F5344CB8AC3E}">
        <p14:creationId xmlns:p14="http://schemas.microsoft.com/office/powerpoint/2010/main" val="2752775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DE57B1-002B-4CB8-A13C-C0467652BF0C}"/>
              </a:ext>
            </a:extLst>
          </p:cNvPr>
          <p:cNvSpPr>
            <a:spLocks noGrp="1"/>
          </p:cNvSpPr>
          <p:nvPr>
            <p:ph idx="1"/>
          </p:nvPr>
        </p:nvSpPr>
        <p:spPr>
          <a:xfrm>
            <a:off x="969818" y="1122218"/>
            <a:ext cx="10155382" cy="4976830"/>
          </a:xfrm>
        </p:spPr>
        <p:txBody>
          <a:bodyPr>
            <a:normAutofit/>
          </a:bodyPr>
          <a:lstStyle/>
          <a:p>
            <a:pPr algn="just"/>
            <a:r>
              <a:rPr lang="tr-TR" sz="2200" dirty="0">
                <a:latin typeface="Arial" panose="020B0604020202020204" pitchFamily="34" charset="0"/>
                <a:ea typeface="Calibri" panose="020F0502020204030204" pitchFamily="34" charset="0"/>
                <a:cs typeface="Arial" panose="020B0604020202020204" pitchFamily="34" charset="0"/>
              </a:rPr>
              <a:t>N</a:t>
            </a:r>
            <a:r>
              <a:rPr lang="tr-TR" sz="2200" dirty="0">
                <a:effectLst/>
                <a:latin typeface="Arial" panose="020B0604020202020204" pitchFamily="34" charset="0"/>
                <a:ea typeface="Calibri" panose="020F0502020204030204" pitchFamily="34" charset="0"/>
                <a:cs typeface="Arial" panose="020B0604020202020204" pitchFamily="34" charset="0"/>
              </a:rPr>
              <a:t>evrotik, sınırda ve </a:t>
            </a:r>
            <a:r>
              <a:rPr lang="tr-TR" sz="2200" dirty="0" err="1">
                <a:effectLst/>
                <a:latin typeface="Arial" panose="020B0604020202020204" pitchFamily="34" charset="0"/>
                <a:ea typeface="Calibri" panose="020F0502020204030204" pitchFamily="34" charset="0"/>
                <a:cs typeface="Arial" panose="020B0604020202020204" pitchFamily="34" charset="0"/>
              </a:rPr>
              <a:t>psikotik</a:t>
            </a:r>
            <a:r>
              <a:rPr lang="tr-TR" sz="2200" dirty="0">
                <a:effectLst/>
                <a:latin typeface="Arial" panose="020B0604020202020204" pitchFamily="34" charset="0"/>
                <a:ea typeface="Calibri" panose="020F0502020204030204" pitchFamily="34" charset="0"/>
                <a:cs typeface="Arial" panose="020B0604020202020204" pitchFamily="34" charset="0"/>
              </a:rPr>
              <a:t> kişilik örgütlenmeleri arasında, şu üç nitelik açısından fark tanımlanmıştır: Kimlik bütünlüğü, savunma mekanizmaları ve gerçeği değerlendirme yetisi </a:t>
            </a:r>
          </a:p>
          <a:p>
            <a:pPr algn="just"/>
            <a:r>
              <a:rPr lang="tr-TR" sz="2200" b="1" dirty="0">
                <a:effectLst/>
                <a:latin typeface="Arial" panose="020B0604020202020204" pitchFamily="34" charset="0"/>
                <a:ea typeface="Calibri" panose="020F0502020204030204" pitchFamily="34" charset="0"/>
                <a:cs typeface="Arial" panose="020B0604020202020204" pitchFamily="34" charset="0"/>
              </a:rPr>
              <a:t>Kimlik bütünlüğü; </a:t>
            </a:r>
            <a:r>
              <a:rPr lang="tr-TR" sz="2200" dirty="0">
                <a:effectLst/>
                <a:latin typeface="Arial" panose="020B0604020202020204" pitchFamily="34" charset="0"/>
                <a:ea typeface="Calibri" panose="020F0502020204030204" pitchFamily="34" charset="0"/>
                <a:cs typeface="Arial" panose="020B0604020202020204" pitchFamily="34" charset="0"/>
              </a:rPr>
              <a:t>kendilik ve nesne tasarımlarının bütünlüklü, kararlı ve tutarlı olması anlamına gelir. Kendilik tasarımı, kişinin kendisi hakkında; nesne tasarımları da, başta önemli ilişkileri olmak üzere, başkaları hakkındaki kanaatlerinin bileşkesidir. Bir bölümü bilinçli, bir bölümü bilinçdışıdır. </a:t>
            </a:r>
          </a:p>
          <a:p>
            <a:pPr algn="just"/>
            <a:endParaRPr lang="tr-TR" sz="2200" dirty="0">
              <a:latin typeface="Arial" panose="020B0604020202020204" pitchFamily="34" charset="0"/>
              <a:ea typeface="Calibri" panose="020F0502020204030204" pitchFamily="34" charset="0"/>
              <a:cs typeface="Arial" panose="020B0604020202020204" pitchFamily="34" charset="0"/>
            </a:endParaRPr>
          </a:p>
          <a:p>
            <a:pPr algn="just"/>
            <a:r>
              <a:rPr lang="tr-TR" sz="2200" dirty="0" err="1">
                <a:effectLst/>
                <a:latin typeface="Arial" panose="020B0604020202020204" pitchFamily="34" charset="0"/>
                <a:ea typeface="Calibri" panose="020F0502020204030204" pitchFamily="34" charset="0"/>
                <a:cs typeface="Arial" panose="020B0604020202020204" pitchFamily="34" charset="0"/>
              </a:rPr>
              <a:t>Nevrotiklerde</a:t>
            </a:r>
            <a:r>
              <a:rPr lang="tr-TR" sz="2200" dirty="0">
                <a:effectLst/>
                <a:latin typeface="Arial" panose="020B0604020202020204" pitchFamily="34" charset="0"/>
                <a:ea typeface="Calibri" panose="020F0502020204030204" pitchFamily="34" charset="0"/>
                <a:cs typeface="Arial" panose="020B0604020202020204" pitchFamily="34" charset="0"/>
              </a:rPr>
              <a:t>, kişinin kendi hakkındaki kanaati bütünlüklü ve kararlıdır. Nasıl bir insan olduğuna, nelerden hoşlandığına ya da hoşlanmadığına, neleri önemsediğine dair duygu ve düşünceleri pek değişmez. </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5670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8F958B-B376-4F6F-9043-42F063656270}"/>
              </a:ext>
            </a:extLst>
          </p:cNvPr>
          <p:cNvSpPr>
            <a:spLocks noGrp="1"/>
          </p:cNvSpPr>
          <p:nvPr>
            <p:ph idx="1"/>
          </p:nvPr>
        </p:nvSpPr>
        <p:spPr>
          <a:xfrm>
            <a:off x="955963" y="955964"/>
            <a:ext cx="10252363" cy="5143084"/>
          </a:xfrm>
        </p:spPr>
        <p:txBody>
          <a:bodyPr>
            <a:normAutofit lnSpcReduction="10000"/>
          </a:bodyPr>
          <a:lstStyle/>
          <a:p>
            <a:pPr algn="just"/>
            <a:r>
              <a:rPr lang="tr-TR" sz="2200" dirty="0">
                <a:effectLst/>
                <a:latin typeface="Arial" panose="020B0604020202020204" pitchFamily="34" charset="0"/>
                <a:ea typeface="Calibri" panose="020F0502020204030204" pitchFamily="34" charset="0"/>
                <a:cs typeface="Arial" panose="020B0604020202020204" pitchFamily="34" charset="0"/>
              </a:rPr>
              <a:t>Oysa sınırda kişilik örgütlenmesi gösteren kimselerde bütünlüklü ve kararlı bir kendilik tasarımı yoktur. Bazen kendisine çok güvenir ve değerli bulurken, bazen hiç güvenmez ve çok değersiz, işe yaramaz biri olduğunu düşünür ve hisseder. Nelerden hoşlandığına, neleri önemsediğine ilişkin duygu ve düşünceleri de çok çabuk değişir. </a:t>
            </a:r>
          </a:p>
          <a:p>
            <a:pPr algn="just"/>
            <a:r>
              <a:rPr lang="tr-TR" sz="2200" dirty="0">
                <a:effectLst/>
                <a:latin typeface="Arial" panose="020B0604020202020204" pitchFamily="34" charset="0"/>
                <a:ea typeface="Calibri" panose="020F0502020204030204" pitchFamily="34" charset="0"/>
                <a:cs typeface="Arial" panose="020B0604020202020204" pitchFamily="34" charset="0"/>
              </a:rPr>
              <a:t>Kişinin kendini algılayışının tutarsızlığı  davranışlarına da yansır. Nasıl bir insan olduğuna ilişkin sorulara ya anlamlı yanıtlar veremezler ya da farklı zamanlarda farklı kendilik parçalarının etkinleşmesine bağlı olarak birbiriyle tutarsız tanımlamalar yaparlar. Bazen aynı görüşme içinde, bazen de daha aralıklı olarak hem kendilerini tanımlayışları, hem de tutum ve davranışları arasında belirgin tutarsızlıklar gözlemlenir.</a:t>
            </a:r>
          </a:p>
          <a:p>
            <a:pPr algn="just"/>
            <a:r>
              <a:rPr lang="tr-TR" sz="2200" dirty="0">
                <a:effectLst/>
                <a:latin typeface="Arial" panose="020B0604020202020204" pitchFamily="34" charset="0"/>
                <a:ea typeface="Calibri" panose="020F0502020204030204" pitchFamily="34" charset="0"/>
                <a:cs typeface="Arial" panose="020B0604020202020204" pitchFamily="34" charset="0"/>
              </a:rPr>
              <a:t>Kendilik tasarımlarının olduğu kadar, nesne tasarımları da bütünleşmemiştir. Hayatındaki önemli kişilere ilişkin algılayışları ve değerlendirmeleri de anlamlı bir bütünlük oluşturmayacak denli yüzeysel ve dağınıktır. </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9263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4DDF68-53AC-4CB3-971D-31EDB546F5D6}"/>
              </a:ext>
            </a:extLst>
          </p:cNvPr>
          <p:cNvSpPr>
            <a:spLocks noGrp="1"/>
          </p:cNvSpPr>
          <p:nvPr>
            <p:ph idx="1"/>
          </p:nvPr>
        </p:nvSpPr>
        <p:spPr>
          <a:xfrm>
            <a:off x="1011381" y="1080655"/>
            <a:ext cx="10127673" cy="5018393"/>
          </a:xfrm>
        </p:spPr>
        <p:txBody>
          <a:bodyPr>
            <a:normAutofit lnSpcReduction="10000"/>
          </a:bodyPr>
          <a:lstStyle/>
          <a:p>
            <a:pPr algn="just"/>
            <a:r>
              <a:rPr lang="tr-TR" sz="2200" dirty="0">
                <a:effectLst/>
                <a:latin typeface="Arial" panose="020B0604020202020204" pitchFamily="34" charset="0"/>
                <a:ea typeface="Calibri" panose="020F0502020204030204" pitchFamily="34" charset="0"/>
                <a:cs typeface="Arial" panose="020B0604020202020204" pitchFamily="34" charset="0"/>
              </a:rPr>
              <a:t>Annesi, babası ve kardeşlerinin nasıl kimseler olduğuna ilişkin sorulara yanıt verirken ya da onlardan bahsederken, ya görüşmecinin zihninde bir kişiyi canlandırmaya el vermeyecek ölçüde bilgiden yoksun veya dağınık bilgiler aktarırlar ya da tutarlı bir kişilik çizseler bile, bir süre sonra bununla hiç uyuşmayan ve tam tersi özelliklerinden söz ederler. </a:t>
            </a:r>
          </a:p>
          <a:p>
            <a:pPr algn="just"/>
            <a:r>
              <a:rPr lang="tr-TR" sz="2200" dirty="0">
                <a:effectLst/>
                <a:latin typeface="Arial" panose="020B0604020202020204" pitchFamily="34" charset="0"/>
                <a:ea typeface="Calibri" panose="020F0502020204030204" pitchFamily="34" charset="0"/>
                <a:cs typeface="Arial" panose="020B0604020202020204" pitchFamily="34" charset="0"/>
              </a:rPr>
              <a:t>Kimlik bütünlüğünün olmaması, aynı zamanda kronik boşluk duygusu ve can sıkıntısı, yalnızlığa ve terk edilmeye tahammülsüzlüğün varlığı da gözlemlenebilir. Kendilik tutarlılıkları ve değerleri başkalarının varlığına bağlı olduğu için, yalnızlığa tahammül edemezler ve zorlayıcı bir tarzda sosyal olma ihtiyacı hissederler. Bu durum nesne sürekliliğinin olmamasına bağlıdır. Dolayısıyla ancak tutarlı değerleri olan yapılaşmış bir grup içinde, bu grubun bir parçası olarak tutarlı bir kişilik sergileyebilirler. Eksik kendilik duygularını, içinde bulundukları sabit gruba göre düzenleyebilirler, bu eksikliklerini grupta giderebilirler. </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980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B2FB25-47E5-4BD2-8CFA-F8B286DC0D4C}"/>
              </a:ext>
            </a:extLst>
          </p:cNvPr>
          <p:cNvSpPr>
            <a:spLocks noGrp="1"/>
          </p:cNvSpPr>
          <p:nvPr>
            <p:ph idx="1"/>
          </p:nvPr>
        </p:nvSpPr>
        <p:spPr>
          <a:xfrm>
            <a:off x="942109" y="969818"/>
            <a:ext cx="10238509" cy="5129230"/>
          </a:xfrm>
        </p:spPr>
        <p:txBody>
          <a:bodyPr>
            <a:normAutofit/>
          </a:bodyPr>
          <a:lstStyle/>
          <a:p>
            <a:pPr algn="just"/>
            <a:r>
              <a:rPr lang="tr-TR" sz="2200" dirty="0">
                <a:effectLst/>
                <a:latin typeface="Arial" panose="020B0604020202020204" pitchFamily="34" charset="0"/>
                <a:ea typeface="Calibri" panose="020F0502020204030204" pitchFamily="34" charset="0"/>
                <a:cs typeface="Arial" panose="020B0604020202020204" pitchFamily="34" charset="0"/>
              </a:rPr>
              <a:t>Duygusal, düşünsel ve davranışsal bakımdan tutarlı bir kişilik sergileyemez; şiddetli duygusal dalgalanmalar, uç noktalara varan yargılar, dramatik davranışlar sergilerler. Dolayısıyla da tutarlı ve belli kararlılıkları olan bir ilişki sürdüremezler, ilişkilerinde sıcak ve </a:t>
            </a:r>
            <a:r>
              <a:rPr lang="tr-TR" sz="2200" dirty="0" err="1">
                <a:effectLst/>
                <a:latin typeface="Arial" panose="020B0604020202020204" pitchFamily="34" charset="0"/>
                <a:ea typeface="Calibri" panose="020F0502020204030204" pitchFamily="34" charset="0"/>
                <a:cs typeface="Arial" panose="020B0604020202020204" pitchFamily="34" charset="0"/>
              </a:rPr>
              <a:t>empatik</a:t>
            </a:r>
            <a:r>
              <a:rPr lang="tr-TR" sz="2200" dirty="0">
                <a:effectLst/>
                <a:latin typeface="Arial" panose="020B0604020202020204" pitchFamily="34" charset="0"/>
                <a:ea typeface="Calibri" panose="020F0502020204030204" pitchFamily="34" charset="0"/>
                <a:cs typeface="Arial" panose="020B0604020202020204" pitchFamily="34" charset="0"/>
              </a:rPr>
              <a:t> olamazlar. </a:t>
            </a:r>
          </a:p>
          <a:p>
            <a:pPr marL="0" indent="0" algn="just">
              <a:buNone/>
            </a:pPr>
            <a:r>
              <a:rPr lang="tr-TR" sz="2200" b="1" dirty="0">
                <a:effectLst/>
                <a:latin typeface="Arial" panose="020B0604020202020204" pitchFamily="34" charset="0"/>
                <a:ea typeface="Calibri" panose="020F0502020204030204" pitchFamily="34" charset="0"/>
                <a:cs typeface="Arial" panose="020B0604020202020204" pitchFamily="34" charset="0"/>
              </a:rPr>
              <a:t>Savunma mekanizmaları </a:t>
            </a:r>
          </a:p>
          <a:p>
            <a:pPr algn="just"/>
            <a:r>
              <a:rPr lang="tr-TR" sz="2200" dirty="0">
                <a:effectLst/>
                <a:latin typeface="Arial" panose="020B0604020202020204" pitchFamily="34" charset="0"/>
                <a:ea typeface="Calibri" panose="020F0502020204030204" pitchFamily="34" charset="0"/>
                <a:cs typeface="Arial" panose="020B0604020202020204" pitchFamily="34" charset="0"/>
              </a:rPr>
              <a:t>Nevrotik düzeydeki vakalar; bastırma (</a:t>
            </a:r>
            <a:r>
              <a:rPr lang="tr-TR" sz="2200" dirty="0" err="1">
                <a:effectLst/>
                <a:latin typeface="Arial" panose="020B0604020202020204" pitchFamily="34" charset="0"/>
                <a:ea typeface="Calibri" panose="020F0502020204030204" pitchFamily="34" charset="0"/>
                <a:cs typeface="Arial" panose="020B0604020202020204" pitchFamily="34" charset="0"/>
              </a:rPr>
              <a:t>represyon</a:t>
            </a:r>
            <a:r>
              <a:rPr lang="tr-TR" sz="2200" dirty="0">
                <a:effectLst/>
                <a:latin typeface="Arial" panose="020B0604020202020204" pitchFamily="34" charset="0"/>
                <a:ea typeface="Calibri" panose="020F0502020204030204" pitchFamily="34" charset="0"/>
                <a:cs typeface="Arial" panose="020B0604020202020204" pitchFamily="34" charset="0"/>
              </a:rPr>
              <a:t>) ve bastırmaya yardımcı olan karşıt tepki oluşturma (reaksiyon formasyon), yalıtma, yap boz (</a:t>
            </a:r>
            <a:r>
              <a:rPr lang="tr-TR" sz="2200" dirty="0" err="1">
                <a:effectLst/>
                <a:latin typeface="Arial" panose="020B0604020202020204" pitchFamily="34" charset="0"/>
                <a:ea typeface="Calibri" panose="020F0502020204030204" pitchFamily="34" charset="0"/>
                <a:cs typeface="Arial" panose="020B0604020202020204" pitchFamily="34" charset="0"/>
              </a:rPr>
              <a:t>undoing</a:t>
            </a:r>
            <a:r>
              <a:rPr lang="tr-TR" sz="2200" dirty="0">
                <a:effectLst/>
                <a:latin typeface="Arial" panose="020B0604020202020204" pitchFamily="34" charset="0"/>
                <a:ea typeface="Calibri" panose="020F0502020204030204" pitchFamily="34" charset="0"/>
                <a:cs typeface="Arial" panose="020B0604020202020204" pitchFamily="34" charset="0"/>
              </a:rPr>
              <a:t>), </a:t>
            </a:r>
            <a:r>
              <a:rPr lang="tr-TR" sz="2200" dirty="0" err="1">
                <a:effectLst/>
                <a:latin typeface="Arial" panose="020B0604020202020204" pitchFamily="34" charset="0"/>
                <a:ea typeface="Calibri" panose="020F0502020204030204" pitchFamily="34" charset="0"/>
                <a:cs typeface="Arial" panose="020B0604020202020204" pitchFamily="34" charset="0"/>
              </a:rPr>
              <a:t>entellektüelleştirme</a:t>
            </a:r>
            <a:r>
              <a:rPr lang="tr-TR" sz="2200" dirty="0">
                <a:effectLst/>
                <a:latin typeface="Arial" panose="020B0604020202020204" pitchFamily="34" charset="0"/>
                <a:ea typeface="Calibri" panose="020F0502020204030204" pitchFamily="34" charset="0"/>
                <a:cs typeface="Arial" panose="020B0604020202020204" pitchFamily="34" charset="0"/>
              </a:rPr>
              <a:t>, </a:t>
            </a:r>
            <a:r>
              <a:rPr lang="tr-TR" sz="2200" dirty="0" err="1">
                <a:effectLst/>
                <a:latin typeface="Arial" panose="020B0604020202020204" pitchFamily="34" charset="0"/>
                <a:ea typeface="Calibri" panose="020F0502020204030204" pitchFamily="34" charset="0"/>
                <a:cs typeface="Arial" panose="020B0604020202020204" pitchFamily="34" charset="0"/>
              </a:rPr>
              <a:t>ussallaştırma</a:t>
            </a:r>
            <a:r>
              <a:rPr lang="tr-TR" sz="2200" dirty="0">
                <a:effectLst/>
                <a:latin typeface="Arial" panose="020B0604020202020204" pitchFamily="34" charset="0"/>
                <a:ea typeface="Calibri" panose="020F0502020204030204" pitchFamily="34" charset="0"/>
                <a:cs typeface="Arial" panose="020B0604020202020204" pitchFamily="34" charset="0"/>
              </a:rPr>
              <a:t> (rasyonalizasyon), döndürme (</a:t>
            </a:r>
            <a:r>
              <a:rPr lang="tr-TR" sz="2200" dirty="0" err="1">
                <a:effectLst/>
                <a:latin typeface="Arial" panose="020B0604020202020204" pitchFamily="34" charset="0"/>
                <a:ea typeface="Calibri" panose="020F0502020204030204" pitchFamily="34" charset="0"/>
                <a:cs typeface="Arial" panose="020B0604020202020204" pitchFamily="34" charset="0"/>
              </a:rPr>
              <a:t>konversiyon</a:t>
            </a:r>
            <a:r>
              <a:rPr lang="tr-TR" sz="2200" dirty="0">
                <a:effectLst/>
                <a:latin typeface="Arial" panose="020B0604020202020204" pitchFamily="34" charset="0"/>
                <a:ea typeface="Calibri" panose="020F0502020204030204" pitchFamily="34" charset="0"/>
                <a:cs typeface="Arial" panose="020B0604020202020204" pitchFamily="34" charset="0"/>
              </a:rPr>
              <a:t>) gibi savunma mekanizmalarını kullanırlarken; sınır vakalar, temel savunma mekanizması olarak bölmeyi (</a:t>
            </a:r>
            <a:r>
              <a:rPr lang="tr-TR" sz="2200" dirty="0" err="1">
                <a:effectLst/>
                <a:latin typeface="Arial" panose="020B0604020202020204" pitchFamily="34" charset="0"/>
                <a:ea typeface="Calibri" panose="020F0502020204030204" pitchFamily="34" charset="0"/>
                <a:cs typeface="Arial" panose="020B0604020202020204" pitchFamily="34" charset="0"/>
              </a:rPr>
              <a:t>splitting</a:t>
            </a:r>
            <a:r>
              <a:rPr lang="tr-TR" sz="2200" dirty="0">
                <a:effectLst/>
                <a:latin typeface="Arial" panose="020B0604020202020204" pitchFamily="34" charset="0"/>
                <a:ea typeface="Calibri" panose="020F0502020204030204" pitchFamily="34" charset="0"/>
                <a:cs typeface="Arial" panose="020B0604020202020204" pitchFamily="34" charset="0"/>
              </a:rPr>
              <a:t>) ve ona yardımcı mekanizmalar olarak da ilkel idealleştirmeyi, yansıtmanın ilkel türlerini, tüm güçlülük ve değersizleştirmeyi kullanırlar.</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086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004C3C-44C1-42AC-AFD9-812B9572C65E}"/>
              </a:ext>
            </a:extLst>
          </p:cNvPr>
          <p:cNvSpPr>
            <a:spLocks noGrp="1"/>
          </p:cNvSpPr>
          <p:nvPr>
            <p:ph idx="1"/>
          </p:nvPr>
        </p:nvSpPr>
        <p:spPr>
          <a:xfrm>
            <a:off x="997527" y="1052945"/>
            <a:ext cx="10307782" cy="5126182"/>
          </a:xfrm>
        </p:spPr>
        <p:txBody>
          <a:bodyPr>
            <a:noAutofit/>
          </a:bodyPr>
          <a:lstStyle/>
          <a:p>
            <a:pPr algn="just"/>
            <a:r>
              <a:rPr lang="tr-TR" sz="2100" dirty="0">
                <a:effectLst/>
                <a:latin typeface="Arial" panose="020B0604020202020204" pitchFamily="34" charset="0"/>
                <a:ea typeface="Calibri" panose="020F0502020204030204" pitchFamily="34" charset="0"/>
                <a:cs typeface="Arial" panose="020B0604020202020204" pitchFamily="34" charset="0"/>
              </a:rPr>
              <a:t>Sınırda vakalarda çatışmanın bileşenleri, birbirinden çok iyi ayrışmamıştır ve ortak </a:t>
            </a:r>
            <a:r>
              <a:rPr lang="tr-TR" sz="2100" dirty="0" err="1">
                <a:effectLst/>
                <a:latin typeface="Arial" panose="020B0604020202020204" pitchFamily="34" charset="0"/>
                <a:ea typeface="Calibri" panose="020F0502020204030204" pitchFamily="34" charset="0"/>
                <a:cs typeface="Arial" panose="020B0604020202020204" pitchFamily="34" charset="0"/>
              </a:rPr>
              <a:t>id</a:t>
            </a:r>
            <a:r>
              <a:rPr lang="tr-TR" sz="2100" dirty="0">
                <a:effectLst/>
                <a:latin typeface="Arial" panose="020B0604020202020204" pitchFamily="34" charset="0"/>
                <a:ea typeface="Calibri" panose="020F0502020204030204" pitchFamily="34" charset="0"/>
                <a:cs typeface="Arial" panose="020B0604020202020204" pitchFamily="34" charset="0"/>
              </a:rPr>
              <a:t>-ego matrisi içindedir. Ego ve </a:t>
            </a:r>
            <a:r>
              <a:rPr lang="tr-TR" sz="2100" dirty="0" err="1">
                <a:effectLst/>
                <a:latin typeface="Arial" panose="020B0604020202020204" pitchFamily="34" charset="0"/>
                <a:ea typeface="Calibri" panose="020F0502020204030204" pitchFamily="34" charset="0"/>
                <a:cs typeface="Arial" panose="020B0604020202020204" pitchFamily="34" charset="0"/>
              </a:rPr>
              <a:t>id</a:t>
            </a:r>
            <a:r>
              <a:rPr lang="tr-TR" sz="2100" dirty="0">
                <a:effectLst/>
                <a:latin typeface="Arial" panose="020B0604020202020204" pitchFamily="34" charset="0"/>
                <a:ea typeface="Calibri" panose="020F0502020204030204" pitchFamily="34" charset="0"/>
                <a:cs typeface="Arial" panose="020B0604020202020204" pitchFamily="34" charset="0"/>
              </a:rPr>
              <a:t> çok iyi ayrışmamıştır, dürtüler egoya nüfuz etmiştir. Dolayısıyla da çatışan durumlar, dürtü ile yüklü ego durumlarıdır. Bunları bölme ile birbirinden ayrı tutmak suretiyle, çatışma giderilmeye çalışılır. Bunun bedeli olarak da, ego zayıflığı ve kimlik dağınıklığı ortaya çıkar. </a:t>
            </a:r>
          </a:p>
          <a:p>
            <a:pPr algn="just"/>
            <a:r>
              <a:rPr lang="tr-TR" sz="2100" dirty="0">
                <a:effectLst/>
                <a:latin typeface="Arial" panose="020B0604020202020204" pitchFamily="34" charset="0"/>
                <a:ea typeface="Calibri" panose="020F0502020204030204" pitchFamily="34" charset="0"/>
                <a:cs typeface="Arial" panose="020B0604020202020204" pitchFamily="34" charset="0"/>
              </a:rPr>
              <a:t>Bölme, kendilik ve nesne tasarımlarının tutarsızlığı ya da bütünleşmemiş olmasının yanı sıra; davranışların, değerlerin, çeşitli konulardaki tutumların ve kısa dönemli yaşam biçimlerinin farklılığında da kendini gösterebilir. Dönemsel olarak çok farklı yaşam tarzları gösterebilirler; bir dönem </a:t>
            </a:r>
            <a:r>
              <a:rPr lang="tr-TR" sz="2100" dirty="0" err="1">
                <a:effectLst/>
                <a:latin typeface="Arial" panose="020B0604020202020204" pitchFamily="34" charset="0"/>
                <a:ea typeface="Calibri" panose="020F0502020204030204" pitchFamily="34" charset="0"/>
                <a:cs typeface="Arial" panose="020B0604020202020204" pitchFamily="34" charset="0"/>
              </a:rPr>
              <a:t>impulsif</a:t>
            </a:r>
            <a:r>
              <a:rPr lang="tr-TR" sz="2100" dirty="0">
                <a:effectLst/>
                <a:latin typeface="Arial" panose="020B0604020202020204" pitchFamily="34" charset="0"/>
                <a:ea typeface="Calibri" panose="020F0502020204030204" pitchFamily="34" charset="0"/>
                <a:cs typeface="Arial" panose="020B0604020202020204" pitchFamily="34" charset="0"/>
              </a:rPr>
              <a:t> bir tarzda rastgele cinsel ilişkiler kuran biri, daha sonra cinsellikten tamamen uzak, dindar bir yaşam sürebilir, sonra da bambaşka bir yaşam tarzına geçebilir.</a:t>
            </a:r>
            <a:endParaRPr lang="tr-TR"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0429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798FA0-3CFD-44DE-8E63-EAF171B74E90}"/>
              </a:ext>
            </a:extLst>
          </p:cNvPr>
          <p:cNvSpPr>
            <a:spLocks noGrp="1"/>
          </p:cNvSpPr>
          <p:nvPr>
            <p:ph idx="1"/>
          </p:nvPr>
        </p:nvSpPr>
        <p:spPr>
          <a:xfrm>
            <a:off x="969817" y="900545"/>
            <a:ext cx="10321637" cy="5198503"/>
          </a:xfrm>
        </p:spPr>
        <p:txBody>
          <a:bodyPr>
            <a:noAutofit/>
          </a:bodyPr>
          <a:lstStyle/>
          <a:p>
            <a:pPr algn="just">
              <a:lnSpc>
                <a:spcPct val="150000"/>
              </a:lnSpc>
            </a:pP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Kendileri, ötekiler ve ilişkileriyle ilgili değerlendirmelerinin çarpıtılması, karikatürize edilmesi, kutuplaştırılması, gerçeklikten saptırılması ve uç noktalara varmasıyla birlikte, şiddetli duygu ve heyecan dalgalanmaları ve aynı zamanda kimlik dağınıklığı da görülebilir.</a:t>
            </a:r>
          </a:p>
          <a:p>
            <a:pPr algn="just">
              <a:lnSpc>
                <a:spcPct val="150000"/>
              </a:lnSpc>
            </a:pPr>
            <a:r>
              <a:rPr lang="tr-TR"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Gerçeği değerlendirme, </a:t>
            </a: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kişinin kendi ile kendi olmayanı, iç ile dış kökenli uyaranları ayırt edebilmesi ve kendi duygularını, davranışlarını ve düşüncelerini gerçekçi bir şekilde değerlendirebilmesidir. Klinik olarak gerçeği değerlendirme; hezeyan ve </a:t>
            </a:r>
            <a:r>
              <a:rPr lang="tr-TR" sz="20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varsanılara</a:t>
            </a: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kapılmama, garip, gerçek dışı düşünce ve duyguların bulunmaması, başkalarının gerçeklikle ilgili düşüncelerine uygun şekilde yaklaşabilme gibi özelliklerle karşımıza çıkar. </a:t>
            </a:r>
            <a:endParaRPr lang="tr-TR" sz="2000" dirty="0">
              <a:effectLst/>
              <a:latin typeface="Arial" panose="020B0604020202020204" pitchFamily="34" charset="0"/>
              <a:ea typeface="Times New Roman" panose="02020603050405020304" pitchFamily="18" charset="0"/>
              <a:cs typeface="Arial" panose="020B0604020202020204" pitchFamily="34" charset="0"/>
            </a:endParaRPr>
          </a:p>
          <a:p>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0317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B8648F0-9179-4F2F-A470-A4135EBA36C0}"/>
              </a:ext>
            </a:extLst>
          </p:cNvPr>
          <p:cNvSpPr>
            <a:spLocks noGrp="1"/>
          </p:cNvSpPr>
          <p:nvPr>
            <p:ph idx="1"/>
          </p:nvPr>
        </p:nvSpPr>
        <p:spPr>
          <a:xfrm>
            <a:off x="942109" y="1025236"/>
            <a:ext cx="10404764" cy="5073812"/>
          </a:xfrm>
        </p:spPr>
        <p:txBody>
          <a:bodyPr>
            <a:normAutofit/>
          </a:bodyPr>
          <a:lstStyle/>
          <a:p>
            <a:pPr algn="just">
              <a:lnSpc>
                <a:spcPct val="150000"/>
              </a:lnSpc>
            </a:pP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Sınırda vakalarda gerçeği değerlendirme kapasitesi korunmuştur; ancak zaman zaman geçici </a:t>
            </a:r>
            <a:r>
              <a:rPr lang="tr-TR" sz="2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psikotik</a:t>
            </a: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çözülmeler, </a:t>
            </a:r>
            <a:r>
              <a:rPr lang="tr-TR" sz="2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paranoid</a:t>
            </a: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tr-TR" sz="2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epizodlar</a:t>
            </a: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kendine yabancılaşma ve gerçeğe yabancılaşma deneyimleri gibi tablolar görülebilir ve genellikle bunlar </a:t>
            </a:r>
            <a:r>
              <a:rPr lang="tr-TR" sz="2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psikoterapotik</a:t>
            </a: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manevralar, hastaneye yatırılma veya düşük doz </a:t>
            </a:r>
            <a:r>
              <a:rPr lang="tr-TR" sz="2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antipsikotik</a:t>
            </a:r>
            <a:r>
              <a:rPr lang="tr-T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tedavisiyle düzeltilebilir.</a:t>
            </a:r>
            <a:endParaRPr lang="tr-TR" sz="22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50000"/>
              </a:lnSpc>
            </a:pPr>
            <a:r>
              <a:rPr lang="tr-TR" sz="2200" dirty="0">
                <a:solidFill>
                  <a:srgbClr val="4C4C4C"/>
                </a:solidFill>
                <a:effectLst/>
                <a:latin typeface="Arial" panose="020B0604020202020204" pitchFamily="34" charset="0"/>
                <a:ea typeface="Times New Roman" panose="02020603050405020304" pitchFamily="18" charset="0"/>
                <a:cs typeface="Arial" panose="020B0604020202020204" pitchFamily="34" charset="0"/>
              </a:rPr>
              <a:t> </a:t>
            </a:r>
            <a:endParaRPr lang="tr-TR" sz="2200" dirty="0"/>
          </a:p>
        </p:txBody>
      </p:sp>
    </p:spTree>
    <p:extLst>
      <p:ext uri="{BB962C8B-B14F-4D97-AF65-F5344CB8AC3E}">
        <p14:creationId xmlns:p14="http://schemas.microsoft.com/office/powerpoint/2010/main" val="810831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07FC620-B703-411D-BAB2-D9D52238C3BE}"/>
              </a:ext>
            </a:extLst>
          </p:cNvPr>
          <p:cNvGraphicFramePr>
            <a:graphicFrameLocks noGrp="1"/>
          </p:cNvGraphicFramePr>
          <p:nvPr>
            <p:ph idx="1"/>
          </p:nvPr>
        </p:nvGraphicFramePr>
        <p:xfrm>
          <a:off x="1852612" y="1255554"/>
          <a:ext cx="8293101" cy="4627880"/>
        </p:xfrm>
        <a:graphic>
          <a:graphicData uri="http://schemas.openxmlformats.org/drawingml/2006/table">
            <a:tbl>
              <a:tblPr>
                <a:tableStyleId>{5C22544A-7EE6-4342-B048-85BDC9FD1C3A}</a:tableStyleId>
              </a:tblPr>
              <a:tblGrid>
                <a:gridCol w="2764367">
                  <a:extLst>
                    <a:ext uri="{9D8B030D-6E8A-4147-A177-3AD203B41FA5}">
                      <a16:colId xmlns:a16="http://schemas.microsoft.com/office/drawing/2014/main" val="2469754962"/>
                    </a:ext>
                  </a:extLst>
                </a:gridCol>
                <a:gridCol w="2764367">
                  <a:extLst>
                    <a:ext uri="{9D8B030D-6E8A-4147-A177-3AD203B41FA5}">
                      <a16:colId xmlns:a16="http://schemas.microsoft.com/office/drawing/2014/main" val="1013697018"/>
                    </a:ext>
                  </a:extLst>
                </a:gridCol>
                <a:gridCol w="2764367">
                  <a:extLst>
                    <a:ext uri="{9D8B030D-6E8A-4147-A177-3AD203B41FA5}">
                      <a16:colId xmlns:a16="http://schemas.microsoft.com/office/drawing/2014/main" val="3015931934"/>
                    </a:ext>
                  </a:extLst>
                </a:gridCol>
              </a:tblGrid>
              <a:tr h="394970">
                <a:tc>
                  <a:txBody>
                    <a:bodyPr/>
                    <a:lstStyle/>
                    <a:p>
                      <a:pPr>
                        <a:lnSpc>
                          <a:spcPct val="107000"/>
                        </a:lnSpc>
                      </a:pPr>
                      <a:endParaRPr lang="tr-TR" sz="1100">
                        <a:effectLst/>
                        <a:latin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Psikozlar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Nevrozlar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90619084"/>
                  </a:ext>
                </a:extLst>
              </a:tr>
              <a:tr h="393700">
                <a:tc>
                  <a:txBody>
                    <a:bodyPr/>
                    <a:lstStyle/>
                    <a:p>
                      <a:pPr algn="just">
                        <a:lnSpc>
                          <a:spcPct val="150000"/>
                        </a:lnSpc>
                        <a:spcAft>
                          <a:spcPts val="800"/>
                        </a:spcAft>
                      </a:pPr>
                      <a:r>
                        <a:rPr lang="tr-TR" sz="1100">
                          <a:effectLst/>
                        </a:rPr>
                        <a:t>Hastalık derecesi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Ağır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Görece hafif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18048779"/>
                  </a:ext>
                </a:extLst>
              </a:tr>
              <a:tr h="396240">
                <a:tc>
                  <a:txBody>
                    <a:bodyPr/>
                    <a:lstStyle/>
                    <a:p>
                      <a:pPr algn="just">
                        <a:lnSpc>
                          <a:spcPct val="150000"/>
                        </a:lnSpc>
                        <a:spcAft>
                          <a:spcPts val="800"/>
                        </a:spcAft>
                      </a:pPr>
                      <a:r>
                        <a:rPr lang="tr-TR" sz="1100">
                          <a:effectLst/>
                        </a:rPr>
                        <a:t>Benlik işlevleri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Dağılmış</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Dağılmamış</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43134677"/>
                  </a:ext>
                </a:extLst>
              </a:tr>
              <a:tr h="436245">
                <a:tc>
                  <a:txBody>
                    <a:bodyPr/>
                    <a:lstStyle/>
                    <a:p>
                      <a:pPr algn="just">
                        <a:lnSpc>
                          <a:spcPct val="150000"/>
                        </a:lnSpc>
                        <a:spcAft>
                          <a:spcPts val="800"/>
                        </a:spcAft>
                      </a:pPr>
                      <a:r>
                        <a:rPr lang="tr-TR" sz="1100">
                          <a:effectLst/>
                        </a:rPr>
                        <a:t>Gerçeği değerlendirme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Bozuk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Bozuk değil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92600767"/>
                  </a:ext>
                </a:extLst>
              </a:tr>
              <a:tr h="640080">
                <a:tc>
                  <a:txBody>
                    <a:bodyPr/>
                    <a:lstStyle/>
                    <a:p>
                      <a:pPr algn="just">
                        <a:lnSpc>
                          <a:spcPct val="150000"/>
                        </a:lnSpc>
                        <a:spcAft>
                          <a:spcPts val="800"/>
                        </a:spcAft>
                      </a:pPr>
                      <a:r>
                        <a:rPr lang="tr-TR" sz="1100">
                          <a:effectLst/>
                        </a:rPr>
                        <a:t>Hastalığı kabullenme (İçgörü)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Olmayabilir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Vardır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725609038"/>
                  </a:ext>
                </a:extLst>
              </a:tr>
              <a:tr h="394970">
                <a:tc>
                  <a:txBody>
                    <a:bodyPr/>
                    <a:lstStyle/>
                    <a:p>
                      <a:pPr algn="just">
                        <a:lnSpc>
                          <a:spcPct val="150000"/>
                        </a:lnSpc>
                        <a:spcAft>
                          <a:spcPts val="800"/>
                        </a:spcAft>
                      </a:pPr>
                      <a:r>
                        <a:rPr lang="tr-TR" sz="1100">
                          <a:effectLst/>
                        </a:rPr>
                        <a:t>Varsanılar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Olabilir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Yoktur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159240830"/>
                  </a:ext>
                </a:extLst>
              </a:tr>
              <a:tr h="394970">
                <a:tc>
                  <a:txBody>
                    <a:bodyPr/>
                    <a:lstStyle/>
                    <a:p>
                      <a:pPr algn="just">
                        <a:lnSpc>
                          <a:spcPct val="150000"/>
                        </a:lnSpc>
                        <a:spcAft>
                          <a:spcPts val="800"/>
                        </a:spcAft>
                      </a:pPr>
                      <a:r>
                        <a:rPr lang="tr-TR" sz="1100">
                          <a:effectLst/>
                        </a:rPr>
                        <a:t>Düşünce Bozukluğu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Vardır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Yoktur yada Az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16118059"/>
                  </a:ext>
                </a:extLst>
              </a:tr>
              <a:tr h="394970">
                <a:tc>
                  <a:txBody>
                    <a:bodyPr/>
                    <a:lstStyle/>
                    <a:p>
                      <a:pPr algn="just">
                        <a:lnSpc>
                          <a:spcPct val="150000"/>
                        </a:lnSpc>
                        <a:spcAft>
                          <a:spcPts val="800"/>
                        </a:spcAft>
                      </a:pPr>
                      <a:r>
                        <a:rPr lang="tr-TR" sz="1100">
                          <a:effectLst/>
                        </a:rPr>
                        <a:t>Bilişsel Bozukluk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Olabilir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Yoktur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1786106"/>
                  </a:ext>
                </a:extLst>
              </a:tr>
              <a:tr h="391795">
                <a:tc>
                  <a:txBody>
                    <a:bodyPr/>
                    <a:lstStyle/>
                    <a:p>
                      <a:pPr algn="just">
                        <a:lnSpc>
                          <a:spcPct val="150000"/>
                        </a:lnSpc>
                        <a:spcAft>
                          <a:spcPts val="800"/>
                        </a:spcAft>
                      </a:pPr>
                      <a:r>
                        <a:rPr lang="tr-TR" sz="1100">
                          <a:effectLst/>
                        </a:rPr>
                        <a:t>Toplum ve İş Uyumu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Bozuk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Yeterli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352362452"/>
                  </a:ext>
                </a:extLst>
              </a:tr>
              <a:tr h="394970">
                <a:tc>
                  <a:txBody>
                    <a:bodyPr/>
                    <a:lstStyle/>
                    <a:p>
                      <a:pPr algn="just">
                        <a:lnSpc>
                          <a:spcPct val="150000"/>
                        </a:lnSpc>
                        <a:spcAft>
                          <a:spcPts val="800"/>
                        </a:spcAft>
                      </a:pPr>
                      <a:r>
                        <a:rPr lang="tr-TR" sz="1100">
                          <a:effectLst/>
                        </a:rPr>
                        <a:t>Kişilerarası İlişki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Bozuk, tutarsız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Genelde normal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81677846"/>
                  </a:ext>
                </a:extLst>
              </a:tr>
              <a:tr h="394970">
                <a:tc>
                  <a:txBody>
                    <a:bodyPr/>
                    <a:lstStyle/>
                    <a:p>
                      <a:pPr algn="just">
                        <a:lnSpc>
                          <a:spcPct val="150000"/>
                        </a:lnSpc>
                        <a:spcAft>
                          <a:spcPts val="800"/>
                        </a:spcAft>
                      </a:pPr>
                      <a:r>
                        <a:rPr lang="tr-TR" sz="1100">
                          <a:effectLst/>
                        </a:rPr>
                        <a:t>Psikoseksüel evre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a:effectLst/>
                        </a:rPr>
                        <a:t>Oral-anal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just">
                        <a:lnSpc>
                          <a:spcPct val="150000"/>
                        </a:lnSpc>
                        <a:spcAft>
                          <a:spcPts val="800"/>
                        </a:spcAft>
                      </a:pPr>
                      <a:r>
                        <a:rPr lang="tr-TR" sz="1100" dirty="0" err="1">
                          <a:effectLst/>
                        </a:rPr>
                        <a:t>Genital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920768509"/>
                  </a:ext>
                </a:extLst>
              </a:tr>
            </a:tbl>
          </a:graphicData>
        </a:graphic>
      </p:graphicFrame>
    </p:spTree>
    <p:extLst>
      <p:ext uri="{BB962C8B-B14F-4D97-AF65-F5344CB8AC3E}">
        <p14:creationId xmlns:p14="http://schemas.microsoft.com/office/powerpoint/2010/main" val="24682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DE1002-BE2D-4EDA-8F86-A2A77F412047}"/>
              </a:ext>
            </a:extLst>
          </p:cNvPr>
          <p:cNvSpPr>
            <a:spLocks noGrp="1"/>
          </p:cNvSpPr>
          <p:nvPr>
            <p:ph idx="1"/>
          </p:nvPr>
        </p:nvSpPr>
        <p:spPr>
          <a:xfrm>
            <a:off x="983673" y="969818"/>
            <a:ext cx="10363200" cy="5129231"/>
          </a:xfrm>
        </p:spPr>
        <p:txBody>
          <a:bodyPr>
            <a:normAutofit fontScale="85000" lnSpcReduction="20000"/>
          </a:bodyPr>
          <a:lstStyle/>
          <a:p>
            <a:pPr algn="just"/>
            <a:r>
              <a:rPr lang="tr-TR" b="1" i="0" dirty="0">
                <a:solidFill>
                  <a:srgbClr val="202124"/>
                </a:solidFill>
                <a:effectLst/>
                <a:latin typeface="arial" panose="020B0604020202020204" pitchFamily="34" charset="0"/>
              </a:rPr>
              <a:t>Ruh sağlığını</a:t>
            </a:r>
            <a:r>
              <a:rPr lang="tr-TR" b="0" i="0" dirty="0">
                <a:solidFill>
                  <a:srgbClr val="202124"/>
                </a:solidFill>
                <a:effectLst/>
                <a:latin typeface="arial" panose="020B0604020202020204" pitchFamily="34" charset="0"/>
              </a:rPr>
              <a:t> çok genel bir ifadeyle tanımlayacak olursak bilişsel, duygusal ve davranışsal iyilik halidir diyebiliriz. Erken çocukluktan hatta anne karnından ölüme kadar olan bir süreci içerir. </a:t>
            </a:r>
            <a:r>
              <a:rPr lang="tr-TR" b="1" i="0" dirty="0">
                <a:solidFill>
                  <a:srgbClr val="202124"/>
                </a:solidFill>
                <a:effectLst/>
                <a:latin typeface="arial" panose="020B0604020202020204" pitchFamily="34" charset="0"/>
              </a:rPr>
              <a:t>Ruh sağlığı</a:t>
            </a:r>
            <a:r>
              <a:rPr lang="tr-TR" b="0" i="0" dirty="0">
                <a:solidFill>
                  <a:srgbClr val="202124"/>
                </a:solidFill>
                <a:effectLst/>
                <a:latin typeface="arial" panose="020B0604020202020204" pitchFamily="34" charset="0"/>
              </a:rPr>
              <a:t>, kişinin kendisi ve çevresi ile denge ve uyum hali olarak da ifade edilebilir.</a:t>
            </a:r>
          </a:p>
          <a:p>
            <a:pPr algn="just"/>
            <a:r>
              <a:rPr lang="tr-TR" dirty="0">
                <a:latin typeface="Arial" panose="020B0604020202020204" pitchFamily="34" charset="0"/>
                <a:cs typeface="Arial" panose="020B0604020202020204" pitchFamily="34" charset="0"/>
              </a:rPr>
              <a:t>Bir bireyin zihinsel sağlığı bir nedenden ötürü kesintiye uğradığında, sonuçta günlük yaşamı engelleyen ve sonunda yaşam kalitesini azaltan bir duruma dönüşecek olan akıl hastalığına neden olabilir. Bununla birlikte, genel popülasyon arasında tanımlanmış çeşitli akıl hastalıkları türleri vardır ve en yaygın olanları Psikoz ve </a:t>
            </a:r>
            <a:r>
              <a:rPr lang="tr-TR" dirty="0" err="1">
                <a:latin typeface="Arial" panose="020B0604020202020204" pitchFamily="34" charset="0"/>
                <a:cs typeface="Arial" panose="020B0604020202020204" pitchFamily="34" charset="0"/>
              </a:rPr>
              <a:t>Nevroz'u</a:t>
            </a:r>
            <a:r>
              <a:rPr lang="tr-TR" dirty="0">
                <a:latin typeface="Arial" panose="020B0604020202020204" pitchFamily="34" charset="0"/>
                <a:cs typeface="Arial" panose="020B0604020202020204" pitchFamily="34" charset="0"/>
              </a:rPr>
              <a:t> içerir.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Psikoz ve Nevroz, patoloji, semptomlar, tedaviler ve </a:t>
            </a:r>
            <a:r>
              <a:rPr lang="tr-TR" dirty="0" err="1">
                <a:latin typeface="Arial" panose="020B0604020202020204" pitchFamily="34" charset="0"/>
                <a:cs typeface="Arial" panose="020B0604020202020204" pitchFamily="34" charset="0"/>
              </a:rPr>
              <a:t>prognoz</a:t>
            </a:r>
            <a:r>
              <a:rPr lang="tr-TR" dirty="0">
                <a:latin typeface="Arial" panose="020B0604020202020204" pitchFamily="34" charset="0"/>
                <a:cs typeface="Arial" panose="020B0604020202020204" pitchFamily="34" charset="0"/>
              </a:rPr>
              <a:t> açısından birbirinden tamamen farklıdır. Bununla birlikte, iki terim paylaştıkları birçok ortak özellik nedeniyle profesyoneller tarafından bile sıklıkla birbirlerinin yerine kullanılır, ancak doğru bir tanı koymak için birbirlerinden nasıl farklı olduklarının belirlenmesi önemlidir. Temel fark psikoz ve nevroz arasında Nevroz’ un psikozun aksine hafif bir ruhsal hastalıktır.</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571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9FD7D3-21B8-4D00-8225-2CA4EF878681}"/>
              </a:ext>
            </a:extLst>
          </p:cNvPr>
          <p:cNvSpPr>
            <a:spLocks noGrp="1"/>
          </p:cNvSpPr>
          <p:nvPr>
            <p:ph type="title"/>
          </p:nvPr>
        </p:nvSpPr>
        <p:spPr>
          <a:xfrm>
            <a:off x="1517904" y="1517904"/>
            <a:ext cx="9144000" cy="244635"/>
          </a:xfrm>
        </p:spPr>
        <p:txBody>
          <a:bodyPr>
            <a:normAutofit fontScale="90000"/>
          </a:bodyPr>
          <a:lstStyle/>
          <a:p>
            <a:r>
              <a:rPr lang="tr-TR" dirty="0"/>
              <a:t> </a:t>
            </a:r>
          </a:p>
        </p:txBody>
      </p:sp>
      <p:sp>
        <p:nvSpPr>
          <p:cNvPr id="3" name="İçerik Yer Tutucusu 2">
            <a:extLst>
              <a:ext uri="{FF2B5EF4-FFF2-40B4-BE49-F238E27FC236}">
                <a16:creationId xmlns:a16="http://schemas.microsoft.com/office/drawing/2014/main" id="{99E2D3F9-DDDC-4331-A5F0-161B157AC29F}"/>
              </a:ext>
            </a:extLst>
          </p:cNvPr>
          <p:cNvSpPr>
            <a:spLocks noGrp="1"/>
          </p:cNvSpPr>
          <p:nvPr>
            <p:ph idx="1"/>
          </p:nvPr>
        </p:nvSpPr>
        <p:spPr>
          <a:xfrm>
            <a:off x="1517904" y="2093843"/>
            <a:ext cx="9759696" cy="4346714"/>
          </a:xfrm>
        </p:spPr>
        <p:txBody>
          <a:bodyPr>
            <a:normAutofit fontScale="85000" lnSpcReduction="10000"/>
          </a:bodyPr>
          <a:lstStyle/>
          <a:p>
            <a:r>
              <a:rPr lang="tr-TR" dirty="0" err="1"/>
              <a:t>Kernberg</a:t>
            </a:r>
            <a:r>
              <a:rPr lang="tr-TR" dirty="0"/>
              <a:t> OF. Sınır Durumlar ve Patolojik Narsisizm. </a:t>
            </a:r>
            <a:r>
              <a:rPr lang="tr-TR" dirty="0" err="1"/>
              <a:t>Çev</a:t>
            </a:r>
            <a:r>
              <a:rPr lang="tr-TR" dirty="0"/>
              <a:t>: Atakay M. İstanbul: Metis Yayınları; 1999. </a:t>
            </a:r>
          </a:p>
          <a:p>
            <a:r>
              <a:rPr lang="tr-TR" dirty="0" err="1"/>
              <a:t>Kernberg</a:t>
            </a:r>
            <a:r>
              <a:rPr lang="tr-TR" dirty="0"/>
              <a:t> OF. Sapıklıklarda ve Kişilik Bozukluklarında Saldırganlık. </a:t>
            </a:r>
            <a:r>
              <a:rPr lang="tr-TR" dirty="0" err="1"/>
              <a:t>Çev</a:t>
            </a:r>
            <a:r>
              <a:rPr lang="tr-TR" dirty="0"/>
              <a:t>: </a:t>
            </a:r>
            <a:r>
              <a:rPr lang="tr-TR" dirty="0" err="1"/>
              <a:t>Büyükkal</a:t>
            </a:r>
            <a:r>
              <a:rPr lang="tr-TR" dirty="0"/>
              <a:t> MB. İstanbul: Metis Yayınları; 2000: 74-89.</a:t>
            </a:r>
          </a:p>
          <a:p>
            <a:r>
              <a:rPr lang="tr-TR" dirty="0"/>
              <a:t>Öztürk, O. ve Uluşahin, A. (2011). Ruh Sağlığı ve Bozuklukları I. Nobel </a:t>
            </a:r>
            <a:r>
              <a:rPr lang="en-US" dirty="0"/>
              <a:t>T</a:t>
            </a:r>
            <a:r>
              <a:rPr lang="tr-TR" dirty="0"/>
              <a:t>ı</a:t>
            </a:r>
            <a:r>
              <a:rPr lang="en-US" dirty="0"/>
              <a:t>p </a:t>
            </a:r>
            <a:r>
              <a:rPr lang="en-US" dirty="0" err="1"/>
              <a:t>Kitapevleri</a:t>
            </a:r>
            <a:r>
              <a:rPr lang="tr-TR" dirty="0"/>
              <a:t>: Ankara.</a:t>
            </a:r>
          </a:p>
          <a:p>
            <a:r>
              <a:rPr lang="tr-TR" dirty="0"/>
              <a:t>Öztürk, O. ve Uluşahin, A. (2011). Ruh Sağlığı ve Bozuklukları II. Nobel </a:t>
            </a:r>
            <a:r>
              <a:rPr lang="en-US" dirty="0"/>
              <a:t>T</a:t>
            </a:r>
            <a:r>
              <a:rPr lang="tr-TR" dirty="0"/>
              <a:t>ı</a:t>
            </a:r>
            <a:r>
              <a:rPr lang="en-US" dirty="0"/>
              <a:t>p </a:t>
            </a:r>
            <a:r>
              <a:rPr lang="en-US" dirty="0" err="1"/>
              <a:t>Kitapevleri</a:t>
            </a:r>
            <a:r>
              <a:rPr lang="tr-TR" dirty="0"/>
              <a:t>: Ankara.</a:t>
            </a:r>
          </a:p>
          <a:p>
            <a:r>
              <a:rPr lang="tr-TR" dirty="0"/>
              <a:t>Doğan, Ş. </a:t>
            </a:r>
            <a:r>
              <a:rPr lang="tr-TR" dirty="0">
                <a:hlinkClick r:id="rId2"/>
              </a:rPr>
              <a:t>http://www.klinikgelisim.org.tr/eskisayi/kg_22_4/8.pdf</a:t>
            </a:r>
            <a:endParaRPr lang="tr-TR" dirty="0"/>
          </a:p>
          <a:p>
            <a:pPr fontAlgn="base"/>
            <a:r>
              <a:rPr lang="tr-TR" dirty="0"/>
              <a:t>Dsm-5 Tanı Ölçütleri Başvuru El Kitabı: Çeviren </a:t>
            </a:r>
            <a:r>
              <a:rPr lang="tr-TR" dirty="0" err="1"/>
              <a:t>Prof.Dr</a:t>
            </a:r>
            <a:r>
              <a:rPr lang="tr-TR" dirty="0"/>
              <a:t>. Ertuğrul Köroğlu</a:t>
            </a:r>
          </a:p>
          <a:p>
            <a:pPr fontAlgn="base"/>
            <a:r>
              <a:rPr lang="tr-TR" dirty="0"/>
              <a:t>Amerikan Psikiyatri Birliği </a:t>
            </a:r>
            <a:r>
              <a:rPr lang="tr-TR" dirty="0" err="1"/>
              <a:t>Hyb</a:t>
            </a:r>
            <a:r>
              <a:rPr lang="tr-TR" dirty="0"/>
              <a:t> Yayıncılık.</a:t>
            </a:r>
          </a:p>
          <a:p>
            <a:endParaRPr lang="tr-TR" dirty="0"/>
          </a:p>
          <a:p>
            <a:endParaRPr lang="tr-TR" dirty="0"/>
          </a:p>
          <a:p>
            <a:endParaRPr lang="tr-TR" dirty="0"/>
          </a:p>
        </p:txBody>
      </p:sp>
    </p:spTree>
    <p:extLst>
      <p:ext uri="{BB962C8B-B14F-4D97-AF65-F5344CB8AC3E}">
        <p14:creationId xmlns:p14="http://schemas.microsoft.com/office/powerpoint/2010/main" val="2501912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DC3DCD2-41CC-4622-800F-E0392C8326AA}"/>
              </a:ext>
            </a:extLst>
          </p:cNvPr>
          <p:cNvSpPr>
            <a:spLocks noGrp="1"/>
          </p:cNvSpPr>
          <p:nvPr>
            <p:ph idx="1"/>
          </p:nvPr>
        </p:nvSpPr>
        <p:spPr>
          <a:xfrm>
            <a:off x="983673" y="1136073"/>
            <a:ext cx="10044545" cy="5397249"/>
          </a:xfrm>
        </p:spPr>
        <p:txBody>
          <a:bodyPr>
            <a:normAutofit/>
          </a:bodyPr>
          <a:lstStyle/>
          <a:p>
            <a:pPr algn="just"/>
            <a:r>
              <a:rPr lang="tr-TR" sz="2200" dirty="0">
                <a:latin typeface="Arial "/>
              </a:rPr>
              <a:t>20-30 yıl öncesine kadar psikiyatrik bozukluklar </a:t>
            </a:r>
            <a:r>
              <a:rPr lang="tr-TR" sz="2200" dirty="0" err="1">
                <a:latin typeface="Arial "/>
              </a:rPr>
              <a:t>psikotik</a:t>
            </a:r>
            <a:r>
              <a:rPr lang="tr-TR" sz="2200" dirty="0">
                <a:latin typeface="Arial "/>
              </a:rPr>
              <a:t> ve </a:t>
            </a:r>
            <a:r>
              <a:rPr lang="tr-TR" sz="2200" dirty="0" err="1">
                <a:latin typeface="Arial "/>
              </a:rPr>
              <a:t>nevrotik</a:t>
            </a:r>
            <a:r>
              <a:rPr lang="tr-TR" sz="2200" dirty="0">
                <a:latin typeface="Arial "/>
              </a:rPr>
              <a:t> olarak ayrılmaktaydı. Psikoz, gerçeği değerlendirme yetisinin bozulması ve </a:t>
            </a:r>
            <a:r>
              <a:rPr lang="tr-TR" sz="2200" dirty="0" err="1">
                <a:latin typeface="Arial "/>
              </a:rPr>
              <a:t>içgörünün</a:t>
            </a:r>
            <a:r>
              <a:rPr lang="tr-TR" sz="2200" dirty="0">
                <a:latin typeface="Arial "/>
              </a:rPr>
              <a:t> olmaması ile </a:t>
            </a:r>
            <a:r>
              <a:rPr lang="tr-TR" sz="2200" dirty="0" err="1">
                <a:latin typeface="Arial "/>
              </a:rPr>
              <a:t>nevrotik</a:t>
            </a:r>
            <a:r>
              <a:rPr lang="tr-TR" sz="2200" dirty="0">
                <a:latin typeface="Arial "/>
              </a:rPr>
              <a:t> sorunlardan ayrılmaktaydı. Daha sonraki yıllarda, psikozlarla nevrozlar arasındaki sınırda yer alan bir grup insan daha olduğu fark edildi. Psikoza yakın ama psikoz olmayan, fakat </a:t>
            </a:r>
            <a:r>
              <a:rPr lang="tr-TR" sz="2200" dirty="0" err="1">
                <a:latin typeface="Arial "/>
              </a:rPr>
              <a:t>nevrotik</a:t>
            </a:r>
            <a:r>
              <a:rPr lang="tr-TR" sz="2200" dirty="0">
                <a:latin typeface="Arial "/>
              </a:rPr>
              <a:t> gruptan da farklı olan bu grup, “sınırda” olarak adlandırıldı. Bu grup, gerçeği değerlendirme yetisinin dolayısıyla, </a:t>
            </a:r>
            <a:r>
              <a:rPr lang="tr-TR" sz="2200" dirty="0" err="1">
                <a:latin typeface="Arial "/>
              </a:rPr>
              <a:t>varsanı</a:t>
            </a:r>
            <a:r>
              <a:rPr lang="tr-TR" sz="2200" dirty="0">
                <a:latin typeface="Arial "/>
              </a:rPr>
              <a:t> ve hezeyanların olmaması ile psikozlardan, kimlik bütünlüğünün olmaması ve ilkel savunma mekanizmalarının kullanılması ile nevrozlardan ayrılmaktadır.</a:t>
            </a:r>
          </a:p>
          <a:p>
            <a:pPr lvl="0" algn="just"/>
            <a:r>
              <a:rPr lang="tr-TR" sz="2200" dirty="0">
                <a:latin typeface="Arial "/>
              </a:rPr>
              <a:t>Nevroz tanımlaması artık kullanılmamaktadır. Artık daha önce klasik bir bilgi olarak önemini koruyor.</a:t>
            </a:r>
          </a:p>
          <a:p>
            <a:pPr lvl="0" algn="just"/>
            <a:r>
              <a:rPr lang="tr-TR" sz="2200" dirty="0">
                <a:latin typeface="Arial "/>
              </a:rPr>
              <a:t>ICD-10 (1992), DSM-III-R (1987)’den sonra resmi uluslararası psikiyatri sınıflamasından tamamen çıkarılmıştır. </a:t>
            </a:r>
          </a:p>
          <a:p>
            <a:pPr algn="just"/>
            <a:endParaRPr lang="tr-TR" sz="2200" dirty="0">
              <a:latin typeface="Arial "/>
            </a:endParaRPr>
          </a:p>
          <a:p>
            <a:pPr algn="just"/>
            <a:endParaRPr lang="tr-TR" sz="2200" dirty="0">
              <a:latin typeface="Arial "/>
            </a:endParaRPr>
          </a:p>
        </p:txBody>
      </p:sp>
    </p:spTree>
    <p:extLst>
      <p:ext uri="{BB962C8B-B14F-4D97-AF65-F5344CB8AC3E}">
        <p14:creationId xmlns:p14="http://schemas.microsoft.com/office/powerpoint/2010/main" val="389480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F36456-199B-4C41-855E-E76C2832744A}"/>
              </a:ext>
            </a:extLst>
          </p:cNvPr>
          <p:cNvSpPr>
            <a:spLocks noGrp="1"/>
          </p:cNvSpPr>
          <p:nvPr>
            <p:ph idx="1"/>
          </p:nvPr>
        </p:nvSpPr>
        <p:spPr>
          <a:xfrm>
            <a:off x="900545" y="836676"/>
            <a:ext cx="10390909" cy="5184648"/>
          </a:xfrm>
        </p:spPr>
        <p:txBody>
          <a:bodyPr>
            <a:normAutofit/>
          </a:bodyPr>
          <a:lstStyle/>
          <a:p>
            <a:pPr algn="just"/>
            <a:r>
              <a:rPr lang="tr-TR" sz="2200" dirty="0">
                <a:effectLst/>
                <a:latin typeface="Arial" panose="020B0604020202020204" pitchFamily="34" charset="0"/>
                <a:ea typeface="Times New Roman" panose="02020603050405020304" pitchFamily="18" charset="0"/>
                <a:cs typeface="Arial" panose="020B0604020202020204" pitchFamily="34" charset="0"/>
              </a:rPr>
              <a:t>Psikoloji bilimine göre nevrozların yani normal olmayan davranışların çeşitli sebepleri bulunmaktadır. Bireyin anormal davranış göstermesine: bedensel ve psikolojik ihtiyaçların giderilememesi, zorlanma ve stres, bireyin psikolojik yapısındaki içsel çatışmalar, gelişim bozuklukları, çeşitli bedensel ve kalıtımsal hastalıklar ile aşırı kaygı gibi nedenler sebebiyet vermektedir. </a:t>
            </a:r>
          </a:p>
          <a:p>
            <a:pPr algn="just"/>
            <a:r>
              <a:rPr lang="tr-TR" sz="2200" dirty="0">
                <a:effectLst/>
                <a:latin typeface="Arial" panose="020B0604020202020204" pitchFamily="34" charset="0"/>
                <a:ea typeface="Times New Roman" panose="02020603050405020304" pitchFamily="18" charset="0"/>
                <a:cs typeface="Arial" panose="020B0604020202020204" pitchFamily="34" charset="0"/>
              </a:rPr>
              <a:t>Psikoloji biliminde nevroz hastalarına </a:t>
            </a:r>
            <a:r>
              <a:rPr lang="tr-TR" sz="2200" dirty="0" err="1">
                <a:effectLst/>
                <a:latin typeface="Arial" panose="020B0604020202020204" pitchFamily="34" charset="0"/>
                <a:ea typeface="Times New Roman" panose="02020603050405020304" pitchFamily="18" charset="0"/>
                <a:cs typeface="Arial" panose="020B0604020202020204" pitchFamily="34" charset="0"/>
              </a:rPr>
              <a:t>nevrotik</a:t>
            </a:r>
            <a:r>
              <a:rPr lang="tr-TR" sz="2200" dirty="0">
                <a:effectLst/>
                <a:latin typeface="Arial" panose="020B0604020202020204" pitchFamily="34" charset="0"/>
                <a:ea typeface="Times New Roman" panose="02020603050405020304" pitchFamily="18" charset="0"/>
                <a:cs typeface="Arial" panose="020B0604020202020204" pitchFamily="34" charset="0"/>
              </a:rPr>
              <a:t> denmektedir. Nevroz hastaları diğer normal insanlar gibi toplum içinde yaşamlarını sürdürürler. Nevrotik insanlar çoğunlukla </a:t>
            </a:r>
            <a:r>
              <a:rPr lang="tr-TR" sz="2200" dirty="0">
                <a:latin typeface="Arial" panose="020B0604020202020204" pitchFamily="34" charset="0"/>
                <a:cs typeface="Arial" panose="020B0604020202020204" pitchFamily="34" charset="0"/>
              </a:rPr>
              <a:t>anormal davranışlarda bulunduklarının farkındalardır. </a:t>
            </a:r>
          </a:p>
          <a:p>
            <a:pPr algn="just"/>
            <a:r>
              <a:rPr lang="tr-TR" sz="2200" dirty="0">
                <a:latin typeface="Arial" panose="020B0604020202020204" pitchFamily="34" charset="0"/>
                <a:cs typeface="Arial" panose="020B0604020202020204" pitchFamily="34" charset="0"/>
              </a:rPr>
              <a:t>Nevrozlar ileri derece kişilik bozulmasına sebebiyet vermezler. </a:t>
            </a:r>
            <a:r>
              <a:rPr lang="tr-TR" sz="2200" dirty="0" err="1">
                <a:latin typeface="Arial" panose="020B0604020202020204" pitchFamily="34" charset="0"/>
                <a:cs typeface="Arial" panose="020B0604020202020204" pitchFamily="34" charset="0"/>
              </a:rPr>
              <a:t>Nevrotiklerin</a:t>
            </a:r>
            <a:r>
              <a:rPr lang="tr-TR" sz="2200" dirty="0">
                <a:latin typeface="Arial" panose="020B0604020202020204" pitchFamily="34" charset="0"/>
                <a:cs typeface="Arial" panose="020B0604020202020204" pitchFamily="34" charset="0"/>
              </a:rPr>
              <a:t> çoğu hastane de tedavi edilecek düzeyde değillerdir fakat bir uzmana görünmek bu kişilerin psikolojik gelişimi için faydalı olabilir. </a:t>
            </a:r>
          </a:p>
        </p:txBody>
      </p:sp>
    </p:spTree>
    <p:extLst>
      <p:ext uri="{BB962C8B-B14F-4D97-AF65-F5344CB8AC3E}">
        <p14:creationId xmlns:p14="http://schemas.microsoft.com/office/powerpoint/2010/main" val="1311511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E3F67F-F5CF-4700-AC30-27682544F738}"/>
              </a:ext>
            </a:extLst>
          </p:cNvPr>
          <p:cNvSpPr>
            <a:spLocks noGrp="1"/>
          </p:cNvSpPr>
          <p:nvPr>
            <p:ph idx="1"/>
          </p:nvPr>
        </p:nvSpPr>
        <p:spPr>
          <a:xfrm>
            <a:off x="942109" y="1066800"/>
            <a:ext cx="10183091" cy="5032248"/>
          </a:xfrm>
        </p:spPr>
        <p:txBody>
          <a:bodyPr>
            <a:normAutofit/>
          </a:bodyPr>
          <a:lstStyle/>
          <a:p>
            <a:pPr algn="just" eaLnBrk="1" hangingPunct="1"/>
            <a:r>
              <a:rPr lang="tr-TR" altLang="tr-TR" sz="2200" dirty="0">
                <a:latin typeface="Arial "/>
              </a:rPr>
              <a:t>Nevroz = </a:t>
            </a:r>
            <a:r>
              <a:rPr lang="tr-TR" altLang="tr-TR" sz="2200" dirty="0" err="1">
                <a:latin typeface="Arial "/>
              </a:rPr>
              <a:t>Psikonevroz</a:t>
            </a:r>
            <a:endParaRPr lang="tr-TR" altLang="tr-TR" sz="2200" dirty="0">
              <a:latin typeface="Arial "/>
            </a:endParaRPr>
          </a:p>
          <a:p>
            <a:pPr lvl="1" algn="just" eaLnBrk="1" hangingPunct="1"/>
            <a:r>
              <a:rPr lang="tr-TR" altLang="tr-TR" sz="2200" dirty="0">
                <a:solidFill>
                  <a:schemeClr val="tx1"/>
                </a:solidFill>
                <a:latin typeface="Arial "/>
              </a:rPr>
              <a:t>Bireyde bunaltı (</a:t>
            </a:r>
            <a:r>
              <a:rPr lang="tr-TR" altLang="tr-TR" sz="2200" dirty="0" err="1">
                <a:solidFill>
                  <a:schemeClr val="tx1"/>
                </a:solidFill>
                <a:latin typeface="Arial "/>
              </a:rPr>
              <a:t>anksiyete</a:t>
            </a:r>
            <a:r>
              <a:rPr lang="tr-TR" altLang="tr-TR" sz="2200" dirty="0">
                <a:solidFill>
                  <a:schemeClr val="tx1"/>
                </a:solidFill>
                <a:latin typeface="Arial "/>
              </a:rPr>
              <a:t>) ya da bunaltıya karşı özel savunma belirtileri ile giden, bireyin gerçekle bağlantısının kopmadığı, toplumsal uyumun fazla bozulmadığı , psikozlara göre bütün işlevlerde bozukluğun daha hafif olduğu rahatsızlıklar kümesidir. </a:t>
            </a:r>
          </a:p>
          <a:p>
            <a:pPr algn="just" eaLnBrk="1" hangingPunct="1"/>
            <a:r>
              <a:rPr lang="tr-TR" altLang="tr-TR" sz="2200" dirty="0">
                <a:latin typeface="Arial "/>
              </a:rPr>
              <a:t>Gerçeği değerlendirme yetisi (</a:t>
            </a:r>
            <a:r>
              <a:rPr lang="tr-TR" altLang="tr-TR" sz="2200" dirty="0" err="1">
                <a:latin typeface="Arial "/>
              </a:rPr>
              <a:t>reality</a:t>
            </a:r>
            <a:r>
              <a:rPr lang="tr-TR" altLang="tr-TR" sz="2200" dirty="0">
                <a:latin typeface="Arial "/>
              </a:rPr>
              <a:t> </a:t>
            </a:r>
            <a:r>
              <a:rPr lang="tr-TR" altLang="tr-TR" sz="2200" dirty="0" err="1">
                <a:latin typeface="Arial "/>
              </a:rPr>
              <a:t>testing</a:t>
            </a:r>
            <a:r>
              <a:rPr lang="tr-TR" altLang="tr-TR" sz="2200" dirty="0">
                <a:latin typeface="Arial "/>
              </a:rPr>
              <a:t>) bozulmaz</a:t>
            </a:r>
          </a:p>
          <a:p>
            <a:pPr algn="just" eaLnBrk="1" hangingPunct="1"/>
            <a:r>
              <a:rPr lang="tr-TR" altLang="tr-TR" sz="2200" dirty="0">
                <a:latin typeface="Arial "/>
              </a:rPr>
              <a:t>Kişi hastalığını bilir; düşüncelerini ve korkularını saçma bulur.</a:t>
            </a:r>
          </a:p>
          <a:p>
            <a:pPr algn="just" eaLnBrk="1" hangingPunct="1"/>
            <a:r>
              <a:rPr lang="tr-TR" altLang="tr-TR" sz="2200" dirty="0">
                <a:latin typeface="Arial "/>
              </a:rPr>
              <a:t>Neyin hayal </a:t>
            </a:r>
            <a:r>
              <a:rPr lang="tr-TR" altLang="tr-TR" sz="2200" dirty="0" err="1">
                <a:latin typeface="Arial "/>
              </a:rPr>
              <a:t>mahsülü</a:t>
            </a:r>
            <a:r>
              <a:rPr lang="tr-TR" altLang="tr-TR" sz="2200" dirty="0">
                <a:latin typeface="Arial "/>
              </a:rPr>
              <a:t> (imge, düş, istek) neyin gerçek yaşamda olan bir olay olduğunu ayırt edebilir </a:t>
            </a:r>
          </a:p>
          <a:p>
            <a:pPr lvl="1" algn="just" eaLnBrk="1" hangingPunct="1"/>
            <a:endParaRPr lang="tr-TR" altLang="tr-TR" sz="2200" dirty="0">
              <a:solidFill>
                <a:schemeClr val="tx1"/>
              </a:solidFill>
              <a:latin typeface="Arial "/>
            </a:endParaRPr>
          </a:p>
          <a:p>
            <a:endParaRPr lang="tr-TR" dirty="0"/>
          </a:p>
        </p:txBody>
      </p:sp>
    </p:spTree>
    <p:extLst>
      <p:ext uri="{BB962C8B-B14F-4D97-AF65-F5344CB8AC3E}">
        <p14:creationId xmlns:p14="http://schemas.microsoft.com/office/powerpoint/2010/main" val="2687633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BF67C5-8055-4870-98CB-A717D031C512}"/>
              </a:ext>
            </a:extLst>
          </p:cNvPr>
          <p:cNvSpPr>
            <a:spLocks noGrp="1"/>
          </p:cNvSpPr>
          <p:nvPr>
            <p:ph idx="1"/>
          </p:nvPr>
        </p:nvSpPr>
        <p:spPr>
          <a:xfrm>
            <a:off x="955963" y="1011382"/>
            <a:ext cx="10238509" cy="5087666"/>
          </a:xfrm>
        </p:spPr>
        <p:txBody>
          <a:bodyPr>
            <a:normAutofit/>
          </a:bodyPr>
          <a:lstStyle/>
          <a:p>
            <a:r>
              <a:rPr lang="tr-TR" altLang="tr-TR" sz="2200" dirty="0">
                <a:latin typeface="Arial "/>
              </a:rPr>
              <a:t>Bu terimi ilk olarak 1777 yılında William </a:t>
            </a:r>
            <a:r>
              <a:rPr lang="tr-TR" altLang="tr-TR" sz="2200" dirty="0" err="1">
                <a:latin typeface="Arial "/>
              </a:rPr>
              <a:t>Cullen</a:t>
            </a:r>
            <a:r>
              <a:rPr lang="tr-TR" altLang="tr-TR" sz="2200" dirty="0">
                <a:latin typeface="Arial "/>
              </a:rPr>
              <a:t> tanımlamıştır.</a:t>
            </a:r>
          </a:p>
          <a:p>
            <a:pPr lvl="1"/>
            <a:r>
              <a:rPr lang="tr-TR" altLang="tr-TR" sz="2200" dirty="0">
                <a:solidFill>
                  <a:schemeClr val="tx1"/>
                </a:solidFill>
                <a:latin typeface="Arial "/>
              </a:rPr>
              <a:t>Ateş ya da </a:t>
            </a:r>
            <a:r>
              <a:rPr lang="tr-TR" altLang="tr-TR" sz="2200" dirty="0" err="1">
                <a:solidFill>
                  <a:schemeClr val="tx1"/>
                </a:solidFill>
                <a:latin typeface="Arial "/>
              </a:rPr>
              <a:t>fokal</a:t>
            </a:r>
            <a:r>
              <a:rPr lang="tr-TR" altLang="tr-TR" sz="2200" dirty="0">
                <a:solidFill>
                  <a:schemeClr val="tx1"/>
                </a:solidFill>
                <a:latin typeface="Arial "/>
              </a:rPr>
              <a:t> bir hastalık olmaksızın duyusal ya da motor bozuklukların olması, koma, </a:t>
            </a:r>
            <a:r>
              <a:rPr lang="tr-TR" altLang="tr-TR" sz="2200" dirty="0" err="1">
                <a:solidFill>
                  <a:schemeClr val="tx1"/>
                </a:solidFill>
                <a:latin typeface="Arial "/>
              </a:rPr>
              <a:t>hipokondriasis</a:t>
            </a:r>
            <a:r>
              <a:rPr lang="tr-TR" altLang="tr-TR" sz="2200" dirty="0">
                <a:solidFill>
                  <a:schemeClr val="tx1"/>
                </a:solidFill>
                <a:latin typeface="Arial "/>
              </a:rPr>
              <a:t>, spazmlar, histeri ve delilik dahil etmiştir.</a:t>
            </a:r>
          </a:p>
          <a:p>
            <a:pPr algn="just"/>
            <a:r>
              <a:rPr lang="tr-TR" altLang="tr-TR" sz="2200" dirty="0">
                <a:latin typeface="Arial "/>
              </a:rPr>
              <a:t>Daha sonra nevroz tanımı geniş ya da dar anlamda kullanılmaya devam etti.</a:t>
            </a:r>
          </a:p>
          <a:p>
            <a:pPr algn="just"/>
            <a:r>
              <a:rPr lang="tr-TR" altLang="tr-TR" sz="2200" dirty="0">
                <a:latin typeface="Arial "/>
              </a:rPr>
              <a:t>19. </a:t>
            </a:r>
            <a:r>
              <a:rPr lang="tr-TR" altLang="tr-TR" sz="2200" dirty="0" err="1">
                <a:latin typeface="Arial "/>
              </a:rPr>
              <a:t>yy’da</a:t>
            </a:r>
            <a:r>
              <a:rPr lang="tr-TR" altLang="tr-TR" sz="2200" dirty="0">
                <a:latin typeface="Arial "/>
              </a:rPr>
              <a:t> psikasteni ve nevroz aynı anlamda organik temeli olmayan sinirsel bozukluklar yerine kullanılmıştır.</a:t>
            </a:r>
          </a:p>
          <a:p>
            <a:pPr algn="just"/>
            <a:r>
              <a:rPr lang="tr-TR" altLang="tr-TR" sz="2200" dirty="0">
                <a:latin typeface="Arial "/>
              </a:rPr>
              <a:t>Psikoanalistlere göre nevroz, altta yatan fizyolojik ya da anatomik bir bozukluk </a:t>
            </a:r>
            <a:r>
              <a:rPr lang="tr-TR" altLang="tr-TR" sz="2200" dirty="0" err="1">
                <a:latin typeface="Arial "/>
              </a:rPr>
              <a:t>olmasızın</a:t>
            </a:r>
            <a:r>
              <a:rPr lang="tr-TR" altLang="tr-TR" sz="2200" dirty="0">
                <a:latin typeface="Arial "/>
              </a:rPr>
              <a:t> </a:t>
            </a:r>
            <a:r>
              <a:rPr lang="tr-TR" altLang="tr-TR" sz="2200" dirty="0" err="1">
                <a:latin typeface="Arial "/>
              </a:rPr>
              <a:t>Odipal</a:t>
            </a:r>
            <a:r>
              <a:rPr lang="tr-TR" altLang="tr-TR" sz="2200" dirty="0">
                <a:latin typeface="Arial "/>
              </a:rPr>
              <a:t> kompleks ve buna bağlı ilişkili savunma düzeneklerinin yer aldığı </a:t>
            </a:r>
            <a:r>
              <a:rPr lang="tr-TR" altLang="tr-TR" sz="2200" dirty="0" err="1">
                <a:latin typeface="Arial "/>
              </a:rPr>
              <a:t>intrapşişik</a:t>
            </a:r>
            <a:r>
              <a:rPr lang="tr-TR" altLang="tr-TR" sz="2200" dirty="0">
                <a:latin typeface="Arial "/>
              </a:rPr>
              <a:t> çatışmalardan kaynaklanan belirtiler sergileyen ruhsal bozukluklardır.</a:t>
            </a:r>
          </a:p>
          <a:p>
            <a:pPr lvl="1" algn="just">
              <a:lnSpc>
                <a:spcPct val="115000"/>
              </a:lnSpc>
            </a:pPr>
            <a:endParaRPr lang="tr-TR" altLang="tr-TR" sz="2200" dirty="0">
              <a:solidFill>
                <a:schemeClr val="tx1"/>
              </a:solidFill>
              <a:latin typeface="Arial "/>
            </a:endParaRPr>
          </a:p>
          <a:p>
            <a:endParaRPr lang="tr-TR" sz="2200" dirty="0">
              <a:latin typeface="Arial "/>
            </a:endParaRPr>
          </a:p>
        </p:txBody>
      </p:sp>
    </p:spTree>
    <p:extLst>
      <p:ext uri="{BB962C8B-B14F-4D97-AF65-F5344CB8AC3E}">
        <p14:creationId xmlns:p14="http://schemas.microsoft.com/office/powerpoint/2010/main" val="3794355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0DDC65-C84B-4CF6-A497-0031F3E7597B}"/>
              </a:ext>
            </a:extLst>
          </p:cNvPr>
          <p:cNvSpPr>
            <a:spLocks noGrp="1"/>
          </p:cNvSpPr>
          <p:nvPr>
            <p:ph idx="1"/>
          </p:nvPr>
        </p:nvSpPr>
        <p:spPr>
          <a:xfrm>
            <a:off x="983673" y="1205345"/>
            <a:ext cx="9989127" cy="4893703"/>
          </a:xfrm>
        </p:spPr>
        <p:txBody>
          <a:bodyPr>
            <a:normAutofit/>
          </a:bodyPr>
          <a:lstStyle/>
          <a:p>
            <a:pPr algn="just"/>
            <a:r>
              <a:rPr lang="tr-TR" sz="2200" dirty="0">
                <a:latin typeface="Arial "/>
              </a:rPr>
              <a:t>Freud, 1924-1938 yılları arasında, nevroz ve psikoz arasındaki farklılıkları ele alan bir dizi makale yayımlar. Freud’a göre hem nevrozun hem de psikozun çıkış noktası; dış gerçekliğin yarattığı hüsran ve engellenme duygusudur. Nevrozda dış gerçeklik kabul edilirken psikozda alt benliğin hakimiyeti altında olan benlik, yatırımını dış gerçeklikten çeker. </a:t>
            </a:r>
          </a:p>
          <a:p>
            <a:pPr algn="just"/>
            <a:endParaRPr lang="tr-TR" sz="2200" dirty="0">
              <a:latin typeface="Arial "/>
            </a:endParaRPr>
          </a:p>
          <a:p>
            <a:pPr algn="just"/>
            <a:r>
              <a:rPr lang="tr-TR" sz="2200" dirty="0">
                <a:latin typeface="Arial "/>
              </a:rPr>
              <a:t>Freud gerçeklik algısı üzerinden yaptığı bu keskin ayrımı sonrasında yumuşatarak hem psikozda hem de nevrozda dış gerçekliğe dair algının çarpıtıldığını, psikozu belirleyen şeyin çarpıtmanın doğası olduğunu belirtir. Dış gerçekliğin yarattığı hüsranla başa çıkmak için, nevrozda bastırmaya; psikozda ise dış gerçekliğin inkârına baş vurulur. </a:t>
            </a:r>
          </a:p>
        </p:txBody>
      </p:sp>
    </p:spTree>
    <p:extLst>
      <p:ext uri="{BB962C8B-B14F-4D97-AF65-F5344CB8AC3E}">
        <p14:creationId xmlns:p14="http://schemas.microsoft.com/office/powerpoint/2010/main" val="2051874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4A4D4D-C2E5-4C37-A965-DE1DC72800A0}"/>
              </a:ext>
            </a:extLst>
          </p:cNvPr>
          <p:cNvSpPr>
            <a:spLocks noGrp="1"/>
          </p:cNvSpPr>
          <p:nvPr>
            <p:ph idx="1"/>
          </p:nvPr>
        </p:nvSpPr>
        <p:spPr>
          <a:xfrm>
            <a:off x="997527" y="1080655"/>
            <a:ext cx="10293928" cy="5018393"/>
          </a:xfrm>
        </p:spPr>
        <p:txBody>
          <a:bodyPr>
            <a:normAutofit lnSpcReduction="10000"/>
          </a:bodyPr>
          <a:lstStyle/>
          <a:p>
            <a:pPr algn="just"/>
            <a:r>
              <a:rPr lang="tr-TR" sz="2200" dirty="0">
                <a:latin typeface="Arial "/>
              </a:rPr>
              <a:t>Son olarak, Freud, hastaların dış dünyanın gerçekliğinden çok uzakta olunan bir durumda bile, hastalar iyileştikten sonra, o dönemlerde zihinlerinin bir köşesinde dış gerçekliğe yönelik farkındalığın devam ettiğini ifade etmiştir. Psikozda dış gerçeklikten kopuş, mutlak bir kopuş değildir ve zihnin </a:t>
            </a:r>
            <a:r>
              <a:rPr lang="tr-TR" sz="2200" dirty="0" err="1">
                <a:latin typeface="Arial "/>
              </a:rPr>
              <a:t>psikotik</a:t>
            </a:r>
            <a:r>
              <a:rPr lang="tr-TR" sz="2200" dirty="0">
                <a:latin typeface="Arial "/>
              </a:rPr>
              <a:t> olmayan bir kısmı en ağır durumlarda bile varlığını devam ettirir. </a:t>
            </a:r>
          </a:p>
          <a:p>
            <a:pPr algn="just"/>
            <a:r>
              <a:rPr lang="tr-TR" sz="2400" dirty="0">
                <a:latin typeface="Arial "/>
              </a:rPr>
              <a:t>Nevroz, potansiyel olarak zararlı olabilecek duygulardan, durumlardan veya gerçekten tehlikeli olabilecek insanlardan kaçmak için savunma mekanizmalarının abartılı bir sunumu olarak gerçekleşir. Etkilenen bireyler bilinçaltı seviyelerinde çok endişeli ve korkmuş hissedebilir, hatta bazı durumlarda olağandışı korku nedeniyle panik atak geçirebilirler. </a:t>
            </a:r>
            <a:r>
              <a:rPr lang="tr-TR" sz="2400" dirty="0" err="1">
                <a:latin typeface="Arial "/>
              </a:rPr>
              <a:t>Anksiyete</a:t>
            </a:r>
            <a:r>
              <a:rPr lang="tr-TR" sz="2400" dirty="0">
                <a:latin typeface="Arial "/>
              </a:rPr>
              <a:t> nevrozu, depresyon, yeme bozuklukları (</a:t>
            </a:r>
            <a:r>
              <a:rPr lang="tr-TR" sz="2400" dirty="0" err="1">
                <a:latin typeface="Arial "/>
              </a:rPr>
              <a:t>Anoreksiya</a:t>
            </a:r>
            <a:r>
              <a:rPr lang="tr-TR" sz="2400" dirty="0">
                <a:latin typeface="Arial "/>
              </a:rPr>
              <a:t> </a:t>
            </a:r>
            <a:r>
              <a:rPr lang="tr-TR" sz="2400" dirty="0" err="1">
                <a:latin typeface="Arial "/>
              </a:rPr>
              <a:t>nervoza</a:t>
            </a:r>
            <a:r>
              <a:rPr lang="tr-TR" sz="2400" dirty="0">
                <a:latin typeface="Arial "/>
              </a:rPr>
              <a:t>, </a:t>
            </a:r>
            <a:r>
              <a:rPr lang="tr-TR" sz="2400" dirty="0" err="1">
                <a:latin typeface="Arial "/>
              </a:rPr>
              <a:t>Bulimia</a:t>
            </a:r>
            <a:r>
              <a:rPr lang="tr-TR" sz="2400" dirty="0">
                <a:latin typeface="Arial "/>
              </a:rPr>
              <a:t> </a:t>
            </a:r>
            <a:r>
              <a:rPr lang="tr-TR" sz="2400" dirty="0" err="1">
                <a:latin typeface="Arial "/>
              </a:rPr>
              <a:t>nervoza</a:t>
            </a:r>
            <a:r>
              <a:rPr lang="tr-TR" sz="2400" dirty="0">
                <a:latin typeface="Arial "/>
              </a:rPr>
              <a:t>), Obsesif </a:t>
            </a:r>
            <a:r>
              <a:rPr lang="tr-TR" sz="2400" dirty="0" err="1">
                <a:latin typeface="Arial "/>
              </a:rPr>
              <a:t>kompulsif</a:t>
            </a:r>
            <a:r>
              <a:rPr lang="tr-TR" sz="2400" dirty="0">
                <a:latin typeface="Arial "/>
              </a:rPr>
              <a:t> bozukluk ve fobiler, genel popülasyonda yaygın olarak görülen başlıca nevroz tiplerinden bazılarıdır. </a:t>
            </a:r>
          </a:p>
          <a:p>
            <a:pPr algn="just"/>
            <a:endParaRPr lang="tr-TR" sz="2200" dirty="0">
              <a:latin typeface="Arial "/>
            </a:endParaRPr>
          </a:p>
        </p:txBody>
      </p:sp>
    </p:spTree>
    <p:extLst>
      <p:ext uri="{BB962C8B-B14F-4D97-AF65-F5344CB8AC3E}">
        <p14:creationId xmlns:p14="http://schemas.microsoft.com/office/powerpoint/2010/main" val="2958869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FB4099-9FC2-480C-8132-E3EE7772A781}"/>
              </a:ext>
            </a:extLst>
          </p:cNvPr>
          <p:cNvSpPr>
            <a:spLocks noGrp="1"/>
          </p:cNvSpPr>
          <p:nvPr>
            <p:ph idx="1"/>
          </p:nvPr>
        </p:nvSpPr>
        <p:spPr>
          <a:xfrm>
            <a:off x="872837" y="1274618"/>
            <a:ext cx="10301686" cy="4810575"/>
          </a:xfrm>
        </p:spPr>
        <p:txBody>
          <a:bodyPr>
            <a:normAutofit/>
          </a:bodyPr>
          <a:lstStyle/>
          <a:p>
            <a:pPr algn="just"/>
            <a:endParaRPr lang="tr-TR" sz="2200" dirty="0">
              <a:latin typeface="Arial "/>
            </a:endParaRPr>
          </a:p>
          <a:p>
            <a:pPr algn="just"/>
            <a:r>
              <a:rPr lang="tr-TR" sz="2200" dirty="0">
                <a:latin typeface="Arial "/>
              </a:rPr>
              <a:t>Bunlar bazı insanlar için tamamen zararsız olabilir, ancak günlük aktivitelerden kaynaklanan müdahalenin neden olduğu yaşam kalitesi üzerinde ciddi bir etkisi varsa, tıbbi yardım göz önünde bulundurulmalıdır.</a:t>
            </a:r>
          </a:p>
          <a:p>
            <a:pPr marL="0" indent="0" algn="just">
              <a:buNone/>
            </a:pPr>
            <a:endParaRPr lang="tr-TR" sz="2200" dirty="0">
              <a:latin typeface="Arial "/>
            </a:endParaRPr>
          </a:p>
          <a:p>
            <a:pPr algn="just"/>
            <a:r>
              <a:rPr lang="tr-TR" sz="2200" dirty="0">
                <a:solidFill>
                  <a:srgbClr val="212121"/>
                </a:solidFill>
                <a:effectLst/>
                <a:latin typeface="Arial "/>
                <a:ea typeface="Times New Roman" panose="02020603050405020304" pitchFamily="18" charset="0"/>
                <a:cs typeface="Arial" panose="020B0604020202020204" pitchFamily="34" charset="0"/>
              </a:rPr>
              <a:t>Nevrotik davranışlar kişiden kişiye büyük farklılıklar göstermektedir. Nevroz hastaları gündelik işlerle uğraşmaktan çok onlardan kaçmak isterler, bu durumu bireyin savunma mekanizmalarına bağlamak mümkündür. Nevrotik insanlar hem kendi davranışlarını hem de çevresindeki insanların davranışlarını çözümlemeye çalışmaktadırlar, bu da bir nevi kısır döngüdür. Nevrotik insanlar daha çok egoist davranma eğilimindedirler. </a:t>
            </a:r>
            <a:br>
              <a:rPr lang="tr-TR" sz="2200" u="sng" dirty="0">
                <a:solidFill>
                  <a:srgbClr val="000000"/>
                </a:solidFill>
                <a:effectLst/>
                <a:latin typeface="Arial "/>
                <a:ea typeface="Times New Roman" panose="02020603050405020304" pitchFamily="18" charset="0"/>
                <a:cs typeface="Arial" panose="020B0604020202020204" pitchFamily="34" charset="0"/>
                <a:hlinkClick r:id="rId2" tooltip="Dünyada İlk ve Tek!"/>
              </a:rPr>
            </a:br>
            <a:endParaRPr lang="tr-TR" sz="2200" dirty="0">
              <a:effectLst/>
              <a:latin typeface="Arial "/>
              <a:ea typeface="Calibri" panose="020F0502020204030204" pitchFamily="34" charset="0"/>
              <a:cs typeface="Arial" panose="020B0604020202020204" pitchFamily="34" charset="0"/>
            </a:endParaRPr>
          </a:p>
          <a:p>
            <a:pPr algn="just"/>
            <a:endParaRPr lang="tr-TR" sz="2200" dirty="0">
              <a:latin typeface="Arial "/>
            </a:endParaRPr>
          </a:p>
          <a:p>
            <a:pPr algn="just"/>
            <a:endParaRPr lang="tr-TR" sz="2200" dirty="0">
              <a:latin typeface="Arial "/>
            </a:endParaRPr>
          </a:p>
        </p:txBody>
      </p:sp>
    </p:spTree>
    <p:extLst>
      <p:ext uri="{BB962C8B-B14F-4D97-AF65-F5344CB8AC3E}">
        <p14:creationId xmlns:p14="http://schemas.microsoft.com/office/powerpoint/2010/main" val="3399886573"/>
      </p:ext>
    </p:extLst>
  </p:cSld>
  <p:clrMapOvr>
    <a:masterClrMapping/>
  </p:clrMapOvr>
</p:sld>
</file>

<file path=ppt/theme/theme1.xml><?xml version="1.0" encoding="utf-8"?>
<a:theme xmlns:a="http://schemas.openxmlformats.org/drawingml/2006/main" name="PrismaticVTI">
  <a:themeElements>
    <a:clrScheme name="AnalogousFromLightSeedLeftStep">
      <a:dk1>
        <a:srgbClr val="000000"/>
      </a:dk1>
      <a:lt1>
        <a:srgbClr val="FFFFFF"/>
      </a:lt1>
      <a:dk2>
        <a:srgbClr val="223A3C"/>
      </a:dk2>
      <a:lt2>
        <a:srgbClr val="E8E3E2"/>
      </a:lt2>
      <a:accent1>
        <a:srgbClr val="81A8AC"/>
      </a:accent1>
      <a:accent2>
        <a:srgbClr val="74AA99"/>
      </a:accent2>
      <a:accent3>
        <a:srgbClr val="82AB8C"/>
      </a:accent3>
      <a:accent4>
        <a:srgbClr val="7DAB75"/>
      </a:accent4>
      <a:accent5>
        <a:srgbClr val="95A77E"/>
      </a:accent5>
      <a:accent6>
        <a:srgbClr val="A3A470"/>
      </a:accent6>
      <a:hlink>
        <a:srgbClr val="AE7069"/>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2562</TotalTime>
  <Words>2036</Words>
  <Application>Microsoft Office PowerPoint</Application>
  <PresentationFormat>Geniş ekran</PresentationFormat>
  <Paragraphs>94</Paragraphs>
  <Slides>20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20</vt:i4>
      </vt:variant>
    </vt:vector>
  </HeadingPairs>
  <TitlesOfParts>
    <vt:vector size="28" baseType="lpstr">
      <vt:lpstr>Aharoni</vt:lpstr>
      <vt:lpstr>Arial</vt:lpstr>
      <vt:lpstr>Arial</vt:lpstr>
      <vt:lpstr>Arial </vt:lpstr>
      <vt:lpstr>Arial Black</vt:lpstr>
      <vt:lpstr>Avenir Next LT Pro</vt:lpstr>
      <vt:lpstr>Calibri</vt:lpstr>
      <vt:lpstr>PrismaticVTI</vt:lpstr>
      <vt:lpstr>Nevroz  Psikoz  Sınırda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Normal ve Anormal Davranışlar</dc:title>
  <dc:creator>Hatice Epli</dc:creator>
  <cp:lastModifiedBy>Hatice Epli</cp:lastModifiedBy>
  <cp:revision>106</cp:revision>
  <dcterms:created xsi:type="dcterms:W3CDTF">2021-02-26T17:08:39Z</dcterms:created>
  <dcterms:modified xsi:type="dcterms:W3CDTF">2021-11-16T12:40:58Z</dcterms:modified>
</cp:coreProperties>
</file>