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5" r:id="rId3"/>
    <p:sldId id="306" r:id="rId4"/>
    <p:sldId id="307" r:id="rId5"/>
    <p:sldId id="308" r:id="rId6"/>
    <p:sldId id="309" r:id="rId7"/>
    <p:sldId id="310" r:id="rId8"/>
    <p:sldId id="311" r:id="rId9"/>
    <p:sldId id="312" r:id="rId10"/>
    <p:sldId id="320" r:id="rId11"/>
    <p:sldId id="321" r:id="rId12"/>
    <p:sldId id="313" r:id="rId13"/>
    <p:sldId id="314" r:id="rId14"/>
    <p:sldId id="319" r:id="rId15"/>
    <p:sldId id="315" r:id="rId16"/>
    <p:sldId id="318" r:id="rId17"/>
    <p:sldId id="316" r:id="rId18"/>
    <p:sldId id="317"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0" autoAdjust="0"/>
    <p:restoredTop sz="94660"/>
  </p:normalViewPr>
  <p:slideViewPr>
    <p:cSldViewPr snapToGrid="0">
      <p:cViewPr varScale="1">
        <p:scale>
          <a:sx n="68" d="100"/>
          <a:sy n="68"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10/24/2023</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1107289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10/24/2023</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821052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10/24/2023</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888333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10/24/2023</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696454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10/24/2023</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917758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10/24/2023</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3787725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10/24/2023</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253617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10/24/2023</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378214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10/24/2023</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358710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10/24/2023</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570150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10/24/2023</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02233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10/24/2023</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4075099114"/>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psikolojisozlugu.com/dsm-5-dsm-5" TargetMode="External"/><Relationship Id="rId2" Type="http://schemas.openxmlformats.org/officeDocument/2006/relationships/hyperlink" Target="https://www.psikolojisozlugu.com/dsm-iv-tr-dsm-iv-t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B45BA4C-9B54-4496-821F-9E0985CA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6EFA4DB-9B49-4F85-B3EA-1554EB0865C0}"/>
              </a:ext>
            </a:extLst>
          </p:cNvPr>
          <p:cNvSpPr>
            <a:spLocks noGrp="1"/>
          </p:cNvSpPr>
          <p:nvPr>
            <p:ph type="ctrTitle"/>
          </p:nvPr>
        </p:nvSpPr>
        <p:spPr>
          <a:xfrm>
            <a:off x="344557" y="743804"/>
            <a:ext cx="6679095" cy="3793482"/>
          </a:xfrm>
        </p:spPr>
        <p:txBody>
          <a:bodyPr anchor="ctr">
            <a:normAutofit/>
          </a:bodyPr>
          <a:lstStyle/>
          <a:p>
            <a:pPr marL="0" indent="0" algn="ctr">
              <a:buNone/>
            </a:pPr>
            <a:r>
              <a:rPr lang="tr-TR" sz="6000" b="1" dirty="0"/>
              <a:t>DSM-4 TR VE </a:t>
            </a:r>
            <a:br>
              <a:rPr lang="tr-TR" sz="6000" b="1" dirty="0"/>
            </a:br>
            <a:r>
              <a:rPr lang="tr-TR" sz="6000" b="1" dirty="0"/>
              <a:t>DSM-5 FARKLARI</a:t>
            </a:r>
          </a:p>
        </p:txBody>
      </p:sp>
      <p:sp>
        <p:nvSpPr>
          <p:cNvPr id="3" name="Alt Başlık 2">
            <a:extLst>
              <a:ext uri="{FF2B5EF4-FFF2-40B4-BE49-F238E27FC236}">
                <a16:creationId xmlns:a16="http://schemas.microsoft.com/office/drawing/2014/main" id="{DE004136-B7FB-44FC-823B-0E69E8C9D6DE}"/>
              </a:ext>
            </a:extLst>
          </p:cNvPr>
          <p:cNvSpPr>
            <a:spLocks noGrp="1"/>
          </p:cNvSpPr>
          <p:nvPr>
            <p:ph type="subTitle" idx="1"/>
          </p:nvPr>
        </p:nvSpPr>
        <p:spPr>
          <a:xfrm>
            <a:off x="762000" y="4691564"/>
            <a:ext cx="4102609" cy="1422631"/>
          </a:xfrm>
        </p:spPr>
        <p:txBody>
          <a:bodyPr>
            <a:normAutofit/>
          </a:bodyPr>
          <a:lstStyle/>
          <a:p>
            <a:pPr algn="l"/>
            <a:endParaRPr lang="tr-TR"/>
          </a:p>
        </p:txBody>
      </p:sp>
      <p:pic>
        <p:nvPicPr>
          <p:cNvPr id="5" name="Picture 3" descr="Bir aradaki beyaz kağıt uçaklardan uzağa uçan kırmızı kağıt uçak">
            <a:extLst>
              <a:ext uri="{FF2B5EF4-FFF2-40B4-BE49-F238E27FC236}">
                <a16:creationId xmlns:a16="http://schemas.microsoft.com/office/drawing/2014/main" id="{4BE163FD-5816-4F27-A8FF-89B29DBAEA7C}"/>
              </a:ext>
            </a:extLst>
          </p:cNvPr>
          <p:cNvPicPr>
            <a:picLocks noChangeAspect="1"/>
          </p:cNvPicPr>
          <p:nvPr/>
        </p:nvPicPr>
        <p:blipFill rotWithShape="1">
          <a:blip r:embed="rId2"/>
          <a:srcRect l="590" r="28817" b="-1"/>
          <a:stretch/>
        </p:blipFill>
        <p:spPr>
          <a:xfrm>
            <a:off x="7209183" y="10"/>
            <a:ext cx="4982817" cy="6857990"/>
          </a:xfrm>
          <a:prstGeom prst="rect">
            <a:avLst/>
          </a:prstGeom>
        </p:spPr>
      </p:pic>
    </p:spTree>
    <p:extLst>
      <p:ext uri="{BB962C8B-B14F-4D97-AF65-F5344CB8AC3E}">
        <p14:creationId xmlns:p14="http://schemas.microsoft.com/office/powerpoint/2010/main" val="1242425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1476D5-B2B4-88C7-7AB7-2E6A9ECF454D}"/>
              </a:ext>
            </a:extLst>
          </p:cNvPr>
          <p:cNvSpPr>
            <a:spLocks noGrp="1"/>
          </p:cNvSpPr>
          <p:nvPr>
            <p:ph idx="1"/>
          </p:nvPr>
        </p:nvSpPr>
        <p:spPr>
          <a:xfrm>
            <a:off x="900545" y="1011382"/>
            <a:ext cx="9761359" cy="5087666"/>
          </a:xfrm>
        </p:spPr>
        <p:txBody>
          <a:bodyPr>
            <a:normAutofit fontScale="92500" lnSpcReduction="10000"/>
          </a:bodyPr>
          <a:lstStyle/>
          <a:p>
            <a:pPr algn="just"/>
            <a:r>
              <a:rPr lang="tr-TR" b="0" i="0" dirty="0">
                <a:solidFill>
                  <a:srgbClr val="333F49"/>
                </a:solidFill>
                <a:effectLst/>
                <a:latin typeface="Open Sans" panose="020B0606030504020204" pitchFamily="34" charset="0"/>
              </a:rPr>
              <a:t>DSM-4-TR’de şizofreninin A grubu tanı ölçütlerinde belirtilen 5 maddenin en az ikisinin bulunması gerektiği belirtilmiş ancak şöyle bir not da düşülmüştür: “</a:t>
            </a:r>
            <a:r>
              <a:rPr lang="tr-TR" b="0" i="0" dirty="0" err="1">
                <a:solidFill>
                  <a:srgbClr val="333F49"/>
                </a:solidFill>
                <a:effectLst/>
                <a:latin typeface="Open Sans" panose="020B0606030504020204" pitchFamily="34" charset="0"/>
              </a:rPr>
              <a:t>Hezayanlar</a:t>
            </a:r>
            <a:r>
              <a:rPr lang="tr-TR" b="0" i="0" dirty="0">
                <a:solidFill>
                  <a:srgbClr val="333F49"/>
                </a:solidFill>
                <a:effectLst/>
                <a:latin typeface="Open Sans" panose="020B0606030504020204" pitchFamily="34" charset="0"/>
              </a:rPr>
              <a:t> bizar ise ya da halüsinasyonlar kişinin davranış ya da düşünceleri üzerine sürekli yorum yapmakta olan seslerden ya da iki ya da daha fazla sesin birbirleriyle konuşmasından oluşuyorsa A tanı ölçütlerinden yalnızca bir tanesinin karşılanması yeterlidir”. İşte DSM-5’te bu dip not kaldırılmıştır. </a:t>
            </a:r>
          </a:p>
          <a:p>
            <a:pPr algn="just"/>
            <a:r>
              <a:rPr lang="tr-TR" b="0" i="0" dirty="0">
                <a:solidFill>
                  <a:srgbClr val="333F49"/>
                </a:solidFill>
                <a:effectLst/>
                <a:latin typeface="Open Sans" panose="020B0606030504020204" pitchFamily="34" charset="0"/>
              </a:rPr>
              <a:t>DSM-5’te artık bu dip notta belirtilen durum karşılansa bile yine de A grubu tanı ölçütlerinden en az iki tanesinin karşılanması gerekmektedir. DSM-5’e ayrıca şizofreninin A grubu tanı ölçütlerindeki karşılanması gereken iki maddenin en az birinin “hezeyan, halüsinasyon ya da dezorganize konuşma” olması şartı da eklenmiştir.</a:t>
            </a:r>
            <a:endParaRPr lang="tr-TR" dirty="0"/>
          </a:p>
        </p:txBody>
      </p:sp>
    </p:spTree>
    <p:extLst>
      <p:ext uri="{BB962C8B-B14F-4D97-AF65-F5344CB8AC3E}">
        <p14:creationId xmlns:p14="http://schemas.microsoft.com/office/powerpoint/2010/main" val="3098607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4BED5B5-308D-3333-A7B5-5CA9279AE71D}"/>
              </a:ext>
            </a:extLst>
          </p:cNvPr>
          <p:cNvSpPr>
            <a:spLocks noGrp="1"/>
          </p:cNvSpPr>
          <p:nvPr>
            <p:ph idx="1"/>
          </p:nvPr>
        </p:nvSpPr>
        <p:spPr>
          <a:xfrm>
            <a:off x="942109" y="1039091"/>
            <a:ext cx="10252364" cy="5059957"/>
          </a:xfrm>
        </p:spPr>
        <p:txBody>
          <a:bodyPr/>
          <a:lstStyle/>
          <a:p>
            <a:pPr marL="0" indent="0" algn="just">
              <a:buNone/>
            </a:pPr>
            <a:r>
              <a:rPr lang="tr-TR" sz="2800" b="1" i="0" dirty="0">
                <a:solidFill>
                  <a:srgbClr val="333F49"/>
                </a:solidFill>
                <a:effectLst/>
                <a:latin typeface="inherit"/>
              </a:rPr>
              <a:t>DSM-5’te “</a:t>
            </a:r>
            <a:r>
              <a:rPr lang="tr-TR" sz="2800" b="1" i="0" dirty="0" err="1">
                <a:solidFill>
                  <a:srgbClr val="333F49"/>
                </a:solidFill>
                <a:effectLst/>
                <a:latin typeface="inherit"/>
              </a:rPr>
              <a:t>Şizofreni”nin</a:t>
            </a:r>
            <a:r>
              <a:rPr lang="tr-TR" sz="2800" b="1" i="0" dirty="0">
                <a:solidFill>
                  <a:srgbClr val="333F49"/>
                </a:solidFill>
                <a:effectLst/>
                <a:latin typeface="inherit"/>
              </a:rPr>
              <a:t> alt tipleri tamamen kaldırılmıştır.</a:t>
            </a:r>
            <a:endParaRPr lang="tr-TR" sz="2800" b="0" i="0" dirty="0">
              <a:solidFill>
                <a:srgbClr val="333F49"/>
              </a:solidFill>
              <a:effectLst/>
              <a:latin typeface="Open Sans" panose="020B0606030504020204" pitchFamily="34" charset="0"/>
            </a:endParaRPr>
          </a:p>
          <a:p>
            <a:pPr algn="just"/>
            <a:endParaRPr lang="tr-TR" b="0" i="0" dirty="0">
              <a:solidFill>
                <a:srgbClr val="333F49"/>
              </a:solidFill>
              <a:effectLst/>
              <a:latin typeface="Open Sans" panose="020B0606030504020204" pitchFamily="34" charset="0"/>
            </a:endParaRPr>
          </a:p>
          <a:p>
            <a:pPr algn="just"/>
            <a:r>
              <a:rPr lang="tr-TR" b="0" i="0" dirty="0">
                <a:solidFill>
                  <a:srgbClr val="333F49"/>
                </a:solidFill>
                <a:effectLst/>
                <a:latin typeface="Open Sans" panose="020B0606030504020204" pitchFamily="34" charset="0"/>
              </a:rPr>
              <a:t>Klinikte hasta zaten bu alt grupların biri içerisine güvenilir bir biçimde yerleştirilemiyordu. Bu değişiklik de tanıda güvenilirliği ve geçerliliği artırmak için yapılmıştır. </a:t>
            </a:r>
          </a:p>
          <a:p>
            <a:pPr algn="just"/>
            <a:r>
              <a:rPr lang="tr-TR" b="0" i="0" dirty="0">
                <a:solidFill>
                  <a:srgbClr val="333F49"/>
                </a:solidFill>
                <a:effectLst/>
                <a:latin typeface="Open Sans" panose="020B0606030504020204" pitchFamily="34" charset="0"/>
              </a:rPr>
              <a:t>Ayrıca DSM-4-TR’deki bu alt tiplerin tedavi konusunda önemli bir ipucu vermediği de düşünülmektedir. Onun yerine DSM-5’te “belirtilerin ağırlığının” ayrıca belirtilmesi öngörülmüştür. Belirti ağırlığının tedavi planı için daha fazla anlamı vardır.</a:t>
            </a:r>
            <a:endParaRPr lang="tr-TR" dirty="0"/>
          </a:p>
        </p:txBody>
      </p:sp>
    </p:spTree>
    <p:extLst>
      <p:ext uri="{BB962C8B-B14F-4D97-AF65-F5344CB8AC3E}">
        <p14:creationId xmlns:p14="http://schemas.microsoft.com/office/powerpoint/2010/main" val="2917751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3B3EA2-AE71-4A5C-BF6C-70DB3106FB69}"/>
              </a:ext>
            </a:extLst>
          </p:cNvPr>
          <p:cNvSpPr>
            <a:spLocks noGrp="1"/>
          </p:cNvSpPr>
          <p:nvPr>
            <p:ph idx="1"/>
          </p:nvPr>
        </p:nvSpPr>
        <p:spPr>
          <a:xfrm>
            <a:off x="997527" y="969818"/>
            <a:ext cx="10113818" cy="5129230"/>
          </a:xfrm>
        </p:spPr>
        <p:txBody>
          <a:bodyPr>
            <a:normAutofit lnSpcReduction="10000"/>
          </a:bodyPr>
          <a:lstStyle/>
          <a:p>
            <a:pPr marL="0" indent="0" algn="l" fontAlgn="base">
              <a:buNone/>
            </a:pPr>
            <a:r>
              <a:rPr lang="tr-TR" b="1" i="0" dirty="0">
                <a:solidFill>
                  <a:srgbClr val="333F49"/>
                </a:solidFill>
                <a:effectLst/>
                <a:latin typeface="inherit"/>
              </a:rPr>
              <a:t>DSM-5’te DSM-4-TR’deki “</a:t>
            </a:r>
            <a:r>
              <a:rPr lang="tr-TR" b="1" i="0" dirty="0" err="1">
                <a:solidFill>
                  <a:srgbClr val="333F49"/>
                </a:solidFill>
                <a:effectLst/>
                <a:latin typeface="inherit"/>
              </a:rPr>
              <a:t>Duygudurum</a:t>
            </a:r>
            <a:r>
              <a:rPr lang="tr-TR" b="1" i="0" dirty="0">
                <a:solidFill>
                  <a:srgbClr val="333F49"/>
                </a:solidFill>
                <a:effectLst/>
                <a:latin typeface="inherit"/>
              </a:rPr>
              <a:t> Bozuklukları (</a:t>
            </a:r>
            <a:r>
              <a:rPr lang="tr-TR" b="1" i="0" dirty="0" err="1">
                <a:solidFill>
                  <a:srgbClr val="333F49"/>
                </a:solidFill>
                <a:effectLst/>
                <a:latin typeface="inherit"/>
              </a:rPr>
              <a:t>Mood</a:t>
            </a:r>
            <a:r>
              <a:rPr lang="tr-TR" b="1" i="0" dirty="0">
                <a:solidFill>
                  <a:srgbClr val="333F49"/>
                </a:solidFill>
                <a:effectLst/>
                <a:latin typeface="inherit"/>
              </a:rPr>
              <a:t> </a:t>
            </a:r>
            <a:r>
              <a:rPr lang="tr-TR" b="1" i="0" dirty="0" err="1">
                <a:solidFill>
                  <a:srgbClr val="333F49"/>
                </a:solidFill>
                <a:effectLst/>
                <a:latin typeface="inherit"/>
              </a:rPr>
              <a:t>Disorders</a:t>
            </a:r>
            <a:r>
              <a:rPr lang="tr-TR" b="1" i="0" dirty="0">
                <a:solidFill>
                  <a:srgbClr val="333F49"/>
                </a:solidFill>
                <a:effectLst/>
                <a:latin typeface="inherit"/>
              </a:rPr>
              <a:t>)” bölümü kaldırılarak onun yerine “</a:t>
            </a:r>
            <a:r>
              <a:rPr lang="tr-TR" b="1" i="0" dirty="0" err="1">
                <a:solidFill>
                  <a:srgbClr val="333F49"/>
                </a:solidFill>
                <a:effectLst/>
                <a:latin typeface="inherit"/>
              </a:rPr>
              <a:t>İkiuçlu</a:t>
            </a:r>
            <a:r>
              <a:rPr lang="tr-TR" b="1" i="0" dirty="0">
                <a:solidFill>
                  <a:srgbClr val="333F49"/>
                </a:solidFill>
                <a:effectLst/>
                <a:latin typeface="inherit"/>
              </a:rPr>
              <a:t> ve İlgili Bozukluklar (</a:t>
            </a:r>
            <a:r>
              <a:rPr lang="tr-TR" b="1" i="0" dirty="0" err="1">
                <a:solidFill>
                  <a:srgbClr val="333F49"/>
                </a:solidFill>
                <a:effectLst/>
                <a:latin typeface="inherit"/>
              </a:rPr>
              <a:t>Bipolar</a:t>
            </a:r>
            <a:r>
              <a:rPr lang="tr-TR" b="1" i="0" dirty="0">
                <a:solidFill>
                  <a:srgbClr val="333F49"/>
                </a:solidFill>
                <a:effectLst/>
                <a:latin typeface="inherit"/>
              </a:rPr>
              <a:t> </a:t>
            </a:r>
            <a:r>
              <a:rPr lang="tr-TR" b="1" i="0" dirty="0" err="1">
                <a:solidFill>
                  <a:srgbClr val="333F49"/>
                </a:solidFill>
                <a:effectLst/>
                <a:latin typeface="inherit"/>
              </a:rPr>
              <a:t>and</a:t>
            </a:r>
            <a:r>
              <a:rPr lang="tr-TR" b="1" i="0" dirty="0">
                <a:solidFill>
                  <a:srgbClr val="333F49"/>
                </a:solidFill>
                <a:effectLst/>
                <a:latin typeface="inherit"/>
              </a:rPr>
              <a:t> </a:t>
            </a:r>
            <a:r>
              <a:rPr lang="tr-TR" b="1" i="0" dirty="0" err="1">
                <a:solidFill>
                  <a:srgbClr val="333F49"/>
                </a:solidFill>
                <a:effectLst/>
                <a:latin typeface="inherit"/>
              </a:rPr>
              <a:t>Related</a:t>
            </a:r>
            <a:r>
              <a:rPr lang="tr-TR" b="1" i="0" dirty="0">
                <a:solidFill>
                  <a:srgbClr val="333F49"/>
                </a:solidFill>
                <a:effectLst/>
                <a:latin typeface="inherit"/>
              </a:rPr>
              <a:t> </a:t>
            </a:r>
            <a:r>
              <a:rPr lang="tr-TR" b="1" i="0" dirty="0" err="1">
                <a:solidFill>
                  <a:srgbClr val="333F49"/>
                </a:solidFill>
                <a:effectLst/>
                <a:latin typeface="inherit"/>
              </a:rPr>
              <a:t>Disorders</a:t>
            </a:r>
            <a:r>
              <a:rPr lang="tr-TR" b="1" i="0" dirty="0">
                <a:solidFill>
                  <a:srgbClr val="333F49"/>
                </a:solidFill>
                <a:effectLst/>
                <a:latin typeface="inherit"/>
              </a:rPr>
              <a:t>)” ve “Depresif Bozukluklar (</a:t>
            </a:r>
            <a:r>
              <a:rPr lang="tr-TR" b="1" i="0" dirty="0" err="1">
                <a:solidFill>
                  <a:srgbClr val="333F49"/>
                </a:solidFill>
                <a:effectLst/>
                <a:latin typeface="inherit"/>
              </a:rPr>
              <a:t>Depressive</a:t>
            </a:r>
            <a:r>
              <a:rPr lang="tr-TR" b="1" i="0" dirty="0">
                <a:solidFill>
                  <a:srgbClr val="333F49"/>
                </a:solidFill>
                <a:effectLst/>
                <a:latin typeface="inherit"/>
              </a:rPr>
              <a:t> </a:t>
            </a:r>
            <a:r>
              <a:rPr lang="tr-TR" b="1" i="0" dirty="0" err="1">
                <a:solidFill>
                  <a:srgbClr val="333F49"/>
                </a:solidFill>
                <a:effectLst/>
                <a:latin typeface="inherit"/>
              </a:rPr>
              <a:t>Disorders</a:t>
            </a:r>
            <a:r>
              <a:rPr lang="tr-TR" b="1" i="0" dirty="0">
                <a:solidFill>
                  <a:srgbClr val="333F49"/>
                </a:solidFill>
                <a:effectLst/>
                <a:latin typeface="inherit"/>
              </a:rPr>
              <a:t>)” biçiminde iki ayrı bölüm konulmuştur.</a:t>
            </a:r>
            <a:endParaRPr lang="tr-TR" b="0" i="0" dirty="0">
              <a:solidFill>
                <a:srgbClr val="333F49"/>
              </a:solidFill>
              <a:effectLst/>
              <a:latin typeface="Open Sans" panose="020B0606030504020204" pitchFamily="34" charset="0"/>
            </a:endParaRPr>
          </a:p>
          <a:p>
            <a:r>
              <a:rPr lang="tr-TR" b="0" i="0" dirty="0">
                <a:solidFill>
                  <a:srgbClr val="333F49"/>
                </a:solidFill>
                <a:effectLst/>
                <a:latin typeface="Open Sans" panose="020B0606030504020204" pitchFamily="34" charset="0"/>
              </a:rPr>
              <a:t>Bu </a:t>
            </a:r>
            <a:r>
              <a:rPr lang="tr-TR" b="0" i="0" dirty="0" err="1">
                <a:solidFill>
                  <a:srgbClr val="333F49"/>
                </a:solidFill>
                <a:effectLst/>
                <a:latin typeface="Open Sans" panose="020B0606030504020204" pitchFamily="34" charset="0"/>
              </a:rPr>
              <a:t>organizasyonel</a:t>
            </a:r>
            <a:r>
              <a:rPr lang="tr-TR" b="0" i="0" dirty="0">
                <a:solidFill>
                  <a:srgbClr val="333F49"/>
                </a:solidFill>
                <a:effectLst/>
                <a:latin typeface="Open Sans" panose="020B0606030504020204" pitchFamily="34" charset="0"/>
              </a:rPr>
              <a:t> değişiklikle </a:t>
            </a:r>
            <a:r>
              <a:rPr lang="tr-TR" b="0" i="0" dirty="0" err="1">
                <a:solidFill>
                  <a:srgbClr val="333F49"/>
                </a:solidFill>
                <a:effectLst/>
                <a:latin typeface="Open Sans" panose="020B0606030504020204" pitchFamily="34" charset="0"/>
              </a:rPr>
              <a:t>ikiuçlu</a:t>
            </a:r>
            <a:r>
              <a:rPr lang="tr-TR" b="0" i="0" dirty="0">
                <a:solidFill>
                  <a:srgbClr val="333F49"/>
                </a:solidFill>
                <a:effectLst/>
                <a:latin typeface="Open Sans" panose="020B0606030504020204" pitchFamily="34" charset="0"/>
              </a:rPr>
              <a:t> bozukluklarla depresif bozukluklar birbirlerinden bölüm olarak ayrılmıştır. Bu ayırma biraz da onların farklı grup bozukluk olarak kabul edilmelerinin bir sonucudur. Gerçekten de bu iki grup bozukluklarda uygulanan farmakolojik tedavi algoritmaları da farklıdır.</a:t>
            </a:r>
            <a:br>
              <a:rPr lang="tr-TR" dirty="0"/>
            </a:br>
            <a:br>
              <a:rPr lang="tr-TR" dirty="0"/>
            </a:br>
            <a:endParaRPr lang="tr-TR" dirty="0"/>
          </a:p>
        </p:txBody>
      </p:sp>
    </p:spTree>
    <p:extLst>
      <p:ext uri="{BB962C8B-B14F-4D97-AF65-F5344CB8AC3E}">
        <p14:creationId xmlns:p14="http://schemas.microsoft.com/office/powerpoint/2010/main" val="1134495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3B3EA2-AE71-4A5C-BF6C-70DB3106FB69}"/>
              </a:ext>
            </a:extLst>
          </p:cNvPr>
          <p:cNvSpPr>
            <a:spLocks noGrp="1"/>
          </p:cNvSpPr>
          <p:nvPr>
            <p:ph idx="1"/>
          </p:nvPr>
        </p:nvSpPr>
        <p:spPr>
          <a:xfrm>
            <a:off x="498764" y="831273"/>
            <a:ext cx="10612581" cy="5267775"/>
          </a:xfrm>
        </p:spPr>
        <p:txBody>
          <a:bodyPr>
            <a:noAutofit/>
          </a:bodyPr>
          <a:lstStyle/>
          <a:p>
            <a:pPr algn="just"/>
            <a:r>
              <a:rPr lang="tr-TR" sz="2400" b="1" i="0" dirty="0">
                <a:solidFill>
                  <a:srgbClr val="333F49"/>
                </a:solidFill>
                <a:effectLst/>
                <a:latin typeface="Arial "/>
              </a:rPr>
              <a:t>DSM 5’e “Yıkıcı </a:t>
            </a:r>
            <a:r>
              <a:rPr lang="tr-TR" sz="2400" b="1" i="0" dirty="0" err="1">
                <a:solidFill>
                  <a:srgbClr val="333F49"/>
                </a:solidFill>
                <a:effectLst/>
                <a:latin typeface="Arial "/>
              </a:rPr>
              <a:t>Duygudurumu</a:t>
            </a:r>
            <a:r>
              <a:rPr lang="tr-TR" sz="2400" b="1" i="0" dirty="0">
                <a:solidFill>
                  <a:srgbClr val="333F49"/>
                </a:solidFill>
                <a:effectLst/>
                <a:latin typeface="Arial "/>
              </a:rPr>
              <a:t> Düzenleyememe Bozukluğu (</a:t>
            </a:r>
            <a:r>
              <a:rPr lang="tr-TR" sz="2400" b="1" i="0" dirty="0" err="1">
                <a:solidFill>
                  <a:srgbClr val="333F49"/>
                </a:solidFill>
                <a:effectLst/>
                <a:latin typeface="Arial "/>
              </a:rPr>
              <a:t>Disruptive</a:t>
            </a:r>
            <a:r>
              <a:rPr lang="tr-TR" sz="2400" b="1" i="0" dirty="0">
                <a:solidFill>
                  <a:srgbClr val="333F49"/>
                </a:solidFill>
                <a:effectLst/>
                <a:latin typeface="Arial "/>
              </a:rPr>
              <a:t> </a:t>
            </a:r>
            <a:r>
              <a:rPr lang="tr-TR" sz="2400" b="1" i="0" dirty="0" err="1">
                <a:solidFill>
                  <a:srgbClr val="333F49"/>
                </a:solidFill>
                <a:effectLst/>
                <a:latin typeface="Arial "/>
              </a:rPr>
              <a:t>Mood</a:t>
            </a:r>
            <a:r>
              <a:rPr lang="tr-TR" sz="2400" b="1" i="0" dirty="0">
                <a:solidFill>
                  <a:srgbClr val="333F49"/>
                </a:solidFill>
                <a:effectLst/>
                <a:latin typeface="Arial "/>
              </a:rPr>
              <a:t> </a:t>
            </a:r>
            <a:r>
              <a:rPr lang="tr-TR" sz="2400" b="1" i="0" dirty="0" err="1">
                <a:solidFill>
                  <a:srgbClr val="333F49"/>
                </a:solidFill>
                <a:effectLst/>
                <a:latin typeface="Arial "/>
              </a:rPr>
              <a:t>Dysregulation</a:t>
            </a:r>
            <a:r>
              <a:rPr lang="tr-TR" sz="2400" b="1" i="0" dirty="0">
                <a:solidFill>
                  <a:srgbClr val="333F49"/>
                </a:solidFill>
                <a:effectLst/>
                <a:latin typeface="Arial "/>
              </a:rPr>
              <a:t> </a:t>
            </a:r>
            <a:r>
              <a:rPr lang="tr-TR" sz="2400" b="1" i="0" dirty="0" err="1">
                <a:solidFill>
                  <a:srgbClr val="333F49"/>
                </a:solidFill>
                <a:effectLst/>
                <a:latin typeface="Arial "/>
              </a:rPr>
              <a:t>Disorder</a:t>
            </a:r>
            <a:r>
              <a:rPr lang="tr-TR" sz="2400" b="1" i="0" dirty="0">
                <a:solidFill>
                  <a:srgbClr val="333F49"/>
                </a:solidFill>
                <a:effectLst/>
                <a:latin typeface="Arial "/>
              </a:rPr>
              <a:t>)” ve “Aybaşı Öncesi </a:t>
            </a:r>
            <a:r>
              <a:rPr lang="tr-TR" sz="2400" b="1" i="0" dirty="0" err="1">
                <a:solidFill>
                  <a:srgbClr val="333F49"/>
                </a:solidFill>
                <a:effectLst/>
                <a:latin typeface="Arial "/>
              </a:rPr>
              <a:t>Disfori</a:t>
            </a:r>
            <a:r>
              <a:rPr lang="tr-TR" sz="2400" b="1" i="0" dirty="0">
                <a:solidFill>
                  <a:srgbClr val="333F49"/>
                </a:solidFill>
                <a:effectLst/>
                <a:latin typeface="Arial "/>
              </a:rPr>
              <a:t> Bozukluğu (</a:t>
            </a:r>
            <a:r>
              <a:rPr lang="tr-TR" sz="2400" b="1" i="0" dirty="0" err="1">
                <a:solidFill>
                  <a:srgbClr val="333F49"/>
                </a:solidFill>
                <a:effectLst/>
                <a:latin typeface="Arial "/>
              </a:rPr>
              <a:t>Premenstrual</a:t>
            </a:r>
            <a:r>
              <a:rPr lang="tr-TR" sz="2400" b="1" i="0" dirty="0">
                <a:solidFill>
                  <a:srgbClr val="333F49"/>
                </a:solidFill>
                <a:effectLst/>
                <a:latin typeface="Arial "/>
              </a:rPr>
              <a:t> </a:t>
            </a:r>
            <a:r>
              <a:rPr lang="tr-TR" sz="2400" b="1" i="0" dirty="0" err="1">
                <a:solidFill>
                  <a:srgbClr val="333F49"/>
                </a:solidFill>
                <a:effectLst/>
                <a:latin typeface="Arial "/>
              </a:rPr>
              <a:t>Dysphoric</a:t>
            </a:r>
            <a:r>
              <a:rPr lang="tr-TR" sz="2400" b="1" i="0" dirty="0">
                <a:solidFill>
                  <a:srgbClr val="333F49"/>
                </a:solidFill>
                <a:effectLst/>
                <a:latin typeface="Arial "/>
              </a:rPr>
              <a:t> </a:t>
            </a:r>
            <a:r>
              <a:rPr lang="tr-TR" sz="2400" b="1" i="0" dirty="0" err="1">
                <a:solidFill>
                  <a:srgbClr val="333F49"/>
                </a:solidFill>
                <a:effectLst/>
                <a:latin typeface="Arial "/>
              </a:rPr>
              <a:t>Disorder</a:t>
            </a:r>
            <a:r>
              <a:rPr lang="tr-TR" sz="2400" b="1" i="0" dirty="0">
                <a:solidFill>
                  <a:srgbClr val="333F49"/>
                </a:solidFill>
                <a:effectLst/>
                <a:latin typeface="Arial "/>
              </a:rPr>
              <a:t>)” isimli iki depresif bozukluk daha eklenmiştir ve “</a:t>
            </a:r>
            <a:r>
              <a:rPr lang="tr-TR" sz="2400" b="1" i="0" dirty="0" err="1">
                <a:solidFill>
                  <a:srgbClr val="333F49"/>
                </a:solidFill>
                <a:effectLst/>
                <a:latin typeface="Arial "/>
              </a:rPr>
              <a:t>Distimik</a:t>
            </a:r>
            <a:r>
              <a:rPr lang="tr-TR" sz="2400" b="1" i="0" dirty="0">
                <a:solidFill>
                  <a:srgbClr val="333F49"/>
                </a:solidFill>
                <a:effectLst/>
                <a:latin typeface="Arial "/>
              </a:rPr>
              <a:t> Bozukluğun” ismi “</a:t>
            </a:r>
            <a:r>
              <a:rPr lang="tr-TR" sz="2400" b="1" i="0" dirty="0" err="1">
                <a:solidFill>
                  <a:srgbClr val="333F49"/>
                </a:solidFill>
                <a:effectLst/>
                <a:latin typeface="Arial "/>
              </a:rPr>
              <a:t>Süregen</a:t>
            </a:r>
            <a:r>
              <a:rPr lang="tr-TR" sz="2400" b="1" i="0" dirty="0">
                <a:solidFill>
                  <a:srgbClr val="333F49"/>
                </a:solidFill>
                <a:effectLst/>
                <a:latin typeface="Arial "/>
              </a:rPr>
              <a:t> Depresif Bozukluk (</a:t>
            </a:r>
            <a:r>
              <a:rPr lang="tr-TR" sz="2400" b="1" i="0" dirty="0" err="1">
                <a:solidFill>
                  <a:srgbClr val="333F49"/>
                </a:solidFill>
                <a:effectLst/>
                <a:latin typeface="Arial "/>
              </a:rPr>
              <a:t>Persistent</a:t>
            </a:r>
            <a:r>
              <a:rPr lang="tr-TR" sz="2400" b="1" i="0" dirty="0">
                <a:solidFill>
                  <a:srgbClr val="333F49"/>
                </a:solidFill>
                <a:effectLst/>
                <a:latin typeface="Arial "/>
              </a:rPr>
              <a:t> </a:t>
            </a:r>
            <a:r>
              <a:rPr lang="tr-TR" sz="2400" b="1" i="0" dirty="0" err="1">
                <a:solidFill>
                  <a:srgbClr val="333F49"/>
                </a:solidFill>
                <a:effectLst/>
                <a:latin typeface="Arial "/>
              </a:rPr>
              <a:t>Depressive</a:t>
            </a:r>
            <a:r>
              <a:rPr lang="tr-TR" sz="2400" b="1" i="0" dirty="0">
                <a:solidFill>
                  <a:srgbClr val="333F49"/>
                </a:solidFill>
                <a:effectLst/>
                <a:latin typeface="Arial "/>
              </a:rPr>
              <a:t> </a:t>
            </a:r>
            <a:r>
              <a:rPr lang="tr-TR" sz="2400" b="1" i="0" dirty="0" err="1">
                <a:solidFill>
                  <a:srgbClr val="333F49"/>
                </a:solidFill>
                <a:effectLst/>
                <a:latin typeface="Arial "/>
              </a:rPr>
              <a:t>Disorder</a:t>
            </a:r>
            <a:r>
              <a:rPr lang="tr-TR" sz="2400" b="1" i="0" dirty="0">
                <a:solidFill>
                  <a:srgbClr val="333F49"/>
                </a:solidFill>
                <a:effectLst/>
                <a:latin typeface="Arial "/>
              </a:rPr>
              <a:t>)” olarak değiştirilmiştir.</a:t>
            </a:r>
            <a:endParaRPr lang="tr-TR" sz="2400" b="0" i="0" dirty="0">
              <a:solidFill>
                <a:srgbClr val="333F49"/>
              </a:solidFill>
              <a:effectLst/>
              <a:latin typeface="Arial "/>
            </a:endParaRPr>
          </a:p>
          <a:p>
            <a:pPr algn="just" fontAlgn="base"/>
            <a:r>
              <a:rPr lang="tr-TR" sz="2400" b="1" i="0" dirty="0">
                <a:solidFill>
                  <a:srgbClr val="333F49"/>
                </a:solidFill>
                <a:effectLst/>
                <a:latin typeface="Arial "/>
              </a:rPr>
              <a:t>DSM-5’te “Panik </a:t>
            </a:r>
            <a:r>
              <a:rPr lang="tr-TR" sz="2400" b="1" i="0" dirty="0" err="1">
                <a:solidFill>
                  <a:srgbClr val="333F49"/>
                </a:solidFill>
                <a:effectLst/>
                <a:latin typeface="Arial "/>
              </a:rPr>
              <a:t>Bozukluk”la</a:t>
            </a:r>
            <a:r>
              <a:rPr lang="tr-TR" sz="2400" b="1" i="0" dirty="0">
                <a:solidFill>
                  <a:srgbClr val="333F49"/>
                </a:solidFill>
                <a:effectLst/>
                <a:latin typeface="Arial "/>
              </a:rPr>
              <a:t> “Agorafobi” birbirlerinden tamamen ayrılmıştır.</a:t>
            </a:r>
            <a:endParaRPr lang="tr-TR" sz="2400" b="0" i="0" dirty="0">
              <a:solidFill>
                <a:srgbClr val="333F49"/>
              </a:solidFill>
              <a:effectLst/>
              <a:latin typeface="Arial "/>
            </a:endParaRPr>
          </a:p>
          <a:p>
            <a:pPr algn="just" fontAlgn="base"/>
            <a:r>
              <a:rPr lang="tr-TR" sz="2400" b="1" i="0" dirty="0">
                <a:solidFill>
                  <a:srgbClr val="333F49"/>
                </a:solidFill>
                <a:effectLst/>
                <a:latin typeface="Arial "/>
              </a:rPr>
              <a:t>DSM-5’te “Ayrılma Kaygısı Bozukluğu” “Genellikle İlk Kez Bebeklik, Çocukluk ya da Ergenlik Döneminde Tanısı Konan Bozukluklar” bölümünden çıkartılıp “Kaygı Bozuklukları” bölümüne kaydırılmıştır ve tanı ölçütlerinde küçük değişiklikler yapılmıştır.</a:t>
            </a:r>
            <a:endParaRPr lang="tr-TR" sz="2400" b="0" i="0" dirty="0">
              <a:solidFill>
                <a:srgbClr val="333F49"/>
              </a:solidFill>
              <a:effectLst/>
              <a:latin typeface="Arial "/>
            </a:endParaRPr>
          </a:p>
          <a:p>
            <a:pPr algn="just"/>
            <a:br>
              <a:rPr lang="tr-TR" sz="2400" dirty="0">
                <a:latin typeface="Arial "/>
              </a:rPr>
            </a:br>
            <a:br>
              <a:rPr lang="tr-TR" sz="2400" dirty="0">
                <a:latin typeface="Arial "/>
              </a:rPr>
            </a:br>
            <a:endParaRPr lang="tr-TR" sz="2400" dirty="0">
              <a:latin typeface="Arial "/>
            </a:endParaRPr>
          </a:p>
        </p:txBody>
      </p:sp>
    </p:spTree>
    <p:extLst>
      <p:ext uri="{BB962C8B-B14F-4D97-AF65-F5344CB8AC3E}">
        <p14:creationId xmlns:p14="http://schemas.microsoft.com/office/powerpoint/2010/main" val="905236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0F8FFEA-1F74-498A-A837-113A6E9E6F4E}"/>
              </a:ext>
            </a:extLst>
          </p:cNvPr>
          <p:cNvSpPr>
            <a:spLocks noGrp="1"/>
          </p:cNvSpPr>
          <p:nvPr>
            <p:ph idx="1"/>
          </p:nvPr>
        </p:nvSpPr>
        <p:spPr>
          <a:xfrm>
            <a:off x="1011382" y="1122218"/>
            <a:ext cx="10155382" cy="4976830"/>
          </a:xfrm>
        </p:spPr>
        <p:txBody>
          <a:bodyPr/>
          <a:lstStyle/>
          <a:p>
            <a:pPr algn="just"/>
            <a:r>
              <a:rPr lang="tr-TR" sz="2800" b="1" i="0" dirty="0">
                <a:solidFill>
                  <a:srgbClr val="333F49"/>
                </a:solidFill>
                <a:effectLst/>
                <a:latin typeface="Arial "/>
              </a:rPr>
              <a:t>DSM-5’te “Seçici </a:t>
            </a:r>
            <a:r>
              <a:rPr lang="tr-TR" sz="2800" b="1" i="0" dirty="0" err="1">
                <a:solidFill>
                  <a:srgbClr val="333F49"/>
                </a:solidFill>
                <a:effectLst/>
                <a:latin typeface="Arial "/>
              </a:rPr>
              <a:t>Konuşmazlık</a:t>
            </a:r>
            <a:r>
              <a:rPr lang="tr-TR" sz="2800" b="1" i="0" dirty="0">
                <a:solidFill>
                  <a:srgbClr val="333F49"/>
                </a:solidFill>
                <a:effectLst/>
                <a:latin typeface="Arial "/>
              </a:rPr>
              <a:t> (</a:t>
            </a:r>
            <a:r>
              <a:rPr lang="tr-TR" sz="2800" b="1" i="0" dirty="0" err="1">
                <a:solidFill>
                  <a:srgbClr val="333F49"/>
                </a:solidFill>
                <a:effectLst/>
                <a:latin typeface="Arial "/>
              </a:rPr>
              <a:t>Selective</a:t>
            </a:r>
            <a:r>
              <a:rPr lang="tr-TR" sz="2800" b="1" i="0" dirty="0">
                <a:solidFill>
                  <a:srgbClr val="333F49"/>
                </a:solidFill>
                <a:effectLst/>
                <a:latin typeface="Arial "/>
              </a:rPr>
              <a:t> </a:t>
            </a:r>
            <a:r>
              <a:rPr lang="tr-TR" sz="2800" b="1" i="0" dirty="0" err="1">
                <a:solidFill>
                  <a:srgbClr val="333F49"/>
                </a:solidFill>
                <a:effectLst/>
                <a:latin typeface="Arial "/>
              </a:rPr>
              <a:t>Mutism</a:t>
            </a:r>
            <a:r>
              <a:rPr lang="tr-TR" sz="2800" b="1" i="0" dirty="0">
                <a:solidFill>
                  <a:srgbClr val="333F49"/>
                </a:solidFill>
                <a:effectLst/>
                <a:latin typeface="Arial "/>
              </a:rPr>
              <a:t>)” “Genellikle İlk Kez Bebeklik, Çocukluk ya da Ergenlik Döneminde Tanısı Konan Bozukluklar” bölümünden çıkartılıp “Kaygı Bozuklukları” bölümüne kaydırılmıştır.</a:t>
            </a:r>
          </a:p>
          <a:p>
            <a:pPr algn="just"/>
            <a:endParaRPr lang="tr-TR" sz="2800" b="0" i="0" dirty="0">
              <a:solidFill>
                <a:srgbClr val="333F49"/>
              </a:solidFill>
              <a:effectLst/>
              <a:latin typeface="Arial "/>
            </a:endParaRPr>
          </a:p>
          <a:p>
            <a:pPr algn="just"/>
            <a:r>
              <a:rPr lang="tr-TR" sz="2800" b="1" i="0" dirty="0">
                <a:solidFill>
                  <a:srgbClr val="333F49"/>
                </a:solidFill>
                <a:effectLst/>
                <a:latin typeface="Arial "/>
              </a:rPr>
              <a:t>DSM-5’te “Obsesif </a:t>
            </a:r>
            <a:r>
              <a:rPr lang="tr-TR" sz="2800" b="1" i="0" dirty="0" err="1">
                <a:solidFill>
                  <a:srgbClr val="333F49"/>
                </a:solidFill>
                <a:effectLst/>
                <a:latin typeface="Arial "/>
              </a:rPr>
              <a:t>Kompülsif</a:t>
            </a:r>
            <a:r>
              <a:rPr lang="tr-TR" sz="2800" b="1" i="0" dirty="0">
                <a:solidFill>
                  <a:srgbClr val="333F49"/>
                </a:solidFill>
                <a:effectLst/>
                <a:latin typeface="Arial "/>
              </a:rPr>
              <a:t> ve İlişkili Bozukluklar (</a:t>
            </a:r>
            <a:r>
              <a:rPr lang="tr-TR" sz="2800" b="1" i="0" dirty="0" err="1">
                <a:solidFill>
                  <a:srgbClr val="333F49"/>
                </a:solidFill>
                <a:effectLst/>
                <a:latin typeface="Arial "/>
              </a:rPr>
              <a:t>Obsessive-Compulsive</a:t>
            </a:r>
            <a:r>
              <a:rPr lang="tr-TR" sz="2800" b="1" i="0" dirty="0">
                <a:solidFill>
                  <a:srgbClr val="333F49"/>
                </a:solidFill>
                <a:effectLst/>
                <a:latin typeface="Arial "/>
              </a:rPr>
              <a:t> </a:t>
            </a:r>
            <a:r>
              <a:rPr lang="tr-TR" sz="2800" b="1" i="0" dirty="0" err="1">
                <a:solidFill>
                  <a:srgbClr val="333F49"/>
                </a:solidFill>
                <a:effectLst/>
                <a:latin typeface="Arial "/>
              </a:rPr>
              <a:t>And</a:t>
            </a:r>
            <a:r>
              <a:rPr lang="tr-TR" sz="2800" b="1" i="0" dirty="0">
                <a:solidFill>
                  <a:srgbClr val="333F49"/>
                </a:solidFill>
                <a:effectLst/>
                <a:latin typeface="Arial "/>
              </a:rPr>
              <a:t> </a:t>
            </a:r>
            <a:r>
              <a:rPr lang="tr-TR" sz="2800" b="1" i="0" dirty="0" err="1">
                <a:solidFill>
                  <a:srgbClr val="333F49"/>
                </a:solidFill>
                <a:effectLst/>
                <a:latin typeface="Arial "/>
              </a:rPr>
              <a:t>Related</a:t>
            </a:r>
            <a:r>
              <a:rPr lang="tr-TR" sz="2800" b="1" i="0" dirty="0">
                <a:solidFill>
                  <a:srgbClr val="333F49"/>
                </a:solidFill>
                <a:effectLst/>
                <a:latin typeface="Arial "/>
              </a:rPr>
              <a:t> </a:t>
            </a:r>
            <a:r>
              <a:rPr lang="tr-TR" sz="2800" b="1" i="0" dirty="0" err="1">
                <a:solidFill>
                  <a:srgbClr val="333F49"/>
                </a:solidFill>
                <a:effectLst/>
                <a:latin typeface="Arial "/>
              </a:rPr>
              <a:t>Disorders</a:t>
            </a:r>
            <a:r>
              <a:rPr lang="tr-TR" sz="2800" b="1" i="0" dirty="0">
                <a:solidFill>
                  <a:srgbClr val="333F49"/>
                </a:solidFill>
                <a:effectLst/>
                <a:latin typeface="Arial "/>
              </a:rPr>
              <a:t>)” isminde yeni bir bölüm oluşturulmuş ve “Obsesif </a:t>
            </a:r>
            <a:r>
              <a:rPr lang="tr-TR" sz="2800" b="1" i="0" dirty="0" err="1">
                <a:solidFill>
                  <a:srgbClr val="333F49"/>
                </a:solidFill>
                <a:effectLst/>
                <a:latin typeface="Arial "/>
              </a:rPr>
              <a:t>Kompülsif</a:t>
            </a:r>
            <a:r>
              <a:rPr lang="tr-TR" sz="2800" b="1" i="0" dirty="0">
                <a:solidFill>
                  <a:srgbClr val="333F49"/>
                </a:solidFill>
                <a:effectLst/>
                <a:latin typeface="Arial "/>
              </a:rPr>
              <a:t> Bozukluk (</a:t>
            </a:r>
            <a:r>
              <a:rPr lang="tr-TR" sz="2800" b="1" i="0" dirty="0" err="1">
                <a:solidFill>
                  <a:srgbClr val="333F49"/>
                </a:solidFill>
                <a:effectLst/>
                <a:latin typeface="Arial "/>
              </a:rPr>
              <a:t>Obsessive-Compulsive</a:t>
            </a:r>
            <a:r>
              <a:rPr lang="tr-TR" sz="2800" b="1" i="0" dirty="0">
                <a:solidFill>
                  <a:srgbClr val="333F49"/>
                </a:solidFill>
                <a:effectLst/>
                <a:latin typeface="Arial "/>
              </a:rPr>
              <a:t> </a:t>
            </a:r>
            <a:r>
              <a:rPr lang="tr-TR" sz="2800" b="1" i="0" dirty="0" err="1">
                <a:solidFill>
                  <a:srgbClr val="333F49"/>
                </a:solidFill>
                <a:effectLst/>
                <a:latin typeface="Arial "/>
              </a:rPr>
              <a:t>Disorder</a:t>
            </a:r>
            <a:r>
              <a:rPr lang="tr-TR" sz="2800" b="1" i="0" dirty="0">
                <a:solidFill>
                  <a:srgbClr val="333F49"/>
                </a:solidFill>
                <a:effectLst/>
                <a:latin typeface="Arial "/>
              </a:rPr>
              <a:t>)” ile buna benzeyen bozukluklar bu bölüme kaydırılmıştır.</a:t>
            </a:r>
            <a:endParaRPr lang="tr-TR" sz="2800" b="0" i="0" dirty="0">
              <a:solidFill>
                <a:srgbClr val="333F49"/>
              </a:solidFill>
              <a:effectLst/>
              <a:latin typeface="Arial "/>
            </a:endParaRPr>
          </a:p>
          <a:p>
            <a:endParaRPr lang="tr-TR" dirty="0"/>
          </a:p>
        </p:txBody>
      </p:sp>
    </p:spTree>
    <p:extLst>
      <p:ext uri="{BB962C8B-B14F-4D97-AF65-F5344CB8AC3E}">
        <p14:creationId xmlns:p14="http://schemas.microsoft.com/office/powerpoint/2010/main" val="3674617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0F8FFEA-1F74-498A-A837-113A6E9E6F4E}"/>
              </a:ext>
            </a:extLst>
          </p:cNvPr>
          <p:cNvSpPr>
            <a:spLocks noGrp="1"/>
          </p:cNvSpPr>
          <p:nvPr>
            <p:ph idx="1"/>
          </p:nvPr>
        </p:nvSpPr>
        <p:spPr>
          <a:xfrm>
            <a:off x="1011382" y="1122218"/>
            <a:ext cx="10155382" cy="4976830"/>
          </a:xfrm>
        </p:spPr>
        <p:txBody>
          <a:bodyPr>
            <a:normAutofit/>
          </a:bodyPr>
          <a:lstStyle/>
          <a:p>
            <a:pPr algn="just"/>
            <a:r>
              <a:rPr lang="tr-TR" sz="2400" b="1" i="0" dirty="0">
                <a:solidFill>
                  <a:srgbClr val="333F49"/>
                </a:solidFill>
                <a:effectLst/>
                <a:latin typeface="Arial "/>
              </a:rPr>
              <a:t>DSM-5’e “Obsesif </a:t>
            </a:r>
            <a:r>
              <a:rPr lang="tr-TR" sz="2400" b="1" i="0" dirty="0" err="1">
                <a:solidFill>
                  <a:srgbClr val="333F49"/>
                </a:solidFill>
                <a:effectLst/>
                <a:latin typeface="Arial "/>
              </a:rPr>
              <a:t>Kompülsif</a:t>
            </a:r>
            <a:r>
              <a:rPr lang="tr-TR" sz="2400" b="1" i="0" dirty="0">
                <a:solidFill>
                  <a:srgbClr val="333F49"/>
                </a:solidFill>
                <a:effectLst/>
                <a:latin typeface="Arial "/>
              </a:rPr>
              <a:t> ve İlişkili Bozukluklar” bölümüne “</a:t>
            </a:r>
            <a:r>
              <a:rPr lang="tr-TR" sz="2400" b="1" i="0" dirty="0" err="1">
                <a:solidFill>
                  <a:srgbClr val="333F49"/>
                </a:solidFill>
                <a:effectLst/>
                <a:latin typeface="Arial "/>
              </a:rPr>
              <a:t>Biriktiricilik</a:t>
            </a:r>
            <a:r>
              <a:rPr lang="tr-TR" sz="2400" b="1" i="0" dirty="0">
                <a:solidFill>
                  <a:srgbClr val="333F49"/>
                </a:solidFill>
                <a:effectLst/>
                <a:latin typeface="Arial "/>
              </a:rPr>
              <a:t> Bozukluğu (</a:t>
            </a:r>
            <a:r>
              <a:rPr lang="tr-TR" sz="2400" b="1" i="0" dirty="0" err="1">
                <a:solidFill>
                  <a:srgbClr val="333F49"/>
                </a:solidFill>
                <a:effectLst/>
                <a:latin typeface="Arial "/>
              </a:rPr>
              <a:t>Hoarding</a:t>
            </a:r>
            <a:r>
              <a:rPr lang="tr-TR" sz="2400" b="1" i="0" dirty="0">
                <a:solidFill>
                  <a:srgbClr val="333F49"/>
                </a:solidFill>
                <a:effectLst/>
                <a:latin typeface="Arial "/>
              </a:rPr>
              <a:t> </a:t>
            </a:r>
            <a:r>
              <a:rPr lang="tr-TR" sz="2400" b="1" i="0" dirty="0" err="1">
                <a:solidFill>
                  <a:srgbClr val="333F49"/>
                </a:solidFill>
                <a:effectLst/>
                <a:latin typeface="Arial "/>
              </a:rPr>
              <a:t>Disorder</a:t>
            </a:r>
            <a:r>
              <a:rPr lang="tr-TR" sz="2400" b="1" i="0" dirty="0">
                <a:solidFill>
                  <a:srgbClr val="333F49"/>
                </a:solidFill>
                <a:effectLst/>
                <a:latin typeface="Arial "/>
              </a:rPr>
              <a:t>)” ve “Deri Yolma Bozukluğu (</a:t>
            </a:r>
            <a:r>
              <a:rPr lang="tr-TR" sz="2400" b="1" i="0" dirty="0" err="1">
                <a:solidFill>
                  <a:srgbClr val="333F49"/>
                </a:solidFill>
                <a:effectLst/>
                <a:latin typeface="Arial "/>
              </a:rPr>
              <a:t>Excoriation</a:t>
            </a:r>
            <a:r>
              <a:rPr lang="tr-TR" sz="2400" b="1" i="0" dirty="0">
                <a:solidFill>
                  <a:srgbClr val="333F49"/>
                </a:solidFill>
                <a:effectLst/>
                <a:latin typeface="Arial "/>
              </a:rPr>
              <a:t> </a:t>
            </a:r>
            <a:r>
              <a:rPr lang="tr-TR" sz="2400" b="1" i="0" dirty="0" err="1">
                <a:solidFill>
                  <a:srgbClr val="333F49"/>
                </a:solidFill>
                <a:effectLst/>
                <a:latin typeface="Arial "/>
              </a:rPr>
              <a:t>Disorder</a:t>
            </a:r>
            <a:r>
              <a:rPr lang="tr-TR" sz="2400" b="1" i="0" dirty="0">
                <a:solidFill>
                  <a:srgbClr val="333F49"/>
                </a:solidFill>
                <a:effectLst/>
                <a:latin typeface="Arial "/>
              </a:rPr>
              <a:t>)” ismiyle DSM-4-TR’de olmayan iki yeni bozukluk da eklenmiştir.</a:t>
            </a:r>
            <a:endParaRPr lang="tr-TR" sz="2400" b="0" i="0" dirty="0">
              <a:solidFill>
                <a:srgbClr val="333F49"/>
              </a:solidFill>
              <a:effectLst/>
              <a:latin typeface="Arial "/>
            </a:endParaRPr>
          </a:p>
          <a:p>
            <a:pPr algn="just"/>
            <a:r>
              <a:rPr lang="tr-TR" sz="2400" b="1" i="0" dirty="0">
                <a:solidFill>
                  <a:srgbClr val="333F49"/>
                </a:solidFill>
                <a:effectLst/>
                <a:latin typeface="Arial "/>
              </a:rPr>
              <a:t>DSM-5’te “Travma ve Tetikleyici Etkenle İlişkili Bozukluklar (</a:t>
            </a:r>
            <a:r>
              <a:rPr lang="tr-TR" sz="2400" b="1" i="0" dirty="0" err="1">
                <a:solidFill>
                  <a:srgbClr val="333F49"/>
                </a:solidFill>
                <a:effectLst/>
                <a:latin typeface="Arial "/>
              </a:rPr>
              <a:t>Trauma</a:t>
            </a:r>
            <a:r>
              <a:rPr lang="tr-TR" sz="2400" b="1" i="0" dirty="0">
                <a:solidFill>
                  <a:srgbClr val="333F49"/>
                </a:solidFill>
                <a:effectLst/>
                <a:latin typeface="Arial "/>
              </a:rPr>
              <a:t> </a:t>
            </a:r>
            <a:r>
              <a:rPr lang="tr-TR" sz="2400" b="1" i="0" dirty="0" err="1">
                <a:solidFill>
                  <a:srgbClr val="333F49"/>
                </a:solidFill>
                <a:effectLst/>
                <a:latin typeface="Arial "/>
              </a:rPr>
              <a:t>And</a:t>
            </a:r>
            <a:r>
              <a:rPr lang="tr-TR" sz="2400" b="1" i="0" dirty="0">
                <a:solidFill>
                  <a:srgbClr val="333F49"/>
                </a:solidFill>
                <a:effectLst/>
                <a:latin typeface="Arial "/>
              </a:rPr>
              <a:t> </a:t>
            </a:r>
            <a:r>
              <a:rPr lang="tr-TR" sz="2400" b="1" i="0" dirty="0" err="1">
                <a:solidFill>
                  <a:srgbClr val="333F49"/>
                </a:solidFill>
                <a:effectLst/>
                <a:latin typeface="Arial "/>
              </a:rPr>
              <a:t>Stressor</a:t>
            </a:r>
            <a:r>
              <a:rPr lang="tr-TR" sz="2400" b="1" i="0" dirty="0">
                <a:solidFill>
                  <a:srgbClr val="333F49"/>
                </a:solidFill>
                <a:effectLst/>
                <a:latin typeface="Arial "/>
              </a:rPr>
              <a:t> </a:t>
            </a:r>
            <a:r>
              <a:rPr lang="tr-TR" sz="2400" b="1" i="0" dirty="0" err="1">
                <a:solidFill>
                  <a:srgbClr val="333F49"/>
                </a:solidFill>
                <a:effectLst/>
                <a:latin typeface="Arial "/>
              </a:rPr>
              <a:t>Related</a:t>
            </a:r>
            <a:r>
              <a:rPr lang="tr-TR" sz="2400" b="1" i="0" dirty="0">
                <a:solidFill>
                  <a:srgbClr val="333F49"/>
                </a:solidFill>
                <a:effectLst/>
                <a:latin typeface="Arial "/>
              </a:rPr>
              <a:t> </a:t>
            </a:r>
            <a:r>
              <a:rPr lang="tr-TR" sz="2400" b="1" i="0" dirty="0" err="1">
                <a:solidFill>
                  <a:srgbClr val="333F49"/>
                </a:solidFill>
                <a:effectLst/>
                <a:latin typeface="Arial "/>
              </a:rPr>
              <a:t>Disorders</a:t>
            </a:r>
            <a:r>
              <a:rPr lang="tr-TR" sz="2400" b="1" i="0" dirty="0">
                <a:solidFill>
                  <a:srgbClr val="333F49"/>
                </a:solidFill>
                <a:effectLst/>
                <a:latin typeface="Arial "/>
              </a:rPr>
              <a:t>)” ismiyle yeni bir bölüm oluşturulmuştur ve DSM-4-TR’de diğer bölümlerde bulunan bazı bozukluklar bu bölüme kaydırılmıştır.</a:t>
            </a:r>
          </a:p>
          <a:p>
            <a:pPr algn="just"/>
            <a:endParaRPr lang="tr-TR" sz="2400" dirty="0">
              <a:latin typeface="Arial "/>
            </a:endParaRPr>
          </a:p>
        </p:txBody>
      </p:sp>
    </p:spTree>
    <p:extLst>
      <p:ext uri="{BB962C8B-B14F-4D97-AF65-F5344CB8AC3E}">
        <p14:creationId xmlns:p14="http://schemas.microsoft.com/office/powerpoint/2010/main" val="3296153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0F8FFEA-1F74-498A-A837-113A6E9E6F4E}"/>
              </a:ext>
            </a:extLst>
          </p:cNvPr>
          <p:cNvSpPr>
            <a:spLocks noGrp="1"/>
          </p:cNvSpPr>
          <p:nvPr>
            <p:ph idx="1"/>
          </p:nvPr>
        </p:nvSpPr>
        <p:spPr>
          <a:xfrm>
            <a:off x="1011382" y="1122218"/>
            <a:ext cx="10155382" cy="4976830"/>
          </a:xfrm>
        </p:spPr>
        <p:txBody>
          <a:bodyPr/>
          <a:lstStyle/>
          <a:p>
            <a:pPr algn="just"/>
            <a:r>
              <a:rPr lang="tr-TR" sz="2800" b="1" i="0" dirty="0">
                <a:solidFill>
                  <a:srgbClr val="333F49"/>
                </a:solidFill>
                <a:effectLst/>
                <a:latin typeface="Arial "/>
              </a:rPr>
              <a:t>DSM-5’te “</a:t>
            </a:r>
            <a:r>
              <a:rPr lang="tr-TR" sz="2800" b="1" i="0" dirty="0" err="1">
                <a:solidFill>
                  <a:srgbClr val="333F49"/>
                </a:solidFill>
                <a:effectLst/>
                <a:latin typeface="Arial "/>
              </a:rPr>
              <a:t>Deperzonalizasyon</a:t>
            </a:r>
            <a:r>
              <a:rPr lang="tr-TR" sz="2800" b="1" i="0" dirty="0">
                <a:solidFill>
                  <a:srgbClr val="333F49"/>
                </a:solidFill>
                <a:effectLst/>
                <a:latin typeface="Arial "/>
              </a:rPr>
              <a:t> </a:t>
            </a:r>
            <a:r>
              <a:rPr lang="tr-TR" sz="2800" b="1" i="0" dirty="0" err="1">
                <a:solidFill>
                  <a:srgbClr val="333F49"/>
                </a:solidFill>
                <a:effectLst/>
                <a:latin typeface="Arial "/>
              </a:rPr>
              <a:t>Bozukluğu”nun</a:t>
            </a:r>
            <a:r>
              <a:rPr lang="tr-TR" sz="2800" b="1" i="0" dirty="0">
                <a:solidFill>
                  <a:srgbClr val="333F49"/>
                </a:solidFill>
                <a:effectLst/>
                <a:latin typeface="Arial "/>
              </a:rPr>
              <a:t> ismi “</a:t>
            </a:r>
            <a:r>
              <a:rPr lang="tr-TR" sz="2800" b="1" i="0" dirty="0" err="1">
                <a:solidFill>
                  <a:srgbClr val="333F49"/>
                </a:solidFill>
                <a:effectLst/>
                <a:latin typeface="Arial "/>
              </a:rPr>
              <a:t>Deperzonalizasyon</a:t>
            </a:r>
            <a:r>
              <a:rPr lang="tr-TR" sz="2800" b="1" i="0" dirty="0">
                <a:solidFill>
                  <a:srgbClr val="333F49"/>
                </a:solidFill>
                <a:effectLst/>
                <a:latin typeface="Arial "/>
              </a:rPr>
              <a:t>/</a:t>
            </a:r>
            <a:r>
              <a:rPr lang="tr-TR" sz="2800" b="1" i="0" dirty="0" err="1">
                <a:solidFill>
                  <a:srgbClr val="333F49"/>
                </a:solidFill>
                <a:effectLst/>
                <a:latin typeface="Arial "/>
              </a:rPr>
              <a:t>Derealizasyon</a:t>
            </a:r>
            <a:r>
              <a:rPr lang="tr-TR" sz="2800" b="1" i="0" dirty="0">
                <a:solidFill>
                  <a:srgbClr val="333F49"/>
                </a:solidFill>
                <a:effectLst/>
                <a:latin typeface="Arial "/>
              </a:rPr>
              <a:t> Bozukluğu olarak değiştirilmiştir.</a:t>
            </a:r>
            <a:endParaRPr lang="tr-TR" sz="2800" b="0" i="0" dirty="0">
              <a:solidFill>
                <a:srgbClr val="333F49"/>
              </a:solidFill>
              <a:effectLst/>
              <a:latin typeface="Arial "/>
            </a:endParaRPr>
          </a:p>
          <a:p>
            <a:pPr algn="just"/>
            <a:r>
              <a:rPr lang="tr-TR" sz="2800" b="1" i="0" dirty="0">
                <a:solidFill>
                  <a:srgbClr val="333F49"/>
                </a:solidFill>
                <a:effectLst/>
                <a:latin typeface="Arial "/>
              </a:rPr>
              <a:t>DSM-5’te “</a:t>
            </a:r>
            <a:r>
              <a:rPr lang="tr-TR" sz="2800" b="1" i="0" dirty="0" err="1">
                <a:solidFill>
                  <a:srgbClr val="333F49"/>
                </a:solidFill>
                <a:effectLst/>
                <a:latin typeface="Arial "/>
              </a:rPr>
              <a:t>Dissosyatif</a:t>
            </a:r>
            <a:r>
              <a:rPr lang="tr-TR" sz="2800" b="1" i="0" dirty="0">
                <a:solidFill>
                  <a:srgbClr val="333F49"/>
                </a:solidFill>
                <a:effectLst/>
                <a:latin typeface="Arial "/>
              </a:rPr>
              <a:t> Füg” kaldırılarak “</a:t>
            </a:r>
            <a:r>
              <a:rPr lang="tr-TR" sz="2800" b="1" i="0" dirty="0" err="1">
                <a:solidFill>
                  <a:srgbClr val="333F49"/>
                </a:solidFill>
                <a:effectLst/>
                <a:latin typeface="Arial "/>
              </a:rPr>
              <a:t>Dissosyatif</a:t>
            </a:r>
            <a:r>
              <a:rPr lang="tr-TR" sz="2800" b="1" i="0" dirty="0">
                <a:solidFill>
                  <a:srgbClr val="333F49"/>
                </a:solidFill>
                <a:effectLst/>
                <a:latin typeface="Arial "/>
              </a:rPr>
              <a:t> </a:t>
            </a:r>
            <a:r>
              <a:rPr lang="tr-TR" sz="2800" b="1" i="0" dirty="0" err="1">
                <a:solidFill>
                  <a:srgbClr val="333F49"/>
                </a:solidFill>
                <a:effectLst/>
                <a:latin typeface="Arial "/>
              </a:rPr>
              <a:t>Amnezi”nin</a:t>
            </a:r>
            <a:r>
              <a:rPr lang="tr-TR" sz="2800" b="1" i="0" dirty="0">
                <a:solidFill>
                  <a:srgbClr val="333F49"/>
                </a:solidFill>
                <a:effectLst/>
                <a:latin typeface="Arial "/>
              </a:rPr>
              <a:t> bir belirleyicisi yapılmıştır.</a:t>
            </a:r>
            <a:endParaRPr lang="tr-TR" sz="2800" b="0" i="0" dirty="0">
              <a:solidFill>
                <a:srgbClr val="333F49"/>
              </a:solidFill>
              <a:effectLst/>
              <a:latin typeface="Arial "/>
            </a:endParaRPr>
          </a:p>
          <a:p>
            <a:pPr algn="just"/>
            <a:r>
              <a:rPr lang="tr-TR" sz="2800" b="1" i="0" dirty="0">
                <a:solidFill>
                  <a:srgbClr val="333F49"/>
                </a:solidFill>
                <a:effectLst/>
                <a:latin typeface="Arial "/>
              </a:rPr>
              <a:t>DSM-5’te “</a:t>
            </a:r>
            <a:r>
              <a:rPr lang="tr-TR" sz="2800" b="1" i="0" dirty="0" err="1">
                <a:solidFill>
                  <a:srgbClr val="333F49"/>
                </a:solidFill>
                <a:effectLst/>
                <a:latin typeface="Arial "/>
              </a:rPr>
              <a:t>Somatoform</a:t>
            </a:r>
            <a:r>
              <a:rPr lang="tr-TR" sz="2800" b="1" i="0" dirty="0">
                <a:solidFill>
                  <a:srgbClr val="333F49"/>
                </a:solidFill>
                <a:effectLst/>
                <a:latin typeface="Arial "/>
              </a:rPr>
              <a:t> Bozukluklar (</a:t>
            </a:r>
            <a:r>
              <a:rPr lang="tr-TR" sz="2800" b="1" i="0" dirty="0" err="1">
                <a:solidFill>
                  <a:srgbClr val="333F49"/>
                </a:solidFill>
                <a:effectLst/>
                <a:latin typeface="Arial "/>
              </a:rPr>
              <a:t>Somatoform</a:t>
            </a:r>
            <a:r>
              <a:rPr lang="tr-TR" sz="2800" b="1" i="0" dirty="0">
                <a:solidFill>
                  <a:srgbClr val="333F49"/>
                </a:solidFill>
                <a:effectLst/>
                <a:latin typeface="Arial "/>
              </a:rPr>
              <a:t> </a:t>
            </a:r>
            <a:r>
              <a:rPr lang="tr-TR" sz="2800" b="1" i="0" dirty="0" err="1">
                <a:solidFill>
                  <a:srgbClr val="333F49"/>
                </a:solidFill>
                <a:effectLst/>
                <a:latin typeface="Arial "/>
              </a:rPr>
              <a:t>Disorders</a:t>
            </a:r>
            <a:r>
              <a:rPr lang="tr-TR" sz="2800" b="1" i="0" dirty="0">
                <a:solidFill>
                  <a:srgbClr val="333F49"/>
                </a:solidFill>
                <a:effectLst/>
                <a:latin typeface="Arial "/>
              </a:rPr>
              <a:t>)” bölümünün ismi “Somatik Belirti ve İlişkili Bozukluklar (</a:t>
            </a:r>
            <a:r>
              <a:rPr lang="tr-TR" sz="2800" b="1" i="0" dirty="0" err="1">
                <a:solidFill>
                  <a:srgbClr val="333F49"/>
                </a:solidFill>
                <a:effectLst/>
                <a:latin typeface="Arial "/>
              </a:rPr>
              <a:t>Somatic</a:t>
            </a:r>
            <a:r>
              <a:rPr lang="tr-TR" sz="2800" b="1" i="0" dirty="0">
                <a:solidFill>
                  <a:srgbClr val="333F49"/>
                </a:solidFill>
                <a:effectLst/>
                <a:latin typeface="Arial "/>
              </a:rPr>
              <a:t> </a:t>
            </a:r>
            <a:r>
              <a:rPr lang="tr-TR" sz="2800" b="1" i="0" dirty="0" err="1">
                <a:solidFill>
                  <a:srgbClr val="333F49"/>
                </a:solidFill>
                <a:effectLst/>
                <a:latin typeface="Arial "/>
              </a:rPr>
              <a:t>Symptom</a:t>
            </a:r>
            <a:r>
              <a:rPr lang="tr-TR" sz="2800" b="1" i="0" dirty="0">
                <a:solidFill>
                  <a:srgbClr val="333F49"/>
                </a:solidFill>
                <a:effectLst/>
                <a:latin typeface="Arial "/>
              </a:rPr>
              <a:t> </a:t>
            </a:r>
            <a:r>
              <a:rPr lang="tr-TR" sz="2800" b="1" i="0" dirty="0" err="1">
                <a:solidFill>
                  <a:srgbClr val="333F49"/>
                </a:solidFill>
                <a:effectLst/>
                <a:latin typeface="Arial "/>
              </a:rPr>
              <a:t>and</a:t>
            </a:r>
            <a:r>
              <a:rPr lang="tr-TR" sz="2800" b="1" i="0" dirty="0">
                <a:solidFill>
                  <a:srgbClr val="333F49"/>
                </a:solidFill>
                <a:effectLst/>
                <a:latin typeface="Arial "/>
              </a:rPr>
              <a:t> </a:t>
            </a:r>
            <a:r>
              <a:rPr lang="tr-TR" sz="2800" b="1" i="0" dirty="0" err="1">
                <a:solidFill>
                  <a:srgbClr val="333F49"/>
                </a:solidFill>
                <a:effectLst/>
                <a:latin typeface="Arial "/>
              </a:rPr>
              <a:t>Related</a:t>
            </a:r>
            <a:r>
              <a:rPr lang="tr-TR" sz="2800" b="1" i="0" dirty="0">
                <a:solidFill>
                  <a:srgbClr val="333F49"/>
                </a:solidFill>
                <a:effectLst/>
                <a:latin typeface="Arial "/>
              </a:rPr>
              <a:t> </a:t>
            </a:r>
            <a:r>
              <a:rPr lang="tr-TR" sz="2800" b="1" i="0" dirty="0" err="1">
                <a:solidFill>
                  <a:srgbClr val="333F49"/>
                </a:solidFill>
                <a:effectLst/>
                <a:latin typeface="Arial "/>
              </a:rPr>
              <a:t>Disorders</a:t>
            </a:r>
            <a:r>
              <a:rPr lang="tr-TR" sz="2800" b="1" i="0" dirty="0">
                <a:solidFill>
                  <a:srgbClr val="333F49"/>
                </a:solidFill>
                <a:effectLst/>
                <a:latin typeface="Arial "/>
              </a:rPr>
              <a:t>)” biçiminde değiştirilmiştir.</a:t>
            </a:r>
            <a:endParaRPr lang="tr-TR" sz="2800" b="0" i="0" dirty="0">
              <a:solidFill>
                <a:srgbClr val="333F49"/>
              </a:solidFill>
              <a:effectLst/>
              <a:latin typeface="Arial "/>
            </a:endParaRPr>
          </a:p>
          <a:p>
            <a:pPr algn="just"/>
            <a:endParaRPr lang="tr-TR" sz="2800" b="0" i="0" dirty="0">
              <a:solidFill>
                <a:srgbClr val="333F49"/>
              </a:solidFill>
              <a:effectLst/>
              <a:latin typeface="Arial "/>
            </a:endParaRPr>
          </a:p>
          <a:p>
            <a:endParaRPr lang="tr-TR" dirty="0"/>
          </a:p>
        </p:txBody>
      </p:sp>
    </p:spTree>
    <p:extLst>
      <p:ext uri="{BB962C8B-B14F-4D97-AF65-F5344CB8AC3E}">
        <p14:creationId xmlns:p14="http://schemas.microsoft.com/office/powerpoint/2010/main" val="1780132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4B0B6F5-0745-4C03-9A09-4F191BDEAAEC}"/>
              </a:ext>
            </a:extLst>
          </p:cNvPr>
          <p:cNvSpPr>
            <a:spLocks noGrp="1"/>
          </p:cNvSpPr>
          <p:nvPr>
            <p:ph idx="1"/>
          </p:nvPr>
        </p:nvSpPr>
        <p:spPr>
          <a:xfrm>
            <a:off x="1011381" y="1108364"/>
            <a:ext cx="10030691" cy="4990684"/>
          </a:xfrm>
        </p:spPr>
        <p:txBody>
          <a:bodyPr>
            <a:normAutofit lnSpcReduction="10000"/>
          </a:bodyPr>
          <a:lstStyle/>
          <a:p>
            <a:r>
              <a:rPr lang="tr-TR" b="1" i="0" dirty="0">
                <a:solidFill>
                  <a:srgbClr val="333F49"/>
                </a:solidFill>
                <a:effectLst/>
                <a:latin typeface="Arial "/>
              </a:rPr>
              <a:t>DSM-5’te “</a:t>
            </a:r>
            <a:r>
              <a:rPr lang="tr-TR" b="1" i="0" dirty="0" err="1">
                <a:solidFill>
                  <a:srgbClr val="333F49"/>
                </a:solidFill>
                <a:effectLst/>
                <a:latin typeface="Arial "/>
              </a:rPr>
              <a:t>Hipokondriazis</a:t>
            </a:r>
            <a:r>
              <a:rPr lang="tr-TR" b="1" i="0" dirty="0">
                <a:solidFill>
                  <a:srgbClr val="333F49"/>
                </a:solidFill>
                <a:effectLst/>
                <a:latin typeface="Arial "/>
              </a:rPr>
              <a:t>” bozukluğunun ismi “Hastalık Kaygısı Bozukluğu (</a:t>
            </a:r>
            <a:r>
              <a:rPr lang="tr-TR" b="1" i="0" dirty="0" err="1">
                <a:solidFill>
                  <a:srgbClr val="333F49"/>
                </a:solidFill>
                <a:effectLst/>
                <a:latin typeface="Arial "/>
              </a:rPr>
              <a:t>Illness</a:t>
            </a:r>
            <a:r>
              <a:rPr lang="tr-TR" b="1" i="0" dirty="0">
                <a:solidFill>
                  <a:srgbClr val="333F49"/>
                </a:solidFill>
                <a:effectLst/>
                <a:latin typeface="Arial "/>
              </a:rPr>
              <a:t> </a:t>
            </a:r>
            <a:r>
              <a:rPr lang="tr-TR" b="1" i="0" dirty="0" err="1">
                <a:solidFill>
                  <a:srgbClr val="333F49"/>
                </a:solidFill>
                <a:effectLst/>
                <a:latin typeface="Arial "/>
              </a:rPr>
              <a:t>Anxiety</a:t>
            </a:r>
            <a:r>
              <a:rPr lang="tr-TR" b="1" i="0" dirty="0">
                <a:solidFill>
                  <a:srgbClr val="333F49"/>
                </a:solidFill>
                <a:effectLst/>
                <a:latin typeface="Arial "/>
              </a:rPr>
              <a:t> </a:t>
            </a:r>
            <a:r>
              <a:rPr lang="tr-TR" b="1" i="0" dirty="0" err="1">
                <a:solidFill>
                  <a:srgbClr val="333F49"/>
                </a:solidFill>
                <a:effectLst/>
                <a:latin typeface="Arial "/>
              </a:rPr>
              <a:t>Disorder</a:t>
            </a:r>
            <a:r>
              <a:rPr lang="tr-TR" b="1" i="0" dirty="0">
                <a:solidFill>
                  <a:srgbClr val="333F49"/>
                </a:solidFill>
                <a:effectLst/>
                <a:latin typeface="Arial "/>
              </a:rPr>
              <a:t>)” biçiminde değiştirilmiştir.</a:t>
            </a:r>
            <a:endParaRPr lang="tr-TR" b="0" i="0" dirty="0">
              <a:solidFill>
                <a:srgbClr val="333F49"/>
              </a:solidFill>
              <a:effectLst/>
              <a:latin typeface="Arial "/>
            </a:endParaRPr>
          </a:p>
          <a:p>
            <a:r>
              <a:rPr lang="tr-TR" b="1" i="0" dirty="0">
                <a:solidFill>
                  <a:srgbClr val="333F49"/>
                </a:solidFill>
                <a:effectLst/>
                <a:latin typeface="Arial "/>
              </a:rPr>
              <a:t>DSM-4-TR’deki “Bebeklik ya da Erken Çocukluktaki Beslenme ve Yeme Bozuklukları (</a:t>
            </a:r>
            <a:r>
              <a:rPr lang="tr-TR" b="1" i="0" dirty="0" err="1">
                <a:solidFill>
                  <a:srgbClr val="333F49"/>
                </a:solidFill>
                <a:effectLst/>
                <a:latin typeface="Arial "/>
              </a:rPr>
              <a:t>Feeding</a:t>
            </a:r>
            <a:r>
              <a:rPr lang="tr-TR" b="1" i="0" dirty="0">
                <a:solidFill>
                  <a:srgbClr val="333F49"/>
                </a:solidFill>
                <a:effectLst/>
                <a:latin typeface="Arial "/>
              </a:rPr>
              <a:t> </a:t>
            </a:r>
            <a:r>
              <a:rPr lang="tr-TR" b="1" i="0" dirty="0" err="1">
                <a:solidFill>
                  <a:srgbClr val="333F49"/>
                </a:solidFill>
                <a:effectLst/>
                <a:latin typeface="Arial "/>
              </a:rPr>
              <a:t>and</a:t>
            </a:r>
            <a:r>
              <a:rPr lang="tr-TR" b="1" i="0" dirty="0">
                <a:solidFill>
                  <a:srgbClr val="333F49"/>
                </a:solidFill>
                <a:effectLst/>
                <a:latin typeface="Arial "/>
              </a:rPr>
              <a:t> </a:t>
            </a:r>
            <a:r>
              <a:rPr lang="tr-TR" b="1" i="0" dirty="0" err="1">
                <a:solidFill>
                  <a:srgbClr val="333F49"/>
                </a:solidFill>
                <a:effectLst/>
                <a:latin typeface="Arial "/>
              </a:rPr>
              <a:t>Eating</a:t>
            </a:r>
            <a:r>
              <a:rPr lang="tr-TR" b="1" i="0" dirty="0">
                <a:solidFill>
                  <a:srgbClr val="333F49"/>
                </a:solidFill>
                <a:effectLst/>
                <a:latin typeface="Arial "/>
              </a:rPr>
              <a:t> </a:t>
            </a:r>
            <a:r>
              <a:rPr lang="tr-TR" b="1" i="0" dirty="0" err="1">
                <a:solidFill>
                  <a:srgbClr val="333F49"/>
                </a:solidFill>
                <a:effectLst/>
                <a:latin typeface="Arial "/>
              </a:rPr>
              <a:t>Disorder</a:t>
            </a:r>
            <a:r>
              <a:rPr lang="tr-TR" b="1" i="0" dirty="0">
                <a:solidFill>
                  <a:srgbClr val="333F49"/>
                </a:solidFill>
                <a:effectLst/>
                <a:latin typeface="Arial "/>
              </a:rPr>
              <a:t> of </a:t>
            </a:r>
            <a:r>
              <a:rPr lang="tr-TR" b="1" i="0" dirty="0" err="1">
                <a:solidFill>
                  <a:srgbClr val="333F49"/>
                </a:solidFill>
                <a:effectLst/>
                <a:latin typeface="Arial "/>
              </a:rPr>
              <a:t>Infancy</a:t>
            </a:r>
            <a:r>
              <a:rPr lang="tr-TR" b="1" i="0" dirty="0">
                <a:solidFill>
                  <a:srgbClr val="333F49"/>
                </a:solidFill>
                <a:effectLst/>
                <a:latin typeface="Arial "/>
              </a:rPr>
              <a:t> </a:t>
            </a:r>
            <a:r>
              <a:rPr lang="tr-TR" b="1" i="0" dirty="0" err="1">
                <a:solidFill>
                  <a:srgbClr val="333F49"/>
                </a:solidFill>
                <a:effectLst/>
                <a:latin typeface="Arial "/>
              </a:rPr>
              <a:t>or</a:t>
            </a:r>
            <a:r>
              <a:rPr lang="tr-TR" b="1" i="0" dirty="0">
                <a:solidFill>
                  <a:srgbClr val="333F49"/>
                </a:solidFill>
                <a:effectLst/>
                <a:latin typeface="Arial "/>
              </a:rPr>
              <a:t> </a:t>
            </a:r>
            <a:r>
              <a:rPr lang="tr-TR" b="1" i="0" dirty="0" err="1">
                <a:solidFill>
                  <a:srgbClr val="333F49"/>
                </a:solidFill>
                <a:effectLst/>
                <a:latin typeface="Arial "/>
              </a:rPr>
              <a:t>Early</a:t>
            </a:r>
            <a:r>
              <a:rPr lang="tr-TR" b="1" i="0" dirty="0">
                <a:solidFill>
                  <a:srgbClr val="333F49"/>
                </a:solidFill>
                <a:effectLst/>
                <a:latin typeface="Arial "/>
              </a:rPr>
              <a:t> </a:t>
            </a:r>
            <a:r>
              <a:rPr lang="tr-TR" b="1" i="0" dirty="0" err="1">
                <a:solidFill>
                  <a:srgbClr val="333F49"/>
                </a:solidFill>
                <a:effectLst/>
                <a:latin typeface="Arial "/>
              </a:rPr>
              <a:t>Childhood</a:t>
            </a:r>
            <a:r>
              <a:rPr lang="tr-TR" b="1" i="0" dirty="0">
                <a:solidFill>
                  <a:srgbClr val="333F49"/>
                </a:solidFill>
                <a:effectLst/>
                <a:latin typeface="Arial "/>
              </a:rPr>
              <a:t>)” grubu ile “Yeme Bozuklukları (</a:t>
            </a:r>
            <a:r>
              <a:rPr lang="tr-TR" b="1" i="0" dirty="0" err="1">
                <a:solidFill>
                  <a:srgbClr val="333F49"/>
                </a:solidFill>
                <a:effectLst/>
                <a:latin typeface="Arial "/>
              </a:rPr>
              <a:t>Eating</a:t>
            </a:r>
            <a:r>
              <a:rPr lang="tr-TR" b="1" i="0" dirty="0">
                <a:solidFill>
                  <a:srgbClr val="333F49"/>
                </a:solidFill>
                <a:effectLst/>
                <a:latin typeface="Arial "/>
              </a:rPr>
              <a:t> </a:t>
            </a:r>
            <a:r>
              <a:rPr lang="tr-TR" b="1" i="0" dirty="0" err="1">
                <a:solidFill>
                  <a:srgbClr val="333F49"/>
                </a:solidFill>
                <a:effectLst/>
                <a:latin typeface="Arial "/>
              </a:rPr>
              <a:t>Disorders</a:t>
            </a:r>
            <a:r>
              <a:rPr lang="tr-TR" b="1" i="0" dirty="0">
                <a:solidFill>
                  <a:srgbClr val="333F49"/>
                </a:solidFill>
                <a:effectLst/>
                <a:latin typeface="Arial "/>
              </a:rPr>
              <a:t>)” bölümü DSM-5’te “Beslenme ve Yeme Bozuklukları (</a:t>
            </a:r>
            <a:r>
              <a:rPr lang="tr-TR" b="1" i="0" dirty="0" err="1">
                <a:solidFill>
                  <a:srgbClr val="333F49"/>
                </a:solidFill>
                <a:effectLst/>
                <a:latin typeface="Arial "/>
              </a:rPr>
              <a:t>Feeding</a:t>
            </a:r>
            <a:r>
              <a:rPr lang="tr-TR" b="1" i="0" dirty="0">
                <a:solidFill>
                  <a:srgbClr val="333F49"/>
                </a:solidFill>
                <a:effectLst/>
                <a:latin typeface="Arial "/>
              </a:rPr>
              <a:t> </a:t>
            </a:r>
            <a:r>
              <a:rPr lang="tr-TR" b="1" i="0" dirty="0" err="1">
                <a:solidFill>
                  <a:srgbClr val="333F49"/>
                </a:solidFill>
                <a:effectLst/>
                <a:latin typeface="Arial "/>
              </a:rPr>
              <a:t>and</a:t>
            </a:r>
            <a:r>
              <a:rPr lang="tr-TR" b="1" i="0" dirty="0">
                <a:solidFill>
                  <a:srgbClr val="333F49"/>
                </a:solidFill>
                <a:effectLst/>
                <a:latin typeface="Arial "/>
              </a:rPr>
              <a:t> </a:t>
            </a:r>
            <a:r>
              <a:rPr lang="tr-TR" b="1" i="0" dirty="0" err="1">
                <a:solidFill>
                  <a:srgbClr val="333F49"/>
                </a:solidFill>
                <a:effectLst/>
                <a:latin typeface="Arial "/>
              </a:rPr>
              <a:t>Eating</a:t>
            </a:r>
            <a:r>
              <a:rPr lang="tr-TR" b="1" i="0" dirty="0">
                <a:solidFill>
                  <a:srgbClr val="333F49"/>
                </a:solidFill>
                <a:effectLst/>
                <a:latin typeface="Arial "/>
              </a:rPr>
              <a:t> </a:t>
            </a:r>
            <a:r>
              <a:rPr lang="tr-TR" b="1" i="0" dirty="0" err="1">
                <a:solidFill>
                  <a:srgbClr val="333F49"/>
                </a:solidFill>
                <a:effectLst/>
                <a:latin typeface="Arial "/>
              </a:rPr>
              <a:t>Disorders</a:t>
            </a:r>
            <a:r>
              <a:rPr lang="tr-TR" b="1" i="0" dirty="0">
                <a:solidFill>
                  <a:srgbClr val="333F49"/>
                </a:solidFill>
                <a:effectLst/>
                <a:latin typeface="Arial "/>
              </a:rPr>
              <a:t>)” ismiyle birleştirilmiştir.</a:t>
            </a:r>
            <a:endParaRPr lang="tr-TR" b="0" i="0" dirty="0">
              <a:solidFill>
                <a:srgbClr val="333F49"/>
              </a:solidFill>
              <a:effectLst/>
              <a:latin typeface="Arial "/>
            </a:endParaRPr>
          </a:p>
          <a:p>
            <a:r>
              <a:rPr lang="tr-TR" b="1" i="0" dirty="0">
                <a:solidFill>
                  <a:srgbClr val="333F49"/>
                </a:solidFill>
                <a:effectLst/>
                <a:latin typeface="Arial "/>
              </a:rPr>
              <a:t>DSM-5’te “</a:t>
            </a:r>
            <a:r>
              <a:rPr lang="tr-TR" b="1" i="0" dirty="0" err="1">
                <a:solidFill>
                  <a:srgbClr val="333F49"/>
                </a:solidFill>
                <a:effectLst/>
                <a:latin typeface="Arial "/>
              </a:rPr>
              <a:t>Pika</a:t>
            </a:r>
            <a:r>
              <a:rPr lang="tr-TR" b="1" i="0" dirty="0">
                <a:solidFill>
                  <a:srgbClr val="333F49"/>
                </a:solidFill>
                <a:effectLst/>
                <a:latin typeface="Arial "/>
              </a:rPr>
              <a:t> (</a:t>
            </a:r>
            <a:r>
              <a:rPr lang="tr-TR" b="1" i="0" dirty="0" err="1">
                <a:solidFill>
                  <a:srgbClr val="333F49"/>
                </a:solidFill>
                <a:effectLst/>
                <a:latin typeface="Arial "/>
              </a:rPr>
              <a:t>Pica</a:t>
            </a:r>
            <a:r>
              <a:rPr lang="tr-TR" b="1" i="0" dirty="0">
                <a:solidFill>
                  <a:srgbClr val="333F49"/>
                </a:solidFill>
                <a:effectLst/>
                <a:latin typeface="Arial "/>
              </a:rPr>
              <a:t>)” ve “Geviş Getirme (</a:t>
            </a:r>
            <a:r>
              <a:rPr lang="tr-TR" b="1" i="0" dirty="0" err="1">
                <a:solidFill>
                  <a:srgbClr val="333F49"/>
                </a:solidFill>
                <a:effectLst/>
                <a:latin typeface="Arial "/>
              </a:rPr>
              <a:t>Rumination</a:t>
            </a:r>
            <a:r>
              <a:rPr lang="tr-TR" b="1" i="0" dirty="0">
                <a:solidFill>
                  <a:srgbClr val="333F49"/>
                </a:solidFill>
                <a:effectLst/>
                <a:latin typeface="Arial "/>
              </a:rPr>
              <a:t>)” tanısını artık yalnızca bebek ve çocuklar değil, her yaştan kişiler alabilir.</a:t>
            </a:r>
            <a:endParaRPr lang="tr-TR" b="0" i="0" dirty="0">
              <a:solidFill>
                <a:srgbClr val="333F49"/>
              </a:solidFill>
              <a:effectLst/>
              <a:latin typeface="Arial "/>
            </a:endParaRPr>
          </a:p>
        </p:txBody>
      </p:sp>
    </p:spTree>
    <p:extLst>
      <p:ext uri="{BB962C8B-B14F-4D97-AF65-F5344CB8AC3E}">
        <p14:creationId xmlns:p14="http://schemas.microsoft.com/office/powerpoint/2010/main" val="1154619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0F8FFEA-1F74-498A-A837-113A6E9E6F4E}"/>
              </a:ext>
            </a:extLst>
          </p:cNvPr>
          <p:cNvSpPr>
            <a:spLocks noGrp="1"/>
          </p:cNvSpPr>
          <p:nvPr>
            <p:ph idx="1"/>
          </p:nvPr>
        </p:nvSpPr>
        <p:spPr>
          <a:xfrm>
            <a:off x="1011382" y="1122218"/>
            <a:ext cx="10155382" cy="4976830"/>
          </a:xfrm>
        </p:spPr>
        <p:txBody>
          <a:bodyPr/>
          <a:lstStyle/>
          <a:p>
            <a:r>
              <a:rPr lang="tr-TR" b="1" i="0" dirty="0">
                <a:solidFill>
                  <a:srgbClr val="333F49"/>
                </a:solidFill>
                <a:effectLst/>
                <a:latin typeface="Arial "/>
              </a:rPr>
              <a:t>DSM-5’te Dışa Atım Bozuklukları (</a:t>
            </a:r>
            <a:r>
              <a:rPr lang="tr-TR" b="1" i="0" dirty="0" err="1">
                <a:solidFill>
                  <a:srgbClr val="333F49"/>
                </a:solidFill>
                <a:effectLst/>
                <a:latin typeface="Arial "/>
              </a:rPr>
              <a:t>Elimination</a:t>
            </a:r>
            <a:r>
              <a:rPr lang="tr-TR" b="1" i="0" dirty="0">
                <a:solidFill>
                  <a:srgbClr val="333F49"/>
                </a:solidFill>
                <a:effectLst/>
                <a:latin typeface="Arial "/>
              </a:rPr>
              <a:t> </a:t>
            </a:r>
            <a:r>
              <a:rPr lang="tr-TR" b="1" i="0" dirty="0" err="1">
                <a:solidFill>
                  <a:srgbClr val="333F49"/>
                </a:solidFill>
                <a:effectLst/>
                <a:latin typeface="Arial "/>
              </a:rPr>
              <a:t>Disorders</a:t>
            </a:r>
            <a:r>
              <a:rPr lang="tr-TR" b="1" i="0" dirty="0">
                <a:solidFill>
                  <a:srgbClr val="333F49"/>
                </a:solidFill>
                <a:effectLst/>
                <a:latin typeface="Arial "/>
              </a:rPr>
              <a:t>)” “Genellikle İlk Kez Bebeklik, Çocukluk ya da Ergenlik Döneminde Tanısı Konan Bozukluklar” bölümünden çıkartılıp ayrı bir bölüm haline getirilmiştir.</a:t>
            </a:r>
            <a:endParaRPr lang="tr-TR" b="0" i="0" dirty="0">
              <a:solidFill>
                <a:srgbClr val="333F49"/>
              </a:solidFill>
              <a:effectLst/>
              <a:latin typeface="Arial "/>
            </a:endParaRPr>
          </a:p>
          <a:p>
            <a:pPr fontAlgn="base"/>
            <a:r>
              <a:rPr lang="tr-TR" b="1" i="0" dirty="0">
                <a:solidFill>
                  <a:srgbClr val="333F49"/>
                </a:solidFill>
                <a:effectLst/>
                <a:latin typeface="Arial "/>
              </a:rPr>
              <a:t>DSM-5’te “Uyku Bozuklukları (</a:t>
            </a:r>
            <a:r>
              <a:rPr lang="tr-TR" b="1" i="0" dirty="0" err="1">
                <a:solidFill>
                  <a:srgbClr val="333F49"/>
                </a:solidFill>
                <a:effectLst/>
                <a:latin typeface="Arial "/>
              </a:rPr>
              <a:t>Sleep</a:t>
            </a:r>
            <a:r>
              <a:rPr lang="tr-TR" b="1" i="0" dirty="0">
                <a:solidFill>
                  <a:srgbClr val="333F49"/>
                </a:solidFill>
                <a:effectLst/>
                <a:latin typeface="Arial "/>
              </a:rPr>
              <a:t> </a:t>
            </a:r>
            <a:r>
              <a:rPr lang="tr-TR" b="1" i="0" dirty="0" err="1">
                <a:solidFill>
                  <a:srgbClr val="333F49"/>
                </a:solidFill>
                <a:effectLst/>
                <a:latin typeface="Arial "/>
              </a:rPr>
              <a:t>Disorders</a:t>
            </a:r>
            <a:r>
              <a:rPr lang="tr-TR" b="1" i="0" dirty="0">
                <a:solidFill>
                  <a:srgbClr val="333F49"/>
                </a:solidFill>
                <a:effectLst/>
                <a:latin typeface="Arial "/>
              </a:rPr>
              <a:t>)” bölümünün ismi “Uyku-Uyanma Bozuklukları (</a:t>
            </a:r>
            <a:r>
              <a:rPr lang="tr-TR" b="1" i="0" dirty="0" err="1">
                <a:solidFill>
                  <a:srgbClr val="333F49"/>
                </a:solidFill>
                <a:effectLst/>
                <a:latin typeface="Arial "/>
              </a:rPr>
              <a:t>Sleep</a:t>
            </a:r>
            <a:r>
              <a:rPr lang="tr-TR" b="1" i="0" dirty="0">
                <a:solidFill>
                  <a:srgbClr val="333F49"/>
                </a:solidFill>
                <a:effectLst/>
                <a:latin typeface="Arial "/>
              </a:rPr>
              <a:t>-Wake </a:t>
            </a:r>
            <a:r>
              <a:rPr lang="tr-TR" b="1" i="0" dirty="0" err="1">
                <a:solidFill>
                  <a:srgbClr val="333F49"/>
                </a:solidFill>
                <a:effectLst/>
                <a:latin typeface="Arial "/>
              </a:rPr>
              <a:t>Disorders</a:t>
            </a:r>
            <a:r>
              <a:rPr lang="tr-TR" b="1" i="0" dirty="0">
                <a:solidFill>
                  <a:srgbClr val="333F49"/>
                </a:solidFill>
                <a:effectLst/>
                <a:latin typeface="Arial "/>
              </a:rPr>
              <a:t>)” biçiminde değiştirilmiştir.</a:t>
            </a:r>
            <a:endParaRPr lang="tr-TR" b="0" i="0" dirty="0">
              <a:solidFill>
                <a:srgbClr val="333F49"/>
              </a:solidFill>
              <a:effectLst/>
              <a:latin typeface="Arial "/>
            </a:endParaRPr>
          </a:p>
          <a:p>
            <a:br>
              <a:rPr lang="tr-TR" dirty="0">
                <a:latin typeface="Arial "/>
              </a:rPr>
            </a:br>
            <a:r>
              <a:rPr lang="tr-TR" b="1" i="0" dirty="0">
                <a:solidFill>
                  <a:srgbClr val="333F49"/>
                </a:solidFill>
                <a:effectLst/>
                <a:latin typeface="Arial "/>
              </a:rPr>
              <a:t>DSM-5’te “Madde Kötüye kullanımı” ile “Madde Bağımlılığı”, “Madde Kullanım Bozukluğu” biçiminde birleştirilmiştir.</a:t>
            </a:r>
            <a:endParaRPr lang="tr-TR" dirty="0">
              <a:latin typeface="Arial "/>
            </a:endParaRPr>
          </a:p>
          <a:p>
            <a:endParaRPr lang="tr-TR" dirty="0"/>
          </a:p>
        </p:txBody>
      </p:sp>
    </p:spTree>
    <p:extLst>
      <p:ext uri="{BB962C8B-B14F-4D97-AF65-F5344CB8AC3E}">
        <p14:creationId xmlns:p14="http://schemas.microsoft.com/office/powerpoint/2010/main" val="3637212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FAEE346-7B6F-43F8-9E4A-A36A5EB40262}"/>
              </a:ext>
            </a:extLst>
          </p:cNvPr>
          <p:cNvSpPr>
            <a:spLocks noGrp="1"/>
          </p:cNvSpPr>
          <p:nvPr>
            <p:ph idx="1"/>
          </p:nvPr>
        </p:nvSpPr>
        <p:spPr>
          <a:xfrm>
            <a:off x="858981" y="900545"/>
            <a:ext cx="10349345" cy="5198503"/>
          </a:xfrm>
        </p:spPr>
        <p:txBody>
          <a:bodyPr>
            <a:normAutofit/>
          </a:bodyPr>
          <a:lstStyle/>
          <a:p>
            <a:pPr algn="just"/>
            <a:r>
              <a:rPr lang="tr-TR" sz="2200" b="1" i="0" dirty="0">
                <a:solidFill>
                  <a:srgbClr val="333F49"/>
                </a:solidFill>
                <a:effectLst/>
                <a:latin typeface="Arial "/>
              </a:rPr>
              <a:t>DSM-4-TR’de “Genellikle İlk Kez Bebeklikte, Çocuklukta ve Ergenlikte Tanısı Konan Bozukluklar” bölüm ismi DSM-5’te “</a:t>
            </a:r>
            <a:r>
              <a:rPr lang="tr-TR" sz="2200" b="1" i="0" dirty="0" err="1">
                <a:solidFill>
                  <a:srgbClr val="333F49"/>
                </a:solidFill>
                <a:effectLst/>
                <a:latin typeface="Arial "/>
              </a:rPr>
              <a:t>Nörogelişimsel</a:t>
            </a:r>
            <a:r>
              <a:rPr lang="tr-TR" sz="2200" b="1" i="0" dirty="0">
                <a:solidFill>
                  <a:srgbClr val="333F49"/>
                </a:solidFill>
                <a:effectLst/>
                <a:latin typeface="Arial "/>
              </a:rPr>
              <a:t> Bozukluklar” olarak değiştirilmiştir.</a:t>
            </a:r>
          </a:p>
          <a:p>
            <a:pPr algn="just"/>
            <a:r>
              <a:rPr lang="tr-TR" sz="2200" b="0" i="0" dirty="0">
                <a:solidFill>
                  <a:srgbClr val="333F49"/>
                </a:solidFill>
                <a:effectLst/>
                <a:latin typeface="Arial "/>
              </a:rPr>
              <a:t>DSM-4-TR’de “Genellikle İlk Kez Bebeklikte ve Çocuklukta Tanısı Konan Bozukluklar” başlığı altında gruplanan bozuklukların hemen hepsinin açık nörolojik bir temeli vardır. Bu bozuklukların aynı zamanda gelişim basamaklarının başlarında ortaya çıkmasından dolayı bunlara “</a:t>
            </a:r>
            <a:r>
              <a:rPr lang="tr-TR" sz="2200" b="0" i="0" dirty="0" err="1">
                <a:solidFill>
                  <a:srgbClr val="333F49"/>
                </a:solidFill>
                <a:effectLst/>
                <a:latin typeface="Arial "/>
              </a:rPr>
              <a:t>Nörogelişimsel</a:t>
            </a:r>
            <a:r>
              <a:rPr lang="tr-TR" sz="2200" b="0" i="0" dirty="0">
                <a:solidFill>
                  <a:srgbClr val="333F49"/>
                </a:solidFill>
                <a:effectLst/>
                <a:latin typeface="Arial "/>
              </a:rPr>
              <a:t> Bozukluklar” isminin verilmesi uygun görülmüştür. Bu ismin bu grup bozuklukların doğasını daha açık bir biçimde betimleyeceği düşünülmektedir.</a:t>
            </a:r>
            <a:endParaRPr lang="tr-TR" sz="2200" dirty="0">
              <a:latin typeface="Arial "/>
            </a:endParaRPr>
          </a:p>
        </p:txBody>
      </p:sp>
    </p:spTree>
    <p:extLst>
      <p:ext uri="{BB962C8B-B14F-4D97-AF65-F5344CB8AC3E}">
        <p14:creationId xmlns:p14="http://schemas.microsoft.com/office/powerpoint/2010/main" val="3720665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FAEE346-7B6F-43F8-9E4A-A36A5EB40262}"/>
              </a:ext>
            </a:extLst>
          </p:cNvPr>
          <p:cNvSpPr>
            <a:spLocks noGrp="1"/>
          </p:cNvSpPr>
          <p:nvPr>
            <p:ph idx="1"/>
          </p:nvPr>
        </p:nvSpPr>
        <p:spPr>
          <a:xfrm>
            <a:off x="858981" y="900545"/>
            <a:ext cx="10349345" cy="5198503"/>
          </a:xfrm>
        </p:spPr>
        <p:txBody>
          <a:bodyPr>
            <a:noAutofit/>
          </a:bodyPr>
          <a:lstStyle/>
          <a:p>
            <a:pPr algn="just"/>
            <a:r>
              <a:rPr lang="tr-TR" sz="2200" b="1" i="0" dirty="0">
                <a:solidFill>
                  <a:srgbClr val="333F49"/>
                </a:solidFill>
                <a:effectLst/>
                <a:latin typeface="Arial "/>
              </a:rPr>
              <a:t>DSM-5’te zeka geriliği İçin “</a:t>
            </a:r>
            <a:r>
              <a:rPr lang="tr-TR" sz="2200" b="1" i="0" dirty="0" err="1">
                <a:solidFill>
                  <a:srgbClr val="333F49"/>
                </a:solidFill>
                <a:effectLst/>
                <a:latin typeface="Arial "/>
              </a:rPr>
              <a:t>Mental</a:t>
            </a:r>
            <a:r>
              <a:rPr lang="tr-TR" sz="2200" b="1" i="0" dirty="0">
                <a:solidFill>
                  <a:srgbClr val="333F49"/>
                </a:solidFill>
                <a:effectLst/>
                <a:latin typeface="Arial "/>
              </a:rPr>
              <a:t> </a:t>
            </a:r>
            <a:r>
              <a:rPr lang="tr-TR" sz="2200" b="1" i="0" dirty="0" err="1">
                <a:solidFill>
                  <a:srgbClr val="333F49"/>
                </a:solidFill>
                <a:effectLst/>
                <a:latin typeface="Arial "/>
              </a:rPr>
              <a:t>Retardasyon</a:t>
            </a:r>
            <a:r>
              <a:rPr lang="tr-TR" sz="2200" b="1" i="0" dirty="0">
                <a:solidFill>
                  <a:srgbClr val="333F49"/>
                </a:solidFill>
                <a:effectLst/>
                <a:latin typeface="Arial "/>
              </a:rPr>
              <a:t> (</a:t>
            </a:r>
            <a:r>
              <a:rPr lang="tr-TR" sz="2200" b="1" i="0" dirty="0" err="1">
                <a:solidFill>
                  <a:srgbClr val="333F49"/>
                </a:solidFill>
                <a:effectLst/>
                <a:latin typeface="Arial "/>
              </a:rPr>
              <a:t>Mental</a:t>
            </a:r>
            <a:r>
              <a:rPr lang="tr-TR" sz="2200" b="1" i="0" dirty="0">
                <a:solidFill>
                  <a:srgbClr val="333F49"/>
                </a:solidFill>
                <a:effectLst/>
                <a:latin typeface="Arial "/>
              </a:rPr>
              <a:t> </a:t>
            </a:r>
            <a:r>
              <a:rPr lang="tr-TR" sz="2200" b="1" i="0" dirty="0" err="1">
                <a:solidFill>
                  <a:srgbClr val="333F49"/>
                </a:solidFill>
                <a:effectLst/>
                <a:latin typeface="Arial "/>
              </a:rPr>
              <a:t>Retardation</a:t>
            </a:r>
            <a:r>
              <a:rPr lang="tr-TR" sz="2200" b="1" i="0" dirty="0">
                <a:solidFill>
                  <a:srgbClr val="333F49"/>
                </a:solidFill>
                <a:effectLst/>
                <a:latin typeface="Arial "/>
              </a:rPr>
              <a:t>)” terimi yerine “</a:t>
            </a:r>
            <a:r>
              <a:rPr lang="tr-TR" sz="2200" b="1" i="0" dirty="0" err="1">
                <a:solidFill>
                  <a:srgbClr val="333F49"/>
                </a:solidFill>
                <a:effectLst/>
                <a:latin typeface="Arial "/>
              </a:rPr>
              <a:t>Anlıksal</a:t>
            </a:r>
            <a:r>
              <a:rPr lang="tr-TR" sz="2200" b="1" i="0" dirty="0">
                <a:solidFill>
                  <a:srgbClr val="333F49"/>
                </a:solidFill>
                <a:effectLst/>
                <a:latin typeface="Arial "/>
              </a:rPr>
              <a:t> </a:t>
            </a:r>
            <a:r>
              <a:rPr lang="tr-TR" sz="2200" b="1" i="0" dirty="0" err="1">
                <a:solidFill>
                  <a:srgbClr val="333F49"/>
                </a:solidFill>
                <a:effectLst/>
                <a:latin typeface="Arial "/>
              </a:rPr>
              <a:t>Yetiyitimi</a:t>
            </a:r>
            <a:r>
              <a:rPr lang="tr-TR" sz="2200" b="1" i="0" dirty="0">
                <a:solidFill>
                  <a:srgbClr val="333F49"/>
                </a:solidFill>
                <a:effectLst/>
                <a:latin typeface="Arial "/>
              </a:rPr>
              <a:t> (</a:t>
            </a:r>
            <a:r>
              <a:rPr lang="tr-TR" sz="2200" b="1" i="0" dirty="0" err="1">
                <a:solidFill>
                  <a:srgbClr val="333F49"/>
                </a:solidFill>
                <a:effectLst/>
                <a:latin typeface="Arial "/>
              </a:rPr>
              <a:t>Intellectual</a:t>
            </a:r>
            <a:r>
              <a:rPr lang="tr-TR" sz="2200" b="1" i="0" dirty="0">
                <a:solidFill>
                  <a:srgbClr val="333F49"/>
                </a:solidFill>
                <a:effectLst/>
                <a:latin typeface="Arial "/>
              </a:rPr>
              <a:t> </a:t>
            </a:r>
            <a:r>
              <a:rPr lang="tr-TR" sz="2200" b="1" i="0" dirty="0" err="1">
                <a:solidFill>
                  <a:srgbClr val="333F49"/>
                </a:solidFill>
                <a:effectLst/>
                <a:latin typeface="Arial "/>
              </a:rPr>
              <a:t>Disability</a:t>
            </a:r>
            <a:r>
              <a:rPr lang="tr-TR" sz="2200" b="1" i="0" dirty="0">
                <a:solidFill>
                  <a:srgbClr val="333F49"/>
                </a:solidFill>
                <a:effectLst/>
                <a:latin typeface="Arial "/>
              </a:rPr>
              <a:t>)” terimi tercih edilmiştir.</a:t>
            </a:r>
            <a:endParaRPr lang="tr-TR" sz="2200" b="0" i="0" dirty="0">
              <a:solidFill>
                <a:srgbClr val="333F49"/>
              </a:solidFill>
              <a:effectLst/>
              <a:latin typeface="Arial "/>
            </a:endParaRPr>
          </a:p>
          <a:p>
            <a:pPr algn="just" fontAlgn="base"/>
            <a:r>
              <a:rPr lang="tr-TR" sz="2200" b="0" i="0" dirty="0">
                <a:solidFill>
                  <a:srgbClr val="333F49"/>
                </a:solidFill>
                <a:effectLst/>
                <a:latin typeface="Arial "/>
              </a:rPr>
              <a:t>Bu değişikliğin yanı sıra artık DSM-5’te artık zeka geriliğinin ağırlığı testlerden elde edilen zeka puanına göre değil, uyumsal niteliğe göre değerlendirilmektedir.</a:t>
            </a:r>
          </a:p>
          <a:p>
            <a:pPr algn="just" fontAlgn="base"/>
            <a:r>
              <a:rPr lang="tr-TR" sz="2200" b="0" i="0" dirty="0">
                <a:solidFill>
                  <a:srgbClr val="333F49"/>
                </a:solidFill>
                <a:effectLst/>
                <a:latin typeface="Arial "/>
              </a:rPr>
              <a:t>Değişikliğin Gerekçeleri</a:t>
            </a:r>
          </a:p>
          <a:p>
            <a:pPr algn="just" fontAlgn="base"/>
            <a:r>
              <a:rPr lang="tr-TR" sz="2200" b="0" i="0" dirty="0" err="1">
                <a:solidFill>
                  <a:srgbClr val="333F49"/>
                </a:solidFill>
                <a:effectLst/>
                <a:latin typeface="Arial "/>
              </a:rPr>
              <a:t>A.B.D’de</a:t>
            </a:r>
            <a:r>
              <a:rPr lang="tr-TR" sz="2200" b="0" i="0" dirty="0">
                <a:solidFill>
                  <a:srgbClr val="333F49"/>
                </a:solidFill>
                <a:effectLst/>
                <a:latin typeface="Arial "/>
              </a:rPr>
              <a:t> “</a:t>
            </a:r>
            <a:r>
              <a:rPr lang="tr-TR" sz="2200" b="0" i="0" dirty="0" err="1">
                <a:solidFill>
                  <a:srgbClr val="333F49"/>
                </a:solidFill>
                <a:effectLst/>
                <a:latin typeface="Arial "/>
              </a:rPr>
              <a:t>Anlıksal</a:t>
            </a:r>
            <a:r>
              <a:rPr lang="tr-TR" sz="2200" b="0" i="0" dirty="0">
                <a:solidFill>
                  <a:srgbClr val="333F49"/>
                </a:solidFill>
                <a:effectLst/>
                <a:latin typeface="Arial "/>
              </a:rPr>
              <a:t> </a:t>
            </a:r>
            <a:r>
              <a:rPr lang="tr-TR" sz="2200" b="0" i="0" dirty="0" err="1">
                <a:solidFill>
                  <a:srgbClr val="333F49"/>
                </a:solidFill>
                <a:effectLst/>
                <a:latin typeface="Arial "/>
              </a:rPr>
              <a:t>Yetiyitimi</a:t>
            </a:r>
            <a:r>
              <a:rPr lang="tr-TR" sz="2200" b="0" i="0" dirty="0">
                <a:solidFill>
                  <a:srgbClr val="333F49"/>
                </a:solidFill>
                <a:effectLst/>
                <a:latin typeface="Arial "/>
              </a:rPr>
              <a:t>” terimi tıbbi uygulamalarda, eğitimde ve diğer alanlarda zaten belli bir süredir tercih edilmekteydi. Bunun nedeni hem bu ismin daha az incitici olması hem de yeti yitimini (başka bir deyişle engeli) daha fazla vurgulamasıydı. Benzer biçimde Uluslararası Sağlık Örgütü de </a:t>
            </a:r>
            <a:r>
              <a:rPr lang="tr-TR" sz="2200" b="0" i="0" dirty="0" err="1">
                <a:solidFill>
                  <a:srgbClr val="333F49"/>
                </a:solidFill>
                <a:effectLst/>
                <a:latin typeface="Arial "/>
              </a:rPr>
              <a:t>ICD’nin</a:t>
            </a:r>
            <a:r>
              <a:rPr lang="tr-TR" sz="2200" b="0" i="0" dirty="0">
                <a:solidFill>
                  <a:srgbClr val="333F49"/>
                </a:solidFill>
                <a:effectLst/>
                <a:latin typeface="Arial "/>
              </a:rPr>
              <a:t> 11’inci uyarlamasında “</a:t>
            </a:r>
            <a:r>
              <a:rPr lang="tr-TR" sz="2200" b="0" i="0" dirty="0" err="1">
                <a:solidFill>
                  <a:srgbClr val="333F49"/>
                </a:solidFill>
                <a:effectLst/>
                <a:latin typeface="Arial "/>
              </a:rPr>
              <a:t>Mental</a:t>
            </a:r>
            <a:r>
              <a:rPr lang="tr-TR" sz="2200" b="0" i="0" dirty="0">
                <a:solidFill>
                  <a:srgbClr val="333F49"/>
                </a:solidFill>
                <a:effectLst/>
                <a:latin typeface="Arial "/>
              </a:rPr>
              <a:t> </a:t>
            </a:r>
            <a:r>
              <a:rPr lang="tr-TR" sz="2200" b="0" i="0" dirty="0" err="1">
                <a:solidFill>
                  <a:srgbClr val="333F49"/>
                </a:solidFill>
                <a:effectLst/>
                <a:latin typeface="Arial "/>
              </a:rPr>
              <a:t>Retardasyon</a:t>
            </a:r>
            <a:r>
              <a:rPr lang="tr-TR" sz="2200" b="0" i="0" dirty="0">
                <a:solidFill>
                  <a:srgbClr val="333F49"/>
                </a:solidFill>
                <a:effectLst/>
                <a:latin typeface="Arial "/>
              </a:rPr>
              <a:t>” terimini bırakıp “</a:t>
            </a:r>
            <a:r>
              <a:rPr lang="tr-TR" sz="2200" b="0" i="0" dirty="0" err="1">
                <a:solidFill>
                  <a:srgbClr val="333F49"/>
                </a:solidFill>
                <a:effectLst/>
                <a:latin typeface="Arial "/>
              </a:rPr>
              <a:t>Anlıksal</a:t>
            </a:r>
            <a:r>
              <a:rPr lang="tr-TR" sz="2200" b="0" i="0" dirty="0">
                <a:solidFill>
                  <a:srgbClr val="333F49"/>
                </a:solidFill>
                <a:effectLst/>
                <a:latin typeface="Arial "/>
              </a:rPr>
              <a:t> </a:t>
            </a:r>
            <a:r>
              <a:rPr lang="tr-TR" sz="2200" b="0" i="0" dirty="0" err="1">
                <a:solidFill>
                  <a:srgbClr val="333F49"/>
                </a:solidFill>
                <a:effectLst/>
                <a:latin typeface="Arial "/>
              </a:rPr>
              <a:t>Yetiyitimi</a:t>
            </a:r>
            <a:r>
              <a:rPr lang="tr-TR" sz="2200" b="0" i="0" dirty="0">
                <a:solidFill>
                  <a:srgbClr val="333F49"/>
                </a:solidFill>
                <a:effectLst/>
                <a:latin typeface="Arial "/>
              </a:rPr>
              <a:t> Bozukluğu” terimini kullanmaya karar vermiştir.</a:t>
            </a:r>
          </a:p>
          <a:p>
            <a:pPr algn="just"/>
            <a:endParaRPr lang="tr-TR" sz="2200" dirty="0">
              <a:latin typeface="Arial "/>
            </a:endParaRPr>
          </a:p>
        </p:txBody>
      </p:sp>
    </p:spTree>
    <p:extLst>
      <p:ext uri="{BB962C8B-B14F-4D97-AF65-F5344CB8AC3E}">
        <p14:creationId xmlns:p14="http://schemas.microsoft.com/office/powerpoint/2010/main" val="1018190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FAEE346-7B6F-43F8-9E4A-A36A5EB40262}"/>
              </a:ext>
            </a:extLst>
          </p:cNvPr>
          <p:cNvSpPr>
            <a:spLocks noGrp="1"/>
          </p:cNvSpPr>
          <p:nvPr>
            <p:ph idx="1"/>
          </p:nvPr>
        </p:nvSpPr>
        <p:spPr>
          <a:xfrm>
            <a:off x="858981" y="900545"/>
            <a:ext cx="10349345" cy="5198503"/>
          </a:xfrm>
        </p:spPr>
        <p:txBody>
          <a:bodyPr>
            <a:noAutofit/>
          </a:bodyPr>
          <a:lstStyle/>
          <a:p>
            <a:pPr algn="just"/>
            <a:r>
              <a:rPr lang="tr-TR" sz="2200" b="1" i="0" dirty="0">
                <a:solidFill>
                  <a:srgbClr val="333F49"/>
                </a:solidFill>
                <a:effectLst/>
                <a:latin typeface="Arial "/>
              </a:rPr>
              <a:t>DSM-5’teki “İletişim Bozuklukları” DSM-4-TR’dekine göre daha geniş bir yelpaze sunmaktadır.</a:t>
            </a:r>
            <a:endParaRPr lang="tr-TR" sz="2200" b="0" i="0" dirty="0">
              <a:solidFill>
                <a:srgbClr val="333F49"/>
              </a:solidFill>
              <a:effectLst/>
              <a:latin typeface="Arial "/>
            </a:endParaRPr>
          </a:p>
          <a:p>
            <a:pPr algn="just" fontAlgn="base"/>
            <a:r>
              <a:rPr lang="tr-TR" sz="2200" b="0" i="0" dirty="0">
                <a:solidFill>
                  <a:srgbClr val="333F49"/>
                </a:solidFill>
                <a:effectLst/>
                <a:latin typeface="Arial "/>
              </a:rPr>
              <a:t>Genel olarak DSM-5’teki İletişim Bozuklukları grubu daha geniş ve kapsayıcı durumdadır. </a:t>
            </a:r>
          </a:p>
          <a:p>
            <a:pPr algn="just" fontAlgn="base"/>
            <a:endParaRPr lang="tr-TR" sz="2200" dirty="0">
              <a:solidFill>
                <a:srgbClr val="333F49"/>
              </a:solidFill>
              <a:latin typeface="Arial "/>
            </a:endParaRPr>
          </a:p>
          <a:p>
            <a:pPr algn="just" fontAlgn="base"/>
            <a:r>
              <a:rPr lang="tr-TR" sz="2200" b="0" i="0" dirty="0">
                <a:solidFill>
                  <a:srgbClr val="333F49"/>
                </a:solidFill>
                <a:effectLst/>
                <a:latin typeface="Arial "/>
              </a:rPr>
              <a:t>DSM-5’teki “Dil Bozukluğu”, DSM-4-TR’deki “Sözel Anlatım Bozukluğu” ve  “Karışık Dili Algılama-Sözel Anlatım </a:t>
            </a:r>
            <a:r>
              <a:rPr lang="tr-TR" sz="2200" b="0" i="0" dirty="0" err="1">
                <a:solidFill>
                  <a:srgbClr val="333F49"/>
                </a:solidFill>
                <a:effectLst/>
                <a:latin typeface="Arial "/>
              </a:rPr>
              <a:t>Bozukluğu”nun</a:t>
            </a:r>
            <a:r>
              <a:rPr lang="tr-TR" sz="2200" b="0" i="0" dirty="0">
                <a:solidFill>
                  <a:srgbClr val="333F49"/>
                </a:solidFill>
                <a:effectLst/>
                <a:latin typeface="Arial "/>
              </a:rPr>
              <a:t> birleşimi gibidir. </a:t>
            </a:r>
          </a:p>
          <a:p>
            <a:pPr algn="just" fontAlgn="base"/>
            <a:endParaRPr lang="tr-TR" sz="2200" dirty="0">
              <a:solidFill>
                <a:srgbClr val="333F49"/>
              </a:solidFill>
              <a:latin typeface="Arial "/>
            </a:endParaRPr>
          </a:p>
          <a:p>
            <a:pPr algn="just" fontAlgn="base"/>
            <a:r>
              <a:rPr lang="tr-TR" sz="2200" b="0" i="0" dirty="0">
                <a:solidFill>
                  <a:srgbClr val="333F49"/>
                </a:solidFill>
                <a:effectLst/>
                <a:latin typeface="Arial "/>
              </a:rPr>
              <a:t>DSM-4-TR’deki “Fonolojik Bozukluk” DSM-5’te “Konuşma Sesi Bozukluğu” biçiminde isimlendirilmiştir. DSM-5’teki “Toplumsal İletişim Bozukluğu” yenidir ve DSM-4-TR’de bir karşılığı yoktur.</a:t>
            </a:r>
          </a:p>
          <a:p>
            <a:pPr algn="just"/>
            <a:endParaRPr lang="tr-TR" sz="2200" dirty="0">
              <a:latin typeface="Arial "/>
            </a:endParaRPr>
          </a:p>
        </p:txBody>
      </p:sp>
    </p:spTree>
    <p:extLst>
      <p:ext uri="{BB962C8B-B14F-4D97-AF65-F5344CB8AC3E}">
        <p14:creationId xmlns:p14="http://schemas.microsoft.com/office/powerpoint/2010/main" val="695680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6C628F1-B27F-4778-9CBF-60DD7801A539}"/>
              </a:ext>
            </a:extLst>
          </p:cNvPr>
          <p:cNvSpPr>
            <a:spLocks noGrp="1"/>
          </p:cNvSpPr>
          <p:nvPr>
            <p:ph idx="1"/>
          </p:nvPr>
        </p:nvSpPr>
        <p:spPr>
          <a:xfrm>
            <a:off x="914399" y="997527"/>
            <a:ext cx="10280073" cy="5101521"/>
          </a:xfrm>
        </p:spPr>
        <p:txBody>
          <a:bodyPr>
            <a:normAutofit/>
          </a:bodyPr>
          <a:lstStyle/>
          <a:p>
            <a:pPr algn="just" fontAlgn="base"/>
            <a:r>
              <a:rPr lang="tr-TR" sz="2800" b="0" i="0" dirty="0">
                <a:solidFill>
                  <a:srgbClr val="333F49"/>
                </a:solidFill>
                <a:effectLst/>
                <a:latin typeface="Arial "/>
              </a:rPr>
              <a:t>Değişikliğin Gerekçeleri</a:t>
            </a:r>
          </a:p>
          <a:p>
            <a:pPr algn="just" fontAlgn="base"/>
            <a:r>
              <a:rPr lang="tr-TR" sz="2800" b="0" i="0" dirty="0">
                <a:solidFill>
                  <a:srgbClr val="333F49"/>
                </a:solidFill>
                <a:effectLst/>
                <a:latin typeface="Arial "/>
              </a:rPr>
              <a:t>DSM-4-TR’de “Başka Türlü Adlandırılamayan İletişim Bozuklukları” tanısı alanların bir kısmı DSM-5’te “Toplumsal İletişim Bozukluğu” tanısı alabilecek durumdadır. “Toplumsal İletişim Bozukluğu” çocuğun toplumsal iletişiminde soruna yol açan sosyal süreçlerin anlamlandırılmasında zorluklarla kendini göstermektedir. (Örneğin bu bozukluk “selamlama“ gibi sözel olmayan iletişimdeki sorunlarla,  “mecazi ifadeleri anlamama” gibi belirtilerle kendini gösterebilir. </a:t>
            </a:r>
          </a:p>
          <a:p>
            <a:pPr algn="just" fontAlgn="base"/>
            <a:endParaRPr lang="tr-TR" sz="2800" dirty="0">
              <a:solidFill>
                <a:srgbClr val="333F49"/>
              </a:solidFill>
              <a:latin typeface="Arial "/>
            </a:endParaRPr>
          </a:p>
          <a:p>
            <a:pPr algn="just"/>
            <a:endParaRPr lang="tr-TR" dirty="0"/>
          </a:p>
        </p:txBody>
      </p:sp>
    </p:spTree>
    <p:extLst>
      <p:ext uri="{BB962C8B-B14F-4D97-AF65-F5344CB8AC3E}">
        <p14:creationId xmlns:p14="http://schemas.microsoft.com/office/powerpoint/2010/main" val="3976393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3B3EA2-AE71-4A5C-BF6C-70DB3106FB69}"/>
              </a:ext>
            </a:extLst>
          </p:cNvPr>
          <p:cNvSpPr>
            <a:spLocks noGrp="1"/>
          </p:cNvSpPr>
          <p:nvPr>
            <p:ph idx="1"/>
          </p:nvPr>
        </p:nvSpPr>
        <p:spPr>
          <a:xfrm>
            <a:off x="734291" y="969818"/>
            <a:ext cx="10709564" cy="5129230"/>
          </a:xfrm>
        </p:spPr>
        <p:txBody>
          <a:bodyPr>
            <a:noAutofit/>
          </a:bodyPr>
          <a:lstStyle/>
          <a:p>
            <a:pPr algn="just" fontAlgn="base">
              <a:buFont typeface="+mj-lt"/>
              <a:buAutoNum type="arabicPeriod" startAt="4"/>
            </a:pPr>
            <a:r>
              <a:rPr lang="tr-TR" sz="2100" b="1" i="0" dirty="0">
                <a:solidFill>
                  <a:srgbClr val="333F49"/>
                </a:solidFill>
                <a:effectLst/>
                <a:latin typeface="Arial "/>
              </a:rPr>
              <a:t>DSM-4-TR’deki “Otistik Bozukluk”, “Çocukluğun Tümleşik Olmayan Bozukluğu”, “</a:t>
            </a:r>
            <a:r>
              <a:rPr lang="tr-TR" sz="2100" b="1" i="0" dirty="0" err="1">
                <a:solidFill>
                  <a:srgbClr val="333F49"/>
                </a:solidFill>
                <a:effectLst/>
                <a:latin typeface="Arial "/>
              </a:rPr>
              <a:t>Asperger</a:t>
            </a:r>
            <a:r>
              <a:rPr lang="tr-TR" sz="2100" b="1" i="0" dirty="0">
                <a:solidFill>
                  <a:srgbClr val="333F49"/>
                </a:solidFill>
                <a:effectLst/>
                <a:latin typeface="Arial "/>
              </a:rPr>
              <a:t> Bozukluğu” ve “Başka Türlü Adlandırılmayan Yaygın Gelişimsel </a:t>
            </a:r>
            <a:r>
              <a:rPr lang="tr-TR" sz="2100" b="1" i="0" dirty="0" err="1">
                <a:solidFill>
                  <a:srgbClr val="333F49"/>
                </a:solidFill>
                <a:effectLst/>
                <a:latin typeface="Arial "/>
              </a:rPr>
              <a:t>Bozukluk”ların</a:t>
            </a:r>
            <a:r>
              <a:rPr lang="tr-TR" sz="2100" b="1" i="0" dirty="0">
                <a:solidFill>
                  <a:srgbClr val="333F49"/>
                </a:solidFill>
                <a:effectLst/>
                <a:latin typeface="Arial "/>
              </a:rPr>
              <a:t> hepsi DSM-5’te “Otistik Spektrum Bozukluğu” ismiyle birleştirilmiştir.</a:t>
            </a:r>
            <a:endParaRPr lang="tr-TR" sz="2000" b="0" i="0" dirty="0">
              <a:solidFill>
                <a:srgbClr val="333F49"/>
              </a:solidFill>
              <a:effectLst/>
              <a:latin typeface="Arial "/>
            </a:endParaRPr>
          </a:p>
          <a:p>
            <a:pPr marL="0" indent="0" algn="just" fontAlgn="base">
              <a:buNone/>
            </a:pPr>
            <a:r>
              <a:rPr lang="tr-TR" sz="2000" b="1" i="0" dirty="0">
                <a:solidFill>
                  <a:srgbClr val="333F49"/>
                </a:solidFill>
                <a:effectLst/>
                <a:latin typeface="Arial "/>
              </a:rPr>
              <a:t>Değişikliğin Gerekçeleri</a:t>
            </a:r>
          </a:p>
          <a:p>
            <a:pPr algn="just" fontAlgn="base"/>
            <a:r>
              <a:rPr lang="tr-TR" sz="2000" b="0" i="0" dirty="0">
                <a:solidFill>
                  <a:srgbClr val="333F49"/>
                </a:solidFill>
                <a:effectLst/>
                <a:latin typeface="Arial "/>
              </a:rPr>
              <a:t>Zaten uzun süredir “</a:t>
            </a:r>
            <a:r>
              <a:rPr lang="tr-TR" sz="2000" b="0" i="0" dirty="0" err="1">
                <a:solidFill>
                  <a:srgbClr val="333F49"/>
                </a:solidFill>
                <a:effectLst/>
                <a:latin typeface="Arial "/>
              </a:rPr>
              <a:t>Asperger</a:t>
            </a:r>
            <a:r>
              <a:rPr lang="tr-TR" sz="2000" b="0" i="0" dirty="0">
                <a:solidFill>
                  <a:srgbClr val="333F49"/>
                </a:solidFill>
                <a:effectLst/>
                <a:latin typeface="Arial "/>
              </a:rPr>
              <a:t> </a:t>
            </a:r>
            <a:r>
              <a:rPr lang="tr-TR" sz="2000" b="0" i="0" dirty="0" err="1">
                <a:solidFill>
                  <a:srgbClr val="333F49"/>
                </a:solidFill>
                <a:effectLst/>
                <a:latin typeface="Arial "/>
              </a:rPr>
              <a:t>Bozukluğu”nun</a:t>
            </a:r>
            <a:r>
              <a:rPr lang="tr-TR" sz="2000" b="0" i="0" dirty="0">
                <a:solidFill>
                  <a:srgbClr val="333F49"/>
                </a:solidFill>
                <a:effectLst/>
                <a:latin typeface="Arial "/>
              </a:rPr>
              <a:t>, “Otistik Bozukluğun” hafif biçimi olduğu yönünde yaygın bir görüş vardı. “Otistik Bozukluk”, “Asperger Bozukluğu” ve “Çocukluğun Tümleşik Olmayan </a:t>
            </a:r>
            <a:r>
              <a:rPr lang="tr-TR" sz="2000" b="0" i="0" dirty="0" err="1">
                <a:solidFill>
                  <a:srgbClr val="333F49"/>
                </a:solidFill>
                <a:effectLst/>
                <a:latin typeface="Arial "/>
              </a:rPr>
              <a:t>Bozukluğu”nun</a:t>
            </a:r>
            <a:r>
              <a:rPr lang="tr-TR" sz="2000" b="0" i="0" dirty="0">
                <a:solidFill>
                  <a:srgbClr val="333F49"/>
                </a:solidFill>
                <a:effectLst/>
                <a:latin typeface="Arial "/>
              </a:rPr>
              <a:t> da aslında tek bir bozukluğun değişik derecelerde kendini göstermesiyle ortaya çıkan bozukluklar olduğu geniş çevreler tarafından kabul görmüş durumdadır. </a:t>
            </a:r>
          </a:p>
          <a:p>
            <a:pPr algn="just" fontAlgn="base"/>
            <a:r>
              <a:rPr lang="tr-TR" sz="2000" b="0" i="0" dirty="0">
                <a:solidFill>
                  <a:srgbClr val="333F49"/>
                </a:solidFill>
                <a:effectLst/>
                <a:latin typeface="Arial "/>
              </a:rPr>
              <a:t>Zaten DSM-4-TR’deki bu üç bozukluğun birbirlerinden ayrılması her zaman güvenilir bir biçimde yapılamıyordu. </a:t>
            </a:r>
          </a:p>
          <a:p>
            <a:pPr algn="just" fontAlgn="base"/>
            <a:r>
              <a:rPr lang="tr-TR" sz="2000" b="0" i="0" dirty="0">
                <a:solidFill>
                  <a:srgbClr val="333F49"/>
                </a:solidFill>
                <a:effectLst/>
                <a:latin typeface="Arial "/>
              </a:rPr>
              <a:t>Ayrıca bu bozukluklara uygulanacak tedaviler arasında da önemli bir farklılık bulunmamaktadır.</a:t>
            </a:r>
          </a:p>
          <a:p>
            <a:pPr algn="just"/>
            <a:endParaRPr lang="tr-TR" sz="2100" dirty="0">
              <a:latin typeface="Arial "/>
            </a:endParaRPr>
          </a:p>
        </p:txBody>
      </p:sp>
    </p:spTree>
    <p:extLst>
      <p:ext uri="{BB962C8B-B14F-4D97-AF65-F5344CB8AC3E}">
        <p14:creationId xmlns:p14="http://schemas.microsoft.com/office/powerpoint/2010/main" val="3725933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3B3EA2-AE71-4A5C-BF6C-70DB3106FB69}"/>
              </a:ext>
            </a:extLst>
          </p:cNvPr>
          <p:cNvSpPr>
            <a:spLocks noGrp="1"/>
          </p:cNvSpPr>
          <p:nvPr>
            <p:ph idx="1"/>
          </p:nvPr>
        </p:nvSpPr>
        <p:spPr>
          <a:xfrm>
            <a:off x="858982" y="969818"/>
            <a:ext cx="10543309" cy="5129230"/>
          </a:xfrm>
        </p:spPr>
        <p:txBody>
          <a:bodyPr>
            <a:normAutofit/>
          </a:bodyPr>
          <a:lstStyle/>
          <a:p>
            <a:pPr algn="just" fontAlgn="base">
              <a:buFont typeface="+mj-lt"/>
              <a:buAutoNum type="arabicPeriod" startAt="5"/>
            </a:pPr>
            <a:r>
              <a:rPr lang="tr-TR" sz="2100" b="1" i="0" dirty="0">
                <a:solidFill>
                  <a:srgbClr val="333F49"/>
                </a:solidFill>
                <a:effectLst/>
                <a:latin typeface="Arial "/>
              </a:rPr>
              <a:t>DSM-5’te “Dikkat </a:t>
            </a:r>
            <a:r>
              <a:rPr lang="tr-TR" sz="2100" b="1" i="0" dirty="0" err="1">
                <a:solidFill>
                  <a:srgbClr val="333F49"/>
                </a:solidFill>
                <a:effectLst/>
                <a:latin typeface="Arial "/>
              </a:rPr>
              <a:t>Ekiskliği</a:t>
            </a:r>
            <a:r>
              <a:rPr lang="tr-TR" sz="2100" b="1" i="0" dirty="0">
                <a:solidFill>
                  <a:srgbClr val="333F49"/>
                </a:solidFill>
                <a:effectLst/>
                <a:latin typeface="Arial "/>
              </a:rPr>
              <a:t> ve </a:t>
            </a:r>
            <a:r>
              <a:rPr lang="tr-TR" sz="2100" b="1" i="0" dirty="0" err="1">
                <a:solidFill>
                  <a:srgbClr val="333F49"/>
                </a:solidFill>
                <a:effectLst/>
                <a:latin typeface="Arial "/>
              </a:rPr>
              <a:t>Hiperaktivite</a:t>
            </a:r>
            <a:r>
              <a:rPr lang="tr-TR" sz="2100" b="1" i="0" dirty="0">
                <a:solidFill>
                  <a:srgbClr val="333F49"/>
                </a:solidFill>
                <a:effectLst/>
                <a:latin typeface="Arial "/>
              </a:rPr>
              <a:t> </a:t>
            </a:r>
            <a:r>
              <a:rPr lang="tr-TR" sz="2100" b="1" i="0" dirty="0" err="1">
                <a:solidFill>
                  <a:srgbClr val="333F49"/>
                </a:solidFill>
                <a:effectLst/>
                <a:latin typeface="Arial "/>
              </a:rPr>
              <a:t>Bozukluğu”nun</a:t>
            </a:r>
            <a:r>
              <a:rPr lang="tr-TR" sz="2100" b="1" i="0" dirty="0">
                <a:solidFill>
                  <a:srgbClr val="333F49"/>
                </a:solidFill>
                <a:effectLst/>
                <a:latin typeface="Arial "/>
              </a:rPr>
              <a:t> tanı ölçütleri sağlamlaştırılmış ve daha güvenilir hale getirilmiştir.</a:t>
            </a:r>
            <a:endParaRPr lang="tr-TR" sz="2100" b="0" i="0" dirty="0">
              <a:solidFill>
                <a:srgbClr val="333F49"/>
              </a:solidFill>
              <a:effectLst/>
              <a:latin typeface="Arial "/>
            </a:endParaRPr>
          </a:p>
          <a:p>
            <a:pPr algn="just" fontAlgn="base"/>
            <a:r>
              <a:rPr lang="tr-TR" sz="1800" b="0" i="0" dirty="0">
                <a:solidFill>
                  <a:srgbClr val="333F49"/>
                </a:solidFill>
                <a:effectLst/>
                <a:latin typeface="Arial "/>
              </a:rPr>
              <a:t>DSM-5’teki “Dikkat Eksikliği ve </a:t>
            </a:r>
            <a:r>
              <a:rPr lang="tr-TR" sz="1800" b="0" i="0" dirty="0" err="1">
                <a:solidFill>
                  <a:srgbClr val="333F49"/>
                </a:solidFill>
                <a:effectLst/>
                <a:latin typeface="Arial "/>
              </a:rPr>
              <a:t>Hiperaktivite</a:t>
            </a:r>
            <a:r>
              <a:rPr lang="tr-TR" sz="1800" b="0" i="0" dirty="0">
                <a:solidFill>
                  <a:srgbClr val="333F49"/>
                </a:solidFill>
                <a:effectLst/>
                <a:latin typeface="Arial "/>
              </a:rPr>
              <a:t> Bozukluğu” DSM-4-TR’deki ile oldukça benzerdir. Fakat DSM-5’te bozukluğun tanı ölçütleri biraz daha sağlamlaştırılmıştır. Örneğin,  DSM-5’te bozukluğun farklı kültürlerdeki görünümlerinin farklı olabileceğine ilişkin vurgulama daha fazla yapılmıştır. Bozukluğa ilişkin </a:t>
            </a:r>
            <a:r>
              <a:rPr lang="tr-TR" sz="1800" b="0" i="0" dirty="0" err="1">
                <a:solidFill>
                  <a:srgbClr val="333F49"/>
                </a:solidFill>
                <a:effectLst/>
                <a:latin typeface="Arial "/>
              </a:rPr>
              <a:t>DSM’teki</a:t>
            </a:r>
            <a:r>
              <a:rPr lang="tr-TR" sz="1800" b="0" i="0" dirty="0">
                <a:solidFill>
                  <a:srgbClr val="333F49"/>
                </a:solidFill>
                <a:effectLst/>
                <a:latin typeface="Arial "/>
              </a:rPr>
              <a:t> diğer farklılıklar şunlardır:</a:t>
            </a:r>
          </a:p>
          <a:p>
            <a:pPr algn="just" fontAlgn="base"/>
            <a:r>
              <a:rPr lang="tr-TR" sz="1800" b="0" i="0" dirty="0">
                <a:solidFill>
                  <a:srgbClr val="333F49"/>
                </a:solidFill>
                <a:effectLst/>
                <a:latin typeface="Arial "/>
              </a:rPr>
              <a:t>DSM-5’teki tanı ölçütlerinde bozukluğa ilişkin kimi belirtilerin ortaya çıkması için öngörülen yaş 7’den 12’ye yükseltilmiştir.</a:t>
            </a:r>
          </a:p>
          <a:p>
            <a:pPr algn="just" fontAlgn="base"/>
            <a:r>
              <a:rPr lang="tr-TR" sz="1800" b="0" i="0" dirty="0">
                <a:solidFill>
                  <a:srgbClr val="333F49"/>
                </a:solidFill>
                <a:effectLst/>
                <a:latin typeface="Arial "/>
              </a:rPr>
              <a:t>DSM-5’te bozukluğun alt grupları için “tip (</a:t>
            </a:r>
            <a:r>
              <a:rPr lang="tr-TR" sz="1800" b="0" i="0" dirty="0" err="1">
                <a:solidFill>
                  <a:srgbClr val="333F49"/>
                </a:solidFill>
                <a:effectLst/>
                <a:latin typeface="Arial "/>
              </a:rPr>
              <a:t>type</a:t>
            </a:r>
            <a:r>
              <a:rPr lang="tr-TR" sz="1800" b="0" i="0" dirty="0">
                <a:solidFill>
                  <a:srgbClr val="333F49"/>
                </a:solidFill>
                <a:effectLst/>
                <a:latin typeface="Arial "/>
              </a:rPr>
              <a:t>)” terimi yerine “görünüm (</a:t>
            </a:r>
            <a:r>
              <a:rPr lang="tr-TR" sz="1800" b="0" i="0" dirty="0" err="1">
                <a:solidFill>
                  <a:srgbClr val="333F49"/>
                </a:solidFill>
                <a:effectLst/>
                <a:latin typeface="Arial "/>
              </a:rPr>
              <a:t>presentation</a:t>
            </a:r>
            <a:r>
              <a:rPr lang="tr-TR" sz="1800" b="0" i="0" dirty="0">
                <a:solidFill>
                  <a:srgbClr val="333F49"/>
                </a:solidFill>
                <a:effectLst/>
                <a:latin typeface="Arial "/>
              </a:rPr>
              <a:t>)” terimi tercih edilmiştir.</a:t>
            </a:r>
          </a:p>
          <a:p>
            <a:pPr algn="just" fontAlgn="base"/>
            <a:r>
              <a:rPr lang="tr-TR" sz="1800" b="0" i="0" dirty="0">
                <a:solidFill>
                  <a:srgbClr val="333F49"/>
                </a:solidFill>
                <a:effectLst/>
                <a:latin typeface="Arial "/>
              </a:rPr>
              <a:t>DSM-5’te “Dikkat </a:t>
            </a:r>
            <a:r>
              <a:rPr lang="tr-TR" sz="1800" b="0" i="0" dirty="0" err="1">
                <a:solidFill>
                  <a:srgbClr val="333F49"/>
                </a:solidFill>
                <a:effectLst/>
                <a:latin typeface="Arial "/>
              </a:rPr>
              <a:t>Ekiskliği</a:t>
            </a:r>
            <a:r>
              <a:rPr lang="tr-TR" sz="1800" b="0" i="0" dirty="0">
                <a:solidFill>
                  <a:srgbClr val="333F49"/>
                </a:solidFill>
                <a:effectLst/>
                <a:latin typeface="Arial "/>
              </a:rPr>
              <a:t> ve Hiperaktivite </a:t>
            </a:r>
            <a:r>
              <a:rPr lang="tr-TR" sz="1800" b="0" i="0" dirty="0" err="1">
                <a:solidFill>
                  <a:srgbClr val="333F49"/>
                </a:solidFill>
                <a:effectLst/>
                <a:latin typeface="Arial "/>
              </a:rPr>
              <a:t>Bozukluğu”nun</a:t>
            </a:r>
            <a:r>
              <a:rPr lang="tr-TR" sz="1800" b="0" i="0" dirty="0">
                <a:solidFill>
                  <a:srgbClr val="333F49"/>
                </a:solidFill>
                <a:effectLst/>
                <a:latin typeface="Arial "/>
              </a:rPr>
              <a:t> Otistik Spektrum Bozukluğu ile </a:t>
            </a:r>
            <a:r>
              <a:rPr lang="tr-TR" sz="1800" b="0" i="0" dirty="0" err="1">
                <a:solidFill>
                  <a:srgbClr val="333F49"/>
                </a:solidFill>
                <a:effectLst/>
                <a:latin typeface="Arial "/>
              </a:rPr>
              <a:t>komorbid</a:t>
            </a:r>
            <a:r>
              <a:rPr lang="tr-TR" sz="1800" b="0" i="0" dirty="0">
                <a:solidFill>
                  <a:srgbClr val="333F49"/>
                </a:solidFill>
                <a:effectLst/>
                <a:latin typeface="Arial "/>
              </a:rPr>
              <a:t> olamayacağı ifadesi kaldırılmıştır.</a:t>
            </a:r>
          </a:p>
          <a:p>
            <a:pPr algn="just" fontAlgn="base"/>
            <a:r>
              <a:rPr lang="tr-TR" sz="1800" b="0" i="0" dirty="0">
                <a:solidFill>
                  <a:srgbClr val="333F49"/>
                </a:solidFill>
                <a:effectLst/>
                <a:latin typeface="Arial "/>
              </a:rPr>
              <a:t>DSM-5’te 17 yaşından küçükler için karşılanacak tanı ölçütleri ile 17 yaşından büyükler için karşılanacak tanı ölçütlerinin sayısında değişiklik yapılmıştır. 17 yaşından büyükler için 5 tanı ölçütü yeterli görülürken, 17 yaşından küçükler için 6 tanı ölçütü yeterli görülmektedir.</a:t>
            </a:r>
          </a:p>
          <a:p>
            <a:pPr algn="just"/>
            <a:endParaRPr lang="tr-TR" sz="2100" dirty="0">
              <a:latin typeface="Arial "/>
            </a:endParaRPr>
          </a:p>
        </p:txBody>
      </p:sp>
    </p:spTree>
    <p:extLst>
      <p:ext uri="{BB962C8B-B14F-4D97-AF65-F5344CB8AC3E}">
        <p14:creationId xmlns:p14="http://schemas.microsoft.com/office/powerpoint/2010/main" val="3701089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3B3EA2-AE71-4A5C-BF6C-70DB3106FB69}"/>
              </a:ext>
            </a:extLst>
          </p:cNvPr>
          <p:cNvSpPr>
            <a:spLocks noGrp="1"/>
          </p:cNvSpPr>
          <p:nvPr>
            <p:ph idx="1"/>
          </p:nvPr>
        </p:nvSpPr>
        <p:spPr>
          <a:xfrm>
            <a:off x="997527" y="969818"/>
            <a:ext cx="10113818" cy="5129230"/>
          </a:xfrm>
        </p:spPr>
        <p:txBody>
          <a:bodyPr>
            <a:normAutofit fontScale="92500"/>
          </a:bodyPr>
          <a:lstStyle/>
          <a:p>
            <a:pPr algn="just"/>
            <a:r>
              <a:rPr lang="tr-TR" sz="2200" b="1" i="0" dirty="0">
                <a:solidFill>
                  <a:srgbClr val="333F49"/>
                </a:solidFill>
                <a:effectLst/>
                <a:latin typeface="Arial "/>
              </a:rPr>
              <a:t>DSM-4-TR’deki “Okuma Bozukluğu”, “Matematik Bozukluğu”, “Yazılı Anlatım Bozukluğu” ve “Başka Türlü Adlandırılmayan Öğrenme Bozukluğu” DSM-5’te “Özgül Öğrenme Bozukluğu” ismiyle birleştirilmiştir.</a:t>
            </a:r>
          </a:p>
          <a:p>
            <a:pPr algn="just"/>
            <a:r>
              <a:rPr lang="tr-TR" sz="2200" b="0" i="0" dirty="0">
                <a:solidFill>
                  <a:srgbClr val="333F49"/>
                </a:solidFill>
                <a:effectLst/>
                <a:latin typeface="Arial "/>
              </a:rPr>
              <a:t>DSM-5’te temel nitelikleri aynı fakat görünümleri farklı bozukluklar diğer örneklerde olduğu gibi tek bir bozukluk haline getirilerek sadeleşme sağlanmıştır.</a:t>
            </a:r>
          </a:p>
          <a:p>
            <a:pPr algn="just"/>
            <a:r>
              <a:rPr lang="tr-TR" sz="2200" b="1" i="0" dirty="0">
                <a:solidFill>
                  <a:srgbClr val="333F49"/>
                </a:solidFill>
                <a:effectLst/>
                <a:latin typeface="Arial "/>
              </a:rPr>
              <a:t>DSM-5’te “Basmakalıp Motor Bozukluğu (</a:t>
            </a:r>
            <a:r>
              <a:rPr lang="tr-TR" sz="2200" b="1" i="0" dirty="0" err="1">
                <a:solidFill>
                  <a:srgbClr val="333F49"/>
                </a:solidFill>
                <a:effectLst/>
                <a:latin typeface="Arial "/>
              </a:rPr>
              <a:t>Stereotypic</a:t>
            </a:r>
            <a:r>
              <a:rPr lang="tr-TR" sz="2200" b="1" i="0" dirty="0">
                <a:solidFill>
                  <a:srgbClr val="333F49"/>
                </a:solidFill>
                <a:effectLst/>
                <a:latin typeface="Arial "/>
              </a:rPr>
              <a:t> </a:t>
            </a:r>
            <a:r>
              <a:rPr lang="tr-TR" sz="2200" b="1" i="0" dirty="0" err="1">
                <a:solidFill>
                  <a:srgbClr val="333F49"/>
                </a:solidFill>
                <a:effectLst/>
                <a:latin typeface="Arial "/>
              </a:rPr>
              <a:t>Movement</a:t>
            </a:r>
            <a:r>
              <a:rPr lang="tr-TR" sz="2200" b="1" i="0" dirty="0">
                <a:solidFill>
                  <a:srgbClr val="333F49"/>
                </a:solidFill>
                <a:effectLst/>
                <a:latin typeface="Arial "/>
              </a:rPr>
              <a:t> </a:t>
            </a:r>
            <a:r>
              <a:rPr lang="tr-TR" sz="2200" b="1" i="0" dirty="0" err="1">
                <a:solidFill>
                  <a:srgbClr val="333F49"/>
                </a:solidFill>
                <a:effectLst/>
                <a:latin typeface="Arial "/>
              </a:rPr>
              <a:t>Disorder</a:t>
            </a:r>
            <a:r>
              <a:rPr lang="tr-TR" sz="2200" b="1" i="0" dirty="0">
                <a:solidFill>
                  <a:srgbClr val="333F49"/>
                </a:solidFill>
                <a:effectLst/>
                <a:latin typeface="Arial "/>
              </a:rPr>
              <a:t>)” DSM-4-TR’deki “Bebeklik, Çocukluk ya da Ergenliğin Diğer Bozuklukları” grubundan “Motor Bozuklukları” grubuna kaydırılmıştır.</a:t>
            </a:r>
            <a:endParaRPr lang="tr-TR" sz="2200" b="0" i="0" dirty="0">
              <a:solidFill>
                <a:srgbClr val="333F49"/>
              </a:solidFill>
              <a:effectLst/>
              <a:latin typeface="Arial "/>
            </a:endParaRPr>
          </a:p>
          <a:p>
            <a:pPr algn="just"/>
            <a:r>
              <a:rPr lang="tr-TR" sz="2200" dirty="0">
                <a:solidFill>
                  <a:srgbClr val="333F49"/>
                </a:solidFill>
                <a:latin typeface="Arial "/>
                <a:hlinkClick r:id="rId2">
                  <a:extLst>
                    <a:ext uri="{A12FA001-AC4F-418D-AE19-62706E023703}">
                      <ahyp:hlinkClr xmlns:ahyp="http://schemas.microsoft.com/office/drawing/2018/hyperlinkcolor" val="tx"/>
                    </a:ext>
                  </a:extLst>
                </a:hlinkClick>
              </a:rPr>
              <a:t>DSM-IV-TR</a:t>
            </a:r>
            <a:r>
              <a:rPr lang="tr-TR" sz="2200" dirty="0">
                <a:solidFill>
                  <a:srgbClr val="333F49"/>
                </a:solidFill>
                <a:latin typeface="Arial "/>
              </a:rPr>
              <a:t>’de, Eksen </a:t>
            </a:r>
            <a:r>
              <a:rPr lang="tr-TR" sz="2200" dirty="0" err="1">
                <a:solidFill>
                  <a:srgbClr val="333F49"/>
                </a:solidFill>
                <a:latin typeface="Arial "/>
              </a:rPr>
              <a:t>I’in</a:t>
            </a:r>
            <a:r>
              <a:rPr lang="tr-TR" sz="2200" dirty="0">
                <a:solidFill>
                  <a:srgbClr val="333F49"/>
                </a:solidFill>
                <a:latin typeface="Arial "/>
              </a:rPr>
              <a:t> altındaki Genellikle İlk Kez Bebeklik, Çocukluk ya da Ergenlik Döneminde Tanısı Konan Bozukluklar/Bebeklik, Çocukluk ya da Ergenliğin Diğer </a:t>
            </a:r>
            <a:r>
              <a:rPr lang="tr-TR" sz="2200" dirty="0" err="1">
                <a:solidFill>
                  <a:srgbClr val="333F49"/>
                </a:solidFill>
                <a:latin typeface="Arial "/>
              </a:rPr>
              <a:t>Bozuklukları’nda</a:t>
            </a:r>
            <a:r>
              <a:rPr lang="tr-TR" sz="2200" dirty="0">
                <a:solidFill>
                  <a:srgbClr val="333F49"/>
                </a:solidFill>
                <a:latin typeface="Arial "/>
              </a:rPr>
              <a:t> Basmakalıp Davranış Bozukluğu olarak yer alır. </a:t>
            </a:r>
            <a:r>
              <a:rPr lang="tr-TR" sz="2200" dirty="0">
                <a:solidFill>
                  <a:srgbClr val="333F49"/>
                </a:solidFill>
                <a:latin typeface="Arial "/>
                <a:hlinkClick r:id="rId3">
                  <a:extLst>
                    <a:ext uri="{A12FA001-AC4F-418D-AE19-62706E023703}">
                      <ahyp:hlinkClr xmlns:ahyp="http://schemas.microsoft.com/office/drawing/2018/hyperlinkcolor" val="tx"/>
                    </a:ext>
                  </a:extLst>
                </a:hlinkClick>
              </a:rPr>
              <a:t>DSM-5</a:t>
            </a:r>
            <a:r>
              <a:rPr lang="tr-TR" sz="2200" dirty="0">
                <a:solidFill>
                  <a:srgbClr val="333F49"/>
                </a:solidFill>
                <a:latin typeface="Arial "/>
              </a:rPr>
              <a:t>’te, Nörogelişimsel Bozukluklar ana tanı kategorisi, Motor Bozukluklar türünün alt türüdür.</a:t>
            </a:r>
          </a:p>
        </p:txBody>
      </p:sp>
    </p:spTree>
    <p:extLst>
      <p:ext uri="{BB962C8B-B14F-4D97-AF65-F5344CB8AC3E}">
        <p14:creationId xmlns:p14="http://schemas.microsoft.com/office/powerpoint/2010/main" val="531749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3B3EA2-AE71-4A5C-BF6C-70DB3106FB69}"/>
              </a:ext>
            </a:extLst>
          </p:cNvPr>
          <p:cNvSpPr>
            <a:spLocks noGrp="1"/>
          </p:cNvSpPr>
          <p:nvPr>
            <p:ph idx="1"/>
          </p:nvPr>
        </p:nvSpPr>
        <p:spPr>
          <a:xfrm>
            <a:off x="997527" y="969818"/>
            <a:ext cx="10113818" cy="5129230"/>
          </a:xfrm>
        </p:spPr>
        <p:txBody>
          <a:bodyPr>
            <a:normAutofit/>
          </a:bodyPr>
          <a:lstStyle/>
          <a:p>
            <a:pPr algn="just"/>
            <a:r>
              <a:rPr lang="tr-TR" sz="2200" b="1" i="0" dirty="0">
                <a:solidFill>
                  <a:srgbClr val="333F49"/>
                </a:solidFill>
                <a:effectLst/>
                <a:latin typeface="Arial "/>
              </a:rPr>
              <a:t>DSM-4-TR’deki “Şizofreni ve Diğer </a:t>
            </a:r>
            <a:r>
              <a:rPr lang="tr-TR" sz="2200" b="1" i="0" dirty="0" err="1">
                <a:solidFill>
                  <a:srgbClr val="333F49"/>
                </a:solidFill>
                <a:effectLst/>
                <a:latin typeface="Arial "/>
              </a:rPr>
              <a:t>Psikotik</a:t>
            </a:r>
            <a:r>
              <a:rPr lang="tr-TR" sz="2200" b="1" i="0" dirty="0">
                <a:solidFill>
                  <a:srgbClr val="333F49"/>
                </a:solidFill>
                <a:effectLst/>
                <a:latin typeface="Arial "/>
              </a:rPr>
              <a:t> Bozukluklar (</a:t>
            </a:r>
            <a:r>
              <a:rPr lang="tr-TR" sz="2200" b="1" i="0" dirty="0" err="1">
                <a:solidFill>
                  <a:srgbClr val="333F49"/>
                </a:solidFill>
                <a:effectLst/>
                <a:latin typeface="Arial "/>
              </a:rPr>
              <a:t>Schizophrenia</a:t>
            </a:r>
            <a:r>
              <a:rPr lang="tr-TR" sz="2200" b="1" i="0" dirty="0">
                <a:solidFill>
                  <a:srgbClr val="333F49"/>
                </a:solidFill>
                <a:effectLst/>
                <a:latin typeface="Arial "/>
              </a:rPr>
              <a:t> </a:t>
            </a:r>
            <a:r>
              <a:rPr lang="tr-TR" sz="2200" b="1" i="0" dirty="0" err="1">
                <a:solidFill>
                  <a:srgbClr val="333F49"/>
                </a:solidFill>
                <a:effectLst/>
                <a:latin typeface="Arial "/>
              </a:rPr>
              <a:t>and</a:t>
            </a:r>
            <a:r>
              <a:rPr lang="tr-TR" sz="2200" b="1" i="0" dirty="0">
                <a:solidFill>
                  <a:srgbClr val="333F49"/>
                </a:solidFill>
                <a:effectLst/>
                <a:latin typeface="Arial "/>
              </a:rPr>
              <a:t> </a:t>
            </a:r>
            <a:r>
              <a:rPr lang="tr-TR" sz="2200" b="1" i="0" dirty="0" err="1">
                <a:solidFill>
                  <a:srgbClr val="333F49"/>
                </a:solidFill>
                <a:effectLst/>
                <a:latin typeface="Arial "/>
              </a:rPr>
              <a:t>Other</a:t>
            </a:r>
            <a:r>
              <a:rPr lang="tr-TR" sz="2200" b="1" i="0" dirty="0">
                <a:solidFill>
                  <a:srgbClr val="333F49"/>
                </a:solidFill>
                <a:effectLst/>
                <a:latin typeface="Arial "/>
              </a:rPr>
              <a:t> </a:t>
            </a:r>
            <a:r>
              <a:rPr lang="tr-TR" sz="2200" b="1" i="0" dirty="0" err="1">
                <a:solidFill>
                  <a:srgbClr val="333F49"/>
                </a:solidFill>
                <a:effectLst/>
                <a:latin typeface="Arial "/>
              </a:rPr>
              <a:t>Psychotic</a:t>
            </a:r>
            <a:r>
              <a:rPr lang="tr-TR" sz="2200" b="1" i="0" dirty="0">
                <a:solidFill>
                  <a:srgbClr val="333F49"/>
                </a:solidFill>
                <a:effectLst/>
                <a:latin typeface="Arial "/>
              </a:rPr>
              <a:t> </a:t>
            </a:r>
            <a:r>
              <a:rPr lang="tr-TR" sz="2200" b="1" i="0" dirty="0" err="1">
                <a:solidFill>
                  <a:srgbClr val="333F49"/>
                </a:solidFill>
                <a:effectLst/>
                <a:latin typeface="Arial "/>
              </a:rPr>
              <a:t>Disorders</a:t>
            </a:r>
            <a:r>
              <a:rPr lang="tr-TR" sz="2200" b="1" i="0" dirty="0">
                <a:solidFill>
                  <a:srgbClr val="333F49"/>
                </a:solidFill>
                <a:effectLst/>
                <a:latin typeface="Arial "/>
              </a:rPr>
              <a:t>)” bölümünün ismi DSM-5’te “Şizofreni Spektrumu ve Diğer </a:t>
            </a:r>
            <a:r>
              <a:rPr lang="tr-TR" sz="2200" b="1" i="0" dirty="0" err="1">
                <a:solidFill>
                  <a:srgbClr val="333F49"/>
                </a:solidFill>
                <a:effectLst/>
                <a:latin typeface="Arial "/>
              </a:rPr>
              <a:t>Psikotik</a:t>
            </a:r>
            <a:r>
              <a:rPr lang="tr-TR" sz="2200" b="1" i="0" dirty="0">
                <a:solidFill>
                  <a:srgbClr val="333F49"/>
                </a:solidFill>
                <a:effectLst/>
                <a:latin typeface="Arial "/>
              </a:rPr>
              <a:t> Bozukluklar (</a:t>
            </a:r>
            <a:r>
              <a:rPr lang="tr-TR" sz="2200" b="1" i="0" dirty="0" err="1">
                <a:solidFill>
                  <a:srgbClr val="333F49"/>
                </a:solidFill>
                <a:effectLst/>
                <a:latin typeface="Arial "/>
              </a:rPr>
              <a:t>Schizophrenia</a:t>
            </a:r>
            <a:r>
              <a:rPr lang="tr-TR" sz="2200" b="1" i="0" dirty="0">
                <a:solidFill>
                  <a:srgbClr val="333F49"/>
                </a:solidFill>
                <a:effectLst/>
                <a:latin typeface="Arial "/>
              </a:rPr>
              <a:t> </a:t>
            </a:r>
            <a:r>
              <a:rPr lang="tr-TR" sz="2200" b="1" i="0" dirty="0" err="1">
                <a:solidFill>
                  <a:srgbClr val="333F49"/>
                </a:solidFill>
                <a:effectLst/>
                <a:latin typeface="Arial "/>
              </a:rPr>
              <a:t>Spectrum</a:t>
            </a:r>
            <a:r>
              <a:rPr lang="tr-TR" sz="2200" b="1" i="0" dirty="0">
                <a:solidFill>
                  <a:srgbClr val="333F49"/>
                </a:solidFill>
                <a:effectLst/>
                <a:latin typeface="Arial "/>
              </a:rPr>
              <a:t> </a:t>
            </a:r>
            <a:r>
              <a:rPr lang="tr-TR" sz="2200" b="1" i="0" dirty="0" err="1">
                <a:solidFill>
                  <a:srgbClr val="333F49"/>
                </a:solidFill>
                <a:effectLst/>
                <a:latin typeface="Arial "/>
              </a:rPr>
              <a:t>and</a:t>
            </a:r>
            <a:r>
              <a:rPr lang="tr-TR" sz="2200" b="1" i="0" dirty="0">
                <a:solidFill>
                  <a:srgbClr val="333F49"/>
                </a:solidFill>
                <a:effectLst/>
                <a:latin typeface="Arial "/>
              </a:rPr>
              <a:t> </a:t>
            </a:r>
            <a:r>
              <a:rPr lang="tr-TR" sz="2200" b="1" i="0" dirty="0" err="1">
                <a:solidFill>
                  <a:srgbClr val="333F49"/>
                </a:solidFill>
                <a:effectLst/>
                <a:latin typeface="Arial "/>
              </a:rPr>
              <a:t>Other</a:t>
            </a:r>
            <a:r>
              <a:rPr lang="tr-TR" sz="2200" b="1" i="0" dirty="0">
                <a:solidFill>
                  <a:srgbClr val="333F49"/>
                </a:solidFill>
                <a:effectLst/>
                <a:latin typeface="Arial "/>
              </a:rPr>
              <a:t> </a:t>
            </a:r>
            <a:r>
              <a:rPr lang="tr-TR" sz="2200" b="1" i="0" dirty="0" err="1">
                <a:solidFill>
                  <a:srgbClr val="333F49"/>
                </a:solidFill>
                <a:effectLst/>
                <a:latin typeface="Arial "/>
              </a:rPr>
              <a:t>Psychotic</a:t>
            </a:r>
            <a:r>
              <a:rPr lang="tr-TR" sz="2200" b="1" i="0" dirty="0">
                <a:solidFill>
                  <a:srgbClr val="333F49"/>
                </a:solidFill>
                <a:effectLst/>
                <a:latin typeface="Arial "/>
              </a:rPr>
              <a:t> </a:t>
            </a:r>
            <a:r>
              <a:rPr lang="tr-TR" sz="2200" b="1" i="0" dirty="0" err="1">
                <a:solidFill>
                  <a:srgbClr val="333F49"/>
                </a:solidFill>
                <a:effectLst/>
                <a:latin typeface="Arial "/>
              </a:rPr>
              <a:t>Disorders</a:t>
            </a:r>
            <a:r>
              <a:rPr lang="tr-TR" sz="2200" b="1" i="0" dirty="0">
                <a:solidFill>
                  <a:srgbClr val="333F49"/>
                </a:solidFill>
                <a:effectLst/>
                <a:latin typeface="Arial "/>
              </a:rPr>
              <a:t>)” biçiminde değiştirilmiştir.</a:t>
            </a:r>
            <a:endParaRPr lang="tr-TR" sz="2200" b="0" i="0" dirty="0">
              <a:solidFill>
                <a:srgbClr val="333F49"/>
              </a:solidFill>
              <a:effectLst/>
              <a:latin typeface="Arial "/>
            </a:endParaRPr>
          </a:p>
          <a:p>
            <a:pPr algn="just"/>
            <a:r>
              <a:rPr lang="tr-TR" sz="2200" b="0" i="0" dirty="0">
                <a:solidFill>
                  <a:srgbClr val="333F49"/>
                </a:solidFill>
                <a:effectLst/>
                <a:latin typeface="Arial "/>
              </a:rPr>
              <a:t>Şizofreniye benzer çeşitli bozuklukların tıpkı “Otistik Spektrum </a:t>
            </a:r>
            <a:r>
              <a:rPr lang="tr-TR" sz="2200" b="0" i="0" dirty="0" err="1">
                <a:solidFill>
                  <a:srgbClr val="333F49"/>
                </a:solidFill>
                <a:effectLst/>
                <a:latin typeface="Arial "/>
              </a:rPr>
              <a:t>Bozukluğu”nda</a:t>
            </a:r>
            <a:r>
              <a:rPr lang="tr-TR" sz="2200" b="0" i="0" dirty="0">
                <a:solidFill>
                  <a:srgbClr val="333F49"/>
                </a:solidFill>
                <a:effectLst/>
                <a:latin typeface="Arial "/>
              </a:rPr>
              <a:t> olduğu gibi aynı bozukluğun çeşitli düzeydeki görünümleri olduğu yönünde bir görüş birliği oluşmaya başlamıştır. DSM-5 de kendini bu görüşe uydurmuştur. </a:t>
            </a:r>
          </a:p>
          <a:p>
            <a:pPr marL="0" indent="0" algn="l" fontAlgn="base">
              <a:buNone/>
            </a:pPr>
            <a:r>
              <a:rPr lang="tr-TR" sz="2400" b="1" i="0" dirty="0">
                <a:solidFill>
                  <a:srgbClr val="333F49"/>
                </a:solidFill>
                <a:effectLst/>
                <a:latin typeface="inherit"/>
              </a:rPr>
              <a:t>DSM-5’te “</a:t>
            </a:r>
            <a:r>
              <a:rPr lang="tr-TR" sz="2400" b="1" i="0" dirty="0" err="1">
                <a:solidFill>
                  <a:srgbClr val="333F49"/>
                </a:solidFill>
                <a:effectLst/>
                <a:latin typeface="inherit"/>
              </a:rPr>
              <a:t>Şizofreni”nin</a:t>
            </a:r>
            <a:r>
              <a:rPr lang="tr-TR" sz="2400" b="1" i="0" dirty="0">
                <a:solidFill>
                  <a:srgbClr val="333F49"/>
                </a:solidFill>
                <a:effectLst/>
                <a:latin typeface="inherit"/>
              </a:rPr>
              <a:t> A grubu tanı ölçütlerinde iki küçük değişiklik yapılmıştır.</a:t>
            </a:r>
            <a:br>
              <a:rPr lang="tr-TR" sz="2400" dirty="0"/>
            </a:br>
            <a:endParaRPr lang="tr-TR" sz="2400" dirty="0"/>
          </a:p>
          <a:p>
            <a:pPr algn="just"/>
            <a:endParaRPr lang="tr-TR" sz="2200" dirty="0">
              <a:latin typeface="Arial "/>
            </a:endParaRPr>
          </a:p>
        </p:txBody>
      </p:sp>
    </p:spTree>
    <p:extLst>
      <p:ext uri="{BB962C8B-B14F-4D97-AF65-F5344CB8AC3E}">
        <p14:creationId xmlns:p14="http://schemas.microsoft.com/office/powerpoint/2010/main" val="4186793665"/>
      </p:ext>
    </p:extLst>
  </p:cSld>
  <p:clrMapOvr>
    <a:masterClrMapping/>
  </p:clrMapOvr>
</p:sld>
</file>

<file path=ppt/theme/theme1.xml><?xml version="1.0" encoding="utf-8"?>
<a:theme xmlns:a="http://schemas.openxmlformats.org/drawingml/2006/main" name="PrismaticVTI">
  <a:themeElements>
    <a:clrScheme name="AnalogousFromLightSeedLeftStep">
      <a:dk1>
        <a:srgbClr val="000000"/>
      </a:dk1>
      <a:lt1>
        <a:srgbClr val="FFFFFF"/>
      </a:lt1>
      <a:dk2>
        <a:srgbClr val="223A3C"/>
      </a:dk2>
      <a:lt2>
        <a:srgbClr val="E8E3E2"/>
      </a:lt2>
      <a:accent1>
        <a:srgbClr val="81A8AC"/>
      </a:accent1>
      <a:accent2>
        <a:srgbClr val="74AA99"/>
      </a:accent2>
      <a:accent3>
        <a:srgbClr val="82AB8C"/>
      </a:accent3>
      <a:accent4>
        <a:srgbClr val="7DAB75"/>
      </a:accent4>
      <a:accent5>
        <a:srgbClr val="95A77E"/>
      </a:accent5>
      <a:accent6>
        <a:srgbClr val="A3A470"/>
      </a:accent6>
      <a:hlink>
        <a:srgbClr val="AE7069"/>
      </a:hlink>
      <a:folHlink>
        <a:srgbClr val="7F7F7F"/>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docProps/app.xml><?xml version="1.0" encoding="utf-8"?>
<Properties xmlns="http://schemas.openxmlformats.org/officeDocument/2006/extended-properties" xmlns:vt="http://schemas.openxmlformats.org/officeDocument/2006/docPropsVTypes">
  <TotalTime>2664</TotalTime>
  <Words>1551</Words>
  <Application>Microsoft Office PowerPoint</Application>
  <PresentationFormat>Geniş ekran</PresentationFormat>
  <Paragraphs>59</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Aharoni</vt:lpstr>
      <vt:lpstr>Arial</vt:lpstr>
      <vt:lpstr>Arial </vt:lpstr>
      <vt:lpstr>Avenir Next LT Pro</vt:lpstr>
      <vt:lpstr>inherit</vt:lpstr>
      <vt:lpstr>Open Sans</vt:lpstr>
      <vt:lpstr>PrismaticVTI</vt:lpstr>
      <vt:lpstr>DSM-4 TR VE  DSM-5 FARKLARI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Normal ve Anormal Davranışlar</dc:title>
  <dc:creator>Hatice Epli</dc:creator>
  <cp:lastModifiedBy>H E</cp:lastModifiedBy>
  <cp:revision>115</cp:revision>
  <dcterms:created xsi:type="dcterms:W3CDTF">2021-02-26T17:08:39Z</dcterms:created>
  <dcterms:modified xsi:type="dcterms:W3CDTF">2023-10-24T20:22:35Z</dcterms:modified>
</cp:coreProperties>
</file>