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79" r:id="rId4"/>
    <p:sldId id="280" r:id="rId5"/>
    <p:sldId id="281" r:id="rId6"/>
    <p:sldId id="28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83" r:id="rId21"/>
    <p:sldId id="258"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300" y="-78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Başlık 13"/>
          <p:cNvSpPr>
            <a:spLocks noGrp="1"/>
          </p:cNvSpPr>
          <p:nvPr>
            <p:ph type="ctrTitle"/>
          </p:nvPr>
        </p:nvSpPr>
        <p:spPr>
          <a:xfrm>
            <a:off x="1432560" y="359898"/>
            <a:ext cx="7406640" cy="1472184"/>
          </a:xfrm>
        </p:spPr>
        <p:txBody>
          <a:bodyPr anchor="b"/>
          <a:lstStyle>
            <a:lvl1pPr algn="l">
              <a:defRPr/>
            </a:lvl1pPr>
            <a:extLst/>
          </a:lstStyle>
          <a:p>
            <a:r>
              <a:rPr kumimoji="0" lang="tr-TR"/>
              <a:t>Asıl başlık stili için tıklatın</a:t>
            </a:r>
            <a:endParaRPr kumimoji="0" lang="en-US"/>
          </a:p>
        </p:txBody>
      </p:sp>
      <p:sp>
        <p:nvSpPr>
          <p:cNvPr id="22" name="Alt Başlık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sp>
        <p:nvSpPr>
          <p:cNvPr id="7" name="Veri Yer Tutucusu 6"/>
          <p:cNvSpPr>
            <a:spLocks noGrp="1"/>
          </p:cNvSpPr>
          <p:nvPr>
            <p:ph type="dt" sz="half" idx="10"/>
          </p:nvPr>
        </p:nvSpPr>
        <p:spPr/>
        <p:txBody>
          <a:bodyPr/>
          <a:lstStyle/>
          <a:p>
            <a:fld id="{CA8D30D2-811A-4CFD-9156-5566EE615021}" type="datetimeFigureOut">
              <a:rPr lang="tr-TR" smtClean="0"/>
              <a:t>23.12.2020</a:t>
            </a:fld>
            <a:endParaRPr lang="tr-TR"/>
          </a:p>
        </p:txBody>
      </p:sp>
      <p:sp>
        <p:nvSpPr>
          <p:cNvPr id="20" name="Altbilgi Yer Tutucusu 19"/>
          <p:cNvSpPr>
            <a:spLocks noGrp="1"/>
          </p:cNvSpPr>
          <p:nvPr>
            <p:ph type="ftr" sz="quarter" idx="11"/>
          </p:nvPr>
        </p:nvSpPr>
        <p:spPr/>
        <p:txBody>
          <a:bodyPr/>
          <a:lstStyle/>
          <a:p>
            <a:endParaRPr lang="tr-TR"/>
          </a:p>
        </p:txBody>
      </p:sp>
      <p:sp>
        <p:nvSpPr>
          <p:cNvPr id="10" name="Slayt Numarası Yer Tutucusu 9"/>
          <p:cNvSpPr>
            <a:spLocks noGrp="1"/>
          </p:cNvSpPr>
          <p:nvPr>
            <p:ph type="sldNum" sz="quarter" idx="12"/>
          </p:nvPr>
        </p:nvSpPr>
        <p:spPr/>
        <p:txBody>
          <a:bodyPr/>
          <a:lstStyle/>
          <a:p>
            <a:fld id="{98E0BF8C-A758-45DC-8756-AD4519CD537E}" type="slidenum">
              <a:rPr lang="tr-TR" smtClean="0"/>
              <a:t>‹#›</a:t>
            </a:fld>
            <a:endParaRPr lang="tr-T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CA8D30D2-811A-4CFD-9156-5566EE615021}" type="datetimeFigureOut">
              <a:rPr lang="tr-TR" smtClean="0"/>
              <a:t>23.12.2020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8E0BF8C-A758-45DC-8756-AD4519CD537E}"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a:t>Asıl başlık stili için tıklatın</a:t>
            </a:r>
            <a:endParaRPr kumimoji="0" lang="en-US"/>
          </a:p>
        </p:txBody>
      </p:sp>
      <p:sp>
        <p:nvSpPr>
          <p:cNvPr id="3" name="Metin Yer Tutucus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Veri Yer Tutucusu 3"/>
          <p:cNvSpPr>
            <a:spLocks noGrp="1"/>
          </p:cNvSpPr>
          <p:nvPr>
            <p:ph type="dt" sz="half" idx="10"/>
          </p:nvPr>
        </p:nvSpPr>
        <p:spPr/>
        <p:txBody>
          <a:bodyPr/>
          <a:lstStyle/>
          <a:p>
            <a:fld id="{CA8D30D2-811A-4CFD-9156-5566EE615021}" type="datetimeFigureOut">
              <a:rPr lang="tr-TR" smtClean="0"/>
              <a:t>23.12.2020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8E0BF8C-A758-45DC-8756-AD4519CD537E}" type="slidenum">
              <a:rPr lang="tr-TR" smtClean="0"/>
              <a:t>‹#›</a:t>
            </a:fld>
            <a:endParaRPr lang="tr-TR"/>
          </a:p>
        </p:txBody>
      </p:sp>
      <p:sp>
        <p:nvSpPr>
          <p:cNvPr id="10" name="Dikdörtgen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lstStyle/>
          <a:p>
            <a:r>
              <a:rPr kumimoji="0" lang="tr-TR"/>
              <a:t>Asıl başlık stili için tıklatın</a:t>
            </a:r>
            <a:endParaRPr kumimoji="0" lang="en-US"/>
          </a:p>
        </p:txBody>
      </p:sp>
      <p:sp>
        <p:nvSpPr>
          <p:cNvPr id="3" name="İçerik Yer Tutucus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İçerik Yer Tutucus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p:txBody>
          <a:bodyPr/>
          <a:lstStyle/>
          <a:p>
            <a:fld id="{CA8D30D2-811A-4CFD-9156-5566EE615021}" type="datetimeFigureOut">
              <a:rPr lang="tr-TR" smtClean="0"/>
              <a:t>23.12.2020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8E0BF8C-A758-45DC-8756-AD4519CD537E}"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a:t>Asıl başlık stili için tıklatın</a:t>
            </a:r>
            <a:endParaRPr kumimoji="0" lang="en-US"/>
          </a:p>
        </p:txBody>
      </p:sp>
      <p:sp>
        <p:nvSpPr>
          <p:cNvPr id="3" name="Metin Yer Tutucus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Metin Yer Tutucus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İçerik Yer Tutucus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İçerik Yer Tutucus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Veri Yer Tutucusu 6"/>
          <p:cNvSpPr>
            <a:spLocks noGrp="1"/>
          </p:cNvSpPr>
          <p:nvPr>
            <p:ph type="dt" sz="half" idx="10"/>
          </p:nvPr>
        </p:nvSpPr>
        <p:spPr/>
        <p:txBody>
          <a:bodyPr/>
          <a:lstStyle/>
          <a:p>
            <a:fld id="{CA8D30D2-811A-4CFD-9156-5566EE615021}" type="datetimeFigureOut">
              <a:rPr lang="tr-TR" smtClean="0"/>
              <a:t>23.12.2020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8E0BF8C-A758-45DC-8756-AD4519CD537E}"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nchor="ctr"/>
          <a:lstStyle/>
          <a:p>
            <a:r>
              <a:rPr kumimoji="0" lang="tr-TR"/>
              <a:t>Asıl başlık stili için tıklatın</a:t>
            </a:r>
            <a:endParaRPr kumimoji="0" lang="en-US"/>
          </a:p>
        </p:txBody>
      </p:sp>
      <p:sp>
        <p:nvSpPr>
          <p:cNvPr id="3" name="Veri Yer Tutucusu 2"/>
          <p:cNvSpPr>
            <a:spLocks noGrp="1"/>
          </p:cNvSpPr>
          <p:nvPr>
            <p:ph type="dt" sz="half" idx="10"/>
          </p:nvPr>
        </p:nvSpPr>
        <p:spPr/>
        <p:txBody>
          <a:bodyPr/>
          <a:lstStyle/>
          <a:p>
            <a:fld id="{CA8D30D2-811A-4CFD-9156-5566EE615021}" type="datetimeFigureOut">
              <a:rPr lang="tr-TR" smtClean="0"/>
              <a:t>23.12.2020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8E0BF8C-A758-45DC-8756-AD4519CD537E}"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Veri Yer Tutucusu 1"/>
          <p:cNvSpPr>
            <a:spLocks noGrp="1"/>
          </p:cNvSpPr>
          <p:nvPr>
            <p:ph type="dt" sz="half" idx="10"/>
          </p:nvPr>
        </p:nvSpPr>
        <p:spPr/>
        <p:txBody>
          <a:bodyPr/>
          <a:lstStyle/>
          <a:p>
            <a:fld id="{CA8D30D2-811A-4CFD-9156-5566EE615021}" type="datetimeFigureOut">
              <a:rPr lang="tr-TR" smtClean="0"/>
              <a:t>23.12.2020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8E0BF8C-A758-45DC-8756-AD4519CD537E}" type="slidenum">
              <a:rPr lang="tr-TR" smtClean="0"/>
              <a:t>‹#›</a:t>
            </a:fld>
            <a:endParaRPr lang="tr-TR"/>
          </a:p>
        </p:txBody>
      </p:sp>
      <p:sp>
        <p:nvSpPr>
          <p:cNvPr id="6" name="Dikdörtgen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a:t>Asıl başlık stili için tıklatın</a:t>
            </a:r>
            <a:endParaRPr kumimoji="0" lang="en-US"/>
          </a:p>
        </p:txBody>
      </p:sp>
      <p:sp>
        <p:nvSpPr>
          <p:cNvPr id="3" name="Metin Yer Tutucus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İçerik Yer Tutucus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p:txBody>
          <a:bodyPr/>
          <a:lstStyle/>
          <a:p>
            <a:fld id="{CA8D30D2-811A-4CFD-9156-5566EE615021}" type="datetimeFigureOut">
              <a:rPr lang="tr-TR" smtClean="0"/>
              <a:t>23.12.2020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8E0BF8C-A758-45DC-8756-AD4519CD537E}"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a:t>Asıl başlık stili için tıklatın</a:t>
            </a:r>
            <a:endParaRPr kumimoji="0" lang="en-US"/>
          </a:p>
        </p:txBody>
      </p:sp>
      <p:sp>
        <p:nvSpPr>
          <p:cNvPr id="5" name="Veri Yer Tutucusu 4"/>
          <p:cNvSpPr>
            <a:spLocks noGrp="1"/>
          </p:cNvSpPr>
          <p:nvPr>
            <p:ph type="dt" sz="half" idx="10"/>
          </p:nvPr>
        </p:nvSpPr>
        <p:spPr/>
        <p:txBody>
          <a:bodyPr/>
          <a:lstStyle/>
          <a:p>
            <a:fld id="{CA8D30D2-811A-4CFD-9156-5566EE615021}" type="datetimeFigureOut">
              <a:rPr lang="tr-TR" smtClean="0"/>
              <a:t>23.12.2020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8E0BF8C-A758-45DC-8756-AD4519CD537E}" type="slidenum">
              <a:rPr lang="tr-TR" smtClean="0"/>
              <a:t>‹#›</a:t>
            </a:fld>
            <a:endParaRPr lang="tr-TR"/>
          </a:p>
        </p:txBody>
      </p:sp>
      <p:sp>
        <p:nvSpPr>
          <p:cNvPr id="8" name="Dikdörtgen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Resim Yer Tutucus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a:t>Resim eklemek için simgeyi tıklatın</a:t>
            </a:r>
            <a:endParaRPr kumimoji="0" lang="en-US" dirty="0"/>
          </a:p>
        </p:txBody>
      </p:sp>
      <p:sp>
        <p:nvSpPr>
          <p:cNvPr id="9" name="Akış Çizelgesi: İşlem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Akış Çizelgesi: İşlem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Metin Yer Tutucus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CA8D30D2-811A-4CFD-9156-5566EE615021}" type="datetimeFigureOut">
              <a:rPr lang="tr-TR" smtClean="0"/>
              <a:t>23.12.2020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8E0BF8C-A758-45DC-8756-AD4519CD537E}"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274639"/>
            <a:ext cx="1828800" cy="5851525"/>
          </a:xfrm>
        </p:spPr>
        <p:txBody>
          <a:bodyPr vert="eaVert"/>
          <a:lstStyle/>
          <a:p>
            <a:r>
              <a:rPr kumimoji="0" lang="tr-TR"/>
              <a:t>Asıl başlık stili için tıklatın</a:t>
            </a:r>
            <a:endParaRPr kumimoji="0" lang="en-US"/>
          </a:p>
        </p:txBody>
      </p:sp>
      <p:sp>
        <p:nvSpPr>
          <p:cNvPr id="3" name="Dikey Metin Yer Tutucusu 2"/>
          <p:cNvSpPr>
            <a:spLocks noGrp="1"/>
          </p:cNvSpPr>
          <p:nvPr>
            <p:ph type="body" orient="vert" idx="1"/>
          </p:nvPr>
        </p:nvSpPr>
        <p:spPr>
          <a:xfrm>
            <a:off x="1143000" y="274640"/>
            <a:ext cx="55626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CA8D30D2-811A-4CFD-9156-5566EE615021}" type="datetimeFigureOut">
              <a:rPr lang="tr-TR" smtClean="0"/>
              <a:t>23.12.2020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8E0BF8C-A758-45DC-8756-AD4519CD537E}"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as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Halk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Başlık Yer Tutucusu 4"/>
          <p:cNvSpPr>
            <a:spLocks noGrp="1"/>
          </p:cNvSpPr>
          <p:nvPr>
            <p:ph type="title"/>
          </p:nvPr>
        </p:nvSpPr>
        <p:spPr>
          <a:xfrm>
            <a:off x="1435608" y="274638"/>
            <a:ext cx="7498080" cy="1143000"/>
          </a:xfrm>
          <a:prstGeom prst="rect">
            <a:avLst/>
          </a:prstGeom>
        </p:spPr>
        <p:txBody>
          <a:bodyPr anchor="ctr">
            <a:normAutofit/>
          </a:bodyPr>
          <a:lstStyle/>
          <a:p>
            <a:r>
              <a:rPr kumimoji="0" lang="tr-TR"/>
              <a:t>Asıl başlık stili için tıklatın</a:t>
            </a:r>
            <a:endParaRPr kumimoji="0" lang="en-US"/>
          </a:p>
        </p:txBody>
      </p:sp>
      <p:sp>
        <p:nvSpPr>
          <p:cNvPr id="9" name="Metin Yer Tutucusu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24" name="Veri Yer Tutucusu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A8D30D2-811A-4CFD-9156-5566EE615021}" type="datetimeFigureOut">
              <a:rPr lang="tr-TR" smtClean="0"/>
              <a:t>23.12.2020</a:t>
            </a:fld>
            <a:endParaRPr lang="tr-TR"/>
          </a:p>
        </p:txBody>
      </p:sp>
      <p:sp>
        <p:nvSpPr>
          <p:cNvPr id="10" name="Altbilgi Yer Tutucusu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Slayt Numarası Yer Tutucus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8E0BF8C-A758-45DC-8756-AD4519CD537E}" type="slidenum">
              <a:rPr lang="tr-TR" smtClean="0"/>
              <a:t>‹#›</a:t>
            </a:fld>
            <a:endParaRPr lang="tr-TR"/>
          </a:p>
        </p:txBody>
      </p:sp>
      <p:sp>
        <p:nvSpPr>
          <p:cNvPr id="15" name="Dikdörtgen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avys.omu.edu.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432560" y="359898"/>
            <a:ext cx="7406640" cy="1196894"/>
          </a:xfrm>
        </p:spPr>
        <p:txBody>
          <a:bodyPr>
            <a:normAutofit fontScale="90000"/>
          </a:bodyPr>
          <a:lstStyle/>
          <a:p>
            <a:pPr algn="ctr"/>
            <a:r>
              <a:rPr lang="tr-TR" dirty="0"/>
              <a:t>BORÇLAR GENEL HUKUKU</a:t>
            </a:r>
            <a:br>
              <a:rPr lang="tr-TR" dirty="0"/>
            </a:br>
            <a:r>
              <a:rPr lang="tr-TR" dirty="0"/>
              <a:t>8. HAFTA</a:t>
            </a:r>
          </a:p>
        </p:txBody>
      </p:sp>
      <p:sp>
        <p:nvSpPr>
          <p:cNvPr id="3" name="Alt Başlık 2"/>
          <p:cNvSpPr>
            <a:spLocks noGrp="1"/>
          </p:cNvSpPr>
          <p:nvPr>
            <p:ph type="subTitle" idx="1"/>
          </p:nvPr>
        </p:nvSpPr>
        <p:spPr>
          <a:xfrm>
            <a:off x="1403648" y="1916832"/>
            <a:ext cx="7406640" cy="4464496"/>
          </a:xfrm>
        </p:spPr>
        <p:txBody>
          <a:bodyPr>
            <a:normAutofit/>
          </a:bodyPr>
          <a:lstStyle/>
          <a:p>
            <a:r>
              <a:rPr lang="tr-TR" dirty="0"/>
              <a:t>Haksız fiil sorumluluğu Kavramı, sorumluluğun dayandığı esasa göre eğilimler, kusursuz sorumluluk kavramı</a:t>
            </a:r>
          </a:p>
          <a:p>
            <a:pPr algn="r"/>
            <a:r>
              <a:rPr lang="tr-TR" dirty="0"/>
              <a:t>Hazırlayan</a:t>
            </a:r>
          </a:p>
          <a:p>
            <a:pPr algn="r"/>
            <a:r>
              <a:rPr lang="tr-TR" dirty="0"/>
              <a:t>Dr. Öğr. Üyesi Hatice KARACAN ÇETİN</a:t>
            </a:r>
          </a:p>
          <a:p>
            <a:pPr algn="r"/>
            <a:r>
              <a:rPr lang="tr-TR" dirty="0" err="1"/>
              <a:t>Ondokuz</a:t>
            </a:r>
            <a:r>
              <a:rPr lang="tr-TR" dirty="0"/>
              <a:t> Mayıs </a:t>
            </a:r>
            <a:r>
              <a:rPr lang="tr-TR" dirty="0" err="1"/>
              <a:t>Üni</a:t>
            </a:r>
            <a:r>
              <a:rPr lang="tr-TR" dirty="0"/>
              <a:t>. AFB Hukuk Fakültesi </a:t>
            </a:r>
          </a:p>
          <a:p>
            <a:pPr algn="r"/>
            <a:r>
              <a:rPr lang="tr-TR" dirty="0"/>
              <a:t>Medeni Hukuk Anabilim Dalı</a:t>
            </a:r>
          </a:p>
          <a:p>
            <a:endParaRPr lang="tr-TR" dirty="0"/>
          </a:p>
        </p:txBody>
      </p:sp>
    </p:spTree>
    <p:extLst>
      <p:ext uri="{BB962C8B-B14F-4D97-AF65-F5344CB8AC3E}">
        <p14:creationId xmlns:p14="http://schemas.microsoft.com/office/powerpoint/2010/main" val="1133785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KUSUR SORUMLULUĞU</a:t>
            </a:r>
          </a:p>
        </p:txBody>
      </p:sp>
      <p:sp>
        <p:nvSpPr>
          <p:cNvPr id="3" name="İçerik Yer Tutucusu 2"/>
          <p:cNvSpPr>
            <a:spLocks noGrp="1"/>
          </p:cNvSpPr>
          <p:nvPr>
            <p:ph idx="1"/>
          </p:nvPr>
        </p:nvSpPr>
        <p:spPr/>
        <p:txBody>
          <a:bodyPr>
            <a:normAutofit fontScale="85000" lnSpcReduction="20000"/>
          </a:bodyPr>
          <a:lstStyle/>
          <a:p>
            <a:pPr marL="82296" indent="0" algn="ctr">
              <a:buNone/>
            </a:pPr>
            <a:r>
              <a:rPr lang="tr-TR" b="1" dirty="0"/>
              <a:t>İKİNCİ AYIRIM</a:t>
            </a:r>
            <a:endParaRPr lang="tr-TR" b="1" i="1" dirty="0"/>
          </a:p>
          <a:p>
            <a:pPr marL="82296" indent="0" algn="ctr">
              <a:buNone/>
            </a:pPr>
            <a:r>
              <a:rPr lang="tr-TR" b="1" dirty="0"/>
              <a:t>Haksız Fiillerden Doğan Borç İlişkileri</a:t>
            </a:r>
            <a:endParaRPr lang="tr-TR" b="1" i="1" dirty="0"/>
          </a:p>
          <a:p>
            <a:pPr marL="82296" indent="0" algn="ctr">
              <a:buNone/>
            </a:pPr>
            <a:r>
              <a:rPr lang="tr-TR" dirty="0"/>
              <a:t> </a:t>
            </a:r>
          </a:p>
          <a:p>
            <a:pPr marL="82296" indent="0" algn="ctr">
              <a:buNone/>
            </a:pPr>
            <a:r>
              <a:rPr lang="tr-TR" b="1" dirty="0"/>
              <a:t>A. Sorumluluk</a:t>
            </a:r>
            <a:endParaRPr lang="tr-TR" b="1" i="1" dirty="0"/>
          </a:p>
          <a:p>
            <a:pPr marL="82296" indent="0">
              <a:buNone/>
            </a:pPr>
            <a:r>
              <a:rPr lang="tr-TR" b="1" dirty="0"/>
              <a:t>I. Genel olarak</a:t>
            </a:r>
            <a:endParaRPr lang="tr-TR" b="1" i="1" dirty="0"/>
          </a:p>
          <a:p>
            <a:r>
              <a:rPr lang="tr-TR" b="1" dirty="0"/>
              <a:t>TBK m. 49- </a:t>
            </a:r>
            <a:r>
              <a:rPr lang="tr-TR" dirty="0">
                <a:solidFill>
                  <a:srgbClr val="FF0000"/>
                </a:solidFill>
              </a:rPr>
              <a:t>Kusurlu ve hukuka aykırı bir fiille başkasına zarar veren, bu zararı gidermekle yükümlüdür.</a:t>
            </a:r>
          </a:p>
          <a:p>
            <a:r>
              <a:rPr lang="tr-TR" dirty="0"/>
              <a:t>Zarar verici fiili yasaklayan bir hukuk kuralı bulunmasa bile, ahlaka aykırı bir fiille başkasına kasten zarar veren de, bu zararı gidermekle yükümlüdür.</a:t>
            </a:r>
            <a:endParaRPr lang="tr-TR" b="1" dirty="0"/>
          </a:p>
          <a:p>
            <a:pPr marL="82296" indent="0">
              <a:buNone/>
            </a:pPr>
            <a:endParaRPr lang="tr-TR" dirty="0"/>
          </a:p>
        </p:txBody>
      </p:sp>
    </p:spTree>
    <p:extLst>
      <p:ext uri="{BB962C8B-B14F-4D97-AF65-F5344CB8AC3E}">
        <p14:creationId xmlns:p14="http://schemas.microsoft.com/office/powerpoint/2010/main" val="1140056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ÖZEL HUKUKUNDA SORUMLULUK HUKUKU: TAZMİNAT HUKUKU</a:t>
            </a:r>
          </a:p>
        </p:txBody>
      </p:sp>
      <p:sp>
        <p:nvSpPr>
          <p:cNvPr id="3" name="İçerik Yer Tutucusu 2"/>
          <p:cNvSpPr>
            <a:spLocks noGrp="1"/>
          </p:cNvSpPr>
          <p:nvPr>
            <p:ph idx="1"/>
          </p:nvPr>
        </p:nvSpPr>
        <p:spPr>
          <a:xfrm>
            <a:off x="1435608" y="1484784"/>
            <a:ext cx="7498080" cy="4763616"/>
          </a:xfrm>
        </p:spPr>
        <p:txBody>
          <a:bodyPr/>
          <a:lstStyle/>
          <a:p>
            <a:r>
              <a:rPr lang="tr-TR" dirty="0"/>
              <a:t>…İLE SORUMLULUK: </a:t>
            </a:r>
          </a:p>
          <a:p>
            <a:r>
              <a:rPr lang="tr-TR" dirty="0"/>
              <a:t>…DEN SORUMLULUK: SORUMLULUĞUN KAYNAĞI</a:t>
            </a:r>
          </a:p>
          <a:p>
            <a:pPr lvl="1"/>
            <a:r>
              <a:rPr lang="tr-TR" dirty="0"/>
              <a:t>Sözleşme</a:t>
            </a:r>
          </a:p>
          <a:p>
            <a:pPr lvl="1"/>
            <a:r>
              <a:rPr lang="tr-TR" dirty="0">
                <a:solidFill>
                  <a:srgbClr val="FF0000"/>
                </a:solidFill>
              </a:rPr>
              <a:t>Haksız fiil</a:t>
            </a:r>
          </a:p>
          <a:p>
            <a:pPr lvl="1"/>
            <a:r>
              <a:rPr lang="tr-TR" dirty="0"/>
              <a:t>Sebepsiz zenginleşme</a:t>
            </a:r>
          </a:p>
          <a:p>
            <a:pPr lvl="1"/>
            <a:r>
              <a:rPr lang="tr-TR" dirty="0"/>
              <a:t>VİG</a:t>
            </a:r>
          </a:p>
        </p:txBody>
      </p:sp>
    </p:spTree>
    <p:extLst>
      <p:ext uri="{BB962C8B-B14F-4D97-AF65-F5344CB8AC3E}">
        <p14:creationId xmlns:p14="http://schemas.microsoft.com/office/powerpoint/2010/main" val="2857511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Sorumluluğa ilişkin ayrımlar:</a:t>
            </a:r>
          </a:p>
        </p:txBody>
      </p:sp>
      <p:sp>
        <p:nvSpPr>
          <p:cNvPr id="3" name="İçerik Yer Tutucusu 2"/>
          <p:cNvSpPr>
            <a:spLocks noGrp="1"/>
          </p:cNvSpPr>
          <p:nvPr>
            <p:ph idx="1"/>
          </p:nvPr>
        </p:nvSpPr>
        <p:spPr/>
        <p:txBody>
          <a:bodyPr>
            <a:normAutofit fontScale="92500" lnSpcReduction="20000"/>
          </a:bodyPr>
          <a:lstStyle/>
          <a:p>
            <a:r>
              <a:rPr lang="tr-TR" dirty="0"/>
              <a:t>Sorumluluk: zarar veren ile zarar gören arasındaki hukuk ilişki</a:t>
            </a:r>
          </a:p>
          <a:p>
            <a:r>
              <a:rPr lang="tr-TR" dirty="0"/>
              <a:t>Dayanağına göre öğretide yapılan ayrımlar:</a:t>
            </a:r>
          </a:p>
          <a:p>
            <a:r>
              <a:rPr lang="tr-TR" dirty="0"/>
              <a:t>1. </a:t>
            </a:r>
            <a:r>
              <a:rPr lang="tr-TR" dirty="0" err="1"/>
              <a:t>sözleşmesel</a:t>
            </a:r>
            <a:r>
              <a:rPr lang="tr-TR" dirty="0"/>
              <a:t> (akdi) </a:t>
            </a:r>
            <a:r>
              <a:rPr lang="tr-TR" dirty="0" err="1"/>
              <a:t>soruml</a:t>
            </a:r>
            <a:r>
              <a:rPr lang="tr-TR" dirty="0"/>
              <a:t>.: sözleşmeler dahil hukuki işlemlerden doğan sorumluluk</a:t>
            </a:r>
          </a:p>
          <a:p>
            <a:r>
              <a:rPr lang="tr-TR" dirty="0"/>
              <a:t>2. Sözleşme dışı sorumluluk: </a:t>
            </a:r>
          </a:p>
          <a:p>
            <a:pPr lvl="1"/>
            <a:r>
              <a:rPr lang="tr-TR" dirty="0"/>
              <a:t>Haksız fiil sorumluluğu sözleşme dışı sorumluluğun bir türüdür: </a:t>
            </a:r>
          </a:p>
          <a:p>
            <a:pPr lvl="2"/>
            <a:r>
              <a:rPr lang="tr-TR" dirty="0"/>
              <a:t>Geniş anlamda: kusur olsun olmasın hukuka aykırı eylemlerden sorumluluk</a:t>
            </a:r>
          </a:p>
          <a:p>
            <a:pPr lvl="2"/>
            <a:r>
              <a:rPr lang="tr-TR" dirty="0"/>
              <a:t>Dar anlamda haksız fiil sorumluluğu: Kusura dayanan </a:t>
            </a:r>
            <a:r>
              <a:rPr lang="tr-TR" dirty="0" err="1"/>
              <a:t>hf</a:t>
            </a:r>
            <a:r>
              <a:rPr lang="tr-TR" dirty="0"/>
              <a:t> </a:t>
            </a:r>
            <a:r>
              <a:rPr lang="tr-TR" dirty="0" err="1"/>
              <a:t>soruml</a:t>
            </a:r>
            <a:r>
              <a:rPr lang="tr-TR" dirty="0"/>
              <a:t>.</a:t>
            </a:r>
          </a:p>
        </p:txBody>
      </p:sp>
    </p:spTree>
    <p:extLst>
      <p:ext uri="{BB962C8B-B14F-4D97-AF65-F5344CB8AC3E}">
        <p14:creationId xmlns:p14="http://schemas.microsoft.com/office/powerpoint/2010/main" val="3719071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1714202"/>
          </a:xfrm>
        </p:spPr>
        <p:txBody>
          <a:bodyPr>
            <a:normAutofit fontScale="90000"/>
          </a:bodyPr>
          <a:lstStyle/>
          <a:p>
            <a:r>
              <a:rPr lang="tr-TR" dirty="0"/>
              <a:t>Hukuki sorumlulukta (tazminat sorumluluğunda) esas olan kusurlu </a:t>
            </a:r>
            <a:r>
              <a:rPr lang="tr-TR" dirty="0" err="1"/>
              <a:t>sorumluluktır</a:t>
            </a:r>
            <a:r>
              <a:rPr lang="tr-TR" dirty="0"/>
              <a:t>. </a:t>
            </a:r>
          </a:p>
        </p:txBody>
      </p:sp>
      <p:sp>
        <p:nvSpPr>
          <p:cNvPr id="3" name="İçerik Yer Tutucusu 2"/>
          <p:cNvSpPr>
            <a:spLocks noGrp="1"/>
          </p:cNvSpPr>
          <p:nvPr>
            <p:ph idx="1"/>
          </p:nvPr>
        </p:nvSpPr>
        <p:spPr>
          <a:xfrm>
            <a:off x="1435608" y="2276872"/>
            <a:ext cx="7498080" cy="3971528"/>
          </a:xfrm>
        </p:spPr>
        <p:txBody>
          <a:bodyPr/>
          <a:lstStyle/>
          <a:p>
            <a:r>
              <a:rPr lang="tr-TR" dirty="0"/>
              <a:t>Haksız fiil sorumluluğunda da asıl olan kusur sorumluluğudur: kusura dayanan sorumluluk.</a:t>
            </a:r>
          </a:p>
          <a:p>
            <a:r>
              <a:rPr lang="tr-TR" dirty="0"/>
              <a:t>Kusursuz sorumluluk istisnadır, kanunda özel olarak düzenlenmiş ise söz konusu olur. </a:t>
            </a:r>
          </a:p>
          <a:p>
            <a:endParaRPr lang="tr-TR" dirty="0"/>
          </a:p>
        </p:txBody>
      </p:sp>
    </p:spTree>
    <p:extLst>
      <p:ext uri="{BB962C8B-B14F-4D97-AF65-F5344CB8AC3E}">
        <p14:creationId xmlns:p14="http://schemas.microsoft.com/office/powerpoint/2010/main" val="685094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2362274"/>
          </a:xfrm>
        </p:spPr>
        <p:txBody>
          <a:bodyPr>
            <a:normAutofit fontScale="90000"/>
          </a:bodyPr>
          <a:lstStyle/>
          <a:p>
            <a:r>
              <a:rPr lang="tr-TR" dirty="0"/>
              <a:t>Kusura dayanmayan haksız fiil sorumlulukları(kusursuz sorumluluk=sebep  sorumluluğu, =objektif sorumluluk)</a:t>
            </a:r>
          </a:p>
        </p:txBody>
      </p:sp>
      <p:sp>
        <p:nvSpPr>
          <p:cNvPr id="3" name="İçerik Yer Tutucusu 2"/>
          <p:cNvSpPr>
            <a:spLocks noGrp="1"/>
          </p:cNvSpPr>
          <p:nvPr>
            <p:ph idx="1"/>
          </p:nvPr>
        </p:nvSpPr>
        <p:spPr>
          <a:xfrm>
            <a:off x="1435608" y="2708920"/>
            <a:ext cx="7498080" cy="3539480"/>
          </a:xfrm>
        </p:spPr>
        <p:txBody>
          <a:bodyPr>
            <a:normAutofit fontScale="47500" lnSpcReduction="20000"/>
          </a:bodyPr>
          <a:lstStyle/>
          <a:p>
            <a:r>
              <a:rPr lang="tr-TR" dirty="0"/>
              <a:t>Hakkaniyet sorumluluğu (hakkaniyet esasına dayanan sorumluluk): </a:t>
            </a:r>
            <a:r>
              <a:rPr lang="tr-TR" dirty="0" err="1"/>
              <a:t>tg</a:t>
            </a:r>
            <a:r>
              <a:rPr lang="tr-TR" dirty="0"/>
              <a:t> olmayan failin hukuka aykırı olarak verdiği zarardan sorumluluk</a:t>
            </a:r>
          </a:p>
          <a:p>
            <a:r>
              <a:rPr lang="tr-TR" dirty="0"/>
              <a:t>Tehlike esasına dayanan sorumluluk: tehlike sorumluluğu (kusursuz sorumluluğun en ağır hali: ağırlaştırılmış sebep sorumluluğu/ ağırlaştırılmış objektif sorumluluk)</a:t>
            </a:r>
          </a:p>
          <a:p>
            <a:r>
              <a:rPr lang="tr-TR" dirty="0"/>
              <a:t>Hakimiyet ve yararlanma esaslarına dayanan </a:t>
            </a:r>
            <a:r>
              <a:rPr lang="tr-TR" dirty="0" err="1"/>
              <a:t>sorumlulukler</a:t>
            </a:r>
            <a:r>
              <a:rPr lang="tr-TR" dirty="0"/>
              <a:t>: olağan sebep sorumluluğu, özen yükümlülüğünün ihlalinden doğan sorumluluk)</a:t>
            </a:r>
          </a:p>
          <a:p>
            <a:pPr lvl="1"/>
            <a:r>
              <a:rPr lang="tr-TR" dirty="0"/>
              <a:t>Ev başkanının sorumluluğu</a:t>
            </a:r>
          </a:p>
          <a:p>
            <a:pPr lvl="1"/>
            <a:r>
              <a:rPr lang="tr-TR" dirty="0"/>
              <a:t>Adam çalıştıranın sorumluluğu</a:t>
            </a:r>
          </a:p>
          <a:p>
            <a:pPr lvl="1"/>
            <a:r>
              <a:rPr lang="tr-TR" dirty="0"/>
              <a:t>Hayvan idare edenin sorumluluğu</a:t>
            </a:r>
          </a:p>
          <a:p>
            <a:pPr lvl="1"/>
            <a:r>
              <a:rPr lang="tr-TR" dirty="0"/>
              <a:t>Yapı malikinin sorumluluğu</a:t>
            </a:r>
          </a:p>
          <a:p>
            <a:r>
              <a:rPr lang="tr-TR" dirty="0"/>
              <a:t>Fedakarlığın denkleştirilmesi esasına dayanan sorumluluk: kusur olmasa bile kişi sorumlu, eylem hukuka aykırı olmasa bile sorumlu tutuluyor:  taşınmaz malikinin sorumluluğu TMK m. 730, Iztırar hali TBK m. 64/II</a:t>
            </a:r>
          </a:p>
        </p:txBody>
      </p:sp>
    </p:spTree>
    <p:extLst>
      <p:ext uri="{BB962C8B-B14F-4D97-AF65-F5344CB8AC3E}">
        <p14:creationId xmlns:p14="http://schemas.microsoft.com/office/powerpoint/2010/main" val="964374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err="1"/>
              <a:t>IIITehlike</a:t>
            </a:r>
            <a:r>
              <a:rPr lang="tr-TR" b="1" dirty="0"/>
              <a:t> sorumluluğu ve denkleştirme </a:t>
            </a:r>
            <a:endParaRPr lang="tr-TR" b="1" i="1" dirty="0"/>
          </a:p>
          <a:p>
            <a:r>
              <a:rPr lang="tr-TR" b="1" dirty="0"/>
              <a:t>MADDE 71-</a:t>
            </a:r>
            <a:r>
              <a:rPr lang="tr-TR" dirty="0"/>
              <a:t> Önemli ölçüde tehlike </a:t>
            </a:r>
            <a:r>
              <a:rPr lang="tr-TR" dirty="0" err="1"/>
              <a:t>arzeden</a:t>
            </a:r>
            <a:r>
              <a:rPr lang="tr-TR" dirty="0"/>
              <a:t> bir işletmenin faaliyetinden zarar doğduğu takdirde, bu zarardan işletme sahibi ve varsa işleten </a:t>
            </a:r>
            <a:r>
              <a:rPr lang="tr-TR" dirty="0" err="1"/>
              <a:t>müteselsilen</a:t>
            </a:r>
            <a:r>
              <a:rPr lang="tr-TR" dirty="0"/>
              <a:t> sorumludur. </a:t>
            </a:r>
          </a:p>
          <a:p>
            <a:endParaRPr lang="tr-TR" dirty="0"/>
          </a:p>
        </p:txBody>
      </p:sp>
    </p:spTree>
    <p:extLst>
      <p:ext uri="{BB962C8B-B14F-4D97-AF65-F5344CB8AC3E}">
        <p14:creationId xmlns:p14="http://schemas.microsoft.com/office/powerpoint/2010/main" val="379775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r>
              <a:rPr lang="tr-TR" i="1" dirty="0"/>
              <a:t>İşleten ve araç işleticisinin bağlı olduğu teşebbüs sahibinin hukuki sorumluluğu</a:t>
            </a:r>
            <a:r>
              <a:rPr lang="tr-TR" i="1" baseline="30000" dirty="0"/>
              <a:t> (1)</a:t>
            </a:r>
            <a:endParaRPr lang="tr-TR" i="1" dirty="0"/>
          </a:p>
          <a:p>
            <a:r>
              <a:rPr lang="tr-TR" dirty="0"/>
              <a:t>	</a:t>
            </a:r>
            <a:r>
              <a:rPr lang="tr-TR" b="1" dirty="0"/>
              <a:t>KTK m. 85 – (Değişik birinci fıkra: 17/10/1996-4199/28 </a:t>
            </a:r>
            <a:r>
              <a:rPr lang="tr-TR" b="1" dirty="0" err="1"/>
              <a:t>md.</a:t>
            </a:r>
            <a:r>
              <a:rPr lang="tr-TR" b="1" dirty="0"/>
              <a:t>)</a:t>
            </a:r>
            <a:r>
              <a:rPr lang="tr-TR" dirty="0"/>
              <a:t> Bir motorlu aracın işletilmesi bir kimsenin ölümüne veya yaralanmasına yahut bir şeyin zarara uğramasına sebep olursa, motorlu aracın bir teşebbüsün unvanı veya işletme adı altında veya bu teşebbüs tarafından kesilen biletle işletilmesi halinde, motorlu aracın işleteni ve bağlı olduğu teşebbüsün sahibi, doğan zarardan müştereken ve </a:t>
            </a:r>
            <a:r>
              <a:rPr lang="tr-TR" dirty="0" err="1"/>
              <a:t>müteselsilen</a:t>
            </a:r>
            <a:r>
              <a:rPr lang="tr-TR" dirty="0"/>
              <a:t> sorumlu olurlar.</a:t>
            </a:r>
          </a:p>
          <a:p>
            <a:endParaRPr lang="tr-TR" dirty="0"/>
          </a:p>
        </p:txBody>
      </p:sp>
    </p:spTree>
    <p:extLst>
      <p:ext uri="{BB962C8B-B14F-4D97-AF65-F5344CB8AC3E}">
        <p14:creationId xmlns:p14="http://schemas.microsoft.com/office/powerpoint/2010/main" val="3888197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b="1" dirty="0"/>
              <a:t>1. Adam çalıştıranın sorumluluğu</a:t>
            </a:r>
            <a:endParaRPr lang="tr-TR" b="1" i="1" dirty="0"/>
          </a:p>
          <a:p>
            <a:r>
              <a:rPr lang="tr-TR" b="1" dirty="0"/>
              <a:t>TBK m. 66-</a:t>
            </a:r>
            <a:r>
              <a:rPr lang="tr-TR" dirty="0"/>
              <a:t> Adam çalıştıran, çalışanın, kendisine verilen işin yapılması sırasında başkalarına verdiği zararı gidermekle yükümlüdür.</a:t>
            </a:r>
          </a:p>
          <a:p>
            <a:r>
              <a:rPr lang="tr-TR" dirty="0"/>
              <a:t>Adam çalıştıran, çalışanını seçerken, işiyle ilgili talimat verirken, gözetim ve denetimde bulunurken, zararın doğmasını engellemek için gerekli özeni gösterdiğini ispat ederse, sorumlu olmaz. </a:t>
            </a:r>
          </a:p>
          <a:p>
            <a:endParaRPr lang="tr-TR" dirty="0"/>
          </a:p>
        </p:txBody>
      </p:sp>
    </p:spTree>
    <p:extLst>
      <p:ext uri="{BB962C8B-B14F-4D97-AF65-F5344CB8AC3E}">
        <p14:creationId xmlns:p14="http://schemas.microsoft.com/office/powerpoint/2010/main" val="274191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2. hayvan bulunduranın sorumluluğu </a:t>
            </a:r>
            <a:endParaRPr lang="tr-TR" b="1" i="1" dirty="0"/>
          </a:p>
          <a:p>
            <a:r>
              <a:rPr lang="tr-TR" b="1" dirty="0"/>
              <a:t>a. Giderim yükümlülüğü</a:t>
            </a:r>
            <a:r>
              <a:rPr lang="tr-TR" i="1" dirty="0"/>
              <a:t> </a:t>
            </a:r>
            <a:endParaRPr lang="tr-TR" b="1" i="1" dirty="0"/>
          </a:p>
          <a:p>
            <a:r>
              <a:rPr lang="tr-TR" b="1" dirty="0"/>
              <a:t>TBK m. 67-</a:t>
            </a:r>
            <a:r>
              <a:rPr lang="tr-TR" dirty="0"/>
              <a:t> Bir hayvanın bakımını ve yönetimini sürekli veya geçici olarak üstlenen kişi, hayvanın verdiği zararı gidermekle yükümlüdür. </a:t>
            </a:r>
          </a:p>
          <a:p>
            <a:r>
              <a:rPr lang="tr-TR" dirty="0"/>
              <a:t>Hayvan bulunduran, bu zararın doğmasını engellemek için gerekli özeni gösterdiğini ispat ederse</a:t>
            </a:r>
            <a:r>
              <a:rPr lang="tr-TR" b="1" dirty="0"/>
              <a:t> </a:t>
            </a:r>
            <a:r>
              <a:rPr lang="tr-TR" dirty="0"/>
              <a:t>sorumlu olmaz. </a:t>
            </a:r>
          </a:p>
          <a:p>
            <a:endParaRPr lang="tr-TR" dirty="0"/>
          </a:p>
        </p:txBody>
      </p:sp>
    </p:spTree>
    <p:extLst>
      <p:ext uri="{BB962C8B-B14F-4D97-AF65-F5344CB8AC3E}">
        <p14:creationId xmlns:p14="http://schemas.microsoft.com/office/powerpoint/2010/main" val="2110980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b="1" dirty="0"/>
              <a:t>3. yapı malikinin sorumluluğu </a:t>
            </a:r>
            <a:endParaRPr lang="tr-TR" b="1" i="1" dirty="0"/>
          </a:p>
          <a:p>
            <a:r>
              <a:rPr lang="tr-TR" b="1" dirty="0"/>
              <a:t>a. Giderim yükümlülüğü</a:t>
            </a:r>
            <a:endParaRPr lang="tr-TR" b="1" i="1" dirty="0"/>
          </a:p>
          <a:p>
            <a:r>
              <a:rPr lang="tr-TR" b="1" dirty="0"/>
              <a:t>TBK m. 69-</a:t>
            </a:r>
            <a:r>
              <a:rPr lang="tr-TR" dirty="0"/>
              <a:t> Bir binanın veya diğer yapı eserlerinin maliki, bunların yapımındaki bozukluklardan veya bakımındaki eksikliklerden doğan zararı gidermekle yükümlüdür. </a:t>
            </a:r>
          </a:p>
          <a:p>
            <a:r>
              <a:rPr lang="tr-TR" dirty="0"/>
              <a:t>İntifa ve oturma hakkı sahipleri de, binanın bakımındaki eksikliklerden doğan zararlardan, malikle birlikte </a:t>
            </a:r>
            <a:r>
              <a:rPr lang="tr-TR" dirty="0" err="1"/>
              <a:t>müteselsilen</a:t>
            </a:r>
            <a:r>
              <a:rPr lang="tr-TR" dirty="0"/>
              <a:t> sorumludurlar.</a:t>
            </a:r>
          </a:p>
          <a:p>
            <a:endParaRPr lang="tr-TR" dirty="0"/>
          </a:p>
        </p:txBody>
      </p:sp>
    </p:spTree>
    <p:extLst>
      <p:ext uri="{BB962C8B-B14F-4D97-AF65-F5344CB8AC3E}">
        <p14:creationId xmlns:p14="http://schemas.microsoft.com/office/powerpoint/2010/main" val="357635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I. Hakkaniyet sorumluluğu</a:t>
            </a:r>
            <a:endParaRPr lang="tr-TR" b="1" i="1" dirty="0"/>
          </a:p>
          <a:p>
            <a:r>
              <a:rPr lang="tr-TR" b="1" dirty="0"/>
              <a:t>TBK m. 65-</a:t>
            </a:r>
            <a:r>
              <a:rPr lang="tr-TR" dirty="0"/>
              <a:t> hakkaniyet gerektiriyorsa; hâkim, ayırt etme gücü bulunmayan kişinin verdiği zararın, tamamen veya kısmen giderilmesine karar verir.</a:t>
            </a:r>
          </a:p>
          <a:p>
            <a:endParaRPr lang="tr-TR" dirty="0"/>
          </a:p>
        </p:txBody>
      </p:sp>
    </p:spTree>
    <p:extLst>
      <p:ext uri="{BB962C8B-B14F-4D97-AF65-F5344CB8AC3E}">
        <p14:creationId xmlns:p14="http://schemas.microsoft.com/office/powerpoint/2010/main" val="4018843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2. Sorumluluk</a:t>
            </a:r>
            <a:endParaRPr lang="tr-TR" dirty="0"/>
          </a:p>
          <a:p>
            <a:r>
              <a:rPr lang="tr-TR" b="1" dirty="0"/>
              <a:t>TBK m. 64- </a:t>
            </a:r>
            <a:r>
              <a:rPr lang="tr-TR" dirty="0"/>
              <a:t>Haklı savunmada bulunan, saldıranın şahsına veya mallarına verdiği zarardan sorumlu tutulamaz. </a:t>
            </a:r>
          </a:p>
          <a:p>
            <a:r>
              <a:rPr lang="tr-TR" dirty="0"/>
              <a:t>Kendisini veya başkasını açık ya da yakın bir zarar tehlikesinden korumak için diğer bir kişinin mallarına zarar verenin, bu zararı giderim yükümlülüğünü hâkim hakkaniyete göre belirler.</a:t>
            </a:r>
            <a:endParaRPr lang="tr-TR" b="1" i="1" dirty="0"/>
          </a:p>
          <a:p>
            <a:endParaRPr lang="tr-TR" dirty="0"/>
          </a:p>
        </p:txBody>
      </p:sp>
    </p:spTree>
    <p:extLst>
      <p:ext uri="{BB962C8B-B14F-4D97-AF65-F5344CB8AC3E}">
        <p14:creationId xmlns:p14="http://schemas.microsoft.com/office/powerpoint/2010/main" val="3386930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i="1" dirty="0"/>
              <a:t>V. Taşınmaz malikinin sorumluluğu</a:t>
            </a:r>
            <a:endParaRPr lang="tr-TR" dirty="0"/>
          </a:p>
          <a:p>
            <a:r>
              <a:rPr lang="tr-TR" b="1" dirty="0"/>
              <a:t>TMK m. 730-</a:t>
            </a:r>
            <a:r>
              <a:rPr lang="tr-TR" dirty="0"/>
              <a:t> Bir taşınmaz malikinin mülkiyet hakkını bu hakkın yasal kısıtlamalarına aykırı kullanması sonucunda zarar gören veya zarar tehlikesi ile karşılaşan kimse, durumun eski hâline getirilmesini, tehlikenin ve uğradığı zararın giderilmesini dava edebilir.</a:t>
            </a:r>
          </a:p>
          <a:p>
            <a:r>
              <a:rPr lang="tr-TR" b="1" dirty="0"/>
              <a:t>Hâkim, yerel âdete uygun ve kaçınılmaz taşkınlıklardan doğan zararların uygun bir bedelle denkleştirilmesine karar verebilir.</a:t>
            </a:r>
          </a:p>
          <a:p>
            <a:endParaRPr lang="tr-TR" dirty="0"/>
          </a:p>
        </p:txBody>
      </p:sp>
    </p:spTree>
    <p:extLst>
      <p:ext uri="{BB962C8B-B14F-4D97-AF65-F5344CB8AC3E}">
        <p14:creationId xmlns:p14="http://schemas.microsoft.com/office/powerpoint/2010/main" val="1227790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i="1" dirty="0"/>
              <a:t>II. Sorumluluk</a:t>
            </a:r>
            <a:endParaRPr lang="tr-TR" dirty="0"/>
          </a:p>
          <a:p>
            <a:r>
              <a:rPr lang="tr-TR" b="1" dirty="0"/>
              <a:t>TMK m. 369-</a:t>
            </a:r>
            <a:r>
              <a:rPr lang="tr-TR" dirty="0"/>
              <a:t> Ev başkanı, ev halkından olan küçüğün, kısıtlının, akıl hastalığı veya akıl zayıflığı bulunan kişinin verdiği zarardan, alışılmış şekilde durum ve koşulların gerektirdiği dikkatle onu gözetim altında bulundurduğunu veya bu dikkat ve özeni gösterseydi dahi zararın meydana gelmesini engelleyemeyeceğini ispat etmedikçe sorumludur.</a:t>
            </a:r>
          </a:p>
        </p:txBody>
      </p:sp>
    </p:spTree>
    <p:extLst>
      <p:ext uri="{BB962C8B-B14F-4D97-AF65-F5344CB8AC3E}">
        <p14:creationId xmlns:p14="http://schemas.microsoft.com/office/powerpoint/2010/main" val="3772938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i="1" dirty="0"/>
              <a:t>Kirletenin sorumluluğu: </a:t>
            </a:r>
          </a:p>
          <a:p>
            <a:r>
              <a:rPr lang="tr-TR" dirty="0"/>
              <a:t>	</a:t>
            </a:r>
            <a:r>
              <a:rPr lang="tr-TR" b="1" dirty="0"/>
              <a:t>çevre Kanunu m. 28 – (Değişik: 3/3/1988 - 3416/8.md.)</a:t>
            </a:r>
            <a:r>
              <a:rPr lang="tr-TR" dirty="0"/>
              <a:t> </a:t>
            </a:r>
          </a:p>
          <a:p>
            <a:r>
              <a:rPr lang="tr-TR" dirty="0"/>
              <a:t>	Çevreyi kirletenler ve çevreye zarar verenler sebep oldukları kirlenme ve bozulmadan doğan zararlardan dolayı kusur şartı aranmaksızın sorumludurlar. </a:t>
            </a:r>
          </a:p>
          <a:p>
            <a:endParaRPr lang="tr-TR" dirty="0"/>
          </a:p>
        </p:txBody>
      </p:sp>
    </p:spTree>
    <p:extLst>
      <p:ext uri="{BB962C8B-B14F-4D97-AF65-F5344CB8AC3E}">
        <p14:creationId xmlns:p14="http://schemas.microsoft.com/office/powerpoint/2010/main" val="985465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b="1" dirty="0"/>
              <a:t>Sorumluluğa ilişkin temel ilkeler </a:t>
            </a:r>
            <a:endParaRPr lang="tr-TR" dirty="0"/>
          </a:p>
          <a:p>
            <a:r>
              <a:rPr lang="tr-TR" b="1" dirty="0"/>
              <a:t>	</a:t>
            </a:r>
            <a:r>
              <a:rPr lang="tr-TR" b="1" dirty="0" err="1"/>
              <a:t>Biyogüvenlik</a:t>
            </a:r>
            <a:r>
              <a:rPr lang="tr-TR" b="1" dirty="0"/>
              <a:t> Kanunu m. 14 – </a:t>
            </a:r>
            <a:r>
              <a:rPr lang="tr-TR" dirty="0"/>
              <a:t>(1) GDO ve ürünleri ile ilgili faaliyetlerde bulunanlar, bu Kanun kapsamında izin almış olsalar dahi, insan, hayvan ve bitki sağlığı ile çevrenin ve biyolojik çeşitliliğin korunması, sürdürülebilirliğinin sağlanmasına karşı oluşan zararlardan sorumludur. Bu sorumluluk, GDO ve ürünlerinin, başvuru ve kararda yer alan koşulları sağlamadığının anlaşılması durumunda zarar oluşmasa dahi geçerlidir. </a:t>
            </a:r>
          </a:p>
        </p:txBody>
      </p:sp>
    </p:spTree>
    <p:extLst>
      <p:ext uri="{BB962C8B-B14F-4D97-AF65-F5344CB8AC3E}">
        <p14:creationId xmlns:p14="http://schemas.microsoft.com/office/powerpoint/2010/main" val="3922965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i="1" dirty="0"/>
              <a:t>3. Zorunluluk hâlinde</a:t>
            </a:r>
            <a:endParaRPr lang="tr-TR" dirty="0"/>
          </a:p>
          <a:p>
            <a:r>
              <a:rPr lang="tr-TR" b="1" dirty="0"/>
              <a:t>TMK m. 753-</a:t>
            </a:r>
            <a:r>
              <a:rPr lang="tr-TR" dirty="0"/>
              <a:t> Bir kimse kendisini veya başkasını tehdit eden bir zararı veya o anda mevcut bir tehlikeyi ancak başkasının taşınmazına müdahale ile önleyebilecek ve bu zarar ya da tehlike taşınmaza müdahaleden doğacak zarardan önemli ölçüde büyük ise, malik buna katlanmak zorundadır.</a:t>
            </a:r>
          </a:p>
          <a:p>
            <a:r>
              <a:rPr lang="tr-TR" dirty="0"/>
              <a:t>Malik, bu yüzden uğradığı zarar için hakkaniyete uygun bir denkleştirme bedeli isteyebilir.</a:t>
            </a:r>
          </a:p>
        </p:txBody>
      </p:sp>
    </p:spTree>
    <p:extLst>
      <p:ext uri="{BB962C8B-B14F-4D97-AF65-F5344CB8AC3E}">
        <p14:creationId xmlns:p14="http://schemas.microsoft.com/office/powerpoint/2010/main" val="44903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i="1" dirty="0"/>
              <a:t>III. Ad üzerindeki hak</a:t>
            </a:r>
            <a:endParaRPr lang="tr-TR" dirty="0"/>
          </a:p>
          <a:p>
            <a:r>
              <a:rPr lang="tr-TR" i="1" dirty="0"/>
              <a:t>1. Adın korunması</a:t>
            </a:r>
            <a:endParaRPr lang="tr-TR" dirty="0"/>
          </a:p>
          <a:p>
            <a:r>
              <a:rPr lang="tr-TR" b="1" dirty="0"/>
              <a:t>TMK m. 26-</a:t>
            </a:r>
            <a:r>
              <a:rPr lang="tr-TR" dirty="0"/>
              <a:t> Adının kullanılması çekişmeli olan kişi, hakkının tespitini dava edebilir.</a:t>
            </a:r>
          </a:p>
          <a:p>
            <a:r>
              <a:rPr lang="tr-TR" dirty="0"/>
              <a:t>Adı haksız olarak kullanılan kişi buna son verilmesini; haksız kullanan kusurlu ise ayrıca maddî zararının giderilmesini ve uğradığı haksızlığın niteliği gerektiriyorsa manevî tazminat ödenmesini isteyebilir.</a:t>
            </a:r>
          </a:p>
        </p:txBody>
      </p:sp>
    </p:spTree>
    <p:extLst>
      <p:ext uri="{BB962C8B-B14F-4D97-AF65-F5344CB8AC3E}">
        <p14:creationId xmlns:p14="http://schemas.microsoft.com/office/powerpoint/2010/main" val="2913661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Kusura dayanan haksız fiil sorumluluğunun Unsurları:</a:t>
            </a:r>
          </a:p>
        </p:txBody>
      </p:sp>
      <p:sp>
        <p:nvSpPr>
          <p:cNvPr id="3" name="İçerik Yer Tutucusu 2"/>
          <p:cNvSpPr>
            <a:spLocks noGrp="1"/>
          </p:cNvSpPr>
          <p:nvPr>
            <p:ph idx="1"/>
          </p:nvPr>
        </p:nvSpPr>
        <p:spPr/>
        <p:txBody>
          <a:bodyPr>
            <a:normAutofit/>
          </a:bodyPr>
          <a:lstStyle/>
          <a:p>
            <a:r>
              <a:rPr lang="tr-TR" sz="3600" dirty="0"/>
              <a:t>1- Fiil (insan davranışı) </a:t>
            </a:r>
          </a:p>
          <a:p>
            <a:r>
              <a:rPr lang="tr-TR" sz="3600" dirty="0"/>
              <a:t>2- Kusur</a:t>
            </a:r>
          </a:p>
          <a:p>
            <a:r>
              <a:rPr lang="tr-TR" sz="3600" dirty="0"/>
              <a:t>3- Hukuka Aykırılık</a:t>
            </a:r>
          </a:p>
          <a:p>
            <a:r>
              <a:rPr lang="tr-TR" sz="3600" dirty="0"/>
              <a:t>4- Zarar</a:t>
            </a:r>
          </a:p>
          <a:p>
            <a:r>
              <a:rPr lang="tr-TR" sz="3600" dirty="0"/>
              <a:t>5- Nedensellik bağı</a:t>
            </a:r>
          </a:p>
        </p:txBody>
      </p:sp>
    </p:spTree>
    <p:extLst>
      <p:ext uri="{BB962C8B-B14F-4D97-AF65-F5344CB8AC3E}">
        <p14:creationId xmlns:p14="http://schemas.microsoft.com/office/powerpoint/2010/main" val="826379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Yararlanılan Kaynaklar</a:t>
            </a:r>
          </a:p>
        </p:txBody>
      </p:sp>
      <p:sp>
        <p:nvSpPr>
          <p:cNvPr id="3" name="İçerik Yer Tutucusu 2"/>
          <p:cNvSpPr>
            <a:spLocks noGrp="1"/>
          </p:cNvSpPr>
          <p:nvPr>
            <p:ph idx="1"/>
          </p:nvPr>
        </p:nvSpPr>
        <p:spPr/>
        <p:txBody>
          <a:bodyPr>
            <a:normAutofit fontScale="85000" lnSpcReduction="20000"/>
          </a:bodyPr>
          <a:lstStyle/>
          <a:p>
            <a:r>
              <a:rPr lang="tr-TR" dirty="0"/>
              <a:t>Prof. Dr. Kemal </a:t>
            </a:r>
            <a:r>
              <a:rPr lang="tr-TR" dirty="0" err="1"/>
              <a:t>Oğuzman</a:t>
            </a:r>
            <a:r>
              <a:rPr lang="tr-TR" dirty="0"/>
              <a:t>, Prof. Dr. Turgut Öz Borçlar Hukuku Genel Hükümler Cilt 1, 15. Baskı, İstanbul, 2018. </a:t>
            </a:r>
          </a:p>
          <a:p>
            <a:r>
              <a:rPr lang="tr-TR" dirty="0"/>
              <a:t>Prof. Dr. Fikret Eren, Borçlar Hukuku Genel Hükümler, Ankara, Eylül 2017. </a:t>
            </a:r>
          </a:p>
          <a:p>
            <a:r>
              <a:rPr lang="tr-TR" dirty="0"/>
              <a:t>Prof. Dr. Osman Gökhan Antalya, </a:t>
            </a:r>
            <a:br>
              <a:rPr lang="tr-TR" dirty="0"/>
            </a:br>
            <a:r>
              <a:rPr lang="tr-TR" dirty="0"/>
              <a:t>Borçlar Hukuku Genel Hükümler Cilt: V/1,1, 2. Bası, Ankara 2019. </a:t>
            </a:r>
          </a:p>
          <a:p>
            <a:r>
              <a:rPr lang="tr-TR" dirty="0"/>
              <a:t>Doç. Dr. Abdülkerim Yıldırım, Türk Borçlar Hukuku Genel Hükümler, 9. Baskı Monopol Yayınları, Ankara 2018.  </a:t>
            </a:r>
          </a:p>
          <a:p>
            <a:r>
              <a:rPr lang="tr-TR" dirty="0">
                <a:hlinkClick r:id="rId2"/>
              </a:rPr>
              <a:t>www.avys.omu.edu.tr</a:t>
            </a:r>
            <a:r>
              <a:rPr lang="tr-TR" dirty="0"/>
              <a:t> adresinde belirtilen diğer kaynaklar</a:t>
            </a:r>
          </a:p>
        </p:txBody>
      </p:sp>
    </p:spTree>
    <p:extLst>
      <p:ext uri="{BB962C8B-B14F-4D97-AF65-F5344CB8AC3E}">
        <p14:creationId xmlns:p14="http://schemas.microsoft.com/office/powerpoint/2010/main" val="9825298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41</TotalTime>
  <Words>1154</Words>
  <Application>Microsoft Office PowerPoint</Application>
  <PresentationFormat>Ekran Gösterisi (4:3)</PresentationFormat>
  <Paragraphs>90</Paragraphs>
  <Slides>21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21</vt:i4>
      </vt:variant>
    </vt:vector>
  </HeadingPairs>
  <TitlesOfParts>
    <vt:vector size="25" baseType="lpstr">
      <vt:lpstr>Gill Sans MT</vt:lpstr>
      <vt:lpstr>Verdana</vt:lpstr>
      <vt:lpstr>Wingdings 2</vt:lpstr>
      <vt:lpstr>Gündönümü</vt:lpstr>
      <vt:lpstr>BORÇLAR GENEL HUKUKU 8. HAFTA</vt:lpstr>
      <vt:lpstr>KUSUR SORUMLULUĞU</vt:lpstr>
      <vt:lpstr>ÖZEL HUKUKUNDA SORUMLULUK HUKUKU: TAZMİNAT HUKUKU</vt:lpstr>
      <vt:lpstr>Sorumluluğa ilişkin ayrımlar:</vt:lpstr>
      <vt:lpstr>Hukuki sorumlulukta (tazminat sorumluluğunda) esas olan kusurlu sorumluluktır. </vt:lpstr>
      <vt:lpstr>Kusura dayanmayan haksız fiil sorumlulukları(kusursuz sorumluluk=sebep  sorumluluğu, =objektif sorumluluk)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Kusura dayanan haksız fiil sorumluluğunun Unsurları:</vt:lpstr>
      <vt:lpstr>Yararlanılan Kaynaklar</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BORÇLAR GENEL HUKUKU 6. HAFTA</dc:title>
  <dc:creator>Mustafa ÇETİN</dc:creator>
  <cp:lastModifiedBy>Hatice KARACAN</cp:lastModifiedBy>
  <cp:revision>4</cp:revision>
  <dcterms:created xsi:type="dcterms:W3CDTF">2020-12-16T13:27:26Z</dcterms:created>
  <dcterms:modified xsi:type="dcterms:W3CDTF">2020-12-23T08:14:39Z</dcterms:modified>
</cp:coreProperties>
</file>