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87" r:id="rId5"/>
    <p:sldId id="262" r:id="rId6"/>
    <p:sldId id="263" r:id="rId7"/>
    <p:sldId id="265" r:id="rId8"/>
    <p:sldId id="286" r:id="rId9"/>
    <p:sldId id="266" r:id="rId10"/>
    <p:sldId id="274" r:id="rId11"/>
    <p:sldId id="267" r:id="rId12"/>
    <p:sldId id="269" r:id="rId13"/>
    <p:sldId id="268" r:id="rId14"/>
    <p:sldId id="275" r:id="rId15"/>
    <p:sldId id="277" r:id="rId16"/>
    <p:sldId id="278" r:id="rId17"/>
    <p:sldId id="279" r:id="rId18"/>
    <p:sldId id="280" r:id="rId19"/>
    <p:sldId id="281" r:id="rId20"/>
    <p:sldId id="283" r:id="rId21"/>
    <p:sldId id="285" r:id="rId22"/>
    <p:sldId id="261" r:id="rId2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1020"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EDFA62-E670-49FE-96EF-9324660244F1}" type="doc">
      <dgm:prSet loTypeId="urn:microsoft.com/office/officeart/2005/8/layout/hierarchy1" loCatId="hierarchy" qsTypeId="urn:microsoft.com/office/officeart/2005/8/quickstyle/simple3" qsCatId="simple" csTypeId="urn:microsoft.com/office/officeart/2005/8/colors/accent1_2" csCatId="accent1" phldr="1"/>
      <dgm:spPr/>
      <dgm:t>
        <a:bodyPr/>
        <a:lstStyle/>
        <a:p>
          <a:endParaRPr lang="tr-TR"/>
        </a:p>
      </dgm:t>
    </dgm:pt>
    <dgm:pt modelId="{E56CD82E-CBEF-4DD5-B11F-C98CA59B5FFC}">
      <dgm:prSet phldrT="[Metin]"/>
      <dgm:spPr/>
      <dgm:t>
        <a:bodyPr/>
        <a:lstStyle/>
        <a:p>
          <a:r>
            <a:rPr lang="tr-TR" dirty="0"/>
            <a:t>Alıcının borçları</a:t>
          </a:r>
        </a:p>
      </dgm:t>
    </dgm:pt>
    <dgm:pt modelId="{F395D60B-E583-4DA7-A6AE-70F546F00768}" type="parTrans" cxnId="{57130F31-BC8A-45ED-B738-2E1898F4B680}">
      <dgm:prSet/>
      <dgm:spPr/>
      <dgm:t>
        <a:bodyPr/>
        <a:lstStyle/>
        <a:p>
          <a:endParaRPr lang="tr-TR"/>
        </a:p>
      </dgm:t>
    </dgm:pt>
    <dgm:pt modelId="{45E7580D-87B0-494C-92B2-50B9906497CF}" type="sibTrans" cxnId="{57130F31-BC8A-45ED-B738-2E1898F4B680}">
      <dgm:prSet/>
      <dgm:spPr/>
      <dgm:t>
        <a:bodyPr/>
        <a:lstStyle/>
        <a:p>
          <a:endParaRPr lang="tr-TR"/>
        </a:p>
      </dgm:t>
    </dgm:pt>
    <dgm:pt modelId="{E3C1B328-9EB3-47A6-B7EB-26428CB59A22}">
      <dgm:prSet phldrT="[Metin]"/>
      <dgm:spPr/>
      <dgm:t>
        <a:bodyPr/>
        <a:lstStyle/>
        <a:p>
          <a:r>
            <a:rPr lang="tr-TR" dirty="0"/>
            <a:t>Asli borçları</a:t>
          </a:r>
        </a:p>
        <a:p>
          <a:r>
            <a:rPr lang="tr-TR" dirty="0"/>
            <a:t>m. 232</a:t>
          </a:r>
        </a:p>
      </dgm:t>
    </dgm:pt>
    <dgm:pt modelId="{B4DACFC5-A6B8-41C1-A5BC-B8E15486D7DD}" type="parTrans" cxnId="{2EF5E92E-EDC2-4744-8BC6-EA309BA7E67A}">
      <dgm:prSet/>
      <dgm:spPr/>
      <dgm:t>
        <a:bodyPr/>
        <a:lstStyle/>
        <a:p>
          <a:endParaRPr lang="tr-TR"/>
        </a:p>
      </dgm:t>
    </dgm:pt>
    <dgm:pt modelId="{32443E7E-8235-4F0B-B3D4-93432C06D5E0}" type="sibTrans" cxnId="{2EF5E92E-EDC2-4744-8BC6-EA309BA7E67A}">
      <dgm:prSet/>
      <dgm:spPr/>
      <dgm:t>
        <a:bodyPr/>
        <a:lstStyle/>
        <a:p>
          <a:endParaRPr lang="tr-TR"/>
        </a:p>
      </dgm:t>
    </dgm:pt>
    <dgm:pt modelId="{8368B304-2D63-4E9F-88DC-6D2E0F6ACF11}">
      <dgm:prSet phldrT="[Metin]"/>
      <dgm:spPr/>
      <dgm:t>
        <a:bodyPr/>
        <a:lstStyle/>
        <a:p>
          <a:r>
            <a:rPr lang="tr-TR" dirty="0"/>
            <a:t>Satış bedelini ödeme</a:t>
          </a:r>
        </a:p>
      </dgm:t>
    </dgm:pt>
    <dgm:pt modelId="{C77AE747-BF64-4F7C-AB7F-E90D22A0F720}" type="parTrans" cxnId="{00039A18-84C3-449E-B6C4-CDABC7D63701}">
      <dgm:prSet/>
      <dgm:spPr/>
      <dgm:t>
        <a:bodyPr/>
        <a:lstStyle/>
        <a:p>
          <a:endParaRPr lang="tr-TR"/>
        </a:p>
      </dgm:t>
    </dgm:pt>
    <dgm:pt modelId="{696CBABD-B056-4F1F-BFBC-67CB377EA448}" type="sibTrans" cxnId="{00039A18-84C3-449E-B6C4-CDABC7D63701}">
      <dgm:prSet/>
      <dgm:spPr/>
      <dgm:t>
        <a:bodyPr/>
        <a:lstStyle/>
        <a:p>
          <a:endParaRPr lang="tr-TR"/>
        </a:p>
      </dgm:t>
    </dgm:pt>
    <dgm:pt modelId="{70D0C1F2-2D18-4936-A4D8-3CB9C6F24C16}">
      <dgm:prSet phldrT="[Metin]"/>
      <dgm:spPr/>
      <dgm:t>
        <a:bodyPr/>
        <a:lstStyle/>
        <a:p>
          <a:r>
            <a:rPr lang="tr-TR" dirty="0"/>
            <a:t>Satılanı devralma (bazı hallerde)</a:t>
          </a:r>
        </a:p>
      </dgm:t>
    </dgm:pt>
    <dgm:pt modelId="{590C8914-4D26-4C80-A642-CAC07E75FF0A}" type="parTrans" cxnId="{5B772075-2930-4FF8-BBB7-7CB20DBC231E}">
      <dgm:prSet/>
      <dgm:spPr/>
      <dgm:t>
        <a:bodyPr/>
        <a:lstStyle/>
        <a:p>
          <a:endParaRPr lang="tr-TR"/>
        </a:p>
      </dgm:t>
    </dgm:pt>
    <dgm:pt modelId="{9E8CE27B-3A99-432C-A574-AAAB3EAFCEE2}" type="sibTrans" cxnId="{5B772075-2930-4FF8-BBB7-7CB20DBC231E}">
      <dgm:prSet/>
      <dgm:spPr/>
      <dgm:t>
        <a:bodyPr/>
        <a:lstStyle/>
        <a:p>
          <a:endParaRPr lang="tr-TR"/>
        </a:p>
      </dgm:t>
    </dgm:pt>
    <dgm:pt modelId="{F754EFD6-F0AF-406D-8DDD-11E7A07BE3B1}">
      <dgm:prSet phldrT="[Metin]"/>
      <dgm:spPr/>
      <dgm:t>
        <a:bodyPr/>
        <a:lstStyle/>
        <a:p>
          <a:r>
            <a:rPr lang="tr-TR" dirty="0"/>
            <a:t>Yan borçları</a:t>
          </a:r>
        </a:p>
      </dgm:t>
    </dgm:pt>
    <dgm:pt modelId="{8A01AA42-49C8-437C-AEDD-245F80397E71}" type="parTrans" cxnId="{89D567C6-1AD2-441B-8CD9-EFDE875ED007}">
      <dgm:prSet/>
      <dgm:spPr/>
      <dgm:t>
        <a:bodyPr/>
        <a:lstStyle/>
        <a:p>
          <a:endParaRPr lang="tr-TR"/>
        </a:p>
      </dgm:t>
    </dgm:pt>
    <dgm:pt modelId="{0C74D45C-8FD1-47BC-A163-FB81F813120A}" type="sibTrans" cxnId="{89D567C6-1AD2-441B-8CD9-EFDE875ED007}">
      <dgm:prSet/>
      <dgm:spPr/>
      <dgm:t>
        <a:bodyPr/>
        <a:lstStyle/>
        <a:p>
          <a:endParaRPr lang="tr-TR"/>
        </a:p>
      </dgm:t>
    </dgm:pt>
    <dgm:pt modelId="{DECF2979-8C47-4C18-BFC5-3DB3F9644E46}">
      <dgm:prSet phldrT="[Metin]"/>
      <dgm:spPr/>
      <dgm:t>
        <a:bodyPr/>
        <a:lstStyle/>
        <a:p>
          <a:r>
            <a:rPr lang="tr-TR" dirty="0"/>
            <a:t>Satılanı devralma ve senet giderleri</a:t>
          </a:r>
        </a:p>
      </dgm:t>
    </dgm:pt>
    <dgm:pt modelId="{46C825FD-391B-4384-BC70-084CCD80F076}" type="parTrans" cxnId="{7108C3DD-9752-4932-900D-BED10ACB2067}">
      <dgm:prSet/>
      <dgm:spPr/>
      <dgm:t>
        <a:bodyPr/>
        <a:lstStyle/>
        <a:p>
          <a:endParaRPr lang="tr-TR"/>
        </a:p>
      </dgm:t>
    </dgm:pt>
    <dgm:pt modelId="{663DE083-AA89-4105-A1C9-EE001FDD2D2A}" type="sibTrans" cxnId="{7108C3DD-9752-4932-900D-BED10ACB2067}">
      <dgm:prSet/>
      <dgm:spPr/>
      <dgm:t>
        <a:bodyPr/>
        <a:lstStyle/>
        <a:p>
          <a:endParaRPr lang="tr-TR"/>
        </a:p>
      </dgm:t>
    </dgm:pt>
    <dgm:pt modelId="{ADE5F965-ADA4-4B77-B030-C2260C5FFFFB}">
      <dgm:prSet phldrT="[Metin]"/>
      <dgm:spPr/>
      <dgm:t>
        <a:bodyPr/>
        <a:lstStyle/>
        <a:p>
          <a:r>
            <a:rPr lang="tr-TR" dirty="0"/>
            <a:t>Başka yerden gönderilen malı saklama…vd.</a:t>
          </a:r>
        </a:p>
      </dgm:t>
    </dgm:pt>
    <dgm:pt modelId="{A0C6CF5A-F9BC-4AB6-AC56-D00F66639D4E}" type="parTrans" cxnId="{E5A5332C-6846-4242-A840-1D1CF7976C03}">
      <dgm:prSet/>
      <dgm:spPr/>
    </dgm:pt>
    <dgm:pt modelId="{47B4B636-F3A2-4174-9970-AFB56533C500}" type="sibTrans" cxnId="{E5A5332C-6846-4242-A840-1D1CF7976C03}">
      <dgm:prSet/>
      <dgm:spPr/>
    </dgm:pt>
    <dgm:pt modelId="{5E2A3ED7-577E-486F-B4D1-809F7C3F498E}" type="pres">
      <dgm:prSet presAssocID="{DEEDFA62-E670-49FE-96EF-9324660244F1}" presName="hierChild1" presStyleCnt="0">
        <dgm:presLayoutVars>
          <dgm:chPref val="1"/>
          <dgm:dir/>
          <dgm:animOne val="branch"/>
          <dgm:animLvl val="lvl"/>
          <dgm:resizeHandles/>
        </dgm:presLayoutVars>
      </dgm:prSet>
      <dgm:spPr/>
    </dgm:pt>
    <dgm:pt modelId="{6D899C74-592E-4BAE-82CB-C101E0087646}" type="pres">
      <dgm:prSet presAssocID="{E56CD82E-CBEF-4DD5-B11F-C98CA59B5FFC}" presName="hierRoot1" presStyleCnt="0"/>
      <dgm:spPr/>
    </dgm:pt>
    <dgm:pt modelId="{BAF1997F-46DB-46FA-8B72-D262197A6EBC}" type="pres">
      <dgm:prSet presAssocID="{E56CD82E-CBEF-4DD5-B11F-C98CA59B5FFC}" presName="composite" presStyleCnt="0"/>
      <dgm:spPr/>
    </dgm:pt>
    <dgm:pt modelId="{824A704B-FB74-4A54-AE8D-704F1EDBBABC}" type="pres">
      <dgm:prSet presAssocID="{E56CD82E-CBEF-4DD5-B11F-C98CA59B5FFC}" presName="background" presStyleLbl="node0" presStyleIdx="0" presStyleCnt="1"/>
      <dgm:spPr/>
    </dgm:pt>
    <dgm:pt modelId="{D1A81490-22CB-48F5-AAB4-7008EA501597}" type="pres">
      <dgm:prSet presAssocID="{E56CD82E-CBEF-4DD5-B11F-C98CA59B5FFC}" presName="text" presStyleLbl="fgAcc0" presStyleIdx="0" presStyleCnt="1">
        <dgm:presLayoutVars>
          <dgm:chPref val="3"/>
        </dgm:presLayoutVars>
      </dgm:prSet>
      <dgm:spPr/>
    </dgm:pt>
    <dgm:pt modelId="{14936FBE-09D3-4A2C-AA9E-1F7B2325DDA7}" type="pres">
      <dgm:prSet presAssocID="{E56CD82E-CBEF-4DD5-B11F-C98CA59B5FFC}" presName="hierChild2" presStyleCnt="0"/>
      <dgm:spPr/>
    </dgm:pt>
    <dgm:pt modelId="{E15CA155-5D73-4BA5-9436-69739E33F718}" type="pres">
      <dgm:prSet presAssocID="{B4DACFC5-A6B8-41C1-A5BC-B8E15486D7DD}" presName="Name10" presStyleLbl="parChTrans1D2" presStyleIdx="0" presStyleCnt="2"/>
      <dgm:spPr/>
    </dgm:pt>
    <dgm:pt modelId="{51DF8AD5-6A3F-4113-B759-93F03C872E19}" type="pres">
      <dgm:prSet presAssocID="{E3C1B328-9EB3-47A6-B7EB-26428CB59A22}" presName="hierRoot2" presStyleCnt="0"/>
      <dgm:spPr/>
    </dgm:pt>
    <dgm:pt modelId="{4B0BD299-E902-455F-B7F4-AC0E1F9D0355}" type="pres">
      <dgm:prSet presAssocID="{E3C1B328-9EB3-47A6-B7EB-26428CB59A22}" presName="composite2" presStyleCnt="0"/>
      <dgm:spPr/>
    </dgm:pt>
    <dgm:pt modelId="{B06D4EF4-3997-441C-B4B1-32A4F949859D}" type="pres">
      <dgm:prSet presAssocID="{E3C1B328-9EB3-47A6-B7EB-26428CB59A22}" presName="background2" presStyleLbl="node2" presStyleIdx="0" presStyleCnt="2"/>
      <dgm:spPr/>
    </dgm:pt>
    <dgm:pt modelId="{5D658359-D1CA-4F0E-8097-32EB0732D838}" type="pres">
      <dgm:prSet presAssocID="{E3C1B328-9EB3-47A6-B7EB-26428CB59A22}" presName="text2" presStyleLbl="fgAcc2" presStyleIdx="0" presStyleCnt="2">
        <dgm:presLayoutVars>
          <dgm:chPref val="3"/>
        </dgm:presLayoutVars>
      </dgm:prSet>
      <dgm:spPr/>
    </dgm:pt>
    <dgm:pt modelId="{7AB2D777-AB0E-474A-8026-5DB5FBA175A4}" type="pres">
      <dgm:prSet presAssocID="{E3C1B328-9EB3-47A6-B7EB-26428CB59A22}" presName="hierChild3" presStyleCnt="0"/>
      <dgm:spPr/>
    </dgm:pt>
    <dgm:pt modelId="{2EF391E1-0AEA-41F3-A0B8-44693A536C5F}" type="pres">
      <dgm:prSet presAssocID="{C77AE747-BF64-4F7C-AB7F-E90D22A0F720}" presName="Name17" presStyleLbl="parChTrans1D3" presStyleIdx="0" presStyleCnt="4"/>
      <dgm:spPr/>
    </dgm:pt>
    <dgm:pt modelId="{1CC806E8-7028-4EB4-B9AB-1D6401E6249A}" type="pres">
      <dgm:prSet presAssocID="{8368B304-2D63-4E9F-88DC-6D2E0F6ACF11}" presName="hierRoot3" presStyleCnt="0"/>
      <dgm:spPr/>
    </dgm:pt>
    <dgm:pt modelId="{A293CF16-2E7C-49B3-88D7-625BB82EDE08}" type="pres">
      <dgm:prSet presAssocID="{8368B304-2D63-4E9F-88DC-6D2E0F6ACF11}" presName="composite3" presStyleCnt="0"/>
      <dgm:spPr/>
    </dgm:pt>
    <dgm:pt modelId="{66686F85-8CC7-4701-A406-CF08DA5BCC87}" type="pres">
      <dgm:prSet presAssocID="{8368B304-2D63-4E9F-88DC-6D2E0F6ACF11}" presName="background3" presStyleLbl="node3" presStyleIdx="0" presStyleCnt="4"/>
      <dgm:spPr/>
    </dgm:pt>
    <dgm:pt modelId="{0875F1FE-F4E3-4BA1-9507-1F6C90E78EDE}" type="pres">
      <dgm:prSet presAssocID="{8368B304-2D63-4E9F-88DC-6D2E0F6ACF11}" presName="text3" presStyleLbl="fgAcc3" presStyleIdx="0" presStyleCnt="4">
        <dgm:presLayoutVars>
          <dgm:chPref val="3"/>
        </dgm:presLayoutVars>
      </dgm:prSet>
      <dgm:spPr/>
    </dgm:pt>
    <dgm:pt modelId="{325E1ADF-EDB6-4C51-A24C-1B7D4309487E}" type="pres">
      <dgm:prSet presAssocID="{8368B304-2D63-4E9F-88DC-6D2E0F6ACF11}" presName="hierChild4" presStyleCnt="0"/>
      <dgm:spPr/>
    </dgm:pt>
    <dgm:pt modelId="{3512C1F4-4990-4186-9BA7-189340496902}" type="pres">
      <dgm:prSet presAssocID="{590C8914-4D26-4C80-A642-CAC07E75FF0A}" presName="Name17" presStyleLbl="parChTrans1D3" presStyleIdx="1" presStyleCnt="4"/>
      <dgm:spPr/>
    </dgm:pt>
    <dgm:pt modelId="{9774932F-67D6-4080-B532-A40F94B0BD23}" type="pres">
      <dgm:prSet presAssocID="{70D0C1F2-2D18-4936-A4D8-3CB9C6F24C16}" presName="hierRoot3" presStyleCnt="0"/>
      <dgm:spPr/>
    </dgm:pt>
    <dgm:pt modelId="{1539B99F-37A7-4FC4-9267-0C3ED10172ED}" type="pres">
      <dgm:prSet presAssocID="{70D0C1F2-2D18-4936-A4D8-3CB9C6F24C16}" presName="composite3" presStyleCnt="0"/>
      <dgm:spPr/>
    </dgm:pt>
    <dgm:pt modelId="{788B9E05-8CD2-40EE-927C-40E99B291042}" type="pres">
      <dgm:prSet presAssocID="{70D0C1F2-2D18-4936-A4D8-3CB9C6F24C16}" presName="background3" presStyleLbl="node3" presStyleIdx="1" presStyleCnt="4"/>
      <dgm:spPr/>
    </dgm:pt>
    <dgm:pt modelId="{BAC9EA4F-9773-489B-89A1-FEA167E20C5F}" type="pres">
      <dgm:prSet presAssocID="{70D0C1F2-2D18-4936-A4D8-3CB9C6F24C16}" presName="text3" presStyleLbl="fgAcc3" presStyleIdx="1" presStyleCnt="4">
        <dgm:presLayoutVars>
          <dgm:chPref val="3"/>
        </dgm:presLayoutVars>
      </dgm:prSet>
      <dgm:spPr/>
    </dgm:pt>
    <dgm:pt modelId="{FF6D23DD-77FC-4755-AFFD-F22F37C4F354}" type="pres">
      <dgm:prSet presAssocID="{70D0C1F2-2D18-4936-A4D8-3CB9C6F24C16}" presName="hierChild4" presStyleCnt="0"/>
      <dgm:spPr/>
    </dgm:pt>
    <dgm:pt modelId="{4CEC2DD2-C82B-4BE4-88DC-9DE09FBF6A9E}" type="pres">
      <dgm:prSet presAssocID="{8A01AA42-49C8-437C-AEDD-245F80397E71}" presName="Name10" presStyleLbl="parChTrans1D2" presStyleIdx="1" presStyleCnt="2"/>
      <dgm:spPr/>
    </dgm:pt>
    <dgm:pt modelId="{304B7900-778D-449D-A1B9-D568013FED17}" type="pres">
      <dgm:prSet presAssocID="{F754EFD6-F0AF-406D-8DDD-11E7A07BE3B1}" presName="hierRoot2" presStyleCnt="0"/>
      <dgm:spPr/>
    </dgm:pt>
    <dgm:pt modelId="{28B0143A-BCC1-490F-8B66-75306EC9EB12}" type="pres">
      <dgm:prSet presAssocID="{F754EFD6-F0AF-406D-8DDD-11E7A07BE3B1}" presName="composite2" presStyleCnt="0"/>
      <dgm:spPr/>
    </dgm:pt>
    <dgm:pt modelId="{25D83643-59DD-48D3-B474-4CFFA4CF4F42}" type="pres">
      <dgm:prSet presAssocID="{F754EFD6-F0AF-406D-8DDD-11E7A07BE3B1}" presName="background2" presStyleLbl="node2" presStyleIdx="1" presStyleCnt="2"/>
      <dgm:spPr/>
    </dgm:pt>
    <dgm:pt modelId="{8A456550-4CA1-4BEB-B817-9CEBBF15EA07}" type="pres">
      <dgm:prSet presAssocID="{F754EFD6-F0AF-406D-8DDD-11E7A07BE3B1}" presName="text2" presStyleLbl="fgAcc2" presStyleIdx="1" presStyleCnt="2">
        <dgm:presLayoutVars>
          <dgm:chPref val="3"/>
        </dgm:presLayoutVars>
      </dgm:prSet>
      <dgm:spPr/>
    </dgm:pt>
    <dgm:pt modelId="{EC0AF8D9-527D-4827-BD3B-01F221425E03}" type="pres">
      <dgm:prSet presAssocID="{F754EFD6-F0AF-406D-8DDD-11E7A07BE3B1}" presName="hierChild3" presStyleCnt="0"/>
      <dgm:spPr/>
    </dgm:pt>
    <dgm:pt modelId="{6E97D94E-3621-4928-950B-887F017E6072}" type="pres">
      <dgm:prSet presAssocID="{46C825FD-391B-4384-BC70-084CCD80F076}" presName="Name17" presStyleLbl="parChTrans1D3" presStyleIdx="2" presStyleCnt="4"/>
      <dgm:spPr/>
    </dgm:pt>
    <dgm:pt modelId="{E7F201DC-30EA-4287-AAFE-149DDFEAAB8C}" type="pres">
      <dgm:prSet presAssocID="{DECF2979-8C47-4C18-BFC5-3DB3F9644E46}" presName="hierRoot3" presStyleCnt="0"/>
      <dgm:spPr/>
    </dgm:pt>
    <dgm:pt modelId="{DF4520F1-4D6B-4D56-9034-5A89F6622479}" type="pres">
      <dgm:prSet presAssocID="{DECF2979-8C47-4C18-BFC5-3DB3F9644E46}" presName="composite3" presStyleCnt="0"/>
      <dgm:spPr/>
    </dgm:pt>
    <dgm:pt modelId="{82411CE5-5C30-4A46-A218-5763FDB45CFF}" type="pres">
      <dgm:prSet presAssocID="{DECF2979-8C47-4C18-BFC5-3DB3F9644E46}" presName="background3" presStyleLbl="node3" presStyleIdx="2" presStyleCnt="4"/>
      <dgm:spPr/>
    </dgm:pt>
    <dgm:pt modelId="{87D718A8-B9CF-4ED5-A6E7-5962D25C698E}" type="pres">
      <dgm:prSet presAssocID="{DECF2979-8C47-4C18-BFC5-3DB3F9644E46}" presName="text3" presStyleLbl="fgAcc3" presStyleIdx="2" presStyleCnt="4">
        <dgm:presLayoutVars>
          <dgm:chPref val="3"/>
        </dgm:presLayoutVars>
      </dgm:prSet>
      <dgm:spPr/>
    </dgm:pt>
    <dgm:pt modelId="{6FDE47AF-C4C3-4808-BF0F-0A88032FE20D}" type="pres">
      <dgm:prSet presAssocID="{DECF2979-8C47-4C18-BFC5-3DB3F9644E46}" presName="hierChild4" presStyleCnt="0"/>
      <dgm:spPr/>
    </dgm:pt>
    <dgm:pt modelId="{04671FED-EEAE-4AB5-8A6B-449A328077A4}" type="pres">
      <dgm:prSet presAssocID="{A0C6CF5A-F9BC-4AB6-AC56-D00F66639D4E}" presName="Name17" presStyleLbl="parChTrans1D3" presStyleIdx="3" presStyleCnt="4"/>
      <dgm:spPr/>
    </dgm:pt>
    <dgm:pt modelId="{D0F5E572-04E3-431C-A430-23D9D17F9605}" type="pres">
      <dgm:prSet presAssocID="{ADE5F965-ADA4-4B77-B030-C2260C5FFFFB}" presName="hierRoot3" presStyleCnt="0"/>
      <dgm:spPr/>
    </dgm:pt>
    <dgm:pt modelId="{F848800E-CAD0-45E0-B034-CC0AA1AA97E4}" type="pres">
      <dgm:prSet presAssocID="{ADE5F965-ADA4-4B77-B030-C2260C5FFFFB}" presName="composite3" presStyleCnt="0"/>
      <dgm:spPr/>
    </dgm:pt>
    <dgm:pt modelId="{F3DA4201-F43E-4529-B368-75315FA00B0D}" type="pres">
      <dgm:prSet presAssocID="{ADE5F965-ADA4-4B77-B030-C2260C5FFFFB}" presName="background3" presStyleLbl="node3" presStyleIdx="3" presStyleCnt="4"/>
      <dgm:spPr/>
    </dgm:pt>
    <dgm:pt modelId="{1AAB87C4-D5D2-45C9-AC60-F8AD18ED1530}" type="pres">
      <dgm:prSet presAssocID="{ADE5F965-ADA4-4B77-B030-C2260C5FFFFB}" presName="text3" presStyleLbl="fgAcc3" presStyleIdx="3" presStyleCnt="4">
        <dgm:presLayoutVars>
          <dgm:chPref val="3"/>
        </dgm:presLayoutVars>
      </dgm:prSet>
      <dgm:spPr/>
    </dgm:pt>
    <dgm:pt modelId="{659B4D60-70E1-4041-B304-893AAEA915EF}" type="pres">
      <dgm:prSet presAssocID="{ADE5F965-ADA4-4B77-B030-C2260C5FFFFB}" presName="hierChild4" presStyleCnt="0"/>
      <dgm:spPr/>
    </dgm:pt>
  </dgm:ptLst>
  <dgm:cxnLst>
    <dgm:cxn modelId="{B3531607-5C2E-40E5-BFE1-E202E6079D68}" type="presOf" srcId="{590C8914-4D26-4C80-A642-CAC07E75FF0A}" destId="{3512C1F4-4990-4186-9BA7-189340496902}" srcOrd="0" destOrd="0" presId="urn:microsoft.com/office/officeart/2005/8/layout/hierarchy1"/>
    <dgm:cxn modelId="{00039A18-84C3-449E-B6C4-CDABC7D63701}" srcId="{E3C1B328-9EB3-47A6-B7EB-26428CB59A22}" destId="{8368B304-2D63-4E9F-88DC-6D2E0F6ACF11}" srcOrd="0" destOrd="0" parTransId="{C77AE747-BF64-4F7C-AB7F-E90D22A0F720}" sibTransId="{696CBABD-B056-4F1F-BFBC-67CB377EA448}"/>
    <dgm:cxn modelId="{E5A5332C-6846-4242-A840-1D1CF7976C03}" srcId="{F754EFD6-F0AF-406D-8DDD-11E7A07BE3B1}" destId="{ADE5F965-ADA4-4B77-B030-C2260C5FFFFB}" srcOrd="1" destOrd="0" parTransId="{A0C6CF5A-F9BC-4AB6-AC56-D00F66639D4E}" sibTransId="{47B4B636-F3A2-4174-9970-AFB56533C500}"/>
    <dgm:cxn modelId="{2EF5E92E-EDC2-4744-8BC6-EA309BA7E67A}" srcId="{E56CD82E-CBEF-4DD5-B11F-C98CA59B5FFC}" destId="{E3C1B328-9EB3-47A6-B7EB-26428CB59A22}" srcOrd="0" destOrd="0" parTransId="{B4DACFC5-A6B8-41C1-A5BC-B8E15486D7DD}" sibTransId="{32443E7E-8235-4F0B-B3D4-93432C06D5E0}"/>
    <dgm:cxn modelId="{57130F31-BC8A-45ED-B738-2E1898F4B680}" srcId="{DEEDFA62-E670-49FE-96EF-9324660244F1}" destId="{E56CD82E-CBEF-4DD5-B11F-C98CA59B5FFC}" srcOrd="0" destOrd="0" parTransId="{F395D60B-E583-4DA7-A6AE-70F546F00768}" sibTransId="{45E7580D-87B0-494C-92B2-50B9906497CF}"/>
    <dgm:cxn modelId="{CB8C4231-9077-4C7F-9837-92C07EC26237}" type="presOf" srcId="{B4DACFC5-A6B8-41C1-A5BC-B8E15486D7DD}" destId="{E15CA155-5D73-4BA5-9436-69739E33F718}" srcOrd="0" destOrd="0" presId="urn:microsoft.com/office/officeart/2005/8/layout/hierarchy1"/>
    <dgm:cxn modelId="{22412C42-687C-493D-9052-831715C18BB8}" type="presOf" srcId="{E56CD82E-CBEF-4DD5-B11F-C98CA59B5FFC}" destId="{D1A81490-22CB-48F5-AAB4-7008EA501597}" srcOrd="0" destOrd="0" presId="urn:microsoft.com/office/officeart/2005/8/layout/hierarchy1"/>
    <dgm:cxn modelId="{74F8FF4B-B60D-4A22-9D04-2A6C5D20E6D0}" type="presOf" srcId="{70D0C1F2-2D18-4936-A4D8-3CB9C6F24C16}" destId="{BAC9EA4F-9773-489B-89A1-FEA167E20C5F}" srcOrd="0" destOrd="0" presId="urn:microsoft.com/office/officeart/2005/8/layout/hierarchy1"/>
    <dgm:cxn modelId="{5B772075-2930-4FF8-BBB7-7CB20DBC231E}" srcId="{E3C1B328-9EB3-47A6-B7EB-26428CB59A22}" destId="{70D0C1F2-2D18-4936-A4D8-3CB9C6F24C16}" srcOrd="1" destOrd="0" parTransId="{590C8914-4D26-4C80-A642-CAC07E75FF0A}" sibTransId="{9E8CE27B-3A99-432C-A574-AAAB3EAFCEE2}"/>
    <dgm:cxn modelId="{5F073D5A-058D-48B2-9664-D7DB739AEAC0}" type="presOf" srcId="{46C825FD-391B-4384-BC70-084CCD80F076}" destId="{6E97D94E-3621-4928-950B-887F017E6072}" srcOrd="0" destOrd="0" presId="urn:microsoft.com/office/officeart/2005/8/layout/hierarchy1"/>
    <dgm:cxn modelId="{3AD27C7E-6E6C-42B7-ABC5-481221E2473B}" type="presOf" srcId="{A0C6CF5A-F9BC-4AB6-AC56-D00F66639D4E}" destId="{04671FED-EEAE-4AB5-8A6B-449A328077A4}" srcOrd="0" destOrd="0" presId="urn:microsoft.com/office/officeart/2005/8/layout/hierarchy1"/>
    <dgm:cxn modelId="{744E498F-36F3-4C8C-AC93-4050A03E2AE8}" type="presOf" srcId="{8A01AA42-49C8-437C-AEDD-245F80397E71}" destId="{4CEC2DD2-C82B-4BE4-88DC-9DE09FBF6A9E}" srcOrd="0" destOrd="0" presId="urn:microsoft.com/office/officeart/2005/8/layout/hierarchy1"/>
    <dgm:cxn modelId="{D9A78E9F-B069-49AC-A680-C275CD7C0D49}" type="presOf" srcId="{ADE5F965-ADA4-4B77-B030-C2260C5FFFFB}" destId="{1AAB87C4-D5D2-45C9-AC60-F8AD18ED1530}" srcOrd="0" destOrd="0" presId="urn:microsoft.com/office/officeart/2005/8/layout/hierarchy1"/>
    <dgm:cxn modelId="{5401C1B3-0157-4DE2-9B31-EED7B1495A0A}" type="presOf" srcId="{C77AE747-BF64-4F7C-AB7F-E90D22A0F720}" destId="{2EF391E1-0AEA-41F3-A0B8-44693A536C5F}" srcOrd="0" destOrd="0" presId="urn:microsoft.com/office/officeart/2005/8/layout/hierarchy1"/>
    <dgm:cxn modelId="{5696E0B9-498A-4C23-A9D8-D0A3E0177418}" type="presOf" srcId="{F754EFD6-F0AF-406D-8DDD-11E7A07BE3B1}" destId="{8A456550-4CA1-4BEB-B817-9CEBBF15EA07}" srcOrd="0" destOrd="0" presId="urn:microsoft.com/office/officeart/2005/8/layout/hierarchy1"/>
    <dgm:cxn modelId="{89D567C6-1AD2-441B-8CD9-EFDE875ED007}" srcId="{E56CD82E-CBEF-4DD5-B11F-C98CA59B5FFC}" destId="{F754EFD6-F0AF-406D-8DDD-11E7A07BE3B1}" srcOrd="1" destOrd="0" parTransId="{8A01AA42-49C8-437C-AEDD-245F80397E71}" sibTransId="{0C74D45C-8FD1-47BC-A163-FB81F813120A}"/>
    <dgm:cxn modelId="{5A08B4CA-EA54-4C21-A0F1-F7E1A4FB59DC}" type="presOf" srcId="{8368B304-2D63-4E9F-88DC-6D2E0F6ACF11}" destId="{0875F1FE-F4E3-4BA1-9507-1F6C90E78EDE}" srcOrd="0" destOrd="0" presId="urn:microsoft.com/office/officeart/2005/8/layout/hierarchy1"/>
    <dgm:cxn modelId="{BD3845D8-1013-43F4-851E-95C6E5C98476}" type="presOf" srcId="{DECF2979-8C47-4C18-BFC5-3DB3F9644E46}" destId="{87D718A8-B9CF-4ED5-A6E7-5962D25C698E}" srcOrd="0" destOrd="0" presId="urn:microsoft.com/office/officeart/2005/8/layout/hierarchy1"/>
    <dgm:cxn modelId="{7108C3DD-9752-4932-900D-BED10ACB2067}" srcId="{F754EFD6-F0AF-406D-8DDD-11E7A07BE3B1}" destId="{DECF2979-8C47-4C18-BFC5-3DB3F9644E46}" srcOrd="0" destOrd="0" parTransId="{46C825FD-391B-4384-BC70-084CCD80F076}" sibTransId="{663DE083-AA89-4105-A1C9-EE001FDD2D2A}"/>
    <dgm:cxn modelId="{4D7E62E9-DD37-4FB1-AB67-2732ADC25B02}" type="presOf" srcId="{E3C1B328-9EB3-47A6-B7EB-26428CB59A22}" destId="{5D658359-D1CA-4F0E-8097-32EB0732D838}" srcOrd="0" destOrd="0" presId="urn:microsoft.com/office/officeart/2005/8/layout/hierarchy1"/>
    <dgm:cxn modelId="{0AD41DEE-9DE2-4892-B600-A1283F7E4829}" type="presOf" srcId="{DEEDFA62-E670-49FE-96EF-9324660244F1}" destId="{5E2A3ED7-577E-486F-B4D1-809F7C3F498E}" srcOrd="0" destOrd="0" presId="urn:microsoft.com/office/officeart/2005/8/layout/hierarchy1"/>
    <dgm:cxn modelId="{6BA60518-5877-4D94-AB2D-2647915BD8FE}" type="presParOf" srcId="{5E2A3ED7-577E-486F-B4D1-809F7C3F498E}" destId="{6D899C74-592E-4BAE-82CB-C101E0087646}" srcOrd="0" destOrd="0" presId="urn:microsoft.com/office/officeart/2005/8/layout/hierarchy1"/>
    <dgm:cxn modelId="{29E8AA3A-DEF1-4771-AC35-98586C2F1708}" type="presParOf" srcId="{6D899C74-592E-4BAE-82CB-C101E0087646}" destId="{BAF1997F-46DB-46FA-8B72-D262197A6EBC}" srcOrd="0" destOrd="0" presId="urn:microsoft.com/office/officeart/2005/8/layout/hierarchy1"/>
    <dgm:cxn modelId="{46F17A97-F3A7-4610-A77A-0DA76A49EB45}" type="presParOf" srcId="{BAF1997F-46DB-46FA-8B72-D262197A6EBC}" destId="{824A704B-FB74-4A54-AE8D-704F1EDBBABC}" srcOrd="0" destOrd="0" presId="urn:microsoft.com/office/officeart/2005/8/layout/hierarchy1"/>
    <dgm:cxn modelId="{CDC1D030-951E-4794-9180-F358C72680A5}" type="presParOf" srcId="{BAF1997F-46DB-46FA-8B72-D262197A6EBC}" destId="{D1A81490-22CB-48F5-AAB4-7008EA501597}" srcOrd="1" destOrd="0" presId="urn:microsoft.com/office/officeart/2005/8/layout/hierarchy1"/>
    <dgm:cxn modelId="{1C4107C7-896F-4F1A-BD7F-AE507376F066}" type="presParOf" srcId="{6D899C74-592E-4BAE-82CB-C101E0087646}" destId="{14936FBE-09D3-4A2C-AA9E-1F7B2325DDA7}" srcOrd="1" destOrd="0" presId="urn:microsoft.com/office/officeart/2005/8/layout/hierarchy1"/>
    <dgm:cxn modelId="{FF01640B-36B7-4B23-B1F7-1A74C51AC583}" type="presParOf" srcId="{14936FBE-09D3-4A2C-AA9E-1F7B2325DDA7}" destId="{E15CA155-5D73-4BA5-9436-69739E33F718}" srcOrd="0" destOrd="0" presId="urn:microsoft.com/office/officeart/2005/8/layout/hierarchy1"/>
    <dgm:cxn modelId="{87E248D3-EB06-431E-9D3E-187F37154B48}" type="presParOf" srcId="{14936FBE-09D3-4A2C-AA9E-1F7B2325DDA7}" destId="{51DF8AD5-6A3F-4113-B759-93F03C872E19}" srcOrd="1" destOrd="0" presId="urn:microsoft.com/office/officeart/2005/8/layout/hierarchy1"/>
    <dgm:cxn modelId="{59838C49-CC57-4768-99B1-14DCD281658C}" type="presParOf" srcId="{51DF8AD5-6A3F-4113-B759-93F03C872E19}" destId="{4B0BD299-E902-455F-B7F4-AC0E1F9D0355}" srcOrd="0" destOrd="0" presId="urn:microsoft.com/office/officeart/2005/8/layout/hierarchy1"/>
    <dgm:cxn modelId="{699F54EF-B96A-478B-8588-69D125AE589A}" type="presParOf" srcId="{4B0BD299-E902-455F-B7F4-AC0E1F9D0355}" destId="{B06D4EF4-3997-441C-B4B1-32A4F949859D}" srcOrd="0" destOrd="0" presId="urn:microsoft.com/office/officeart/2005/8/layout/hierarchy1"/>
    <dgm:cxn modelId="{1D3D7817-4410-4254-8DB2-574D318449ED}" type="presParOf" srcId="{4B0BD299-E902-455F-B7F4-AC0E1F9D0355}" destId="{5D658359-D1CA-4F0E-8097-32EB0732D838}" srcOrd="1" destOrd="0" presId="urn:microsoft.com/office/officeart/2005/8/layout/hierarchy1"/>
    <dgm:cxn modelId="{F09338E1-EAF9-453E-8105-5B8B28677D07}" type="presParOf" srcId="{51DF8AD5-6A3F-4113-B759-93F03C872E19}" destId="{7AB2D777-AB0E-474A-8026-5DB5FBA175A4}" srcOrd="1" destOrd="0" presId="urn:microsoft.com/office/officeart/2005/8/layout/hierarchy1"/>
    <dgm:cxn modelId="{9E4216B8-2B97-4614-8A67-1F657FF70EB7}" type="presParOf" srcId="{7AB2D777-AB0E-474A-8026-5DB5FBA175A4}" destId="{2EF391E1-0AEA-41F3-A0B8-44693A536C5F}" srcOrd="0" destOrd="0" presId="urn:microsoft.com/office/officeart/2005/8/layout/hierarchy1"/>
    <dgm:cxn modelId="{9FF91A15-1186-4EC7-A3D6-73A76764A29D}" type="presParOf" srcId="{7AB2D777-AB0E-474A-8026-5DB5FBA175A4}" destId="{1CC806E8-7028-4EB4-B9AB-1D6401E6249A}" srcOrd="1" destOrd="0" presId="urn:microsoft.com/office/officeart/2005/8/layout/hierarchy1"/>
    <dgm:cxn modelId="{8D6583FA-69B5-4D85-9C8A-209DBBB98503}" type="presParOf" srcId="{1CC806E8-7028-4EB4-B9AB-1D6401E6249A}" destId="{A293CF16-2E7C-49B3-88D7-625BB82EDE08}" srcOrd="0" destOrd="0" presId="urn:microsoft.com/office/officeart/2005/8/layout/hierarchy1"/>
    <dgm:cxn modelId="{92717CC0-EE00-4DF5-B6CF-32DFD1F74A8D}" type="presParOf" srcId="{A293CF16-2E7C-49B3-88D7-625BB82EDE08}" destId="{66686F85-8CC7-4701-A406-CF08DA5BCC87}" srcOrd="0" destOrd="0" presId="urn:microsoft.com/office/officeart/2005/8/layout/hierarchy1"/>
    <dgm:cxn modelId="{C5B746C1-E905-41BA-A523-14E33507BA08}" type="presParOf" srcId="{A293CF16-2E7C-49B3-88D7-625BB82EDE08}" destId="{0875F1FE-F4E3-4BA1-9507-1F6C90E78EDE}" srcOrd="1" destOrd="0" presId="urn:microsoft.com/office/officeart/2005/8/layout/hierarchy1"/>
    <dgm:cxn modelId="{78F042FF-4A92-49CE-A029-9A0AB8BB4190}" type="presParOf" srcId="{1CC806E8-7028-4EB4-B9AB-1D6401E6249A}" destId="{325E1ADF-EDB6-4C51-A24C-1B7D4309487E}" srcOrd="1" destOrd="0" presId="urn:microsoft.com/office/officeart/2005/8/layout/hierarchy1"/>
    <dgm:cxn modelId="{2946E9AB-C767-4DFA-B0FF-10CF3C364EB3}" type="presParOf" srcId="{7AB2D777-AB0E-474A-8026-5DB5FBA175A4}" destId="{3512C1F4-4990-4186-9BA7-189340496902}" srcOrd="2" destOrd="0" presId="urn:microsoft.com/office/officeart/2005/8/layout/hierarchy1"/>
    <dgm:cxn modelId="{8FDE8658-B0F0-4D2E-B68D-6F3A2F72569E}" type="presParOf" srcId="{7AB2D777-AB0E-474A-8026-5DB5FBA175A4}" destId="{9774932F-67D6-4080-B532-A40F94B0BD23}" srcOrd="3" destOrd="0" presId="urn:microsoft.com/office/officeart/2005/8/layout/hierarchy1"/>
    <dgm:cxn modelId="{EEE8FDDB-8D3B-40F6-ADD6-425731C10EEF}" type="presParOf" srcId="{9774932F-67D6-4080-B532-A40F94B0BD23}" destId="{1539B99F-37A7-4FC4-9267-0C3ED10172ED}" srcOrd="0" destOrd="0" presId="urn:microsoft.com/office/officeart/2005/8/layout/hierarchy1"/>
    <dgm:cxn modelId="{7F9F2AC1-90E4-40CF-B8A8-8D13EE41552F}" type="presParOf" srcId="{1539B99F-37A7-4FC4-9267-0C3ED10172ED}" destId="{788B9E05-8CD2-40EE-927C-40E99B291042}" srcOrd="0" destOrd="0" presId="urn:microsoft.com/office/officeart/2005/8/layout/hierarchy1"/>
    <dgm:cxn modelId="{573EED96-789B-4310-B86E-86A5C400280A}" type="presParOf" srcId="{1539B99F-37A7-4FC4-9267-0C3ED10172ED}" destId="{BAC9EA4F-9773-489B-89A1-FEA167E20C5F}" srcOrd="1" destOrd="0" presId="urn:microsoft.com/office/officeart/2005/8/layout/hierarchy1"/>
    <dgm:cxn modelId="{E99B1BAE-523A-4798-B00C-05E8E7A60D69}" type="presParOf" srcId="{9774932F-67D6-4080-B532-A40F94B0BD23}" destId="{FF6D23DD-77FC-4755-AFFD-F22F37C4F354}" srcOrd="1" destOrd="0" presId="urn:microsoft.com/office/officeart/2005/8/layout/hierarchy1"/>
    <dgm:cxn modelId="{DF8D6AB3-29E8-48D6-9CDE-8F1A4B74BFA6}" type="presParOf" srcId="{14936FBE-09D3-4A2C-AA9E-1F7B2325DDA7}" destId="{4CEC2DD2-C82B-4BE4-88DC-9DE09FBF6A9E}" srcOrd="2" destOrd="0" presId="urn:microsoft.com/office/officeart/2005/8/layout/hierarchy1"/>
    <dgm:cxn modelId="{7B5137F2-59AD-4FC8-BD1A-5A565D2F4550}" type="presParOf" srcId="{14936FBE-09D3-4A2C-AA9E-1F7B2325DDA7}" destId="{304B7900-778D-449D-A1B9-D568013FED17}" srcOrd="3" destOrd="0" presId="urn:microsoft.com/office/officeart/2005/8/layout/hierarchy1"/>
    <dgm:cxn modelId="{5C5750A2-20F0-49D6-8D0A-9427B374C3BE}" type="presParOf" srcId="{304B7900-778D-449D-A1B9-D568013FED17}" destId="{28B0143A-BCC1-490F-8B66-75306EC9EB12}" srcOrd="0" destOrd="0" presId="urn:microsoft.com/office/officeart/2005/8/layout/hierarchy1"/>
    <dgm:cxn modelId="{6DEA38ED-8859-44AA-BABD-D8FB3C6411C8}" type="presParOf" srcId="{28B0143A-BCC1-490F-8B66-75306EC9EB12}" destId="{25D83643-59DD-48D3-B474-4CFFA4CF4F42}" srcOrd="0" destOrd="0" presId="urn:microsoft.com/office/officeart/2005/8/layout/hierarchy1"/>
    <dgm:cxn modelId="{C4932DA5-9E3C-44F9-90A6-134CC2CA42F5}" type="presParOf" srcId="{28B0143A-BCC1-490F-8B66-75306EC9EB12}" destId="{8A456550-4CA1-4BEB-B817-9CEBBF15EA07}" srcOrd="1" destOrd="0" presId="urn:microsoft.com/office/officeart/2005/8/layout/hierarchy1"/>
    <dgm:cxn modelId="{DA459751-0F53-43BF-9E55-F1F45DBEF51F}" type="presParOf" srcId="{304B7900-778D-449D-A1B9-D568013FED17}" destId="{EC0AF8D9-527D-4827-BD3B-01F221425E03}" srcOrd="1" destOrd="0" presId="urn:microsoft.com/office/officeart/2005/8/layout/hierarchy1"/>
    <dgm:cxn modelId="{9E89CD4A-FA96-40A0-9A20-0E43A0ADA327}" type="presParOf" srcId="{EC0AF8D9-527D-4827-BD3B-01F221425E03}" destId="{6E97D94E-3621-4928-950B-887F017E6072}" srcOrd="0" destOrd="0" presId="urn:microsoft.com/office/officeart/2005/8/layout/hierarchy1"/>
    <dgm:cxn modelId="{458B641F-F917-473B-BAEB-380CA5567D60}" type="presParOf" srcId="{EC0AF8D9-527D-4827-BD3B-01F221425E03}" destId="{E7F201DC-30EA-4287-AAFE-149DDFEAAB8C}" srcOrd="1" destOrd="0" presId="urn:microsoft.com/office/officeart/2005/8/layout/hierarchy1"/>
    <dgm:cxn modelId="{2FE6F3C1-A5A5-492F-886F-DB3ADE49B6AF}" type="presParOf" srcId="{E7F201DC-30EA-4287-AAFE-149DDFEAAB8C}" destId="{DF4520F1-4D6B-4D56-9034-5A89F6622479}" srcOrd="0" destOrd="0" presId="urn:microsoft.com/office/officeart/2005/8/layout/hierarchy1"/>
    <dgm:cxn modelId="{1BF68A96-B9E5-4FC7-BF8D-23171BD77C53}" type="presParOf" srcId="{DF4520F1-4D6B-4D56-9034-5A89F6622479}" destId="{82411CE5-5C30-4A46-A218-5763FDB45CFF}" srcOrd="0" destOrd="0" presId="urn:microsoft.com/office/officeart/2005/8/layout/hierarchy1"/>
    <dgm:cxn modelId="{403F3210-F70B-4A13-8BF6-E2BF2FA08B7E}" type="presParOf" srcId="{DF4520F1-4D6B-4D56-9034-5A89F6622479}" destId="{87D718A8-B9CF-4ED5-A6E7-5962D25C698E}" srcOrd="1" destOrd="0" presId="urn:microsoft.com/office/officeart/2005/8/layout/hierarchy1"/>
    <dgm:cxn modelId="{8AEE89EB-8112-476A-80CC-927AC192ED09}" type="presParOf" srcId="{E7F201DC-30EA-4287-AAFE-149DDFEAAB8C}" destId="{6FDE47AF-C4C3-4808-BF0F-0A88032FE20D}" srcOrd="1" destOrd="0" presId="urn:microsoft.com/office/officeart/2005/8/layout/hierarchy1"/>
    <dgm:cxn modelId="{D43296BD-481E-4BF0-9FB8-3A99B612F76F}" type="presParOf" srcId="{EC0AF8D9-527D-4827-BD3B-01F221425E03}" destId="{04671FED-EEAE-4AB5-8A6B-449A328077A4}" srcOrd="2" destOrd="0" presId="urn:microsoft.com/office/officeart/2005/8/layout/hierarchy1"/>
    <dgm:cxn modelId="{DB045235-1F23-48FB-A141-C2E86ED1FCD0}" type="presParOf" srcId="{EC0AF8D9-527D-4827-BD3B-01F221425E03}" destId="{D0F5E572-04E3-431C-A430-23D9D17F9605}" srcOrd="3" destOrd="0" presId="urn:microsoft.com/office/officeart/2005/8/layout/hierarchy1"/>
    <dgm:cxn modelId="{1C13FAA2-C4F4-4DF6-80BF-C95A3A7E2AEE}" type="presParOf" srcId="{D0F5E572-04E3-431C-A430-23D9D17F9605}" destId="{F848800E-CAD0-45E0-B034-CC0AA1AA97E4}" srcOrd="0" destOrd="0" presId="urn:microsoft.com/office/officeart/2005/8/layout/hierarchy1"/>
    <dgm:cxn modelId="{02C08334-A80B-4D20-8184-871E12A73DA0}" type="presParOf" srcId="{F848800E-CAD0-45E0-B034-CC0AA1AA97E4}" destId="{F3DA4201-F43E-4529-B368-75315FA00B0D}" srcOrd="0" destOrd="0" presId="urn:microsoft.com/office/officeart/2005/8/layout/hierarchy1"/>
    <dgm:cxn modelId="{ACA2FEAF-0933-494A-833B-1C5D8CC0EA54}" type="presParOf" srcId="{F848800E-CAD0-45E0-B034-CC0AA1AA97E4}" destId="{1AAB87C4-D5D2-45C9-AC60-F8AD18ED1530}" srcOrd="1" destOrd="0" presId="urn:microsoft.com/office/officeart/2005/8/layout/hierarchy1"/>
    <dgm:cxn modelId="{7D23C311-65DA-409D-B3E5-C5DD421F4D3D}" type="presParOf" srcId="{D0F5E572-04E3-431C-A430-23D9D17F9605}" destId="{659B4D60-70E1-4041-B304-893AAEA915EF}"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671FED-EEAE-4AB5-8A6B-449A328077A4}">
      <dsp:nvSpPr>
        <dsp:cNvPr id="0" name=""/>
        <dsp:cNvSpPr/>
      </dsp:nvSpPr>
      <dsp:spPr>
        <a:xfrm>
          <a:off x="5579838" y="2815572"/>
          <a:ext cx="958657" cy="456233"/>
        </a:xfrm>
        <a:custGeom>
          <a:avLst/>
          <a:gdLst/>
          <a:ahLst/>
          <a:cxnLst/>
          <a:rect l="0" t="0" r="0" b="0"/>
          <a:pathLst>
            <a:path>
              <a:moveTo>
                <a:pt x="0" y="0"/>
              </a:moveTo>
              <a:lnTo>
                <a:pt x="0" y="310909"/>
              </a:lnTo>
              <a:lnTo>
                <a:pt x="958657" y="310909"/>
              </a:lnTo>
              <a:lnTo>
                <a:pt x="958657" y="4562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E97D94E-3621-4928-950B-887F017E6072}">
      <dsp:nvSpPr>
        <dsp:cNvPr id="0" name=""/>
        <dsp:cNvSpPr/>
      </dsp:nvSpPr>
      <dsp:spPr>
        <a:xfrm>
          <a:off x="4621181" y="2815572"/>
          <a:ext cx="958657" cy="456233"/>
        </a:xfrm>
        <a:custGeom>
          <a:avLst/>
          <a:gdLst/>
          <a:ahLst/>
          <a:cxnLst/>
          <a:rect l="0" t="0" r="0" b="0"/>
          <a:pathLst>
            <a:path>
              <a:moveTo>
                <a:pt x="958657" y="0"/>
              </a:moveTo>
              <a:lnTo>
                <a:pt x="958657" y="310909"/>
              </a:lnTo>
              <a:lnTo>
                <a:pt x="0" y="310909"/>
              </a:lnTo>
              <a:lnTo>
                <a:pt x="0" y="4562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CEC2DD2-C82B-4BE4-88DC-9DE09FBF6A9E}">
      <dsp:nvSpPr>
        <dsp:cNvPr id="0" name=""/>
        <dsp:cNvSpPr/>
      </dsp:nvSpPr>
      <dsp:spPr>
        <a:xfrm>
          <a:off x="3662524" y="1363207"/>
          <a:ext cx="1917314" cy="456233"/>
        </a:xfrm>
        <a:custGeom>
          <a:avLst/>
          <a:gdLst/>
          <a:ahLst/>
          <a:cxnLst/>
          <a:rect l="0" t="0" r="0" b="0"/>
          <a:pathLst>
            <a:path>
              <a:moveTo>
                <a:pt x="0" y="0"/>
              </a:moveTo>
              <a:lnTo>
                <a:pt x="0" y="310909"/>
              </a:lnTo>
              <a:lnTo>
                <a:pt x="1917314" y="310909"/>
              </a:lnTo>
              <a:lnTo>
                <a:pt x="1917314" y="4562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12C1F4-4990-4186-9BA7-189340496902}">
      <dsp:nvSpPr>
        <dsp:cNvPr id="0" name=""/>
        <dsp:cNvSpPr/>
      </dsp:nvSpPr>
      <dsp:spPr>
        <a:xfrm>
          <a:off x="1745210" y="2815572"/>
          <a:ext cx="958657" cy="456233"/>
        </a:xfrm>
        <a:custGeom>
          <a:avLst/>
          <a:gdLst/>
          <a:ahLst/>
          <a:cxnLst/>
          <a:rect l="0" t="0" r="0" b="0"/>
          <a:pathLst>
            <a:path>
              <a:moveTo>
                <a:pt x="0" y="0"/>
              </a:moveTo>
              <a:lnTo>
                <a:pt x="0" y="310909"/>
              </a:lnTo>
              <a:lnTo>
                <a:pt x="958657" y="310909"/>
              </a:lnTo>
              <a:lnTo>
                <a:pt x="958657" y="4562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F391E1-0AEA-41F3-A0B8-44693A536C5F}">
      <dsp:nvSpPr>
        <dsp:cNvPr id="0" name=""/>
        <dsp:cNvSpPr/>
      </dsp:nvSpPr>
      <dsp:spPr>
        <a:xfrm>
          <a:off x="786552" y="2815572"/>
          <a:ext cx="958657" cy="456233"/>
        </a:xfrm>
        <a:custGeom>
          <a:avLst/>
          <a:gdLst/>
          <a:ahLst/>
          <a:cxnLst/>
          <a:rect l="0" t="0" r="0" b="0"/>
          <a:pathLst>
            <a:path>
              <a:moveTo>
                <a:pt x="958657" y="0"/>
              </a:moveTo>
              <a:lnTo>
                <a:pt x="958657" y="310909"/>
              </a:lnTo>
              <a:lnTo>
                <a:pt x="0" y="310909"/>
              </a:lnTo>
              <a:lnTo>
                <a:pt x="0" y="4562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5CA155-5D73-4BA5-9436-69739E33F718}">
      <dsp:nvSpPr>
        <dsp:cNvPr id="0" name=""/>
        <dsp:cNvSpPr/>
      </dsp:nvSpPr>
      <dsp:spPr>
        <a:xfrm>
          <a:off x="1745210" y="1363207"/>
          <a:ext cx="1917314" cy="456233"/>
        </a:xfrm>
        <a:custGeom>
          <a:avLst/>
          <a:gdLst/>
          <a:ahLst/>
          <a:cxnLst/>
          <a:rect l="0" t="0" r="0" b="0"/>
          <a:pathLst>
            <a:path>
              <a:moveTo>
                <a:pt x="1917314" y="0"/>
              </a:moveTo>
              <a:lnTo>
                <a:pt x="1917314" y="310909"/>
              </a:lnTo>
              <a:lnTo>
                <a:pt x="0" y="310909"/>
              </a:lnTo>
              <a:lnTo>
                <a:pt x="0" y="4562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24A704B-FB74-4A54-AE8D-704F1EDBBABC}">
      <dsp:nvSpPr>
        <dsp:cNvPr id="0" name=""/>
        <dsp:cNvSpPr/>
      </dsp:nvSpPr>
      <dsp:spPr>
        <a:xfrm>
          <a:off x="2878168" y="367075"/>
          <a:ext cx="1568711" cy="996131"/>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1A81490-22CB-48F5-AAB4-7008EA501597}">
      <dsp:nvSpPr>
        <dsp:cNvPr id="0" name=""/>
        <dsp:cNvSpPr/>
      </dsp:nvSpPr>
      <dsp:spPr>
        <a:xfrm>
          <a:off x="3052469" y="532661"/>
          <a:ext cx="1568711" cy="99613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t>Alıcının borçları</a:t>
          </a:r>
        </a:p>
      </dsp:txBody>
      <dsp:txXfrm>
        <a:off x="3081645" y="561837"/>
        <a:ext cx="1510359" cy="937779"/>
      </dsp:txXfrm>
    </dsp:sp>
    <dsp:sp modelId="{B06D4EF4-3997-441C-B4B1-32A4F949859D}">
      <dsp:nvSpPr>
        <dsp:cNvPr id="0" name=""/>
        <dsp:cNvSpPr/>
      </dsp:nvSpPr>
      <dsp:spPr>
        <a:xfrm>
          <a:off x="960854" y="1819440"/>
          <a:ext cx="1568711" cy="996131"/>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D658359-D1CA-4F0E-8097-32EB0732D838}">
      <dsp:nvSpPr>
        <dsp:cNvPr id="0" name=""/>
        <dsp:cNvSpPr/>
      </dsp:nvSpPr>
      <dsp:spPr>
        <a:xfrm>
          <a:off x="1135155" y="1985027"/>
          <a:ext cx="1568711" cy="99613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t>Asli borçları</a:t>
          </a:r>
        </a:p>
        <a:p>
          <a:pPr marL="0" lvl="0" indent="0" algn="ctr" defTabSz="755650">
            <a:lnSpc>
              <a:spcPct val="90000"/>
            </a:lnSpc>
            <a:spcBef>
              <a:spcPct val="0"/>
            </a:spcBef>
            <a:spcAft>
              <a:spcPct val="35000"/>
            </a:spcAft>
            <a:buNone/>
          </a:pPr>
          <a:r>
            <a:rPr lang="tr-TR" sz="1700" kern="1200" dirty="0"/>
            <a:t>m. 232</a:t>
          </a:r>
        </a:p>
      </dsp:txBody>
      <dsp:txXfrm>
        <a:off x="1164331" y="2014203"/>
        <a:ext cx="1510359" cy="937779"/>
      </dsp:txXfrm>
    </dsp:sp>
    <dsp:sp modelId="{66686F85-8CC7-4701-A406-CF08DA5BCC87}">
      <dsp:nvSpPr>
        <dsp:cNvPr id="0" name=""/>
        <dsp:cNvSpPr/>
      </dsp:nvSpPr>
      <dsp:spPr>
        <a:xfrm>
          <a:off x="2197" y="3271806"/>
          <a:ext cx="1568711" cy="996131"/>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0875F1FE-F4E3-4BA1-9507-1F6C90E78EDE}">
      <dsp:nvSpPr>
        <dsp:cNvPr id="0" name=""/>
        <dsp:cNvSpPr/>
      </dsp:nvSpPr>
      <dsp:spPr>
        <a:xfrm>
          <a:off x="176498" y="3437392"/>
          <a:ext cx="1568711" cy="99613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t>Satış bedelini ödeme</a:t>
          </a:r>
        </a:p>
      </dsp:txBody>
      <dsp:txXfrm>
        <a:off x="205674" y="3466568"/>
        <a:ext cx="1510359" cy="937779"/>
      </dsp:txXfrm>
    </dsp:sp>
    <dsp:sp modelId="{788B9E05-8CD2-40EE-927C-40E99B291042}">
      <dsp:nvSpPr>
        <dsp:cNvPr id="0" name=""/>
        <dsp:cNvSpPr/>
      </dsp:nvSpPr>
      <dsp:spPr>
        <a:xfrm>
          <a:off x="1919511" y="3271806"/>
          <a:ext cx="1568711" cy="996131"/>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BAC9EA4F-9773-489B-89A1-FEA167E20C5F}">
      <dsp:nvSpPr>
        <dsp:cNvPr id="0" name=""/>
        <dsp:cNvSpPr/>
      </dsp:nvSpPr>
      <dsp:spPr>
        <a:xfrm>
          <a:off x="2093812" y="3437392"/>
          <a:ext cx="1568711" cy="99613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t>Satılanı devralma (bazı hallerde)</a:t>
          </a:r>
        </a:p>
      </dsp:txBody>
      <dsp:txXfrm>
        <a:off x="2122988" y="3466568"/>
        <a:ext cx="1510359" cy="937779"/>
      </dsp:txXfrm>
    </dsp:sp>
    <dsp:sp modelId="{25D83643-59DD-48D3-B474-4CFFA4CF4F42}">
      <dsp:nvSpPr>
        <dsp:cNvPr id="0" name=""/>
        <dsp:cNvSpPr/>
      </dsp:nvSpPr>
      <dsp:spPr>
        <a:xfrm>
          <a:off x="4795482" y="1819440"/>
          <a:ext cx="1568711" cy="996131"/>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A456550-4CA1-4BEB-B817-9CEBBF15EA07}">
      <dsp:nvSpPr>
        <dsp:cNvPr id="0" name=""/>
        <dsp:cNvSpPr/>
      </dsp:nvSpPr>
      <dsp:spPr>
        <a:xfrm>
          <a:off x="4969784" y="1985027"/>
          <a:ext cx="1568711" cy="99613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t>Yan borçları</a:t>
          </a:r>
        </a:p>
      </dsp:txBody>
      <dsp:txXfrm>
        <a:off x="4998960" y="2014203"/>
        <a:ext cx="1510359" cy="937779"/>
      </dsp:txXfrm>
    </dsp:sp>
    <dsp:sp modelId="{82411CE5-5C30-4A46-A218-5763FDB45CFF}">
      <dsp:nvSpPr>
        <dsp:cNvPr id="0" name=""/>
        <dsp:cNvSpPr/>
      </dsp:nvSpPr>
      <dsp:spPr>
        <a:xfrm>
          <a:off x="3836825" y="3271806"/>
          <a:ext cx="1568711" cy="996131"/>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7D718A8-B9CF-4ED5-A6E7-5962D25C698E}">
      <dsp:nvSpPr>
        <dsp:cNvPr id="0" name=""/>
        <dsp:cNvSpPr/>
      </dsp:nvSpPr>
      <dsp:spPr>
        <a:xfrm>
          <a:off x="4011126" y="3437392"/>
          <a:ext cx="1568711" cy="99613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t>Satılanı devralma ve senet giderleri</a:t>
          </a:r>
        </a:p>
      </dsp:txBody>
      <dsp:txXfrm>
        <a:off x="4040302" y="3466568"/>
        <a:ext cx="1510359" cy="937779"/>
      </dsp:txXfrm>
    </dsp:sp>
    <dsp:sp modelId="{F3DA4201-F43E-4529-B368-75315FA00B0D}">
      <dsp:nvSpPr>
        <dsp:cNvPr id="0" name=""/>
        <dsp:cNvSpPr/>
      </dsp:nvSpPr>
      <dsp:spPr>
        <a:xfrm>
          <a:off x="5754139" y="3271806"/>
          <a:ext cx="1568711" cy="996131"/>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AAB87C4-D5D2-45C9-AC60-F8AD18ED1530}">
      <dsp:nvSpPr>
        <dsp:cNvPr id="0" name=""/>
        <dsp:cNvSpPr/>
      </dsp:nvSpPr>
      <dsp:spPr>
        <a:xfrm>
          <a:off x="5928441" y="3437392"/>
          <a:ext cx="1568711" cy="99613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t>Başka yerden gönderilen malı saklama…vd.</a:t>
          </a:r>
        </a:p>
      </dsp:txBody>
      <dsp:txXfrm>
        <a:off x="5957617" y="3466568"/>
        <a:ext cx="1510359" cy="93777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4" name="Başlık 13"/>
          <p:cNvSpPr>
            <a:spLocks noGrp="1"/>
          </p:cNvSpPr>
          <p:nvPr>
            <p:ph type="ctrTitle"/>
          </p:nvPr>
        </p:nvSpPr>
        <p:spPr>
          <a:xfrm>
            <a:off x="1432560" y="359898"/>
            <a:ext cx="7406640" cy="1472184"/>
          </a:xfrm>
        </p:spPr>
        <p:txBody>
          <a:bodyPr anchor="b"/>
          <a:lstStyle>
            <a:lvl1pPr algn="l">
              <a:defRPr/>
            </a:lvl1pPr>
            <a:extLst/>
          </a:lstStyle>
          <a:p>
            <a:r>
              <a:rPr kumimoji="0" lang="tr-TR"/>
              <a:t>Asıl başlık stili için tıklatın</a:t>
            </a:r>
            <a:endParaRPr kumimoji="0" lang="en-US"/>
          </a:p>
        </p:txBody>
      </p:sp>
      <p:sp>
        <p:nvSpPr>
          <p:cNvPr id="22" name="Alt Başlık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a:t>Asıl alt başlık stilini düzenlemek için tıklatın</a:t>
            </a:r>
            <a:endParaRPr kumimoji="0" lang="en-US"/>
          </a:p>
        </p:txBody>
      </p:sp>
      <p:sp>
        <p:nvSpPr>
          <p:cNvPr id="7" name="Veri Yer Tutucusu 6"/>
          <p:cNvSpPr>
            <a:spLocks noGrp="1"/>
          </p:cNvSpPr>
          <p:nvPr>
            <p:ph type="dt" sz="half" idx="10"/>
          </p:nvPr>
        </p:nvSpPr>
        <p:spPr/>
        <p:txBody>
          <a:bodyPr/>
          <a:lstStyle/>
          <a:p>
            <a:fld id="{4385A930-24BD-41E3-A98C-43BB3E8D4874}" type="datetimeFigureOut">
              <a:rPr lang="tr-TR" smtClean="0"/>
              <a:t>24.11.2020</a:t>
            </a:fld>
            <a:endParaRPr lang="tr-TR"/>
          </a:p>
        </p:txBody>
      </p:sp>
      <p:sp>
        <p:nvSpPr>
          <p:cNvPr id="20" name="Altbilgi Yer Tutucusu 19"/>
          <p:cNvSpPr>
            <a:spLocks noGrp="1"/>
          </p:cNvSpPr>
          <p:nvPr>
            <p:ph type="ftr" sz="quarter" idx="11"/>
          </p:nvPr>
        </p:nvSpPr>
        <p:spPr/>
        <p:txBody>
          <a:bodyPr/>
          <a:lstStyle/>
          <a:p>
            <a:endParaRPr lang="tr-TR"/>
          </a:p>
        </p:txBody>
      </p:sp>
      <p:sp>
        <p:nvSpPr>
          <p:cNvPr id="10" name="Slayt Numarası Yer Tutucusu 9"/>
          <p:cNvSpPr>
            <a:spLocks noGrp="1"/>
          </p:cNvSpPr>
          <p:nvPr>
            <p:ph type="sldNum" sz="quarter" idx="12"/>
          </p:nvPr>
        </p:nvSpPr>
        <p:spPr/>
        <p:txBody>
          <a:bodyPr/>
          <a:lstStyle/>
          <a:p>
            <a:fld id="{D57895AA-80D4-47DF-95D2-5913ECE33C51}" type="slidenum">
              <a:rPr lang="tr-TR" smtClean="0"/>
              <a:t>‹#›</a:t>
            </a:fld>
            <a:endParaRPr lang="tr-TR"/>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a:t>Asıl başlık stili için tıklatın</a:t>
            </a:r>
            <a:endParaRPr kumimoji="0" lang="en-US"/>
          </a:p>
        </p:txBody>
      </p:sp>
      <p:sp>
        <p:nvSpPr>
          <p:cNvPr id="3" name="İçerik Yer Tutucusu 2"/>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Veri Yer Tutucusu 3"/>
          <p:cNvSpPr>
            <a:spLocks noGrp="1"/>
          </p:cNvSpPr>
          <p:nvPr>
            <p:ph type="dt" sz="half" idx="10"/>
          </p:nvPr>
        </p:nvSpPr>
        <p:spPr/>
        <p:txBody>
          <a:bodyPr/>
          <a:lstStyle/>
          <a:p>
            <a:fld id="{4385A930-24BD-41E3-A98C-43BB3E8D4874}" type="datetimeFigureOut">
              <a:rPr lang="tr-TR" smtClean="0"/>
              <a:t>24.11.2020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57895AA-80D4-47DF-95D2-5913ECE33C51}"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Dikdörtgen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Başlık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tr-TR"/>
              <a:t>Asıl başlık stili için tıklatın</a:t>
            </a:r>
            <a:endParaRPr kumimoji="0" lang="en-US"/>
          </a:p>
        </p:txBody>
      </p:sp>
      <p:sp>
        <p:nvSpPr>
          <p:cNvPr id="3" name="Metin Yer Tutucusu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a:t>Asıl metin stillerini düzenlemek için tıklatın</a:t>
            </a:r>
          </a:p>
        </p:txBody>
      </p:sp>
      <p:sp>
        <p:nvSpPr>
          <p:cNvPr id="4" name="Veri Yer Tutucusu 3"/>
          <p:cNvSpPr>
            <a:spLocks noGrp="1"/>
          </p:cNvSpPr>
          <p:nvPr>
            <p:ph type="dt" sz="half" idx="10"/>
          </p:nvPr>
        </p:nvSpPr>
        <p:spPr/>
        <p:txBody>
          <a:bodyPr/>
          <a:lstStyle/>
          <a:p>
            <a:fld id="{4385A930-24BD-41E3-A98C-43BB3E8D4874}" type="datetimeFigureOut">
              <a:rPr lang="tr-TR" smtClean="0"/>
              <a:t>24.11.2020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57895AA-80D4-47DF-95D2-5913ECE33C51}" type="slidenum">
              <a:rPr lang="tr-TR" smtClean="0"/>
              <a:t>‹#›</a:t>
            </a:fld>
            <a:endParaRPr lang="tr-TR"/>
          </a:p>
        </p:txBody>
      </p:sp>
      <p:sp>
        <p:nvSpPr>
          <p:cNvPr id="10" name="Dikdörtgen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320"/>
            <a:ext cx="7498080" cy="1143000"/>
          </a:xfrm>
        </p:spPr>
        <p:txBody>
          <a:bodyPr/>
          <a:lstStyle/>
          <a:p>
            <a:r>
              <a:rPr kumimoji="0" lang="tr-TR"/>
              <a:t>Asıl başlık stili için tıklatın</a:t>
            </a:r>
            <a:endParaRPr kumimoji="0" lang="en-US"/>
          </a:p>
        </p:txBody>
      </p:sp>
      <p:sp>
        <p:nvSpPr>
          <p:cNvPr id="3" name="İçerik Yer Tutucusu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İçerik Yer Tutucusu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Veri Yer Tutucusu 4"/>
          <p:cNvSpPr>
            <a:spLocks noGrp="1"/>
          </p:cNvSpPr>
          <p:nvPr>
            <p:ph type="dt" sz="half" idx="10"/>
          </p:nvPr>
        </p:nvSpPr>
        <p:spPr/>
        <p:txBody>
          <a:bodyPr/>
          <a:lstStyle/>
          <a:p>
            <a:fld id="{4385A930-24BD-41E3-A98C-43BB3E8D4874}" type="datetimeFigureOut">
              <a:rPr lang="tr-TR" smtClean="0"/>
              <a:t>24.11.2020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57895AA-80D4-47DF-95D2-5913ECE33C51}"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tr-TR"/>
              <a:t>Asıl başlık stili için tıklatın</a:t>
            </a:r>
            <a:endParaRPr kumimoji="0" lang="en-US"/>
          </a:p>
        </p:txBody>
      </p:sp>
      <p:sp>
        <p:nvSpPr>
          <p:cNvPr id="3" name="Metin Yer Tutucusu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4" name="Metin Yer Tutucusu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5" name="İçerik Yer Tutucusu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İçerik Yer Tutucusu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Veri Yer Tutucusu 6"/>
          <p:cNvSpPr>
            <a:spLocks noGrp="1"/>
          </p:cNvSpPr>
          <p:nvPr>
            <p:ph type="dt" sz="half" idx="10"/>
          </p:nvPr>
        </p:nvSpPr>
        <p:spPr/>
        <p:txBody>
          <a:bodyPr/>
          <a:lstStyle/>
          <a:p>
            <a:fld id="{4385A930-24BD-41E3-A98C-43BB3E8D4874}" type="datetimeFigureOut">
              <a:rPr lang="tr-TR" smtClean="0"/>
              <a:t>24.11.2020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D57895AA-80D4-47DF-95D2-5913ECE33C51}"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320"/>
            <a:ext cx="7498080" cy="1143000"/>
          </a:xfrm>
        </p:spPr>
        <p:txBody>
          <a:bodyPr anchor="ctr"/>
          <a:lstStyle/>
          <a:p>
            <a:r>
              <a:rPr kumimoji="0" lang="tr-TR"/>
              <a:t>Asıl başlık stili için tıklatın</a:t>
            </a:r>
            <a:endParaRPr kumimoji="0" lang="en-US"/>
          </a:p>
        </p:txBody>
      </p:sp>
      <p:sp>
        <p:nvSpPr>
          <p:cNvPr id="3" name="Veri Yer Tutucusu 2"/>
          <p:cNvSpPr>
            <a:spLocks noGrp="1"/>
          </p:cNvSpPr>
          <p:nvPr>
            <p:ph type="dt" sz="half" idx="10"/>
          </p:nvPr>
        </p:nvSpPr>
        <p:spPr/>
        <p:txBody>
          <a:bodyPr/>
          <a:lstStyle/>
          <a:p>
            <a:fld id="{4385A930-24BD-41E3-A98C-43BB3E8D4874}" type="datetimeFigureOut">
              <a:rPr lang="tr-TR" smtClean="0"/>
              <a:t>24.11.2020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D57895AA-80D4-47DF-95D2-5913ECE33C51}"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Dikdörtgen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Veri Yer Tutucusu 1"/>
          <p:cNvSpPr>
            <a:spLocks noGrp="1"/>
          </p:cNvSpPr>
          <p:nvPr>
            <p:ph type="dt" sz="half" idx="10"/>
          </p:nvPr>
        </p:nvSpPr>
        <p:spPr/>
        <p:txBody>
          <a:bodyPr/>
          <a:lstStyle/>
          <a:p>
            <a:fld id="{4385A930-24BD-41E3-A98C-43BB3E8D4874}" type="datetimeFigureOut">
              <a:rPr lang="tr-TR" smtClean="0"/>
              <a:t>24.11.2020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D57895AA-80D4-47DF-95D2-5913ECE33C51}" type="slidenum">
              <a:rPr lang="tr-TR" smtClean="0"/>
              <a:t>‹#›</a:t>
            </a:fld>
            <a:endParaRPr lang="tr-TR"/>
          </a:p>
        </p:txBody>
      </p:sp>
      <p:sp>
        <p:nvSpPr>
          <p:cNvPr id="6" name="Dikdörtgen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tr-TR"/>
              <a:t>Asıl başlık stili için tıklatın</a:t>
            </a:r>
            <a:endParaRPr kumimoji="0" lang="en-US"/>
          </a:p>
        </p:txBody>
      </p:sp>
      <p:sp>
        <p:nvSpPr>
          <p:cNvPr id="3" name="Metin Yer Tutucusu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a:t>Asıl metin stillerini düzenlemek için tıklatın</a:t>
            </a:r>
          </a:p>
        </p:txBody>
      </p:sp>
      <p:sp>
        <p:nvSpPr>
          <p:cNvPr id="4" name="İçerik Yer Tutucusu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Veri Yer Tutucusu 4"/>
          <p:cNvSpPr>
            <a:spLocks noGrp="1"/>
          </p:cNvSpPr>
          <p:nvPr>
            <p:ph type="dt" sz="half" idx="10"/>
          </p:nvPr>
        </p:nvSpPr>
        <p:spPr/>
        <p:txBody>
          <a:bodyPr/>
          <a:lstStyle/>
          <a:p>
            <a:fld id="{4385A930-24BD-41E3-A98C-43BB3E8D4874}" type="datetimeFigureOut">
              <a:rPr lang="tr-TR" smtClean="0"/>
              <a:t>24.11.2020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57895AA-80D4-47DF-95D2-5913ECE33C51}"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tr-TR"/>
              <a:t>Asıl başlık stili için tıklatın</a:t>
            </a:r>
            <a:endParaRPr kumimoji="0" lang="en-US"/>
          </a:p>
        </p:txBody>
      </p:sp>
      <p:sp>
        <p:nvSpPr>
          <p:cNvPr id="5" name="Veri Yer Tutucusu 4"/>
          <p:cNvSpPr>
            <a:spLocks noGrp="1"/>
          </p:cNvSpPr>
          <p:nvPr>
            <p:ph type="dt" sz="half" idx="10"/>
          </p:nvPr>
        </p:nvSpPr>
        <p:spPr/>
        <p:txBody>
          <a:bodyPr/>
          <a:lstStyle/>
          <a:p>
            <a:fld id="{4385A930-24BD-41E3-A98C-43BB3E8D4874}" type="datetimeFigureOut">
              <a:rPr lang="tr-TR" smtClean="0"/>
              <a:t>24.11.2020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57895AA-80D4-47DF-95D2-5913ECE33C51}" type="slidenum">
              <a:rPr lang="tr-TR" smtClean="0"/>
              <a:t>‹#›</a:t>
            </a:fld>
            <a:endParaRPr lang="tr-TR"/>
          </a:p>
        </p:txBody>
      </p:sp>
      <p:sp>
        <p:nvSpPr>
          <p:cNvPr id="8" name="Dikdörtgen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Resim Yer Tutucusu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tr-TR"/>
              <a:t>Resim eklemek için simgeyi tıklatın</a:t>
            </a:r>
            <a:endParaRPr kumimoji="0" lang="en-US" dirty="0"/>
          </a:p>
        </p:txBody>
      </p:sp>
      <p:sp>
        <p:nvSpPr>
          <p:cNvPr id="9" name="Akış Çizelgesi: İşlem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Akış Çizelgesi: İşlem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Metin Yer Tutucusu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tr-TR"/>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Veri Yer Tutucusu 3"/>
          <p:cNvSpPr>
            <a:spLocks noGrp="1"/>
          </p:cNvSpPr>
          <p:nvPr>
            <p:ph type="dt" sz="half" idx="10"/>
          </p:nvPr>
        </p:nvSpPr>
        <p:spPr/>
        <p:txBody>
          <a:bodyPr/>
          <a:lstStyle/>
          <a:p>
            <a:fld id="{4385A930-24BD-41E3-A98C-43BB3E8D4874}" type="datetimeFigureOut">
              <a:rPr lang="tr-TR" smtClean="0"/>
              <a:t>24.11.2020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57895AA-80D4-47DF-95D2-5913ECE33C51}"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858000" y="274639"/>
            <a:ext cx="1828800" cy="5851525"/>
          </a:xfrm>
        </p:spPr>
        <p:txBody>
          <a:bodyPr vert="eaVert"/>
          <a:lstStyle/>
          <a:p>
            <a:r>
              <a:rPr kumimoji="0" lang="tr-TR"/>
              <a:t>Asıl başlık stili için tıklatın</a:t>
            </a:r>
            <a:endParaRPr kumimoji="0" lang="en-US"/>
          </a:p>
        </p:txBody>
      </p:sp>
      <p:sp>
        <p:nvSpPr>
          <p:cNvPr id="3" name="Dikey Metin Yer Tutucusu 2"/>
          <p:cNvSpPr>
            <a:spLocks noGrp="1"/>
          </p:cNvSpPr>
          <p:nvPr>
            <p:ph type="body" orient="vert" idx="1"/>
          </p:nvPr>
        </p:nvSpPr>
        <p:spPr>
          <a:xfrm>
            <a:off x="1143000" y="274640"/>
            <a:ext cx="5562600" cy="5851525"/>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Veri Yer Tutucusu 3"/>
          <p:cNvSpPr>
            <a:spLocks noGrp="1"/>
          </p:cNvSpPr>
          <p:nvPr>
            <p:ph type="dt" sz="half" idx="10"/>
          </p:nvPr>
        </p:nvSpPr>
        <p:spPr/>
        <p:txBody>
          <a:bodyPr/>
          <a:lstStyle/>
          <a:p>
            <a:fld id="{4385A930-24BD-41E3-A98C-43BB3E8D4874}" type="datetimeFigureOut">
              <a:rPr lang="tr-TR" smtClean="0"/>
              <a:t>24.11.2020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57895AA-80D4-47DF-95D2-5913ECE33C51}"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asta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Halka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ikdörtgen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Başlık Yer Tutucusu 4"/>
          <p:cNvSpPr>
            <a:spLocks noGrp="1"/>
          </p:cNvSpPr>
          <p:nvPr>
            <p:ph type="title"/>
          </p:nvPr>
        </p:nvSpPr>
        <p:spPr>
          <a:xfrm>
            <a:off x="1435608" y="274638"/>
            <a:ext cx="7498080" cy="1143000"/>
          </a:xfrm>
          <a:prstGeom prst="rect">
            <a:avLst/>
          </a:prstGeom>
        </p:spPr>
        <p:txBody>
          <a:bodyPr anchor="ctr">
            <a:normAutofit/>
          </a:bodyPr>
          <a:lstStyle/>
          <a:p>
            <a:r>
              <a:rPr kumimoji="0" lang="tr-TR"/>
              <a:t>Asıl başlık stili için tıklatın</a:t>
            </a:r>
            <a:endParaRPr kumimoji="0" lang="en-US"/>
          </a:p>
        </p:txBody>
      </p:sp>
      <p:sp>
        <p:nvSpPr>
          <p:cNvPr id="9" name="Metin Yer Tutucusu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24" name="Veri Yer Tutucusu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4385A930-24BD-41E3-A98C-43BB3E8D4874}" type="datetimeFigureOut">
              <a:rPr lang="tr-TR" smtClean="0"/>
              <a:t>24.11.2020</a:t>
            </a:fld>
            <a:endParaRPr lang="tr-TR"/>
          </a:p>
        </p:txBody>
      </p:sp>
      <p:sp>
        <p:nvSpPr>
          <p:cNvPr id="10" name="Altbilgi Yer Tutucusu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tr-TR"/>
          </a:p>
        </p:txBody>
      </p:sp>
      <p:sp>
        <p:nvSpPr>
          <p:cNvPr id="22" name="Slayt Numarası Yer Tutucusu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D57895AA-80D4-47DF-95D2-5913ECE33C51}" type="slidenum">
              <a:rPr lang="tr-TR" smtClean="0"/>
              <a:t>‹#›</a:t>
            </a:fld>
            <a:endParaRPr lang="tr-TR"/>
          </a:p>
        </p:txBody>
      </p:sp>
      <p:sp>
        <p:nvSpPr>
          <p:cNvPr id="15" name="Dikdörtgen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avys.omu.edu.t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a:t>Borçlar Özel Hukuku</a:t>
            </a:r>
          </a:p>
        </p:txBody>
      </p:sp>
      <p:sp>
        <p:nvSpPr>
          <p:cNvPr id="3" name="Alt Başlık 2"/>
          <p:cNvSpPr>
            <a:spLocks noGrp="1"/>
          </p:cNvSpPr>
          <p:nvPr>
            <p:ph type="subTitle" idx="1"/>
          </p:nvPr>
        </p:nvSpPr>
        <p:spPr>
          <a:xfrm>
            <a:off x="1432560" y="2564904"/>
            <a:ext cx="7406640" cy="3672408"/>
          </a:xfrm>
        </p:spPr>
        <p:txBody>
          <a:bodyPr>
            <a:normAutofit lnSpcReduction="10000"/>
          </a:bodyPr>
          <a:lstStyle/>
          <a:p>
            <a:r>
              <a:rPr lang="tr-TR" b="1" dirty="0">
                <a:solidFill>
                  <a:srgbClr val="FF0000"/>
                </a:solidFill>
              </a:rPr>
              <a:t>Satış Sözleşmesinde Alıcının Borçları</a:t>
            </a:r>
          </a:p>
          <a:p>
            <a:r>
              <a:rPr lang="tr-TR" b="1" dirty="0">
                <a:solidFill>
                  <a:srgbClr val="FF0000"/>
                </a:solidFill>
              </a:rPr>
              <a:t>TBK m. 232-236</a:t>
            </a:r>
          </a:p>
          <a:p>
            <a:endParaRPr lang="tr-TR" dirty="0"/>
          </a:p>
          <a:p>
            <a:pPr algn="r"/>
            <a:endParaRPr lang="tr-TR" dirty="0"/>
          </a:p>
          <a:p>
            <a:pPr algn="r"/>
            <a:r>
              <a:rPr lang="tr-TR" dirty="0"/>
              <a:t>Hazırlayan</a:t>
            </a:r>
          </a:p>
          <a:p>
            <a:pPr algn="r"/>
            <a:r>
              <a:rPr lang="tr-TR" dirty="0"/>
              <a:t>Dr. Öğr. Üyesi Hatice KARACAN ÇETİN</a:t>
            </a:r>
          </a:p>
          <a:p>
            <a:pPr algn="r"/>
            <a:r>
              <a:rPr lang="tr-TR" dirty="0" err="1"/>
              <a:t>Ondokuz</a:t>
            </a:r>
            <a:r>
              <a:rPr lang="tr-TR" dirty="0"/>
              <a:t> Mayıs </a:t>
            </a:r>
            <a:r>
              <a:rPr lang="tr-TR" dirty="0" err="1"/>
              <a:t>Üni</a:t>
            </a:r>
            <a:r>
              <a:rPr lang="tr-TR" dirty="0"/>
              <a:t>. AFB Hukuk Fakültesi </a:t>
            </a:r>
          </a:p>
          <a:p>
            <a:pPr algn="r"/>
            <a:r>
              <a:rPr lang="tr-TR" dirty="0"/>
              <a:t>Medeni Hukuk Anabilim Dalı</a:t>
            </a:r>
          </a:p>
          <a:p>
            <a:endParaRPr lang="tr-TR" dirty="0"/>
          </a:p>
        </p:txBody>
      </p:sp>
    </p:spTree>
    <p:extLst>
      <p:ext uri="{BB962C8B-B14F-4D97-AF65-F5344CB8AC3E}">
        <p14:creationId xmlns:p14="http://schemas.microsoft.com/office/powerpoint/2010/main" val="944481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Alıcının borçları</a:t>
            </a:r>
          </a:p>
        </p:txBody>
      </p:sp>
      <p:sp>
        <p:nvSpPr>
          <p:cNvPr id="3" name="İçerik Yer Tutucusu 2"/>
          <p:cNvSpPr>
            <a:spLocks noGrp="1"/>
          </p:cNvSpPr>
          <p:nvPr>
            <p:ph idx="1"/>
          </p:nvPr>
        </p:nvSpPr>
        <p:spPr/>
        <p:txBody>
          <a:bodyPr/>
          <a:lstStyle/>
          <a:p>
            <a:r>
              <a:rPr lang="tr-TR" b="1" dirty="0">
                <a:solidFill>
                  <a:srgbClr val="0070C0"/>
                </a:solidFill>
              </a:rPr>
              <a:t>C. Alıcının borçları</a:t>
            </a:r>
            <a:endParaRPr lang="tr-TR" b="1" i="1" dirty="0">
              <a:solidFill>
                <a:srgbClr val="0070C0"/>
              </a:solidFill>
            </a:endParaRPr>
          </a:p>
          <a:p>
            <a:r>
              <a:rPr lang="tr-TR" b="1" dirty="0">
                <a:solidFill>
                  <a:srgbClr val="0070C0"/>
                </a:solidFill>
              </a:rPr>
              <a:t>I. Satış bedelinin ödenmesi ve satılanın devralınması  </a:t>
            </a:r>
            <a:endParaRPr lang="tr-TR" b="1" i="1" dirty="0">
              <a:solidFill>
                <a:srgbClr val="0070C0"/>
              </a:solidFill>
            </a:endParaRPr>
          </a:p>
          <a:p>
            <a:r>
              <a:rPr lang="tr-TR" b="1" dirty="0">
                <a:solidFill>
                  <a:srgbClr val="0070C0"/>
                </a:solidFill>
              </a:rPr>
              <a:t>TBK m. 232- </a:t>
            </a:r>
            <a:r>
              <a:rPr lang="tr-TR" dirty="0">
                <a:solidFill>
                  <a:srgbClr val="0070C0"/>
                </a:solidFill>
              </a:rPr>
              <a:t>Alıcı, satış sözleşmesinde kararlaştırılmış olduğu biçimde </a:t>
            </a:r>
            <a:r>
              <a:rPr lang="tr-TR" u="sng" dirty="0">
                <a:solidFill>
                  <a:srgbClr val="0070C0"/>
                </a:solidFill>
              </a:rPr>
              <a:t>satış bedelini ödemek</a:t>
            </a:r>
            <a:r>
              <a:rPr lang="tr-TR" dirty="0">
                <a:solidFill>
                  <a:srgbClr val="0070C0"/>
                </a:solidFill>
              </a:rPr>
              <a:t> ve </a:t>
            </a:r>
            <a:r>
              <a:rPr lang="tr-TR" u="sng" dirty="0">
                <a:solidFill>
                  <a:srgbClr val="0070C0"/>
                </a:solidFill>
              </a:rPr>
              <a:t>kendisine sunulan satılanı devralmakla</a:t>
            </a:r>
            <a:r>
              <a:rPr lang="tr-TR" dirty="0">
                <a:solidFill>
                  <a:srgbClr val="0070C0"/>
                </a:solidFill>
              </a:rPr>
              <a:t> yükümlüdür.</a:t>
            </a:r>
          </a:p>
          <a:p>
            <a:r>
              <a:rPr lang="tr-TR" dirty="0">
                <a:solidFill>
                  <a:srgbClr val="0070C0"/>
                </a:solidFill>
              </a:rPr>
              <a:t>Aksine yerel</a:t>
            </a:r>
            <a:r>
              <a:rPr lang="tr-TR" b="1" dirty="0">
                <a:solidFill>
                  <a:srgbClr val="0070C0"/>
                </a:solidFill>
              </a:rPr>
              <a:t> </a:t>
            </a:r>
            <a:r>
              <a:rPr lang="tr-TR" dirty="0">
                <a:solidFill>
                  <a:srgbClr val="0070C0"/>
                </a:solidFill>
              </a:rPr>
              <a:t>âdet veya anlaşma yoksa, satılanın hemen devralınması gereklidir.</a:t>
            </a:r>
          </a:p>
        </p:txBody>
      </p:sp>
    </p:spTree>
    <p:extLst>
      <p:ext uri="{BB962C8B-B14F-4D97-AF65-F5344CB8AC3E}">
        <p14:creationId xmlns:p14="http://schemas.microsoft.com/office/powerpoint/2010/main" val="3048964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Alıcının borçlarının sınıflandırılması</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67224809"/>
              </p:ext>
            </p:extLst>
          </p:nvPr>
        </p:nvGraphicFramePr>
        <p:xfrm>
          <a:off x="1187624" y="1484784"/>
          <a:ext cx="749935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4202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385A8EB-4895-4F5B-B29A-C8516682C95B}"/>
              </a:ext>
            </a:extLst>
          </p:cNvPr>
          <p:cNvSpPr>
            <a:spLocks noGrp="1"/>
          </p:cNvSpPr>
          <p:nvPr>
            <p:ph type="title"/>
          </p:nvPr>
        </p:nvSpPr>
        <p:spPr/>
        <p:txBody>
          <a:bodyPr>
            <a:normAutofit fontScale="90000"/>
          </a:bodyPr>
          <a:lstStyle/>
          <a:p>
            <a:r>
              <a:rPr lang="tr-TR" dirty="0"/>
              <a:t>Satış sözleşmesinde alıcının borçlarına </a:t>
            </a:r>
            <a:r>
              <a:rPr lang="tr-TR"/>
              <a:t>ilişkin olarak:</a:t>
            </a:r>
          </a:p>
        </p:txBody>
      </p:sp>
      <p:sp>
        <p:nvSpPr>
          <p:cNvPr id="3" name="İçerik Yer Tutucusu 2">
            <a:extLst>
              <a:ext uri="{FF2B5EF4-FFF2-40B4-BE49-F238E27FC236}">
                <a16:creationId xmlns:a16="http://schemas.microsoft.com/office/drawing/2014/main" id="{59C76867-6534-499B-A8B9-7DD1C1D25B54}"/>
              </a:ext>
            </a:extLst>
          </p:cNvPr>
          <p:cNvSpPr>
            <a:spLocks noGrp="1"/>
          </p:cNvSpPr>
          <p:nvPr>
            <p:ph idx="1"/>
          </p:nvPr>
        </p:nvSpPr>
        <p:spPr/>
        <p:txBody>
          <a:bodyPr>
            <a:normAutofit fontScale="85000" lnSpcReduction="10000"/>
          </a:bodyPr>
          <a:lstStyle/>
          <a:p>
            <a:r>
              <a:rPr lang="tr-TR" dirty="0"/>
              <a:t>Satış bedeli nasıl ödenir</a:t>
            </a:r>
          </a:p>
          <a:p>
            <a:r>
              <a:rPr lang="tr-TR" dirty="0"/>
              <a:t>Yabancı para ile ödeme</a:t>
            </a:r>
          </a:p>
          <a:p>
            <a:r>
              <a:rPr lang="tr-TR" dirty="0"/>
              <a:t>Ödeme yeri</a:t>
            </a:r>
          </a:p>
          <a:p>
            <a:r>
              <a:rPr lang="tr-TR" dirty="0"/>
              <a:t>Alıcının satış bedelini ödeme borcu hangi anda ifa edilmiş olur</a:t>
            </a:r>
          </a:p>
          <a:p>
            <a:r>
              <a:rPr lang="tr-TR" dirty="0"/>
              <a:t>Satış bedeli için faiz ödeme borcu</a:t>
            </a:r>
          </a:p>
          <a:p>
            <a:r>
              <a:rPr lang="tr-TR" dirty="0"/>
              <a:t>Satıcının satış bedeli alacağının garantisi</a:t>
            </a:r>
          </a:p>
          <a:p>
            <a:r>
              <a:rPr lang="tr-TR" dirty="0"/>
              <a:t>Alıcının temerrüdüne ilişkin özel hüküm</a:t>
            </a:r>
          </a:p>
          <a:p>
            <a:r>
              <a:rPr lang="tr-TR" dirty="0">
                <a:solidFill>
                  <a:srgbClr val="FF0000"/>
                </a:solidFill>
              </a:rPr>
              <a:t>Taşınmaz satışlarında </a:t>
            </a:r>
            <a:r>
              <a:rPr lang="tr-TR" dirty="0"/>
              <a:t>satış bedelinin güvencesi</a:t>
            </a:r>
          </a:p>
          <a:p>
            <a:r>
              <a:rPr lang="tr-TR" sz="3200" dirty="0"/>
              <a:t>Alıcının temerrüdü durumunda satıcının uğradığı zarar ve tazminatın belirlenmesi</a:t>
            </a:r>
            <a:endParaRPr lang="tr-TR" dirty="0"/>
          </a:p>
        </p:txBody>
      </p:sp>
    </p:spTree>
    <p:extLst>
      <p:ext uri="{BB962C8B-B14F-4D97-AF65-F5344CB8AC3E}">
        <p14:creationId xmlns:p14="http://schemas.microsoft.com/office/powerpoint/2010/main" val="3465259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Satış bedeli ne zaman ödenir?</a:t>
            </a:r>
          </a:p>
        </p:txBody>
      </p:sp>
      <p:sp>
        <p:nvSpPr>
          <p:cNvPr id="3" name="İçerik Yer Tutucusu 2"/>
          <p:cNvSpPr>
            <a:spLocks noGrp="1"/>
          </p:cNvSpPr>
          <p:nvPr>
            <p:ph idx="1"/>
          </p:nvPr>
        </p:nvSpPr>
        <p:spPr/>
        <p:txBody>
          <a:bodyPr>
            <a:normAutofit fontScale="92500" lnSpcReduction="10000"/>
          </a:bodyPr>
          <a:lstStyle/>
          <a:p>
            <a:r>
              <a:rPr lang="tr-TR" b="1" i="1" dirty="0">
                <a:solidFill>
                  <a:srgbClr val="0070C0"/>
                </a:solidFill>
              </a:rPr>
              <a:t>A. Tanımı ve hükümleri</a:t>
            </a:r>
          </a:p>
          <a:p>
            <a:r>
              <a:rPr lang="tr-TR" b="1" i="1" dirty="0">
                <a:solidFill>
                  <a:srgbClr val="0070C0"/>
                </a:solidFill>
              </a:rPr>
              <a:t>MADDE 207- </a:t>
            </a:r>
            <a:r>
              <a:rPr lang="tr-TR" i="1" dirty="0">
                <a:solidFill>
                  <a:srgbClr val="0070C0"/>
                </a:solidFill>
              </a:rPr>
              <a:t>Satış sözleşmesi, satıcının,</a:t>
            </a:r>
            <a:r>
              <a:rPr lang="tr-TR" b="1" i="1" dirty="0">
                <a:solidFill>
                  <a:srgbClr val="0070C0"/>
                </a:solidFill>
              </a:rPr>
              <a:t> </a:t>
            </a:r>
            <a:r>
              <a:rPr lang="tr-TR" i="1" dirty="0">
                <a:solidFill>
                  <a:srgbClr val="0070C0"/>
                </a:solidFill>
              </a:rPr>
              <a:t>satılanın</a:t>
            </a:r>
            <a:r>
              <a:rPr lang="tr-TR" b="1" i="1" dirty="0">
                <a:solidFill>
                  <a:srgbClr val="0070C0"/>
                </a:solidFill>
              </a:rPr>
              <a:t> </a:t>
            </a:r>
            <a:r>
              <a:rPr lang="tr-TR" i="1" dirty="0">
                <a:solidFill>
                  <a:srgbClr val="0070C0"/>
                </a:solidFill>
              </a:rPr>
              <a:t>zilyetlik ve mülkiyetini alıcıya</a:t>
            </a:r>
            <a:r>
              <a:rPr lang="tr-TR" b="1" i="1" dirty="0">
                <a:solidFill>
                  <a:srgbClr val="0070C0"/>
                </a:solidFill>
              </a:rPr>
              <a:t> </a:t>
            </a:r>
            <a:r>
              <a:rPr lang="tr-TR" i="1" dirty="0">
                <a:solidFill>
                  <a:srgbClr val="0070C0"/>
                </a:solidFill>
              </a:rPr>
              <a:t>devretme, alıcının ise buna karşılık bir bedel ödeme borcunu üstlendiği sözleşmedir.</a:t>
            </a:r>
          </a:p>
          <a:p>
            <a:r>
              <a:rPr lang="tr-TR" i="1" u="sng" dirty="0">
                <a:solidFill>
                  <a:srgbClr val="0070C0"/>
                </a:solidFill>
              </a:rPr>
              <a:t>Sözleşme ile aksi kararlaştırılmadıkça veya aksine bir âdet bulunmadıkça, satıcı ve alıcı borçlarını aynı anda ifa etmekle yükümlüdürler.</a:t>
            </a:r>
          </a:p>
          <a:p>
            <a:r>
              <a:rPr lang="tr-TR" i="1" dirty="0">
                <a:solidFill>
                  <a:srgbClr val="0070C0"/>
                </a:solidFill>
              </a:rPr>
              <a:t>Durum ve koşullara göre belirlenmesi mümkün olan bedel, kararlaştırılmış bedel hükmündedir.</a:t>
            </a:r>
          </a:p>
        </p:txBody>
      </p:sp>
    </p:spTree>
    <p:extLst>
      <p:ext uri="{BB962C8B-B14F-4D97-AF65-F5344CB8AC3E}">
        <p14:creationId xmlns:p14="http://schemas.microsoft.com/office/powerpoint/2010/main" val="3821972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Satış bedeli ne zaman ödenir?</a:t>
            </a:r>
          </a:p>
        </p:txBody>
      </p:sp>
      <p:sp>
        <p:nvSpPr>
          <p:cNvPr id="3" name="İçerik Yer Tutucusu 2"/>
          <p:cNvSpPr>
            <a:spLocks noGrp="1"/>
          </p:cNvSpPr>
          <p:nvPr>
            <p:ph idx="1"/>
          </p:nvPr>
        </p:nvSpPr>
        <p:spPr/>
        <p:txBody>
          <a:bodyPr>
            <a:normAutofit fontScale="77500" lnSpcReduction="20000"/>
          </a:bodyPr>
          <a:lstStyle/>
          <a:p>
            <a:r>
              <a:rPr lang="tr-TR" b="1" i="1" dirty="0">
                <a:solidFill>
                  <a:srgbClr val="0070C0"/>
                </a:solidFill>
              </a:rPr>
              <a:t>III. Satış bedelinin </a:t>
            </a:r>
            <a:r>
              <a:rPr lang="tr-TR" b="1" i="1" dirty="0" err="1">
                <a:solidFill>
                  <a:srgbClr val="0070C0"/>
                </a:solidFill>
              </a:rPr>
              <a:t>muacceliyeti</a:t>
            </a:r>
            <a:r>
              <a:rPr lang="tr-TR" b="1" i="1" dirty="0">
                <a:solidFill>
                  <a:srgbClr val="0070C0"/>
                </a:solidFill>
              </a:rPr>
              <a:t> ve faizi </a:t>
            </a:r>
          </a:p>
          <a:p>
            <a:r>
              <a:rPr lang="tr-TR" b="1" i="1" dirty="0">
                <a:solidFill>
                  <a:srgbClr val="0070C0"/>
                </a:solidFill>
              </a:rPr>
              <a:t>MADDE 234- </a:t>
            </a:r>
            <a:r>
              <a:rPr lang="tr-TR" i="1" dirty="0">
                <a:solidFill>
                  <a:srgbClr val="0070C0"/>
                </a:solidFill>
              </a:rPr>
              <a:t>Aksine sözleşme yoksa, satılan alıcının zilyetliğine girince satış bedeli muaccel olur.</a:t>
            </a:r>
          </a:p>
          <a:p>
            <a:r>
              <a:rPr lang="tr-TR" i="1" dirty="0">
                <a:solidFill>
                  <a:srgbClr val="0070C0"/>
                </a:solidFill>
              </a:rPr>
              <a:t>Faiz istenebileceği konusunda bir teamül varsa veya alıcı maldan ürün ya da diğer verimler elde etme imkânına sahip ise ya da belirli günün geçmesiyle temerrüdün gerçekleşmesi durumunda, ayrıca bir ihtara gerek olmaksızın satış bedeline faiz istenebilir.</a:t>
            </a:r>
          </a:p>
          <a:p>
            <a:r>
              <a:rPr lang="tr-TR" i="1" dirty="0">
                <a:solidFill>
                  <a:srgbClr val="0070C0"/>
                </a:solidFill>
              </a:rPr>
              <a:t>***</a:t>
            </a:r>
          </a:p>
          <a:p>
            <a:r>
              <a:rPr lang="tr-TR" i="1" dirty="0">
                <a:solidFill>
                  <a:srgbClr val="0070C0"/>
                </a:solidFill>
              </a:rPr>
              <a:t>Borcun doğumu, muaccel olması ve borçlunun temerrüde düşmesi aynı şey değildir. Bunlar aynı anda gerçekleşebileceği gibi farklı zamanlarda da </a:t>
            </a:r>
            <a:r>
              <a:rPr lang="tr-TR" i="1" dirty="0" err="1">
                <a:solidFill>
                  <a:srgbClr val="0070C0"/>
                </a:solidFill>
              </a:rPr>
              <a:t>gerçekleşebirlir</a:t>
            </a:r>
            <a:r>
              <a:rPr lang="tr-TR" i="1" dirty="0">
                <a:solidFill>
                  <a:srgbClr val="0070C0"/>
                </a:solidFill>
              </a:rPr>
              <a:t>. Belirli/kesin vade varsa vadenin dolmasıyla yoksa alacaklının ihtarıyla borçlu (alıcı) temerrüde düşer. </a:t>
            </a:r>
          </a:p>
        </p:txBody>
      </p:sp>
    </p:spTree>
    <p:extLst>
      <p:ext uri="{BB962C8B-B14F-4D97-AF65-F5344CB8AC3E}">
        <p14:creationId xmlns:p14="http://schemas.microsoft.com/office/powerpoint/2010/main" val="4150124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Yabancı para ile ödeme:</a:t>
            </a:r>
          </a:p>
        </p:txBody>
      </p:sp>
      <p:sp>
        <p:nvSpPr>
          <p:cNvPr id="3" name="İçerik Yer Tutucusu 2"/>
          <p:cNvSpPr>
            <a:spLocks noGrp="1"/>
          </p:cNvSpPr>
          <p:nvPr>
            <p:ph idx="1"/>
          </p:nvPr>
        </p:nvSpPr>
        <p:spPr>
          <a:xfrm>
            <a:off x="1435608" y="1447800"/>
            <a:ext cx="7498080" cy="5077544"/>
          </a:xfrm>
        </p:spPr>
        <p:txBody>
          <a:bodyPr>
            <a:normAutofit fontScale="77500" lnSpcReduction="20000"/>
          </a:bodyPr>
          <a:lstStyle/>
          <a:p>
            <a:r>
              <a:rPr lang="tr-TR" b="1" i="1" dirty="0">
                <a:solidFill>
                  <a:srgbClr val="0070C0"/>
                </a:solidFill>
              </a:rPr>
              <a:t>D. Ödeme</a:t>
            </a:r>
          </a:p>
          <a:p>
            <a:r>
              <a:rPr lang="tr-TR" b="1" i="1" dirty="0">
                <a:solidFill>
                  <a:srgbClr val="0070C0"/>
                </a:solidFill>
              </a:rPr>
              <a:t>I. Ülke parası ile</a:t>
            </a:r>
          </a:p>
          <a:p>
            <a:r>
              <a:rPr lang="tr-TR" b="1" i="1" dirty="0">
                <a:solidFill>
                  <a:srgbClr val="0070C0"/>
                </a:solidFill>
              </a:rPr>
              <a:t>MADDE 99-</a:t>
            </a:r>
            <a:r>
              <a:rPr lang="tr-TR" i="1" dirty="0">
                <a:solidFill>
                  <a:srgbClr val="0070C0"/>
                </a:solidFill>
              </a:rPr>
              <a:t> Konusu para olan borç Ülke parasıyla ödenir.</a:t>
            </a:r>
          </a:p>
          <a:p>
            <a:r>
              <a:rPr lang="tr-TR" i="1" dirty="0">
                <a:solidFill>
                  <a:srgbClr val="0070C0"/>
                </a:solidFill>
              </a:rPr>
              <a:t>Ülke parası dışında başka bir para birimiyle ödeme yapılması kararlaştırılmışsa, sözleşmede aynen ödeme veya bu anlama gelen bir ifade bulunmadıkça borç, ödeme günündeki rayiç üzerinden Ülke parasıyla da ödenebilir. </a:t>
            </a:r>
            <a:endParaRPr lang="tr-TR" b="1" i="1" dirty="0">
              <a:solidFill>
                <a:srgbClr val="0070C0"/>
              </a:solidFill>
            </a:endParaRPr>
          </a:p>
          <a:p>
            <a:r>
              <a:rPr lang="tr-TR" i="1" dirty="0">
                <a:solidFill>
                  <a:srgbClr val="0070C0"/>
                </a:solidFill>
              </a:rPr>
              <a:t>(III)Ülke parası dışında başka bir para birimiyle belirlenmiş ve sözleşmede aynen ödeme ya da bu anlama gelen bir ifade de bulunmadıkça, </a:t>
            </a:r>
            <a:r>
              <a:rPr lang="tr-TR" i="1" u="sng" dirty="0">
                <a:solidFill>
                  <a:srgbClr val="0070C0"/>
                </a:solidFill>
              </a:rPr>
              <a:t>borcun ödeme gününde ödenmemesi üzerine</a:t>
            </a:r>
            <a:r>
              <a:rPr lang="tr-TR" i="1" dirty="0">
                <a:solidFill>
                  <a:srgbClr val="0070C0"/>
                </a:solidFill>
              </a:rPr>
              <a:t> alacaklı(satıcı), bu alacağının aynen veya vade ya da fiilî ödeme günündeki rayiç üzerinden Ülke parası ile ödenmesini isteyebilir.</a:t>
            </a:r>
          </a:p>
        </p:txBody>
      </p:sp>
    </p:spTree>
    <p:extLst>
      <p:ext uri="{BB962C8B-B14F-4D97-AF65-F5344CB8AC3E}">
        <p14:creationId xmlns:p14="http://schemas.microsoft.com/office/powerpoint/2010/main" val="1321449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İfa yeri açısından borçların sınıflandırılması</a:t>
            </a:r>
          </a:p>
        </p:txBody>
      </p:sp>
      <p:sp>
        <p:nvSpPr>
          <p:cNvPr id="3" name="İçerik Yer Tutucusu 2"/>
          <p:cNvSpPr>
            <a:spLocks noGrp="1"/>
          </p:cNvSpPr>
          <p:nvPr>
            <p:ph idx="1"/>
          </p:nvPr>
        </p:nvSpPr>
        <p:spPr/>
        <p:txBody>
          <a:bodyPr/>
          <a:lstStyle/>
          <a:p>
            <a:r>
              <a:rPr lang="tr-TR" dirty="0"/>
              <a:t>Aranacak borçlar</a:t>
            </a:r>
          </a:p>
          <a:p>
            <a:r>
              <a:rPr lang="tr-TR" dirty="0"/>
              <a:t>Götürülecek borçlar</a:t>
            </a:r>
          </a:p>
          <a:p>
            <a:r>
              <a:rPr lang="tr-TR" dirty="0"/>
              <a:t>Gönderilecek borçlar</a:t>
            </a:r>
          </a:p>
        </p:txBody>
      </p:sp>
    </p:spTree>
    <p:extLst>
      <p:ext uri="{BB962C8B-B14F-4D97-AF65-F5344CB8AC3E}">
        <p14:creationId xmlns:p14="http://schemas.microsoft.com/office/powerpoint/2010/main" val="793027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Ödeme yeri: götürülecek borç</a:t>
            </a:r>
          </a:p>
        </p:txBody>
      </p:sp>
      <p:sp>
        <p:nvSpPr>
          <p:cNvPr id="3" name="İçerik Yer Tutucusu 2"/>
          <p:cNvSpPr>
            <a:spLocks noGrp="1"/>
          </p:cNvSpPr>
          <p:nvPr>
            <p:ph idx="1"/>
          </p:nvPr>
        </p:nvSpPr>
        <p:spPr/>
        <p:txBody>
          <a:bodyPr>
            <a:normAutofit fontScale="70000" lnSpcReduction="20000"/>
          </a:bodyPr>
          <a:lstStyle/>
          <a:p>
            <a:r>
              <a:rPr lang="tr-TR" b="1" i="1" dirty="0">
                <a:solidFill>
                  <a:srgbClr val="0070C0"/>
                </a:solidFill>
              </a:rPr>
              <a:t>B. İfa yeri</a:t>
            </a:r>
            <a:endParaRPr lang="tr-TR" i="1" dirty="0">
              <a:solidFill>
                <a:srgbClr val="0070C0"/>
              </a:solidFill>
            </a:endParaRPr>
          </a:p>
          <a:p>
            <a:r>
              <a:rPr lang="tr-TR" b="1" i="1" dirty="0">
                <a:solidFill>
                  <a:srgbClr val="0070C0"/>
                </a:solidFill>
              </a:rPr>
              <a:t>MADDE 89-</a:t>
            </a:r>
            <a:r>
              <a:rPr lang="tr-TR" i="1" dirty="0">
                <a:solidFill>
                  <a:srgbClr val="0070C0"/>
                </a:solidFill>
              </a:rPr>
              <a:t> Borcun ifa yeri, tarafların açık veya örtülü iradelerine göre belirlenir. Aksine bir anlaşma yoksa, aşağıdaki hükümler uygulanır;</a:t>
            </a:r>
          </a:p>
          <a:p>
            <a:r>
              <a:rPr lang="tr-TR" i="1" u="sng" dirty="0">
                <a:solidFill>
                  <a:srgbClr val="0070C0"/>
                </a:solidFill>
              </a:rPr>
              <a:t>1. Para borçları, alacaklının ödeme zamanındaki yerleşim yerinde, </a:t>
            </a:r>
          </a:p>
          <a:p>
            <a:r>
              <a:rPr lang="tr-TR" i="1" dirty="0">
                <a:solidFill>
                  <a:srgbClr val="0070C0"/>
                </a:solidFill>
              </a:rPr>
              <a:t>2. Parça borçları, sözleşmenin kurulduğu sırada borç konusunun bulunduğu yerde,</a:t>
            </a:r>
          </a:p>
          <a:p>
            <a:r>
              <a:rPr lang="tr-TR" i="1" dirty="0">
                <a:solidFill>
                  <a:srgbClr val="0070C0"/>
                </a:solidFill>
              </a:rPr>
              <a:t>3. Bunların dışındaki bütün borçlar, doğumları sırasında borçlunun yerleşim yerinde,</a:t>
            </a:r>
          </a:p>
          <a:p>
            <a:r>
              <a:rPr lang="tr-TR" i="1" u="sng" dirty="0">
                <a:solidFill>
                  <a:srgbClr val="0070C0"/>
                </a:solidFill>
              </a:rPr>
              <a:t>ifa edilir.</a:t>
            </a:r>
          </a:p>
          <a:p>
            <a:r>
              <a:rPr lang="tr-TR" i="1" u="sng" dirty="0">
                <a:solidFill>
                  <a:srgbClr val="0070C0"/>
                </a:solidFill>
              </a:rPr>
              <a:t>Alacaklının yerleşim yerinde ifası gereken bir borcun doğumundan sonra alacaklının yerleşim yerini değiştirmesi sebebiyle ifa önemli ölçüde güçleşmişse borç, alacaklının önceki yerleşim yerinde ifa edilebilir.</a:t>
            </a:r>
          </a:p>
          <a:p>
            <a:endParaRPr lang="tr-TR" i="1" dirty="0">
              <a:solidFill>
                <a:srgbClr val="0070C0"/>
              </a:solidFill>
            </a:endParaRPr>
          </a:p>
        </p:txBody>
      </p:sp>
    </p:spTree>
    <p:extLst>
      <p:ext uri="{BB962C8B-B14F-4D97-AF65-F5344CB8AC3E}">
        <p14:creationId xmlns:p14="http://schemas.microsoft.com/office/powerpoint/2010/main" val="1608678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Satış bedeli için faiz ödeme borcu</a:t>
            </a:r>
          </a:p>
        </p:txBody>
      </p:sp>
      <p:sp>
        <p:nvSpPr>
          <p:cNvPr id="3" name="İçerik Yer Tutucusu 2"/>
          <p:cNvSpPr>
            <a:spLocks noGrp="1"/>
          </p:cNvSpPr>
          <p:nvPr>
            <p:ph idx="1"/>
          </p:nvPr>
        </p:nvSpPr>
        <p:spPr/>
        <p:txBody>
          <a:bodyPr>
            <a:normAutofit fontScale="85000" lnSpcReduction="20000"/>
          </a:bodyPr>
          <a:lstStyle/>
          <a:p>
            <a:r>
              <a:rPr lang="tr-TR" dirty="0"/>
              <a:t>Hukuki niteliği?</a:t>
            </a:r>
          </a:p>
          <a:p>
            <a:r>
              <a:rPr lang="tr-TR" dirty="0"/>
              <a:t>Vadeli satışlarda söz konusu olur </a:t>
            </a:r>
          </a:p>
          <a:p>
            <a:r>
              <a:rPr lang="tr-TR" dirty="0"/>
              <a:t>Sözleşmede kararlaştırılmış ise ya da m. 234/II, m. 120 vd. uyarınca söz konusu olur</a:t>
            </a:r>
          </a:p>
          <a:p>
            <a:r>
              <a:rPr lang="tr-TR" b="1" i="1" dirty="0">
                <a:solidFill>
                  <a:srgbClr val="0070C0"/>
                </a:solidFill>
              </a:rPr>
              <a:t>III. Satış bedelinin </a:t>
            </a:r>
            <a:r>
              <a:rPr lang="tr-TR" b="1" i="1" dirty="0" err="1">
                <a:solidFill>
                  <a:srgbClr val="0070C0"/>
                </a:solidFill>
              </a:rPr>
              <a:t>muacceliyeti</a:t>
            </a:r>
            <a:r>
              <a:rPr lang="tr-TR" b="1" i="1" dirty="0">
                <a:solidFill>
                  <a:srgbClr val="0070C0"/>
                </a:solidFill>
              </a:rPr>
              <a:t> ve faizi </a:t>
            </a:r>
          </a:p>
          <a:p>
            <a:r>
              <a:rPr lang="tr-TR" b="1" i="1" dirty="0">
                <a:solidFill>
                  <a:srgbClr val="0070C0"/>
                </a:solidFill>
              </a:rPr>
              <a:t>MADDE 234- </a:t>
            </a:r>
            <a:r>
              <a:rPr lang="tr-TR" i="1" dirty="0">
                <a:solidFill>
                  <a:srgbClr val="0070C0"/>
                </a:solidFill>
              </a:rPr>
              <a:t>Aksine sözleşme yoksa, satılan alıcının zilyetliğine girince satış bedeli muaccel olur.</a:t>
            </a:r>
          </a:p>
          <a:p>
            <a:r>
              <a:rPr lang="tr-TR" i="1" u="sng" dirty="0">
                <a:solidFill>
                  <a:srgbClr val="0070C0"/>
                </a:solidFill>
              </a:rPr>
              <a:t>Faiz istenebileceği konusunda bir </a:t>
            </a:r>
            <a:r>
              <a:rPr lang="tr-TR" i="1" u="sng" dirty="0">
                <a:solidFill>
                  <a:srgbClr val="FF0000"/>
                </a:solidFill>
              </a:rPr>
              <a:t>teamül</a:t>
            </a:r>
            <a:r>
              <a:rPr lang="tr-TR" i="1" u="sng" dirty="0">
                <a:solidFill>
                  <a:srgbClr val="0070C0"/>
                </a:solidFill>
              </a:rPr>
              <a:t> varsa veya </a:t>
            </a:r>
            <a:r>
              <a:rPr lang="tr-TR" i="1" u="sng" dirty="0">
                <a:solidFill>
                  <a:srgbClr val="00B050"/>
                </a:solidFill>
              </a:rPr>
              <a:t>alıcı maldan ürün ya da diğer verimler elde etme imkânına sahip</a:t>
            </a:r>
            <a:r>
              <a:rPr lang="tr-TR" i="1" u="sng" dirty="0">
                <a:solidFill>
                  <a:srgbClr val="0070C0"/>
                </a:solidFill>
              </a:rPr>
              <a:t> ise ya da </a:t>
            </a:r>
            <a:r>
              <a:rPr lang="tr-TR" i="1" u="sng" dirty="0">
                <a:solidFill>
                  <a:srgbClr val="7030A0"/>
                </a:solidFill>
              </a:rPr>
              <a:t>belirli günün geçmesiyle temerrüdün gerçekleşmesi durumunda</a:t>
            </a:r>
            <a:r>
              <a:rPr lang="tr-TR" i="1" u="sng" dirty="0">
                <a:solidFill>
                  <a:srgbClr val="0070C0"/>
                </a:solidFill>
              </a:rPr>
              <a:t>, ayrıca bir ihtara gerek olmaksızın satış bedeline faiz istenebilir.</a:t>
            </a:r>
          </a:p>
          <a:p>
            <a:endParaRPr lang="tr-TR" dirty="0"/>
          </a:p>
        </p:txBody>
      </p:sp>
    </p:spTree>
    <p:extLst>
      <p:ext uri="{BB962C8B-B14F-4D97-AF65-F5344CB8AC3E}">
        <p14:creationId xmlns:p14="http://schemas.microsoft.com/office/powerpoint/2010/main" val="2534473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Satıcının satış bedeli alacağının garantisi:</a:t>
            </a:r>
          </a:p>
        </p:txBody>
      </p:sp>
      <p:sp>
        <p:nvSpPr>
          <p:cNvPr id="3" name="İçerik Yer Tutucusu 2"/>
          <p:cNvSpPr>
            <a:spLocks noGrp="1"/>
          </p:cNvSpPr>
          <p:nvPr>
            <p:ph idx="1"/>
          </p:nvPr>
        </p:nvSpPr>
        <p:spPr/>
        <p:txBody>
          <a:bodyPr/>
          <a:lstStyle/>
          <a:p>
            <a:r>
              <a:rPr lang="tr-TR" dirty="0"/>
              <a:t>Özel hüküm olmamakla birlikte:</a:t>
            </a:r>
          </a:p>
          <a:p>
            <a:endParaRPr lang="tr-TR" dirty="0"/>
          </a:p>
          <a:p>
            <a:r>
              <a:rPr lang="tr-TR" dirty="0"/>
              <a:t>Rehin </a:t>
            </a:r>
            <a:r>
              <a:rPr lang="tr-TR" dirty="0" err="1"/>
              <a:t>sözl</a:t>
            </a:r>
            <a:endParaRPr lang="tr-TR" dirty="0"/>
          </a:p>
          <a:p>
            <a:r>
              <a:rPr lang="tr-TR" dirty="0"/>
              <a:t>Kefalet </a:t>
            </a:r>
            <a:r>
              <a:rPr lang="tr-TR" dirty="0" err="1"/>
              <a:t>sözl</a:t>
            </a:r>
            <a:endParaRPr lang="tr-TR" dirty="0"/>
          </a:p>
          <a:p>
            <a:r>
              <a:rPr lang="tr-TR" dirty="0"/>
              <a:t>m. 235/III</a:t>
            </a:r>
          </a:p>
          <a:p>
            <a:r>
              <a:rPr lang="tr-TR" dirty="0"/>
              <a:t>Mülkiyeti saklı tutma </a:t>
            </a:r>
            <a:r>
              <a:rPr lang="tr-TR" dirty="0" err="1"/>
              <a:t>sözl</a:t>
            </a:r>
            <a:r>
              <a:rPr lang="tr-TR" dirty="0"/>
              <a:t>. (m. 764)</a:t>
            </a:r>
          </a:p>
          <a:p>
            <a:r>
              <a:rPr lang="tr-TR" dirty="0"/>
              <a:t>M. 97</a:t>
            </a:r>
          </a:p>
          <a:p>
            <a:endParaRPr lang="tr-TR" dirty="0"/>
          </a:p>
        </p:txBody>
      </p:sp>
    </p:spTree>
    <p:extLst>
      <p:ext uri="{BB962C8B-B14F-4D97-AF65-F5344CB8AC3E}">
        <p14:creationId xmlns:p14="http://schemas.microsoft.com/office/powerpoint/2010/main" val="1423068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Alıcının temerrüdüne ilişkin özel hüküm:</a:t>
            </a:r>
          </a:p>
        </p:txBody>
      </p:sp>
      <p:sp>
        <p:nvSpPr>
          <p:cNvPr id="3" name="İçerik Yer Tutucusu 2"/>
          <p:cNvSpPr>
            <a:spLocks noGrp="1"/>
          </p:cNvSpPr>
          <p:nvPr>
            <p:ph idx="1"/>
          </p:nvPr>
        </p:nvSpPr>
        <p:spPr/>
        <p:txBody>
          <a:bodyPr>
            <a:normAutofit fontScale="85000" lnSpcReduction="20000"/>
          </a:bodyPr>
          <a:lstStyle/>
          <a:p>
            <a:r>
              <a:rPr lang="tr-TR" b="1" i="1" dirty="0">
                <a:solidFill>
                  <a:srgbClr val="0070C0"/>
                </a:solidFill>
              </a:rPr>
              <a:t>IV. Alıcının temerrüdü</a:t>
            </a:r>
          </a:p>
          <a:p>
            <a:r>
              <a:rPr lang="tr-TR" b="1" i="1" dirty="0">
                <a:solidFill>
                  <a:srgbClr val="0070C0"/>
                </a:solidFill>
              </a:rPr>
              <a:t>1. Satıcının dönme hakkı </a:t>
            </a:r>
          </a:p>
          <a:p>
            <a:r>
              <a:rPr lang="tr-TR" b="1" i="1" dirty="0">
                <a:solidFill>
                  <a:srgbClr val="0070C0"/>
                </a:solidFill>
              </a:rPr>
              <a:t>MADDE 235- </a:t>
            </a:r>
            <a:r>
              <a:rPr lang="tr-TR" i="1" dirty="0">
                <a:solidFill>
                  <a:srgbClr val="0070C0"/>
                </a:solidFill>
              </a:rPr>
              <a:t>Satılanın, ancak satış bedeli ödendikten sonra veya ödenme anında devredilmesi gereken durumlarda alıcı temerrüde düşerse satıcı, herhangi bir işlem gerekmeksizin satıştan dönebilir. </a:t>
            </a:r>
          </a:p>
          <a:p>
            <a:r>
              <a:rPr lang="tr-TR" i="1" dirty="0">
                <a:solidFill>
                  <a:srgbClr val="0070C0"/>
                </a:solidFill>
              </a:rPr>
              <a:t>Bu hakkını kullanmak isteyen satıcı, durumu gecikmeksizin alıcıya bildirmek zorundadır.</a:t>
            </a:r>
          </a:p>
          <a:p>
            <a:r>
              <a:rPr lang="tr-TR" i="1" u="sng" dirty="0">
                <a:solidFill>
                  <a:srgbClr val="0070C0"/>
                </a:solidFill>
              </a:rPr>
              <a:t>Satılanın zilyetliği satış bedeli ödenmeden alıcıya devredilmişse</a:t>
            </a:r>
            <a:r>
              <a:rPr lang="tr-TR" i="1" u="sng" dirty="0">
                <a:solidFill>
                  <a:srgbClr val="FF0000"/>
                </a:solidFill>
              </a:rPr>
              <a:t>(vadeli satışlarda)</a:t>
            </a:r>
            <a:r>
              <a:rPr lang="tr-TR" i="1" u="sng" dirty="0">
                <a:solidFill>
                  <a:srgbClr val="0070C0"/>
                </a:solidFill>
              </a:rPr>
              <a:t>,</a:t>
            </a:r>
            <a:r>
              <a:rPr lang="tr-TR" i="1" dirty="0">
                <a:solidFill>
                  <a:srgbClr val="0070C0"/>
                </a:solidFill>
              </a:rPr>
              <a:t> alıcının temerrüdü sebebiyle satıcının dönme hakkını kullanarak satılanı geri alması, </a:t>
            </a:r>
            <a:r>
              <a:rPr lang="tr-TR" i="1" u="sng" dirty="0">
                <a:solidFill>
                  <a:srgbClr val="0070C0"/>
                </a:solidFill>
              </a:rPr>
              <a:t>bu hakkın sözleşmede açıkça saklı tutulmasına bağlıdır</a:t>
            </a:r>
            <a:r>
              <a:rPr lang="tr-TR" i="1" dirty="0">
                <a:solidFill>
                  <a:srgbClr val="0070C0"/>
                </a:solidFill>
              </a:rPr>
              <a:t>.</a:t>
            </a:r>
          </a:p>
        </p:txBody>
      </p:sp>
    </p:spTree>
    <p:extLst>
      <p:ext uri="{BB962C8B-B14F-4D97-AF65-F5344CB8AC3E}">
        <p14:creationId xmlns:p14="http://schemas.microsoft.com/office/powerpoint/2010/main" val="2128666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i="1" dirty="0"/>
              <a:t>TMK : 2. Mülkiyetin saklı tutulması</a:t>
            </a:r>
            <a:endParaRPr lang="tr-TR" dirty="0"/>
          </a:p>
        </p:txBody>
      </p:sp>
      <p:sp>
        <p:nvSpPr>
          <p:cNvPr id="3" name="İçerik Yer Tutucusu 2"/>
          <p:cNvSpPr>
            <a:spLocks noGrp="1"/>
          </p:cNvSpPr>
          <p:nvPr>
            <p:ph idx="1"/>
          </p:nvPr>
        </p:nvSpPr>
        <p:spPr/>
        <p:txBody>
          <a:bodyPr>
            <a:normAutofit fontScale="85000" lnSpcReduction="20000"/>
          </a:bodyPr>
          <a:lstStyle/>
          <a:p>
            <a:r>
              <a:rPr lang="tr-TR" i="1" dirty="0">
                <a:solidFill>
                  <a:srgbClr val="0070C0"/>
                </a:solidFill>
              </a:rPr>
              <a:t>a. Genel olarak</a:t>
            </a:r>
          </a:p>
          <a:p>
            <a:r>
              <a:rPr lang="tr-TR" b="1" i="1" dirty="0">
                <a:solidFill>
                  <a:srgbClr val="0070C0"/>
                </a:solidFill>
              </a:rPr>
              <a:t>TMK m. 764-</a:t>
            </a:r>
            <a:r>
              <a:rPr lang="tr-TR" i="1" dirty="0">
                <a:solidFill>
                  <a:srgbClr val="0070C0"/>
                </a:solidFill>
              </a:rPr>
              <a:t> Başkasına devredilen bir malın mülkiyetinin saklı tutulması kaydı, ancak </a:t>
            </a:r>
            <a:r>
              <a:rPr lang="tr-TR" i="1" u="sng" dirty="0">
                <a:solidFill>
                  <a:srgbClr val="0070C0"/>
                </a:solidFill>
              </a:rPr>
              <a:t>resmî şekilde yapılacak sözleşmenin</a:t>
            </a:r>
            <a:r>
              <a:rPr lang="tr-TR" i="1" dirty="0">
                <a:solidFill>
                  <a:srgbClr val="0070C0"/>
                </a:solidFill>
              </a:rPr>
              <a:t> devralanın yerleşim yeri </a:t>
            </a:r>
            <a:r>
              <a:rPr lang="tr-TR" i="1" u="sng" dirty="0">
                <a:solidFill>
                  <a:srgbClr val="0070C0"/>
                </a:solidFill>
              </a:rPr>
              <a:t>noterliğinde özel siciline kaydedilmesiyle</a:t>
            </a:r>
            <a:r>
              <a:rPr lang="tr-TR" i="1" dirty="0">
                <a:solidFill>
                  <a:srgbClr val="0070C0"/>
                </a:solidFill>
              </a:rPr>
              <a:t>* geçerli olur.</a:t>
            </a:r>
          </a:p>
          <a:p>
            <a:r>
              <a:rPr lang="tr-TR" i="1" dirty="0">
                <a:solidFill>
                  <a:srgbClr val="FF0000"/>
                </a:solidFill>
              </a:rPr>
              <a:t>Hayvan satışlarında mülkiyeti saklı tutma sözleşmesi yapılamaz.</a:t>
            </a:r>
          </a:p>
          <a:p>
            <a:r>
              <a:rPr lang="tr-TR" i="1" dirty="0">
                <a:solidFill>
                  <a:srgbClr val="0070C0"/>
                </a:solidFill>
              </a:rPr>
              <a:t>b. Taksitle satış</a:t>
            </a:r>
          </a:p>
          <a:p>
            <a:r>
              <a:rPr lang="tr-TR" b="1" i="1" dirty="0">
                <a:solidFill>
                  <a:srgbClr val="0070C0"/>
                </a:solidFill>
              </a:rPr>
              <a:t>TMK m. 765-</a:t>
            </a:r>
            <a:r>
              <a:rPr lang="tr-TR" i="1" dirty="0">
                <a:solidFill>
                  <a:srgbClr val="0070C0"/>
                </a:solidFill>
              </a:rPr>
              <a:t> Taksitle mal satan kimse, bu satımlara ilişkin özel hükümlere uymak koşuluyla, mülkiyeti saklı tutma sözleşmesine dayanarak, sattığı malın geri verilmesini isteyebilir.</a:t>
            </a:r>
          </a:p>
          <a:p>
            <a:r>
              <a:rPr lang="tr-TR" dirty="0"/>
              <a:t>*sicile kayıt geçerlilik şartıdır.</a:t>
            </a:r>
          </a:p>
        </p:txBody>
      </p:sp>
    </p:spTree>
    <p:extLst>
      <p:ext uri="{BB962C8B-B14F-4D97-AF65-F5344CB8AC3E}">
        <p14:creationId xmlns:p14="http://schemas.microsoft.com/office/powerpoint/2010/main" val="122772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Taşınmaz satışlarında </a:t>
            </a:r>
            <a:r>
              <a:rPr lang="tr-TR" dirty="0"/>
              <a:t>satış bedelinin güvencesi</a:t>
            </a:r>
          </a:p>
        </p:txBody>
      </p:sp>
      <p:sp>
        <p:nvSpPr>
          <p:cNvPr id="3" name="İçerik Yer Tutucusu 2"/>
          <p:cNvSpPr>
            <a:spLocks noGrp="1"/>
          </p:cNvSpPr>
          <p:nvPr>
            <p:ph idx="1"/>
          </p:nvPr>
        </p:nvSpPr>
        <p:spPr>
          <a:xfrm>
            <a:off x="1187624" y="1447800"/>
            <a:ext cx="7746064" cy="5149552"/>
          </a:xfrm>
        </p:spPr>
        <p:txBody>
          <a:bodyPr>
            <a:normAutofit fontScale="77500" lnSpcReduction="20000"/>
          </a:bodyPr>
          <a:lstStyle/>
          <a:p>
            <a:r>
              <a:rPr lang="tr-TR" i="1" u="sng" dirty="0">
                <a:solidFill>
                  <a:srgbClr val="0070C0"/>
                </a:solidFill>
              </a:rPr>
              <a:t>II. Tescile tâbi kanunî ipotekler</a:t>
            </a:r>
          </a:p>
          <a:p>
            <a:r>
              <a:rPr lang="tr-TR" i="1" u="sng" dirty="0">
                <a:solidFill>
                  <a:srgbClr val="0070C0"/>
                </a:solidFill>
              </a:rPr>
              <a:t>1. Hâller</a:t>
            </a:r>
          </a:p>
          <a:p>
            <a:r>
              <a:rPr lang="tr-TR" b="1" i="1" u="sng" dirty="0">
                <a:solidFill>
                  <a:srgbClr val="0070C0"/>
                </a:solidFill>
              </a:rPr>
              <a:t>Madde 893-</a:t>
            </a:r>
            <a:r>
              <a:rPr lang="tr-TR" i="1" u="sng" dirty="0">
                <a:solidFill>
                  <a:srgbClr val="0070C0"/>
                </a:solidFill>
              </a:rPr>
              <a:t> Aşağıdaki alacaklılar, kanunî ipotek hakkının tescilini isteyebilirler:</a:t>
            </a:r>
          </a:p>
          <a:p>
            <a:r>
              <a:rPr lang="tr-TR" i="1" u="sng" dirty="0">
                <a:solidFill>
                  <a:srgbClr val="FF0000"/>
                </a:solidFill>
              </a:rPr>
              <a:t>1. Satıştan doğan alacağı için satılan taşınmaz üzerinde satıcı,</a:t>
            </a:r>
          </a:p>
          <a:p>
            <a:r>
              <a:rPr lang="tr-TR" i="1" dirty="0">
                <a:solidFill>
                  <a:srgbClr val="0070C0"/>
                </a:solidFill>
              </a:rPr>
              <a:t>2. Elbirliği ortaklığına giren taşınmazlarda paylaşmadan doğan alacakları için birlikte mirasçı olanlar veya diğer elbirliği ortakları,</a:t>
            </a:r>
          </a:p>
          <a:p>
            <a:r>
              <a:rPr lang="tr-TR" i="1" dirty="0">
                <a:solidFill>
                  <a:srgbClr val="0070C0"/>
                </a:solidFill>
              </a:rPr>
              <a:t>3. Bir taşınmaz üzerinde yapılan yapı veya diğer işlerde malzeme vererek veya vermeden emek sarf ettikleri için malzeme ve emek karşılığı olarak malik veya yükleniciden alacaklı olan alt yüklenici veya zanaatkârlar.</a:t>
            </a:r>
          </a:p>
          <a:p>
            <a:r>
              <a:rPr lang="tr-TR" i="1" dirty="0">
                <a:solidFill>
                  <a:srgbClr val="FF0000"/>
                </a:solidFill>
              </a:rPr>
              <a:t>Alacaklıların, bu kanunî ipotek hakkından önceden feragat etmeleri geçerli değildir.</a:t>
            </a:r>
          </a:p>
        </p:txBody>
      </p:sp>
    </p:spTree>
    <p:extLst>
      <p:ext uri="{BB962C8B-B14F-4D97-AF65-F5344CB8AC3E}">
        <p14:creationId xmlns:p14="http://schemas.microsoft.com/office/powerpoint/2010/main" val="3736859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Temerrüde ilişkin genel hüküm:</a:t>
            </a:r>
          </a:p>
        </p:txBody>
      </p:sp>
      <p:sp>
        <p:nvSpPr>
          <p:cNvPr id="3" name="İçerik Yer Tutucusu 2"/>
          <p:cNvSpPr>
            <a:spLocks noGrp="1"/>
          </p:cNvSpPr>
          <p:nvPr>
            <p:ph idx="1"/>
          </p:nvPr>
        </p:nvSpPr>
        <p:spPr/>
        <p:txBody>
          <a:bodyPr>
            <a:normAutofit fontScale="85000" lnSpcReduction="10000"/>
          </a:bodyPr>
          <a:lstStyle/>
          <a:p>
            <a:r>
              <a:rPr lang="tr-TR" b="1" i="1" dirty="0">
                <a:solidFill>
                  <a:srgbClr val="0070C0"/>
                </a:solidFill>
              </a:rPr>
              <a:t>B. Borçlunun temerrüdü</a:t>
            </a:r>
          </a:p>
          <a:p>
            <a:r>
              <a:rPr lang="tr-TR" b="1" i="1" dirty="0">
                <a:solidFill>
                  <a:srgbClr val="0070C0"/>
                </a:solidFill>
              </a:rPr>
              <a:t>I. Koşulları</a:t>
            </a:r>
          </a:p>
          <a:p>
            <a:r>
              <a:rPr lang="tr-TR" b="1" i="1" dirty="0">
                <a:solidFill>
                  <a:srgbClr val="0070C0"/>
                </a:solidFill>
              </a:rPr>
              <a:t>MADDE 117-</a:t>
            </a:r>
            <a:r>
              <a:rPr lang="tr-TR" i="1" dirty="0">
                <a:solidFill>
                  <a:srgbClr val="0070C0"/>
                </a:solidFill>
              </a:rPr>
              <a:t> Muaccel bir borcun borçlusu, alacaklının ihtarıyla temerrüde düşer.</a:t>
            </a:r>
          </a:p>
          <a:p>
            <a:r>
              <a:rPr lang="tr-TR" i="1" dirty="0">
                <a:solidFill>
                  <a:srgbClr val="0070C0"/>
                </a:solidFill>
              </a:rPr>
              <a:t>Borcun ifa edileceği gün, birlikte belirlenmiş veya sözleşmede saklı tutulan bir hakka dayanarak taraflardan biri usulüne uygun bir bildirimde bulunmak suretiyle belirlemişse, bu günün geçmesiyle; haksız fiilde fiilin işlendiği, sebepsiz zenginleşmede ise zenginleşmenin gerçekleştiği tarihte borçlu temerrüde düşmüş olur. Ancak sebepsiz zenginleşenin iyiniyetli olduğu hâllerde temerrüt için bildirim şarttır.</a:t>
            </a:r>
          </a:p>
        </p:txBody>
      </p:sp>
    </p:spTree>
    <p:extLst>
      <p:ext uri="{BB962C8B-B14F-4D97-AF65-F5344CB8AC3E}">
        <p14:creationId xmlns:p14="http://schemas.microsoft.com/office/powerpoint/2010/main" val="4197583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SS de alıcının temerrüdüne ilişkin özel hüküm:</a:t>
            </a:r>
          </a:p>
        </p:txBody>
      </p:sp>
      <p:sp>
        <p:nvSpPr>
          <p:cNvPr id="3" name="İçerik Yer Tutucusu 2"/>
          <p:cNvSpPr>
            <a:spLocks noGrp="1"/>
          </p:cNvSpPr>
          <p:nvPr>
            <p:ph idx="1"/>
          </p:nvPr>
        </p:nvSpPr>
        <p:spPr>
          <a:xfrm>
            <a:off x="1187624" y="1447800"/>
            <a:ext cx="7746064" cy="5149552"/>
          </a:xfrm>
        </p:spPr>
        <p:txBody>
          <a:bodyPr>
            <a:normAutofit fontScale="70000" lnSpcReduction="20000"/>
          </a:bodyPr>
          <a:lstStyle/>
          <a:p>
            <a:r>
              <a:rPr lang="tr-TR" b="1" i="1" dirty="0">
                <a:solidFill>
                  <a:srgbClr val="0070C0"/>
                </a:solidFill>
              </a:rPr>
              <a:t>IV. Alıcının temerrüdü</a:t>
            </a:r>
          </a:p>
          <a:p>
            <a:r>
              <a:rPr lang="tr-TR" b="1" i="1" dirty="0">
                <a:solidFill>
                  <a:srgbClr val="0070C0"/>
                </a:solidFill>
              </a:rPr>
              <a:t>1. Satıcının dönme hakkı </a:t>
            </a:r>
          </a:p>
          <a:p>
            <a:r>
              <a:rPr lang="tr-TR" b="1" i="1" dirty="0">
                <a:solidFill>
                  <a:srgbClr val="0070C0"/>
                </a:solidFill>
              </a:rPr>
              <a:t>MADDE 235- </a:t>
            </a:r>
            <a:r>
              <a:rPr lang="tr-TR" i="1" dirty="0">
                <a:solidFill>
                  <a:srgbClr val="0070C0"/>
                </a:solidFill>
              </a:rPr>
              <a:t>Satılanın, ancak satış bedeli ödendikten sonra veya ödenme anında devredilmesi gereken durumlarda </a:t>
            </a:r>
            <a:r>
              <a:rPr lang="tr-TR" dirty="0"/>
              <a:t>(*ticari olsun olmasın </a:t>
            </a:r>
            <a:r>
              <a:rPr lang="tr-TR" dirty="0">
                <a:solidFill>
                  <a:srgbClr val="FF0000"/>
                </a:solidFill>
              </a:rPr>
              <a:t>ön ödemeli satışlar dahil peşin satışlarda</a:t>
            </a:r>
            <a:r>
              <a:rPr lang="tr-TR" dirty="0"/>
              <a:t>)</a:t>
            </a:r>
            <a:r>
              <a:rPr lang="tr-TR" dirty="0">
                <a:solidFill>
                  <a:srgbClr val="0070C0"/>
                </a:solidFill>
              </a:rPr>
              <a:t> </a:t>
            </a:r>
            <a:r>
              <a:rPr lang="tr-TR" i="1" dirty="0">
                <a:solidFill>
                  <a:srgbClr val="0070C0"/>
                </a:solidFill>
              </a:rPr>
              <a:t>alıcı temerrüde düşerse </a:t>
            </a:r>
            <a:r>
              <a:rPr lang="tr-TR" i="1" u="sng" dirty="0">
                <a:solidFill>
                  <a:srgbClr val="0070C0"/>
                </a:solidFill>
              </a:rPr>
              <a:t>satıcı, herhangi bir işlem gerekmeksizin satıştan dönebilir </a:t>
            </a:r>
            <a:r>
              <a:rPr lang="tr-TR" dirty="0"/>
              <a:t>(satıcının ifa yerine tazminat isteme hakkı da dahil edilmekte). </a:t>
            </a:r>
          </a:p>
          <a:p>
            <a:r>
              <a:rPr lang="tr-TR" i="1" dirty="0">
                <a:solidFill>
                  <a:srgbClr val="0070C0"/>
                </a:solidFill>
              </a:rPr>
              <a:t>Bu hakkını kullanmak isteyen satıcı, durumu gecikmeksizin alıcıya bildirmek zorundadır </a:t>
            </a:r>
            <a:r>
              <a:rPr lang="tr-TR" dirty="0"/>
              <a:t>(gecikmeksizin bildirmez ise mehil vermek zorunda kalır)</a:t>
            </a:r>
            <a:r>
              <a:rPr lang="tr-TR" i="1" dirty="0">
                <a:solidFill>
                  <a:srgbClr val="0070C0"/>
                </a:solidFill>
              </a:rPr>
              <a:t>.</a:t>
            </a:r>
          </a:p>
          <a:p>
            <a:r>
              <a:rPr lang="tr-TR" i="1" dirty="0">
                <a:solidFill>
                  <a:srgbClr val="0070C0"/>
                </a:solidFill>
              </a:rPr>
              <a:t>Satılanın zilyetliği satış bedeli ödenmeden alıcıya devredilmişse, alıcının temerrüdü sebebiyle satıcının dönme hakkını kullanarak satılanı geri alması, bu hakkın sözleşmede açıkça saklı tutulmasına bağlıdır </a:t>
            </a:r>
            <a:r>
              <a:rPr lang="tr-TR" dirty="0"/>
              <a:t>(veresiye/kredili satışlarda)</a:t>
            </a:r>
            <a:r>
              <a:rPr lang="tr-TR" i="1" dirty="0">
                <a:solidFill>
                  <a:srgbClr val="0070C0"/>
                </a:solidFill>
              </a:rPr>
              <a:t>.</a:t>
            </a:r>
          </a:p>
        </p:txBody>
      </p:sp>
    </p:spTree>
    <p:extLst>
      <p:ext uri="{BB962C8B-B14F-4D97-AF65-F5344CB8AC3E}">
        <p14:creationId xmlns:p14="http://schemas.microsoft.com/office/powerpoint/2010/main" val="1996066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3200" dirty="0"/>
              <a:t>Satış bedeli ödeme borcu para borcu olduğu için alıcının temerrüdü durumunda :</a:t>
            </a:r>
          </a:p>
        </p:txBody>
      </p:sp>
      <p:sp>
        <p:nvSpPr>
          <p:cNvPr id="3" name="İçerik Yer Tutucusu 2"/>
          <p:cNvSpPr>
            <a:spLocks noGrp="1"/>
          </p:cNvSpPr>
          <p:nvPr>
            <p:ph idx="1"/>
          </p:nvPr>
        </p:nvSpPr>
        <p:spPr/>
        <p:txBody>
          <a:bodyPr>
            <a:normAutofit fontScale="47500" lnSpcReduction="20000"/>
          </a:bodyPr>
          <a:lstStyle/>
          <a:p>
            <a:r>
              <a:rPr lang="tr-TR" b="1" dirty="0">
                <a:solidFill>
                  <a:srgbClr val="0070C0"/>
                </a:solidFill>
              </a:rPr>
              <a:t>2. Temerrüt faizi</a:t>
            </a:r>
            <a:endParaRPr lang="tr-TR" b="1" i="1" dirty="0">
              <a:solidFill>
                <a:srgbClr val="0070C0"/>
              </a:solidFill>
            </a:endParaRPr>
          </a:p>
          <a:p>
            <a:r>
              <a:rPr lang="tr-TR" b="1" dirty="0">
                <a:solidFill>
                  <a:srgbClr val="0070C0"/>
                </a:solidFill>
              </a:rPr>
              <a:t>a. Genel olarak</a:t>
            </a:r>
            <a:endParaRPr lang="tr-TR" b="1" i="1" dirty="0">
              <a:solidFill>
                <a:srgbClr val="0070C0"/>
              </a:solidFill>
            </a:endParaRPr>
          </a:p>
          <a:p>
            <a:r>
              <a:rPr lang="tr-TR" b="1" dirty="0">
                <a:solidFill>
                  <a:srgbClr val="0070C0"/>
                </a:solidFill>
              </a:rPr>
              <a:t>MADDE 120- </a:t>
            </a:r>
            <a:r>
              <a:rPr lang="tr-TR" dirty="0">
                <a:solidFill>
                  <a:srgbClr val="0070C0"/>
                </a:solidFill>
              </a:rPr>
              <a:t>Uygulanacak </a:t>
            </a:r>
            <a:r>
              <a:rPr lang="tr-TR" u="sng" dirty="0">
                <a:solidFill>
                  <a:srgbClr val="0070C0"/>
                </a:solidFill>
              </a:rPr>
              <a:t>yıllık temerrüt faizi oranı</a:t>
            </a:r>
            <a:r>
              <a:rPr lang="tr-TR" dirty="0">
                <a:solidFill>
                  <a:srgbClr val="0070C0"/>
                </a:solidFill>
              </a:rPr>
              <a:t>, </a:t>
            </a:r>
            <a:r>
              <a:rPr lang="tr-TR" dirty="0">
                <a:solidFill>
                  <a:srgbClr val="FF0000"/>
                </a:solidFill>
              </a:rPr>
              <a:t>sözleşmede</a:t>
            </a:r>
            <a:r>
              <a:rPr lang="tr-TR" dirty="0">
                <a:solidFill>
                  <a:srgbClr val="0070C0"/>
                </a:solidFill>
              </a:rPr>
              <a:t> kararlaştırılmamışsa, faiz borcunun doğduğu tarihte yürürlükte olan mevzuat hükümlerine (3095 sayılı kanun) göre belirlenir.</a:t>
            </a:r>
          </a:p>
          <a:p>
            <a:r>
              <a:rPr lang="tr-TR" dirty="0">
                <a:solidFill>
                  <a:srgbClr val="0070C0"/>
                </a:solidFill>
              </a:rPr>
              <a:t>Sözleşme ile kararlaştırılacak yıllık temerrüt faizi oranı, birinci fıkra uyarınca belirlenen yıllık faiz oranının yüzde yüz fazlasını aşamaz.</a:t>
            </a:r>
          </a:p>
          <a:p>
            <a:r>
              <a:rPr lang="tr-TR" dirty="0" err="1">
                <a:solidFill>
                  <a:srgbClr val="0070C0"/>
                </a:solidFill>
              </a:rPr>
              <a:t>Akdî</a:t>
            </a:r>
            <a:r>
              <a:rPr lang="tr-TR" dirty="0">
                <a:solidFill>
                  <a:srgbClr val="0070C0"/>
                </a:solidFill>
              </a:rPr>
              <a:t> faiz oranı kararlaştırılmakla birlikte sözleşmede temerrüt faizi kararlaştırılmamışsa ve yıllık </a:t>
            </a:r>
            <a:r>
              <a:rPr lang="tr-TR" dirty="0" err="1">
                <a:solidFill>
                  <a:srgbClr val="0070C0"/>
                </a:solidFill>
              </a:rPr>
              <a:t>akdî</a:t>
            </a:r>
            <a:r>
              <a:rPr lang="tr-TR" dirty="0">
                <a:solidFill>
                  <a:srgbClr val="0070C0"/>
                </a:solidFill>
              </a:rPr>
              <a:t> faiz oranı da birinci fıkrada belirtilen faiz oranından fazla ise, temerrüt faizi oranı hakkında </a:t>
            </a:r>
            <a:r>
              <a:rPr lang="tr-TR" dirty="0" err="1">
                <a:solidFill>
                  <a:srgbClr val="0070C0"/>
                </a:solidFill>
              </a:rPr>
              <a:t>akdî</a:t>
            </a:r>
            <a:r>
              <a:rPr lang="tr-TR" dirty="0">
                <a:solidFill>
                  <a:srgbClr val="0070C0"/>
                </a:solidFill>
              </a:rPr>
              <a:t> faiz oranı geçerli olur.</a:t>
            </a:r>
          </a:p>
          <a:p>
            <a:r>
              <a:rPr lang="tr-TR" b="1" dirty="0">
                <a:solidFill>
                  <a:srgbClr val="0070C0"/>
                </a:solidFill>
              </a:rPr>
              <a:t>b. Faizlerde, iratlarda ve bağışlamada temerrüt faizi</a:t>
            </a:r>
            <a:endParaRPr lang="tr-TR" b="1" i="1" dirty="0">
              <a:solidFill>
                <a:srgbClr val="0070C0"/>
              </a:solidFill>
            </a:endParaRPr>
          </a:p>
          <a:p>
            <a:r>
              <a:rPr lang="tr-TR" b="1" dirty="0">
                <a:solidFill>
                  <a:srgbClr val="0070C0"/>
                </a:solidFill>
              </a:rPr>
              <a:t>MADDE 121- </a:t>
            </a:r>
            <a:r>
              <a:rPr lang="tr-TR" dirty="0">
                <a:solidFill>
                  <a:srgbClr val="0070C0"/>
                </a:solidFill>
              </a:rPr>
              <a:t>Faiz veya irat borcunu ya da bağışladığı bir miktar parayı ödemekte temerrüde düşen borçlu, icra takibine girişildiği veya dava açıldığı günden başlayarak, temerrüt faizi ödemekle yükümlüdür.</a:t>
            </a:r>
          </a:p>
          <a:p>
            <a:r>
              <a:rPr lang="tr-TR" dirty="0">
                <a:solidFill>
                  <a:srgbClr val="0070C0"/>
                </a:solidFill>
              </a:rPr>
              <a:t>Buna aykırı olarak yapılan anlaşmalar, ceza koşulu hükümlerine tabi olur.</a:t>
            </a:r>
          </a:p>
          <a:p>
            <a:r>
              <a:rPr lang="tr-TR" u="sng" dirty="0">
                <a:solidFill>
                  <a:srgbClr val="0070C0"/>
                </a:solidFill>
              </a:rPr>
              <a:t>Temerrüt faizine, ayrıca temerrüt faizi yürütülemez.</a:t>
            </a:r>
          </a:p>
          <a:p>
            <a:r>
              <a:rPr lang="tr-TR" b="1" dirty="0">
                <a:solidFill>
                  <a:srgbClr val="0070C0"/>
                </a:solidFill>
              </a:rPr>
              <a:t>3. Aşkın zarar</a:t>
            </a:r>
            <a:endParaRPr lang="tr-TR" b="1" i="1" dirty="0">
              <a:solidFill>
                <a:srgbClr val="0070C0"/>
              </a:solidFill>
            </a:endParaRPr>
          </a:p>
          <a:p>
            <a:r>
              <a:rPr lang="tr-TR" b="1" dirty="0">
                <a:solidFill>
                  <a:srgbClr val="0070C0"/>
                </a:solidFill>
              </a:rPr>
              <a:t>MADDE 122-</a:t>
            </a:r>
            <a:r>
              <a:rPr lang="tr-TR" dirty="0">
                <a:solidFill>
                  <a:srgbClr val="0070C0"/>
                </a:solidFill>
              </a:rPr>
              <a:t> </a:t>
            </a:r>
            <a:r>
              <a:rPr lang="tr-TR" u="sng" dirty="0">
                <a:solidFill>
                  <a:srgbClr val="0070C0"/>
                </a:solidFill>
              </a:rPr>
              <a:t>Alacaklı, temerrüt faizini aşan bir zarara uğramış olursa</a:t>
            </a:r>
            <a:r>
              <a:rPr lang="tr-TR" dirty="0">
                <a:solidFill>
                  <a:srgbClr val="0070C0"/>
                </a:solidFill>
              </a:rPr>
              <a:t>, borçlu kendisinin hiçbir </a:t>
            </a:r>
            <a:r>
              <a:rPr lang="tr-TR" dirty="0">
                <a:solidFill>
                  <a:srgbClr val="FF0000"/>
                </a:solidFill>
              </a:rPr>
              <a:t>kusuru</a:t>
            </a:r>
            <a:r>
              <a:rPr lang="tr-TR" dirty="0">
                <a:solidFill>
                  <a:srgbClr val="0070C0"/>
                </a:solidFill>
              </a:rPr>
              <a:t> bulunmadığını ispat etmedikçe, bu zararı da gidermekle yükümlüdür.</a:t>
            </a:r>
          </a:p>
          <a:p>
            <a:r>
              <a:rPr lang="tr-TR" dirty="0">
                <a:solidFill>
                  <a:srgbClr val="0070C0"/>
                </a:solidFill>
              </a:rPr>
              <a:t>Temerrüt faizini aşan zarar miktarı görülmekte olan davada belirlenebiliyorsa, davacının istemi üzerine hâkim, esas hakkında karar verirken bu zararın miktarına da hükmeder.</a:t>
            </a:r>
          </a:p>
        </p:txBody>
      </p:sp>
    </p:spTree>
    <p:extLst>
      <p:ext uri="{BB962C8B-B14F-4D97-AF65-F5344CB8AC3E}">
        <p14:creationId xmlns:p14="http://schemas.microsoft.com/office/powerpoint/2010/main" val="3869892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Veresiye/Kredili satışlarda</a:t>
            </a:r>
          </a:p>
        </p:txBody>
      </p:sp>
      <p:sp>
        <p:nvSpPr>
          <p:cNvPr id="3" name="İçerik Yer Tutucusu 2"/>
          <p:cNvSpPr>
            <a:spLocks noGrp="1"/>
          </p:cNvSpPr>
          <p:nvPr>
            <p:ph idx="1"/>
          </p:nvPr>
        </p:nvSpPr>
        <p:spPr/>
        <p:txBody>
          <a:bodyPr>
            <a:normAutofit fontScale="85000" lnSpcReduction="10000"/>
          </a:bodyPr>
          <a:lstStyle/>
          <a:p>
            <a:r>
              <a:rPr lang="tr-TR" i="1" dirty="0">
                <a:solidFill>
                  <a:srgbClr val="0070C0"/>
                </a:solidFill>
              </a:rPr>
              <a:t>TBK m. 235/III: Satılanın zilyetliği satış bedeli ödenmeden alıcıya devredilmişse, alıcının temerrüdü sebebiyle satıcının dönme hakkını kullanarak satılanı geri alması, bu hakkın </a:t>
            </a:r>
            <a:r>
              <a:rPr lang="tr-TR" i="1" u="sng" dirty="0">
                <a:solidFill>
                  <a:srgbClr val="0070C0"/>
                </a:solidFill>
              </a:rPr>
              <a:t>sözleşmede açıkça saklı tutulmasına bağlıdır </a:t>
            </a:r>
            <a:r>
              <a:rPr lang="tr-TR" dirty="0"/>
              <a:t>(sözleşmede bu hak açıkça saklı tutulmamış ise satıcı m. 125/III’ te öngörülen sözleşmeden dönme hakkını kullanamaz.</a:t>
            </a:r>
          </a:p>
          <a:p>
            <a:r>
              <a:rPr lang="tr-TR" dirty="0"/>
              <a:t>Dönme hakkını saklı tutan satıcının bu hakkını kullanabilmesi için 125/</a:t>
            </a:r>
            <a:r>
              <a:rPr lang="tr-TR" dirty="0" err="1"/>
              <a:t>III’teki</a:t>
            </a:r>
            <a:r>
              <a:rPr lang="tr-TR" dirty="0"/>
              <a:t> prosedüre uyması (kural olarak mehil vermesi mehil sonunda derhal bildirmesi) gerekir.</a:t>
            </a:r>
            <a:endParaRPr lang="tr-TR" i="1" dirty="0">
              <a:solidFill>
                <a:srgbClr val="0070C0"/>
              </a:solidFill>
            </a:endParaRPr>
          </a:p>
          <a:p>
            <a:endParaRPr lang="tr-TR" dirty="0"/>
          </a:p>
        </p:txBody>
      </p:sp>
    </p:spTree>
    <p:extLst>
      <p:ext uri="{BB962C8B-B14F-4D97-AF65-F5344CB8AC3E}">
        <p14:creationId xmlns:p14="http://schemas.microsoft.com/office/powerpoint/2010/main" val="39708878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Alıcının temerrüdü durumunda satıcının uğradığı zarar ve tazminatın belirlenmesi</a:t>
            </a:r>
          </a:p>
        </p:txBody>
      </p:sp>
      <p:sp>
        <p:nvSpPr>
          <p:cNvPr id="3" name="İçerik Yer Tutucusu 2"/>
          <p:cNvSpPr>
            <a:spLocks noGrp="1"/>
          </p:cNvSpPr>
          <p:nvPr>
            <p:ph idx="1"/>
          </p:nvPr>
        </p:nvSpPr>
        <p:spPr/>
        <p:txBody>
          <a:bodyPr>
            <a:normAutofit fontScale="70000" lnSpcReduction="20000"/>
          </a:bodyPr>
          <a:lstStyle/>
          <a:p>
            <a:r>
              <a:rPr lang="tr-TR" b="1" i="1" dirty="0">
                <a:solidFill>
                  <a:srgbClr val="0070C0"/>
                </a:solidFill>
              </a:rPr>
              <a:t>2. Zararın hesaplanması ve giderimi</a:t>
            </a:r>
          </a:p>
          <a:p>
            <a:r>
              <a:rPr lang="tr-TR" b="1" i="1" dirty="0">
                <a:solidFill>
                  <a:srgbClr val="0070C0"/>
                </a:solidFill>
              </a:rPr>
              <a:t>TBK m. 236*- </a:t>
            </a:r>
            <a:r>
              <a:rPr lang="tr-TR" i="1" dirty="0">
                <a:solidFill>
                  <a:srgbClr val="0070C0"/>
                </a:solidFill>
              </a:rPr>
              <a:t>Borcunu ifa etmeyen alıcı, satıcının bu yüzden uğradığı zararı gidermekle yükümlüdür.</a:t>
            </a:r>
          </a:p>
          <a:p>
            <a:r>
              <a:rPr lang="tr-TR" i="1" dirty="0">
                <a:solidFill>
                  <a:srgbClr val="0070C0"/>
                </a:solidFill>
              </a:rPr>
              <a:t>Satıcı, satış bedelini ödemede temerrüde düşmüş olan alıcıdan, bu bedel ile satılanın başkasına dürüstlük kurallarına uygun olarak satışından elde ettiği bedel arasındaki farka göre hesaplanacak zararın giderilmesini isteyebilir </a:t>
            </a:r>
            <a:r>
              <a:rPr lang="tr-TR" dirty="0"/>
              <a:t>(somut hesaplama yöntemi).</a:t>
            </a:r>
          </a:p>
          <a:p>
            <a:r>
              <a:rPr lang="tr-TR" sz="3100" i="1" dirty="0">
                <a:solidFill>
                  <a:srgbClr val="0070C0"/>
                </a:solidFill>
              </a:rPr>
              <a:t>Satılan, borsada kayıtlı veya piyasa fiyatı bulunan mallardan ise satıcı, böyle bir satışa gerek kalmaksızın alıcıdan, satış bedeli ile malın belirlenmiş ödeme günündeki fiyatı arasındaki farka göre hesaplanacak zararın giderilmesini isteyebilir </a:t>
            </a:r>
            <a:r>
              <a:rPr lang="tr-TR" dirty="0"/>
              <a:t>(soyut hesaplama yöntemi).</a:t>
            </a:r>
          </a:p>
          <a:p>
            <a:r>
              <a:rPr lang="tr-TR" dirty="0"/>
              <a:t>*ticari olsun olmasın, parça/çeşit bütün satışlarda uygulanır</a:t>
            </a:r>
          </a:p>
        </p:txBody>
      </p:sp>
    </p:spTree>
    <p:extLst>
      <p:ext uri="{BB962C8B-B14F-4D97-AF65-F5344CB8AC3E}">
        <p14:creationId xmlns:p14="http://schemas.microsoft.com/office/powerpoint/2010/main" val="1469673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2. Alıcının satılanı devralma borcu?</a:t>
            </a:r>
          </a:p>
        </p:txBody>
      </p:sp>
      <p:sp>
        <p:nvSpPr>
          <p:cNvPr id="3" name="İçerik Yer Tutucusu 2"/>
          <p:cNvSpPr>
            <a:spLocks noGrp="1"/>
          </p:cNvSpPr>
          <p:nvPr>
            <p:ph idx="1"/>
          </p:nvPr>
        </p:nvSpPr>
        <p:spPr/>
        <p:txBody>
          <a:bodyPr>
            <a:normAutofit fontScale="70000" lnSpcReduction="20000"/>
          </a:bodyPr>
          <a:lstStyle/>
          <a:p>
            <a:r>
              <a:rPr lang="tr-TR" b="1" dirty="0"/>
              <a:t>«</a:t>
            </a:r>
            <a:r>
              <a:rPr lang="tr-TR" b="1" i="1" dirty="0">
                <a:solidFill>
                  <a:srgbClr val="0070C0"/>
                </a:solidFill>
              </a:rPr>
              <a:t>C. Alıcının borçları</a:t>
            </a:r>
          </a:p>
          <a:p>
            <a:r>
              <a:rPr lang="tr-TR" b="1" i="1" dirty="0">
                <a:solidFill>
                  <a:srgbClr val="0070C0"/>
                </a:solidFill>
              </a:rPr>
              <a:t>I. Satış bedelinin ödenmesi ve satılanın devralınması  </a:t>
            </a:r>
          </a:p>
          <a:p>
            <a:r>
              <a:rPr lang="tr-TR" b="1" i="1" dirty="0">
                <a:solidFill>
                  <a:srgbClr val="0070C0"/>
                </a:solidFill>
              </a:rPr>
              <a:t>MADDE 232- </a:t>
            </a:r>
            <a:r>
              <a:rPr lang="tr-TR" i="1" dirty="0">
                <a:solidFill>
                  <a:srgbClr val="0070C0"/>
                </a:solidFill>
              </a:rPr>
              <a:t>Alıcı, satış sözleşmesinde kararlaştırılmış olduğu biçimde satış bedelini ödemek ve kendisine sunulan satılanı devralmakla yükümlüdür.</a:t>
            </a:r>
          </a:p>
          <a:p>
            <a:r>
              <a:rPr lang="tr-TR" i="1" dirty="0">
                <a:solidFill>
                  <a:srgbClr val="0070C0"/>
                </a:solidFill>
              </a:rPr>
              <a:t>Aksine yerel</a:t>
            </a:r>
            <a:r>
              <a:rPr lang="tr-TR" b="1" i="1" dirty="0">
                <a:solidFill>
                  <a:srgbClr val="0070C0"/>
                </a:solidFill>
              </a:rPr>
              <a:t> </a:t>
            </a:r>
            <a:r>
              <a:rPr lang="tr-TR" i="1" dirty="0">
                <a:solidFill>
                  <a:srgbClr val="0070C0"/>
                </a:solidFill>
              </a:rPr>
              <a:t>âdet veya anlaşma yoksa, satılanın hemen devralınması gereklidir</a:t>
            </a:r>
            <a:r>
              <a:rPr lang="tr-TR" dirty="0"/>
              <a:t>.»</a:t>
            </a:r>
          </a:p>
          <a:p>
            <a:r>
              <a:rPr lang="tr-TR" dirty="0"/>
              <a:t>Hukuki niteliği tartışmalı. Görüşler:</a:t>
            </a:r>
          </a:p>
          <a:p>
            <a:pPr lvl="1"/>
            <a:r>
              <a:rPr lang="tr-TR" dirty="0"/>
              <a:t>1. Borçtur, borçlu temerrüdüne düşer TBK m. 117, 123-125 kıyasen uygulanır.</a:t>
            </a:r>
          </a:p>
          <a:p>
            <a:pPr lvl="1"/>
            <a:r>
              <a:rPr lang="tr-TR" dirty="0"/>
              <a:t>2. Külfettir, yerine getirmez ise alacaklı temerrüdüne düşer (çoğunluk)</a:t>
            </a:r>
          </a:p>
          <a:p>
            <a:pPr lvl="1"/>
            <a:r>
              <a:rPr lang="tr-TR" dirty="0"/>
              <a:t>3. sözleşmede borç olarak kararlaştırılmadığı ya da durumdan anlaşılmadığı sürece külfettir.</a:t>
            </a:r>
          </a:p>
          <a:p>
            <a:r>
              <a:rPr lang="tr-TR" dirty="0"/>
              <a:t>.</a:t>
            </a:r>
          </a:p>
        </p:txBody>
      </p:sp>
    </p:spTree>
    <p:extLst>
      <p:ext uri="{BB962C8B-B14F-4D97-AF65-F5344CB8AC3E}">
        <p14:creationId xmlns:p14="http://schemas.microsoft.com/office/powerpoint/2010/main" val="30642526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Alıcının yan borçları</a:t>
            </a:r>
          </a:p>
        </p:txBody>
      </p:sp>
      <p:sp>
        <p:nvSpPr>
          <p:cNvPr id="3" name="İçerik Yer Tutucusu 2"/>
          <p:cNvSpPr>
            <a:spLocks noGrp="1"/>
          </p:cNvSpPr>
          <p:nvPr>
            <p:ph idx="1"/>
          </p:nvPr>
        </p:nvSpPr>
        <p:spPr/>
        <p:txBody>
          <a:bodyPr>
            <a:normAutofit fontScale="85000" lnSpcReduction="10000"/>
          </a:bodyPr>
          <a:lstStyle/>
          <a:p>
            <a:r>
              <a:rPr lang="tr-TR" dirty="0"/>
              <a:t>Satılanı devralma, taşıma ve senet giderleri m. 211/1</a:t>
            </a:r>
          </a:p>
          <a:p>
            <a:r>
              <a:rPr lang="tr-TR" dirty="0"/>
              <a:t>Başka yerden gönderilen ayıplı malı muhafaza, gerektiğinde satma sattırma m. 226/1, III</a:t>
            </a:r>
          </a:p>
          <a:p>
            <a:r>
              <a:rPr lang="tr-TR" dirty="0"/>
              <a:t>Temerrüt ya da hasar ve yararı malın tesliminden önce üstlendiği hallerde zorunlu ve faydalı giderleri ödeme </a:t>
            </a:r>
          </a:p>
          <a:p>
            <a:r>
              <a:rPr lang="tr-TR" dirty="0"/>
              <a:t>Ambalajı geri gönderme</a:t>
            </a:r>
          </a:p>
          <a:p>
            <a:r>
              <a:rPr lang="tr-TR" dirty="0"/>
              <a:t>Satıcının diğer menfaatlerini koruma</a:t>
            </a:r>
          </a:p>
          <a:p>
            <a:r>
              <a:rPr lang="tr-TR" dirty="0"/>
              <a:t>İfaya hazırlık fiilleri</a:t>
            </a:r>
          </a:p>
          <a:p>
            <a:r>
              <a:rPr lang="tr-TR" dirty="0"/>
              <a:t>Vadeli satışlarda kararlaştırılmış ise faiz ödeme</a:t>
            </a:r>
          </a:p>
          <a:p>
            <a:endParaRPr lang="tr-TR" dirty="0"/>
          </a:p>
          <a:p>
            <a:endParaRPr lang="tr-TR" dirty="0"/>
          </a:p>
        </p:txBody>
      </p:sp>
    </p:spTree>
    <p:extLst>
      <p:ext uri="{BB962C8B-B14F-4D97-AF65-F5344CB8AC3E}">
        <p14:creationId xmlns:p14="http://schemas.microsoft.com/office/powerpoint/2010/main" val="29043979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Kaynaklar:</a:t>
            </a:r>
          </a:p>
        </p:txBody>
      </p:sp>
      <p:sp>
        <p:nvSpPr>
          <p:cNvPr id="3" name="İçerik Yer Tutucusu 2"/>
          <p:cNvSpPr>
            <a:spLocks noGrp="1"/>
          </p:cNvSpPr>
          <p:nvPr>
            <p:ph idx="1"/>
          </p:nvPr>
        </p:nvSpPr>
        <p:spPr/>
        <p:txBody>
          <a:bodyPr>
            <a:normAutofit fontScale="92500" lnSpcReduction="20000"/>
          </a:bodyPr>
          <a:lstStyle/>
          <a:p>
            <a:r>
              <a:rPr lang="tr-TR" dirty="0"/>
              <a:t>1.Cevdet YAVUZ , Burak ÖZEN , Faruk ACAR: Borçlar Hukuku Dersleri Özel Hükümler, Beta Yayınları, 2019. </a:t>
            </a:r>
          </a:p>
          <a:p>
            <a:r>
              <a:rPr lang="tr-TR" dirty="0"/>
              <a:t>2. Fikret EREN, Borçlar Hukuku Özel Hükümler, Yetkin Yayınları, 2019. </a:t>
            </a:r>
          </a:p>
          <a:p>
            <a:r>
              <a:rPr lang="tr-TR" dirty="0"/>
              <a:t>3. Mustafa Alper Gümüş: Borçlar Hukuku Özel Hükümler, Filiz Kitabevi, 2019. </a:t>
            </a:r>
          </a:p>
          <a:p>
            <a:r>
              <a:rPr lang="tr-TR" dirty="0"/>
              <a:t>4. Murat Aydoğdu, Nalan Kahveci: Türk Borçlar Hukuku, Özel Borç İlişkileri, Adalet Yayınevi, 2019. </a:t>
            </a:r>
          </a:p>
          <a:p>
            <a:r>
              <a:rPr lang="tr-TR" dirty="0">
                <a:hlinkClick r:id="rId2"/>
              </a:rPr>
              <a:t>www.avys.omu.edu.tr</a:t>
            </a:r>
            <a:r>
              <a:rPr lang="tr-TR" dirty="0"/>
              <a:t> adresinde belirtilen diğer kaynaklar</a:t>
            </a:r>
          </a:p>
        </p:txBody>
      </p:sp>
    </p:spTree>
    <p:extLst>
      <p:ext uri="{BB962C8B-B14F-4D97-AF65-F5344CB8AC3E}">
        <p14:creationId xmlns:p14="http://schemas.microsoft.com/office/powerpoint/2010/main" val="42390960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ündönümü">
  <a:themeElements>
    <a:clrScheme name="Gündönümü">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Gündönümü">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Gündönümü">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427</TotalTime>
  <Words>1822</Words>
  <Application>Microsoft Office PowerPoint</Application>
  <PresentationFormat>Ekran Gösterisi (4:3)</PresentationFormat>
  <Paragraphs>155</Paragraphs>
  <Slides>22</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22</vt:i4>
      </vt:variant>
    </vt:vector>
  </HeadingPairs>
  <TitlesOfParts>
    <vt:vector size="26" baseType="lpstr">
      <vt:lpstr>Gill Sans MT</vt:lpstr>
      <vt:lpstr>Verdana</vt:lpstr>
      <vt:lpstr>Wingdings 2</vt:lpstr>
      <vt:lpstr>Gündönümü</vt:lpstr>
      <vt:lpstr>Borçlar Özel Hukuku</vt:lpstr>
      <vt:lpstr>Alıcının borçları</vt:lpstr>
      <vt:lpstr>Alıcının borçlarının sınıflandırılması</vt:lpstr>
      <vt:lpstr>Satış sözleşmesinde alıcının borçlarına ilişkin olarak:</vt:lpstr>
      <vt:lpstr>Satış bedeli ne zaman ödenir?</vt:lpstr>
      <vt:lpstr>Satış bedeli ne zaman ödenir?</vt:lpstr>
      <vt:lpstr>Yabancı para ile ödeme:</vt:lpstr>
      <vt:lpstr>İfa yeri açısından borçların sınıflandırılması</vt:lpstr>
      <vt:lpstr>Ödeme yeri: götürülecek borç</vt:lpstr>
      <vt:lpstr>Satış bedeli için faiz ödeme borcu</vt:lpstr>
      <vt:lpstr>Satıcının satış bedeli alacağının garantisi:</vt:lpstr>
      <vt:lpstr>Alıcının temerrüdüne ilişkin özel hüküm:</vt:lpstr>
      <vt:lpstr>TMK : 2. Mülkiyetin saklı tutulması</vt:lpstr>
      <vt:lpstr>Taşınmaz satışlarında satış bedelinin güvencesi</vt:lpstr>
      <vt:lpstr>Temerrüde ilişkin genel hüküm:</vt:lpstr>
      <vt:lpstr>SS de alıcının temerrüdüne ilişkin özel hüküm:</vt:lpstr>
      <vt:lpstr>Satış bedeli ödeme borcu para borcu olduğu için alıcının temerrüdü durumunda :</vt:lpstr>
      <vt:lpstr>Veresiye/Kredili satışlarda</vt:lpstr>
      <vt:lpstr>Alıcının temerrüdü durumunda satıcının uğradığı zarar ve tazminatın belirlenmesi</vt:lpstr>
      <vt:lpstr>2. Alıcının satılanı devralma borcu?</vt:lpstr>
      <vt:lpstr>Alıcının yan borçları</vt:lpstr>
      <vt:lpstr>Kaynaklar:</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Borçlar Özel Hukuku</dc:title>
  <dc:creator>Mustafa ÇETİN</dc:creator>
  <cp:lastModifiedBy>Hatice KARACAN</cp:lastModifiedBy>
  <cp:revision>29</cp:revision>
  <dcterms:created xsi:type="dcterms:W3CDTF">2020-11-08T09:21:53Z</dcterms:created>
  <dcterms:modified xsi:type="dcterms:W3CDTF">2020-11-24T07:44:38Z</dcterms:modified>
</cp:coreProperties>
</file>