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07" r:id="rId3"/>
    <p:sldId id="257" r:id="rId4"/>
    <p:sldId id="329" r:id="rId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344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aşlık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22" name="Alt Başlık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DA21-9FBF-47E4-810D-3CC61E995B5D}" type="datetimeFigureOut">
              <a:rPr lang="tr-TR" smtClean="0"/>
              <a:t>24.11.2020</a:t>
            </a:fld>
            <a:endParaRPr lang="tr-TR"/>
          </a:p>
        </p:txBody>
      </p:sp>
      <p:sp>
        <p:nvSpPr>
          <p:cNvPr id="20" name="Altbilgi Yer Tutucusu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Slayt Numarası Yer Tutucus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75FFA-F485-4176-810A-BEAAEDDAE556}" type="slidenum">
              <a:rPr lang="tr-TR" smtClean="0"/>
              <a:t>‹#›</a:t>
            </a:fld>
            <a:endParaRPr lang="tr-TR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DA21-9FBF-47E4-810D-3CC61E995B5D}" type="datetimeFigureOut">
              <a:rPr lang="tr-TR" smtClean="0"/>
              <a:t>24.11.2020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75FFA-F485-4176-810A-BEAAEDDAE55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DA21-9FBF-47E4-810D-3CC61E995B5D}" type="datetimeFigureOut">
              <a:rPr lang="tr-TR" smtClean="0"/>
              <a:t>24.11.2020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75FFA-F485-4176-810A-BEAAEDDAE556}" type="slidenum">
              <a:rPr lang="tr-TR" smtClean="0"/>
              <a:t>‹#›</a:t>
            </a:fld>
            <a:endParaRPr lang="tr-TR"/>
          </a:p>
        </p:txBody>
      </p:sp>
      <p:sp>
        <p:nvSpPr>
          <p:cNvPr id="10" name="Dikdörtgen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DA21-9FBF-47E4-810D-3CC61E995B5D}" type="datetimeFigureOut">
              <a:rPr lang="tr-TR" smtClean="0"/>
              <a:t>24.11.2020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75FFA-F485-4176-810A-BEAAEDDAE55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DA21-9FBF-47E4-810D-3CC61E995B5D}" type="datetimeFigureOut">
              <a:rPr lang="tr-TR" smtClean="0"/>
              <a:t>24.11.2020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75FFA-F485-4176-810A-BEAAEDDAE55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DA21-9FBF-47E4-810D-3CC61E995B5D}" type="datetimeFigureOut">
              <a:rPr lang="tr-TR" smtClean="0"/>
              <a:t>24.11.2020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75FFA-F485-4176-810A-BEAAEDDAE55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DA21-9FBF-47E4-810D-3CC61E995B5D}" type="datetimeFigureOut">
              <a:rPr lang="tr-TR" smtClean="0"/>
              <a:t>24.11.2020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75FFA-F485-4176-810A-BEAAEDDAE556}" type="slidenum">
              <a:rPr lang="tr-TR" smtClean="0"/>
              <a:t>‹#›</a:t>
            </a:fld>
            <a:endParaRPr lang="tr-TR"/>
          </a:p>
        </p:txBody>
      </p:sp>
      <p:sp>
        <p:nvSpPr>
          <p:cNvPr id="6" name="Dikdörtgen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DA21-9FBF-47E4-810D-3CC61E995B5D}" type="datetimeFigureOut">
              <a:rPr lang="tr-TR" smtClean="0"/>
              <a:t>24.11.2020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75FFA-F485-4176-810A-BEAAEDDAE55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DA21-9FBF-47E4-810D-3CC61E995B5D}" type="datetimeFigureOut">
              <a:rPr lang="tr-TR" smtClean="0"/>
              <a:t>24.11.2020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75FFA-F485-4176-810A-BEAAEDDAE556}" type="slidenum">
              <a:rPr lang="tr-TR" smtClean="0"/>
              <a:t>‹#›</a:t>
            </a:fld>
            <a:endParaRPr lang="tr-TR"/>
          </a:p>
        </p:txBody>
      </p:sp>
      <p:sp>
        <p:nvSpPr>
          <p:cNvPr id="8" name="Dikdörtgen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9" name="Akış Çizelgesi: İşlem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Akış Çizelgesi: İşlem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DA21-9FBF-47E4-810D-3CC61E995B5D}" type="datetimeFigureOut">
              <a:rPr lang="tr-TR" smtClean="0"/>
              <a:t>24.11.2020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75FFA-F485-4176-810A-BEAAEDDAE55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DA21-9FBF-47E4-810D-3CC61E995B5D}" type="datetimeFigureOut">
              <a:rPr lang="tr-TR" smtClean="0"/>
              <a:t>24.11.2020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75FFA-F485-4176-810A-BEAAEDDAE55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sta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Halka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ikdörtgen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Başlık Yer Tutucusu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9" name="Metin Yer Tutucusu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24" name="Veri Yer Tutucusu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8986DA21-9FBF-47E4-810D-3CC61E995B5D}" type="datetimeFigureOut">
              <a:rPr lang="tr-TR" smtClean="0"/>
              <a:t>24.11.2020</a:t>
            </a:fld>
            <a:endParaRPr lang="tr-TR"/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tr-TR"/>
          </a:p>
        </p:txBody>
      </p:sp>
      <p:sp>
        <p:nvSpPr>
          <p:cNvPr id="22" name="Slayt Numarası Yer Tutucusu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DA75FFA-F485-4176-810A-BEAAEDDAE556}" type="slidenum">
              <a:rPr lang="tr-TR" smtClean="0"/>
              <a:t>‹#›</a:t>
            </a:fld>
            <a:endParaRPr lang="tr-TR"/>
          </a:p>
        </p:txBody>
      </p:sp>
      <p:sp>
        <p:nvSpPr>
          <p:cNvPr id="15" name="Dikdörtgen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vys.omu.edu.tr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Borçlar Özel Hukuku Hafta 4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432560" y="2564904"/>
            <a:ext cx="7406640" cy="3528392"/>
          </a:xfrm>
        </p:spPr>
        <p:txBody>
          <a:bodyPr>
            <a:normAutofit lnSpcReduction="10000"/>
          </a:bodyPr>
          <a:lstStyle/>
          <a:p>
            <a:r>
              <a:rPr lang="tr-TR" b="1" dirty="0"/>
              <a:t>Taşınır satışında satıcının zapta karşı tekeffül sorumluluğu</a:t>
            </a:r>
          </a:p>
          <a:p>
            <a:endParaRPr lang="tr-TR" dirty="0"/>
          </a:p>
          <a:p>
            <a:endParaRPr lang="tr-TR" dirty="0"/>
          </a:p>
          <a:p>
            <a:pPr algn="r"/>
            <a:r>
              <a:rPr lang="tr-TR" dirty="0"/>
              <a:t>Hazırlayan</a:t>
            </a:r>
          </a:p>
          <a:p>
            <a:pPr algn="r"/>
            <a:r>
              <a:rPr lang="tr-TR" dirty="0"/>
              <a:t>Dr. Öğr. Üyesi Hatice KARACAN ÇETİN</a:t>
            </a:r>
          </a:p>
          <a:p>
            <a:pPr algn="r"/>
            <a:r>
              <a:rPr lang="tr-TR" dirty="0" err="1"/>
              <a:t>Ondokuz</a:t>
            </a:r>
            <a:r>
              <a:rPr lang="tr-TR" dirty="0"/>
              <a:t> Mayıs </a:t>
            </a:r>
            <a:r>
              <a:rPr lang="tr-TR" dirty="0" err="1"/>
              <a:t>Üni</a:t>
            </a:r>
            <a:r>
              <a:rPr lang="tr-TR" dirty="0"/>
              <a:t>. AFB Hukuk Fakültesi </a:t>
            </a:r>
          </a:p>
          <a:p>
            <a:pPr algn="r"/>
            <a:r>
              <a:rPr lang="tr-TR" dirty="0"/>
              <a:t>Medeni Hukuk Anabilim Dalı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74349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Satıcının zapttan sorumluluğu </a:t>
            </a:r>
            <a:br>
              <a:rPr lang="tr-TR" dirty="0"/>
            </a:br>
            <a:r>
              <a:rPr lang="tr-TR" dirty="0"/>
              <a:t>m. 214-218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b="1" i="1" dirty="0">
                <a:solidFill>
                  <a:srgbClr val="0070C0"/>
                </a:solidFill>
              </a:rPr>
              <a:t>II. Zapttan sorumluluk</a:t>
            </a:r>
          </a:p>
          <a:p>
            <a:r>
              <a:rPr lang="tr-TR" b="1" i="1" dirty="0">
                <a:solidFill>
                  <a:srgbClr val="0070C0"/>
                </a:solidFill>
              </a:rPr>
              <a:t>1. Konusu</a:t>
            </a:r>
          </a:p>
          <a:p>
            <a:r>
              <a:rPr lang="tr-TR" b="1" i="1" dirty="0">
                <a:solidFill>
                  <a:srgbClr val="0070C0"/>
                </a:solidFill>
              </a:rPr>
              <a:t>MADDE 214- </a:t>
            </a:r>
            <a:r>
              <a:rPr lang="tr-TR" i="1" dirty="0">
                <a:solidFill>
                  <a:srgbClr val="0070C0"/>
                </a:solidFill>
              </a:rPr>
              <a:t>Satış sözleşmesinin kurulduğu sırada var olan bir hak dolayısıyla, satılanın tamamı veya bir kısmı bir üçüncü kişi tarafından alıcının elinden alınırsa satıcı, bundan dolayı alıcıya karşı sorumlu olur.</a:t>
            </a:r>
          </a:p>
          <a:p>
            <a:r>
              <a:rPr lang="tr-TR" i="1" dirty="0">
                <a:solidFill>
                  <a:srgbClr val="0070C0"/>
                </a:solidFill>
              </a:rPr>
              <a:t>Alıcı, elinden alınma tehlikesini sözleşmenin kurulduğu sırada biliyor idiyse satıcı, ayrıca üstlenmiş olmadıkça bundan dolayı sorumlu olmaz.</a:t>
            </a:r>
          </a:p>
          <a:p>
            <a:r>
              <a:rPr lang="tr-TR" i="1" dirty="0">
                <a:solidFill>
                  <a:srgbClr val="0070C0"/>
                </a:solidFill>
              </a:rPr>
              <a:t>Satıcı, üçüncü kişinin hakkını gizlemişse, sorumluluğunu kaldırma veya sınırlama konusunda yapılmış olan anlaşma kesin olarak hükümsüzdür.</a:t>
            </a:r>
          </a:p>
        </p:txBody>
      </p:sp>
    </p:spTree>
    <p:extLst>
      <p:ext uri="{BB962C8B-B14F-4D97-AF65-F5344CB8AC3E}">
        <p14:creationId xmlns:p14="http://schemas.microsoft.com/office/powerpoint/2010/main" val="37121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B9F7778-2933-4D67-AAB5-794981FC7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Bu konu başlığı altında göreceğimiz, bilmemiz gereken hususlar: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5528D58-1A74-4336-9AA1-751AE2C9DA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005536"/>
          </a:xfrm>
        </p:spPr>
        <p:txBody>
          <a:bodyPr>
            <a:normAutofit fontScale="70000" lnSpcReduction="20000"/>
          </a:bodyPr>
          <a:lstStyle/>
          <a:p>
            <a:r>
              <a:rPr lang="tr-TR" dirty="0"/>
              <a:t>Zapttan sorumluluğun tanımı ve dayanağı</a:t>
            </a:r>
          </a:p>
          <a:p>
            <a:r>
              <a:rPr lang="tr-TR" dirty="0"/>
              <a:t>Satılanın zaptı halinde alıcının hakları </a:t>
            </a:r>
          </a:p>
          <a:p>
            <a:r>
              <a:rPr lang="tr-TR" dirty="0"/>
              <a:t>SS de zapttan sorumluluğu düzenleyen m. 214-218 hangi hallerde uygulama alanı bulur</a:t>
            </a:r>
          </a:p>
          <a:p>
            <a:r>
              <a:rPr lang="tr-TR" dirty="0"/>
              <a:t>Zapttan sorumluluğa ilişkin m. 214-218’in hukuki niteliği</a:t>
            </a:r>
          </a:p>
          <a:p>
            <a:r>
              <a:rPr lang="tr-TR" dirty="0"/>
              <a:t>Zapt çeşitleri </a:t>
            </a:r>
          </a:p>
          <a:p>
            <a:r>
              <a:rPr lang="tr-TR" sz="3200" dirty="0"/>
              <a:t>Zapttan dolayı sorumluluğun şartları</a:t>
            </a:r>
            <a:br>
              <a:rPr lang="tr-TR" sz="3200" dirty="0"/>
            </a:br>
            <a:r>
              <a:rPr lang="tr-TR" sz="3200" dirty="0"/>
              <a:t>A. Maddi şartları</a:t>
            </a:r>
          </a:p>
          <a:p>
            <a:r>
              <a:rPr lang="tr-TR" dirty="0"/>
              <a:t>B. Zapttan sorumluluğun şekli şartları </a:t>
            </a:r>
          </a:p>
          <a:p>
            <a:r>
              <a:rPr lang="tr-TR" sz="3200" dirty="0">
                <a:effectLst/>
              </a:rPr>
              <a:t>Alıcı, zapttan doğan haklarını zamanaşımı süresi içinde kullanmalıdır</a:t>
            </a:r>
          </a:p>
          <a:p>
            <a:r>
              <a:rPr lang="tr-TR" dirty="0"/>
              <a:t>Zaptın hüküm ve sonuçları:</a:t>
            </a:r>
          </a:p>
          <a:p>
            <a:r>
              <a:rPr lang="tr-TR" dirty="0"/>
              <a:t>Zapttan sorumluluğun sözleşme ile  sınırlandırılması veya kaldırılması</a:t>
            </a:r>
            <a:r>
              <a:rPr lang="tr-TR" dirty="0">
                <a:effectLst/>
              </a:rPr>
              <a:t> </a:t>
            </a:r>
          </a:p>
          <a:p>
            <a:r>
              <a:rPr lang="tr-TR" dirty="0">
                <a:effectLst/>
              </a:rPr>
              <a:t>Alıcının zapttan doğan hakları diğer haklarla yarışabilir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12586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Kaynaklar: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1.Cevdet YAVUZ , Burak ÖZEN , Faruk ACAR: Borçlar Hukuku Dersleri Özel Hükümler, Beta Yayınları, 2019. </a:t>
            </a:r>
          </a:p>
          <a:p>
            <a:r>
              <a:rPr lang="tr-TR" dirty="0"/>
              <a:t>2. Fikret EREN, Borçlar Hukuku Özel Hükümler, Yetkin Yayınları, 2019. </a:t>
            </a:r>
          </a:p>
          <a:p>
            <a:r>
              <a:rPr lang="tr-TR" dirty="0"/>
              <a:t>3. Mustafa Alper Gümüş: Borçlar Hukuku Özel Hükümler, Filiz Kitabevi, 2019. </a:t>
            </a:r>
          </a:p>
          <a:p>
            <a:r>
              <a:rPr lang="tr-TR"/>
              <a:t>4. </a:t>
            </a:r>
            <a:r>
              <a:rPr lang="tr-TR" dirty="0"/>
              <a:t>Murat Aydoğdu, Nalan Kahveci: Türk Borçlar Hukuku, Özel Borç İlişkileri, Adalet Yayınevi, 2019. </a:t>
            </a:r>
          </a:p>
          <a:p>
            <a:r>
              <a:rPr lang="tr-TR" dirty="0">
                <a:hlinkClick r:id="rId2"/>
              </a:rPr>
              <a:t>www.avys.omu.edu.tr</a:t>
            </a:r>
            <a:r>
              <a:rPr lang="tr-TR" dirty="0"/>
              <a:t> adresinde belirtilen diğer kaynaklar</a:t>
            </a:r>
          </a:p>
        </p:txBody>
      </p:sp>
    </p:spTree>
    <p:extLst>
      <p:ext uri="{BB962C8B-B14F-4D97-AF65-F5344CB8AC3E}">
        <p14:creationId xmlns:p14="http://schemas.microsoft.com/office/powerpoint/2010/main" val="19162607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ündönümü">
  <a:themeElements>
    <a:clrScheme name="Gündönümü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Gündönümü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ündönümü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139</TotalTime>
  <Words>293</Words>
  <Application>Microsoft Office PowerPoint</Application>
  <PresentationFormat>Ekran Gösterisi (4:3)</PresentationFormat>
  <Paragraphs>32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8" baseType="lpstr">
      <vt:lpstr>Gill Sans MT</vt:lpstr>
      <vt:lpstr>Verdana</vt:lpstr>
      <vt:lpstr>Wingdings 2</vt:lpstr>
      <vt:lpstr>Gündönümü</vt:lpstr>
      <vt:lpstr>Borçlar Özel Hukuku Hafta 4</vt:lpstr>
      <vt:lpstr>Satıcının zapttan sorumluluğu  m. 214-218</vt:lpstr>
      <vt:lpstr>Bu konu başlığı altında göreceğimiz, bilmemiz gereken hususlar:</vt:lpstr>
      <vt:lpstr>Kaynaklar: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Borçlar Özel Hukuku Hafta 4</dc:title>
  <dc:creator>Mustafa ÇETİN</dc:creator>
  <cp:lastModifiedBy>Hatice KARACAN</cp:lastModifiedBy>
  <cp:revision>3</cp:revision>
  <dcterms:created xsi:type="dcterms:W3CDTF">2020-10-27T10:39:24Z</dcterms:created>
  <dcterms:modified xsi:type="dcterms:W3CDTF">2020-11-24T06:49:52Z</dcterms:modified>
</cp:coreProperties>
</file>