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5" r:id="rId2"/>
    <p:sldId id="256" r:id="rId3"/>
    <p:sldId id="257" r:id="rId4"/>
    <p:sldId id="258" r:id="rId5"/>
    <p:sldId id="260" r:id="rId6"/>
    <p:sldId id="259" r:id="rId7"/>
    <p:sldId id="261" r:id="rId8"/>
    <p:sldId id="262" r:id="rId9"/>
    <p:sldId id="263"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515" autoAdjust="0"/>
    <p:restoredTop sz="94660"/>
  </p:normalViewPr>
  <p:slideViewPr>
    <p:cSldViewPr snapToGrid="0">
      <p:cViewPr varScale="1">
        <p:scale>
          <a:sx n="73" d="100"/>
          <a:sy n="73" d="100"/>
        </p:scale>
        <p:origin x="-59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3049640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431704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smtClean="0"/>
              <a:t>Asıl başlık stili için tıklatın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36849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775604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913795" y="2912232"/>
            <a:ext cx="5107208" cy="287896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72200" y="2912232"/>
            <a:ext cx="5095357" cy="287896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99566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371144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425009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smtClean="0"/>
              <a:t>Asıl başlık stili için tıklatın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1855015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1882382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2253795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16712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2191016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2459641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2858496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1687887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2255663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ACE9F3E-FFB2-4383-905F-7D20D64ACD51}" type="datetimeFigureOut">
              <a:rPr lang="tr-TR" smtClean="0"/>
              <a:pPr/>
              <a:t>03.04.2020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4247215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ACE9F3E-FFB2-4383-905F-7D20D64ACD51}" type="datetimeFigureOut">
              <a:rPr lang="tr-TR" smtClean="0"/>
              <a:pPr/>
              <a:t>03.04.2020</a:t>
            </a:fld>
            <a:endParaRPr lang="tr-T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530A59D-EC9F-4290-B879-6A6A7DA33772}" type="slidenum">
              <a:rPr lang="tr-TR" smtClean="0"/>
              <a:pPr/>
              <a:t>‹#›</a:t>
            </a:fld>
            <a:endParaRPr lang="tr-TR"/>
          </a:p>
        </p:txBody>
      </p:sp>
    </p:spTree>
    <p:extLst>
      <p:ext uri="{BB962C8B-B14F-4D97-AF65-F5344CB8AC3E}">
        <p14:creationId xmlns:p14="http://schemas.microsoft.com/office/powerpoint/2010/main" xmlns="" val="3374655141"/>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malzemebilimi.net/mr-manyetik-rezonans-cihazlari-nedir-nasil-calisir.html" TargetMode="External"/><Relationship Id="rId2" Type="http://schemas.openxmlformats.org/officeDocument/2006/relationships/hyperlink" Target="https://numuneeah.saglik.gov.tr/TR,193118/manyetik-rezonans-mr-unitesi.html" TargetMode="External"/><Relationship Id="rId1" Type="http://schemas.openxmlformats.org/officeDocument/2006/relationships/slideLayout" Target="../slideLayouts/slideLayout2.xml"/><Relationship Id="rId6" Type="http://schemas.openxmlformats.org/officeDocument/2006/relationships/hyperlink" Target="https://www.youtube.com/watch?v=f5dedqIxZsM" TargetMode="External"/><Relationship Id="rId5" Type="http://schemas.openxmlformats.org/officeDocument/2006/relationships/hyperlink" Target="https://teknolojiprojeleri.com/teknik/emar-manyetik-rezonans-mr-nedir-nasil-calisir" TargetMode="External"/><Relationship Id="rId4" Type="http://schemas.openxmlformats.org/officeDocument/2006/relationships/hyperlink" Target="https://www.medicalpark.com.tr/emar/hg-204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İÇİNDEKİLER</a:t>
            </a:r>
            <a:endParaRPr lang="tr-TR" b="1" dirty="0"/>
          </a:p>
        </p:txBody>
      </p:sp>
      <p:sp>
        <p:nvSpPr>
          <p:cNvPr id="3" name="İçerik Yer Tutucusu 2"/>
          <p:cNvSpPr>
            <a:spLocks noGrp="1"/>
          </p:cNvSpPr>
          <p:nvPr>
            <p:ph idx="1"/>
          </p:nvPr>
        </p:nvSpPr>
        <p:spPr>
          <a:xfrm>
            <a:off x="276497" y="1690688"/>
            <a:ext cx="6098177" cy="5071563"/>
          </a:xfrm>
        </p:spPr>
        <p:txBody>
          <a:bodyPr>
            <a:normAutofit/>
          </a:bodyPr>
          <a:lstStyle/>
          <a:p>
            <a:r>
              <a:rPr lang="tr-TR" dirty="0"/>
              <a:t>MR (Manyetik Rezonans) Cihazı Nedir </a:t>
            </a:r>
            <a:r>
              <a:rPr lang="tr-TR" dirty="0" smtClean="0"/>
              <a:t>?</a:t>
            </a:r>
          </a:p>
          <a:p>
            <a:r>
              <a:rPr lang="tr-TR" dirty="0" smtClean="0"/>
              <a:t>MR (Manyetik Rezonans) Neden Çekilir?</a:t>
            </a:r>
          </a:p>
          <a:p>
            <a:r>
              <a:rPr lang="tr-TR" dirty="0" smtClean="0"/>
              <a:t>MR (Manyetik Rezonans) Nasıl Çekilir ?</a:t>
            </a:r>
          </a:p>
          <a:p>
            <a:r>
              <a:rPr lang="tr-TR" dirty="0" smtClean="0"/>
              <a:t>MR (Manyetik Rezonans)  Cihazının Ana Hatları</a:t>
            </a:r>
          </a:p>
          <a:p>
            <a:r>
              <a:rPr lang="tr-TR" dirty="0" smtClean="0"/>
              <a:t>MR (Manyetik Rezonans) Cihazının Avantajları ve Dezavantajları</a:t>
            </a:r>
          </a:p>
          <a:p>
            <a:r>
              <a:rPr lang="tr-TR" dirty="0" smtClean="0"/>
              <a:t>MR (Manyetik Rezonans) Cihazının Çalışma Prensibi</a:t>
            </a:r>
          </a:p>
          <a:p>
            <a:r>
              <a:rPr lang="tr-TR" dirty="0" smtClean="0"/>
              <a:t>Kaynakça</a:t>
            </a:r>
          </a:p>
          <a:p>
            <a:r>
              <a:rPr lang="tr-TR" dirty="0" smtClean="0"/>
              <a:t>Hazırlayanlar</a:t>
            </a:r>
          </a:p>
          <a:p>
            <a:endParaRPr lang="tr-TR" dirty="0" smtClean="0"/>
          </a:p>
          <a:p>
            <a:endParaRPr lang="tr-TR" dirty="0"/>
          </a:p>
        </p:txBody>
      </p:sp>
      <p:sp>
        <p:nvSpPr>
          <p:cNvPr id="4" name="Metin kutusu 3"/>
          <p:cNvSpPr txBox="1"/>
          <p:nvPr/>
        </p:nvSpPr>
        <p:spPr>
          <a:xfrm>
            <a:off x="8007531" y="2076994"/>
            <a:ext cx="3814355" cy="4532812"/>
          </a:xfrm>
          <a:prstGeom prst="rect">
            <a:avLst/>
          </a:prstGeom>
          <a:noFill/>
        </p:spPr>
        <p:txBody>
          <a:bodyPr wrap="square" rtlCol="0">
            <a:spAutoFit/>
          </a:bodyPr>
          <a:lstStyle/>
          <a:p>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44045" y="1917133"/>
            <a:ext cx="5787801" cy="4248536"/>
          </a:xfrm>
          <a:prstGeom prst="rect">
            <a:avLst/>
          </a:prstGeom>
        </p:spPr>
      </p:pic>
    </p:spTree>
    <p:extLst>
      <p:ext uri="{BB962C8B-B14F-4D97-AF65-F5344CB8AC3E}">
        <p14:creationId xmlns:p14="http://schemas.microsoft.com/office/powerpoint/2010/main" xmlns="" val="1444544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85108" y="209006"/>
            <a:ext cx="9144000" cy="2090057"/>
          </a:xfrm>
        </p:spPr>
        <p:txBody>
          <a:bodyPr>
            <a:normAutofit/>
          </a:bodyPr>
          <a:lstStyle/>
          <a:p>
            <a:r>
              <a:rPr lang="tr-TR" sz="4400" b="1" dirty="0" smtClean="0"/>
              <a:t>MR (Manyetik Rezonans) Cihazı Nedir ?</a:t>
            </a:r>
            <a:r>
              <a:rPr lang="tr-TR" sz="4400" b="1" dirty="0"/>
              <a:t/>
            </a:r>
            <a:br>
              <a:rPr lang="tr-TR" sz="4400" b="1" dirty="0"/>
            </a:br>
            <a:endParaRPr lang="tr-TR" sz="4400" dirty="0"/>
          </a:p>
        </p:txBody>
      </p:sp>
      <p:sp>
        <p:nvSpPr>
          <p:cNvPr id="4" name="Metin kutusu 3"/>
          <p:cNvSpPr txBox="1"/>
          <p:nvPr/>
        </p:nvSpPr>
        <p:spPr>
          <a:xfrm>
            <a:off x="1267096" y="1959429"/>
            <a:ext cx="9980023" cy="4031873"/>
          </a:xfrm>
          <a:prstGeom prst="rect">
            <a:avLst/>
          </a:prstGeom>
          <a:noFill/>
        </p:spPr>
        <p:txBody>
          <a:bodyPr wrap="square" rtlCol="0">
            <a:spAutoFit/>
          </a:bodyPr>
          <a:lstStyle/>
          <a:p>
            <a:pPr marL="457200" indent="-457200">
              <a:buFont typeface="Arial" panose="020B0604020202020204" pitchFamily="34" charset="0"/>
              <a:buChar char="•"/>
            </a:pPr>
            <a:r>
              <a:rPr lang="tr-TR" sz="3200" dirty="0"/>
              <a:t>Manyetik rezonans (MR) canlıların iç yapısını görüntüleme ve iç hastalıklarındaki sorunları daha kolay bulmak için günümüzde kullanılan yöntemlerin başında gelmektedir. Hastaların bir kaç dakika hareketsiz kalmaktan başka rahatsızlık vermeyen bu cihazın bir diğer avantajı da X- ışınlarının kullanılmamasıdır. Genelde bu işlem MR olarak bilinir ama aslında nükleer manyetik rezonans görüntülemedir.</a:t>
            </a:r>
          </a:p>
        </p:txBody>
      </p:sp>
    </p:spTree>
    <p:extLst>
      <p:ext uri="{BB962C8B-B14F-4D97-AF65-F5344CB8AC3E}">
        <p14:creationId xmlns:p14="http://schemas.microsoft.com/office/powerpoint/2010/main" xmlns="" val="9660581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4326" y="182245"/>
            <a:ext cx="10515600" cy="1325563"/>
          </a:xfrm>
        </p:spPr>
        <p:txBody>
          <a:bodyPr/>
          <a:lstStyle/>
          <a:p>
            <a:pPr algn="ctr"/>
            <a:r>
              <a:rPr lang="tr-TR" b="1" dirty="0"/>
              <a:t>MR (Manyetik Rezonans) Cihazı</a:t>
            </a:r>
            <a:endParaRPr lang="tr-TR" dirty="0"/>
          </a:p>
        </p:txBody>
      </p:sp>
      <p:pic>
        <p:nvPicPr>
          <p:cNvPr id="6" name="İçerik Yer Tutucusu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06171" y="2095500"/>
            <a:ext cx="6570133" cy="3695700"/>
          </a:xfrm>
        </p:spPr>
      </p:pic>
    </p:spTree>
    <p:extLst>
      <p:ext uri="{BB962C8B-B14F-4D97-AF65-F5344CB8AC3E}">
        <p14:creationId xmlns:p14="http://schemas.microsoft.com/office/powerpoint/2010/main" xmlns="" val="1342625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dirty="0" smtClean="0"/>
              <a:t>MR (Manyetik Rezonans) Neden </a:t>
            </a:r>
            <a:r>
              <a:rPr lang="tr-TR" dirty="0"/>
              <a:t>Ç</a:t>
            </a:r>
            <a:r>
              <a:rPr lang="tr-TR" dirty="0" smtClean="0"/>
              <a:t>ekilir</a:t>
            </a:r>
            <a:r>
              <a:rPr lang="tr-TR" dirty="0"/>
              <a:t>?</a:t>
            </a:r>
            <a:br>
              <a:rPr lang="tr-TR" dirty="0"/>
            </a:br>
            <a:endParaRPr lang="tr-TR" dirty="0"/>
          </a:p>
        </p:txBody>
      </p:sp>
      <p:sp>
        <p:nvSpPr>
          <p:cNvPr id="3" name="İçerik Yer Tutucusu 2"/>
          <p:cNvSpPr>
            <a:spLocks noGrp="1"/>
          </p:cNvSpPr>
          <p:nvPr>
            <p:ph idx="1"/>
          </p:nvPr>
        </p:nvSpPr>
        <p:spPr/>
        <p:txBody>
          <a:bodyPr>
            <a:normAutofit fontScale="85000" lnSpcReduction="10000"/>
          </a:bodyPr>
          <a:lstStyle/>
          <a:p>
            <a:r>
              <a:rPr lang="tr-TR" sz="3200" dirty="0" smtClean="0"/>
              <a:t>MR </a:t>
            </a:r>
            <a:r>
              <a:rPr lang="tr-TR" sz="3200" dirty="0"/>
              <a:t>bir kişinin dokuları, organları ve iskelet sistemini incelemenin ameliyatsız bir yoludur. </a:t>
            </a:r>
            <a:r>
              <a:rPr lang="tr-TR" sz="3200" dirty="0" smtClean="0"/>
              <a:t>MR ile </a:t>
            </a:r>
            <a:r>
              <a:rPr lang="tr-TR" sz="3200" dirty="0"/>
              <a:t>çeşitli sorunlarını teşhis etmek için vücudun içine ait yüksek çözünürlüklü görüntüler elde edilir.</a:t>
            </a:r>
          </a:p>
          <a:p>
            <a:r>
              <a:rPr lang="tr-TR" sz="3200" dirty="0" smtClean="0"/>
              <a:t>MR, </a:t>
            </a:r>
            <a:r>
              <a:rPr lang="tr-TR" sz="3200" dirty="0"/>
              <a:t>bir hastalığı veya hasarı tespit etmeye ve bir tedavinin etkinliğini izlemeye yardımcı olur. Vücudun farklı bölgeleri </a:t>
            </a:r>
            <a:r>
              <a:rPr lang="tr-TR" sz="3200" dirty="0" smtClean="0"/>
              <a:t>MR </a:t>
            </a:r>
            <a:r>
              <a:rPr lang="tr-TR" sz="3200" dirty="0"/>
              <a:t>ile görüntülenebilir. Yumuşak dokular ve sinir sistemi ile ilgili sorunları değerlendirmek için özellikle yararlıdır.</a:t>
            </a:r>
          </a:p>
          <a:p>
            <a:endParaRPr lang="tr-TR" dirty="0"/>
          </a:p>
        </p:txBody>
      </p:sp>
    </p:spTree>
    <p:extLst>
      <p:ext uri="{BB962C8B-B14F-4D97-AF65-F5344CB8AC3E}">
        <p14:creationId xmlns:p14="http://schemas.microsoft.com/office/powerpoint/2010/main" xmlns="" val="2422236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dirty="0" smtClean="0"/>
              <a:t>MR(Manyetik Rezonans) Nasıl Çekilir ?</a:t>
            </a:r>
            <a:endParaRPr lang="tr-TR" dirty="0"/>
          </a:p>
        </p:txBody>
      </p:sp>
      <p:sp>
        <p:nvSpPr>
          <p:cNvPr id="3" name="İçerik Yer Tutucusu 2"/>
          <p:cNvSpPr>
            <a:spLocks noGrp="1"/>
          </p:cNvSpPr>
          <p:nvPr>
            <p:ph idx="1"/>
          </p:nvPr>
        </p:nvSpPr>
        <p:spPr/>
        <p:txBody>
          <a:bodyPr>
            <a:normAutofit fontScale="62500" lnSpcReduction="20000"/>
          </a:bodyPr>
          <a:lstStyle/>
          <a:p>
            <a:r>
              <a:rPr lang="tr-TR" sz="3500" dirty="0"/>
              <a:t>MR aleti her iki ucu açık olan kısa bir silindirdir. Hasta çekim için aletin içindeki hareketli yatağa yatar. Vücudun taranan kısmına bağlı olarak yatış pozisyonu değişir. Bazı durumlarda, taranan vücut parçası üzerine bir çerçeve yerleştirilebilir. Bu çerçeve, tarama sırasında vücut tarafından gönderilen sinyalleri alan alıcılar içerir ve daha iyi kalitede bir görüntü oluşturulmasına yardımcı olur. Tarayıcı tarafından oluşturulan manyetik alan nedeniyle </a:t>
            </a:r>
            <a:r>
              <a:rPr lang="tr-TR" sz="3500" dirty="0" smtClean="0"/>
              <a:t>MR </a:t>
            </a:r>
            <a:r>
              <a:rPr lang="tr-TR" sz="3500" dirty="0"/>
              <a:t>tarayıcısının çalıştırılması için farklı odada bulunan bir bilgisayar kullanılır.</a:t>
            </a:r>
          </a:p>
          <a:p>
            <a:r>
              <a:rPr lang="tr-TR" sz="3500" dirty="0"/>
              <a:t>Kaliteli ve bulanık olmayan görüntüler elde edilebilmesi için hastanın çekim süresince hareketsiz yatması istenir. Çekimin yapıldığı bölgeye göre işlem 15 ila 90 dakika sürer.</a:t>
            </a:r>
          </a:p>
          <a:p>
            <a:endParaRPr lang="tr-TR" dirty="0"/>
          </a:p>
        </p:txBody>
      </p:sp>
    </p:spTree>
    <p:extLst>
      <p:ext uri="{BB962C8B-B14F-4D97-AF65-F5344CB8AC3E}">
        <p14:creationId xmlns:p14="http://schemas.microsoft.com/office/powerpoint/2010/main" xmlns="" val="673024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27977" y="228158"/>
            <a:ext cx="10353761" cy="1326321"/>
          </a:xfrm>
        </p:spPr>
        <p:txBody>
          <a:bodyPr>
            <a:normAutofit fontScale="90000"/>
          </a:bodyPr>
          <a:lstStyle/>
          <a:p>
            <a:pPr algn="ctr"/>
            <a:r>
              <a:rPr lang="sv-SE" b="1" dirty="0" smtClean="0"/>
              <a:t>C</a:t>
            </a:r>
            <a:r>
              <a:rPr lang="tr-TR" b="1" dirty="0" smtClean="0"/>
              <a:t>İ</a:t>
            </a:r>
            <a:r>
              <a:rPr lang="sv-SE" b="1" dirty="0" smtClean="0"/>
              <a:t>haz </a:t>
            </a:r>
            <a:r>
              <a:rPr lang="tr-TR" b="1" dirty="0"/>
              <a:t>D</a:t>
            </a:r>
            <a:r>
              <a:rPr lang="sv-SE" b="1" dirty="0" smtClean="0"/>
              <a:t>ört </a:t>
            </a:r>
            <a:r>
              <a:rPr lang="tr-TR" b="1" dirty="0" smtClean="0"/>
              <a:t>A</a:t>
            </a:r>
            <a:r>
              <a:rPr lang="sv-SE" b="1" dirty="0" smtClean="0"/>
              <a:t>na </a:t>
            </a:r>
            <a:r>
              <a:rPr lang="tr-TR" b="1" dirty="0" smtClean="0"/>
              <a:t>H</a:t>
            </a:r>
            <a:r>
              <a:rPr lang="sv-SE" b="1" dirty="0" smtClean="0"/>
              <a:t>attan </a:t>
            </a:r>
            <a:r>
              <a:rPr lang="tr-TR" b="1" dirty="0" smtClean="0"/>
              <a:t>M</a:t>
            </a:r>
            <a:r>
              <a:rPr lang="sv-SE" b="1" dirty="0" smtClean="0"/>
              <a:t>eydana </a:t>
            </a:r>
            <a:r>
              <a:rPr lang="tr-TR" b="1" dirty="0" smtClean="0"/>
              <a:t>G</a:t>
            </a:r>
            <a:r>
              <a:rPr lang="sv-SE" b="1" dirty="0" smtClean="0"/>
              <a:t>el</a:t>
            </a:r>
            <a:r>
              <a:rPr lang="tr-TR" b="1" dirty="0" smtClean="0"/>
              <a:t>İ</a:t>
            </a:r>
            <a:r>
              <a:rPr lang="sv-SE" b="1" dirty="0" smtClean="0"/>
              <a:t>r</a:t>
            </a:r>
            <a:r>
              <a:rPr lang="tr-TR" b="1" dirty="0" smtClean="0"/>
              <a:t>;</a:t>
            </a:r>
            <a:r>
              <a:rPr lang="sv-SE" b="1" dirty="0"/>
              <a:t/>
            </a:r>
            <a:br>
              <a:rPr lang="sv-SE" b="1" dirty="0"/>
            </a:br>
            <a:endParaRPr lang="tr-TR" dirty="0"/>
          </a:p>
        </p:txBody>
      </p:sp>
      <p:sp>
        <p:nvSpPr>
          <p:cNvPr id="3" name="İçerik Yer Tutucusu 2"/>
          <p:cNvSpPr>
            <a:spLocks noGrp="1"/>
          </p:cNvSpPr>
          <p:nvPr>
            <p:ph idx="1"/>
          </p:nvPr>
        </p:nvSpPr>
        <p:spPr>
          <a:xfrm>
            <a:off x="838200" y="1097280"/>
            <a:ext cx="4687389" cy="5760719"/>
          </a:xfrm>
        </p:spPr>
        <p:txBody>
          <a:bodyPr>
            <a:normAutofit fontScale="92500" lnSpcReduction="20000"/>
          </a:bodyPr>
          <a:lstStyle/>
          <a:p>
            <a:r>
              <a:rPr lang="tr-TR" dirty="0">
                <a:solidFill>
                  <a:schemeClr val="tx2">
                    <a:lumMod val="75000"/>
                  </a:schemeClr>
                </a:solidFill>
              </a:rPr>
              <a:t>Süper iletken mıknatıs: </a:t>
            </a:r>
            <a:r>
              <a:rPr lang="tr-TR" dirty="0"/>
              <a:t>Niyobyum ve titanyum elementlerinin meydana getirdiği alaşım süper iletkenlik özelliği gösterir ve güçlü bir manyetik alan oluşturur.</a:t>
            </a:r>
          </a:p>
          <a:p>
            <a:r>
              <a:rPr lang="tr-TR" dirty="0">
                <a:solidFill>
                  <a:schemeClr val="tx2">
                    <a:lumMod val="75000"/>
                  </a:schemeClr>
                </a:solidFill>
              </a:rPr>
              <a:t>Soğutma sistemi: </a:t>
            </a:r>
            <a:r>
              <a:rPr lang="tr-TR" dirty="0" smtClean="0"/>
              <a:t>Mıknatısların </a:t>
            </a:r>
            <a:r>
              <a:rPr lang="tr-TR" dirty="0"/>
              <a:t>meydana çıkardığı yüksek ısıların cihazdan uzaklaştırılması gerekir ve bunu genellikle sıvı helyum ile yapılır.</a:t>
            </a:r>
          </a:p>
          <a:p>
            <a:r>
              <a:rPr lang="tr-TR" dirty="0">
                <a:solidFill>
                  <a:schemeClr val="tx2">
                    <a:lumMod val="75000"/>
                  </a:schemeClr>
                </a:solidFill>
              </a:rPr>
              <a:t>Manyetik </a:t>
            </a:r>
            <a:r>
              <a:rPr lang="tr-TR" dirty="0" err="1">
                <a:solidFill>
                  <a:schemeClr val="tx2">
                    <a:lumMod val="75000"/>
                  </a:schemeClr>
                </a:solidFill>
              </a:rPr>
              <a:t>gradyan</a:t>
            </a:r>
            <a:r>
              <a:rPr lang="tr-TR" dirty="0">
                <a:solidFill>
                  <a:schemeClr val="tx2">
                    <a:lumMod val="75000"/>
                  </a:schemeClr>
                </a:solidFill>
              </a:rPr>
              <a:t> sarmalları: </a:t>
            </a:r>
            <a:r>
              <a:rPr lang="tr-TR" dirty="0" smtClean="0"/>
              <a:t>Süper </a:t>
            </a:r>
            <a:r>
              <a:rPr lang="tr-TR" dirty="0"/>
              <a:t>iletken mıknatısların oluşturduğu manyetik alanlara paralel olarak bu sistem ile canlı organizmanın farklı düzlemlerde görüntülenmesi sağlanır.</a:t>
            </a:r>
          </a:p>
          <a:p>
            <a:r>
              <a:rPr lang="tr-TR" dirty="0">
                <a:solidFill>
                  <a:schemeClr val="tx2">
                    <a:lumMod val="75000"/>
                  </a:schemeClr>
                </a:solidFill>
              </a:rPr>
              <a:t>Radyo frekans verici: </a:t>
            </a:r>
            <a:r>
              <a:rPr lang="tr-TR" dirty="0" smtClean="0"/>
              <a:t>Burada </a:t>
            </a:r>
            <a:r>
              <a:rPr lang="tr-TR" dirty="0"/>
              <a:t>hidrojen atomlarının enerji saldığı sırada yakalanması ve görüntü olarak aktarılması sağlanır.</a:t>
            </a:r>
          </a:p>
          <a:p>
            <a:endParaRPr lang="tr-TR" dirty="0"/>
          </a:p>
        </p:txBody>
      </p:sp>
      <p:sp>
        <p:nvSpPr>
          <p:cNvPr id="5" name="Metin kutusu 4"/>
          <p:cNvSpPr txBox="1"/>
          <p:nvPr/>
        </p:nvSpPr>
        <p:spPr>
          <a:xfrm>
            <a:off x="6884126" y="1554480"/>
            <a:ext cx="4911634" cy="369332"/>
          </a:xfrm>
          <a:prstGeom prst="rect">
            <a:avLst/>
          </a:prstGeom>
          <a:noFill/>
        </p:spPr>
        <p:txBody>
          <a:bodyPr wrap="square" rtlCol="0">
            <a:spAutoFit/>
          </a:bodyPr>
          <a:lstStyle/>
          <a:p>
            <a:r>
              <a:rPr lang="tr-TR" dirty="0" smtClean="0"/>
              <a:t>   </a:t>
            </a:r>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76243" y="1554479"/>
            <a:ext cx="5819517" cy="4428309"/>
          </a:xfrm>
          <a:prstGeom prst="rect">
            <a:avLst/>
          </a:prstGeom>
        </p:spPr>
      </p:pic>
    </p:spTree>
    <p:extLst>
      <p:ext uri="{BB962C8B-B14F-4D97-AF65-F5344CB8AC3E}">
        <p14:creationId xmlns:p14="http://schemas.microsoft.com/office/powerpoint/2010/main" xmlns="" val="1589674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839787" y="195943"/>
            <a:ext cx="10515601" cy="737099"/>
          </a:xfrm>
        </p:spPr>
        <p:txBody>
          <a:bodyPr>
            <a:normAutofit fontScale="90000"/>
          </a:bodyPr>
          <a:lstStyle/>
          <a:p>
            <a:r>
              <a:rPr lang="tr-TR" dirty="0"/>
              <a:t/>
            </a:r>
            <a:br>
              <a:rPr lang="tr-TR" dirty="0"/>
            </a:br>
            <a:r>
              <a:rPr lang="tr-TR" sz="3600" b="1" dirty="0" err="1" smtClean="0"/>
              <a:t>MR‘ın</a:t>
            </a:r>
            <a:r>
              <a:rPr lang="tr-TR" sz="3600" b="1" dirty="0"/>
              <a:t> </a:t>
            </a:r>
            <a:r>
              <a:rPr lang="tr-TR" sz="3600" b="1" dirty="0" smtClean="0"/>
              <a:t>Avantajları</a:t>
            </a:r>
            <a:r>
              <a:rPr lang="tr-TR" sz="3600" b="1" dirty="0"/>
              <a:t> ve </a:t>
            </a:r>
            <a:r>
              <a:rPr lang="tr-TR" sz="3600" b="1" dirty="0" smtClean="0"/>
              <a:t>Dezavantajları</a:t>
            </a:r>
            <a:r>
              <a:rPr lang="tr-TR" sz="3600" b="1" dirty="0"/>
              <a:t> </a:t>
            </a:r>
            <a:r>
              <a:rPr lang="tr-TR" dirty="0" smtClean="0"/>
              <a:t/>
            </a:r>
            <a:br>
              <a:rPr lang="tr-TR" dirty="0" smtClean="0"/>
            </a:br>
            <a:endParaRPr lang="tr-TR" dirty="0"/>
          </a:p>
        </p:txBody>
      </p:sp>
      <p:sp>
        <p:nvSpPr>
          <p:cNvPr id="5" name="Metin Yer Tutucusu 4"/>
          <p:cNvSpPr>
            <a:spLocks noGrp="1"/>
          </p:cNvSpPr>
          <p:nvPr>
            <p:ph type="body" idx="1"/>
          </p:nvPr>
        </p:nvSpPr>
        <p:spPr>
          <a:xfrm>
            <a:off x="839788" y="1125039"/>
            <a:ext cx="5157787" cy="823912"/>
          </a:xfrm>
        </p:spPr>
        <p:txBody>
          <a:bodyPr>
            <a:normAutofit/>
          </a:bodyPr>
          <a:lstStyle/>
          <a:p>
            <a:pPr algn="ctr"/>
            <a:r>
              <a:rPr lang="tr-TR" sz="4400" b="0" dirty="0"/>
              <a:t>Avantajları</a:t>
            </a:r>
          </a:p>
        </p:txBody>
      </p:sp>
      <p:sp>
        <p:nvSpPr>
          <p:cNvPr id="6" name="İçerik Yer Tutucusu 5"/>
          <p:cNvSpPr>
            <a:spLocks noGrp="1"/>
          </p:cNvSpPr>
          <p:nvPr>
            <p:ph sz="half" idx="2"/>
          </p:nvPr>
        </p:nvSpPr>
        <p:spPr>
          <a:xfrm>
            <a:off x="889794" y="1948951"/>
            <a:ext cx="5157787" cy="4352925"/>
          </a:xfrm>
        </p:spPr>
        <p:txBody>
          <a:bodyPr>
            <a:noAutofit/>
          </a:bodyPr>
          <a:lstStyle/>
          <a:p>
            <a:pPr marL="0" indent="0">
              <a:buNone/>
            </a:pPr>
            <a:r>
              <a:rPr lang="tr-TR" sz="2400" dirty="0"/>
              <a:t>• </a:t>
            </a:r>
            <a:r>
              <a:rPr lang="tr-TR" sz="2400" dirty="0" err="1" smtClean="0"/>
              <a:t>MR'de</a:t>
            </a:r>
            <a:r>
              <a:rPr lang="tr-TR" sz="2400" dirty="0" smtClean="0"/>
              <a:t> </a:t>
            </a:r>
            <a:r>
              <a:rPr lang="tr-TR" sz="2400" dirty="0"/>
              <a:t>radyasyon yoktur, o yüzden radyasyonun yan etkilerine maruz kalınmaz.</a:t>
            </a:r>
            <a:r>
              <a:rPr lang="tr-TR" sz="2400" dirty="0" smtClean="0"/>
              <a:t/>
            </a:r>
            <a:br>
              <a:rPr lang="tr-TR" sz="2400" dirty="0" smtClean="0"/>
            </a:br>
            <a:r>
              <a:rPr lang="tr-TR" sz="2400" dirty="0"/>
              <a:t>• Vücuttaki beyin, kalp, karaciğer, omurilik, kas gibi yumuşak dokular diğer görüntüleme yöntemlerine göre daha detaylı olarak değerlendirilir.</a:t>
            </a:r>
            <a:r>
              <a:rPr lang="tr-TR" sz="2400" dirty="0" smtClean="0"/>
              <a:t/>
            </a:r>
            <a:br>
              <a:rPr lang="tr-TR" sz="2400" dirty="0" smtClean="0"/>
            </a:br>
            <a:r>
              <a:rPr lang="tr-TR" sz="2400" dirty="0"/>
              <a:t>• </a:t>
            </a:r>
            <a:r>
              <a:rPr lang="tr-TR" sz="2400" dirty="0" smtClean="0"/>
              <a:t>MR ile </a:t>
            </a:r>
            <a:r>
              <a:rPr lang="tr-TR" sz="2400" dirty="0"/>
              <a:t>organların anatomik yapılarının yanında fonksiyonları da incelenir</a:t>
            </a:r>
            <a:r>
              <a:rPr lang="tr-TR" sz="2400" dirty="0" smtClean="0"/>
              <a:t>.</a:t>
            </a:r>
          </a:p>
          <a:p>
            <a:pPr marL="0" indent="0">
              <a:buNone/>
            </a:pPr>
            <a:r>
              <a:rPr lang="tr-TR" sz="2400" dirty="0"/>
              <a:t>• </a:t>
            </a:r>
            <a:r>
              <a:rPr lang="tr-TR" sz="2400" dirty="0" smtClean="0"/>
              <a:t>MR, </a:t>
            </a:r>
            <a:r>
              <a:rPr lang="tr-TR" sz="2400" dirty="0"/>
              <a:t>kanser tanısında çok etkili bir inceleme yöntemidir.</a:t>
            </a:r>
          </a:p>
        </p:txBody>
      </p:sp>
      <p:sp>
        <p:nvSpPr>
          <p:cNvPr id="7" name="Metin Yer Tutucusu 6"/>
          <p:cNvSpPr>
            <a:spLocks noGrp="1"/>
          </p:cNvSpPr>
          <p:nvPr>
            <p:ph type="body" sz="quarter" idx="3"/>
          </p:nvPr>
        </p:nvSpPr>
        <p:spPr>
          <a:xfrm>
            <a:off x="6097587" y="1050948"/>
            <a:ext cx="5183188" cy="869632"/>
          </a:xfrm>
        </p:spPr>
        <p:txBody>
          <a:bodyPr>
            <a:normAutofit/>
          </a:bodyPr>
          <a:lstStyle/>
          <a:p>
            <a:pPr algn="ctr"/>
            <a:r>
              <a:rPr lang="tr-TR" sz="4400" b="0" dirty="0"/>
              <a:t>Dezavantajları</a:t>
            </a:r>
          </a:p>
        </p:txBody>
      </p:sp>
      <p:sp>
        <p:nvSpPr>
          <p:cNvPr id="8" name="İçerik Yer Tutucusu 7"/>
          <p:cNvSpPr>
            <a:spLocks noGrp="1"/>
          </p:cNvSpPr>
          <p:nvPr>
            <p:ph sz="quarter" idx="4"/>
          </p:nvPr>
        </p:nvSpPr>
        <p:spPr>
          <a:xfrm>
            <a:off x="6310358" y="1802674"/>
            <a:ext cx="5183188" cy="4898980"/>
          </a:xfrm>
        </p:spPr>
        <p:txBody>
          <a:bodyPr>
            <a:noAutofit/>
          </a:bodyPr>
          <a:lstStyle/>
          <a:p>
            <a:pPr marL="0" indent="0">
              <a:buNone/>
            </a:pPr>
            <a:r>
              <a:rPr lang="tr-TR" sz="2400" dirty="0"/>
              <a:t>• Kalp pili, manyetik alana duyarlı metal tıbbi yardımcı araç bulunan kişilere </a:t>
            </a:r>
            <a:r>
              <a:rPr lang="tr-TR" sz="2400" dirty="0" smtClean="0"/>
              <a:t>MR </a:t>
            </a:r>
            <a:r>
              <a:rPr lang="tr-TR" sz="2400" dirty="0"/>
              <a:t>işlemi </a:t>
            </a:r>
            <a:r>
              <a:rPr lang="tr-TR" sz="2400" dirty="0" smtClean="0"/>
              <a:t>gerekmedikçe </a:t>
            </a:r>
            <a:r>
              <a:rPr lang="tr-TR" sz="2400" dirty="0"/>
              <a:t>yapılmamalı ve </a:t>
            </a:r>
            <a:r>
              <a:rPr lang="tr-TR" sz="2400" dirty="0" smtClean="0"/>
              <a:t>alternatif </a:t>
            </a:r>
            <a:r>
              <a:rPr lang="tr-TR" sz="2400" dirty="0"/>
              <a:t>görüntü yöntemleri ile değerlendirilmelidir.</a:t>
            </a:r>
            <a:r>
              <a:rPr lang="tr-TR" sz="2400" dirty="0" smtClean="0"/>
              <a:t/>
            </a:r>
            <a:br>
              <a:rPr lang="tr-TR" sz="2400" dirty="0" smtClean="0"/>
            </a:br>
            <a:r>
              <a:rPr lang="tr-TR" sz="2400" dirty="0"/>
              <a:t>• Vücutta fark edilmemiş bir metal cisim, güçlü manyetik alandan etkilenerek hastaya zarar verebilir.</a:t>
            </a:r>
            <a:r>
              <a:rPr lang="tr-TR" sz="2400" dirty="0" smtClean="0"/>
              <a:t/>
            </a:r>
            <a:br>
              <a:rPr lang="tr-TR" sz="2400" dirty="0" smtClean="0"/>
            </a:br>
            <a:r>
              <a:rPr lang="tr-TR" sz="2400" dirty="0"/>
              <a:t>• </a:t>
            </a:r>
            <a:r>
              <a:rPr lang="tr-TR" sz="2400" dirty="0" smtClean="0"/>
              <a:t>MR </a:t>
            </a:r>
            <a:r>
              <a:rPr lang="tr-TR" sz="2400" dirty="0"/>
              <a:t>güvenli bir yöntemdir; ancak gebe ve </a:t>
            </a:r>
            <a:r>
              <a:rPr lang="tr-TR" sz="2400" dirty="0" smtClean="0"/>
              <a:t>fetüs için zararlı olduğu için yapılmamalı.</a:t>
            </a:r>
            <a:endParaRPr lang="tr-TR" sz="2400" dirty="0"/>
          </a:p>
        </p:txBody>
      </p:sp>
    </p:spTree>
    <p:extLst>
      <p:ext uri="{BB962C8B-B14F-4D97-AF65-F5344CB8AC3E}">
        <p14:creationId xmlns:p14="http://schemas.microsoft.com/office/powerpoint/2010/main" xmlns="" val="2789506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b="1" dirty="0"/>
              <a:t>MR (Manyetik Rezonans) </a:t>
            </a:r>
            <a:r>
              <a:rPr lang="tr-TR" b="1" dirty="0" smtClean="0"/>
              <a:t>Cihazının Çalışma Prensibi</a:t>
            </a:r>
            <a:endParaRPr lang="tr-TR" dirty="0"/>
          </a:p>
        </p:txBody>
      </p:sp>
      <p:sp>
        <p:nvSpPr>
          <p:cNvPr id="3" name="İçerik Yer Tutucusu 2"/>
          <p:cNvSpPr>
            <a:spLocks noGrp="1"/>
          </p:cNvSpPr>
          <p:nvPr>
            <p:ph idx="1"/>
          </p:nvPr>
        </p:nvSpPr>
        <p:spPr/>
        <p:txBody>
          <a:bodyPr>
            <a:normAutofit lnSpcReduction="10000"/>
          </a:bodyPr>
          <a:lstStyle/>
          <a:p>
            <a:pPr marL="0" indent="0" fontAlgn="base">
              <a:buNone/>
            </a:pPr>
            <a:r>
              <a:rPr lang="tr-TR" dirty="0"/>
              <a:t>Kesit alınacak bölgeye RF enerjisi gönderilir. Protonlar bu enerjiyi alır ve enerjinin miktarına göre konumlarından saparlar. RF enerjisi kesilir. Protonlar eski konumlarına dönerler. Bu dönüş sürecinde aldıkları enerjiyi bir sinyal şeklinde yayarlar. Güçlü manyetik alan marifetiyle protonlar, sinyal alan ve yayan antenler gibi davranırlar. MR görüntüleri işte bu sinyallerden oluşturulur.</a:t>
            </a:r>
          </a:p>
          <a:p>
            <a:pPr marL="0" indent="0" fontAlgn="base">
              <a:buNone/>
            </a:pPr>
            <a:r>
              <a:rPr lang="tr-TR" dirty="0"/>
              <a:t>MR görüntülerindeki gri tonların anlamı inceleme protokolüne göre değişir. Ancak beyaz-açık tonlar artmış sinyal alanlarını, koyu-siyah tonlar ise sinyalin az olduğu veya olmadığı alanları gösterir. Radyolojik yöntemler içerisinde yumuşak dokuyu en ayrıntılı olarak gösteren yöntem </a:t>
            </a:r>
            <a:r>
              <a:rPr lang="tr-TR" dirty="0" err="1"/>
              <a:t>MR’dir</a:t>
            </a:r>
            <a:r>
              <a:rPr lang="tr-TR" dirty="0"/>
              <a:t>. Akımı doğrudan görüntüleyebilmesi nedeniyle kontrast madde vermeden </a:t>
            </a:r>
            <a:r>
              <a:rPr lang="tr-TR" dirty="0" err="1"/>
              <a:t>anjiografik</a:t>
            </a:r>
            <a:r>
              <a:rPr lang="tr-TR" dirty="0"/>
              <a:t> görüntüler elde edilebilir.</a:t>
            </a:r>
          </a:p>
          <a:p>
            <a:pPr marL="0" indent="0">
              <a:buNone/>
            </a:pPr>
            <a:endParaRPr lang="tr-TR" dirty="0"/>
          </a:p>
        </p:txBody>
      </p:sp>
    </p:spTree>
    <p:extLst>
      <p:ext uri="{BB962C8B-B14F-4D97-AF65-F5344CB8AC3E}">
        <p14:creationId xmlns:p14="http://schemas.microsoft.com/office/powerpoint/2010/main" xmlns="" val="3202114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KAYNAKÇA</a:t>
            </a:r>
            <a:endParaRPr lang="tr-TR" b="1" dirty="0"/>
          </a:p>
        </p:txBody>
      </p:sp>
      <p:sp>
        <p:nvSpPr>
          <p:cNvPr id="3" name="İçerik Yer Tutucusu 2"/>
          <p:cNvSpPr>
            <a:spLocks noGrp="1"/>
          </p:cNvSpPr>
          <p:nvPr>
            <p:ph idx="1"/>
          </p:nvPr>
        </p:nvSpPr>
        <p:spPr/>
        <p:txBody>
          <a:bodyPr/>
          <a:lstStyle/>
          <a:p>
            <a:r>
              <a:rPr lang="tr-TR" dirty="0" smtClean="0">
                <a:hlinkClick r:id="rId2"/>
              </a:rPr>
              <a:t>https://numuneeah.saglik.gov.tr/TR,193118/manyetik-rezonans-mr-unitesi.html</a:t>
            </a:r>
            <a:endParaRPr lang="tr-TR" dirty="0" smtClean="0"/>
          </a:p>
          <a:p>
            <a:r>
              <a:rPr lang="tr-TR" dirty="0" smtClean="0">
                <a:hlinkClick r:id="rId3"/>
              </a:rPr>
              <a:t>https://malzemebilimi.net/mr-manyetik-rezonans-cihazlari-nedir-nasil-calisir.html</a:t>
            </a:r>
            <a:endParaRPr lang="tr-TR" dirty="0" smtClean="0"/>
          </a:p>
          <a:p>
            <a:r>
              <a:rPr lang="tr-TR" dirty="0" smtClean="0">
                <a:hlinkClick r:id="rId4"/>
              </a:rPr>
              <a:t>https://www.medicalpark.com.tr/emar/hg-2048</a:t>
            </a:r>
            <a:endParaRPr lang="tr-TR" dirty="0" smtClean="0"/>
          </a:p>
          <a:p>
            <a:r>
              <a:rPr lang="tr-TR" dirty="0" smtClean="0">
                <a:hlinkClick r:id="rId5"/>
              </a:rPr>
              <a:t>https://teknolojiprojeleri.com/teknik/emar-manyetik-rezonans-mr-nedir-nasil-calisir</a:t>
            </a:r>
            <a:endParaRPr lang="tr-TR" dirty="0" smtClean="0"/>
          </a:p>
          <a:p>
            <a:r>
              <a:rPr lang="tr-TR" dirty="0">
                <a:hlinkClick r:id="rId6"/>
              </a:rPr>
              <a:t>https://www.youtube.com/watch?v=f5dedqIxZsM</a:t>
            </a:r>
            <a:endParaRPr lang="tr-TR" dirty="0"/>
          </a:p>
        </p:txBody>
      </p:sp>
    </p:spTree>
    <p:extLst>
      <p:ext uri="{BB962C8B-B14F-4D97-AF65-F5344CB8AC3E}">
        <p14:creationId xmlns:p14="http://schemas.microsoft.com/office/powerpoint/2010/main" xmlns="" val="36791838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121</TotalTime>
  <Words>368</Words>
  <Application>Microsoft Office PowerPoint</Application>
  <PresentationFormat>Özel</PresentationFormat>
  <Paragraphs>39</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Damask</vt:lpstr>
      <vt:lpstr>İÇİNDEKİLER</vt:lpstr>
      <vt:lpstr>MR (Manyetik Rezonans) Cihazı Nedir ? </vt:lpstr>
      <vt:lpstr>MR (Manyetik Rezonans) Cihazı</vt:lpstr>
      <vt:lpstr>MR (Manyetik Rezonans) Neden Çekilir? </vt:lpstr>
      <vt:lpstr>MR(Manyetik Rezonans) Nasıl Çekilir ?</vt:lpstr>
      <vt:lpstr>Cİhaz Dört Ana Hattan Meydana Gelİr; </vt:lpstr>
      <vt:lpstr> MR‘ın Avantajları ve Dezavantajları  </vt:lpstr>
      <vt:lpstr>MR (Manyetik Rezonans) Cihazının Çalışma Prensibi</vt:lpstr>
      <vt:lpstr>KAYNAKÇA</vt:lpstr>
    </vt:vector>
  </TitlesOfParts>
  <Company>NouS/TncTR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 (Manyetik Rezonans) Cihazı Nedir ?</dc:title>
  <dc:creator>Göksu ALBAYRAK</dc:creator>
  <cp:lastModifiedBy>ACER</cp:lastModifiedBy>
  <cp:revision>13</cp:revision>
  <dcterms:created xsi:type="dcterms:W3CDTF">2019-10-30T10:19:31Z</dcterms:created>
  <dcterms:modified xsi:type="dcterms:W3CDTF">2020-04-03T14:18:22Z</dcterms:modified>
</cp:coreProperties>
</file>