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27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3" d="100"/>
          <a:sy n="73" d="100"/>
        </p:scale>
        <p:origin x="127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OKUL ÖNCESİ EĞİTİMİ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</a:pPr>
            <a:r>
              <a:rPr lang="tr-TR" altLang="tr-TR" sz="2800" b="1" dirty="0"/>
              <a:t>EGİTİM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564988"/>
            <a:ext cx="6096000" cy="76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OÖAE207 Okul Öncesi Eğitim Programları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626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 Hatice Özaslan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536" y="908720"/>
            <a:ext cx="8640960" cy="2952288"/>
          </a:xfrm>
        </p:spPr>
        <p:txBody>
          <a:bodyPr anchor="ctr"/>
          <a:lstStyle/>
          <a:p>
            <a:r>
              <a:rPr lang="tr-TR" altLang="tr-TR" sz="3200" b="1" dirty="0" smtClean="0"/>
              <a:t/>
            </a:r>
            <a:br>
              <a:rPr lang="tr-TR" altLang="tr-TR" sz="3200" b="1" dirty="0" smtClean="0"/>
            </a:br>
            <a:r>
              <a:rPr lang="tr-TR" altLang="tr-TR" sz="3200" b="1" dirty="0" smtClean="0"/>
              <a:t>TÜRKİYE’DE UYGULANAN OKUL ÖNCESİ EĞİTİM PROGRAMLARININ TARİHSEL GELİŞİM SÜRECİ, OKUL ÖNCESİ EĞİTİMİN AMAÇLARI VE TEMEL İLKELERİ, </a:t>
            </a:r>
            <a:br>
              <a:rPr lang="tr-TR" altLang="tr-TR" sz="3200" b="1" dirty="0" smtClean="0"/>
            </a:br>
            <a:r>
              <a:rPr lang="tr-TR" altLang="tr-TR" sz="3200" b="1" dirty="0" smtClean="0"/>
              <a:t>2013 OKUL ÖNCESİ EĞİTİM PROGRAMININ ÖZELLİKLERİ</a:t>
            </a:r>
            <a:br>
              <a:rPr lang="tr-TR" altLang="tr-TR" sz="3200" b="1" dirty="0" smtClean="0"/>
            </a:br>
            <a:endParaRPr lang="tr-TR" altLang="tr-TR" sz="32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589784" y="5110663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3861008"/>
            <a:ext cx="6048672" cy="10855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tr-TR" altLang="tr-TR" sz="3200" b="1" dirty="0">
                <a:solidFill>
                  <a:srgbClr val="000000"/>
                </a:solidFill>
              </a:rPr>
              <a:t>TÜRKİYE’DE UYGULANAN OKUL ÖNCESİ EĞİTİM PROGRAMLARININ TARİHSEL GELİŞİM SÜRECİ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r>
              <a:rPr lang="tr-TR" sz="2800" dirty="0" smtClean="0"/>
              <a:t>1952 OKUL ÖNCESİ EĞİTİM PROGRAMI</a:t>
            </a:r>
          </a:p>
          <a:p>
            <a:r>
              <a:rPr lang="tr-TR" sz="2800" dirty="0" smtClean="0"/>
              <a:t>1989 </a:t>
            </a:r>
            <a:r>
              <a:rPr lang="tr-TR" sz="2800" dirty="0"/>
              <a:t>OKUL ÖNCESİ EĞİTİM PROGRAMI</a:t>
            </a:r>
            <a:endParaRPr lang="tr-TR" sz="2800" dirty="0" smtClean="0"/>
          </a:p>
          <a:p>
            <a:r>
              <a:rPr lang="tr-TR" sz="2800" dirty="0" smtClean="0"/>
              <a:t>1994 </a:t>
            </a:r>
            <a:r>
              <a:rPr lang="tr-TR" sz="2800" dirty="0"/>
              <a:t>OKUL ÖNCESİ EĞİTİM PROGRAMI</a:t>
            </a:r>
            <a:endParaRPr lang="tr-TR" sz="2800" dirty="0" smtClean="0"/>
          </a:p>
          <a:p>
            <a:r>
              <a:rPr lang="tr-TR" sz="2800" dirty="0" smtClean="0"/>
              <a:t>2002 </a:t>
            </a:r>
            <a:r>
              <a:rPr lang="tr-TR" sz="2800" dirty="0"/>
              <a:t>OKUL ÖNCESİ EĞİTİM PROGRAMI</a:t>
            </a:r>
            <a:endParaRPr lang="tr-TR" sz="2800" dirty="0" smtClean="0"/>
          </a:p>
          <a:p>
            <a:r>
              <a:rPr lang="tr-TR" sz="2800" dirty="0" smtClean="0"/>
              <a:t>2006 </a:t>
            </a:r>
            <a:r>
              <a:rPr lang="tr-TR" sz="2800" dirty="0"/>
              <a:t>OKUL ÖNCESİ EĞİTİM PROGRAMI</a:t>
            </a:r>
            <a:endParaRPr lang="tr-TR" sz="2800" dirty="0" smtClean="0"/>
          </a:p>
          <a:p>
            <a:r>
              <a:rPr lang="tr-TR" sz="2800" dirty="0" smtClean="0"/>
              <a:t>2013 </a:t>
            </a:r>
            <a:r>
              <a:rPr lang="tr-TR" sz="2800" dirty="0"/>
              <a:t>OKUL ÖNCESİ EĞİTİM PROGRAMI</a:t>
            </a:r>
          </a:p>
        </p:txBody>
      </p:sp>
    </p:spTree>
    <p:extLst>
      <p:ext uri="{BB962C8B-B14F-4D97-AF65-F5344CB8AC3E}">
        <p14:creationId xmlns:p14="http://schemas.microsoft.com/office/powerpoint/2010/main" val="391026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tx1"/>
                </a:solidFill>
              </a:rPr>
              <a:t>OKUL ÖNCESİ EĞİTİMİNİN AMAÇLARI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Çocukların beden, zihin ve duygu gelişimini ve iyi alışkanlıklar kazanmasını sağlamak,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Onları ilkokula hazırlamak,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Şartları elverişsiz çevrelerden ve ailelerden gelen çocuklar için ortak bir yetiştirme ortamı</a:t>
            </a:r>
          </a:p>
          <a:p>
            <a:pPr marL="0" indent="0" algn="just">
              <a:buNone/>
              <a:defRPr/>
            </a:pPr>
            <a:r>
              <a:rPr lang="tr-TR" sz="2800" dirty="0"/>
              <a:t> </a:t>
            </a:r>
            <a:r>
              <a:rPr lang="tr-TR" sz="2800" dirty="0" smtClean="0"/>
              <a:t>    </a:t>
            </a:r>
            <a:r>
              <a:rPr lang="tr-TR" sz="2800" dirty="0"/>
              <a:t>yaratmak,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Çocukların Türkçeyi doğru ve güzel konuşmalarını sağlamaktır.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75240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tx1"/>
                </a:solidFill>
              </a:rPr>
              <a:t>OKUL ÖNCESİ EĞİTİMİNİN TEMEL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Okul öncesi eğitimi çocuğun gereksinimlerine ve bireysel farklılıklarına uygun olmalıdır.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Okul öncesi eğitimi çocuğun motor, sosyal ve duygusal, dil ve bilişsel gelişimini desteklemeli</a:t>
            </a:r>
            <a:r>
              <a:rPr lang="tr-TR" sz="2800" dirty="0" smtClean="0"/>
              <a:t>,     öz bakım </a:t>
            </a:r>
            <a:r>
              <a:rPr lang="tr-TR" sz="2800" dirty="0"/>
              <a:t>becerilerini kazandırmalı ve </a:t>
            </a:r>
            <a:r>
              <a:rPr lang="tr-TR" sz="2800" dirty="0" smtClean="0"/>
              <a:t>onu     ilkokula hazırlamalıdır</a:t>
            </a:r>
            <a:r>
              <a:rPr lang="tr-TR" sz="2800" dirty="0"/>
              <a:t>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Okul öncesi eğitimi kurumlarında çocukların gereksinimlerini karşılamak amacıyla demokratik eğitim anlayışına uygun öğrenme ortamları hazırlanmalıdır.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65072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Etkinlikler düzenlenirken çocukların ilgi ve gereksinimlerinin yanı sıra çevrenin ve </a:t>
            </a:r>
            <a:r>
              <a:rPr lang="tr-TR" sz="2800" dirty="0" smtClean="0"/>
              <a:t>okulun  olanakları </a:t>
            </a:r>
            <a:r>
              <a:rPr lang="tr-TR" sz="2800" dirty="0"/>
              <a:t>da göz önünde bulundurulmalıdır.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Eğitim sürecinde çocuğun bildiklerinden başlanmalı ve deneyerek öğrenmesine </a:t>
            </a:r>
            <a:r>
              <a:rPr lang="tr-TR" sz="2800" dirty="0" smtClean="0"/>
              <a:t>olanak tanınmalıdır</a:t>
            </a:r>
            <a:r>
              <a:rPr lang="tr-TR" sz="2800" dirty="0"/>
              <a:t>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 smtClean="0"/>
              <a:t>Çocukların Türkçeyi </a:t>
            </a:r>
            <a:r>
              <a:rPr lang="tr-TR" sz="2800" dirty="0"/>
              <a:t>doğru ve güzel konuşmalarına gereken önem verilmelidir.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11631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Okul öncesi dönemde verilen eğitim ile çocukların sevgi, saygı, iş birliği, sorumluluk</a:t>
            </a:r>
            <a:r>
              <a:rPr lang="tr-TR" sz="2800" dirty="0" smtClean="0"/>
              <a:t>, </a:t>
            </a:r>
            <a:r>
              <a:rPr lang="tr-TR" sz="2800" dirty="0"/>
              <a:t>hoşgörü, yardımlaşma, dayanışma ve paylaşma      </a:t>
            </a:r>
            <a:r>
              <a:rPr lang="tr-TR" sz="2800" dirty="0" smtClean="0"/>
              <a:t>gibi </a:t>
            </a:r>
            <a:r>
              <a:rPr lang="tr-TR" sz="2800" dirty="0"/>
              <a:t>duygu ve davranışları geliştirilmelidir.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Eğitim, çocuğun kendine saygı ve güven duymasını sağlamalı; ona öz </a:t>
            </a:r>
            <a:r>
              <a:rPr lang="tr-TR" sz="2800" dirty="0" smtClean="0"/>
              <a:t>denetim kazandırmalıdır</a:t>
            </a:r>
            <a:r>
              <a:rPr lang="tr-TR" sz="2800" dirty="0"/>
              <a:t>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Oyun bu yaş grubundaki çocuklar için en uygun öğrenme yöntemidir. Bütün </a:t>
            </a:r>
            <a:r>
              <a:rPr lang="tr-TR" sz="2800" dirty="0" smtClean="0"/>
              <a:t>etkinlikler oyun </a:t>
            </a:r>
            <a:r>
              <a:rPr lang="tr-TR" sz="2800" dirty="0"/>
              <a:t>temelli düzenlenmelidir.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166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Çocuklarla iletişimde, onların kişiliğini zedeleyici şekilde davranılmamalı, baskı </a:t>
            </a:r>
            <a:r>
              <a:rPr lang="tr-TR" sz="2800" dirty="0" smtClean="0"/>
              <a:t>ve kısıtlamalara </a:t>
            </a:r>
            <a:r>
              <a:rPr lang="tr-TR" sz="2800" dirty="0"/>
              <a:t>yer verilmemelidir.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Çocukların bağımsız davranışlar geliştirmesi desteklenmeli, yardıma </a:t>
            </a:r>
            <a:r>
              <a:rPr lang="tr-TR" sz="2800" dirty="0" smtClean="0"/>
              <a:t>gereksinim duyduklarında </a:t>
            </a:r>
            <a:r>
              <a:rPr lang="tr-TR" sz="2800" dirty="0"/>
              <a:t>yetişkin desteği, rehberliği ve               </a:t>
            </a:r>
            <a:r>
              <a:rPr lang="tr-TR" sz="2800" dirty="0" smtClean="0"/>
              <a:t>yetişkinin </a:t>
            </a:r>
            <a:r>
              <a:rPr lang="tr-TR" sz="2800" dirty="0"/>
              <a:t>güven verici yakınlığı sağlanmalıdır.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Çocukların kendilerinin ve başkalarının duygularını fark etmesi desteklenmelidir.</a:t>
            </a:r>
          </a:p>
          <a:p>
            <a:pPr algn="just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124021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Çocukların hayal güçleri, yaratıcı ve eleştirel düşünme becerileri, iletişim kurma </a:t>
            </a:r>
            <a:r>
              <a:rPr lang="tr-TR" sz="2800" dirty="0" smtClean="0"/>
              <a:t>ve duygularını </a:t>
            </a:r>
            <a:r>
              <a:rPr lang="tr-TR" sz="2800" dirty="0"/>
              <a:t>anlatabilme davranışları geliştirilmelidir.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Programlar hazırlanırken aile ve içinde bulunulan çevrenin özellikleri dikkate alınmalıdır.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Eğitim sürecine çocuğun ve ailenin etkin katılımı sağlanmalıdır.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3875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Okul öncesi eğitimin süreçleriyle rehberlik hizmetleri bütünleştirilmelidir.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Çocuğun gelişimi ve okul öncesi eğitimi programı düzenli olarak değerlendirilmelidir.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800" dirty="0"/>
              <a:t>Değerlendirme sonuçları çocukların, öğretmenin ve programın geliştirilmesi </a:t>
            </a:r>
            <a:r>
              <a:rPr lang="tr-TR" sz="2800" dirty="0" smtClean="0"/>
              <a:t>amacıyla etkin </a:t>
            </a:r>
            <a:r>
              <a:rPr lang="tr-TR" sz="2800" dirty="0"/>
              <a:t>olarak kullanılmalıdır.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307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Kaynak</a:t>
            </a:r>
          </a:p>
          <a:p>
            <a:pPr marL="0" indent="0" algn="just">
              <a:buNone/>
            </a:pPr>
            <a:r>
              <a:rPr lang="tr-TR" dirty="0" smtClean="0"/>
              <a:t>MEB (2013). Okul Öncesi Eğitim Programı. Ankara: Milli Eğitim </a:t>
            </a:r>
            <a:r>
              <a:rPr lang="tr-TR" dirty="0"/>
              <a:t>Bakanlığı Temel Eğitim Genel </a:t>
            </a:r>
            <a:r>
              <a:rPr lang="tr-TR" dirty="0" smtClean="0"/>
              <a:t>Müdürlüğü</a:t>
            </a:r>
          </a:p>
          <a:p>
            <a:pPr marL="0" indent="0" algn="just">
              <a:buNone/>
            </a:pPr>
            <a:r>
              <a:rPr lang="tr-TR" dirty="0" smtClean="0"/>
              <a:t>Yıldırım, A. (Ed.). (2019). Okul Öncesi Eğitim Programları. Ankara: </a:t>
            </a:r>
            <a:r>
              <a:rPr lang="tr-TR" dirty="0" err="1" smtClean="0"/>
              <a:t>Pegem</a:t>
            </a:r>
            <a:r>
              <a:rPr lang="tr-TR" smtClean="0"/>
              <a:t> Akademi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5138701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746</TotalTime>
  <Words>409</Words>
  <Application>Microsoft Office PowerPoint</Application>
  <PresentationFormat>Ekran Gösterisi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3" baseType="lpstr">
      <vt:lpstr>Arial</vt:lpstr>
      <vt:lpstr>Varsayılan Tasarım</vt:lpstr>
      <vt:lpstr>PowerPoint Sunusu</vt:lpstr>
      <vt:lpstr> TÜRKİYE’DE UYGULANAN OKUL ÖNCESİ EĞİTİM PROGRAMLARININ TARİHSEL GELİŞİM SÜRECİ, OKUL ÖNCESİ EĞİTİMİN AMAÇLARI VE TEMEL İLKELERİ,  2013 OKUL ÖNCESİ EĞİTİM PROGRAMININ ÖZELLİKLERİ </vt:lpstr>
      <vt:lpstr>TÜRKİYE’DE UYGULANAN OKUL ÖNCESİ EĞİTİM PROGRAMLARININ TARİHSEL GELİŞİM SÜRECİ</vt:lpstr>
      <vt:lpstr>OKUL ÖNCESİ EĞİTİMİNİN AMAÇLARI</vt:lpstr>
      <vt:lpstr>OKUL ÖNCESİ EĞİTİMİNİN TEMEL İLKELERİ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Hatice Özaslan</cp:lastModifiedBy>
  <cp:revision>38</cp:revision>
  <cp:lastPrinted>1601-01-01T00:00:00Z</cp:lastPrinted>
  <dcterms:created xsi:type="dcterms:W3CDTF">2020-03-19T12:41:33Z</dcterms:created>
  <dcterms:modified xsi:type="dcterms:W3CDTF">2020-10-29T19:03:02Z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