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80" r:id="rId7"/>
    <p:sldId id="279" r:id="rId8"/>
    <p:sldId id="263" r:id="rId9"/>
    <p:sldId id="264" r:id="rId10"/>
    <p:sldId id="281" r:id="rId11"/>
    <p:sldId id="265" r:id="rId12"/>
    <p:sldId id="266" r:id="rId13"/>
    <p:sldId id="282" r:id="rId14"/>
    <p:sldId id="283" r:id="rId15"/>
    <p:sldId id="284" r:id="rId16"/>
    <p:sldId id="267" r:id="rId17"/>
    <p:sldId id="268" r:id="rId18"/>
    <p:sldId id="285" r:id="rId19"/>
    <p:sldId id="286" r:id="rId20"/>
    <p:sldId id="287" r:id="rId21"/>
    <p:sldId id="288" r:id="rId22"/>
    <p:sldId id="272" r:id="rId23"/>
    <p:sldId id="289" r:id="rId24"/>
    <p:sldId id="273" r:id="rId25"/>
    <p:sldId id="274" r:id="rId26"/>
    <p:sldId id="275" r:id="rId27"/>
    <p:sldId id="276" r:id="rId28"/>
    <p:sldId id="277" r:id="rId29"/>
    <p:sldId id="278" r:id="rId30"/>
    <p:sldId id="290" r:id="rId31"/>
    <p:sldId id="291" r:id="rId32"/>
    <p:sldId id="292" r:id="rId33"/>
    <p:sldId id="293" r:id="rId34"/>
    <p:sldId id="294" r:id="rId35"/>
    <p:sldId id="295" r:id="rId36"/>
    <p:sldId id="296" r:id="rId37"/>
    <p:sldId id="297" r:id="rId38"/>
    <p:sldId id="298" r:id="rId39"/>
    <p:sldId id="299" r:id="rId40"/>
    <p:sldId id="300" r:id="rId41"/>
    <p:sldId id="302"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39BE7F1-EE6D-4857-BD0E-0A18301E8A14}">
          <p14:sldIdLst>
            <p14:sldId id="256"/>
            <p14:sldId id="258"/>
            <p14:sldId id="260"/>
            <p14:sldId id="261"/>
            <p14:sldId id="262"/>
            <p14:sldId id="280"/>
            <p14:sldId id="279"/>
            <p14:sldId id="263"/>
            <p14:sldId id="264"/>
            <p14:sldId id="281"/>
            <p14:sldId id="265"/>
            <p14:sldId id="266"/>
            <p14:sldId id="282"/>
            <p14:sldId id="283"/>
            <p14:sldId id="284"/>
            <p14:sldId id="267"/>
            <p14:sldId id="268"/>
            <p14:sldId id="285"/>
            <p14:sldId id="286"/>
            <p14:sldId id="287"/>
            <p14:sldId id="288"/>
            <p14:sldId id="272"/>
            <p14:sldId id="289"/>
            <p14:sldId id="273"/>
            <p14:sldId id="274"/>
            <p14:sldId id="275"/>
            <p14:sldId id="276"/>
            <p14:sldId id="277"/>
            <p14:sldId id="278"/>
            <p14:sldId id="290"/>
            <p14:sldId id="291"/>
            <p14:sldId id="292"/>
            <p14:sldId id="293"/>
            <p14:sldId id="294"/>
            <p14:sldId id="295"/>
            <p14:sldId id="296"/>
            <p14:sldId id="297"/>
            <p14:sldId id="298"/>
            <p14:sldId id="299"/>
            <p14:sldId id="300"/>
            <p14:sldId id="30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p:scale>
          <a:sx n="81" d="100"/>
          <a:sy n="81" d="100"/>
        </p:scale>
        <p:origin x="-396"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899AA29-CDA2-429B-89E7-09C4E4C96E5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2A725FB9-676E-473B-B0C5-FEB5EBA0F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7C605317-15F9-4A02-BCE8-A9F05067C815}"/>
              </a:ext>
            </a:extLst>
          </p:cNvPr>
          <p:cNvSpPr>
            <a:spLocks noGrp="1"/>
          </p:cNvSpPr>
          <p:nvPr>
            <p:ph type="dt" sz="half" idx="10"/>
          </p:nvPr>
        </p:nvSpPr>
        <p:spPr/>
        <p:txBody>
          <a:bodyPr/>
          <a:lstStyle/>
          <a:p>
            <a:fld id="{23420726-DFB7-4E63-A228-62EDDC391F6D}" type="datetimeFigureOut">
              <a:rPr lang="tr-TR" smtClean="0"/>
              <a:t>3.02.2022</a:t>
            </a:fld>
            <a:endParaRPr lang="tr-TR"/>
          </a:p>
        </p:txBody>
      </p:sp>
      <p:sp>
        <p:nvSpPr>
          <p:cNvPr id="5" name="Alt Bilgi Yer Tutucusu 4">
            <a:extLst>
              <a:ext uri="{FF2B5EF4-FFF2-40B4-BE49-F238E27FC236}">
                <a16:creationId xmlns:a16="http://schemas.microsoft.com/office/drawing/2014/main" xmlns="" id="{23F39309-F795-4EA3-94E4-FD6D0E1279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767933A-B949-4219-ABFA-829DC49BEE08}"/>
              </a:ext>
            </a:extLst>
          </p:cNvPr>
          <p:cNvSpPr>
            <a:spLocks noGrp="1"/>
          </p:cNvSpPr>
          <p:nvPr>
            <p:ph type="sldNum" sz="quarter" idx="12"/>
          </p:nvPr>
        </p:nvSpPr>
        <p:spPr/>
        <p:txBody>
          <a:bodyPr/>
          <a:lstStyle/>
          <a:p>
            <a:fld id="{A2E97BBE-5336-4E1D-8DCE-5B73AA68A5EE}" type="slidenum">
              <a:rPr lang="tr-TR" smtClean="0"/>
              <a:t>‹#›</a:t>
            </a:fld>
            <a:endParaRPr lang="tr-TR"/>
          </a:p>
        </p:txBody>
      </p:sp>
    </p:spTree>
    <p:extLst>
      <p:ext uri="{BB962C8B-B14F-4D97-AF65-F5344CB8AC3E}">
        <p14:creationId xmlns:p14="http://schemas.microsoft.com/office/powerpoint/2010/main" val="626265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0E901B2-515C-4CFF-84F2-3C0DB376733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0A3990EE-7E69-470F-A761-3E49708BEF8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21DCEC6-A5E6-4370-8AD6-4AEB61D41EBB}"/>
              </a:ext>
            </a:extLst>
          </p:cNvPr>
          <p:cNvSpPr>
            <a:spLocks noGrp="1"/>
          </p:cNvSpPr>
          <p:nvPr>
            <p:ph type="dt" sz="half" idx="10"/>
          </p:nvPr>
        </p:nvSpPr>
        <p:spPr/>
        <p:txBody>
          <a:bodyPr/>
          <a:lstStyle/>
          <a:p>
            <a:fld id="{23420726-DFB7-4E63-A228-62EDDC391F6D}" type="datetimeFigureOut">
              <a:rPr lang="tr-TR" smtClean="0"/>
              <a:t>3.02.2022</a:t>
            </a:fld>
            <a:endParaRPr lang="tr-TR"/>
          </a:p>
        </p:txBody>
      </p:sp>
      <p:sp>
        <p:nvSpPr>
          <p:cNvPr id="5" name="Alt Bilgi Yer Tutucusu 4">
            <a:extLst>
              <a:ext uri="{FF2B5EF4-FFF2-40B4-BE49-F238E27FC236}">
                <a16:creationId xmlns:a16="http://schemas.microsoft.com/office/drawing/2014/main" xmlns="" id="{AB588147-9932-4632-A2EC-1C3242CC62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871C85A-94C5-4F3C-972E-069B1B853DDF}"/>
              </a:ext>
            </a:extLst>
          </p:cNvPr>
          <p:cNvSpPr>
            <a:spLocks noGrp="1"/>
          </p:cNvSpPr>
          <p:nvPr>
            <p:ph type="sldNum" sz="quarter" idx="12"/>
          </p:nvPr>
        </p:nvSpPr>
        <p:spPr/>
        <p:txBody>
          <a:bodyPr/>
          <a:lstStyle/>
          <a:p>
            <a:fld id="{A2E97BBE-5336-4E1D-8DCE-5B73AA68A5EE}" type="slidenum">
              <a:rPr lang="tr-TR" smtClean="0"/>
              <a:t>‹#›</a:t>
            </a:fld>
            <a:endParaRPr lang="tr-TR"/>
          </a:p>
        </p:txBody>
      </p:sp>
    </p:spTree>
    <p:extLst>
      <p:ext uri="{BB962C8B-B14F-4D97-AF65-F5344CB8AC3E}">
        <p14:creationId xmlns:p14="http://schemas.microsoft.com/office/powerpoint/2010/main" val="395684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88E52145-E61A-4A3D-B230-DD79991C721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E6E37611-E8E4-460A-925E-A682739B932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8351AC6-3BD5-48EF-BEEC-1EF106CD9A4E}"/>
              </a:ext>
            </a:extLst>
          </p:cNvPr>
          <p:cNvSpPr>
            <a:spLocks noGrp="1"/>
          </p:cNvSpPr>
          <p:nvPr>
            <p:ph type="dt" sz="half" idx="10"/>
          </p:nvPr>
        </p:nvSpPr>
        <p:spPr/>
        <p:txBody>
          <a:bodyPr/>
          <a:lstStyle/>
          <a:p>
            <a:fld id="{23420726-DFB7-4E63-A228-62EDDC391F6D}" type="datetimeFigureOut">
              <a:rPr lang="tr-TR" smtClean="0"/>
              <a:t>3.02.2022</a:t>
            </a:fld>
            <a:endParaRPr lang="tr-TR"/>
          </a:p>
        </p:txBody>
      </p:sp>
      <p:sp>
        <p:nvSpPr>
          <p:cNvPr id="5" name="Alt Bilgi Yer Tutucusu 4">
            <a:extLst>
              <a:ext uri="{FF2B5EF4-FFF2-40B4-BE49-F238E27FC236}">
                <a16:creationId xmlns:a16="http://schemas.microsoft.com/office/drawing/2014/main" xmlns="" id="{57C68CA1-3A0C-4B41-B407-5CE3F402DBA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2A5464B-86CF-42E0-9700-7BD6F1B6EDC0}"/>
              </a:ext>
            </a:extLst>
          </p:cNvPr>
          <p:cNvSpPr>
            <a:spLocks noGrp="1"/>
          </p:cNvSpPr>
          <p:nvPr>
            <p:ph type="sldNum" sz="quarter" idx="12"/>
          </p:nvPr>
        </p:nvSpPr>
        <p:spPr/>
        <p:txBody>
          <a:bodyPr/>
          <a:lstStyle/>
          <a:p>
            <a:fld id="{A2E97BBE-5336-4E1D-8DCE-5B73AA68A5EE}" type="slidenum">
              <a:rPr lang="tr-TR" smtClean="0"/>
              <a:t>‹#›</a:t>
            </a:fld>
            <a:endParaRPr lang="tr-TR"/>
          </a:p>
        </p:txBody>
      </p:sp>
    </p:spTree>
    <p:extLst>
      <p:ext uri="{BB962C8B-B14F-4D97-AF65-F5344CB8AC3E}">
        <p14:creationId xmlns:p14="http://schemas.microsoft.com/office/powerpoint/2010/main" val="86111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25E2BAD-2D63-440F-A633-98043F521D6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79E9AC7F-0E2E-472F-9B5D-F6CE3A1189C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984920B1-7A56-420B-B149-4C356BD992AC}"/>
              </a:ext>
            </a:extLst>
          </p:cNvPr>
          <p:cNvSpPr>
            <a:spLocks noGrp="1"/>
          </p:cNvSpPr>
          <p:nvPr>
            <p:ph type="dt" sz="half" idx="10"/>
          </p:nvPr>
        </p:nvSpPr>
        <p:spPr/>
        <p:txBody>
          <a:bodyPr/>
          <a:lstStyle/>
          <a:p>
            <a:fld id="{23420726-DFB7-4E63-A228-62EDDC391F6D}" type="datetimeFigureOut">
              <a:rPr lang="tr-TR" smtClean="0"/>
              <a:t>3.02.2022</a:t>
            </a:fld>
            <a:endParaRPr lang="tr-TR"/>
          </a:p>
        </p:txBody>
      </p:sp>
      <p:sp>
        <p:nvSpPr>
          <p:cNvPr id="5" name="Alt Bilgi Yer Tutucusu 4">
            <a:extLst>
              <a:ext uri="{FF2B5EF4-FFF2-40B4-BE49-F238E27FC236}">
                <a16:creationId xmlns:a16="http://schemas.microsoft.com/office/drawing/2014/main" xmlns="" id="{6D768F74-71B4-4EDE-8A06-B84E5ED3E4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4E1FC99-AF57-467C-AED2-15A67D9F11FF}"/>
              </a:ext>
            </a:extLst>
          </p:cNvPr>
          <p:cNvSpPr>
            <a:spLocks noGrp="1"/>
          </p:cNvSpPr>
          <p:nvPr>
            <p:ph type="sldNum" sz="quarter" idx="12"/>
          </p:nvPr>
        </p:nvSpPr>
        <p:spPr/>
        <p:txBody>
          <a:bodyPr/>
          <a:lstStyle/>
          <a:p>
            <a:fld id="{A2E97BBE-5336-4E1D-8DCE-5B73AA68A5EE}" type="slidenum">
              <a:rPr lang="tr-TR" smtClean="0"/>
              <a:t>‹#›</a:t>
            </a:fld>
            <a:endParaRPr lang="tr-TR"/>
          </a:p>
        </p:txBody>
      </p:sp>
    </p:spTree>
    <p:extLst>
      <p:ext uri="{BB962C8B-B14F-4D97-AF65-F5344CB8AC3E}">
        <p14:creationId xmlns:p14="http://schemas.microsoft.com/office/powerpoint/2010/main" val="190308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C2DFD3D-E970-48DB-BA9C-4B591D31C3D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FA6529D8-EEDC-4666-8B21-0A12054AC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2ADFF8DB-90AE-4B96-93F3-D596B4E75495}"/>
              </a:ext>
            </a:extLst>
          </p:cNvPr>
          <p:cNvSpPr>
            <a:spLocks noGrp="1"/>
          </p:cNvSpPr>
          <p:nvPr>
            <p:ph type="dt" sz="half" idx="10"/>
          </p:nvPr>
        </p:nvSpPr>
        <p:spPr/>
        <p:txBody>
          <a:bodyPr/>
          <a:lstStyle/>
          <a:p>
            <a:fld id="{23420726-DFB7-4E63-A228-62EDDC391F6D}" type="datetimeFigureOut">
              <a:rPr lang="tr-TR" smtClean="0"/>
              <a:t>3.02.2022</a:t>
            </a:fld>
            <a:endParaRPr lang="tr-TR"/>
          </a:p>
        </p:txBody>
      </p:sp>
      <p:sp>
        <p:nvSpPr>
          <p:cNvPr id="5" name="Alt Bilgi Yer Tutucusu 4">
            <a:extLst>
              <a:ext uri="{FF2B5EF4-FFF2-40B4-BE49-F238E27FC236}">
                <a16:creationId xmlns:a16="http://schemas.microsoft.com/office/drawing/2014/main" xmlns="" id="{4B95FBE5-6B87-45F2-8A54-642F056FF8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5F1ADE4-D596-4205-A085-6F28C10482A0}"/>
              </a:ext>
            </a:extLst>
          </p:cNvPr>
          <p:cNvSpPr>
            <a:spLocks noGrp="1"/>
          </p:cNvSpPr>
          <p:nvPr>
            <p:ph type="sldNum" sz="quarter" idx="12"/>
          </p:nvPr>
        </p:nvSpPr>
        <p:spPr/>
        <p:txBody>
          <a:bodyPr/>
          <a:lstStyle/>
          <a:p>
            <a:fld id="{A2E97BBE-5336-4E1D-8DCE-5B73AA68A5EE}" type="slidenum">
              <a:rPr lang="tr-TR" smtClean="0"/>
              <a:t>‹#›</a:t>
            </a:fld>
            <a:endParaRPr lang="tr-TR"/>
          </a:p>
        </p:txBody>
      </p:sp>
    </p:spTree>
    <p:extLst>
      <p:ext uri="{BB962C8B-B14F-4D97-AF65-F5344CB8AC3E}">
        <p14:creationId xmlns:p14="http://schemas.microsoft.com/office/powerpoint/2010/main" val="247455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02FE3F8-C151-47E6-B473-74EE644293E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E29845A-A381-4BAD-B0CC-A73305EA959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AE905FD6-0CA2-4432-9E8D-63F0E125987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3CB0F437-8F5A-437A-9145-49ABAB613D55}"/>
              </a:ext>
            </a:extLst>
          </p:cNvPr>
          <p:cNvSpPr>
            <a:spLocks noGrp="1"/>
          </p:cNvSpPr>
          <p:nvPr>
            <p:ph type="dt" sz="half" idx="10"/>
          </p:nvPr>
        </p:nvSpPr>
        <p:spPr/>
        <p:txBody>
          <a:bodyPr/>
          <a:lstStyle/>
          <a:p>
            <a:fld id="{23420726-DFB7-4E63-A228-62EDDC391F6D}" type="datetimeFigureOut">
              <a:rPr lang="tr-TR" smtClean="0"/>
              <a:t>3.02.2022</a:t>
            </a:fld>
            <a:endParaRPr lang="tr-TR"/>
          </a:p>
        </p:txBody>
      </p:sp>
      <p:sp>
        <p:nvSpPr>
          <p:cNvPr id="6" name="Alt Bilgi Yer Tutucusu 5">
            <a:extLst>
              <a:ext uri="{FF2B5EF4-FFF2-40B4-BE49-F238E27FC236}">
                <a16:creationId xmlns:a16="http://schemas.microsoft.com/office/drawing/2014/main" xmlns="" id="{FAC4FE02-D5FA-421A-8CC1-DC8D49699B9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DC52055F-B343-4FF6-A54B-5A78ED205BD4}"/>
              </a:ext>
            </a:extLst>
          </p:cNvPr>
          <p:cNvSpPr>
            <a:spLocks noGrp="1"/>
          </p:cNvSpPr>
          <p:nvPr>
            <p:ph type="sldNum" sz="quarter" idx="12"/>
          </p:nvPr>
        </p:nvSpPr>
        <p:spPr/>
        <p:txBody>
          <a:bodyPr/>
          <a:lstStyle/>
          <a:p>
            <a:fld id="{A2E97BBE-5336-4E1D-8DCE-5B73AA68A5EE}" type="slidenum">
              <a:rPr lang="tr-TR" smtClean="0"/>
              <a:t>‹#›</a:t>
            </a:fld>
            <a:endParaRPr lang="tr-TR"/>
          </a:p>
        </p:txBody>
      </p:sp>
    </p:spTree>
    <p:extLst>
      <p:ext uri="{BB962C8B-B14F-4D97-AF65-F5344CB8AC3E}">
        <p14:creationId xmlns:p14="http://schemas.microsoft.com/office/powerpoint/2010/main" val="403331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D72634D-C2FD-446A-983D-F2CFAF11F0B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7700BDB2-17EE-49D2-9A1A-722F77BAF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CC6A746E-32B1-45E9-A14E-6551AFB8DEA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4F6C9516-7223-4E9A-8E22-B648CC0DF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F44A7928-9259-4A4E-A223-222CA8633B6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F3F8C139-34B5-4ECF-A5D3-BCCD47426376}"/>
              </a:ext>
            </a:extLst>
          </p:cNvPr>
          <p:cNvSpPr>
            <a:spLocks noGrp="1"/>
          </p:cNvSpPr>
          <p:nvPr>
            <p:ph type="dt" sz="half" idx="10"/>
          </p:nvPr>
        </p:nvSpPr>
        <p:spPr/>
        <p:txBody>
          <a:bodyPr/>
          <a:lstStyle/>
          <a:p>
            <a:fld id="{23420726-DFB7-4E63-A228-62EDDC391F6D}" type="datetimeFigureOut">
              <a:rPr lang="tr-TR" smtClean="0"/>
              <a:t>3.02.2022</a:t>
            </a:fld>
            <a:endParaRPr lang="tr-TR"/>
          </a:p>
        </p:txBody>
      </p:sp>
      <p:sp>
        <p:nvSpPr>
          <p:cNvPr id="8" name="Alt Bilgi Yer Tutucusu 7">
            <a:extLst>
              <a:ext uri="{FF2B5EF4-FFF2-40B4-BE49-F238E27FC236}">
                <a16:creationId xmlns:a16="http://schemas.microsoft.com/office/drawing/2014/main" xmlns="" id="{AD7C177F-5D06-42AC-9FB1-73D9E60BD8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AADC9006-F2F9-4A23-9ED3-2C311D6311F7}"/>
              </a:ext>
            </a:extLst>
          </p:cNvPr>
          <p:cNvSpPr>
            <a:spLocks noGrp="1"/>
          </p:cNvSpPr>
          <p:nvPr>
            <p:ph type="sldNum" sz="quarter" idx="12"/>
          </p:nvPr>
        </p:nvSpPr>
        <p:spPr/>
        <p:txBody>
          <a:bodyPr/>
          <a:lstStyle/>
          <a:p>
            <a:fld id="{A2E97BBE-5336-4E1D-8DCE-5B73AA68A5EE}" type="slidenum">
              <a:rPr lang="tr-TR" smtClean="0"/>
              <a:t>‹#›</a:t>
            </a:fld>
            <a:endParaRPr lang="tr-TR"/>
          </a:p>
        </p:txBody>
      </p:sp>
    </p:spTree>
    <p:extLst>
      <p:ext uri="{BB962C8B-B14F-4D97-AF65-F5344CB8AC3E}">
        <p14:creationId xmlns:p14="http://schemas.microsoft.com/office/powerpoint/2010/main" val="320704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D026083-3041-4892-B7D4-5861BD14B2A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8FDCC771-CE4A-41B4-9071-229D97B00E42}"/>
              </a:ext>
            </a:extLst>
          </p:cNvPr>
          <p:cNvSpPr>
            <a:spLocks noGrp="1"/>
          </p:cNvSpPr>
          <p:nvPr>
            <p:ph type="dt" sz="half" idx="10"/>
          </p:nvPr>
        </p:nvSpPr>
        <p:spPr/>
        <p:txBody>
          <a:bodyPr/>
          <a:lstStyle/>
          <a:p>
            <a:fld id="{23420726-DFB7-4E63-A228-62EDDC391F6D}" type="datetimeFigureOut">
              <a:rPr lang="tr-TR" smtClean="0"/>
              <a:t>3.02.2022</a:t>
            </a:fld>
            <a:endParaRPr lang="tr-TR"/>
          </a:p>
        </p:txBody>
      </p:sp>
      <p:sp>
        <p:nvSpPr>
          <p:cNvPr id="4" name="Alt Bilgi Yer Tutucusu 3">
            <a:extLst>
              <a:ext uri="{FF2B5EF4-FFF2-40B4-BE49-F238E27FC236}">
                <a16:creationId xmlns:a16="http://schemas.microsoft.com/office/drawing/2014/main" xmlns="" id="{989AE45A-2AAC-456F-84A6-A4CBCB4F9FD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283DC317-8151-4EDE-8F60-A31EA89B1AD6}"/>
              </a:ext>
            </a:extLst>
          </p:cNvPr>
          <p:cNvSpPr>
            <a:spLocks noGrp="1"/>
          </p:cNvSpPr>
          <p:nvPr>
            <p:ph type="sldNum" sz="quarter" idx="12"/>
          </p:nvPr>
        </p:nvSpPr>
        <p:spPr/>
        <p:txBody>
          <a:bodyPr/>
          <a:lstStyle/>
          <a:p>
            <a:fld id="{A2E97BBE-5336-4E1D-8DCE-5B73AA68A5EE}" type="slidenum">
              <a:rPr lang="tr-TR" smtClean="0"/>
              <a:t>‹#›</a:t>
            </a:fld>
            <a:endParaRPr lang="tr-TR"/>
          </a:p>
        </p:txBody>
      </p:sp>
    </p:spTree>
    <p:extLst>
      <p:ext uri="{BB962C8B-B14F-4D97-AF65-F5344CB8AC3E}">
        <p14:creationId xmlns:p14="http://schemas.microsoft.com/office/powerpoint/2010/main" val="112642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3EC1151F-10AE-428F-8AAF-32E6955BF18F}"/>
              </a:ext>
            </a:extLst>
          </p:cNvPr>
          <p:cNvSpPr>
            <a:spLocks noGrp="1"/>
          </p:cNvSpPr>
          <p:nvPr>
            <p:ph type="dt" sz="half" idx="10"/>
          </p:nvPr>
        </p:nvSpPr>
        <p:spPr/>
        <p:txBody>
          <a:bodyPr/>
          <a:lstStyle/>
          <a:p>
            <a:fld id="{23420726-DFB7-4E63-A228-62EDDC391F6D}" type="datetimeFigureOut">
              <a:rPr lang="tr-TR" smtClean="0"/>
              <a:t>3.02.2022</a:t>
            </a:fld>
            <a:endParaRPr lang="tr-TR"/>
          </a:p>
        </p:txBody>
      </p:sp>
      <p:sp>
        <p:nvSpPr>
          <p:cNvPr id="3" name="Alt Bilgi Yer Tutucusu 2">
            <a:extLst>
              <a:ext uri="{FF2B5EF4-FFF2-40B4-BE49-F238E27FC236}">
                <a16:creationId xmlns:a16="http://schemas.microsoft.com/office/drawing/2014/main" xmlns="" id="{4C315FE3-BC27-4D58-8B1C-6A09C92418F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E9C715EA-5725-4F10-A413-4B519BA4CFEB}"/>
              </a:ext>
            </a:extLst>
          </p:cNvPr>
          <p:cNvSpPr>
            <a:spLocks noGrp="1"/>
          </p:cNvSpPr>
          <p:nvPr>
            <p:ph type="sldNum" sz="quarter" idx="12"/>
          </p:nvPr>
        </p:nvSpPr>
        <p:spPr/>
        <p:txBody>
          <a:bodyPr/>
          <a:lstStyle/>
          <a:p>
            <a:fld id="{A2E97BBE-5336-4E1D-8DCE-5B73AA68A5EE}" type="slidenum">
              <a:rPr lang="tr-TR" smtClean="0"/>
              <a:t>‹#›</a:t>
            </a:fld>
            <a:endParaRPr lang="tr-TR"/>
          </a:p>
        </p:txBody>
      </p:sp>
    </p:spTree>
    <p:extLst>
      <p:ext uri="{BB962C8B-B14F-4D97-AF65-F5344CB8AC3E}">
        <p14:creationId xmlns:p14="http://schemas.microsoft.com/office/powerpoint/2010/main" val="116445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D1140B1-23A9-4FAB-A376-09BD2BE4112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0B8195C6-3828-4266-95C3-AFA00EED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A6C94C2D-6DE8-49AF-A873-A6B25A565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506BD883-7AA9-4A89-904D-D7CE914EB0AE}"/>
              </a:ext>
            </a:extLst>
          </p:cNvPr>
          <p:cNvSpPr>
            <a:spLocks noGrp="1"/>
          </p:cNvSpPr>
          <p:nvPr>
            <p:ph type="dt" sz="half" idx="10"/>
          </p:nvPr>
        </p:nvSpPr>
        <p:spPr/>
        <p:txBody>
          <a:bodyPr/>
          <a:lstStyle/>
          <a:p>
            <a:fld id="{23420726-DFB7-4E63-A228-62EDDC391F6D}" type="datetimeFigureOut">
              <a:rPr lang="tr-TR" smtClean="0"/>
              <a:t>3.02.2022</a:t>
            </a:fld>
            <a:endParaRPr lang="tr-TR"/>
          </a:p>
        </p:txBody>
      </p:sp>
      <p:sp>
        <p:nvSpPr>
          <p:cNvPr id="6" name="Alt Bilgi Yer Tutucusu 5">
            <a:extLst>
              <a:ext uri="{FF2B5EF4-FFF2-40B4-BE49-F238E27FC236}">
                <a16:creationId xmlns:a16="http://schemas.microsoft.com/office/drawing/2014/main" xmlns="" id="{C7BBD6FA-7848-44C2-9C19-115ED46A098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9372509B-020C-4178-B74D-F86B5755E09F}"/>
              </a:ext>
            </a:extLst>
          </p:cNvPr>
          <p:cNvSpPr>
            <a:spLocks noGrp="1"/>
          </p:cNvSpPr>
          <p:nvPr>
            <p:ph type="sldNum" sz="quarter" idx="12"/>
          </p:nvPr>
        </p:nvSpPr>
        <p:spPr/>
        <p:txBody>
          <a:bodyPr/>
          <a:lstStyle/>
          <a:p>
            <a:fld id="{A2E97BBE-5336-4E1D-8DCE-5B73AA68A5EE}" type="slidenum">
              <a:rPr lang="tr-TR" smtClean="0"/>
              <a:t>‹#›</a:t>
            </a:fld>
            <a:endParaRPr lang="tr-TR"/>
          </a:p>
        </p:txBody>
      </p:sp>
    </p:spTree>
    <p:extLst>
      <p:ext uri="{BB962C8B-B14F-4D97-AF65-F5344CB8AC3E}">
        <p14:creationId xmlns:p14="http://schemas.microsoft.com/office/powerpoint/2010/main" val="188869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B3D9D48-77A8-4244-8B67-B0C54C98ABA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B38AAA00-E1E3-43D1-8D2F-92ED4772A8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A5735A86-3D46-49A8-AC92-8F9C419AC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E98D32CA-BDAB-45F5-AFF6-3D59077760B3}"/>
              </a:ext>
            </a:extLst>
          </p:cNvPr>
          <p:cNvSpPr>
            <a:spLocks noGrp="1"/>
          </p:cNvSpPr>
          <p:nvPr>
            <p:ph type="dt" sz="half" idx="10"/>
          </p:nvPr>
        </p:nvSpPr>
        <p:spPr/>
        <p:txBody>
          <a:bodyPr/>
          <a:lstStyle/>
          <a:p>
            <a:fld id="{23420726-DFB7-4E63-A228-62EDDC391F6D}" type="datetimeFigureOut">
              <a:rPr lang="tr-TR" smtClean="0"/>
              <a:t>3.02.2022</a:t>
            </a:fld>
            <a:endParaRPr lang="tr-TR"/>
          </a:p>
        </p:txBody>
      </p:sp>
      <p:sp>
        <p:nvSpPr>
          <p:cNvPr id="6" name="Alt Bilgi Yer Tutucusu 5">
            <a:extLst>
              <a:ext uri="{FF2B5EF4-FFF2-40B4-BE49-F238E27FC236}">
                <a16:creationId xmlns:a16="http://schemas.microsoft.com/office/drawing/2014/main" xmlns="" id="{632B7479-EE99-4E40-8ED3-93FEEBF7F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70B69E38-560C-4FAB-B85F-1695C1CCE61D}"/>
              </a:ext>
            </a:extLst>
          </p:cNvPr>
          <p:cNvSpPr>
            <a:spLocks noGrp="1"/>
          </p:cNvSpPr>
          <p:nvPr>
            <p:ph type="sldNum" sz="quarter" idx="12"/>
          </p:nvPr>
        </p:nvSpPr>
        <p:spPr/>
        <p:txBody>
          <a:bodyPr/>
          <a:lstStyle/>
          <a:p>
            <a:fld id="{A2E97BBE-5336-4E1D-8DCE-5B73AA68A5EE}" type="slidenum">
              <a:rPr lang="tr-TR" smtClean="0"/>
              <a:t>‹#›</a:t>
            </a:fld>
            <a:endParaRPr lang="tr-TR"/>
          </a:p>
        </p:txBody>
      </p:sp>
    </p:spTree>
    <p:extLst>
      <p:ext uri="{BB962C8B-B14F-4D97-AF65-F5344CB8AC3E}">
        <p14:creationId xmlns:p14="http://schemas.microsoft.com/office/powerpoint/2010/main" val="335771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4640B7F7-6168-477A-A8B2-A120D05A82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45A5BC1E-C2F4-4F7A-832C-BB187CD8E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EC65CE3-1DC1-4AEC-A94F-94F7F0381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0726-DFB7-4E63-A228-62EDDC391F6D}" type="datetimeFigureOut">
              <a:rPr lang="tr-TR" smtClean="0"/>
              <a:t>3.02.2022</a:t>
            </a:fld>
            <a:endParaRPr lang="tr-TR"/>
          </a:p>
        </p:txBody>
      </p:sp>
      <p:sp>
        <p:nvSpPr>
          <p:cNvPr id="5" name="Alt Bilgi Yer Tutucusu 4">
            <a:extLst>
              <a:ext uri="{FF2B5EF4-FFF2-40B4-BE49-F238E27FC236}">
                <a16:creationId xmlns:a16="http://schemas.microsoft.com/office/drawing/2014/main" xmlns="" id="{D268DC3F-BB62-4A65-81F3-42ED4BA816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7C3F9D26-3934-4656-A3CF-079A653C94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97BBE-5336-4E1D-8DCE-5B73AA68A5EE}" type="slidenum">
              <a:rPr lang="tr-TR" smtClean="0"/>
              <a:t>‹#›</a:t>
            </a:fld>
            <a:endParaRPr lang="tr-TR"/>
          </a:p>
        </p:txBody>
      </p:sp>
    </p:spTree>
    <p:extLst>
      <p:ext uri="{BB962C8B-B14F-4D97-AF65-F5344CB8AC3E}">
        <p14:creationId xmlns:p14="http://schemas.microsoft.com/office/powerpoint/2010/main" val="4228811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527804E-2317-4863-B45A-E5E80B107DE9}"/>
              </a:ext>
            </a:extLst>
          </p:cNvPr>
          <p:cNvSpPr>
            <a:spLocks noGrp="1"/>
          </p:cNvSpPr>
          <p:nvPr>
            <p:ph type="ctrTitle"/>
          </p:nvPr>
        </p:nvSpPr>
        <p:spPr>
          <a:xfrm>
            <a:off x="452021" y="2925093"/>
            <a:ext cx="11287957" cy="3724183"/>
          </a:xfrm>
        </p:spPr>
        <p:txBody>
          <a:bodyPr>
            <a:noAutofit/>
          </a:bodyPr>
          <a:lstStyle/>
          <a:p>
            <a:r>
              <a:rPr lang="tr-TR" sz="3000" dirty="0">
                <a:latin typeface="Century Gothic" panose="020B0502020202020204" pitchFamily="34" charset="0"/>
              </a:rPr>
              <a:t/>
            </a:r>
            <a:br>
              <a:rPr lang="tr-TR" sz="3000" dirty="0">
                <a:latin typeface="Century Gothic" panose="020B0502020202020204" pitchFamily="34" charset="0"/>
              </a:rPr>
            </a:br>
            <a:r>
              <a:rPr lang="tr-TR" sz="3000" dirty="0">
                <a:latin typeface="Century Gothic" panose="020B0502020202020204" pitchFamily="34" charset="0"/>
              </a:rPr>
              <a:t/>
            </a:r>
            <a:br>
              <a:rPr lang="tr-TR" sz="3000" dirty="0">
                <a:latin typeface="Century Gothic" panose="020B0502020202020204" pitchFamily="34" charset="0"/>
              </a:rPr>
            </a:br>
            <a:r>
              <a:rPr lang="tr-TR" sz="3000" dirty="0">
                <a:latin typeface="Century Gothic" panose="020B0502020202020204" pitchFamily="34" charset="0"/>
              </a:rPr>
              <a:t/>
            </a:r>
            <a:br>
              <a:rPr lang="tr-TR" sz="3000" dirty="0">
                <a:latin typeface="Century Gothic" panose="020B0502020202020204" pitchFamily="34" charset="0"/>
              </a:rPr>
            </a:br>
            <a:r>
              <a:rPr lang="tr-TR" sz="3000" dirty="0">
                <a:latin typeface="Century Gothic" panose="020B0502020202020204" pitchFamily="34" charset="0"/>
              </a:rPr>
              <a:t/>
            </a:r>
            <a:br>
              <a:rPr lang="tr-TR" sz="3000" dirty="0">
                <a:latin typeface="Century Gothic" panose="020B0502020202020204" pitchFamily="34" charset="0"/>
              </a:rPr>
            </a:br>
            <a:r>
              <a:rPr lang="tr-TR" sz="3000" dirty="0" smtClean="0">
                <a:latin typeface="Century Gothic" panose="020B0502020202020204" pitchFamily="34" charset="0"/>
              </a:rPr>
              <a:t/>
            </a:r>
            <a:br>
              <a:rPr lang="tr-TR" sz="3000" dirty="0" smtClean="0">
                <a:latin typeface="Century Gothic" panose="020B0502020202020204" pitchFamily="34" charset="0"/>
              </a:rPr>
            </a:br>
            <a:r>
              <a:rPr lang="tr-TR" sz="3000" dirty="0">
                <a:latin typeface="Century Gothic" panose="020B0502020202020204" pitchFamily="34" charset="0"/>
              </a:rPr>
              <a:t/>
            </a:r>
            <a:br>
              <a:rPr lang="tr-TR" sz="3000" dirty="0">
                <a:latin typeface="Century Gothic" panose="020B0502020202020204" pitchFamily="34" charset="0"/>
              </a:rPr>
            </a:br>
            <a:r>
              <a:rPr lang="tr-TR" sz="4300" b="1" dirty="0">
                <a:latin typeface="Century Gothic" panose="020B0502020202020204" pitchFamily="34" charset="0"/>
              </a:rPr>
              <a:t/>
            </a:r>
            <a:br>
              <a:rPr lang="tr-TR" sz="4300" b="1" dirty="0">
                <a:latin typeface="Century Gothic" panose="020B0502020202020204" pitchFamily="34" charset="0"/>
              </a:rPr>
            </a:br>
            <a:r>
              <a:rPr lang="tr-TR" sz="4300" b="1" dirty="0" smtClean="0">
                <a:latin typeface="Century Gothic" panose="020B0502020202020204" pitchFamily="34" charset="0"/>
              </a:rPr>
              <a:t/>
            </a:r>
            <a:br>
              <a:rPr lang="tr-TR" sz="4300" b="1" dirty="0" smtClean="0">
                <a:latin typeface="Century Gothic" panose="020B0502020202020204" pitchFamily="34" charset="0"/>
              </a:rPr>
            </a:br>
            <a:r>
              <a:rPr lang="tr-TR" sz="4300" b="1" dirty="0" smtClean="0">
                <a:solidFill>
                  <a:srgbClr val="FF0000"/>
                </a:solidFill>
                <a:latin typeface="Century Gothic" panose="020B0502020202020204" pitchFamily="34" charset="0"/>
              </a:rPr>
              <a:t>AFET ETİĞİ</a:t>
            </a:r>
            <a:r>
              <a:rPr lang="tr-TR" sz="4300" b="1" dirty="0">
                <a:latin typeface="Century Gothic" panose="020B0502020202020204" pitchFamily="34" charset="0"/>
              </a:rPr>
              <a:t/>
            </a:r>
            <a:br>
              <a:rPr lang="tr-TR" sz="4300" b="1" dirty="0">
                <a:latin typeface="Century Gothic" panose="020B0502020202020204" pitchFamily="34" charset="0"/>
              </a:rPr>
            </a:br>
            <a:r>
              <a:rPr lang="tr-TR" sz="2500" b="1" dirty="0">
                <a:latin typeface="Century Gothic" panose="020B0502020202020204" pitchFamily="34" charset="0"/>
              </a:rPr>
              <a:t/>
            </a:r>
            <a:br>
              <a:rPr lang="tr-TR" sz="2500" b="1" dirty="0">
                <a:latin typeface="Century Gothic" panose="020B0502020202020204" pitchFamily="34" charset="0"/>
              </a:rPr>
            </a:br>
            <a:endParaRPr lang="tr-TR" sz="4300" b="1"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258F1821-FA24-406B-BEE2-79539A85C805}"/>
              </a:ext>
            </a:extLst>
          </p:cNvPr>
          <p:cNvSpPr/>
          <p:nvPr/>
        </p:nvSpPr>
        <p:spPr>
          <a:xfrm>
            <a:off x="0" y="0"/>
            <a:ext cx="12192000" cy="6858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026" name="Picture 2" descr="İş Yerinde Görgü ve Etik Kuralları Eğitimi | Online Eğitim | IIENSTI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5580" y="1254674"/>
            <a:ext cx="3340837" cy="3340837"/>
          </a:xfrm>
          <a:prstGeom prst="ellipse">
            <a:avLst/>
          </a:prstGeom>
          <a:ln w="63500" cap="rnd">
            <a:solidFill>
              <a:schemeClr val="accent1">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854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765C08D9-6B40-4CA3-9B09-529C446622CA}"/>
              </a:ext>
            </a:extLst>
          </p:cNvPr>
          <p:cNvSpPr/>
          <p:nvPr/>
        </p:nvSpPr>
        <p:spPr>
          <a:xfrm>
            <a:off x="0" y="0"/>
            <a:ext cx="12192000" cy="6858000"/>
          </a:xfrm>
          <a:prstGeom prst="rect">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6" descr="ünlem İşareti Video ve Detay Görüntü - iStock">
            <a:extLst>
              <a:ext uri="{FF2B5EF4-FFF2-40B4-BE49-F238E27FC236}">
                <a16:creationId xmlns:a16="http://schemas.microsoft.com/office/drawing/2014/main" xmlns="" id="{AC91A11D-A8FE-4875-8651-317ADDA57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68" r="32816"/>
          <a:stretch/>
        </p:blipFill>
        <p:spPr bwMode="auto">
          <a:xfrm rot="21335593">
            <a:off x="936004" y="1057806"/>
            <a:ext cx="2778711" cy="445104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Köşeleri Yuvarlatılmış 5">
            <a:extLst>
              <a:ext uri="{FF2B5EF4-FFF2-40B4-BE49-F238E27FC236}">
                <a16:creationId xmlns:a16="http://schemas.microsoft.com/office/drawing/2014/main" xmlns="" id="{9448712C-34FF-4136-A06F-09ABBAD1E126}"/>
              </a:ext>
            </a:extLst>
          </p:cNvPr>
          <p:cNvSpPr/>
          <p:nvPr/>
        </p:nvSpPr>
        <p:spPr>
          <a:xfrm>
            <a:off x="3481815" y="1214830"/>
            <a:ext cx="6384825" cy="4136994"/>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İçerik Yer Tutucusu 2">
            <a:extLst>
              <a:ext uri="{FF2B5EF4-FFF2-40B4-BE49-F238E27FC236}">
                <a16:creationId xmlns:a16="http://schemas.microsoft.com/office/drawing/2014/main" xmlns="" id="{E5D2E2BD-61C4-49F9-B1F5-48AA5793A346}"/>
              </a:ext>
            </a:extLst>
          </p:cNvPr>
          <p:cNvSpPr>
            <a:spLocks noGrp="1"/>
          </p:cNvSpPr>
          <p:nvPr>
            <p:ph idx="1"/>
          </p:nvPr>
        </p:nvSpPr>
        <p:spPr>
          <a:xfrm>
            <a:off x="3707188" y="1548219"/>
            <a:ext cx="5934078" cy="4060803"/>
          </a:xfrm>
        </p:spPr>
        <p:txBody>
          <a:bodyPr>
            <a:normAutofit/>
          </a:bodyPr>
          <a:lstStyle/>
          <a:p>
            <a:pPr marL="0" indent="0" algn="just">
              <a:lnSpc>
                <a:spcPct val="150000"/>
              </a:lnSpc>
              <a:buNone/>
            </a:pPr>
            <a:r>
              <a:rPr lang="tr-TR" sz="2400" dirty="0">
                <a:latin typeface="Century Gothic" panose="020B0502020202020204" pitchFamily="34" charset="0"/>
              </a:rPr>
              <a:t>Bütün insanların, herhangi bir ayrım gözetmeden afet müdahale ve iyileştirme çalışmalarından eşit ve kültür ve cinsiyete uygun bir şekilde yararlanma hakkı vardır ve bu hak tartışmaya açık değildir.</a:t>
            </a:r>
          </a:p>
        </p:txBody>
      </p:sp>
    </p:spTree>
    <p:extLst>
      <p:ext uri="{BB962C8B-B14F-4D97-AF65-F5344CB8AC3E}">
        <p14:creationId xmlns:p14="http://schemas.microsoft.com/office/powerpoint/2010/main" val="303040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üvenli Web - SOSYAL MEDYA ARAÇLARI VE OLASI RİS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70" y="1629223"/>
            <a:ext cx="6170943" cy="310089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ntle Pink Blue Watercolor Stain Arkivvideomateriale (100 % royaltyfritt)  1020038911 | Shutterstock">
            <a:extLst>
              <a:ext uri="{FF2B5EF4-FFF2-40B4-BE49-F238E27FC236}">
                <a16:creationId xmlns:a16="http://schemas.microsoft.com/office/drawing/2014/main" xmlns="" id="{8E363E2B-2681-4C97-84EF-D93D0385B5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27"/>
          <a:stretch/>
        </p:blipFill>
        <p:spPr bwMode="auto">
          <a:xfrm rot="10800000">
            <a:off x="5918682" y="-24493"/>
            <a:ext cx="6273317" cy="336368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515037" y="5228352"/>
            <a:ext cx="11161925" cy="1131418"/>
          </a:xfrm>
        </p:spPr>
        <p:txBody>
          <a:bodyPr>
            <a:normAutofit/>
          </a:bodyPr>
          <a:lstStyle/>
          <a:p>
            <a:pPr marL="0" indent="0" algn="just">
              <a:buNone/>
            </a:pPr>
            <a:r>
              <a:rPr lang="tr-TR" sz="2400" dirty="0" smtClean="0">
                <a:latin typeface="Century Gothic" panose="020B0502020202020204" pitchFamily="34" charset="0"/>
              </a:rPr>
              <a:t>Afet ve afet müdahale işlemleri sırasında medyanın halkı bilgilendirmek ve farkındalığı artırmak açısından önemli bir rolü vardır. Ancak haber değerini arttırmak için çarpıcı görsellere ya da röportajlara yer vermesi etik değildir.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rgbClr val="F2A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4. Medya Yönetimi</a:t>
            </a:r>
            <a:endParaRPr lang="tr-TR" sz="30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67429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lue watercolor paint stroke background. watercolor stain 3365288 Vector  Art at Vecteezy">
            <a:extLst>
              <a:ext uri="{FF2B5EF4-FFF2-40B4-BE49-F238E27FC236}">
                <a16:creationId xmlns:a16="http://schemas.microsoft.com/office/drawing/2014/main" xmlns="" id="{D4F38EDB-60C5-40A7-AADE-AB7634379A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0" y="-24118"/>
            <a:ext cx="7151649" cy="476776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376816" y="3808268"/>
            <a:ext cx="11438367" cy="2759957"/>
          </a:xfrm>
        </p:spPr>
        <p:txBody>
          <a:bodyPr>
            <a:normAutofit/>
          </a:bodyPr>
          <a:lstStyle/>
          <a:p>
            <a:pPr marL="0" indent="0" algn="just">
              <a:buNone/>
            </a:pPr>
            <a:r>
              <a:rPr lang="tr-TR" sz="2400" dirty="0" smtClean="0">
                <a:latin typeface="Century Gothic" panose="020B0502020202020204" pitchFamily="34" charset="0"/>
              </a:rPr>
              <a:t>Medya, çoğu zaman afetzedeleri şok içerisinde, çaresiz, muhtaç gösterme eğiliminde olabilir. Sansasyonel olayların haber niteliği daha yüksektir. Medyanın afetzede tepkilerini sunma biçimi afetzedeler hakkında bazı mitlerin oluşmasında veya var olanların pekiştirilmesinde önemli rolü vardır. Bu mitlere göre afetzedeler mantıklı davranmayan, çoğunlukla şok ve panik durumu içindeki ve dış yardımlara bağımlı felaket mağdurlarıdır. Oysa, afetzedeler kısa sürede kendilerini toparlayabilir, hızlı ve mantıklı karar vermeye başlayabilir ve hatta hızlıca başkalarına yardım etmek için koşarlar. </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33438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solidFill>
            <a:schemeClr val="tx2">
              <a:lumMod val="20000"/>
              <a:lumOff val="80000"/>
            </a:schemeClr>
          </a:solidFill>
          <a:ln w="127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16526" b="38216"/>
          <a:stretch/>
        </p:blipFill>
        <p:spPr>
          <a:xfrm>
            <a:off x="3726618" y="971583"/>
            <a:ext cx="5172683" cy="5068610"/>
          </a:xfrm>
          <a:prstGeom prst="rect">
            <a:avLst/>
          </a:prstGeom>
        </p:spPr>
      </p:pic>
    </p:spTree>
    <p:extLst>
      <p:ext uri="{BB962C8B-B14F-4D97-AF65-F5344CB8AC3E}">
        <p14:creationId xmlns:p14="http://schemas.microsoft.com/office/powerpoint/2010/main" val="209533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solidFill>
            <a:srgbClr val="FFC000"/>
          </a:solid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Köşeleri Yuvarlanmış Dikdörtgen Belirtme Çizgisi 4"/>
          <p:cNvSpPr/>
          <p:nvPr/>
        </p:nvSpPr>
        <p:spPr>
          <a:xfrm>
            <a:off x="1788017" y="507944"/>
            <a:ext cx="8615966" cy="5455746"/>
          </a:xfrm>
          <a:prstGeom prst="wedgeRoundRectCallout">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2035935" y="784046"/>
            <a:ext cx="8368048" cy="4903542"/>
          </a:xfrm>
        </p:spPr>
        <p:txBody>
          <a:bodyPr>
            <a:normAutofit lnSpcReduction="10000"/>
          </a:bodyPr>
          <a:lstStyle/>
          <a:p>
            <a:pPr marL="0" indent="0" algn="just">
              <a:lnSpc>
                <a:spcPct val="150000"/>
              </a:lnSpc>
              <a:buNone/>
            </a:pPr>
            <a:r>
              <a:rPr lang="tr-TR" dirty="0" smtClean="0">
                <a:latin typeface="Century Gothic" panose="020B0502020202020204" pitchFamily="34" charset="0"/>
              </a:rPr>
              <a:t>Bütün bu habercilik adı altında paylaşılan anlar, kareler aslında o kişilerin en mahremi, en korku dolu bakışları, en ürkek sözleri. Sizce bunlar tüm Türkiye’ye yayılırken bu kişilerden izin alınıyor mu? Veya sonrasında hiç tanımadıkları insanların sosyal medya hesabında gönderi olarak paylaşılan bu çocuklar sizce de rahatsızlık duymayacaklar mı?</a:t>
            </a:r>
            <a:endParaRPr lang="tr-TR" dirty="0">
              <a:latin typeface="Century Gothic" panose="020B0502020202020204" pitchFamily="34" charset="0"/>
            </a:endParaRPr>
          </a:p>
        </p:txBody>
      </p:sp>
    </p:spTree>
    <p:extLst>
      <p:ext uri="{BB962C8B-B14F-4D97-AF65-F5344CB8AC3E}">
        <p14:creationId xmlns:p14="http://schemas.microsoft.com/office/powerpoint/2010/main" val="326236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6858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2" name="Picture 4" descr="Umudun ticareti&amp;quot; tepki çekti: Trendyol ürünün satışını durdurdu |  Independent Türkç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687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mel etik ilkeler neledir? – Gerçek Diyetisyenler 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309" y="4045001"/>
            <a:ext cx="5923253" cy="2432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ürekkep, boya, Su, düşürmek, suluboya, atlama, dağınık, soyut, sıvı, leke,  harman | Pikist">
            <a:extLst>
              <a:ext uri="{FF2B5EF4-FFF2-40B4-BE49-F238E27FC236}">
                <a16:creationId xmlns:a16="http://schemas.microsoft.com/office/drawing/2014/main" xmlns="" id="{70A1B80D-8ECB-46AC-889C-4C946A6FAF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54" r="12673"/>
          <a:stretch/>
        </p:blipFill>
        <p:spPr bwMode="auto">
          <a:xfrm>
            <a:off x="6998562" y="0"/>
            <a:ext cx="519343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616258" y="2494623"/>
            <a:ext cx="8051224" cy="3983143"/>
          </a:xfrm>
        </p:spPr>
        <p:txBody>
          <a:bodyPr>
            <a:normAutofit/>
          </a:bodyPr>
          <a:lstStyle/>
          <a:p>
            <a:pPr marL="0" indent="0" algn="just">
              <a:buNone/>
            </a:pPr>
            <a:r>
              <a:rPr lang="tr-TR" sz="2400" dirty="0" smtClean="0">
                <a:latin typeface="Century Gothic" panose="020B0502020202020204" pitchFamily="34" charset="0"/>
              </a:rPr>
              <a:t>Psikolojik danışma ilişkisinin uygulandığı her alanda danışmanların uyacakları standartları belirleyen etik ilkeler, bu bölümde afet durumuna uyarlanarak aktarılmıştır.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Başlık 1">
            <a:extLst>
              <a:ext uri="{FF2B5EF4-FFF2-40B4-BE49-F238E27FC236}">
                <a16:creationId xmlns:a16="http://schemas.microsoft.com/office/drawing/2014/main" xmlns="" id="{5590F685-1728-47FF-A401-A61F53B58082}"/>
              </a:ext>
            </a:extLst>
          </p:cNvPr>
          <p:cNvSpPr>
            <a:spLocks noGrp="1"/>
          </p:cNvSpPr>
          <p:nvPr>
            <p:ph type="title"/>
          </p:nvPr>
        </p:nvSpPr>
        <p:spPr>
          <a:xfrm>
            <a:off x="197158" y="390882"/>
            <a:ext cx="8264262" cy="1325563"/>
          </a:xfrm>
        </p:spPr>
        <p:txBody>
          <a:bodyPr>
            <a:noAutofit/>
          </a:bodyPr>
          <a:lstStyle/>
          <a:p>
            <a:pPr algn="ctr">
              <a:lnSpc>
                <a:spcPct val="150000"/>
              </a:lnSpc>
            </a:pPr>
            <a:r>
              <a:rPr lang="tr-TR" sz="3000" b="1" dirty="0">
                <a:solidFill>
                  <a:srgbClr val="7030A0"/>
                </a:solidFill>
                <a:latin typeface="Century Gothic" panose="020B0502020202020204" pitchFamily="34" charset="0"/>
              </a:rPr>
              <a:t>Uluslararası Kızılhaç ve Kızılay </a:t>
            </a:r>
            <a:r>
              <a:rPr lang="tr-TR" sz="3000" b="1" dirty="0" smtClean="0">
                <a:solidFill>
                  <a:srgbClr val="7030A0"/>
                </a:solidFill>
                <a:latin typeface="Century Gothic" panose="020B0502020202020204" pitchFamily="34" charset="0"/>
              </a:rPr>
              <a:t>Derneklerinin</a:t>
            </a:r>
            <a:br>
              <a:rPr lang="tr-TR" sz="3000" b="1" dirty="0" smtClean="0">
                <a:solidFill>
                  <a:srgbClr val="7030A0"/>
                </a:solidFill>
                <a:latin typeface="Century Gothic" panose="020B0502020202020204" pitchFamily="34" charset="0"/>
              </a:rPr>
            </a:br>
            <a:r>
              <a:rPr lang="tr-TR" sz="3000" b="1" dirty="0" smtClean="0">
                <a:solidFill>
                  <a:srgbClr val="7030A0"/>
                </a:solidFill>
                <a:latin typeface="Century Gothic" panose="020B0502020202020204" pitchFamily="34" charset="0"/>
              </a:rPr>
              <a:t>Hazırladığı </a:t>
            </a:r>
            <a:r>
              <a:rPr lang="tr-TR" sz="3000" b="1" dirty="0">
                <a:solidFill>
                  <a:srgbClr val="7030A0"/>
                </a:solidFill>
                <a:latin typeface="Century Gothic" panose="020B0502020202020204" pitchFamily="34" charset="0"/>
              </a:rPr>
              <a:t>Temel Etik İlkeler</a:t>
            </a:r>
          </a:p>
        </p:txBody>
      </p:sp>
    </p:spTree>
    <p:extLst>
      <p:ext uri="{BB962C8B-B14F-4D97-AF65-F5344CB8AC3E}">
        <p14:creationId xmlns:p14="http://schemas.microsoft.com/office/powerpoint/2010/main" val="644960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yaz zemin üzerine renkli suluboya damla Poster • Pixers® - Haydi  dünyanızı değiştirelim">
            <a:extLst>
              <a:ext uri="{FF2B5EF4-FFF2-40B4-BE49-F238E27FC236}">
                <a16:creationId xmlns:a16="http://schemas.microsoft.com/office/drawing/2014/main" xmlns="" id="{E07A0332-2357-491E-B9E1-D4F141D03E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39" b="8041"/>
          <a:stretch/>
        </p:blipFill>
        <p:spPr bwMode="auto">
          <a:xfrm>
            <a:off x="5767156" y="0"/>
            <a:ext cx="6424844" cy="5246703"/>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448833" y="682580"/>
            <a:ext cx="5810300" cy="5808065"/>
          </a:xfrm>
        </p:spPr>
        <p:txBody>
          <a:bodyPr>
            <a:normAutofit/>
          </a:bodyPr>
          <a:lstStyle/>
          <a:p>
            <a:pPr marL="457200" indent="-457200" algn="just">
              <a:buAutoNum type="arabicPeriod"/>
            </a:pPr>
            <a:r>
              <a:rPr lang="tr-TR" sz="2400" b="1" dirty="0" smtClean="0">
                <a:solidFill>
                  <a:schemeClr val="accent5">
                    <a:lumMod val="50000"/>
                  </a:schemeClr>
                </a:solidFill>
                <a:latin typeface="Century Gothic" panose="020B0502020202020204" pitchFamily="34" charset="0"/>
              </a:rPr>
              <a:t>İnsaniyetçilik</a:t>
            </a:r>
            <a:endParaRPr lang="tr-TR" sz="2400" b="1" dirty="0">
              <a:solidFill>
                <a:schemeClr val="accent5">
                  <a:lumMod val="50000"/>
                </a:schemeClr>
              </a:solidFill>
              <a:latin typeface="Century Gothic" panose="020B0502020202020204" pitchFamily="34" charset="0"/>
            </a:endParaRPr>
          </a:p>
          <a:p>
            <a:pPr marL="0" indent="0" algn="just">
              <a:buNone/>
            </a:pPr>
            <a:r>
              <a:rPr lang="tr-TR" sz="2400" dirty="0" smtClean="0">
                <a:latin typeface="Century Gothic" panose="020B0502020202020204" pitchFamily="34" charset="0"/>
              </a:rPr>
              <a:t>İnsaniyetçilik insan varlığı için en üst düzeyde ilgi ve yardımı ifade eder. Evrensel düzeyde işbirliği, dostluk, anlayış ve barışın desteklenmesi bu ilkenin hedefidir.</a:t>
            </a:r>
          </a:p>
          <a:p>
            <a:pPr marL="0" indent="0" algn="just">
              <a:buNone/>
            </a:pPr>
            <a:endParaRPr lang="tr-TR" sz="2400" dirty="0">
              <a:latin typeface="Century Gothic" panose="020B0502020202020204" pitchFamily="34" charset="0"/>
            </a:endParaRPr>
          </a:p>
          <a:p>
            <a:pPr marL="0" indent="0" algn="just">
              <a:buNone/>
            </a:pPr>
            <a:r>
              <a:rPr lang="tr-TR" sz="2400" b="1" dirty="0" smtClean="0">
                <a:solidFill>
                  <a:schemeClr val="accent5">
                    <a:lumMod val="50000"/>
                  </a:schemeClr>
                </a:solidFill>
                <a:latin typeface="Century Gothic" panose="020B0502020202020204" pitchFamily="34" charset="0"/>
              </a:rPr>
              <a:t>2. Ayrım Gözetmemek</a:t>
            </a:r>
          </a:p>
          <a:p>
            <a:pPr marL="0" indent="0" algn="just">
              <a:buNone/>
            </a:pPr>
            <a:r>
              <a:rPr lang="tr-TR" sz="2400" dirty="0" smtClean="0">
                <a:latin typeface="Century Gothic" panose="020B0502020202020204" pitchFamily="34" charset="0"/>
              </a:rPr>
              <a:t>Afet müdahale ekipleri yapılan yardım hizmetlerinde hiçbir ırk, dil, din, cinsiyet, sosyal sınıf ya da siyasi görüş ayrımı gözetmemelidir. Yardım hizmeti ulaştırmada öncelikli ölçüt  bireylerin ihtiyaçlarıdır.</a:t>
            </a: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05170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yaz zemin üzerine renkli suluboya damla Poster • Pixers® - Haydi  dünyanızı değiştirelim">
            <a:extLst>
              <a:ext uri="{FF2B5EF4-FFF2-40B4-BE49-F238E27FC236}">
                <a16:creationId xmlns:a16="http://schemas.microsoft.com/office/drawing/2014/main" xmlns="" id="{E07A0332-2357-491E-B9E1-D4F141D03E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39" b="8041"/>
          <a:stretch/>
        </p:blipFill>
        <p:spPr bwMode="auto">
          <a:xfrm>
            <a:off x="5767156" y="0"/>
            <a:ext cx="6424844" cy="5246703"/>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448833" y="682580"/>
            <a:ext cx="5810300" cy="5808065"/>
          </a:xfrm>
        </p:spPr>
        <p:txBody>
          <a:bodyPr>
            <a:normAutofit/>
          </a:bodyPr>
          <a:lstStyle/>
          <a:p>
            <a:pPr marL="0" indent="0" algn="just">
              <a:buNone/>
            </a:pPr>
            <a:r>
              <a:rPr lang="tr-TR" sz="2400" b="1" dirty="0" smtClean="0">
                <a:solidFill>
                  <a:schemeClr val="accent5">
                    <a:lumMod val="50000"/>
                  </a:schemeClr>
                </a:solidFill>
                <a:latin typeface="Century Gothic" panose="020B0502020202020204" pitchFamily="34" charset="0"/>
              </a:rPr>
              <a:t>3. Tarafsızlık</a:t>
            </a:r>
            <a:endParaRPr lang="tr-TR" sz="2400" b="1" dirty="0">
              <a:solidFill>
                <a:schemeClr val="accent5">
                  <a:lumMod val="50000"/>
                </a:schemeClr>
              </a:solidFill>
              <a:latin typeface="Century Gothic" panose="020B0502020202020204" pitchFamily="34" charset="0"/>
            </a:endParaRPr>
          </a:p>
          <a:p>
            <a:pPr marL="0" indent="0" algn="just">
              <a:buNone/>
            </a:pPr>
            <a:r>
              <a:rPr lang="tr-TR" sz="2400" dirty="0" smtClean="0">
                <a:latin typeface="Century Gothic" panose="020B0502020202020204" pitchFamily="34" charset="0"/>
              </a:rPr>
              <a:t>Afetzedelerin ve alandaki çalışanların güveni ve iyiliği için herhangi bir siyasi, dini, felsefi ya da ırksal tartışmaya girilmemesi ve çıkan tartışmalarda tarafsız kalınması gerekmektedir.</a:t>
            </a:r>
          </a:p>
          <a:p>
            <a:pPr marL="0" indent="0" algn="just">
              <a:buNone/>
            </a:pPr>
            <a:endParaRPr lang="tr-TR" sz="2400" dirty="0">
              <a:latin typeface="Century Gothic" panose="020B0502020202020204" pitchFamily="34" charset="0"/>
            </a:endParaRPr>
          </a:p>
          <a:p>
            <a:pPr marL="0" indent="0" algn="just">
              <a:buNone/>
            </a:pPr>
            <a:r>
              <a:rPr lang="tr-TR" sz="2400" b="1" dirty="0" smtClean="0">
                <a:solidFill>
                  <a:schemeClr val="accent5">
                    <a:lumMod val="50000"/>
                  </a:schemeClr>
                </a:solidFill>
                <a:latin typeface="Century Gothic" panose="020B0502020202020204" pitchFamily="34" charset="0"/>
              </a:rPr>
              <a:t>4. Bağımsızlık</a:t>
            </a:r>
          </a:p>
          <a:p>
            <a:pPr marL="0" indent="0" algn="just">
              <a:buNone/>
            </a:pPr>
            <a:r>
              <a:rPr lang="tr-TR" sz="2400" dirty="0" smtClean="0">
                <a:latin typeface="Century Gothic" panose="020B0502020202020204" pitchFamily="34" charset="0"/>
              </a:rPr>
              <a:t>Herhangi bir siyasi baskı altına girmeden, toplumun görüş ve ihtiyaçlarına uygun davranılması temel hedeftir. Uluslararası  yardım kaynağı seçilirken de belli bir siyasi, dini ya da etnik grubu temsil etmemesine dikkat edilmelidir.</a:t>
            </a: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553859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yaz zemin üzerine renkli suluboya damla Poster • Pixers® - Haydi  dünyanızı değiştirelim">
            <a:extLst>
              <a:ext uri="{FF2B5EF4-FFF2-40B4-BE49-F238E27FC236}">
                <a16:creationId xmlns:a16="http://schemas.microsoft.com/office/drawing/2014/main" xmlns="" id="{E07A0332-2357-491E-B9E1-D4F141D03E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39" b="8041"/>
          <a:stretch/>
        </p:blipFill>
        <p:spPr bwMode="auto">
          <a:xfrm>
            <a:off x="5767156" y="0"/>
            <a:ext cx="6424844" cy="5246703"/>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448833" y="682580"/>
            <a:ext cx="5810300" cy="5808065"/>
          </a:xfrm>
        </p:spPr>
        <p:txBody>
          <a:bodyPr>
            <a:normAutofit/>
          </a:bodyPr>
          <a:lstStyle/>
          <a:p>
            <a:pPr marL="0" indent="0" algn="just">
              <a:buNone/>
            </a:pPr>
            <a:r>
              <a:rPr lang="tr-TR" sz="2400" b="1" dirty="0" smtClean="0">
                <a:solidFill>
                  <a:schemeClr val="accent5">
                    <a:lumMod val="50000"/>
                  </a:schemeClr>
                </a:solidFill>
                <a:latin typeface="Century Gothic" panose="020B0502020202020204" pitchFamily="34" charset="0"/>
              </a:rPr>
              <a:t>5. Gönüllülük</a:t>
            </a:r>
          </a:p>
          <a:p>
            <a:pPr marL="0" indent="0" algn="just">
              <a:buNone/>
            </a:pPr>
            <a:r>
              <a:rPr lang="tr-TR" sz="2400" dirty="0" smtClean="0">
                <a:latin typeface="Century Gothic" panose="020B0502020202020204" pitchFamily="34" charset="0"/>
              </a:rPr>
              <a:t>Afet çalışanları yalnızca insani yardım amacıyla hizmet eden ve yardım hareketlerine herhangi bir zorunluluk olmadan, bireysel bağlılık gösteren bireylerdir. Yapılan müdahaleler sonucu, devletten, afetzedelerden ya da çeşitli kurumlardan karşılık beklemek etik dışı bir davranıştır. Ayrıca afetzedelerden gelen hediye vb. gibi taleplerde de bu ilkeyi göz ardı etmemek gerekmektedir.</a:t>
            </a:r>
          </a:p>
          <a:p>
            <a:pPr marL="0" indent="0" algn="just">
              <a:buNone/>
            </a:pPr>
            <a:endParaRPr lang="tr-TR" sz="2400" b="1" dirty="0">
              <a:solidFill>
                <a:schemeClr val="accent5">
                  <a:lumMod val="50000"/>
                </a:schemeClr>
              </a:solidFill>
              <a:latin typeface="Century Gothic" panose="020B0502020202020204" pitchFamily="34" charset="0"/>
            </a:endParaRPr>
          </a:p>
          <a:p>
            <a:pPr marL="0" indent="0" algn="just">
              <a:buNone/>
            </a:pPr>
            <a:endParaRPr lang="tr-TR" sz="2400" dirty="0" smtClean="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18636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alp Yara Bandı Ile Vektör Stok Vektörü - FreeImage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443" y="1831176"/>
            <a:ext cx="3226279" cy="282774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E5D2E2BD-61C4-49F9-B1F5-48AA5793A346}"/>
              </a:ext>
            </a:extLst>
          </p:cNvPr>
          <p:cNvSpPr>
            <a:spLocks noGrp="1"/>
          </p:cNvSpPr>
          <p:nvPr>
            <p:ph idx="1"/>
          </p:nvPr>
        </p:nvSpPr>
        <p:spPr>
          <a:xfrm>
            <a:off x="1018481" y="1560720"/>
            <a:ext cx="6000481" cy="4157500"/>
          </a:xfrm>
        </p:spPr>
        <p:txBody>
          <a:bodyPr>
            <a:normAutofit fontScale="92500"/>
          </a:bodyPr>
          <a:lstStyle/>
          <a:p>
            <a:pPr marL="0" indent="0" algn="just">
              <a:lnSpc>
                <a:spcPct val="150000"/>
              </a:lnSpc>
              <a:buNone/>
            </a:pPr>
            <a:r>
              <a:rPr lang="tr-TR" sz="2400" dirty="0" smtClean="0">
                <a:latin typeface="Century Gothic" panose="020B0502020202020204" pitchFamily="34" charset="0"/>
              </a:rPr>
              <a:t>Etik anlayış psikolojik yardımı hedef alan tüm hizmetlerin vazgeçilmez temelini oluşturur. Psikolojik yardım sunarken gözetilmesi gereken etik ilke ve sorumluluk yardım alanların en incinebilir durumda oldukları afet ve kriz durumlarında daha da büyük önem taşır.</a:t>
            </a:r>
            <a:endParaRPr lang="tr-TR" sz="2400" dirty="0">
              <a:latin typeface="Century Gothic" panose="020B0502020202020204" pitchFamily="34" charset="0"/>
            </a:endParaRPr>
          </a:p>
        </p:txBody>
      </p:sp>
      <p:sp>
        <p:nvSpPr>
          <p:cNvPr id="5" name="Dikdörtgen 4">
            <a:extLst>
              <a:ext uri="{FF2B5EF4-FFF2-40B4-BE49-F238E27FC236}">
                <a16:creationId xmlns:a16="http://schemas.microsoft.com/office/drawing/2014/main" xmlns="" id="{EBD9FF3A-D983-4475-9689-9FA1E1E6401B}"/>
              </a:ext>
            </a:extLst>
          </p:cNvPr>
          <p:cNvSpPr/>
          <p:nvPr/>
        </p:nvSpPr>
        <p:spPr>
          <a:xfrm>
            <a:off x="0" y="0"/>
            <a:ext cx="12192000" cy="6858000"/>
          </a:xfrm>
          <a:prstGeom prst="rect">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45334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yaz zemin üzerine renkli suluboya damla Poster • Pixers® - Haydi  dünyanızı değiştirelim">
            <a:extLst>
              <a:ext uri="{FF2B5EF4-FFF2-40B4-BE49-F238E27FC236}">
                <a16:creationId xmlns:a16="http://schemas.microsoft.com/office/drawing/2014/main" xmlns="" id="{E07A0332-2357-491E-B9E1-D4F141D03E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39" b="8041"/>
          <a:stretch/>
        </p:blipFill>
        <p:spPr bwMode="auto">
          <a:xfrm>
            <a:off x="5767156" y="0"/>
            <a:ext cx="6424844" cy="5246703"/>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448833" y="682580"/>
            <a:ext cx="5810300" cy="5808065"/>
          </a:xfrm>
        </p:spPr>
        <p:txBody>
          <a:bodyPr>
            <a:normAutofit lnSpcReduction="10000"/>
          </a:bodyPr>
          <a:lstStyle/>
          <a:p>
            <a:pPr marL="0" indent="0" algn="just">
              <a:buNone/>
            </a:pPr>
            <a:r>
              <a:rPr lang="tr-TR" sz="2400" b="1" dirty="0">
                <a:solidFill>
                  <a:schemeClr val="accent5">
                    <a:lumMod val="50000"/>
                  </a:schemeClr>
                </a:solidFill>
                <a:latin typeface="Century Gothic" panose="020B0502020202020204" pitchFamily="34" charset="0"/>
              </a:rPr>
              <a:t>6. Birlik/Beraberlik</a:t>
            </a:r>
          </a:p>
          <a:p>
            <a:pPr marL="0" indent="0" algn="just">
              <a:buNone/>
            </a:pPr>
            <a:r>
              <a:rPr lang="tr-TR" sz="2400" dirty="0" smtClean="0">
                <a:latin typeface="Century Gothic" panose="020B0502020202020204" pitchFamily="34" charset="0"/>
              </a:rPr>
              <a:t>Afet müdahale çalışmalarına katılan tüm tarafların ulusal birlikle birlikte hareket etmesi önemlidir. Birlik içinde koordineli çalışma, yardım edenlerin aynı amaç doğrultusunda hareket etmesini sağlar.</a:t>
            </a:r>
          </a:p>
          <a:p>
            <a:pPr marL="0" indent="0" algn="just">
              <a:buNone/>
            </a:pPr>
            <a:endParaRPr lang="tr-TR" sz="2400" dirty="0">
              <a:latin typeface="Century Gothic" panose="020B0502020202020204" pitchFamily="34" charset="0"/>
            </a:endParaRPr>
          </a:p>
          <a:p>
            <a:pPr marL="0" indent="0" algn="just">
              <a:buNone/>
            </a:pPr>
            <a:r>
              <a:rPr lang="tr-TR" sz="2400" b="1" dirty="0">
                <a:solidFill>
                  <a:schemeClr val="accent5">
                    <a:lumMod val="50000"/>
                  </a:schemeClr>
                </a:solidFill>
                <a:latin typeface="Century Gothic" panose="020B0502020202020204" pitchFamily="34" charset="0"/>
              </a:rPr>
              <a:t>7. </a:t>
            </a:r>
            <a:r>
              <a:rPr lang="tr-TR" sz="2400" b="1" dirty="0" smtClean="0">
                <a:solidFill>
                  <a:schemeClr val="accent5">
                    <a:lumMod val="50000"/>
                  </a:schemeClr>
                </a:solidFill>
                <a:latin typeface="Century Gothic" panose="020B0502020202020204" pitchFamily="34" charset="0"/>
              </a:rPr>
              <a:t>Evrensellik</a:t>
            </a:r>
          </a:p>
          <a:p>
            <a:pPr marL="0" indent="0" algn="just">
              <a:buNone/>
            </a:pPr>
            <a:r>
              <a:rPr lang="tr-TR" sz="2400" dirty="0" smtClean="0">
                <a:latin typeface="Century Gothic" panose="020B0502020202020204" pitchFamily="34" charset="0"/>
              </a:rPr>
              <a:t>Uluslararası Kızılhaç ve Kızılay Hareketi, tüm toplumlarda eşit statüye sahip olup eşit sorumlulukları paylaşırlar ve dünya çapında birbirlerine yardımcı olma görevleri vardır. Bu ortak anlayış herhangi bir afet durumunda evrensel düzeyde bir desteğin altyapısını oluşturur.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289892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ökkuşağı Suluboya Desenli Tek Kanat Fon Perde">
            <a:extLst>
              <a:ext uri="{FF2B5EF4-FFF2-40B4-BE49-F238E27FC236}">
                <a16:creationId xmlns:a16="http://schemas.microsoft.com/office/drawing/2014/main" xmlns="" id="{773EB0F9-9F2E-4D2A-B821-C3E6D1D2A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5048518" y="1529410"/>
            <a:ext cx="6954592" cy="5328590"/>
          </a:xfrm>
        </p:spPr>
        <p:txBody>
          <a:bodyPr>
            <a:normAutofit/>
          </a:bodyPr>
          <a:lstStyle/>
          <a:p>
            <a:pPr marL="0" indent="0" algn="just">
              <a:lnSpc>
                <a:spcPct val="150000"/>
              </a:lnSpc>
              <a:buNone/>
            </a:pPr>
            <a:r>
              <a:rPr lang="tr-TR" sz="2400" dirty="0" smtClean="0">
                <a:latin typeface="Century Gothic" panose="020B0502020202020204" pitchFamily="34" charset="0"/>
              </a:rPr>
              <a:t>Afet sonrasındaki yardım çalışmalarında verilecek hizmetin belli standardının sağlanması ve afetzedelerin haklarının ve iyilik hallerinin korunması bu ilkelerin temel işlevidir.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rgbClr val="C00000"/>
                </a:solidFill>
                <a:latin typeface="Century Gothic" panose="020B0502020202020204" pitchFamily="34" charset="0"/>
              </a:rPr>
              <a:t>Yardım Hizmetleri İlkeleri</a:t>
            </a:r>
            <a:endParaRPr lang="tr-TR" sz="3000" b="1" dirty="0">
              <a:solidFill>
                <a:srgbClr val="C00000"/>
              </a:solidFill>
              <a:latin typeface="Century Gothic" panose="020B0502020202020204" pitchFamily="34" charset="0"/>
            </a:endParaRPr>
          </a:p>
        </p:txBody>
      </p:sp>
      <p:pic>
        <p:nvPicPr>
          <p:cNvPr id="1026" name="Picture 2" descr="İnsani Yardım Çalışanlarına Dair Her Şey | Özçek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670" y="3994798"/>
            <a:ext cx="4876800" cy="2505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48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o Tjun Kit (hotjunkit) – Profile | Pinterest">
            <a:extLst>
              <a:ext uri="{FF2B5EF4-FFF2-40B4-BE49-F238E27FC236}">
                <a16:creationId xmlns:a16="http://schemas.microsoft.com/office/drawing/2014/main" xmlns="" id="{B1E3AB96-88CA-4173-A5F7-1435AC58F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981" y="1587"/>
            <a:ext cx="6022019" cy="5171375"/>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425004" y="1825625"/>
            <a:ext cx="6053070" cy="4351338"/>
          </a:xfrm>
        </p:spPr>
        <p:txBody>
          <a:bodyPr>
            <a:normAutofit fontScale="92500"/>
          </a:bodyPr>
          <a:lstStyle/>
          <a:p>
            <a:pPr marL="0" indent="0" algn="just">
              <a:lnSpc>
                <a:spcPct val="150000"/>
              </a:lnSpc>
              <a:buNone/>
            </a:pPr>
            <a:r>
              <a:rPr lang="tr-TR" sz="2400" dirty="0" smtClean="0">
                <a:latin typeface="Century Gothic" panose="020B0502020202020204" pitchFamily="34" charset="0"/>
              </a:rPr>
              <a:t>Tüm psikolojik yardım hizmetlerinde temel ilke zarar vermemektir. Potansiyel risklerin belirlenmesi ve afetzedeleri bu risklerden korumak için önlem almak, afet müdahale ekibinin sorumluluklarındandır. Zarar vermemenin yanı sıra afetzedelerin iyilik hallerine katkı sağlayan çalışmaların planlanmasına dikkat edilmelidir.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1. Zarar Vermemek</a:t>
            </a:r>
            <a:endParaRPr lang="tr-TR" sz="3000" b="1" dirty="0">
              <a:solidFill>
                <a:schemeClr val="accent1">
                  <a:lumMod val="50000"/>
                </a:schemeClr>
              </a:solidFill>
              <a:latin typeface="Century Gothic" panose="020B0502020202020204" pitchFamily="34" charset="0"/>
            </a:endParaRPr>
          </a:p>
        </p:txBody>
      </p:sp>
      <p:pic>
        <p:nvPicPr>
          <p:cNvPr id="2050" name="Picture 2" descr="Primum Non Nocere Printable Gift for Doctors First Do No | Etsy"/>
          <p:cNvPicPr>
            <a:picLocks noChangeAspect="1" noChangeArrowheads="1"/>
          </p:cNvPicPr>
          <p:nvPr/>
        </p:nvPicPr>
        <p:blipFill rotWithShape="1">
          <a:blip r:embed="rId3">
            <a:extLst>
              <a:ext uri="{28A0092B-C50C-407E-A947-70E740481C1C}">
                <a14:useLocalDpi xmlns:a14="http://schemas.microsoft.com/office/drawing/2010/main" val="0"/>
              </a:ext>
            </a:extLst>
          </a:blip>
          <a:srcRect l="3222" t="16671" r="9589" b="15991"/>
          <a:stretch/>
        </p:blipFill>
        <p:spPr bwMode="auto">
          <a:xfrm>
            <a:off x="7596820" y="3772239"/>
            <a:ext cx="3966829" cy="293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14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765C08D9-6B40-4CA3-9B09-529C446622CA}"/>
              </a:ext>
            </a:extLst>
          </p:cNvPr>
          <p:cNvSpPr/>
          <p:nvPr/>
        </p:nvSpPr>
        <p:spPr>
          <a:xfrm>
            <a:off x="0" y="0"/>
            <a:ext cx="12192000" cy="6858000"/>
          </a:xfrm>
          <a:prstGeom prst="rect">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6" descr="ünlem İşareti Video ve Detay Görüntü - iStock">
            <a:extLst>
              <a:ext uri="{FF2B5EF4-FFF2-40B4-BE49-F238E27FC236}">
                <a16:creationId xmlns:a16="http://schemas.microsoft.com/office/drawing/2014/main" xmlns="" id="{AC91A11D-A8FE-4875-8651-317ADDA57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68" r="32816"/>
          <a:stretch/>
        </p:blipFill>
        <p:spPr bwMode="auto">
          <a:xfrm rot="21335593">
            <a:off x="936004" y="1057806"/>
            <a:ext cx="2778711" cy="445104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Köşeleri Yuvarlatılmış 5">
            <a:extLst>
              <a:ext uri="{FF2B5EF4-FFF2-40B4-BE49-F238E27FC236}">
                <a16:creationId xmlns:a16="http://schemas.microsoft.com/office/drawing/2014/main" xmlns="" id="{9448712C-34FF-4136-A06F-09ABBAD1E126}"/>
              </a:ext>
            </a:extLst>
          </p:cNvPr>
          <p:cNvSpPr/>
          <p:nvPr/>
        </p:nvSpPr>
        <p:spPr>
          <a:xfrm>
            <a:off x="3481815" y="1214830"/>
            <a:ext cx="6384825" cy="4136994"/>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İçerik Yer Tutucusu 2">
            <a:extLst>
              <a:ext uri="{FF2B5EF4-FFF2-40B4-BE49-F238E27FC236}">
                <a16:creationId xmlns:a16="http://schemas.microsoft.com/office/drawing/2014/main" xmlns="" id="{E5D2E2BD-61C4-49F9-B1F5-48AA5793A346}"/>
              </a:ext>
            </a:extLst>
          </p:cNvPr>
          <p:cNvSpPr>
            <a:spLocks noGrp="1"/>
          </p:cNvSpPr>
          <p:nvPr>
            <p:ph idx="1"/>
          </p:nvPr>
        </p:nvSpPr>
        <p:spPr>
          <a:xfrm>
            <a:off x="3707188" y="1519884"/>
            <a:ext cx="5934078" cy="4060803"/>
          </a:xfrm>
        </p:spPr>
        <p:txBody>
          <a:bodyPr>
            <a:normAutofit fontScale="92500"/>
          </a:bodyPr>
          <a:lstStyle/>
          <a:p>
            <a:pPr marL="0" indent="0" algn="just">
              <a:lnSpc>
                <a:spcPct val="150000"/>
              </a:lnSpc>
              <a:buNone/>
            </a:pPr>
            <a:r>
              <a:rPr lang="tr-TR" sz="2400" dirty="0" smtClean="0">
                <a:latin typeface="Century Gothic" panose="020B0502020202020204" pitchFamily="34" charset="0"/>
              </a:rPr>
              <a:t>Kriz gönüllüleri genellikle etkilenen topluluğa yabancıdır ve o bölgeye ait gelenek/görenekleri bilemeyebilirler. Bu da hatalı davranışlara sebep olabilir. Bu nedenle, yardım eden gerektiğinde bu konuyla ilgili araştırma yapmalı veya süper vizyon almaya çalışmalıdır.</a:t>
            </a:r>
            <a:endParaRPr lang="tr-TR" sz="2400" dirty="0">
              <a:latin typeface="Century Gothic" panose="020B0502020202020204" pitchFamily="34" charset="0"/>
            </a:endParaRPr>
          </a:p>
        </p:txBody>
      </p:sp>
    </p:spTree>
    <p:extLst>
      <p:ext uri="{BB962C8B-B14F-4D97-AF65-F5344CB8AC3E}">
        <p14:creationId xmlns:p14="http://schemas.microsoft.com/office/powerpoint/2010/main" val="3264540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ir ülkenin bağımsızlık sembolleri hakkında bilgi - ODESTEK | 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70" y="1399468"/>
            <a:ext cx="5138671" cy="24265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Adobe Illustrator ile Suluboya Doku Nasıl Yapılır?">
            <a:extLst>
              <a:ext uri="{FF2B5EF4-FFF2-40B4-BE49-F238E27FC236}">
                <a16:creationId xmlns:a16="http://schemas.microsoft.com/office/drawing/2014/main" xmlns="" id="{D06C368D-8D2B-407F-B424-1404F18B3C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2" t="-5621" r="-842" b="650"/>
          <a:stretch/>
        </p:blipFill>
        <p:spPr bwMode="auto">
          <a:xfrm>
            <a:off x="5497421" y="93744"/>
            <a:ext cx="6694579" cy="428249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9DBECC9C-0EBE-43A1-BB4B-D563CC21AB82}"/>
              </a:ext>
            </a:extLst>
          </p:cNvPr>
          <p:cNvSpPr>
            <a:spLocks noGrp="1"/>
          </p:cNvSpPr>
          <p:nvPr>
            <p:ph idx="1"/>
          </p:nvPr>
        </p:nvSpPr>
        <p:spPr>
          <a:xfrm>
            <a:off x="145960" y="3826063"/>
            <a:ext cx="11900079" cy="3125681"/>
          </a:xfrm>
        </p:spPr>
        <p:txBody>
          <a:bodyPr>
            <a:normAutofit fontScale="85000" lnSpcReduction="20000"/>
          </a:bodyPr>
          <a:lstStyle/>
          <a:p>
            <a:pPr marL="0" indent="0" algn="just">
              <a:lnSpc>
                <a:spcPct val="150000"/>
              </a:lnSpc>
              <a:buNone/>
            </a:pPr>
            <a:r>
              <a:rPr lang="tr-TR" dirty="0" smtClean="0">
                <a:latin typeface="Century Gothic" panose="020B0502020202020204" pitchFamily="34" charset="0"/>
              </a:rPr>
              <a:t>Özerkliğe saygı başkalarının haklarını ihmal etmemeyi gerektirdiği için başka insanların özgürlüğüne duyulan saygı anlamına gelmektedir. Acil krizlerin ilk zamanlarında ruh sağlığı çalışanlarının yönlendirici ve otoriter olması doğrudur. Ancak, daha sonraki müdahalelerde ısrarcı olunmamalıdır. Psikolojik danışmanlar krizdeki insanların seçim yapabilmeleri için olanaklar sunmaya çalışmalıdır.</a:t>
            </a:r>
            <a:endParaRPr lang="tr-TR" dirty="0">
              <a:latin typeface="Century Gothic" panose="020B0502020202020204" pitchFamily="34" charset="0"/>
            </a:endParaRPr>
          </a:p>
        </p:txBody>
      </p:sp>
      <p:sp>
        <p:nvSpPr>
          <p:cNvPr id="5" name="Dikdörtgen 4">
            <a:extLst>
              <a:ext uri="{FF2B5EF4-FFF2-40B4-BE49-F238E27FC236}">
                <a16:creationId xmlns:a16="http://schemas.microsoft.com/office/drawing/2014/main" xmlns="" id="{B106086B-35AA-420B-9BF0-2726E8183B2C}"/>
              </a:ext>
            </a:extLst>
          </p:cNvPr>
          <p:cNvSpPr/>
          <p:nvPr/>
        </p:nvSpPr>
        <p:spPr>
          <a:xfrm>
            <a:off x="0" y="0"/>
            <a:ext cx="12192000" cy="6858000"/>
          </a:xfrm>
          <a:prstGeom prst="rect">
            <a:avLst/>
          </a:prstGeom>
          <a:noFill/>
          <a:ln w="1270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2. Özerklik</a:t>
            </a:r>
            <a:endParaRPr lang="tr-TR" sz="30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4111529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ökkuşağı Suluboya Desenli Tek Kanat Fon Perde">
            <a:extLst>
              <a:ext uri="{FF2B5EF4-FFF2-40B4-BE49-F238E27FC236}">
                <a16:creationId xmlns:a16="http://schemas.microsoft.com/office/drawing/2014/main" xmlns="" id="{773EB0F9-9F2E-4D2A-B821-C3E6D1D2A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4341790" y="1690688"/>
            <a:ext cx="7431110" cy="4351338"/>
          </a:xfrm>
        </p:spPr>
        <p:txBody>
          <a:bodyPr>
            <a:normAutofit lnSpcReduction="10000"/>
          </a:bodyPr>
          <a:lstStyle/>
          <a:p>
            <a:pPr marL="0" indent="0" algn="just">
              <a:lnSpc>
                <a:spcPct val="150000"/>
              </a:lnSpc>
              <a:buNone/>
            </a:pPr>
            <a:r>
              <a:rPr lang="tr-TR" sz="2400" dirty="0" smtClean="0">
                <a:latin typeface="Century Gothic" panose="020B0502020202020204" pitchFamily="34" charset="0"/>
              </a:rPr>
              <a:t>Faydacılık, kişinin kendisi için bir şeyler yapmasının ötesinde başkalarının yararına bir şeyler yapmasıdır. Zarar ve acının azaltılmasından ziyade bireyi daha iyi bir duruma getirecek yardımı sunmaktır. Gönüllü olan profesyonellerin kendi motivasyon kaynaklarının farkında olmaları gerekir ve önemlidir. Bu da çalışmalara sadece acıyı azaltmak için katılması demektir. </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3. Faydacılık</a:t>
            </a:r>
            <a:endParaRPr lang="tr-TR" sz="30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890533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entle Pink Blue Watercolor Stain Arkivvideomateriale (100 % royaltyfritt)  1020038911 | Shutterstock">
            <a:extLst>
              <a:ext uri="{FF2B5EF4-FFF2-40B4-BE49-F238E27FC236}">
                <a16:creationId xmlns:a16="http://schemas.microsoft.com/office/drawing/2014/main" xmlns="" id="{8E363E2B-2681-4C97-84EF-D93D0385B5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27"/>
          <a:stretch/>
        </p:blipFill>
        <p:spPr bwMode="auto">
          <a:xfrm rot="10800000">
            <a:off x="5918682" y="-24493"/>
            <a:ext cx="6273317" cy="336368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167425" y="1715181"/>
            <a:ext cx="6168981" cy="4351338"/>
          </a:xfrm>
        </p:spPr>
        <p:txBody>
          <a:bodyPr>
            <a:normAutofit/>
          </a:bodyPr>
          <a:lstStyle/>
          <a:p>
            <a:pPr marL="0" indent="0" algn="just">
              <a:lnSpc>
                <a:spcPct val="150000"/>
              </a:lnSpc>
              <a:buNone/>
            </a:pPr>
            <a:r>
              <a:rPr lang="tr-TR" sz="2400" dirty="0" smtClean="0">
                <a:latin typeface="Century Gothic" panose="020B0502020202020204" pitchFamily="34" charset="0"/>
              </a:rPr>
              <a:t>Sadakat, doğruluk, vefa ve söz tutma anlamına gelir. Ayrıca dürüstlük, güvenilirlik ve iyi niyeti içerir. Kriz durumlarında sadakat kapsayıcı bir ilke olarak kolayca gözlenebilir; gönüllüleri, profesyonelleri görev ve kimliklerine dikkat çekmek için motive eder.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rgbClr val="F2A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4. Sadakat</a:t>
            </a:r>
            <a:endParaRPr lang="tr-TR" sz="30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85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lue watercolor paint stroke background. watercolor stain 3365288 Vector  Art at Vecteezy">
            <a:extLst>
              <a:ext uri="{FF2B5EF4-FFF2-40B4-BE49-F238E27FC236}">
                <a16:creationId xmlns:a16="http://schemas.microsoft.com/office/drawing/2014/main" xmlns="" id="{D4F38EDB-60C5-40A7-AADE-AB7634379A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0" y="-24118"/>
            <a:ext cx="7151649" cy="476776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231820" y="3902299"/>
            <a:ext cx="11771290" cy="2979819"/>
          </a:xfrm>
        </p:spPr>
        <p:txBody>
          <a:bodyPr>
            <a:normAutofit/>
          </a:bodyPr>
          <a:lstStyle/>
          <a:p>
            <a:pPr marL="0" indent="0" algn="just">
              <a:lnSpc>
                <a:spcPct val="150000"/>
              </a:lnSpc>
              <a:buNone/>
            </a:pPr>
            <a:r>
              <a:rPr lang="tr-TR" sz="2400" dirty="0" smtClean="0">
                <a:latin typeface="Century Gothic" panose="020B0502020202020204" pitchFamily="34" charset="0"/>
              </a:rPr>
              <a:t>Afet alanında çalışan psikolojik danışmanlar, afetzedelere her zaman saygıyla yaklaşıldığını hissettirmelidir. Afetzedelerin zarar görmemesini sağlamak için alınabilecek en önemli önlem kimlik bilgilerinin gizli tutulmasıdır. Gizliliğin garanti edilmesi afetzedelerin yardım hizmetlerine ve müdahale çalışmalarına daha rahat katılmalarını sağlayacaktır.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5. Bireye Saygı ve Gizlilik</a:t>
            </a:r>
            <a:endParaRPr lang="tr-TR" sz="3000" b="1" dirty="0">
              <a:solidFill>
                <a:schemeClr val="accent1">
                  <a:lumMod val="50000"/>
                </a:schemeClr>
              </a:solidFill>
              <a:latin typeface="Century Gothic" panose="020B0502020202020204" pitchFamily="34" charset="0"/>
            </a:endParaRPr>
          </a:p>
        </p:txBody>
      </p:sp>
      <p:pic>
        <p:nvPicPr>
          <p:cNvPr id="4098" name="Picture 2" descr="Anahtar resim, küçük resim, illüstrasyon, grafik, ücretsiz çizi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45" t="9856" r="8269" b="7536"/>
          <a:stretch/>
        </p:blipFill>
        <p:spPr bwMode="auto">
          <a:xfrm>
            <a:off x="8559603" y="1049973"/>
            <a:ext cx="2700998"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049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ürekkep, boya, Su, düşürmek, suluboya, atlama, dağınık, soyut, sıvı, leke,  harman | Pikist">
            <a:extLst>
              <a:ext uri="{FF2B5EF4-FFF2-40B4-BE49-F238E27FC236}">
                <a16:creationId xmlns:a16="http://schemas.microsoft.com/office/drawing/2014/main" xmlns="" id="{70A1B80D-8ECB-46AC-889C-4C946A6FAF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54" r="12673"/>
          <a:stretch/>
        </p:blipFill>
        <p:spPr bwMode="auto">
          <a:xfrm>
            <a:off x="6998562" y="0"/>
            <a:ext cx="519343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201636" y="4407830"/>
            <a:ext cx="11788727" cy="3983143"/>
          </a:xfrm>
        </p:spPr>
        <p:txBody>
          <a:bodyPr>
            <a:normAutofit/>
          </a:bodyPr>
          <a:lstStyle/>
          <a:p>
            <a:pPr marL="0" indent="0" algn="just">
              <a:lnSpc>
                <a:spcPct val="150000"/>
              </a:lnSpc>
              <a:buNone/>
            </a:pPr>
            <a:r>
              <a:rPr lang="tr-TR" sz="2400" dirty="0" smtClean="0">
                <a:latin typeface="Century Gothic" panose="020B0502020202020204" pitchFamily="34" charset="0"/>
              </a:rPr>
              <a:t>Bu ilke, yardım hizmetlerinin öncelikle en risk altında olan gruplara olmak üzere tüm afetzedelere adil bir biçimde ulaştırılmasını ifade eder. Bazı durumlarda herkese eşit davranmaya çalışmak eşitsizlik yaratabilir. Önemli olan eşit olana eşit davranmak, eşit olmayanlardan ise dezavantajı olana öncelik vermektir.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6. Adalet</a:t>
            </a:r>
            <a:endParaRPr lang="tr-TR" sz="3000" b="1" dirty="0">
              <a:solidFill>
                <a:schemeClr val="accent1">
                  <a:lumMod val="50000"/>
                </a:schemeClr>
              </a:solidFill>
              <a:latin typeface="Century Gothic" panose="020B0502020202020204" pitchFamily="34" charset="0"/>
            </a:endParaRPr>
          </a:p>
        </p:txBody>
      </p:sp>
      <p:pic>
        <p:nvPicPr>
          <p:cNvPr id="5122" name="Picture 2" descr="Eşitlik Adalet midir? - Bizim Köşe"/>
          <p:cNvPicPr>
            <a:picLocks noChangeAspect="1" noChangeArrowheads="1"/>
          </p:cNvPicPr>
          <p:nvPr/>
        </p:nvPicPr>
        <p:blipFill rotWithShape="1">
          <a:blip r:embed="rId3">
            <a:extLst>
              <a:ext uri="{28A0092B-C50C-407E-A947-70E740481C1C}">
                <a14:useLocalDpi xmlns:a14="http://schemas.microsoft.com/office/drawing/2010/main" val="0"/>
              </a:ext>
            </a:extLst>
          </a:blip>
          <a:srcRect l="38672" t="25082" r="10164" b="13994"/>
          <a:stretch/>
        </p:blipFill>
        <p:spPr bwMode="auto">
          <a:xfrm>
            <a:off x="1284848" y="1510870"/>
            <a:ext cx="4811151" cy="2727973"/>
          </a:xfrm>
          <a:prstGeom prst="rect">
            <a:avLst/>
          </a:prstGeom>
          <a:ln w="63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87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yaz zemin üzerine renkli suluboya damla Poster • Pixers® - Haydi  dünyanızı değiştirelim">
            <a:extLst>
              <a:ext uri="{FF2B5EF4-FFF2-40B4-BE49-F238E27FC236}">
                <a16:creationId xmlns:a16="http://schemas.microsoft.com/office/drawing/2014/main" xmlns="" id="{E07A0332-2357-491E-B9E1-D4F141D03E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39" b="8041"/>
          <a:stretch/>
        </p:blipFill>
        <p:spPr bwMode="auto">
          <a:xfrm>
            <a:off x="5767156" y="0"/>
            <a:ext cx="6424844" cy="5246703"/>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283336" y="1574396"/>
            <a:ext cx="6310648" cy="4684354"/>
          </a:xfrm>
        </p:spPr>
        <p:txBody>
          <a:bodyPr>
            <a:normAutofit/>
          </a:bodyPr>
          <a:lstStyle/>
          <a:p>
            <a:pPr marL="0" indent="0" algn="just">
              <a:lnSpc>
                <a:spcPct val="150000"/>
              </a:lnSpc>
              <a:buNone/>
            </a:pPr>
            <a:r>
              <a:rPr lang="tr-TR" sz="2400" dirty="0" smtClean="0">
                <a:latin typeface="Century Gothic" panose="020B0502020202020204" pitchFamily="34" charset="0"/>
              </a:rPr>
              <a:t>Afet alanında çalışan tüm gönüllülerin temel danışma becerilerini ve tekniklerini bilmesi, her afetzede için uygun psikolojik müdahale türlerine karar verebilecek kuramsal bilgiye sahip olması gerekmektedir. Tüm afetzedeler tarafından kabul edilebilir ve güvenilir olmak uygunluk ilkesinin temelidir.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7. Uygunluk</a:t>
            </a:r>
            <a:endParaRPr lang="tr-TR" sz="30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143340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765C08D9-6B40-4CA3-9B09-529C446622CA}"/>
              </a:ext>
            </a:extLst>
          </p:cNvPr>
          <p:cNvSpPr/>
          <p:nvPr/>
        </p:nvSpPr>
        <p:spPr>
          <a:xfrm>
            <a:off x="0" y="0"/>
            <a:ext cx="12192000" cy="6858000"/>
          </a:xfrm>
          <a:prstGeom prst="rect">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6" descr="ünlem İşareti Video ve Detay Görüntü - iStock">
            <a:extLst>
              <a:ext uri="{FF2B5EF4-FFF2-40B4-BE49-F238E27FC236}">
                <a16:creationId xmlns:a16="http://schemas.microsoft.com/office/drawing/2014/main" xmlns="" id="{AC91A11D-A8FE-4875-8651-317ADDA57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68" r="32816"/>
          <a:stretch/>
        </p:blipFill>
        <p:spPr bwMode="auto">
          <a:xfrm rot="21335593">
            <a:off x="936004" y="1057806"/>
            <a:ext cx="2778711" cy="445104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Köşeleri Yuvarlatılmış 5">
            <a:extLst>
              <a:ext uri="{FF2B5EF4-FFF2-40B4-BE49-F238E27FC236}">
                <a16:creationId xmlns:a16="http://schemas.microsoft.com/office/drawing/2014/main" xmlns="" id="{9448712C-34FF-4136-A06F-09ABBAD1E126}"/>
              </a:ext>
            </a:extLst>
          </p:cNvPr>
          <p:cNvSpPr/>
          <p:nvPr/>
        </p:nvSpPr>
        <p:spPr>
          <a:xfrm>
            <a:off x="3481815" y="1214830"/>
            <a:ext cx="6384825" cy="4136994"/>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İçerik Yer Tutucusu 2">
            <a:extLst>
              <a:ext uri="{FF2B5EF4-FFF2-40B4-BE49-F238E27FC236}">
                <a16:creationId xmlns:a16="http://schemas.microsoft.com/office/drawing/2014/main" xmlns="" id="{E5D2E2BD-61C4-49F9-B1F5-48AA5793A346}"/>
              </a:ext>
            </a:extLst>
          </p:cNvPr>
          <p:cNvSpPr>
            <a:spLocks noGrp="1"/>
          </p:cNvSpPr>
          <p:nvPr>
            <p:ph idx="1"/>
          </p:nvPr>
        </p:nvSpPr>
        <p:spPr>
          <a:xfrm>
            <a:off x="3622033" y="1291021"/>
            <a:ext cx="6104387" cy="4060803"/>
          </a:xfrm>
        </p:spPr>
        <p:txBody>
          <a:bodyPr>
            <a:normAutofit/>
          </a:bodyPr>
          <a:lstStyle/>
          <a:p>
            <a:pPr marL="0" indent="0" algn="just">
              <a:lnSpc>
                <a:spcPct val="150000"/>
              </a:lnSpc>
              <a:buNone/>
            </a:pPr>
            <a:r>
              <a:rPr lang="tr-TR" sz="2400" dirty="0" smtClean="0">
                <a:latin typeface="Century Gothic" panose="020B0502020202020204" pitchFamily="34" charset="0"/>
              </a:rPr>
              <a:t>Kriz ve afet durumlarında kimi zaman kodların dönüştürülmesi, şartlara göre yorumlanıp uyarlanması gerekebilir. Ancak bu dönüştürmenin, yardım alanın yararına olması ve hatta bunun da ötesinde onun iyilik halini artırmaya yönelik olması gereklidir. </a:t>
            </a:r>
            <a:endParaRPr lang="tr-TR" sz="2400" dirty="0">
              <a:latin typeface="Century Gothic" panose="020B0502020202020204" pitchFamily="34" charset="0"/>
            </a:endParaRPr>
          </a:p>
        </p:txBody>
      </p:sp>
    </p:spTree>
    <p:extLst>
      <p:ext uri="{BB962C8B-B14F-4D97-AF65-F5344CB8AC3E}">
        <p14:creationId xmlns:p14="http://schemas.microsoft.com/office/powerpoint/2010/main" val="3791516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dobe Illustrator ile Suluboya Doku Nasıl Yapılır?">
            <a:extLst>
              <a:ext uri="{FF2B5EF4-FFF2-40B4-BE49-F238E27FC236}">
                <a16:creationId xmlns:a16="http://schemas.microsoft.com/office/drawing/2014/main" xmlns="" id="{D06C368D-8D2B-407F-B424-1404F18B3C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2" t="-5621" r="-842" b="650"/>
          <a:stretch/>
        </p:blipFill>
        <p:spPr bwMode="auto">
          <a:xfrm>
            <a:off x="5497421" y="93744"/>
            <a:ext cx="6694579" cy="428249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9DBECC9C-0EBE-43A1-BB4B-D563CC21AB82}"/>
              </a:ext>
            </a:extLst>
          </p:cNvPr>
          <p:cNvSpPr>
            <a:spLocks noGrp="1"/>
          </p:cNvSpPr>
          <p:nvPr>
            <p:ph idx="1"/>
          </p:nvPr>
        </p:nvSpPr>
        <p:spPr>
          <a:xfrm>
            <a:off x="145960" y="3826063"/>
            <a:ext cx="11900079" cy="3125681"/>
          </a:xfrm>
        </p:spPr>
        <p:txBody>
          <a:bodyPr>
            <a:normAutofit fontScale="85000" lnSpcReduction="10000"/>
          </a:bodyPr>
          <a:lstStyle/>
          <a:p>
            <a:pPr marL="0" indent="0" algn="just">
              <a:lnSpc>
                <a:spcPct val="150000"/>
              </a:lnSpc>
              <a:buNone/>
            </a:pPr>
            <a:r>
              <a:rPr lang="tr-TR" dirty="0" smtClean="0">
                <a:latin typeface="Century Gothic" panose="020B0502020202020204" pitchFamily="34" charset="0"/>
              </a:rPr>
              <a:t>Afet sonrasındaki yardım uygulamalarında izlenecek adımlar ve ilkeler tartışmaya ve incelemeye açık olmalıdır. Böylece hem afet müdahale ekibinde yer alanlar hem de afetzedeler, müdahale sürecine ilişkin önerilerini sunabilir, aksaklıklar düzeltilebilir. Afet çalışanları afetzedelere karşı dürüst ve açık olmalı, verdiği sözleri tutmalı ve afetzedelerin sorularını dürüstçe cevaplamalıdır.</a:t>
            </a:r>
            <a:endParaRPr lang="tr-TR" dirty="0">
              <a:latin typeface="Century Gothic" panose="020B0502020202020204" pitchFamily="34" charset="0"/>
            </a:endParaRPr>
          </a:p>
        </p:txBody>
      </p:sp>
      <p:sp>
        <p:nvSpPr>
          <p:cNvPr id="5" name="Dikdörtgen 4">
            <a:extLst>
              <a:ext uri="{FF2B5EF4-FFF2-40B4-BE49-F238E27FC236}">
                <a16:creationId xmlns:a16="http://schemas.microsoft.com/office/drawing/2014/main" xmlns="" id="{B106086B-35AA-420B-9BF0-2726E8183B2C}"/>
              </a:ext>
            </a:extLst>
          </p:cNvPr>
          <p:cNvSpPr/>
          <p:nvPr/>
        </p:nvSpPr>
        <p:spPr>
          <a:xfrm>
            <a:off x="0" y="0"/>
            <a:ext cx="12192000" cy="6858000"/>
          </a:xfrm>
          <a:prstGeom prst="rect">
            <a:avLst/>
          </a:prstGeom>
          <a:noFill/>
          <a:ln w="1270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8. Açıklık/Şeffaflık</a:t>
            </a:r>
            <a:endParaRPr lang="tr-TR" sz="3000" b="1" dirty="0">
              <a:solidFill>
                <a:schemeClr val="accent1">
                  <a:lumMod val="50000"/>
                </a:schemeClr>
              </a:solidFill>
              <a:latin typeface="Century Gothic" panose="020B0502020202020204" pitchFamily="34" charset="0"/>
            </a:endParaRPr>
          </a:p>
        </p:txBody>
      </p:sp>
      <p:pic>
        <p:nvPicPr>
          <p:cNvPr id="1026" name="Picture 2" descr="Şeffaflık (Transparency) Kavramı - YERELYONETIMBLO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063" y="1364385"/>
            <a:ext cx="3553496" cy="2461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74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rumluluk Meselesi | Uykusuz Anneler Kulüb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921" y="3363687"/>
            <a:ext cx="3663992" cy="29984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4" name="Picture 2" descr="Gentle Pink Blue Watercolor Stain Arkivvideomateriale (100 % royaltyfritt)  1020038911 | Shutterstock">
            <a:extLst>
              <a:ext uri="{FF2B5EF4-FFF2-40B4-BE49-F238E27FC236}">
                <a16:creationId xmlns:a16="http://schemas.microsoft.com/office/drawing/2014/main" xmlns="" id="{8E363E2B-2681-4C97-84EF-D93D0385B5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27"/>
          <a:stretch/>
        </p:blipFill>
        <p:spPr bwMode="auto">
          <a:xfrm rot="10800000">
            <a:off x="5918682" y="-24493"/>
            <a:ext cx="6273317" cy="336368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167425" y="1715181"/>
            <a:ext cx="6168981" cy="4351338"/>
          </a:xfrm>
        </p:spPr>
        <p:txBody>
          <a:bodyPr>
            <a:normAutofit lnSpcReduction="10000"/>
          </a:bodyPr>
          <a:lstStyle/>
          <a:p>
            <a:pPr marL="0" indent="0" algn="just">
              <a:lnSpc>
                <a:spcPct val="150000"/>
              </a:lnSpc>
              <a:buNone/>
            </a:pPr>
            <a:r>
              <a:rPr lang="tr-TR" sz="2400" dirty="0" smtClean="0">
                <a:latin typeface="Century Gothic" panose="020B0502020202020204" pitchFamily="34" charset="0"/>
              </a:rPr>
              <a:t>Tüm afet müdahale ekibi üyeleri hazırlanan planlara ve etik ilkelere uymak sorumluluğunu taşır. Afet müdahale ekibi üyelerinin yapılan çalışmalarla ilgili yükümlülüklerini bilmesi ve yardımlarını bu yasalara göre şekillendirmesi sorumluluk ilkesinin diğer bir parçasıdır.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rgbClr val="F2A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9. Sorumluluk</a:t>
            </a:r>
            <a:endParaRPr lang="tr-TR" sz="3000" b="1" dirty="0">
              <a:solidFill>
                <a:schemeClr val="accent1">
                  <a:lumMod val="50000"/>
                </a:schemeClr>
              </a:solidFill>
              <a:latin typeface="Century Gothic" panose="020B0502020202020204" pitchFamily="34" charset="0"/>
            </a:endParaRPr>
          </a:p>
        </p:txBody>
      </p:sp>
      <p:pic>
        <p:nvPicPr>
          <p:cNvPr id="2052" name="Picture 4" descr="Sorumluluk Meselesi | Uykusuz Anneler Kulübü"/>
          <p:cNvPicPr>
            <a:picLocks noChangeAspect="1" noChangeArrowheads="1"/>
          </p:cNvPicPr>
          <p:nvPr/>
        </p:nvPicPr>
        <p:blipFill rotWithShape="1">
          <a:blip r:embed="rId2">
            <a:extLst>
              <a:ext uri="{28A0092B-C50C-407E-A947-70E740481C1C}">
                <a14:useLocalDpi xmlns:a14="http://schemas.microsoft.com/office/drawing/2010/main" val="0"/>
              </a:ext>
            </a:extLst>
          </a:blip>
          <a:srcRect l="37488" t="31647" r="33991" b="52541"/>
          <a:stretch/>
        </p:blipFill>
        <p:spPr bwMode="auto">
          <a:xfrm>
            <a:off x="8770512" y="4742024"/>
            <a:ext cx="1390918" cy="63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515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lişim Eğitim ve Mesleki Dayanışma Derneğini Kurduk – Ölçek Mühendis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587" y="659336"/>
            <a:ext cx="3919529" cy="261812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lue watercolor paint stroke background. watercolor stain 3365288 Vector  Art at Vecteezy">
            <a:extLst>
              <a:ext uri="{FF2B5EF4-FFF2-40B4-BE49-F238E27FC236}">
                <a16:creationId xmlns:a16="http://schemas.microsoft.com/office/drawing/2014/main" xmlns="" id="{D4F38EDB-60C5-40A7-AADE-AB7634379A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10" y="-24118"/>
            <a:ext cx="7151649" cy="476776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210355" y="4494728"/>
            <a:ext cx="11771290" cy="2979819"/>
          </a:xfrm>
        </p:spPr>
        <p:txBody>
          <a:bodyPr>
            <a:normAutofit/>
          </a:bodyPr>
          <a:lstStyle/>
          <a:p>
            <a:pPr marL="0" indent="0" algn="just">
              <a:lnSpc>
                <a:spcPct val="150000"/>
              </a:lnSpc>
              <a:buNone/>
            </a:pPr>
            <a:r>
              <a:rPr lang="tr-TR" sz="2400" dirty="0" smtClean="0">
                <a:latin typeface="Century Gothic" panose="020B0502020202020204" pitchFamily="34" charset="0"/>
              </a:rPr>
              <a:t>Dayanışma, tüm bireylerin birbirinin ihtiyaçlarını gözetmesi anlamındadır. Dayanışma ilkesi doğrultusunda kısıtlı imkanlar unutulmamalı ve kişisel çıkarlar yerine afetten etkilenen topluluğun çıkarları için hareket edilmelidir.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10. Dayanışma</a:t>
            </a:r>
            <a:endParaRPr lang="tr-TR" sz="30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12002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ceotudent.com/wp-content/images/post/user-35359/593ky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4046" y="3021548"/>
            <a:ext cx="3267478" cy="32674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ökkuşağı Suluboya Desenli Tek Kanat Fon Perde">
            <a:extLst>
              <a:ext uri="{FF2B5EF4-FFF2-40B4-BE49-F238E27FC236}">
                <a16:creationId xmlns:a16="http://schemas.microsoft.com/office/drawing/2014/main" xmlns="" id="{773EB0F9-9F2E-4D2A-B821-C3E6D1D2A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4174364" y="1368716"/>
            <a:ext cx="7431110" cy="4351338"/>
          </a:xfrm>
        </p:spPr>
        <p:txBody>
          <a:bodyPr>
            <a:normAutofit/>
          </a:bodyPr>
          <a:lstStyle/>
          <a:p>
            <a:pPr marL="0" indent="0" algn="just">
              <a:lnSpc>
                <a:spcPct val="150000"/>
              </a:lnSpc>
              <a:buNone/>
            </a:pPr>
            <a:r>
              <a:rPr lang="tr-TR" sz="2400" dirty="0" smtClean="0">
                <a:latin typeface="Century Gothic" panose="020B0502020202020204" pitchFamily="34" charset="0"/>
              </a:rPr>
              <a:t>Müdahale planları acil durumlarda duruma uygun hale gelecek şekilde düzenlenmeye açık olmalıdır.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chemeClr val="accent1">
                    <a:lumMod val="50000"/>
                  </a:schemeClr>
                </a:solidFill>
                <a:latin typeface="Century Gothic" panose="020B0502020202020204" pitchFamily="34" charset="0"/>
              </a:rPr>
              <a:t>11. Esneklik</a:t>
            </a:r>
            <a:endParaRPr lang="tr-TR" sz="30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520211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Suluboya vektör nokta Poster • Pixers® - Haydi dünyanızı değiştirelim">
            <a:extLst>
              <a:ext uri="{FF2B5EF4-FFF2-40B4-BE49-F238E27FC236}">
                <a16:creationId xmlns:a16="http://schemas.microsoft.com/office/drawing/2014/main" xmlns="" id="{3E6879DB-11F8-4361-9765-7134E1523F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83" r="5044" b="7160"/>
          <a:stretch/>
        </p:blipFill>
        <p:spPr bwMode="auto">
          <a:xfrm rot="10800000">
            <a:off x="7390403" y="0"/>
            <a:ext cx="4801597" cy="411908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xmlns="" id="{CF77DED4-4DF5-4578-B241-CC5C05A9BA64}"/>
              </a:ext>
            </a:extLst>
          </p:cNvPr>
          <p:cNvSpPr>
            <a:spLocks noGrp="1"/>
          </p:cNvSpPr>
          <p:nvPr>
            <p:ph type="title"/>
          </p:nvPr>
        </p:nvSpPr>
        <p:spPr>
          <a:xfrm>
            <a:off x="593501" y="514988"/>
            <a:ext cx="5923209" cy="1325563"/>
          </a:xfrm>
        </p:spPr>
        <p:txBody>
          <a:bodyPr>
            <a:normAutofit fontScale="90000"/>
          </a:bodyPr>
          <a:lstStyle/>
          <a:p>
            <a:pPr algn="ctr">
              <a:lnSpc>
                <a:spcPct val="150000"/>
              </a:lnSpc>
            </a:pPr>
            <a:r>
              <a:rPr lang="tr-TR" sz="3000" b="1" dirty="0">
                <a:solidFill>
                  <a:srgbClr val="FF0000"/>
                </a:solidFill>
                <a:latin typeface="Century Gothic" panose="020B0502020202020204" pitchFamily="34" charset="0"/>
              </a:rPr>
              <a:t>Kriz Çalışmaları İçin Olası </a:t>
            </a:r>
            <a:r>
              <a:rPr lang="tr-TR" sz="3000" b="1" dirty="0" smtClean="0">
                <a:solidFill>
                  <a:srgbClr val="FF0000"/>
                </a:solidFill>
                <a:latin typeface="Century Gothic" panose="020B0502020202020204" pitchFamily="34" charset="0"/>
              </a:rPr>
              <a:t/>
            </a:r>
            <a:br>
              <a:rPr lang="tr-TR" sz="3000" b="1" dirty="0" smtClean="0">
                <a:solidFill>
                  <a:srgbClr val="FF0000"/>
                </a:solidFill>
                <a:latin typeface="Century Gothic" panose="020B0502020202020204" pitchFamily="34" charset="0"/>
              </a:rPr>
            </a:br>
            <a:r>
              <a:rPr lang="tr-TR" sz="3000" b="1" dirty="0" smtClean="0">
                <a:solidFill>
                  <a:srgbClr val="FF0000"/>
                </a:solidFill>
                <a:latin typeface="Century Gothic" panose="020B0502020202020204" pitchFamily="34" charset="0"/>
              </a:rPr>
              <a:t>Etik </a:t>
            </a:r>
            <a:r>
              <a:rPr lang="tr-TR" sz="3000" b="1" dirty="0">
                <a:solidFill>
                  <a:srgbClr val="FF0000"/>
                </a:solidFill>
                <a:latin typeface="Century Gothic" panose="020B0502020202020204" pitchFamily="34" charset="0"/>
              </a:rPr>
              <a:t>Karar Verme Modelleri</a:t>
            </a:r>
          </a:p>
        </p:txBody>
      </p:sp>
      <p:sp>
        <p:nvSpPr>
          <p:cNvPr id="3" name="İçerik Yer Tutucusu 2">
            <a:extLst>
              <a:ext uri="{FF2B5EF4-FFF2-40B4-BE49-F238E27FC236}">
                <a16:creationId xmlns:a16="http://schemas.microsoft.com/office/drawing/2014/main" xmlns="" id="{14AC09A9-D233-498E-A1E8-81F9413612D6}"/>
              </a:ext>
            </a:extLst>
          </p:cNvPr>
          <p:cNvSpPr>
            <a:spLocks noGrp="1"/>
          </p:cNvSpPr>
          <p:nvPr>
            <p:ph idx="1"/>
          </p:nvPr>
        </p:nvSpPr>
        <p:spPr>
          <a:xfrm>
            <a:off x="400318" y="2059541"/>
            <a:ext cx="7867919" cy="4351338"/>
          </a:xfrm>
        </p:spPr>
        <p:txBody>
          <a:bodyPr/>
          <a:lstStyle/>
          <a:p>
            <a:pPr>
              <a:lnSpc>
                <a:spcPct val="150000"/>
              </a:lnSpc>
            </a:pPr>
            <a:r>
              <a:rPr lang="tr-TR" sz="2400" dirty="0" smtClean="0">
                <a:latin typeface="Century Gothic" panose="020B0502020202020204" pitchFamily="34" charset="0"/>
              </a:rPr>
              <a:t>Hızla karar verilerek harekete geçirilmesi gereken afet ve kriz durumlarında var olan etik ve yasal standartlar yetersiz kalabilir. Hatta bazı etik ilkeler birbirleriyle çelişebilir.</a:t>
            </a:r>
          </a:p>
          <a:p>
            <a:pPr>
              <a:lnSpc>
                <a:spcPct val="150000"/>
              </a:lnSpc>
            </a:pPr>
            <a:r>
              <a:rPr lang="tr-TR" sz="2400" dirty="0" smtClean="0">
                <a:latin typeface="Century Gothic" panose="020B0502020202020204" pitchFamily="34" charset="0"/>
              </a:rPr>
              <a:t>Bu durumda karar verme modelleri, etik ikilemler karşısında en doğru karar verme olasılığını yükseltir.</a:t>
            </a:r>
          </a:p>
          <a:p>
            <a:endParaRPr lang="tr-TR" sz="2400" dirty="0">
              <a:latin typeface="Century Gothic" panose="020B0502020202020204" pitchFamily="34" charset="0"/>
            </a:endParaRPr>
          </a:p>
          <a:p>
            <a:endParaRPr lang="tr-TR" dirty="0"/>
          </a:p>
        </p:txBody>
      </p:sp>
      <p:sp>
        <p:nvSpPr>
          <p:cNvPr id="4" name="Dikdörtgen 3">
            <a:extLst>
              <a:ext uri="{FF2B5EF4-FFF2-40B4-BE49-F238E27FC236}">
                <a16:creationId xmlns:a16="http://schemas.microsoft.com/office/drawing/2014/main" xmlns="" id="{FFA5B50A-BC74-4BE1-AD32-F6B8B9D54AE3}"/>
              </a:ext>
            </a:extLst>
          </p:cNvPr>
          <p:cNvSpPr/>
          <p:nvPr/>
        </p:nvSpPr>
        <p:spPr>
          <a:xfrm>
            <a:off x="0" y="0"/>
            <a:ext cx="12192000" cy="6858000"/>
          </a:xfrm>
          <a:prstGeom prst="rect">
            <a:avLst/>
          </a:prstGeom>
          <a:noFill/>
          <a:ln w="1270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953519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ürekkep, boya, Su, düşürmek, suluboya, atlama, dağınık, soyut, sıvı, leke,  harman | Pikist">
            <a:extLst>
              <a:ext uri="{FF2B5EF4-FFF2-40B4-BE49-F238E27FC236}">
                <a16:creationId xmlns:a16="http://schemas.microsoft.com/office/drawing/2014/main" xmlns="" id="{70A1B80D-8ECB-46AC-889C-4C946A6FAF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54" r="12673"/>
          <a:stretch/>
        </p:blipFill>
        <p:spPr bwMode="auto">
          <a:xfrm>
            <a:off x="6998562" y="0"/>
            <a:ext cx="519343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410196" y="991673"/>
            <a:ext cx="8051224" cy="5550795"/>
          </a:xfrm>
        </p:spPr>
        <p:txBody>
          <a:bodyPr>
            <a:normAutofit fontScale="92500" lnSpcReduction="10000"/>
          </a:bodyPr>
          <a:lstStyle/>
          <a:p>
            <a:pPr marL="0" indent="0" algn="just">
              <a:lnSpc>
                <a:spcPct val="150000"/>
              </a:lnSpc>
              <a:buNone/>
            </a:pPr>
            <a:r>
              <a:rPr lang="tr-TR" sz="2400" dirty="0" smtClean="0">
                <a:latin typeface="Century Gothic" panose="020B0502020202020204" pitchFamily="34" charset="0"/>
              </a:rPr>
              <a:t>-İlkeler etiğine göre sahip olunması gereken etik ilkeler:</a:t>
            </a:r>
          </a:p>
          <a:p>
            <a:pPr algn="just">
              <a:lnSpc>
                <a:spcPct val="150000"/>
              </a:lnSpc>
              <a:buFont typeface="Wingdings" panose="05000000000000000000" pitchFamily="2" charset="2"/>
              <a:buChar char="ü"/>
            </a:pPr>
            <a:r>
              <a:rPr lang="tr-TR" sz="2400" b="1" i="1" dirty="0" smtClean="0">
                <a:latin typeface="Century Gothic" panose="020B0502020202020204" pitchFamily="34" charset="0"/>
              </a:rPr>
              <a:t>Zarar vermeme</a:t>
            </a:r>
          </a:p>
          <a:p>
            <a:pPr algn="just">
              <a:lnSpc>
                <a:spcPct val="150000"/>
              </a:lnSpc>
              <a:buFont typeface="Wingdings" panose="05000000000000000000" pitchFamily="2" charset="2"/>
              <a:buChar char="ü"/>
            </a:pPr>
            <a:r>
              <a:rPr lang="tr-TR" sz="2400" b="1" i="1" dirty="0" smtClean="0">
                <a:latin typeface="Century Gothic" panose="020B0502020202020204" pitchFamily="34" charset="0"/>
              </a:rPr>
              <a:t>Faydacılık</a:t>
            </a:r>
          </a:p>
          <a:p>
            <a:pPr algn="just">
              <a:lnSpc>
                <a:spcPct val="150000"/>
              </a:lnSpc>
              <a:buFont typeface="Wingdings" panose="05000000000000000000" pitchFamily="2" charset="2"/>
              <a:buChar char="ü"/>
            </a:pPr>
            <a:r>
              <a:rPr lang="tr-TR" sz="2400" b="1" i="1" dirty="0" smtClean="0">
                <a:latin typeface="Century Gothic" panose="020B0502020202020204" pitchFamily="34" charset="0"/>
              </a:rPr>
              <a:t>Özerklik</a:t>
            </a:r>
          </a:p>
          <a:p>
            <a:pPr algn="just">
              <a:lnSpc>
                <a:spcPct val="150000"/>
              </a:lnSpc>
              <a:buFont typeface="Wingdings" panose="05000000000000000000" pitchFamily="2" charset="2"/>
              <a:buChar char="ü"/>
            </a:pPr>
            <a:r>
              <a:rPr lang="tr-TR" sz="2400" b="1" i="1" dirty="0" smtClean="0">
                <a:latin typeface="Century Gothic" panose="020B0502020202020204" pitchFamily="34" charset="0"/>
              </a:rPr>
              <a:t>Adalet</a:t>
            </a:r>
          </a:p>
          <a:p>
            <a:pPr algn="just">
              <a:lnSpc>
                <a:spcPct val="150000"/>
              </a:lnSpc>
              <a:buFont typeface="Wingdings" panose="05000000000000000000" pitchFamily="2" charset="2"/>
              <a:buChar char="ü"/>
            </a:pPr>
            <a:r>
              <a:rPr lang="tr-TR" sz="2400" b="1" i="1" dirty="0" smtClean="0">
                <a:latin typeface="Century Gothic" panose="020B0502020202020204" pitchFamily="34" charset="0"/>
              </a:rPr>
              <a:t>Sadakat</a:t>
            </a:r>
          </a:p>
          <a:p>
            <a:pPr marL="0" indent="0" algn="just">
              <a:lnSpc>
                <a:spcPct val="150000"/>
              </a:lnSpc>
              <a:buNone/>
            </a:pPr>
            <a:r>
              <a:rPr lang="tr-TR" sz="2400" dirty="0" smtClean="0">
                <a:latin typeface="Century Gothic" panose="020B0502020202020204" pitchFamily="34" charset="0"/>
              </a:rPr>
              <a:t>-Söz konusu ilkeler akılcı, objektif, evrensel ve tarafsız olmaya dayanır. Herhangi bir etik ikilemin çözümünde öncelikle bu ilkeler gözden geçirilir ve olası çözümleri tanımlayan seçenekler geliştirilir.</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Başlık 1">
            <a:extLst>
              <a:ext uri="{FF2B5EF4-FFF2-40B4-BE49-F238E27FC236}">
                <a16:creationId xmlns:a16="http://schemas.microsoft.com/office/drawing/2014/main" xmlns="" id="{5590F685-1728-47FF-A401-A61F53B58082}"/>
              </a:ext>
            </a:extLst>
          </p:cNvPr>
          <p:cNvSpPr>
            <a:spLocks noGrp="1"/>
          </p:cNvSpPr>
          <p:nvPr>
            <p:ph type="title"/>
          </p:nvPr>
        </p:nvSpPr>
        <p:spPr>
          <a:xfrm>
            <a:off x="0" y="-124273"/>
            <a:ext cx="8264262" cy="1325563"/>
          </a:xfrm>
        </p:spPr>
        <p:txBody>
          <a:bodyPr>
            <a:noAutofit/>
          </a:bodyPr>
          <a:lstStyle/>
          <a:p>
            <a:pPr algn="ctr">
              <a:lnSpc>
                <a:spcPct val="150000"/>
              </a:lnSpc>
            </a:pPr>
            <a:r>
              <a:rPr lang="tr-TR" sz="3000" b="1" dirty="0" smtClean="0">
                <a:solidFill>
                  <a:srgbClr val="7030A0"/>
                </a:solidFill>
                <a:latin typeface="Century Gothic" panose="020B0502020202020204" pitchFamily="34" charset="0"/>
              </a:rPr>
              <a:t>İlke Merkezli Etik</a:t>
            </a:r>
            <a:endParaRPr lang="tr-TR" sz="3000" b="1" dirty="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1430531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1 Kilometre(Km) Kaç Adım Yapar? | Meteor Ha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010" y="3371478"/>
            <a:ext cx="3717703" cy="329655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xmlns="" id="{765C08D9-6B40-4CA3-9B09-529C446622CA}"/>
              </a:ext>
            </a:extLst>
          </p:cNvPr>
          <p:cNvSpPr/>
          <p:nvPr/>
        </p:nvSpPr>
        <p:spPr>
          <a:xfrm>
            <a:off x="0" y="0"/>
            <a:ext cx="12192000" cy="6858000"/>
          </a:xfrm>
          <a:prstGeom prst="rect">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İçerik Yer Tutucusu 2">
            <a:extLst>
              <a:ext uri="{FF2B5EF4-FFF2-40B4-BE49-F238E27FC236}">
                <a16:creationId xmlns:a16="http://schemas.microsoft.com/office/drawing/2014/main" xmlns="" id="{E5D2E2BD-61C4-49F9-B1F5-48AA5793A346}"/>
              </a:ext>
            </a:extLst>
          </p:cNvPr>
          <p:cNvSpPr>
            <a:spLocks noGrp="1"/>
          </p:cNvSpPr>
          <p:nvPr>
            <p:ph idx="1"/>
          </p:nvPr>
        </p:nvSpPr>
        <p:spPr>
          <a:xfrm>
            <a:off x="294285" y="234574"/>
            <a:ext cx="11644429" cy="6295015"/>
          </a:xfrm>
        </p:spPr>
        <p:txBody>
          <a:bodyPr>
            <a:normAutofit/>
          </a:bodyPr>
          <a:lstStyle/>
          <a:p>
            <a:pPr marL="0" indent="0" algn="just">
              <a:lnSpc>
                <a:spcPct val="150000"/>
              </a:lnSpc>
              <a:buNone/>
            </a:pPr>
            <a:r>
              <a:rPr lang="tr-TR" sz="2400" b="1" dirty="0" smtClean="0">
                <a:solidFill>
                  <a:schemeClr val="accent2"/>
                </a:solidFill>
                <a:latin typeface="Century Gothic" panose="020B0502020202020204" pitchFamily="34" charset="0"/>
              </a:rPr>
              <a:t>İlke merkezli etiği temel alarak geliştirilen </a:t>
            </a:r>
            <a:r>
              <a:rPr lang="tr-TR" sz="2400" b="1" u="sng" dirty="0" smtClean="0">
                <a:solidFill>
                  <a:schemeClr val="accent2"/>
                </a:solidFill>
                <a:latin typeface="Century Gothic" panose="020B0502020202020204" pitchFamily="34" charset="0"/>
              </a:rPr>
              <a:t>Beş Adım Modeli</a:t>
            </a:r>
            <a:r>
              <a:rPr lang="tr-TR" sz="2400" b="1" dirty="0" smtClean="0">
                <a:solidFill>
                  <a:schemeClr val="accent2"/>
                </a:solidFill>
                <a:latin typeface="Century Gothic" panose="020B0502020202020204" pitchFamily="34" charset="0"/>
              </a:rPr>
              <a:t> şu özellikleri içerir:</a:t>
            </a:r>
          </a:p>
          <a:p>
            <a:pPr marL="457200" indent="-457200" algn="just">
              <a:lnSpc>
                <a:spcPct val="150000"/>
              </a:lnSpc>
              <a:buAutoNum type="alphaLcPeriod"/>
            </a:pPr>
            <a:r>
              <a:rPr lang="tr-TR" sz="2400" dirty="0" smtClean="0">
                <a:latin typeface="Century Gothic" panose="020B0502020202020204" pitchFamily="34" charset="0"/>
              </a:rPr>
              <a:t>Karar ahlaki ilkelerle tutarlı olmalıdır.</a:t>
            </a:r>
          </a:p>
          <a:p>
            <a:pPr marL="457200" indent="-457200" algn="just">
              <a:lnSpc>
                <a:spcPct val="150000"/>
              </a:lnSpc>
              <a:buAutoNum type="alphaLcPeriod"/>
            </a:pPr>
            <a:r>
              <a:rPr lang="tr-TR" sz="2400" dirty="0" smtClean="0">
                <a:latin typeface="Century Gothic" panose="020B0502020202020204" pitchFamily="34" charset="0"/>
              </a:rPr>
              <a:t>Karar vermek için harekete geçmek başarı şansını artırır.</a:t>
            </a:r>
          </a:p>
          <a:p>
            <a:pPr marL="457200" indent="-457200" algn="just">
              <a:lnSpc>
                <a:spcPct val="150000"/>
              </a:lnSpc>
              <a:buAutoNum type="alphaLcPeriod"/>
            </a:pPr>
            <a:r>
              <a:rPr lang="tr-TR" sz="2400" dirty="0" smtClean="0">
                <a:latin typeface="Century Gothic" panose="020B0502020202020204" pitchFamily="34" charset="0"/>
              </a:rPr>
              <a:t>Etik ilkelerin alternatifi başka bir etik ilkedir.</a:t>
            </a:r>
          </a:p>
          <a:p>
            <a:pPr marL="457200" indent="-457200" algn="just">
              <a:lnSpc>
                <a:spcPct val="150000"/>
              </a:lnSpc>
              <a:buAutoNum type="alphaLcPeriod"/>
            </a:pPr>
            <a:r>
              <a:rPr lang="tr-TR" sz="2400" dirty="0" smtClean="0">
                <a:latin typeface="Century Gothic" panose="020B0502020202020204" pitchFamily="34" charset="0"/>
              </a:rPr>
              <a:t>Karar, ilgili bütün taraflar gözetilerek tarafsızca verilmeli ve tarafları rencide etmemelidir.</a:t>
            </a:r>
          </a:p>
          <a:p>
            <a:pPr marL="457200" indent="-457200" algn="just">
              <a:lnSpc>
                <a:spcPct val="150000"/>
              </a:lnSpc>
              <a:buAutoNum type="alphaLcPeriod"/>
            </a:pPr>
            <a:r>
              <a:rPr lang="tr-TR" sz="2400" dirty="0" smtClean="0">
                <a:latin typeface="Century Gothic" panose="020B0502020202020204" pitchFamily="34" charset="0"/>
              </a:rPr>
              <a:t>Olumsuz etkiler minimize edilmelidir.</a:t>
            </a:r>
          </a:p>
        </p:txBody>
      </p:sp>
    </p:spTree>
    <p:extLst>
      <p:ext uri="{BB962C8B-B14F-4D97-AF65-F5344CB8AC3E}">
        <p14:creationId xmlns:p14="http://schemas.microsoft.com/office/powerpoint/2010/main" val="3572297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1 Kilometre(Km) Kaç Adım Yapar? | Meteor Ha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010" y="3371478"/>
            <a:ext cx="3717703" cy="329655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xmlns="" id="{765C08D9-6B40-4CA3-9B09-529C446622CA}"/>
              </a:ext>
            </a:extLst>
          </p:cNvPr>
          <p:cNvSpPr/>
          <p:nvPr/>
        </p:nvSpPr>
        <p:spPr>
          <a:xfrm>
            <a:off x="0" y="0"/>
            <a:ext cx="12192000" cy="6858000"/>
          </a:xfrm>
          <a:prstGeom prst="rect">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İçerik Yer Tutucusu 2">
            <a:extLst>
              <a:ext uri="{FF2B5EF4-FFF2-40B4-BE49-F238E27FC236}">
                <a16:creationId xmlns:a16="http://schemas.microsoft.com/office/drawing/2014/main" xmlns="" id="{E5D2E2BD-61C4-49F9-B1F5-48AA5793A346}"/>
              </a:ext>
            </a:extLst>
          </p:cNvPr>
          <p:cNvSpPr>
            <a:spLocks noGrp="1"/>
          </p:cNvSpPr>
          <p:nvPr>
            <p:ph idx="1"/>
          </p:nvPr>
        </p:nvSpPr>
        <p:spPr>
          <a:xfrm>
            <a:off x="294285" y="234574"/>
            <a:ext cx="11644429" cy="6295015"/>
          </a:xfrm>
        </p:spPr>
        <p:txBody>
          <a:bodyPr>
            <a:normAutofit/>
          </a:bodyPr>
          <a:lstStyle/>
          <a:p>
            <a:pPr marL="0" indent="0" algn="just">
              <a:lnSpc>
                <a:spcPct val="150000"/>
              </a:lnSpc>
              <a:buNone/>
            </a:pPr>
            <a:r>
              <a:rPr lang="tr-TR" sz="2400" b="1" dirty="0" smtClean="0">
                <a:solidFill>
                  <a:schemeClr val="accent2"/>
                </a:solidFill>
                <a:latin typeface="Century Gothic" panose="020B0502020202020204" pitchFamily="34" charset="0"/>
              </a:rPr>
              <a:t>Beş Adım Modeli’nin basamakları:</a:t>
            </a:r>
          </a:p>
          <a:p>
            <a:pPr marL="457200" indent="-457200" algn="just">
              <a:lnSpc>
                <a:spcPct val="150000"/>
              </a:lnSpc>
              <a:buAutoNum type="arabicPeriod"/>
            </a:pPr>
            <a:r>
              <a:rPr lang="tr-TR" sz="2400" b="1" dirty="0" smtClean="0">
                <a:solidFill>
                  <a:schemeClr val="accent3">
                    <a:lumMod val="50000"/>
                  </a:schemeClr>
                </a:solidFill>
                <a:latin typeface="Century Gothic" panose="020B0502020202020204" pitchFamily="34" charset="0"/>
              </a:rPr>
              <a:t>Problemi tanımlama ve inceleme: </a:t>
            </a:r>
            <a:r>
              <a:rPr lang="tr-TR" sz="2400" dirty="0" smtClean="0">
                <a:latin typeface="Century Gothic" panose="020B0502020202020204" pitchFamily="34" charset="0"/>
              </a:rPr>
              <a:t>Etik ilkeleri ihlal eden ya da ihlal etme tehlikesi olan eylemler etik sorunlar olarak tanımlanmalıdır.</a:t>
            </a:r>
          </a:p>
          <a:p>
            <a:pPr marL="457200" indent="-457200" algn="just">
              <a:lnSpc>
                <a:spcPct val="150000"/>
              </a:lnSpc>
              <a:buAutoNum type="arabicPeriod"/>
            </a:pPr>
            <a:r>
              <a:rPr lang="tr-TR" sz="2400" b="1" dirty="0" smtClean="0">
                <a:solidFill>
                  <a:schemeClr val="accent3">
                    <a:lumMod val="50000"/>
                  </a:schemeClr>
                </a:solidFill>
                <a:latin typeface="Century Gothic" panose="020B0502020202020204" pitchFamily="34" charset="0"/>
              </a:rPr>
              <a:t>Hipotez geliştirme: </a:t>
            </a:r>
            <a:r>
              <a:rPr lang="tr-TR" sz="2400" dirty="0" smtClean="0">
                <a:latin typeface="Century Gothic" panose="020B0502020202020204" pitchFamily="34" charset="0"/>
              </a:rPr>
              <a:t>Alternatif çözüm yolları genel ahlak ilkeleriyle uyumlu olmalıdır.</a:t>
            </a:r>
          </a:p>
          <a:p>
            <a:pPr marL="457200" indent="-457200" algn="just">
              <a:lnSpc>
                <a:spcPct val="150000"/>
              </a:lnSpc>
              <a:buAutoNum type="arabicPeriod"/>
            </a:pPr>
            <a:r>
              <a:rPr lang="tr-TR" sz="2400" b="1" dirty="0" smtClean="0">
                <a:solidFill>
                  <a:schemeClr val="accent3">
                    <a:lumMod val="50000"/>
                  </a:schemeClr>
                </a:solidFill>
                <a:latin typeface="Century Gothic" panose="020B0502020202020204" pitchFamily="34" charset="0"/>
              </a:rPr>
              <a:t>Seçenekleri değerlendirme ve analiz etme: </a:t>
            </a:r>
            <a:r>
              <a:rPr lang="tr-TR" sz="2400" dirty="0" smtClean="0">
                <a:latin typeface="Century Gothic" panose="020B0502020202020204" pitchFamily="34" charset="0"/>
              </a:rPr>
              <a:t>Seçilen hipotez problemin çözümünde denge kurmaya yönelik olmalıdır.</a:t>
            </a:r>
          </a:p>
          <a:p>
            <a:pPr marL="457200" indent="-457200" algn="just">
              <a:lnSpc>
                <a:spcPct val="150000"/>
              </a:lnSpc>
              <a:buAutoNum type="arabicPeriod"/>
            </a:pPr>
            <a:r>
              <a:rPr lang="tr-TR" sz="2400" b="1" dirty="0" smtClean="0">
                <a:solidFill>
                  <a:schemeClr val="accent3">
                    <a:lumMod val="50000"/>
                  </a:schemeClr>
                </a:solidFill>
                <a:latin typeface="Century Gothic" panose="020B0502020202020204" pitchFamily="34" charset="0"/>
              </a:rPr>
              <a:t>En uygun seçeneği uygulama: </a:t>
            </a:r>
            <a:r>
              <a:rPr lang="tr-TR" sz="2400" dirty="0" smtClean="0">
                <a:latin typeface="Century Gothic" panose="020B0502020202020204" pitchFamily="34" charset="0"/>
              </a:rPr>
              <a:t>İhlal edilen ilkenin zararını en aza indirmeye yönelik çözüm yolu seçilmeli.</a:t>
            </a:r>
          </a:p>
          <a:p>
            <a:pPr marL="457200" indent="-457200" algn="just">
              <a:lnSpc>
                <a:spcPct val="150000"/>
              </a:lnSpc>
              <a:buAutoNum type="arabicPeriod"/>
            </a:pPr>
            <a:r>
              <a:rPr lang="tr-TR" sz="2400" b="1" dirty="0" smtClean="0">
                <a:solidFill>
                  <a:schemeClr val="accent3">
                    <a:lumMod val="50000"/>
                  </a:schemeClr>
                </a:solidFill>
                <a:latin typeface="Century Gothic" panose="020B0502020202020204" pitchFamily="34" charset="0"/>
              </a:rPr>
              <a:t>Sonucu değerlendirme</a:t>
            </a:r>
          </a:p>
        </p:txBody>
      </p:sp>
    </p:spTree>
    <p:extLst>
      <p:ext uri="{BB962C8B-B14F-4D97-AF65-F5344CB8AC3E}">
        <p14:creationId xmlns:p14="http://schemas.microsoft.com/office/powerpoint/2010/main" val="3866419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ürekkep, boya, Su, düşürmek, suluboya, atlama, dağınık, soyut, sıvı, leke,  harman | Pikist">
            <a:extLst>
              <a:ext uri="{FF2B5EF4-FFF2-40B4-BE49-F238E27FC236}">
                <a16:creationId xmlns:a16="http://schemas.microsoft.com/office/drawing/2014/main" xmlns="" id="{70A1B80D-8ECB-46AC-889C-4C946A6FAF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54" r="12673"/>
          <a:stretch/>
        </p:blipFill>
        <p:spPr bwMode="auto">
          <a:xfrm>
            <a:off x="6998562" y="0"/>
            <a:ext cx="519343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410196" y="991673"/>
            <a:ext cx="8051224" cy="5550795"/>
          </a:xfrm>
        </p:spPr>
        <p:txBody>
          <a:bodyPr>
            <a:normAutofit/>
          </a:bodyPr>
          <a:lstStyle/>
          <a:p>
            <a:pPr marL="0" indent="0" algn="just">
              <a:lnSpc>
                <a:spcPct val="150000"/>
              </a:lnSpc>
              <a:buNone/>
            </a:pPr>
            <a:r>
              <a:rPr lang="tr-TR" sz="2400" dirty="0" smtClean="0">
                <a:latin typeface="Century Gothic" panose="020B0502020202020204" pitchFamily="34" charset="0"/>
              </a:rPr>
              <a:t>Erdem etiği, karar vermede önemli olanın bireysel ahlak anlayışı ve kişisel inanışlar olduğunu savunur.</a:t>
            </a:r>
          </a:p>
          <a:p>
            <a:pPr marL="0" indent="0" algn="just">
              <a:lnSpc>
                <a:spcPct val="150000"/>
              </a:lnSpc>
              <a:buNone/>
            </a:pPr>
            <a:r>
              <a:rPr lang="tr-TR" sz="2400" dirty="0" smtClean="0">
                <a:latin typeface="Century Gothic" panose="020B0502020202020204" pitchFamily="34" charset="0"/>
              </a:rPr>
              <a:t>Bu bireysel özellikler şunlardır:</a:t>
            </a:r>
          </a:p>
          <a:p>
            <a:pPr algn="just">
              <a:lnSpc>
                <a:spcPct val="150000"/>
              </a:lnSpc>
              <a:buFont typeface="Wingdings" panose="05000000000000000000" pitchFamily="2" charset="2"/>
              <a:buChar char="ü"/>
            </a:pPr>
            <a:r>
              <a:rPr lang="tr-TR" sz="2400" dirty="0" smtClean="0">
                <a:latin typeface="Century Gothic" panose="020B0502020202020204" pitchFamily="34" charset="0"/>
              </a:rPr>
              <a:t>Sağduyu</a:t>
            </a:r>
          </a:p>
          <a:p>
            <a:pPr algn="just">
              <a:lnSpc>
                <a:spcPct val="150000"/>
              </a:lnSpc>
              <a:buFont typeface="Wingdings" panose="05000000000000000000" pitchFamily="2" charset="2"/>
              <a:buChar char="ü"/>
            </a:pPr>
            <a:r>
              <a:rPr lang="tr-TR" sz="2400" dirty="0" smtClean="0">
                <a:latin typeface="Century Gothic" panose="020B0502020202020204" pitchFamily="34" charset="0"/>
              </a:rPr>
              <a:t>Dürüstlük</a:t>
            </a:r>
          </a:p>
          <a:p>
            <a:pPr algn="just">
              <a:lnSpc>
                <a:spcPct val="150000"/>
              </a:lnSpc>
              <a:buFont typeface="Wingdings" panose="05000000000000000000" pitchFamily="2" charset="2"/>
              <a:buChar char="ü"/>
            </a:pPr>
            <a:r>
              <a:rPr lang="tr-TR" sz="2400" dirty="0" smtClean="0">
                <a:latin typeface="Century Gothic" panose="020B0502020202020204" pitchFamily="34" charset="0"/>
              </a:rPr>
              <a:t>Saygı</a:t>
            </a:r>
          </a:p>
          <a:p>
            <a:pPr algn="just">
              <a:lnSpc>
                <a:spcPct val="150000"/>
              </a:lnSpc>
              <a:buFont typeface="Wingdings" panose="05000000000000000000" pitchFamily="2" charset="2"/>
              <a:buChar char="ü"/>
            </a:pPr>
            <a:r>
              <a:rPr lang="tr-TR" sz="2400" dirty="0" smtClean="0">
                <a:latin typeface="Century Gothic" panose="020B0502020202020204" pitchFamily="34" charset="0"/>
              </a:rPr>
              <a:t>Yardımseverlik</a:t>
            </a:r>
          </a:p>
          <a:p>
            <a:pPr marL="0" indent="0" algn="just">
              <a:lnSpc>
                <a:spcPct val="150000"/>
              </a:lnSpc>
              <a:buNone/>
            </a:pP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Başlık 1">
            <a:extLst>
              <a:ext uri="{FF2B5EF4-FFF2-40B4-BE49-F238E27FC236}">
                <a16:creationId xmlns:a16="http://schemas.microsoft.com/office/drawing/2014/main" xmlns="" id="{5590F685-1728-47FF-A401-A61F53B58082}"/>
              </a:ext>
            </a:extLst>
          </p:cNvPr>
          <p:cNvSpPr>
            <a:spLocks noGrp="1"/>
          </p:cNvSpPr>
          <p:nvPr>
            <p:ph type="title"/>
          </p:nvPr>
        </p:nvSpPr>
        <p:spPr>
          <a:xfrm>
            <a:off x="0" y="-124273"/>
            <a:ext cx="8264262" cy="1325563"/>
          </a:xfrm>
        </p:spPr>
        <p:txBody>
          <a:bodyPr>
            <a:noAutofit/>
          </a:bodyPr>
          <a:lstStyle/>
          <a:p>
            <a:pPr algn="ctr">
              <a:lnSpc>
                <a:spcPct val="150000"/>
              </a:lnSpc>
            </a:pPr>
            <a:r>
              <a:rPr lang="tr-TR" sz="3000" b="1" dirty="0" smtClean="0">
                <a:solidFill>
                  <a:srgbClr val="7030A0"/>
                </a:solidFill>
                <a:latin typeface="Century Gothic" panose="020B0502020202020204" pitchFamily="34" charset="0"/>
              </a:rPr>
              <a:t>Erdem Etiği</a:t>
            </a:r>
            <a:endParaRPr lang="tr-TR" sz="3000" b="1" dirty="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784322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765C08D9-6B40-4CA3-9B09-529C446622CA}"/>
              </a:ext>
            </a:extLst>
          </p:cNvPr>
          <p:cNvSpPr/>
          <p:nvPr/>
        </p:nvSpPr>
        <p:spPr>
          <a:xfrm>
            <a:off x="0" y="0"/>
            <a:ext cx="12192000" cy="6858000"/>
          </a:xfrm>
          <a:prstGeom prst="rect">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6" descr="ünlem İşareti Video ve Detay Görüntü - iStock">
            <a:extLst>
              <a:ext uri="{FF2B5EF4-FFF2-40B4-BE49-F238E27FC236}">
                <a16:creationId xmlns:a16="http://schemas.microsoft.com/office/drawing/2014/main" xmlns="" id="{AC91A11D-A8FE-4875-8651-317ADDA57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68" r="32816"/>
          <a:stretch/>
        </p:blipFill>
        <p:spPr bwMode="auto">
          <a:xfrm rot="21335593">
            <a:off x="936004" y="1057806"/>
            <a:ext cx="2778711" cy="445104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Köşeleri Yuvarlatılmış 5">
            <a:extLst>
              <a:ext uri="{FF2B5EF4-FFF2-40B4-BE49-F238E27FC236}">
                <a16:creationId xmlns:a16="http://schemas.microsoft.com/office/drawing/2014/main" xmlns="" id="{9448712C-34FF-4136-A06F-09ABBAD1E126}"/>
              </a:ext>
            </a:extLst>
          </p:cNvPr>
          <p:cNvSpPr/>
          <p:nvPr/>
        </p:nvSpPr>
        <p:spPr>
          <a:xfrm>
            <a:off x="3481815" y="1214830"/>
            <a:ext cx="6384825" cy="4136994"/>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İçerik Yer Tutucusu 2">
            <a:extLst>
              <a:ext uri="{FF2B5EF4-FFF2-40B4-BE49-F238E27FC236}">
                <a16:creationId xmlns:a16="http://schemas.microsoft.com/office/drawing/2014/main" xmlns="" id="{E5D2E2BD-61C4-49F9-B1F5-48AA5793A346}"/>
              </a:ext>
            </a:extLst>
          </p:cNvPr>
          <p:cNvSpPr>
            <a:spLocks noGrp="1"/>
          </p:cNvSpPr>
          <p:nvPr>
            <p:ph idx="1"/>
          </p:nvPr>
        </p:nvSpPr>
        <p:spPr>
          <a:xfrm>
            <a:off x="3707188" y="1291021"/>
            <a:ext cx="5934078" cy="4060803"/>
          </a:xfrm>
        </p:spPr>
        <p:txBody>
          <a:bodyPr>
            <a:normAutofit/>
          </a:bodyPr>
          <a:lstStyle/>
          <a:p>
            <a:pPr marL="0" indent="0" algn="just">
              <a:lnSpc>
                <a:spcPct val="150000"/>
              </a:lnSpc>
              <a:buNone/>
            </a:pPr>
            <a:r>
              <a:rPr lang="tr-TR" sz="2400" dirty="0" smtClean="0">
                <a:latin typeface="Century Gothic" panose="020B0502020202020204" pitchFamily="34" charset="0"/>
              </a:rPr>
              <a:t>İlgili alan yazında etik ikilemlerin çözümüne ilişkin çeşitli karar verme modellerinin olduğu görülmektedir. Cottone ve Travis (2003), yedi karar verme modelini özetleyerek etik karar verme sürecinde bütünleyici bir model sunmuşlardır.</a:t>
            </a:r>
            <a:endParaRPr lang="tr-TR" sz="2400" dirty="0">
              <a:latin typeface="Century Gothic" panose="020B0502020202020204" pitchFamily="34" charset="0"/>
            </a:endParaRPr>
          </a:p>
        </p:txBody>
      </p:sp>
    </p:spTree>
    <p:extLst>
      <p:ext uri="{BB962C8B-B14F-4D97-AF65-F5344CB8AC3E}">
        <p14:creationId xmlns:p14="http://schemas.microsoft.com/office/powerpoint/2010/main" val="386158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590F685-1728-47FF-A401-A61F53B58082}"/>
              </a:ext>
            </a:extLst>
          </p:cNvPr>
          <p:cNvSpPr>
            <a:spLocks noGrp="1"/>
          </p:cNvSpPr>
          <p:nvPr>
            <p:ph type="title"/>
          </p:nvPr>
        </p:nvSpPr>
        <p:spPr/>
        <p:txBody>
          <a:bodyPr>
            <a:normAutofit/>
          </a:bodyPr>
          <a:lstStyle/>
          <a:p>
            <a:pPr algn="ctr"/>
            <a:r>
              <a:rPr lang="tr-TR" sz="4000" b="1" dirty="0" smtClean="0">
                <a:solidFill>
                  <a:schemeClr val="accent6">
                    <a:lumMod val="75000"/>
                  </a:schemeClr>
                </a:solidFill>
                <a:latin typeface="Century Gothic" panose="020B0502020202020204" pitchFamily="34" charset="0"/>
              </a:rPr>
              <a:t>BM Kalkınma Programı (UNDP) Tarafından Hazırlanan Afet Yönetimi Etik İlkeleri</a:t>
            </a:r>
            <a:endParaRPr lang="tr-TR" sz="4000" b="1" dirty="0">
              <a:solidFill>
                <a:schemeClr val="accent6">
                  <a:lumMod val="75000"/>
                </a:schemeClr>
              </a:solidFill>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3074" name="Picture 2" descr="UNDP Logo Vector (.SVG)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391" y="2698254"/>
            <a:ext cx="6382823" cy="3148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201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765C08D9-6B40-4CA3-9B09-529C446622CA}"/>
              </a:ext>
            </a:extLst>
          </p:cNvPr>
          <p:cNvSpPr/>
          <p:nvPr/>
        </p:nvSpPr>
        <p:spPr>
          <a:xfrm>
            <a:off x="0" y="0"/>
            <a:ext cx="12192000" cy="6858000"/>
          </a:xfrm>
          <a:prstGeom prst="rect">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İçerik Yer Tutucusu 2">
            <a:extLst>
              <a:ext uri="{FF2B5EF4-FFF2-40B4-BE49-F238E27FC236}">
                <a16:creationId xmlns:a16="http://schemas.microsoft.com/office/drawing/2014/main" xmlns="" id="{E5D2E2BD-61C4-49F9-B1F5-48AA5793A346}"/>
              </a:ext>
            </a:extLst>
          </p:cNvPr>
          <p:cNvSpPr>
            <a:spLocks noGrp="1"/>
          </p:cNvSpPr>
          <p:nvPr>
            <p:ph idx="1"/>
          </p:nvPr>
        </p:nvSpPr>
        <p:spPr>
          <a:xfrm>
            <a:off x="294285" y="234575"/>
            <a:ext cx="10845940" cy="1748772"/>
          </a:xfrm>
        </p:spPr>
        <p:txBody>
          <a:bodyPr>
            <a:normAutofit/>
          </a:bodyPr>
          <a:lstStyle/>
          <a:p>
            <a:pPr marL="0" indent="0" algn="just">
              <a:lnSpc>
                <a:spcPct val="150000"/>
              </a:lnSpc>
              <a:buNone/>
            </a:pPr>
            <a:r>
              <a:rPr lang="tr-TR" sz="2400" b="1" dirty="0" smtClean="0">
                <a:solidFill>
                  <a:schemeClr val="accent2"/>
                </a:solidFill>
                <a:latin typeface="Century Gothic" panose="020B0502020202020204" pitchFamily="34" charset="0"/>
              </a:rPr>
              <a:t>Etik Davranışın Bütünleyici/Bütünleştirici Karar Verme Modeli</a:t>
            </a:r>
          </a:p>
        </p:txBody>
      </p:sp>
      <p:graphicFrame>
        <p:nvGraphicFramePr>
          <p:cNvPr id="2" name="Tablo 1"/>
          <p:cNvGraphicFramePr>
            <a:graphicFrameLocks noGrp="1"/>
          </p:cNvGraphicFramePr>
          <p:nvPr>
            <p:extLst>
              <p:ext uri="{D42A27DB-BD31-4B8C-83A1-F6EECF244321}">
                <p14:modId xmlns:p14="http://schemas.microsoft.com/office/powerpoint/2010/main" val="3981887680"/>
              </p:ext>
            </p:extLst>
          </p:nvPr>
        </p:nvGraphicFramePr>
        <p:xfrm>
          <a:off x="563809" y="887092"/>
          <a:ext cx="11104450" cy="5649512"/>
        </p:xfrm>
        <a:graphic>
          <a:graphicData uri="http://schemas.openxmlformats.org/drawingml/2006/table">
            <a:tbl>
              <a:tblPr firstRow="1" bandRow="1">
                <a:tableStyleId>{C4B1156A-380E-4F78-BDF5-A606A8083BF9}</a:tableStyleId>
              </a:tblPr>
              <a:tblGrid>
                <a:gridCol w="11104450"/>
              </a:tblGrid>
              <a:tr h="711752">
                <a:tc>
                  <a:txBody>
                    <a:bodyPr/>
                    <a:lstStyle/>
                    <a:p>
                      <a:pPr algn="just">
                        <a:lnSpc>
                          <a:spcPct val="150000"/>
                        </a:lnSpc>
                      </a:pPr>
                      <a:r>
                        <a:rPr lang="tr-TR" sz="2200" dirty="0" smtClean="0">
                          <a:latin typeface="Century Gothic" panose="020B0502020202020204" pitchFamily="34" charset="0"/>
                        </a:rPr>
                        <a:t>1. Aşama:</a:t>
                      </a:r>
                      <a:r>
                        <a:rPr lang="tr-TR" sz="2200" baseline="0" dirty="0" smtClean="0">
                          <a:latin typeface="Century Gothic" panose="020B0502020202020204" pitchFamily="34" charset="0"/>
                        </a:rPr>
                        <a:t> Bilgi/delil toplama yoluyla durumu değerlendirme ve farkındalık oluşturma</a:t>
                      </a:r>
                      <a:endParaRPr lang="tr-TR" sz="2200" dirty="0">
                        <a:latin typeface="Century Gothic" panose="020B0502020202020204" pitchFamily="34" charset="0"/>
                      </a:endParaRPr>
                    </a:p>
                  </a:txBody>
                  <a:tcPr/>
                </a:tc>
              </a:tr>
              <a:tr h="711752">
                <a:tc>
                  <a:txBody>
                    <a:bodyPr/>
                    <a:lstStyle/>
                    <a:p>
                      <a:pPr marL="285750" indent="-285750" algn="just">
                        <a:lnSpc>
                          <a:spcPct val="150000"/>
                        </a:lnSpc>
                        <a:buFont typeface="Arial" panose="020B0604020202020204" pitchFamily="34" charset="0"/>
                        <a:buChar char="•"/>
                      </a:pPr>
                      <a:r>
                        <a:rPr lang="tr-TR" sz="2000" b="0" dirty="0" smtClean="0">
                          <a:latin typeface="Century Gothic" panose="020B0502020202020204" pitchFamily="34" charset="0"/>
                        </a:rPr>
                        <a:t>Duyarlılık ve farkındalık geliştirme</a:t>
                      </a:r>
                    </a:p>
                    <a:p>
                      <a:pPr marL="285750" indent="-285750" algn="just">
                        <a:lnSpc>
                          <a:spcPct val="150000"/>
                        </a:lnSpc>
                        <a:buFont typeface="Arial" panose="020B0604020202020204" pitchFamily="34" charset="0"/>
                        <a:buChar char="•"/>
                      </a:pPr>
                      <a:r>
                        <a:rPr lang="tr-TR" sz="2000" b="0" dirty="0" smtClean="0">
                          <a:latin typeface="Century Gothic" panose="020B0502020202020204" pitchFamily="34" charset="0"/>
                        </a:rPr>
                        <a:t>Durumdaki önemli tarafların/paydaşların ve onların etik iddialarının belirlenmesi</a:t>
                      </a:r>
                    </a:p>
                    <a:p>
                      <a:pPr marL="285750" indent="-285750" algn="just">
                        <a:lnSpc>
                          <a:spcPct val="150000"/>
                        </a:lnSpc>
                        <a:buFont typeface="Arial" panose="020B0604020202020204" pitchFamily="34" charset="0"/>
                        <a:buChar char="•"/>
                      </a:pPr>
                      <a:r>
                        <a:rPr lang="tr-TR" sz="2000" b="0" dirty="0" smtClean="0">
                          <a:latin typeface="Century Gothic" panose="020B0502020202020204" pitchFamily="34" charset="0"/>
                        </a:rPr>
                        <a:t>Gerçeği bulma süreciyle ilgilenme (delillerin tespiti için çabalama)</a:t>
                      </a:r>
                      <a:endParaRPr lang="tr-TR" sz="2000" b="0" dirty="0">
                        <a:latin typeface="Century Gothic" panose="020B0502020202020204" pitchFamily="34" charset="0"/>
                      </a:endParaRPr>
                    </a:p>
                  </a:txBody>
                  <a:tcPr/>
                </a:tc>
              </a:tr>
              <a:tr h="711752">
                <a:tc>
                  <a:txBody>
                    <a:bodyPr/>
                    <a:lstStyle/>
                    <a:p>
                      <a:pPr algn="just">
                        <a:lnSpc>
                          <a:spcPct val="150000"/>
                        </a:lnSpc>
                      </a:pPr>
                      <a:r>
                        <a:rPr lang="tr-TR" sz="2200" b="1" dirty="0" smtClean="0">
                          <a:latin typeface="Century Gothic" panose="020B0502020202020204" pitchFamily="34" charset="0"/>
                        </a:rPr>
                        <a:t>2. Aşama: Formüle</a:t>
                      </a:r>
                      <a:r>
                        <a:rPr lang="tr-TR" sz="2200" b="1" baseline="0" dirty="0" smtClean="0">
                          <a:latin typeface="Century Gothic" panose="020B0502020202020204" pitchFamily="34" charset="0"/>
                        </a:rPr>
                        <a:t> etme ve etik kararlar</a:t>
                      </a:r>
                      <a:endParaRPr lang="tr-TR" sz="2200" b="1" dirty="0">
                        <a:latin typeface="Century Gothic" panose="020B0502020202020204" pitchFamily="34" charset="0"/>
                      </a:endParaRPr>
                    </a:p>
                  </a:txBody>
                  <a:tcPr/>
                </a:tc>
              </a:tr>
              <a:tr h="711752">
                <a:tc>
                  <a:txBody>
                    <a:bodyPr/>
                    <a:lstStyle/>
                    <a:p>
                      <a:pPr marL="285750" indent="-285750" algn="just">
                        <a:lnSpc>
                          <a:spcPct val="150000"/>
                        </a:lnSpc>
                        <a:buFont typeface="Arial" panose="020B0604020202020204" pitchFamily="34" charset="0"/>
                        <a:buChar char="•"/>
                      </a:pPr>
                      <a:r>
                        <a:rPr lang="tr-TR" sz="2000" b="0" dirty="0" smtClean="0">
                          <a:latin typeface="Century Gothic" panose="020B0502020202020204" pitchFamily="34" charset="0"/>
                        </a:rPr>
                        <a:t>Problemi</a:t>
                      </a:r>
                      <a:r>
                        <a:rPr lang="tr-TR" sz="2000" b="0" baseline="0" dirty="0" smtClean="0">
                          <a:latin typeface="Century Gothic" panose="020B0502020202020204" pitchFamily="34" charset="0"/>
                        </a:rPr>
                        <a:t> ve ikilemi yeniden inceleme</a:t>
                      </a:r>
                    </a:p>
                    <a:p>
                      <a:pPr marL="285750" indent="-285750" algn="just">
                        <a:lnSpc>
                          <a:spcPct val="150000"/>
                        </a:lnSpc>
                        <a:buFont typeface="Arial" panose="020B0604020202020204" pitchFamily="34" charset="0"/>
                        <a:buChar char="•"/>
                      </a:pPr>
                      <a:r>
                        <a:rPr lang="tr-TR" sz="2000" b="0" baseline="0" dirty="0" smtClean="0">
                          <a:latin typeface="Century Gothic" panose="020B0502020202020204" pitchFamily="34" charset="0"/>
                        </a:rPr>
                        <a:t>İkilem için hangi etik kodların, yasaların, ilkelerin ve kurumsal politikaların ve prosedürlerin geçerli olduğunu belirleme</a:t>
                      </a:r>
                    </a:p>
                    <a:p>
                      <a:pPr marL="285750" indent="-285750" algn="just">
                        <a:lnSpc>
                          <a:spcPct val="150000"/>
                        </a:lnSpc>
                        <a:buFont typeface="Arial" panose="020B0604020202020204" pitchFamily="34" charset="0"/>
                        <a:buChar char="•"/>
                      </a:pPr>
                      <a:r>
                        <a:rPr lang="tr-TR" sz="2000" b="0" baseline="0" dirty="0" smtClean="0">
                          <a:latin typeface="Century Gothic" panose="020B0502020202020204" pitchFamily="34" charset="0"/>
                        </a:rPr>
                        <a:t>Olası ve makul seçenekler oluşturma</a:t>
                      </a:r>
                    </a:p>
                    <a:p>
                      <a:pPr marL="285750" indent="-285750" algn="just">
                        <a:lnSpc>
                          <a:spcPct val="150000"/>
                        </a:lnSpc>
                        <a:buFont typeface="Arial" panose="020B0604020202020204" pitchFamily="34" charset="0"/>
                        <a:buChar char="•"/>
                      </a:pPr>
                      <a:r>
                        <a:rPr lang="tr-TR" sz="2000" b="0" baseline="0" dirty="0" smtClean="0">
                          <a:latin typeface="Century Gothic" panose="020B0502020202020204" pitchFamily="34" charset="0"/>
                        </a:rPr>
                        <a:t>Her seçeneğin olası olumlu ve olumsuz sonuçlarını değerlendirme</a:t>
                      </a:r>
                      <a:endParaRPr lang="tr-TR" sz="2000" b="0"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1254623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765C08D9-6B40-4CA3-9B09-529C446622CA}"/>
              </a:ext>
            </a:extLst>
          </p:cNvPr>
          <p:cNvSpPr/>
          <p:nvPr/>
        </p:nvSpPr>
        <p:spPr>
          <a:xfrm>
            <a:off x="0" y="0"/>
            <a:ext cx="12192000" cy="6858000"/>
          </a:xfrm>
          <a:prstGeom prst="rect">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aphicFrame>
        <p:nvGraphicFramePr>
          <p:cNvPr id="5" name="İçerik Yer Tutucusu 3"/>
          <p:cNvGraphicFramePr>
            <a:graphicFrameLocks/>
          </p:cNvGraphicFramePr>
          <p:nvPr>
            <p:extLst>
              <p:ext uri="{D42A27DB-BD31-4B8C-83A1-F6EECF244321}">
                <p14:modId xmlns:p14="http://schemas.microsoft.com/office/powerpoint/2010/main" val="2774214949"/>
              </p:ext>
            </p:extLst>
          </p:nvPr>
        </p:nvGraphicFramePr>
        <p:xfrm>
          <a:off x="554865" y="425002"/>
          <a:ext cx="11104450" cy="6106712"/>
        </p:xfrm>
        <a:graphic>
          <a:graphicData uri="http://schemas.openxmlformats.org/drawingml/2006/table">
            <a:tbl>
              <a:tblPr firstRow="1" bandRow="1">
                <a:tableStyleId>{C4B1156A-380E-4F78-BDF5-A606A8083BF9}</a:tableStyleId>
              </a:tblPr>
              <a:tblGrid>
                <a:gridCol w="11104450"/>
              </a:tblGrid>
              <a:tr h="858478">
                <a:tc>
                  <a:txBody>
                    <a:bodyPr/>
                    <a:lstStyle/>
                    <a:p>
                      <a:pPr algn="just">
                        <a:lnSpc>
                          <a:spcPct val="150000"/>
                        </a:lnSpc>
                      </a:pPr>
                      <a:r>
                        <a:rPr lang="tr-TR" sz="2200" b="1" dirty="0" smtClean="0">
                          <a:latin typeface="Century Gothic" panose="020B0502020202020204" pitchFamily="34" charset="0"/>
                        </a:rPr>
                        <a:t>3. Aşama: Ahlaki olmayan değerlerin,</a:t>
                      </a:r>
                      <a:r>
                        <a:rPr lang="tr-TR" sz="2200" b="1" baseline="0" dirty="0" smtClean="0">
                          <a:latin typeface="Century Gothic" panose="020B0502020202020204" pitchFamily="34" charset="0"/>
                        </a:rPr>
                        <a:t> kişisel kör noktaların veya önyargıların ağırlıklarını değerlendirerek bir seçeneğe karar verme</a:t>
                      </a:r>
                      <a:endParaRPr lang="tr-TR" sz="2200" b="1" dirty="0">
                        <a:latin typeface="Century Gothic" panose="020B0502020202020204" pitchFamily="34" charset="0"/>
                      </a:endParaRPr>
                    </a:p>
                  </a:txBody>
                  <a:tcPr/>
                </a:tc>
              </a:tr>
              <a:tr h="711752">
                <a:tc>
                  <a:txBody>
                    <a:bodyPr/>
                    <a:lstStyle/>
                    <a:p>
                      <a:pPr marL="285750" indent="-285750" algn="just">
                        <a:lnSpc>
                          <a:spcPct val="150000"/>
                        </a:lnSpc>
                        <a:buFont typeface="Arial" panose="020B0604020202020204" pitchFamily="34" charset="0"/>
                        <a:buChar char="•"/>
                      </a:pPr>
                      <a:r>
                        <a:rPr lang="tr-TR" sz="2000" b="0" dirty="0" smtClean="0">
                          <a:latin typeface="Century Gothic" panose="020B0502020202020204" pitchFamily="34" charset="0"/>
                        </a:rPr>
                        <a:t>Çalışmaya yansıyan ahlaki olmayan değerleri, kişisel kör noktaları veya önyargıları tanıma ve analiz edebilme</a:t>
                      </a:r>
                    </a:p>
                    <a:p>
                      <a:pPr marL="285750" indent="-285750" algn="just">
                        <a:lnSpc>
                          <a:spcPct val="150000"/>
                        </a:lnSpc>
                        <a:buFont typeface="Arial" panose="020B0604020202020204" pitchFamily="34" charset="0"/>
                        <a:buChar char="•"/>
                      </a:pPr>
                      <a:r>
                        <a:rPr lang="tr-TR" sz="2000" b="0" dirty="0" smtClean="0">
                          <a:latin typeface="Century Gothic" panose="020B0502020202020204" pitchFamily="34" charset="0"/>
                        </a:rPr>
                        <a:t>Meslektaşların, ekip arkadaşlarının,</a:t>
                      </a:r>
                      <a:r>
                        <a:rPr lang="tr-TR" sz="2000" b="0" baseline="0" dirty="0" smtClean="0">
                          <a:latin typeface="Century Gothic" panose="020B0502020202020204" pitchFamily="34" charset="0"/>
                        </a:rPr>
                        <a:t> kurumsal ve toplumsal değerlerin durum üzerindeki etkilerini dikkate alma</a:t>
                      </a:r>
                    </a:p>
                    <a:p>
                      <a:pPr marL="285750" indent="-285750" algn="just">
                        <a:lnSpc>
                          <a:spcPct val="150000"/>
                        </a:lnSpc>
                        <a:buFont typeface="Arial" panose="020B0604020202020204" pitchFamily="34" charset="0"/>
                        <a:buChar char="•"/>
                      </a:pPr>
                      <a:r>
                        <a:rPr lang="tr-TR" sz="2000" b="0" baseline="0" dirty="0" smtClean="0">
                          <a:latin typeface="Century Gothic" panose="020B0502020202020204" pitchFamily="34" charset="0"/>
                        </a:rPr>
                        <a:t>Değerlendirme sonucu bir seçeneği seçme</a:t>
                      </a:r>
                      <a:endParaRPr lang="tr-TR" sz="2000" b="0" dirty="0">
                        <a:latin typeface="Century Gothic" panose="020B0502020202020204" pitchFamily="34" charset="0"/>
                      </a:endParaRPr>
                    </a:p>
                  </a:txBody>
                  <a:tcPr/>
                </a:tc>
              </a:tr>
              <a:tr h="711752">
                <a:tc>
                  <a:txBody>
                    <a:bodyPr/>
                    <a:lstStyle/>
                    <a:p>
                      <a:pPr algn="just">
                        <a:lnSpc>
                          <a:spcPct val="150000"/>
                        </a:lnSpc>
                      </a:pPr>
                      <a:r>
                        <a:rPr lang="tr-TR" sz="2200" b="1" dirty="0" smtClean="0">
                          <a:latin typeface="Century Gothic" panose="020B0502020202020204" pitchFamily="34" charset="0"/>
                        </a:rPr>
                        <a:t>4. Aşama: Planlama ve seçilen seçeneğin uygulanması</a:t>
                      </a:r>
                      <a:endParaRPr lang="tr-TR" sz="2200" b="1" dirty="0">
                        <a:latin typeface="Century Gothic" panose="020B0502020202020204" pitchFamily="34" charset="0"/>
                      </a:endParaRPr>
                    </a:p>
                  </a:txBody>
                  <a:tcPr/>
                </a:tc>
              </a:tr>
              <a:tr h="711752">
                <a:tc>
                  <a:txBody>
                    <a:bodyPr/>
                    <a:lstStyle/>
                    <a:p>
                      <a:pPr marL="285750" indent="-285750" algn="just">
                        <a:lnSpc>
                          <a:spcPct val="150000"/>
                        </a:lnSpc>
                        <a:buFont typeface="Arial" panose="020B0604020202020204" pitchFamily="34" charset="0"/>
                        <a:buChar char="•"/>
                      </a:pPr>
                      <a:r>
                        <a:rPr lang="tr-TR" sz="2000" dirty="0" smtClean="0">
                          <a:latin typeface="Century Gothic" panose="020B0502020202020204" pitchFamily="34" charset="0"/>
                        </a:rPr>
                        <a:t>Mantıklı bir işlem sırası oluşturma</a:t>
                      </a:r>
                    </a:p>
                    <a:p>
                      <a:pPr marL="285750" indent="-285750" algn="just">
                        <a:lnSpc>
                          <a:spcPct val="150000"/>
                        </a:lnSpc>
                        <a:buFont typeface="Arial" panose="020B0604020202020204" pitchFamily="34" charset="0"/>
                        <a:buChar char="•"/>
                      </a:pPr>
                      <a:r>
                        <a:rPr lang="tr-TR" sz="2000" dirty="0" smtClean="0">
                          <a:latin typeface="Century Gothic" panose="020B0502020202020204" pitchFamily="34" charset="0"/>
                        </a:rPr>
                        <a:t>Önceden olabilecekleri tahmin</a:t>
                      </a:r>
                      <a:r>
                        <a:rPr lang="tr-TR" sz="2000" baseline="0" dirty="0" smtClean="0">
                          <a:latin typeface="Century Gothic" panose="020B0502020202020204" pitchFamily="34" charset="0"/>
                        </a:rPr>
                        <a:t> etme, eylem planının yürütülmesini etkileyebilecek kişisel ve bağlamsal engelleri çözmek ve onlar için etkili önlemler alma</a:t>
                      </a:r>
                    </a:p>
                    <a:p>
                      <a:pPr marL="285750" indent="-285750" algn="just">
                        <a:lnSpc>
                          <a:spcPct val="150000"/>
                        </a:lnSpc>
                        <a:buFont typeface="Arial" panose="020B0604020202020204" pitchFamily="34" charset="0"/>
                        <a:buChar char="•"/>
                      </a:pPr>
                      <a:r>
                        <a:rPr lang="tr-TR" sz="2000" baseline="0" dirty="0" smtClean="0">
                          <a:latin typeface="Century Gothic" panose="020B0502020202020204" pitchFamily="34" charset="0"/>
                        </a:rPr>
                        <a:t>Planlanan seçeneği hayata geçirmek, belgelemek ve değerlendirme</a:t>
                      </a:r>
                      <a:endParaRPr lang="tr-TR" sz="2000"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128824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o Tjun Kit (hotjunkit) – Profile | Pinterest">
            <a:extLst>
              <a:ext uri="{FF2B5EF4-FFF2-40B4-BE49-F238E27FC236}">
                <a16:creationId xmlns:a16="http://schemas.microsoft.com/office/drawing/2014/main" xmlns="" id="{B1E3AB96-88CA-4173-A5F7-1435AC58F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981" y="1587"/>
            <a:ext cx="6022019" cy="5171375"/>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446402" y="1690688"/>
            <a:ext cx="6366522" cy="5081703"/>
          </a:xfrm>
        </p:spPr>
        <p:txBody>
          <a:bodyPr>
            <a:normAutofit/>
          </a:bodyPr>
          <a:lstStyle/>
          <a:p>
            <a:pPr marL="0" indent="0" algn="just">
              <a:lnSpc>
                <a:spcPct val="150000"/>
              </a:lnSpc>
              <a:buNone/>
            </a:pPr>
            <a:r>
              <a:rPr lang="tr-TR" sz="2400" dirty="0" smtClean="0">
                <a:latin typeface="Century Gothic" panose="020B0502020202020204" pitchFamily="34" charset="0"/>
              </a:rPr>
              <a:t>Dışarıdan getirilen yardımın uzun vadede bölgenin ve ülkenin ekonomisi üzerindeki olumsuz etkileri düşünülerek öncelikle yerel kapasite değerlendirilmelidir. İhtiyaçlar yerel kapasitenin karşılayamayacağı düzeyde ise uluslararası yardımın devreye girmesi sağlanmalıdır. </a:t>
            </a: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rgbClr val="FF0000"/>
                </a:solidFill>
                <a:latin typeface="Century Gothic" panose="020B0502020202020204" pitchFamily="34" charset="0"/>
              </a:rPr>
              <a:t>1. Yerel kapasite ve ihtiyaç dengesinin kurulması</a:t>
            </a:r>
            <a:endParaRPr lang="tr-TR" sz="3000" b="1" dirty="0">
              <a:solidFill>
                <a:srgbClr val="FF0000"/>
              </a:solidFill>
              <a:latin typeface="Century Gothic" panose="020B0502020202020204" pitchFamily="34" charset="0"/>
            </a:endParaRPr>
          </a:p>
        </p:txBody>
      </p:sp>
      <p:pic>
        <p:nvPicPr>
          <p:cNvPr id="4098" name="Picture 2" descr="Global Business Phone System with Unified Communications | Circuit 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324" y="3667240"/>
            <a:ext cx="3064143" cy="301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2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765C08D9-6B40-4CA3-9B09-529C446622CA}"/>
              </a:ext>
            </a:extLst>
          </p:cNvPr>
          <p:cNvSpPr/>
          <p:nvPr/>
        </p:nvSpPr>
        <p:spPr>
          <a:xfrm>
            <a:off x="0" y="0"/>
            <a:ext cx="12192000" cy="6858000"/>
          </a:xfrm>
          <a:prstGeom prst="rect">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6" descr="ünlem İşareti Video ve Detay Görüntü - iStock">
            <a:extLst>
              <a:ext uri="{FF2B5EF4-FFF2-40B4-BE49-F238E27FC236}">
                <a16:creationId xmlns:a16="http://schemas.microsoft.com/office/drawing/2014/main" xmlns="" id="{AC91A11D-A8FE-4875-8651-317ADDA57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68" r="32816"/>
          <a:stretch/>
        </p:blipFill>
        <p:spPr bwMode="auto">
          <a:xfrm rot="21335593">
            <a:off x="936004" y="1057806"/>
            <a:ext cx="2778711" cy="445104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Köşeleri Yuvarlatılmış 5">
            <a:extLst>
              <a:ext uri="{FF2B5EF4-FFF2-40B4-BE49-F238E27FC236}">
                <a16:creationId xmlns:a16="http://schemas.microsoft.com/office/drawing/2014/main" xmlns="" id="{9448712C-34FF-4136-A06F-09ABBAD1E126}"/>
              </a:ext>
            </a:extLst>
          </p:cNvPr>
          <p:cNvSpPr/>
          <p:nvPr/>
        </p:nvSpPr>
        <p:spPr>
          <a:xfrm>
            <a:off x="3481815" y="1214830"/>
            <a:ext cx="6384825" cy="4136994"/>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İçerik Yer Tutucusu 2">
            <a:extLst>
              <a:ext uri="{FF2B5EF4-FFF2-40B4-BE49-F238E27FC236}">
                <a16:creationId xmlns:a16="http://schemas.microsoft.com/office/drawing/2014/main" xmlns="" id="{E5D2E2BD-61C4-49F9-B1F5-48AA5793A346}"/>
              </a:ext>
            </a:extLst>
          </p:cNvPr>
          <p:cNvSpPr>
            <a:spLocks noGrp="1"/>
          </p:cNvSpPr>
          <p:nvPr>
            <p:ph idx="1"/>
          </p:nvPr>
        </p:nvSpPr>
        <p:spPr>
          <a:xfrm>
            <a:off x="3622033" y="1291021"/>
            <a:ext cx="6104387" cy="4060803"/>
          </a:xfrm>
        </p:spPr>
        <p:txBody>
          <a:bodyPr>
            <a:normAutofit/>
          </a:bodyPr>
          <a:lstStyle/>
          <a:p>
            <a:pPr marL="0" indent="0" algn="just">
              <a:lnSpc>
                <a:spcPct val="150000"/>
              </a:lnSpc>
              <a:buNone/>
            </a:pPr>
            <a:r>
              <a:rPr lang="tr-TR" sz="2400" dirty="0">
                <a:latin typeface="Century Gothic" panose="020B0502020202020204" pitchFamily="34" charset="0"/>
              </a:rPr>
              <a:t>Bütün bu sürecin en kısa zamanda ve problemsiz bir şekilde yürütülebilmesi için afetten önce bölgesel ve ulusal kaynakların belirlenmesi ve olası afet senaryoları için nerelerden yardım alınacağının planlanması gerekmektedir.</a:t>
            </a:r>
          </a:p>
        </p:txBody>
      </p:sp>
    </p:spTree>
    <p:extLst>
      <p:ext uri="{BB962C8B-B14F-4D97-AF65-F5344CB8AC3E}">
        <p14:creationId xmlns:p14="http://schemas.microsoft.com/office/powerpoint/2010/main" val="415283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765C08D9-6B40-4CA3-9B09-529C446622CA}"/>
              </a:ext>
            </a:extLst>
          </p:cNvPr>
          <p:cNvSpPr/>
          <p:nvPr/>
        </p:nvSpPr>
        <p:spPr>
          <a:xfrm>
            <a:off x="0" y="0"/>
            <a:ext cx="12192000" cy="6858000"/>
          </a:xfrm>
          <a:prstGeom prst="rect">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6" descr="ünlem İşareti Video ve Detay Görüntü - iStock">
            <a:extLst>
              <a:ext uri="{FF2B5EF4-FFF2-40B4-BE49-F238E27FC236}">
                <a16:creationId xmlns:a16="http://schemas.microsoft.com/office/drawing/2014/main" xmlns="" id="{AC91A11D-A8FE-4875-8651-317ADDA57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68" r="32816"/>
          <a:stretch/>
        </p:blipFill>
        <p:spPr bwMode="auto">
          <a:xfrm rot="21335593">
            <a:off x="936004" y="1057806"/>
            <a:ext cx="2778711" cy="445104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Köşeleri Yuvarlatılmış 5">
            <a:extLst>
              <a:ext uri="{FF2B5EF4-FFF2-40B4-BE49-F238E27FC236}">
                <a16:creationId xmlns:a16="http://schemas.microsoft.com/office/drawing/2014/main" xmlns="" id="{9448712C-34FF-4136-A06F-09ABBAD1E126}"/>
              </a:ext>
            </a:extLst>
          </p:cNvPr>
          <p:cNvSpPr/>
          <p:nvPr/>
        </p:nvSpPr>
        <p:spPr>
          <a:xfrm>
            <a:off x="3481815" y="1214830"/>
            <a:ext cx="6384825" cy="4136994"/>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İçerik Yer Tutucusu 2">
            <a:extLst>
              <a:ext uri="{FF2B5EF4-FFF2-40B4-BE49-F238E27FC236}">
                <a16:creationId xmlns:a16="http://schemas.microsoft.com/office/drawing/2014/main" xmlns="" id="{E5D2E2BD-61C4-49F9-B1F5-48AA5793A346}"/>
              </a:ext>
            </a:extLst>
          </p:cNvPr>
          <p:cNvSpPr>
            <a:spLocks noGrp="1"/>
          </p:cNvSpPr>
          <p:nvPr>
            <p:ph idx="1"/>
          </p:nvPr>
        </p:nvSpPr>
        <p:spPr>
          <a:xfrm>
            <a:off x="3707188" y="1391285"/>
            <a:ext cx="5934078" cy="4060803"/>
          </a:xfrm>
        </p:spPr>
        <p:txBody>
          <a:bodyPr>
            <a:normAutofit/>
          </a:bodyPr>
          <a:lstStyle/>
          <a:p>
            <a:pPr marL="0" indent="0" algn="just">
              <a:lnSpc>
                <a:spcPct val="150000"/>
              </a:lnSpc>
              <a:buNone/>
            </a:pPr>
            <a:r>
              <a:rPr lang="tr-TR" sz="2400" dirty="0" smtClean="0">
                <a:latin typeface="Century Gothic" panose="020B0502020202020204" pitchFamily="34" charset="0"/>
              </a:rPr>
              <a:t>Bir </a:t>
            </a:r>
            <a:r>
              <a:rPr lang="tr-TR" sz="2400" dirty="0">
                <a:latin typeface="Century Gothic" panose="020B0502020202020204" pitchFamily="34" charset="0"/>
              </a:rPr>
              <a:t>diğer önemli nokta da afetten hemen sonra kaynakların ihtiyaç sahiplerine nasıl paylaştırılacağının belirlenmesidir. Böylece afetzedeler de afet müdahale ekibi de herhangi bir ihtiyaç karşısında kaynaklara nasıl ulaşılacağını kolaylıkla öğrenebilir.</a:t>
            </a:r>
          </a:p>
        </p:txBody>
      </p:sp>
    </p:spTree>
    <p:extLst>
      <p:ext uri="{BB962C8B-B14F-4D97-AF65-F5344CB8AC3E}">
        <p14:creationId xmlns:p14="http://schemas.microsoft.com/office/powerpoint/2010/main" val="125983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dobe Illustrator ile Suluboya Doku Nasıl Yapılır?">
            <a:extLst>
              <a:ext uri="{FF2B5EF4-FFF2-40B4-BE49-F238E27FC236}">
                <a16:creationId xmlns:a16="http://schemas.microsoft.com/office/drawing/2014/main" xmlns="" id="{D06C368D-8D2B-407F-B424-1404F18B3C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2" t="-5621" r="-842" b="650"/>
          <a:stretch/>
        </p:blipFill>
        <p:spPr bwMode="auto">
          <a:xfrm>
            <a:off x="5497421" y="93744"/>
            <a:ext cx="6694579" cy="428249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9DBECC9C-0EBE-43A1-BB4B-D563CC21AB82}"/>
              </a:ext>
            </a:extLst>
          </p:cNvPr>
          <p:cNvSpPr>
            <a:spLocks noGrp="1"/>
          </p:cNvSpPr>
          <p:nvPr>
            <p:ph idx="1"/>
          </p:nvPr>
        </p:nvSpPr>
        <p:spPr>
          <a:xfrm>
            <a:off x="175619" y="4259732"/>
            <a:ext cx="11840762" cy="4351338"/>
          </a:xfrm>
        </p:spPr>
        <p:txBody>
          <a:bodyPr>
            <a:normAutofit/>
          </a:bodyPr>
          <a:lstStyle/>
          <a:p>
            <a:pPr marL="0" indent="0" algn="just">
              <a:buNone/>
            </a:pPr>
            <a:r>
              <a:rPr lang="tr-TR" sz="2400" dirty="0" smtClean="0">
                <a:latin typeface="Century Gothic" panose="020B0502020202020204" pitchFamily="34" charset="0"/>
              </a:rPr>
              <a:t>Bir afet karşısında gösterilen duygusal ya da fiziksel tepkiler ve afetten sonra yeniden aile ve toplum bağlarının kurulabilmesi incinebilirlik düzeyinin belirlenmesindeki başlıca ölçütlerdir. Kadınlar, çocuklar, azınlık gruplar, göçmenler ve düşük eğitim ya da ekonomik düzeydeki bireyler genellikle afetten diğer gruplara göre daha fazla etkilenmektedir. Afet müdahale ekiplerinin bu grupların yapılan müdahale hizmetlerinden toplumun geri kalanı ile eşit bir şekilde yararlanmalarını sağlaması gerekmektedir.</a:t>
            </a:r>
            <a:endParaRPr lang="tr-TR" sz="2400" dirty="0">
              <a:latin typeface="Century Gothic" panose="020B0502020202020204" pitchFamily="34" charset="0"/>
            </a:endParaRPr>
          </a:p>
        </p:txBody>
      </p:sp>
      <p:sp>
        <p:nvSpPr>
          <p:cNvPr id="5" name="Dikdörtgen 4">
            <a:extLst>
              <a:ext uri="{FF2B5EF4-FFF2-40B4-BE49-F238E27FC236}">
                <a16:creationId xmlns:a16="http://schemas.microsoft.com/office/drawing/2014/main" xmlns="" id="{B106086B-35AA-420B-9BF0-2726E8183B2C}"/>
              </a:ext>
            </a:extLst>
          </p:cNvPr>
          <p:cNvSpPr/>
          <p:nvPr/>
        </p:nvSpPr>
        <p:spPr>
          <a:xfrm>
            <a:off x="0" y="0"/>
            <a:ext cx="12192000" cy="6858000"/>
          </a:xfrm>
          <a:prstGeom prst="rect">
            <a:avLst/>
          </a:prstGeom>
          <a:noFill/>
          <a:ln w="1270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a:solidFill>
                  <a:schemeClr val="tx2">
                    <a:lumMod val="50000"/>
                  </a:schemeClr>
                </a:solidFill>
                <a:latin typeface="Century Gothic" panose="020B0502020202020204" pitchFamily="34" charset="0"/>
              </a:rPr>
              <a:t>2</a:t>
            </a:r>
            <a:r>
              <a:rPr lang="tr-TR" sz="3000" b="1" dirty="0" smtClean="0">
                <a:solidFill>
                  <a:schemeClr val="tx2">
                    <a:lumMod val="50000"/>
                  </a:schemeClr>
                </a:solidFill>
                <a:latin typeface="Century Gothic" panose="020B0502020202020204" pitchFamily="34" charset="0"/>
              </a:rPr>
              <a:t>. Marjinal grupların incinebilirliklerinin ve ihtiyaçlarının belirlenmesi</a:t>
            </a:r>
            <a:endParaRPr lang="tr-TR" sz="3000" b="1" dirty="0">
              <a:solidFill>
                <a:schemeClr val="tx2">
                  <a:lumMod val="50000"/>
                </a:schemeClr>
              </a:solidFill>
              <a:latin typeface="Century Gothic" panose="020B0502020202020204" pitchFamily="34" charset="0"/>
            </a:endParaRPr>
          </a:p>
        </p:txBody>
      </p:sp>
      <p:pic>
        <p:nvPicPr>
          <p:cNvPr id="5122" name="Picture 2" descr="CHP&amp;#39;den İstihdamda Kadınlara Eşitlik Önerisi - Batuhan Kurtaran - bia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45" y="1690688"/>
            <a:ext cx="466725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2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ökkuşağı Suluboya Desenli Tek Kanat Fon Perde">
            <a:extLst>
              <a:ext uri="{FF2B5EF4-FFF2-40B4-BE49-F238E27FC236}">
                <a16:creationId xmlns:a16="http://schemas.microsoft.com/office/drawing/2014/main" xmlns="" id="{773EB0F9-9F2E-4D2A-B821-C3E6D1D2A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xmlns="" id="{A1CA1DF1-EC82-4890-8C18-87FB3886371D}"/>
              </a:ext>
            </a:extLst>
          </p:cNvPr>
          <p:cNvSpPr>
            <a:spLocks noGrp="1"/>
          </p:cNvSpPr>
          <p:nvPr>
            <p:ph idx="1"/>
          </p:nvPr>
        </p:nvSpPr>
        <p:spPr>
          <a:xfrm>
            <a:off x="5048518" y="1529410"/>
            <a:ext cx="6954592" cy="5328590"/>
          </a:xfrm>
        </p:spPr>
        <p:txBody>
          <a:bodyPr>
            <a:normAutofit/>
          </a:bodyPr>
          <a:lstStyle/>
          <a:p>
            <a:pPr marL="0" indent="0" algn="just">
              <a:lnSpc>
                <a:spcPct val="150000"/>
              </a:lnSpc>
              <a:buNone/>
            </a:pPr>
            <a:r>
              <a:rPr lang="tr-TR" sz="2400" dirty="0" smtClean="0">
                <a:latin typeface="Century Gothic" panose="020B0502020202020204" pitchFamily="34" charset="0"/>
              </a:rPr>
              <a:t>Afetzedelere sunulacak hizmetler ırk, din, dil, cinsiyet, sınıf ve siyasi görüş ayrımı yapmaksızın herkese açık olmalıdır. Bütün kadınlar, çocuklar ve erkekler her türlü şiddetten (fiziksel ve sözel saldırı, tecavüz, kadınların bebeklerinden ayrılması, </a:t>
            </a:r>
            <a:r>
              <a:rPr lang="tr-TR" sz="2400" dirty="0" err="1" smtClean="0">
                <a:latin typeface="Century Gothic" panose="020B0502020202020204" pitchFamily="34" charset="0"/>
              </a:rPr>
              <a:t>genital</a:t>
            </a:r>
            <a:r>
              <a:rPr lang="tr-TR" sz="2400" dirty="0" smtClean="0">
                <a:latin typeface="Century Gothic" panose="020B0502020202020204" pitchFamily="34" charset="0"/>
              </a:rPr>
              <a:t> sakatlanma, seks köleliği ya da sosyal güvenceden mahrum bırakma gibi) korunma hakkına sahiptir. </a:t>
            </a:r>
            <a:endParaRPr lang="tr-TR" sz="2400" dirty="0">
              <a:latin typeface="Century Gothic" panose="020B0502020202020204" pitchFamily="34" charset="0"/>
            </a:endParaRPr>
          </a:p>
        </p:txBody>
      </p:sp>
      <p:sp>
        <p:nvSpPr>
          <p:cNvPr id="4" name="Dikdörtgen 3">
            <a:extLst>
              <a:ext uri="{FF2B5EF4-FFF2-40B4-BE49-F238E27FC236}">
                <a16:creationId xmlns:a16="http://schemas.microsoft.com/office/drawing/2014/main" xmlns="" id="{A39ED086-793A-4906-9C99-9814B63C7A65}"/>
              </a:ext>
            </a:extLst>
          </p:cNvPr>
          <p:cNvSpPr/>
          <p:nvPr/>
        </p:nvSpPr>
        <p:spPr>
          <a:xfrm>
            <a:off x="0" y="0"/>
            <a:ext cx="12192000" cy="6858000"/>
          </a:xfrm>
          <a:prstGeom prst="rect">
            <a:avLst/>
          </a:prstGeom>
          <a:noFill/>
          <a:ln w="1270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Başlık 1">
            <a:extLst>
              <a:ext uri="{FF2B5EF4-FFF2-40B4-BE49-F238E27FC236}">
                <a16:creationId xmlns:a16="http://schemas.microsoft.com/office/drawing/2014/main" xmlns="" id="{5590F685-1728-47FF-A401-A61F53B58082}"/>
              </a:ext>
            </a:extLst>
          </p:cNvPr>
          <p:cNvSpPr>
            <a:spLocks noGrp="1"/>
          </p:cNvSpPr>
          <p:nvPr>
            <p:ph type="title"/>
          </p:nvPr>
        </p:nvSpPr>
        <p:spPr>
          <a:xfrm>
            <a:off x="838200" y="365125"/>
            <a:ext cx="10515600" cy="1325563"/>
          </a:xfrm>
        </p:spPr>
        <p:txBody>
          <a:bodyPr>
            <a:normAutofit/>
          </a:bodyPr>
          <a:lstStyle/>
          <a:p>
            <a:r>
              <a:rPr lang="tr-TR" sz="3000" b="1" dirty="0" smtClean="0">
                <a:solidFill>
                  <a:srgbClr val="C00000"/>
                </a:solidFill>
                <a:latin typeface="Century Gothic" panose="020B0502020202020204" pitchFamily="34" charset="0"/>
              </a:rPr>
              <a:t>3. İnsan haklarının ve bireylerin refahının korunması</a:t>
            </a:r>
            <a:endParaRPr lang="tr-TR" sz="30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7305865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1812</Words>
  <Application>Microsoft Office PowerPoint</Application>
  <PresentationFormat>Özel</PresentationFormat>
  <Paragraphs>110</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Office Teması</vt:lpstr>
      <vt:lpstr>        AFET ETİĞİ  </vt:lpstr>
      <vt:lpstr>PowerPoint Sunusu</vt:lpstr>
      <vt:lpstr>PowerPoint Sunusu</vt:lpstr>
      <vt:lpstr>BM Kalkınma Programı (UNDP) Tarafından Hazırlanan Afet Yönetimi Etik İlkeleri</vt:lpstr>
      <vt:lpstr>1. Yerel kapasite ve ihtiyaç dengesinin kurulması</vt:lpstr>
      <vt:lpstr>PowerPoint Sunusu</vt:lpstr>
      <vt:lpstr>PowerPoint Sunusu</vt:lpstr>
      <vt:lpstr>2. Marjinal grupların incinebilirliklerinin ve ihtiyaçlarının belirlenmesi</vt:lpstr>
      <vt:lpstr>3. İnsan haklarının ve bireylerin refahının korunması</vt:lpstr>
      <vt:lpstr>PowerPoint Sunusu</vt:lpstr>
      <vt:lpstr>4. Medya Yönetimi</vt:lpstr>
      <vt:lpstr>PowerPoint Sunusu</vt:lpstr>
      <vt:lpstr>PowerPoint Sunusu</vt:lpstr>
      <vt:lpstr>PowerPoint Sunusu</vt:lpstr>
      <vt:lpstr>PowerPoint Sunusu</vt:lpstr>
      <vt:lpstr>Uluslararası Kızılhaç ve Kızılay Derneklerinin Hazırladığı Temel Etik İlkeler</vt:lpstr>
      <vt:lpstr>PowerPoint Sunusu</vt:lpstr>
      <vt:lpstr>PowerPoint Sunusu</vt:lpstr>
      <vt:lpstr>PowerPoint Sunusu</vt:lpstr>
      <vt:lpstr>PowerPoint Sunusu</vt:lpstr>
      <vt:lpstr>Yardım Hizmetleri İlkeleri</vt:lpstr>
      <vt:lpstr>1. Zarar Vermemek</vt:lpstr>
      <vt:lpstr>PowerPoint Sunusu</vt:lpstr>
      <vt:lpstr>2. Özerklik</vt:lpstr>
      <vt:lpstr>3. Faydacılık</vt:lpstr>
      <vt:lpstr>4. Sadakat</vt:lpstr>
      <vt:lpstr>5. Bireye Saygı ve Gizlilik</vt:lpstr>
      <vt:lpstr>6. Adalet</vt:lpstr>
      <vt:lpstr>7. Uygunluk</vt:lpstr>
      <vt:lpstr>8. Açıklık/Şeffaflık</vt:lpstr>
      <vt:lpstr>9. Sorumluluk</vt:lpstr>
      <vt:lpstr>10. Dayanışma</vt:lpstr>
      <vt:lpstr>11. Esneklik</vt:lpstr>
      <vt:lpstr>Kriz Çalışmaları İçin Olası  Etik Karar Verme Modelleri</vt:lpstr>
      <vt:lpstr>İlke Merkezli Etik</vt:lpstr>
      <vt:lpstr>PowerPoint Sunusu</vt:lpstr>
      <vt:lpstr>PowerPoint Sunusu</vt:lpstr>
      <vt:lpstr>Erdem Etiği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PSİKOLOJİK DANIŞMA TEKNİK VE BECERİLERİ     PSİKOLOJİK DANIŞMANLIK VE TERAPİDE  ZOR DURUMLARLA BAŞA ÇIKMAK    Hazırlayan: Bengü Dilara ELÇETİN (21280795)</dc:title>
  <dc:creator>humeyrasett@gmail.com</dc:creator>
  <cp:lastModifiedBy>hatice</cp:lastModifiedBy>
  <cp:revision>46</cp:revision>
  <dcterms:created xsi:type="dcterms:W3CDTF">2021-11-17T19:36:28Z</dcterms:created>
  <dcterms:modified xsi:type="dcterms:W3CDTF">2022-02-03T11:42:36Z</dcterms:modified>
</cp:coreProperties>
</file>