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313" r:id="rId3"/>
    <p:sldId id="315" r:id="rId4"/>
    <p:sldId id="316" r:id="rId5"/>
    <p:sldId id="312" r:id="rId6"/>
    <p:sldId id="311" r:id="rId7"/>
    <p:sldId id="257" r:id="rId8"/>
    <p:sldId id="261" r:id="rId9"/>
    <p:sldId id="262" r:id="rId10"/>
    <p:sldId id="263" r:id="rId11"/>
    <p:sldId id="266" r:id="rId12"/>
    <p:sldId id="307" r:id="rId13"/>
    <p:sldId id="308" r:id="rId14"/>
    <p:sldId id="309" r:id="rId15"/>
    <p:sldId id="267" r:id="rId16"/>
    <p:sldId id="268" r:id="rId17"/>
    <p:sldId id="256" r:id="rId18"/>
    <p:sldId id="297" r:id="rId19"/>
    <p:sldId id="269" r:id="rId20"/>
    <p:sldId id="298" r:id="rId21"/>
    <p:sldId id="299" r:id="rId22"/>
    <p:sldId id="300" r:id="rId23"/>
    <p:sldId id="301" r:id="rId24"/>
    <p:sldId id="302" r:id="rId25"/>
    <p:sldId id="303" r:id="rId26"/>
    <p:sldId id="304" r:id="rId27"/>
    <p:sldId id="305" r:id="rId28"/>
    <p:sldId id="306" r:id="rId29"/>
    <p:sldId id="264" r:id="rId30"/>
    <p:sldId id="265" r:id="rId31"/>
    <p:sldId id="270" r:id="rId32"/>
    <p:sldId id="271" r:id="rId33"/>
    <p:sldId id="310" r:id="rId34"/>
    <p:sldId id="272" r:id="rId35"/>
    <p:sldId id="273" r:id="rId36"/>
    <p:sldId id="274" r:id="rId37"/>
    <p:sldId id="276" r:id="rId38"/>
    <p:sldId id="277" r:id="rId39"/>
    <p:sldId id="278" r:id="rId40"/>
    <p:sldId id="279" r:id="rId41"/>
    <p:sldId id="280" r:id="rId42"/>
    <p:sldId id="317" r:id="rId43"/>
    <p:sldId id="318" r:id="rId44"/>
    <p:sldId id="319" r:id="rId4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C804FA-447C-464D-8A74-8A7ABA28D61D}" type="doc">
      <dgm:prSet loTypeId="urn:microsoft.com/office/officeart/2005/8/layout/pyramid1" loCatId="pyramid" qsTypeId="urn:microsoft.com/office/officeart/2005/8/quickstyle/simple1" qsCatId="simple" csTypeId="urn:microsoft.com/office/officeart/2005/8/colors/accent1_2" csCatId="accent1" phldr="1"/>
      <dgm:spPr/>
    </dgm:pt>
    <dgm:pt modelId="{1EABAC3A-1265-4696-98F8-D447E0D42756}">
      <dgm:prSet phldrT="[Metin]" custT="1"/>
      <dgm:spPr/>
      <dgm:t>
        <a:bodyPr anchor="b"/>
        <a:lstStyle/>
        <a:p>
          <a:r>
            <a:rPr lang="tr-TR" sz="1400" dirty="0" smtClean="0"/>
            <a:t>                                                                        </a:t>
          </a:r>
          <a:r>
            <a:rPr lang="tr-TR" sz="1700" dirty="0" smtClean="0"/>
            <a:t>4: Uzmanlaşmış Hizmetler: Ağır </a:t>
          </a:r>
          <a:r>
            <a:rPr lang="tr-TR" sz="1700" dirty="0" err="1" smtClean="0"/>
            <a:t>psikososyal</a:t>
          </a:r>
          <a:r>
            <a:rPr lang="tr-TR" sz="1700" dirty="0" smtClean="0"/>
            <a:t> bozukluklar.</a:t>
          </a:r>
        </a:p>
        <a:p>
          <a:r>
            <a:rPr lang="tr-TR" sz="1700" dirty="0" smtClean="0"/>
            <a:t>Kişiye özel, BDT, </a:t>
          </a:r>
          <a:r>
            <a:rPr lang="tr-TR" sz="1700" dirty="0" err="1" smtClean="0"/>
            <a:t>Yüzleştime</a:t>
          </a:r>
          <a:r>
            <a:rPr lang="tr-TR" sz="1700" dirty="0" smtClean="0"/>
            <a:t> vb.</a:t>
          </a:r>
          <a:endParaRPr lang="tr-TR" sz="1700" dirty="0"/>
        </a:p>
      </dgm:t>
    </dgm:pt>
    <dgm:pt modelId="{953C1F43-22BA-43AE-9DFB-BA3904711EB6}" type="parTrans" cxnId="{545A2598-A10C-44EB-853E-EC6CB9889D3D}">
      <dgm:prSet/>
      <dgm:spPr/>
      <dgm:t>
        <a:bodyPr/>
        <a:lstStyle/>
        <a:p>
          <a:endParaRPr lang="tr-TR"/>
        </a:p>
      </dgm:t>
    </dgm:pt>
    <dgm:pt modelId="{CDA3C186-FE24-4061-AB4A-EDB882FB2043}" type="sibTrans" cxnId="{545A2598-A10C-44EB-853E-EC6CB9889D3D}">
      <dgm:prSet/>
      <dgm:spPr/>
      <dgm:t>
        <a:bodyPr/>
        <a:lstStyle/>
        <a:p>
          <a:endParaRPr lang="tr-TR"/>
        </a:p>
      </dgm:t>
    </dgm:pt>
    <dgm:pt modelId="{33F941B8-ECEC-4E76-99A3-B3671424A03F}">
      <dgm:prSet phldrT="[Metin]" custT="1"/>
      <dgm:spPr/>
      <dgm:t>
        <a:bodyPr/>
        <a:lstStyle/>
        <a:p>
          <a:r>
            <a:rPr lang="tr-TR" sz="2000" dirty="0" smtClean="0"/>
            <a:t>3: Odaklı, Uzmanlaşmamış Hizmetler: birey aile ve grup müdahaleleri, hafif-orta düzey ruh sağlığı sorunları.</a:t>
          </a:r>
          <a:endParaRPr lang="tr-TR" sz="2000" dirty="0"/>
        </a:p>
      </dgm:t>
    </dgm:pt>
    <dgm:pt modelId="{53925C3C-0125-4F8D-AC25-BB9F6BC13B32}" type="parTrans" cxnId="{F3E9BAAC-1BE5-4067-ADB3-8EDFF0061D29}">
      <dgm:prSet/>
      <dgm:spPr/>
      <dgm:t>
        <a:bodyPr/>
        <a:lstStyle/>
        <a:p>
          <a:endParaRPr lang="tr-TR"/>
        </a:p>
      </dgm:t>
    </dgm:pt>
    <dgm:pt modelId="{9B8DA1C6-7620-46F2-B82F-B705AC55E076}" type="sibTrans" cxnId="{F3E9BAAC-1BE5-4067-ADB3-8EDFF0061D29}">
      <dgm:prSet/>
      <dgm:spPr/>
      <dgm:t>
        <a:bodyPr/>
        <a:lstStyle/>
        <a:p>
          <a:endParaRPr lang="tr-TR"/>
        </a:p>
      </dgm:t>
    </dgm:pt>
    <dgm:pt modelId="{E3DC64DB-6881-4E36-8D3E-502A54AD17C8}">
      <dgm:prSet phldrT="[Metin]" custT="1"/>
      <dgm:spPr/>
      <dgm:t>
        <a:bodyPr/>
        <a:lstStyle/>
        <a:p>
          <a:r>
            <a:rPr lang="tr-TR" sz="2400" dirty="0" smtClean="0"/>
            <a:t>2: Topluluk ve Aile Destekleri: Sıkıntılarının azaltılması, sakinleştirme, </a:t>
          </a:r>
          <a:r>
            <a:rPr lang="tr-TR" sz="2400" dirty="0" err="1" smtClean="0"/>
            <a:t>psikososyal</a:t>
          </a:r>
          <a:r>
            <a:rPr lang="tr-TR" sz="2400" dirty="0" smtClean="0"/>
            <a:t> destek faaliyetleri.</a:t>
          </a:r>
          <a:endParaRPr lang="tr-TR" sz="2400" dirty="0"/>
        </a:p>
      </dgm:t>
    </dgm:pt>
    <dgm:pt modelId="{988980B3-52DC-4338-8985-2CE19B5E7100}" type="parTrans" cxnId="{0EC226F5-FA30-46C4-A60F-1D69ADA06236}">
      <dgm:prSet/>
      <dgm:spPr/>
      <dgm:t>
        <a:bodyPr/>
        <a:lstStyle/>
        <a:p>
          <a:endParaRPr lang="tr-TR"/>
        </a:p>
      </dgm:t>
    </dgm:pt>
    <dgm:pt modelId="{FC66158A-0C94-4241-92D7-EE092863BE2D}" type="sibTrans" cxnId="{0EC226F5-FA30-46C4-A60F-1D69ADA06236}">
      <dgm:prSet/>
      <dgm:spPr/>
      <dgm:t>
        <a:bodyPr/>
        <a:lstStyle/>
        <a:p>
          <a:endParaRPr lang="tr-TR"/>
        </a:p>
      </dgm:t>
    </dgm:pt>
    <dgm:pt modelId="{270BB40D-EF42-4541-AC49-8F3119CAD9A5}">
      <dgm:prSet phldrT="[Metin]" custT="1"/>
      <dgm:spPr/>
      <dgm:t>
        <a:bodyPr/>
        <a:lstStyle/>
        <a:p>
          <a:r>
            <a:rPr lang="tr-TR" sz="2400" dirty="0" smtClean="0"/>
            <a:t>1: Temel Hizmetler ve Güvenlik: temel ihtiyaçların karşılanması, güvenliğin sağlanması</a:t>
          </a:r>
          <a:endParaRPr lang="tr-TR" sz="2400" dirty="0"/>
        </a:p>
      </dgm:t>
    </dgm:pt>
    <dgm:pt modelId="{3F05F973-9003-4386-B86B-A6AA69C8E4BA}" type="parTrans" cxnId="{F26D101A-B530-44ED-BDEE-E016D0A0A92D}">
      <dgm:prSet/>
      <dgm:spPr/>
      <dgm:t>
        <a:bodyPr/>
        <a:lstStyle/>
        <a:p>
          <a:endParaRPr lang="tr-TR"/>
        </a:p>
      </dgm:t>
    </dgm:pt>
    <dgm:pt modelId="{B04FB68B-6821-4C17-9131-5789FB6536CB}" type="sibTrans" cxnId="{F26D101A-B530-44ED-BDEE-E016D0A0A92D}">
      <dgm:prSet/>
      <dgm:spPr/>
      <dgm:t>
        <a:bodyPr/>
        <a:lstStyle/>
        <a:p>
          <a:endParaRPr lang="tr-TR"/>
        </a:p>
      </dgm:t>
    </dgm:pt>
    <dgm:pt modelId="{37B8FE33-4979-4DBF-8077-8F5259F048C2}" type="pres">
      <dgm:prSet presAssocID="{88C804FA-447C-464D-8A74-8A7ABA28D61D}" presName="Name0" presStyleCnt="0">
        <dgm:presLayoutVars>
          <dgm:dir/>
          <dgm:animLvl val="lvl"/>
          <dgm:resizeHandles val="exact"/>
        </dgm:presLayoutVars>
      </dgm:prSet>
      <dgm:spPr/>
    </dgm:pt>
    <dgm:pt modelId="{12EBF668-2ACE-4CB9-B8DA-B2E4F6F03439}" type="pres">
      <dgm:prSet presAssocID="{1EABAC3A-1265-4696-98F8-D447E0D42756}" presName="Name8" presStyleCnt="0"/>
      <dgm:spPr/>
    </dgm:pt>
    <dgm:pt modelId="{66449487-72C3-44BB-A7A8-8AA33F364799}" type="pres">
      <dgm:prSet presAssocID="{1EABAC3A-1265-4696-98F8-D447E0D42756}" presName="level" presStyleLbl="node1" presStyleIdx="0" presStyleCnt="4" custScaleX="94204" custScaleY="148191" custLinFactNeighborX="0">
        <dgm:presLayoutVars>
          <dgm:chMax val="1"/>
          <dgm:bulletEnabled val="1"/>
        </dgm:presLayoutVars>
      </dgm:prSet>
      <dgm:spPr/>
      <dgm:t>
        <a:bodyPr/>
        <a:lstStyle/>
        <a:p>
          <a:endParaRPr lang="tr-TR"/>
        </a:p>
      </dgm:t>
    </dgm:pt>
    <dgm:pt modelId="{94C7FDF8-A26A-44E9-AC61-7D6AB4222BE9}" type="pres">
      <dgm:prSet presAssocID="{1EABAC3A-1265-4696-98F8-D447E0D42756}" presName="levelTx" presStyleLbl="revTx" presStyleIdx="0" presStyleCnt="0">
        <dgm:presLayoutVars>
          <dgm:chMax val="1"/>
          <dgm:bulletEnabled val="1"/>
        </dgm:presLayoutVars>
      </dgm:prSet>
      <dgm:spPr/>
      <dgm:t>
        <a:bodyPr/>
        <a:lstStyle/>
        <a:p>
          <a:endParaRPr lang="tr-TR"/>
        </a:p>
      </dgm:t>
    </dgm:pt>
    <dgm:pt modelId="{5A6CBE3B-CF7C-4635-9FB8-0ABB58DC08EC}" type="pres">
      <dgm:prSet presAssocID="{33F941B8-ECEC-4E76-99A3-B3671424A03F}" presName="Name8" presStyleCnt="0"/>
      <dgm:spPr/>
    </dgm:pt>
    <dgm:pt modelId="{704D3F26-5B50-4E98-8D18-4C3685CDD4F3}" type="pres">
      <dgm:prSet presAssocID="{33F941B8-ECEC-4E76-99A3-B3671424A03F}" presName="level" presStyleLbl="node1" presStyleIdx="1" presStyleCnt="4">
        <dgm:presLayoutVars>
          <dgm:chMax val="1"/>
          <dgm:bulletEnabled val="1"/>
        </dgm:presLayoutVars>
      </dgm:prSet>
      <dgm:spPr/>
      <dgm:t>
        <a:bodyPr/>
        <a:lstStyle/>
        <a:p>
          <a:endParaRPr lang="tr-TR"/>
        </a:p>
      </dgm:t>
    </dgm:pt>
    <dgm:pt modelId="{FE8DFCA0-DB34-4480-AFC2-08C37DA01EBE}" type="pres">
      <dgm:prSet presAssocID="{33F941B8-ECEC-4E76-99A3-B3671424A03F}" presName="levelTx" presStyleLbl="revTx" presStyleIdx="0" presStyleCnt="0">
        <dgm:presLayoutVars>
          <dgm:chMax val="1"/>
          <dgm:bulletEnabled val="1"/>
        </dgm:presLayoutVars>
      </dgm:prSet>
      <dgm:spPr/>
      <dgm:t>
        <a:bodyPr/>
        <a:lstStyle/>
        <a:p>
          <a:endParaRPr lang="tr-TR"/>
        </a:p>
      </dgm:t>
    </dgm:pt>
    <dgm:pt modelId="{9E848971-0D42-4409-8749-1288A89E8730}" type="pres">
      <dgm:prSet presAssocID="{E3DC64DB-6881-4E36-8D3E-502A54AD17C8}" presName="Name8" presStyleCnt="0"/>
      <dgm:spPr/>
    </dgm:pt>
    <dgm:pt modelId="{9FF7DF39-930E-47A7-9C4F-72AE55BE048B}" type="pres">
      <dgm:prSet presAssocID="{E3DC64DB-6881-4E36-8D3E-502A54AD17C8}" presName="level" presStyleLbl="node1" presStyleIdx="2" presStyleCnt="4">
        <dgm:presLayoutVars>
          <dgm:chMax val="1"/>
          <dgm:bulletEnabled val="1"/>
        </dgm:presLayoutVars>
      </dgm:prSet>
      <dgm:spPr/>
      <dgm:t>
        <a:bodyPr/>
        <a:lstStyle/>
        <a:p>
          <a:endParaRPr lang="tr-TR"/>
        </a:p>
      </dgm:t>
    </dgm:pt>
    <dgm:pt modelId="{427EFCE6-54BB-476D-9ED2-9DB97C45E385}" type="pres">
      <dgm:prSet presAssocID="{E3DC64DB-6881-4E36-8D3E-502A54AD17C8}" presName="levelTx" presStyleLbl="revTx" presStyleIdx="0" presStyleCnt="0">
        <dgm:presLayoutVars>
          <dgm:chMax val="1"/>
          <dgm:bulletEnabled val="1"/>
        </dgm:presLayoutVars>
      </dgm:prSet>
      <dgm:spPr/>
      <dgm:t>
        <a:bodyPr/>
        <a:lstStyle/>
        <a:p>
          <a:endParaRPr lang="tr-TR"/>
        </a:p>
      </dgm:t>
    </dgm:pt>
    <dgm:pt modelId="{FA3AE8D1-A8D4-48C7-852B-737AD8C22E99}" type="pres">
      <dgm:prSet presAssocID="{270BB40D-EF42-4541-AC49-8F3119CAD9A5}" presName="Name8" presStyleCnt="0"/>
      <dgm:spPr/>
    </dgm:pt>
    <dgm:pt modelId="{391FF77F-8BE9-423F-931F-B340A5C3DB35}" type="pres">
      <dgm:prSet presAssocID="{270BB40D-EF42-4541-AC49-8F3119CAD9A5}" presName="level" presStyleLbl="node1" presStyleIdx="3" presStyleCnt="4">
        <dgm:presLayoutVars>
          <dgm:chMax val="1"/>
          <dgm:bulletEnabled val="1"/>
        </dgm:presLayoutVars>
      </dgm:prSet>
      <dgm:spPr/>
      <dgm:t>
        <a:bodyPr/>
        <a:lstStyle/>
        <a:p>
          <a:endParaRPr lang="tr-TR"/>
        </a:p>
      </dgm:t>
    </dgm:pt>
    <dgm:pt modelId="{8E3E2D1C-BA74-4D52-8F2F-7570DB836569}" type="pres">
      <dgm:prSet presAssocID="{270BB40D-EF42-4541-AC49-8F3119CAD9A5}" presName="levelTx" presStyleLbl="revTx" presStyleIdx="0" presStyleCnt="0">
        <dgm:presLayoutVars>
          <dgm:chMax val="1"/>
          <dgm:bulletEnabled val="1"/>
        </dgm:presLayoutVars>
      </dgm:prSet>
      <dgm:spPr/>
      <dgm:t>
        <a:bodyPr/>
        <a:lstStyle/>
        <a:p>
          <a:endParaRPr lang="tr-TR"/>
        </a:p>
      </dgm:t>
    </dgm:pt>
  </dgm:ptLst>
  <dgm:cxnLst>
    <dgm:cxn modelId="{F26D101A-B530-44ED-BDEE-E016D0A0A92D}" srcId="{88C804FA-447C-464D-8A74-8A7ABA28D61D}" destId="{270BB40D-EF42-4541-AC49-8F3119CAD9A5}" srcOrd="3" destOrd="0" parTransId="{3F05F973-9003-4386-B86B-A6AA69C8E4BA}" sibTransId="{B04FB68B-6821-4C17-9131-5789FB6536CB}"/>
    <dgm:cxn modelId="{9581FA9D-82A7-49D2-AD70-2DE07FC0B3C2}" type="presOf" srcId="{1EABAC3A-1265-4696-98F8-D447E0D42756}" destId="{66449487-72C3-44BB-A7A8-8AA33F364799}" srcOrd="0" destOrd="0" presId="urn:microsoft.com/office/officeart/2005/8/layout/pyramid1"/>
    <dgm:cxn modelId="{F3E9BAAC-1BE5-4067-ADB3-8EDFF0061D29}" srcId="{88C804FA-447C-464D-8A74-8A7ABA28D61D}" destId="{33F941B8-ECEC-4E76-99A3-B3671424A03F}" srcOrd="1" destOrd="0" parTransId="{53925C3C-0125-4F8D-AC25-BB9F6BC13B32}" sibTransId="{9B8DA1C6-7620-46F2-B82F-B705AC55E076}"/>
    <dgm:cxn modelId="{311A8A38-380B-47F1-9C16-3F9268470BE9}" type="presOf" srcId="{270BB40D-EF42-4541-AC49-8F3119CAD9A5}" destId="{8E3E2D1C-BA74-4D52-8F2F-7570DB836569}" srcOrd="1" destOrd="0" presId="urn:microsoft.com/office/officeart/2005/8/layout/pyramid1"/>
    <dgm:cxn modelId="{C17D8C86-778E-41D3-972A-EADEDE6E0520}" type="presOf" srcId="{E3DC64DB-6881-4E36-8D3E-502A54AD17C8}" destId="{9FF7DF39-930E-47A7-9C4F-72AE55BE048B}" srcOrd="0" destOrd="0" presId="urn:microsoft.com/office/officeart/2005/8/layout/pyramid1"/>
    <dgm:cxn modelId="{4D53D3B0-0A0D-41BD-82A3-3C9966664E42}" type="presOf" srcId="{270BB40D-EF42-4541-AC49-8F3119CAD9A5}" destId="{391FF77F-8BE9-423F-931F-B340A5C3DB35}" srcOrd="0" destOrd="0" presId="urn:microsoft.com/office/officeart/2005/8/layout/pyramid1"/>
    <dgm:cxn modelId="{4917132B-EB27-4B63-8F5C-9221FA3D247C}" type="presOf" srcId="{1EABAC3A-1265-4696-98F8-D447E0D42756}" destId="{94C7FDF8-A26A-44E9-AC61-7D6AB4222BE9}" srcOrd="1" destOrd="0" presId="urn:microsoft.com/office/officeart/2005/8/layout/pyramid1"/>
    <dgm:cxn modelId="{545A2598-A10C-44EB-853E-EC6CB9889D3D}" srcId="{88C804FA-447C-464D-8A74-8A7ABA28D61D}" destId="{1EABAC3A-1265-4696-98F8-D447E0D42756}" srcOrd="0" destOrd="0" parTransId="{953C1F43-22BA-43AE-9DFB-BA3904711EB6}" sibTransId="{CDA3C186-FE24-4061-AB4A-EDB882FB2043}"/>
    <dgm:cxn modelId="{B18725F8-C734-424B-BC1B-5790DA242C26}" type="presOf" srcId="{E3DC64DB-6881-4E36-8D3E-502A54AD17C8}" destId="{427EFCE6-54BB-476D-9ED2-9DB97C45E385}" srcOrd="1" destOrd="0" presId="urn:microsoft.com/office/officeart/2005/8/layout/pyramid1"/>
    <dgm:cxn modelId="{EB073E98-B067-48F5-A7F8-B804BEF7FD0C}" type="presOf" srcId="{88C804FA-447C-464D-8A74-8A7ABA28D61D}" destId="{37B8FE33-4979-4DBF-8077-8F5259F048C2}" srcOrd="0" destOrd="0" presId="urn:microsoft.com/office/officeart/2005/8/layout/pyramid1"/>
    <dgm:cxn modelId="{81FE2FE5-075F-4808-9C08-316BE44DC184}" type="presOf" srcId="{33F941B8-ECEC-4E76-99A3-B3671424A03F}" destId="{704D3F26-5B50-4E98-8D18-4C3685CDD4F3}" srcOrd="0" destOrd="0" presId="urn:microsoft.com/office/officeart/2005/8/layout/pyramid1"/>
    <dgm:cxn modelId="{0EC226F5-FA30-46C4-A60F-1D69ADA06236}" srcId="{88C804FA-447C-464D-8A74-8A7ABA28D61D}" destId="{E3DC64DB-6881-4E36-8D3E-502A54AD17C8}" srcOrd="2" destOrd="0" parTransId="{988980B3-52DC-4338-8985-2CE19B5E7100}" sibTransId="{FC66158A-0C94-4241-92D7-EE092863BE2D}"/>
    <dgm:cxn modelId="{3DDEF6AA-A3A2-4D49-B486-9509096D8C5D}" type="presOf" srcId="{33F941B8-ECEC-4E76-99A3-B3671424A03F}" destId="{FE8DFCA0-DB34-4480-AFC2-08C37DA01EBE}" srcOrd="1" destOrd="0" presId="urn:microsoft.com/office/officeart/2005/8/layout/pyramid1"/>
    <dgm:cxn modelId="{A69B2819-F319-432C-B6A5-664E5C4B772C}" type="presParOf" srcId="{37B8FE33-4979-4DBF-8077-8F5259F048C2}" destId="{12EBF668-2ACE-4CB9-B8DA-B2E4F6F03439}" srcOrd="0" destOrd="0" presId="urn:microsoft.com/office/officeart/2005/8/layout/pyramid1"/>
    <dgm:cxn modelId="{A13576E3-FFE3-4393-81CD-3A86EEB187F1}" type="presParOf" srcId="{12EBF668-2ACE-4CB9-B8DA-B2E4F6F03439}" destId="{66449487-72C3-44BB-A7A8-8AA33F364799}" srcOrd="0" destOrd="0" presId="urn:microsoft.com/office/officeart/2005/8/layout/pyramid1"/>
    <dgm:cxn modelId="{E4973C03-19A6-480C-B98B-D4C1C0E36AD7}" type="presParOf" srcId="{12EBF668-2ACE-4CB9-B8DA-B2E4F6F03439}" destId="{94C7FDF8-A26A-44E9-AC61-7D6AB4222BE9}" srcOrd="1" destOrd="0" presId="urn:microsoft.com/office/officeart/2005/8/layout/pyramid1"/>
    <dgm:cxn modelId="{6346DBCC-093D-47C2-9022-6799950A60B0}" type="presParOf" srcId="{37B8FE33-4979-4DBF-8077-8F5259F048C2}" destId="{5A6CBE3B-CF7C-4635-9FB8-0ABB58DC08EC}" srcOrd="1" destOrd="0" presId="urn:microsoft.com/office/officeart/2005/8/layout/pyramid1"/>
    <dgm:cxn modelId="{18D3B3D8-C645-4252-8BF8-D6ED69916A38}" type="presParOf" srcId="{5A6CBE3B-CF7C-4635-9FB8-0ABB58DC08EC}" destId="{704D3F26-5B50-4E98-8D18-4C3685CDD4F3}" srcOrd="0" destOrd="0" presId="urn:microsoft.com/office/officeart/2005/8/layout/pyramid1"/>
    <dgm:cxn modelId="{FFCD7DC8-70BD-4452-AA43-10EA107F3679}" type="presParOf" srcId="{5A6CBE3B-CF7C-4635-9FB8-0ABB58DC08EC}" destId="{FE8DFCA0-DB34-4480-AFC2-08C37DA01EBE}" srcOrd="1" destOrd="0" presId="urn:microsoft.com/office/officeart/2005/8/layout/pyramid1"/>
    <dgm:cxn modelId="{260D0EAB-5E26-4B5A-BBE3-C75C6DA84A8E}" type="presParOf" srcId="{37B8FE33-4979-4DBF-8077-8F5259F048C2}" destId="{9E848971-0D42-4409-8749-1288A89E8730}" srcOrd="2" destOrd="0" presId="urn:microsoft.com/office/officeart/2005/8/layout/pyramid1"/>
    <dgm:cxn modelId="{3801E9C1-4E83-4CC1-ABEA-B5483BE314E4}" type="presParOf" srcId="{9E848971-0D42-4409-8749-1288A89E8730}" destId="{9FF7DF39-930E-47A7-9C4F-72AE55BE048B}" srcOrd="0" destOrd="0" presId="urn:microsoft.com/office/officeart/2005/8/layout/pyramid1"/>
    <dgm:cxn modelId="{F5BD2626-0BDE-44AB-8E66-B0723805001C}" type="presParOf" srcId="{9E848971-0D42-4409-8749-1288A89E8730}" destId="{427EFCE6-54BB-476D-9ED2-9DB97C45E385}" srcOrd="1" destOrd="0" presId="urn:microsoft.com/office/officeart/2005/8/layout/pyramid1"/>
    <dgm:cxn modelId="{5D33C59B-E1A8-4059-A6EA-D0F6A27FF90A}" type="presParOf" srcId="{37B8FE33-4979-4DBF-8077-8F5259F048C2}" destId="{FA3AE8D1-A8D4-48C7-852B-737AD8C22E99}" srcOrd="3" destOrd="0" presId="urn:microsoft.com/office/officeart/2005/8/layout/pyramid1"/>
    <dgm:cxn modelId="{E4F0B783-F9F5-45BF-9306-57166B14D133}" type="presParOf" srcId="{FA3AE8D1-A8D4-48C7-852B-737AD8C22E99}" destId="{391FF77F-8BE9-423F-931F-B340A5C3DB35}" srcOrd="0" destOrd="0" presId="urn:microsoft.com/office/officeart/2005/8/layout/pyramid1"/>
    <dgm:cxn modelId="{099C1731-1521-4487-8A7B-7BB26B258F37}" type="presParOf" srcId="{FA3AE8D1-A8D4-48C7-852B-737AD8C22E99}" destId="{8E3E2D1C-BA74-4D52-8F2F-7570DB836569}"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41B7280-C521-4CB8-A7D7-8EEDF4635508}" type="doc">
      <dgm:prSet loTypeId="urn:microsoft.com/office/officeart/2005/8/layout/cycle4#1" loCatId="cycle" qsTypeId="urn:microsoft.com/office/officeart/2005/8/quickstyle/simple1" qsCatId="simple" csTypeId="urn:microsoft.com/office/officeart/2005/8/colors/accent1_2" csCatId="accent1" phldr="1"/>
      <dgm:spPr/>
      <dgm:t>
        <a:bodyPr/>
        <a:lstStyle/>
        <a:p>
          <a:endParaRPr lang="tr-TR"/>
        </a:p>
      </dgm:t>
    </dgm:pt>
    <dgm:pt modelId="{75EA881B-AC79-49AF-9BBE-6AB6A1D8F388}">
      <dgm:prSet phldrT="[Metin]"/>
      <dgm:spPr/>
      <dgm:t>
        <a:bodyPr/>
        <a:lstStyle/>
        <a:p>
          <a:r>
            <a:rPr lang="tr-TR" dirty="0" smtClean="0"/>
            <a:t>Yeniden İnşa</a:t>
          </a:r>
          <a:endParaRPr lang="tr-TR" dirty="0"/>
        </a:p>
      </dgm:t>
    </dgm:pt>
    <dgm:pt modelId="{D39B9A7A-3454-4B93-A866-675E3A21DFE5}" type="parTrans" cxnId="{762FB153-6EB6-4C08-8A21-38943D9C5CF4}">
      <dgm:prSet/>
      <dgm:spPr/>
      <dgm:t>
        <a:bodyPr/>
        <a:lstStyle/>
        <a:p>
          <a:endParaRPr lang="tr-TR"/>
        </a:p>
      </dgm:t>
    </dgm:pt>
    <dgm:pt modelId="{A5418CA2-A3F3-4AA9-8E8F-DAE26BD064D6}" type="sibTrans" cxnId="{762FB153-6EB6-4C08-8A21-38943D9C5CF4}">
      <dgm:prSet/>
      <dgm:spPr/>
      <dgm:t>
        <a:bodyPr/>
        <a:lstStyle/>
        <a:p>
          <a:endParaRPr lang="tr-TR"/>
        </a:p>
      </dgm:t>
    </dgm:pt>
    <dgm:pt modelId="{E4AEB3C7-093C-431E-B92D-A4DE4C90F21A}">
      <dgm:prSet phldrT="[Metin]"/>
      <dgm:spPr/>
      <dgm:t>
        <a:bodyPr/>
        <a:lstStyle/>
        <a:p>
          <a:r>
            <a:rPr lang="tr-TR" dirty="0" smtClean="0"/>
            <a:t>Afetten etkilenen veya zarar gören tüm aktivitelerin afetten önceki halinden daha ileri bir seviyede karşılanmasıdır.</a:t>
          </a:r>
          <a:endParaRPr lang="tr-TR" dirty="0"/>
        </a:p>
      </dgm:t>
    </dgm:pt>
    <dgm:pt modelId="{6B9543E3-552F-4A88-8D63-B6523DD446EE}" type="parTrans" cxnId="{1A37533F-C389-48A5-8572-7877493B0135}">
      <dgm:prSet/>
      <dgm:spPr/>
      <dgm:t>
        <a:bodyPr/>
        <a:lstStyle/>
        <a:p>
          <a:endParaRPr lang="tr-TR"/>
        </a:p>
      </dgm:t>
    </dgm:pt>
    <dgm:pt modelId="{81C0D909-F44E-43C9-86E0-BD5D42B3DE38}" type="sibTrans" cxnId="{1A37533F-C389-48A5-8572-7877493B0135}">
      <dgm:prSet/>
      <dgm:spPr/>
      <dgm:t>
        <a:bodyPr/>
        <a:lstStyle/>
        <a:p>
          <a:endParaRPr lang="tr-TR"/>
        </a:p>
      </dgm:t>
    </dgm:pt>
    <dgm:pt modelId="{BF52D5CE-D2DC-4A5B-9E3D-5B7C91AD2804}">
      <dgm:prSet phldrT="[Metin]"/>
      <dgm:spPr/>
      <dgm:t>
        <a:bodyPr/>
        <a:lstStyle/>
        <a:p>
          <a:r>
            <a:rPr lang="tr-TR" dirty="0" smtClean="0"/>
            <a:t>Hazırlık</a:t>
          </a:r>
          <a:endParaRPr lang="tr-TR" dirty="0"/>
        </a:p>
      </dgm:t>
    </dgm:pt>
    <dgm:pt modelId="{1806D8B6-1B0F-47D8-87E0-47C682E1B020}" type="parTrans" cxnId="{632A6E4B-4856-4378-A07A-677936C03E9A}">
      <dgm:prSet/>
      <dgm:spPr/>
      <dgm:t>
        <a:bodyPr/>
        <a:lstStyle/>
        <a:p>
          <a:endParaRPr lang="tr-TR"/>
        </a:p>
      </dgm:t>
    </dgm:pt>
    <dgm:pt modelId="{61F4F365-D141-45C0-B8AC-CCAFC819A329}" type="sibTrans" cxnId="{632A6E4B-4856-4378-A07A-677936C03E9A}">
      <dgm:prSet/>
      <dgm:spPr/>
      <dgm:t>
        <a:bodyPr/>
        <a:lstStyle/>
        <a:p>
          <a:endParaRPr lang="tr-TR"/>
        </a:p>
      </dgm:t>
    </dgm:pt>
    <dgm:pt modelId="{9EA39026-55A6-4DF0-BD65-C560F437273B}">
      <dgm:prSet phldrT="[Metin]" custT="1"/>
      <dgm:spPr/>
      <dgm:t>
        <a:bodyPr/>
        <a:lstStyle/>
        <a:p>
          <a:r>
            <a:rPr lang="tr-TR" sz="1400" dirty="0" smtClean="0"/>
            <a:t>Tehlikenin insanlar için olumsuz etkiler doğurabilecek sonuçlarını, karşı önlemler alarak zamanında ortadan kaldırmaktır</a:t>
          </a:r>
          <a:r>
            <a:rPr lang="tr-TR" sz="1100" dirty="0" smtClean="0"/>
            <a:t>.</a:t>
          </a:r>
          <a:endParaRPr lang="tr-TR" sz="1100" dirty="0"/>
        </a:p>
      </dgm:t>
    </dgm:pt>
    <dgm:pt modelId="{D7B6A7E4-C859-4C2D-8B9C-06A90535E22B}" type="parTrans" cxnId="{5E5E70C5-360A-4034-89E1-FECE0D1AC23A}">
      <dgm:prSet/>
      <dgm:spPr/>
      <dgm:t>
        <a:bodyPr/>
        <a:lstStyle/>
        <a:p>
          <a:endParaRPr lang="tr-TR"/>
        </a:p>
      </dgm:t>
    </dgm:pt>
    <dgm:pt modelId="{406A1E70-CE57-4F4B-882F-6F02779D0103}" type="sibTrans" cxnId="{5E5E70C5-360A-4034-89E1-FECE0D1AC23A}">
      <dgm:prSet/>
      <dgm:spPr/>
      <dgm:t>
        <a:bodyPr/>
        <a:lstStyle/>
        <a:p>
          <a:endParaRPr lang="tr-TR"/>
        </a:p>
      </dgm:t>
    </dgm:pt>
    <dgm:pt modelId="{5D3BF20E-4F17-46F7-9510-D5D6DB9E0571}">
      <dgm:prSet phldrT="[Metin]"/>
      <dgm:spPr/>
      <dgm:t>
        <a:bodyPr/>
        <a:lstStyle/>
        <a:p>
          <a:r>
            <a:rPr lang="tr-TR" dirty="0" smtClean="0"/>
            <a:t>Müdahale</a:t>
          </a:r>
          <a:endParaRPr lang="tr-TR" dirty="0"/>
        </a:p>
      </dgm:t>
    </dgm:pt>
    <dgm:pt modelId="{9F12012D-A4F3-497A-95DC-9176C2DD456F}" type="parTrans" cxnId="{2EDE7FC0-DD48-4910-8C9E-D1C6ED50673E}">
      <dgm:prSet/>
      <dgm:spPr/>
      <dgm:t>
        <a:bodyPr/>
        <a:lstStyle/>
        <a:p>
          <a:endParaRPr lang="tr-TR"/>
        </a:p>
      </dgm:t>
    </dgm:pt>
    <dgm:pt modelId="{DD25EFCA-2DBB-40FC-9601-615BF6AEE879}" type="sibTrans" cxnId="{2EDE7FC0-DD48-4910-8C9E-D1C6ED50673E}">
      <dgm:prSet/>
      <dgm:spPr/>
      <dgm:t>
        <a:bodyPr/>
        <a:lstStyle/>
        <a:p>
          <a:endParaRPr lang="tr-TR"/>
        </a:p>
      </dgm:t>
    </dgm:pt>
    <dgm:pt modelId="{1EEF5B4F-4656-458E-BFBD-476E67FC5194}">
      <dgm:prSet phldrT="[Metin]" custT="1"/>
      <dgm:spPr/>
      <dgm:t>
        <a:bodyPr/>
        <a:lstStyle/>
        <a:p>
          <a:r>
            <a:rPr lang="tr-TR" sz="1400" dirty="0" smtClean="0"/>
            <a:t>Mümkün olan en kısa sürede, en çok sayıdaki insanın hayatını kurtarmak, yaralıların tedavisini sağlamak, temel ihtiyaçlarını karşılamaktır.</a:t>
          </a:r>
          <a:endParaRPr lang="tr-TR" sz="1400" dirty="0"/>
        </a:p>
      </dgm:t>
    </dgm:pt>
    <dgm:pt modelId="{DD1940AA-06CB-4471-A982-5AE80784EF5A}" type="parTrans" cxnId="{190E288B-3B08-450D-AF8C-E3675AC76320}">
      <dgm:prSet/>
      <dgm:spPr/>
      <dgm:t>
        <a:bodyPr/>
        <a:lstStyle/>
        <a:p>
          <a:endParaRPr lang="tr-TR"/>
        </a:p>
      </dgm:t>
    </dgm:pt>
    <dgm:pt modelId="{66EC720D-5B01-414F-BC0E-F61668BAA563}" type="sibTrans" cxnId="{190E288B-3B08-450D-AF8C-E3675AC76320}">
      <dgm:prSet/>
      <dgm:spPr/>
      <dgm:t>
        <a:bodyPr/>
        <a:lstStyle/>
        <a:p>
          <a:endParaRPr lang="tr-TR"/>
        </a:p>
      </dgm:t>
    </dgm:pt>
    <dgm:pt modelId="{565352DC-A6E3-41D9-9417-EE3690989E47}">
      <dgm:prSet phldrT="[Metin]"/>
      <dgm:spPr/>
      <dgm:t>
        <a:bodyPr/>
        <a:lstStyle/>
        <a:p>
          <a:r>
            <a:rPr lang="tr-TR" dirty="0" smtClean="0"/>
            <a:t>İyileştirme</a:t>
          </a:r>
          <a:endParaRPr lang="tr-TR" dirty="0"/>
        </a:p>
      </dgm:t>
    </dgm:pt>
    <dgm:pt modelId="{0538D25A-52B1-405A-BB90-AFD8B97C8FA9}" type="parTrans" cxnId="{5673D57F-7482-4953-A52F-09342D6D2D86}">
      <dgm:prSet/>
      <dgm:spPr/>
      <dgm:t>
        <a:bodyPr/>
        <a:lstStyle/>
        <a:p>
          <a:endParaRPr lang="tr-TR"/>
        </a:p>
      </dgm:t>
    </dgm:pt>
    <dgm:pt modelId="{707D5D78-D46A-47F4-82E6-35E865D7EA2C}" type="sibTrans" cxnId="{5673D57F-7482-4953-A52F-09342D6D2D86}">
      <dgm:prSet/>
      <dgm:spPr/>
      <dgm:t>
        <a:bodyPr/>
        <a:lstStyle/>
        <a:p>
          <a:endParaRPr lang="tr-TR"/>
        </a:p>
      </dgm:t>
    </dgm:pt>
    <dgm:pt modelId="{92CFC643-2394-437E-9890-453F15345152}">
      <dgm:prSet phldrT="[Metin]" custT="1"/>
      <dgm:spPr/>
      <dgm:t>
        <a:bodyPr/>
        <a:lstStyle/>
        <a:p>
          <a:r>
            <a:rPr lang="tr-TR" sz="1400" dirty="0" smtClean="0"/>
            <a:t>Afete uğramış toplulukların haberleşme, ulaşım, su, elektrik, kanalizasyon, hayatı aktivitelerinin karşılanmasıdır.</a:t>
          </a:r>
          <a:endParaRPr lang="tr-TR" sz="1400" dirty="0"/>
        </a:p>
      </dgm:t>
    </dgm:pt>
    <dgm:pt modelId="{4633E9C8-7C41-420F-8C71-CF7EA1BF2009}" type="parTrans" cxnId="{C38B37FB-3D22-4033-B7EF-A24491AAFA55}">
      <dgm:prSet/>
      <dgm:spPr/>
      <dgm:t>
        <a:bodyPr/>
        <a:lstStyle/>
        <a:p>
          <a:endParaRPr lang="tr-TR"/>
        </a:p>
      </dgm:t>
    </dgm:pt>
    <dgm:pt modelId="{98E243B6-FCEF-4D80-AD66-28EEF5C9564E}" type="sibTrans" cxnId="{C38B37FB-3D22-4033-B7EF-A24491AAFA55}">
      <dgm:prSet/>
      <dgm:spPr/>
      <dgm:t>
        <a:bodyPr/>
        <a:lstStyle/>
        <a:p>
          <a:endParaRPr lang="tr-TR"/>
        </a:p>
      </dgm:t>
    </dgm:pt>
    <dgm:pt modelId="{B5384FDD-7619-484E-B777-3281DE05E8E0}" type="pres">
      <dgm:prSet presAssocID="{541B7280-C521-4CB8-A7D7-8EEDF4635508}" presName="cycleMatrixDiagram" presStyleCnt="0">
        <dgm:presLayoutVars>
          <dgm:chMax val="1"/>
          <dgm:dir/>
          <dgm:animLvl val="lvl"/>
          <dgm:resizeHandles val="exact"/>
        </dgm:presLayoutVars>
      </dgm:prSet>
      <dgm:spPr/>
      <dgm:t>
        <a:bodyPr/>
        <a:lstStyle/>
        <a:p>
          <a:endParaRPr lang="tr-TR"/>
        </a:p>
      </dgm:t>
    </dgm:pt>
    <dgm:pt modelId="{B1795E85-5D47-467B-8FCD-2BC7C9BA9DC3}" type="pres">
      <dgm:prSet presAssocID="{541B7280-C521-4CB8-A7D7-8EEDF4635508}" presName="children" presStyleCnt="0"/>
      <dgm:spPr/>
    </dgm:pt>
    <dgm:pt modelId="{24459ACE-5438-46F8-BF32-F98B5AD1DCEF}" type="pres">
      <dgm:prSet presAssocID="{541B7280-C521-4CB8-A7D7-8EEDF4635508}" presName="child1group" presStyleCnt="0"/>
      <dgm:spPr/>
    </dgm:pt>
    <dgm:pt modelId="{844A4758-4539-477F-B105-784193405B93}" type="pres">
      <dgm:prSet presAssocID="{541B7280-C521-4CB8-A7D7-8EEDF4635508}" presName="child1" presStyleLbl="bgAcc1" presStyleIdx="0" presStyleCnt="4" custScaleX="127356"/>
      <dgm:spPr/>
      <dgm:t>
        <a:bodyPr/>
        <a:lstStyle/>
        <a:p>
          <a:endParaRPr lang="tr-TR"/>
        </a:p>
      </dgm:t>
    </dgm:pt>
    <dgm:pt modelId="{8C39D58A-6406-481E-83E0-F811F21C4DBE}" type="pres">
      <dgm:prSet presAssocID="{541B7280-C521-4CB8-A7D7-8EEDF4635508}" presName="child1Text" presStyleLbl="bgAcc1" presStyleIdx="0" presStyleCnt="4">
        <dgm:presLayoutVars>
          <dgm:bulletEnabled val="1"/>
        </dgm:presLayoutVars>
      </dgm:prSet>
      <dgm:spPr/>
      <dgm:t>
        <a:bodyPr/>
        <a:lstStyle/>
        <a:p>
          <a:endParaRPr lang="tr-TR"/>
        </a:p>
      </dgm:t>
    </dgm:pt>
    <dgm:pt modelId="{81CBF8C8-685C-4C15-B5C5-F3FE224516B2}" type="pres">
      <dgm:prSet presAssocID="{541B7280-C521-4CB8-A7D7-8EEDF4635508}" presName="child2group" presStyleCnt="0"/>
      <dgm:spPr/>
    </dgm:pt>
    <dgm:pt modelId="{7EB2C645-AEFB-40DC-A4B6-244A9384440B}" type="pres">
      <dgm:prSet presAssocID="{541B7280-C521-4CB8-A7D7-8EEDF4635508}" presName="child2" presStyleLbl="bgAcc1" presStyleIdx="1" presStyleCnt="4" custScaleX="135056" custLinFactNeighborX="21630" custLinFactNeighborY="2291"/>
      <dgm:spPr/>
      <dgm:t>
        <a:bodyPr/>
        <a:lstStyle/>
        <a:p>
          <a:endParaRPr lang="tr-TR"/>
        </a:p>
      </dgm:t>
    </dgm:pt>
    <dgm:pt modelId="{86A13437-80FF-41BE-BFCF-AE1FDC0EB70D}" type="pres">
      <dgm:prSet presAssocID="{541B7280-C521-4CB8-A7D7-8EEDF4635508}" presName="child2Text" presStyleLbl="bgAcc1" presStyleIdx="1" presStyleCnt="4">
        <dgm:presLayoutVars>
          <dgm:bulletEnabled val="1"/>
        </dgm:presLayoutVars>
      </dgm:prSet>
      <dgm:spPr/>
      <dgm:t>
        <a:bodyPr/>
        <a:lstStyle/>
        <a:p>
          <a:endParaRPr lang="tr-TR"/>
        </a:p>
      </dgm:t>
    </dgm:pt>
    <dgm:pt modelId="{1F13FD36-A5E9-48E5-80DE-3C9F308A30FF}" type="pres">
      <dgm:prSet presAssocID="{541B7280-C521-4CB8-A7D7-8EEDF4635508}" presName="child3group" presStyleCnt="0"/>
      <dgm:spPr/>
    </dgm:pt>
    <dgm:pt modelId="{16F36D0D-E3EB-42EA-9130-D49C358A6842}" type="pres">
      <dgm:prSet presAssocID="{541B7280-C521-4CB8-A7D7-8EEDF4635508}" presName="child3" presStyleLbl="bgAcc1" presStyleIdx="2" presStyleCnt="4" custScaleX="139717" custLinFactNeighborX="25085"/>
      <dgm:spPr/>
      <dgm:t>
        <a:bodyPr/>
        <a:lstStyle/>
        <a:p>
          <a:endParaRPr lang="tr-TR"/>
        </a:p>
      </dgm:t>
    </dgm:pt>
    <dgm:pt modelId="{2CE9A54F-8017-43EA-AC7F-DA38BB082A3E}" type="pres">
      <dgm:prSet presAssocID="{541B7280-C521-4CB8-A7D7-8EEDF4635508}" presName="child3Text" presStyleLbl="bgAcc1" presStyleIdx="2" presStyleCnt="4">
        <dgm:presLayoutVars>
          <dgm:bulletEnabled val="1"/>
        </dgm:presLayoutVars>
      </dgm:prSet>
      <dgm:spPr/>
      <dgm:t>
        <a:bodyPr/>
        <a:lstStyle/>
        <a:p>
          <a:endParaRPr lang="tr-TR"/>
        </a:p>
      </dgm:t>
    </dgm:pt>
    <dgm:pt modelId="{8F7F169C-58A4-45B4-B768-0DD6B4F29477}" type="pres">
      <dgm:prSet presAssocID="{541B7280-C521-4CB8-A7D7-8EEDF4635508}" presName="child4group" presStyleCnt="0"/>
      <dgm:spPr/>
    </dgm:pt>
    <dgm:pt modelId="{2D58A3F9-3689-41DD-A689-CC22A43FB021}" type="pres">
      <dgm:prSet presAssocID="{541B7280-C521-4CB8-A7D7-8EEDF4635508}" presName="child4" presStyleLbl="bgAcc1" presStyleIdx="3" presStyleCnt="4" custScaleX="123647" custLinFactNeighborX="-3703" custLinFactNeighborY="-1806"/>
      <dgm:spPr/>
      <dgm:t>
        <a:bodyPr/>
        <a:lstStyle/>
        <a:p>
          <a:endParaRPr lang="tr-TR"/>
        </a:p>
      </dgm:t>
    </dgm:pt>
    <dgm:pt modelId="{58E03727-E4E6-4964-A8E1-221E050D7839}" type="pres">
      <dgm:prSet presAssocID="{541B7280-C521-4CB8-A7D7-8EEDF4635508}" presName="child4Text" presStyleLbl="bgAcc1" presStyleIdx="3" presStyleCnt="4">
        <dgm:presLayoutVars>
          <dgm:bulletEnabled val="1"/>
        </dgm:presLayoutVars>
      </dgm:prSet>
      <dgm:spPr/>
      <dgm:t>
        <a:bodyPr/>
        <a:lstStyle/>
        <a:p>
          <a:endParaRPr lang="tr-TR"/>
        </a:p>
      </dgm:t>
    </dgm:pt>
    <dgm:pt modelId="{B8DDBAC7-49B4-4F95-82AA-1CCA1C6973A1}" type="pres">
      <dgm:prSet presAssocID="{541B7280-C521-4CB8-A7D7-8EEDF4635508}" presName="childPlaceholder" presStyleCnt="0"/>
      <dgm:spPr/>
    </dgm:pt>
    <dgm:pt modelId="{F06772DA-2D63-4466-8BA8-D531786F30D5}" type="pres">
      <dgm:prSet presAssocID="{541B7280-C521-4CB8-A7D7-8EEDF4635508}" presName="circle" presStyleCnt="0"/>
      <dgm:spPr/>
    </dgm:pt>
    <dgm:pt modelId="{E309C17A-7CC0-455B-B901-07FCC8FDA628}" type="pres">
      <dgm:prSet presAssocID="{541B7280-C521-4CB8-A7D7-8EEDF4635508}" presName="quadrant1" presStyleLbl="node1" presStyleIdx="0" presStyleCnt="4">
        <dgm:presLayoutVars>
          <dgm:chMax val="1"/>
          <dgm:bulletEnabled val="1"/>
        </dgm:presLayoutVars>
      </dgm:prSet>
      <dgm:spPr/>
      <dgm:t>
        <a:bodyPr/>
        <a:lstStyle/>
        <a:p>
          <a:endParaRPr lang="tr-TR"/>
        </a:p>
      </dgm:t>
    </dgm:pt>
    <dgm:pt modelId="{2CA709CE-4720-4117-A427-33EF74C3BBA2}" type="pres">
      <dgm:prSet presAssocID="{541B7280-C521-4CB8-A7D7-8EEDF4635508}" presName="quadrant2" presStyleLbl="node1" presStyleIdx="1" presStyleCnt="4">
        <dgm:presLayoutVars>
          <dgm:chMax val="1"/>
          <dgm:bulletEnabled val="1"/>
        </dgm:presLayoutVars>
      </dgm:prSet>
      <dgm:spPr/>
      <dgm:t>
        <a:bodyPr/>
        <a:lstStyle/>
        <a:p>
          <a:endParaRPr lang="tr-TR"/>
        </a:p>
      </dgm:t>
    </dgm:pt>
    <dgm:pt modelId="{5965B012-5A6A-4F39-9089-10D153F6E454}" type="pres">
      <dgm:prSet presAssocID="{541B7280-C521-4CB8-A7D7-8EEDF4635508}" presName="quadrant3" presStyleLbl="node1" presStyleIdx="2" presStyleCnt="4">
        <dgm:presLayoutVars>
          <dgm:chMax val="1"/>
          <dgm:bulletEnabled val="1"/>
        </dgm:presLayoutVars>
      </dgm:prSet>
      <dgm:spPr/>
      <dgm:t>
        <a:bodyPr/>
        <a:lstStyle/>
        <a:p>
          <a:endParaRPr lang="tr-TR"/>
        </a:p>
      </dgm:t>
    </dgm:pt>
    <dgm:pt modelId="{53BA611C-B118-4829-BA3F-7FB51BC755E2}" type="pres">
      <dgm:prSet presAssocID="{541B7280-C521-4CB8-A7D7-8EEDF4635508}" presName="quadrant4" presStyleLbl="node1" presStyleIdx="3" presStyleCnt="4">
        <dgm:presLayoutVars>
          <dgm:chMax val="1"/>
          <dgm:bulletEnabled val="1"/>
        </dgm:presLayoutVars>
      </dgm:prSet>
      <dgm:spPr/>
      <dgm:t>
        <a:bodyPr/>
        <a:lstStyle/>
        <a:p>
          <a:endParaRPr lang="tr-TR"/>
        </a:p>
      </dgm:t>
    </dgm:pt>
    <dgm:pt modelId="{3A8D5421-F56C-4081-B853-BDE69AF35769}" type="pres">
      <dgm:prSet presAssocID="{541B7280-C521-4CB8-A7D7-8EEDF4635508}" presName="quadrantPlaceholder" presStyleCnt="0"/>
      <dgm:spPr/>
    </dgm:pt>
    <dgm:pt modelId="{05230EBE-26BE-440B-BDC1-C9405D86E506}" type="pres">
      <dgm:prSet presAssocID="{541B7280-C521-4CB8-A7D7-8EEDF4635508}" presName="center1" presStyleLbl="fgShp" presStyleIdx="0" presStyleCnt="2"/>
      <dgm:spPr>
        <a:solidFill>
          <a:schemeClr val="accent5">
            <a:lumMod val="75000"/>
          </a:schemeClr>
        </a:solidFill>
        <a:ln>
          <a:solidFill>
            <a:schemeClr val="accent5">
              <a:lumMod val="75000"/>
            </a:schemeClr>
          </a:solidFill>
        </a:ln>
      </dgm:spPr>
    </dgm:pt>
    <dgm:pt modelId="{EDF8AE93-C559-4F3C-9950-C88C0FEFFE35}" type="pres">
      <dgm:prSet presAssocID="{541B7280-C521-4CB8-A7D7-8EEDF4635508}" presName="center2" presStyleLbl="fgShp" presStyleIdx="1" presStyleCnt="2"/>
      <dgm:spPr>
        <a:solidFill>
          <a:schemeClr val="accent5">
            <a:lumMod val="75000"/>
          </a:schemeClr>
        </a:solidFill>
        <a:ln>
          <a:solidFill>
            <a:schemeClr val="accent5">
              <a:lumMod val="75000"/>
            </a:schemeClr>
          </a:solidFill>
        </a:ln>
      </dgm:spPr>
    </dgm:pt>
  </dgm:ptLst>
  <dgm:cxnLst>
    <dgm:cxn modelId="{0E3179C3-4EF3-4430-A64D-91E87C1FF6E1}" type="presOf" srcId="{92CFC643-2394-437E-9890-453F15345152}" destId="{58E03727-E4E6-4964-A8E1-221E050D7839}" srcOrd="1" destOrd="0" presId="urn:microsoft.com/office/officeart/2005/8/layout/cycle4#1"/>
    <dgm:cxn modelId="{C38B37FB-3D22-4033-B7EF-A24491AAFA55}" srcId="{565352DC-A6E3-41D9-9417-EE3690989E47}" destId="{92CFC643-2394-437E-9890-453F15345152}" srcOrd="0" destOrd="0" parTransId="{4633E9C8-7C41-420F-8C71-CF7EA1BF2009}" sibTransId="{98E243B6-FCEF-4D80-AD66-28EEF5C9564E}"/>
    <dgm:cxn modelId="{6B8DEB10-A2E6-44A1-BB0A-4916700DD9FC}" type="presOf" srcId="{9EA39026-55A6-4DF0-BD65-C560F437273B}" destId="{86A13437-80FF-41BE-BFCF-AE1FDC0EB70D}" srcOrd="1" destOrd="0" presId="urn:microsoft.com/office/officeart/2005/8/layout/cycle4#1"/>
    <dgm:cxn modelId="{5673D57F-7482-4953-A52F-09342D6D2D86}" srcId="{541B7280-C521-4CB8-A7D7-8EEDF4635508}" destId="{565352DC-A6E3-41D9-9417-EE3690989E47}" srcOrd="3" destOrd="0" parTransId="{0538D25A-52B1-405A-BB90-AFD8B97C8FA9}" sibTransId="{707D5D78-D46A-47F4-82E6-35E865D7EA2C}"/>
    <dgm:cxn modelId="{DB384889-94AD-4A18-8FC2-FDC67219BEA9}" type="presOf" srcId="{565352DC-A6E3-41D9-9417-EE3690989E47}" destId="{53BA611C-B118-4829-BA3F-7FB51BC755E2}" srcOrd="0" destOrd="0" presId="urn:microsoft.com/office/officeart/2005/8/layout/cycle4#1"/>
    <dgm:cxn modelId="{346501D7-9362-4510-9198-654B80541BD1}" type="presOf" srcId="{E4AEB3C7-093C-431E-B92D-A4DE4C90F21A}" destId="{8C39D58A-6406-481E-83E0-F811F21C4DBE}" srcOrd="1" destOrd="0" presId="urn:microsoft.com/office/officeart/2005/8/layout/cycle4#1"/>
    <dgm:cxn modelId="{2EDE7FC0-DD48-4910-8C9E-D1C6ED50673E}" srcId="{541B7280-C521-4CB8-A7D7-8EEDF4635508}" destId="{5D3BF20E-4F17-46F7-9510-D5D6DB9E0571}" srcOrd="2" destOrd="0" parTransId="{9F12012D-A4F3-497A-95DC-9176C2DD456F}" sibTransId="{DD25EFCA-2DBB-40FC-9601-615BF6AEE879}"/>
    <dgm:cxn modelId="{5E5E70C5-360A-4034-89E1-FECE0D1AC23A}" srcId="{BF52D5CE-D2DC-4A5B-9E3D-5B7C91AD2804}" destId="{9EA39026-55A6-4DF0-BD65-C560F437273B}" srcOrd="0" destOrd="0" parTransId="{D7B6A7E4-C859-4C2D-8B9C-06A90535E22B}" sibTransId="{406A1E70-CE57-4F4B-882F-6F02779D0103}"/>
    <dgm:cxn modelId="{762FB153-6EB6-4C08-8A21-38943D9C5CF4}" srcId="{541B7280-C521-4CB8-A7D7-8EEDF4635508}" destId="{75EA881B-AC79-49AF-9BBE-6AB6A1D8F388}" srcOrd="0" destOrd="0" parTransId="{D39B9A7A-3454-4B93-A866-675E3A21DFE5}" sibTransId="{A5418CA2-A3F3-4AA9-8E8F-DAE26BD064D6}"/>
    <dgm:cxn modelId="{1A37533F-C389-48A5-8572-7877493B0135}" srcId="{75EA881B-AC79-49AF-9BBE-6AB6A1D8F388}" destId="{E4AEB3C7-093C-431E-B92D-A4DE4C90F21A}" srcOrd="0" destOrd="0" parTransId="{6B9543E3-552F-4A88-8D63-B6523DD446EE}" sibTransId="{81C0D909-F44E-43C9-86E0-BD5D42B3DE38}"/>
    <dgm:cxn modelId="{83EB63F3-CE79-404E-9747-31F708E7425C}" type="presOf" srcId="{1EEF5B4F-4656-458E-BFBD-476E67FC5194}" destId="{2CE9A54F-8017-43EA-AC7F-DA38BB082A3E}" srcOrd="1" destOrd="0" presId="urn:microsoft.com/office/officeart/2005/8/layout/cycle4#1"/>
    <dgm:cxn modelId="{6FC289DE-5F20-433D-B9C1-A35EF2EA8C5C}" type="presOf" srcId="{5D3BF20E-4F17-46F7-9510-D5D6DB9E0571}" destId="{5965B012-5A6A-4F39-9089-10D153F6E454}" srcOrd="0" destOrd="0" presId="urn:microsoft.com/office/officeart/2005/8/layout/cycle4#1"/>
    <dgm:cxn modelId="{941168F8-CB50-4610-8519-976C62B37567}" type="presOf" srcId="{9EA39026-55A6-4DF0-BD65-C560F437273B}" destId="{7EB2C645-AEFB-40DC-A4B6-244A9384440B}" srcOrd="0" destOrd="0" presId="urn:microsoft.com/office/officeart/2005/8/layout/cycle4#1"/>
    <dgm:cxn modelId="{62C29E75-0465-481B-863E-8B5FF11F55CB}" type="presOf" srcId="{1EEF5B4F-4656-458E-BFBD-476E67FC5194}" destId="{16F36D0D-E3EB-42EA-9130-D49C358A6842}" srcOrd="0" destOrd="0" presId="urn:microsoft.com/office/officeart/2005/8/layout/cycle4#1"/>
    <dgm:cxn modelId="{2D33A36D-55C0-4739-ABF2-4CDB2A0D93BC}" type="presOf" srcId="{541B7280-C521-4CB8-A7D7-8EEDF4635508}" destId="{B5384FDD-7619-484E-B777-3281DE05E8E0}" srcOrd="0" destOrd="0" presId="urn:microsoft.com/office/officeart/2005/8/layout/cycle4#1"/>
    <dgm:cxn modelId="{DA63DFB5-5BAC-48F1-82FE-1B07DA31F914}" type="presOf" srcId="{75EA881B-AC79-49AF-9BBE-6AB6A1D8F388}" destId="{E309C17A-7CC0-455B-B901-07FCC8FDA628}" srcOrd="0" destOrd="0" presId="urn:microsoft.com/office/officeart/2005/8/layout/cycle4#1"/>
    <dgm:cxn modelId="{632A6E4B-4856-4378-A07A-677936C03E9A}" srcId="{541B7280-C521-4CB8-A7D7-8EEDF4635508}" destId="{BF52D5CE-D2DC-4A5B-9E3D-5B7C91AD2804}" srcOrd="1" destOrd="0" parTransId="{1806D8B6-1B0F-47D8-87E0-47C682E1B020}" sibTransId="{61F4F365-D141-45C0-B8AC-CCAFC819A329}"/>
    <dgm:cxn modelId="{190E288B-3B08-450D-AF8C-E3675AC76320}" srcId="{5D3BF20E-4F17-46F7-9510-D5D6DB9E0571}" destId="{1EEF5B4F-4656-458E-BFBD-476E67FC5194}" srcOrd="0" destOrd="0" parTransId="{DD1940AA-06CB-4471-A982-5AE80784EF5A}" sibTransId="{66EC720D-5B01-414F-BC0E-F61668BAA563}"/>
    <dgm:cxn modelId="{9D2CB55B-A029-40AE-B506-073EC44CF5CE}" type="presOf" srcId="{E4AEB3C7-093C-431E-B92D-A4DE4C90F21A}" destId="{844A4758-4539-477F-B105-784193405B93}" srcOrd="0" destOrd="0" presId="urn:microsoft.com/office/officeart/2005/8/layout/cycle4#1"/>
    <dgm:cxn modelId="{593E2E69-67F7-4E2F-AD80-6183B92B62C2}" type="presOf" srcId="{92CFC643-2394-437E-9890-453F15345152}" destId="{2D58A3F9-3689-41DD-A689-CC22A43FB021}" srcOrd="0" destOrd="0" presId="urn:microsoft.com/office/officeart/2005/8/layout/cycle4#1"/>
    <dgm:cxn modelId="{912059EF-8082-44DF-8677-C1D2D0465A52}" type="presOf" srcId="{BF52D5CE-D2DC-4A5B-9E3D-5B7C91AD2804}" destId="{2CA709CE-4720-4117-A427-33EF74C3BBA2}" srcOrd="0" destOrd="0" presId="urn:microsoft.com/office/officeart/2005/8/layout/cycle4#1"/>
    <dgm:cxn modelId="{C049B663-3C8E-4DE7-A894-9FD9503DCED4}" type="presParOf" srcId="{B5384FDD-7619-484E-B777-3281DE05E8E0}" destId="{B1795E85-5D47-467B-8FCD-2BC7C9BA9DC3}" srcOrd="0" destOrd="0" presId="urn:microsoft.com/office/officeart/2005/8/layout/cycle4#1"/>
    <dgm:cxn modelId="{62C22103-1DDA-4AFF-8C9E-7F9243ECE43A}" type="presParOf" srcId="{B1795E85-5D47-467B-8FCD-2BC7C9BA9DC3}" destId="{24459ACE-5438-46F8-BF32-F98B5AD1DCEF}" srcOrd="0" destOrd="0" presId="urn:microsoft.com/office/officeart/2005/8/layout/cycle4#1"/>
    <dgm:cxn modelId="{4100898A-42AE-4665-8BC0-A4AF9F8A283D}" type="presParOf" srcId="{24459ACE-5438-46F8-BF32-F98B5AD1DCEF}" destId="{844A4758-4539-477F-B105-784193405B93}" srcOrd="0" destOrd="0" presId="urn:microsoft.com/office/officeart/2005/8/layout/cycle4#1"/>
    <dgm:cxn modelId="{2C8CE9AA-FA5B-4282-9DDF-C1CABEAE5CD1}" type="presParOf" srcId="{24459ACE-5438-46F8-BF32-F98B5AD1DCEF}" destId="{8C39D58A-6406-481E-83E0-F811F21C4DBE}" srcOrd="1" destOrd="0" presId="urn:microsoft.com/office/officeart/2005/8/layout/cycle4#1"/>
    <dgm:cxn modelId="{FE6AB95D-A90E-4D78-B841-95B91B7B901F}" type="presParOf" srcId="{B1795E85-5D47-467B-8FCD-2BC7C9BA9DC3}" destId="{81CBF8C8-685C-4C15-B5C5-F3FE224516B2}" srcOrd="1" destOrd="0" presId="urn:microsoft.com/office/officeart/2005/8/layout/cycle4#1"/>
    <dgm:cxn modelId="{48648F75-EDA3-43FD-8A30-9464C87ED9EE}" type="presParOf" srcId="{81CBF8C8-685C-4C15-B5C5-F3FE224516B2}" destId="{7EB2C645-AEFB-40DC-A4B6-244A9384440B}" srcOrd="0" destOrd="0" presId="urn:microsoft.com/office/officeart/2005/8/layout/cycle4#1"/>
    <dgm:cxn modelId="{1EE17E8E-E9B8-4D64-812B-3E6AA641FD7B}" type="presParOf" srcId="{81CBF8C8-685C-4C15-B5C5-F3FE224516B2}" destId="{86A13437-80FF-41BE-BFCF-AE1FDC0EB70D}" srcOrd="1" destOrd="0" presId="urn:microsoft.com/office/officeart/2005/8/layout/cycle4#1"/>
    <dgm:cxn modelId="{E2531F78-675F-4415-B005-3AD9EA7CB3D2}" type="presParOf" srcId="{B1795E85-5D47-467B-8FCD-2BC7C9BA9DC3}" destId="{1F13FD36-A5E9-48E5-80DE-3C9F308A30FF}" srcOrd="2" destOrd="0" presId="urn:microsoft.com/office/officeart/2005/8/layout/cycle4#1"/>
    <dgm:cxn modelId="{45443389-AFB7-47EE-A83C-5F5DF0FA4740}" type="presParOf" srcId="{1F13FD36-A5E9-48E5-80DE-3C9F308A30FF}" destId="{16F36D0D-E3EB-42EA-9130-D49C358A6842}" srcOrd="0" destOrd="0" presId="urn:microsoft.com/office/officeart/2005/8/layout/cycle4#1"/>
    <dgm:cxn modelId="{395E11F5-0D14-4BE4-8A02-5EFB1218D1BE}" type="presParOf" srcId="{1F13FD36-A5E9-48E5-80DE-3C9F308A30FF}" destId="{2CE9A54F-8017-43EA-AC7F-DA38BB082A3E}" srcOrd="1" destOrd="0" presId="urn:microsoft.com/office/officeart/2005/8/layout/cycle4#1"/>
    <dgm:cxn modelId="{B6C05CC7-7E59-47B5-B3C0-7C4D5037FAC8}" type="presParOf" srcId="{B1795E85-5D47-467B-8FCD-2BC7C9BA9DC3}" destId="{8F7F169C-58A4-45B4-B768-0DD6B4F29477}" srcOrd="3" destOrd="0" presId="urn:microsoft.com/office/officeart/2005/8/layout/cycle4#1"/>
    <dgm:cxn modelId="{DEF0A7AC-D001-454A-872E-D181524E46AC}" type="presParOf" srcId="{8F7F169C-58A4-45B4-B768-0DD6B4F29477}" destId="{2D58A3F9-3689-41DD-A689-CC22A43FB021}" srcOrd="0" destOrd="0" presId="urn:microsoft.com/office/officeart/2005/8/layout/cycle4#1"/>
    <dgm:cxn modelId="{37CCC720-E192-4BB4-BE86-F27B421D4A87}" type="presParOf" srcId="{8F7F169C-58A4-45B4-B768-0DD6B4F29477}" destId="{58E03727-E4E6-4964-A8E1-221E050D7839}" srcOrd="1" destOrd="0" presId="urn:microsoft.com/office/officeart/2005/8/layout/cycle4#1"/>
    <dgm:cxn modelId="{996394FC-18E4-4316-A7E0-443BA31D60A4}" type="presParOf" srcId="{B1795E85-5D47-467B-8FCD-2BC7C9BA9DC3}" destId="{B8DDBAC7-49B4-4F95-82AA-1CCA1C6973A1}" srcOrd="4" destOrd="0" presId="urn:microsoft.com/office/officeart/2005/8/layout/cycle4#1"/>
    <dgm:cxn modelId="{7F1270C4-BB7F-4576-B58D-6F8B23321F90}" type="presParOf" srcId="{B5384FDD-7619-484E-B777-3281DE05E8E0}" destId="{F06772DA-2D63-4466-8BA8-D531786F30D5}" srcOrd="1" destOrd="0" presId="urn:microsoft.com/office/officeart/2005/8/layout/cycle4#1"/>
    <dgm:cxn modelId="{9BE5BE0A-0045-446F-B2E8-E7F4C5533182}" type="presParOf" srcId="{F06772DA-2D63-4466-8BA8-D531786F30D5}" destId="{E309C17A-7CC0-455B-B901-07FCC8FDA628}" srcOrd="0" destOrd="0" presId="urn:microsoft.com/office/officeart/2005/8/layout/cycle4#1"/>
    <dgm:cxn modelId="{C6443DB1-E72A-4BC9-9F38-CBA791224837}" type="presParOf" srcId="{F06772DA-2D63-4466-8BA8-D531786F30D5}" destId="{2CA709CE-4720-4117-A427-33EF74C3BBA2}" srcOrd="1" destOrd="0" presId="urn:microsoft.com/office/officeart/2005/8/layout/cycle4#1"/>
    <dgm:cxn modelId="{56DDD8DE-C4CB-4FC7-95F5-491B3E627A4D}" type="presParOf" srcId="{F06772DA-2D63-4466-8BA8-D531786F30D5}" destId="{5965B012-5A6A-4F39-9089-10D153F6E454}" srcOrd="2" destOrd="0" presId="urn:microsoft.com/office/officeart/2005/8/layout/cycle4#1"/>
    <dgm:cxn modelId="{777BA2F2-FB10-42F4-A879-7B9C824C428A}" type="presParOf" srcId="{F06772DA-2D63-4466-8BA8-D531786F30D5}" destId="{53BA611C-B118-4829-BA3F-7FB51BC755E2}" srcOrd="3" destOrd="0" presId="urn:microsoft.com/office/officeart/2005/8/layout/cycle4#1"/>
    <dgm:cxn modelId="{FF8FA402-DCC9-4878-859F-D0495F6B985B}" type="presParOf" srcId="{F06772DA-2D63-4466-8BA8-D531786F30D5}" destId="{3A8D5421-F56C-4081-B853-BDE69AF35769}" srcOrd="4" destOrd="0" presId="urn:microsoft.com/office/officeart/2005/8/layout/cycle4#1"/>
    <dgm:cxn modelId="{0F02D888-48A9-4BAD-8D1C-D6995A086721}" type="presParOf" srcId="{B5384FDD-7619-484E-B777-3281DE05E8E0}" destId="{05230EBE-26BE-440B-BDC1-C9405D86E506}" srcOrd="2" destOrd="0" presId="urn:microsoft.com/office/officeart/2005/8/layout/cycle4#1"/>
    <dgm:cxn modelId="{1B61C82D-680D-4CB7-A677-EA467D1CAD2C}" type="presParOf" srcId="{B5384FDD-7619-484E-B777-3281DE05E8E0}" destId="{EDF8AE93-C559-4F3C-9950-C88C0FEFFE35}" srcOrd="3" destOrd="0" presId="urn:microsoft.com/office/officeart/2005/8/layout/cycle4#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2D884FA-A430-4B19-A365-ABB5B3726DAC}"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tr-TR"/>
        </a:p>
      </dgm:t>
    </dgm:pt>
    <dgm:pt modelId="{D155F8E9-8E96-4105-A619-842C2A674E97}">
      <dgm:prSet phldrT="[Metin]"/>
      <dgm:spPr/>
      <dgm:t>
        <a:bodyPr/>
        <a:lstStyle/>
        <a:p>
          <a:r>
            <a:rPr lang="tr-TR" dirty="0" smtClean="0"/>
            <a:t>Duygu düzenleme</a:t>
          </a:r>
          <a:endParaRPr lang="tr-TR" dirty="0"/>
        </a:p>
      </dgm:t>
    </dgm:pt>
    <dgm:pt modelId="{B6481F86-5F65-4FBF-8E37-B94342B770B4}" type="parTrans" cxnId="{F06B54F1-9714-41BD-96CF-8C54C6F3ED63}">
      <dgm:prSet/>
      <dgm:spPr/>
      <dgm:t>
        <a:bodyPr/>
        <a:lstStyle/>
        <a:p>
          <a:endParaRPr lang="tr-TR"/>
        </a:p>
      </dgm:t>
    </dgm:pt>
    <dgm:pt modelId="{12BB99BE-9C1C-449B-B3AD-BDAF84DCB371}" type="sibTrans" cxnId="{F06B54F1-9714-41BD-96CF-8C54C6F3ED63}">
      <dgm:prSet/>
      <dgm:spPr/>
      <dgm:t>
        <a:bodyPr/>
        <a:lstStyle/>
        <a:p>
          <a:endParaRPr lang="tr-TR"/>
        </a:p>
      </dgm:t>
    </dgm:pt>
    <dgm:pt modelId="{00298E9D-2DD5-47E8-A37B-23DEC9FFC983}">
      <dgm:prSet phldrT="[Metin]"/>
      <dgm:spPr/>
      <dgm:t>
        <a:bodyPr/>
        <a:lstStyle/>
        <a:p>
          <a:endParaRPr lang="tr-TR" dirty="0"/>
        </a:p>
      </dgm:t>
    </dgm:pt>
    <dgm:pt modelId="{86217021-D52F-4F7C-B1F8-1BEA7BE156C1}" type="parTrans" cxnId="{DD970755-6361-4B7C-B5DD-3235455643B7}">
      <dgm:prSet/>
      <dgm:spPr/>
      <dgm:t>
        <a:bodyPr/>
        <a:lstStyle/>
        <a:p>
          <a:endParaRPr lang="tr-TR"/>
        </a:p>
      </dgm:t>
    </dgm:pt>
    <dgm:pt modelId="{2F646A65-2154-4586-A871-196FD7EAE35E}" type="sibTrans" cxnId="{DD970755-6361-4B7C-B5DD-3235455643B7}">
      <dgm:prSet/>
      <dgm:spPr/>
      <dgm:t>
        <a:bodyPr/>
        <a:lstStyle/>
        <a:p>
          <a:endParaRPr lang="tr-TR"/>
        </a:p>
      </dgm:t>
    </dgm:pt>
    <dgm:pt modelId="{1411BFE3-6E0E-4BEB-8125-C83988D4447A}">
      <dgm:prSet phldrT="[Metin]"/>
      <dgm:spPr/>
      <dgm:t>
        <a:bodyPr/>
        <a:lstStyle/>
        <a:p>
          <a:r>
            <a:rPr lang="tr-TR" dirty="0" err="1" smtClean="0"/>
            <a:t>Farkındalık</a:t>
          </a:r>
          <a:endParaRPr lang="tr-TR" dirty="0"/>
        </a:p>
      </dgm:t>
    </dgm:pt>
    <dgm:pt modelId="{173E3674-C1CB-4B9B-9812-8A9971F86A3D}" type="parTrans" cxnId="{A614E73F-E621-418C-9935-BA2B8A5E77AC}">
      <dgm:prSet/>
      <dgm:spPr/>
      <dgm:t>
        <a:bodyPr/>
        <a:lstStyle/>
        <a:p>
          <a:endParaRPr lang="tr-TR"/>
        </a:p>
      </dgm:t>
    </dgm:pt>
    <dgm:pt modelId="{73C2C078-5382-41F6-925E-722D2373DAC9}" type="sibTrans" cxnId="{A614E73F-E621-418C-9935-BA2B8A5E77AC}">
      <dgm:prSet/>
      <dgm:spPr/>
      <dgm:t>
        <a:bodyPr/>
        <a:lstStyle/>
        <a:p>
          <a:endParaRPr lang="tr-TR"/>
        </a:p>
      </dgm:t>
    </dgm:pt>
    <dgm:pt modelId="{2F815857-ABDD-472B-A42F-D00FA1ED7520}">
      <dgm:prSet phldrT="[Metin]"/>
      <dgm:spPr/>
      <dgm:t>
        <a:bodyPr/>
        <a:lstStyle/>
        <a:p>
          <a:r>
            <a:rPr lang="tr-TR" dirty="0" smtClean="0"/>
            <a:t>Stres toleransı</a:t>
          </a:r>
          <a:endParaRPr lang="tr-TR" dirty="0"/>
        </a:p>
      </dgm:t>
    </dgm:pt>
    <dgm:pt modelId="{5FA50A7D-EA3C-4D88-ABCD-408B6EB0C5A1}" type="parTrans" cxnId="{DADC71C8-937E-4484-AE03-E9422BF84BB6}">
      <dgm:prSet/>
      <dgm:spPr/>
      <dgm:t>
        <a:bodyPr/>
        <a:lstStyle/>
        <a:p>
          <a:endParaRPr lang="tr-TR"/>
        </a:p>
      </dgm:t>
    </dgm:pt>
    <dgm:pt modelId="{61844071-B254-4D15-8501-D5D4F9031766}" type="sibTrans" cxnId="{DADC71C8-937E-4484-AE03-E9422BF84BB6}">
      <dgm:prSet/>
      <dgm:spPr/>
      <dgm:t>
        <a:bodyPr/>
        <a:lstStyle/>
        <a:p>
          <a:endParaRPr lang="tr-TR"/>
        </a:p>
      </dgm:t>
    </dgm:pt>
    <dgm:pt modelId="{CD094165-0483-4E64-9067-C731D9D09074}">
      <dgm:prSet phldrT="[Metin]"/>
      <dgm:spPr/>
      <dgm:t>
        <a:bodyPr/>
        <a:lstStyle/>
        <a:p>
          <a:r>
            <a:rPr lang="tr-TR" dirty="0" smtClean="0"/>
            <a:t>Kişilerarası  etkililik</a:t>
          </a:r>
          <a:endParaRPr lang="tr-TR" dirty="0"/>
        </a:p>
      </dgm:t>
    </dgm:pt>
    <dgm:pt modelId="{C05EC85E-2C8D-477D-86B8-0CCA5A60F011}" type="parTrans" cxnId="{600AE92D-0C33-48FF-AFB6-DA0A570FC820}">
      <dgm:prSet/>
      <dgm:spPr/>
      <dgm:t>
        <a:bodyPr/>
        <a:lstStyle/>
        <a:p>
          <a:endParaRPr lang="tr-TR"/>
        </a:p>
      </dgm:t>
    </dgm:pt>
    <dgm:pt modelId="{794C65D0-DD7D-44C3-9E1D-D318C89C7B24}" type="sibTrans" cxnId="{600AE92D-0C33-48FF-AFB6-DA0A570FC820}">
      <dgm:prSet/>
      <dgm:spPr/>
      <dgm:t>
        <a:bodyPr/>
        <a:lstStyle/>
        <a:p>
          <a:endParaRPr lang="tr-TR"/>
        </a:p>
      </dgm:t>
    </dgm:pt>
    <dgm:pt modelId="{0115F3C6-4840-4711-AE51-13311A6D3D7D}">
      <dgm:prSet phldrT="[Metin]"/>
      <dgm:spPr/>
      <dgm:t>
        <a:bodyPr/>
        <a:lstStyle/>
        <a:p>
          <a:r>
            <a:rPr lang="tr-TR" dirty="0" smtClean="0"/>
            <a:t>3 alandaki becerilerin kişiler arası ilişkilerde kullanılması</a:t>
          </a:r>
          <a:endParaRPr lang="tr-TR" dirty="0"/>
        </a:p>
      </dgm:t>
    </dgm:pt>
    <dgm:pt modelId="{8E783A1C-35DF-4DEF-BC2E-44A3160E1402}" type="parTrans" cxnId="{7BAA9C8D-DA06-498A-A764-65D65E388CEC}">
      <dgm:prSet/>
      <dgm:spPr/>
      <dgm:t>
        <a:bodyPr/>
        <a:lstStyle/>
        <a:p>
          <a:endParaRPr lang="tr-TR"/>
        </a:p>
      </dgm:t>
    </dgm:pt>
    <dgm:pt modelId="{E6DF6F37-7356-4FC4-A454-B4EB94D71AA8}" type="sibTrans" cxnId="{7BAA9C8D-DA06-498A-A764-65D65E388CEC}">
      <dgm:prSet/>
      <dgm:spPr/>
      <dgm:t>
        <a:bodyPr/>
        <a:lstStyle/>
        <a:p>
          <a:endParaRPr lang="tr-TR"/>
        </a:p>
      </dgm:t>
    </dgm:pt>
    <dgm:pt modelId="{0FDE1E4B-2F06-4176-9401-F8763461A2CD}">
      <dgm:prSet/>
      <dgm:spPr/>
      <dgm:t>
        <a:bodyPr/>
        <a:lstStyle/>
        <a:p>
          <a:r>
            <a:rPr lang="tr-TR" dirty="0" smtClean="0"/>
            <a:t>Sınırda Kişilik Bozukluğu temelinde DD eksiklikleri; </a:t>
          </a:r>
          <a:r>
            <a:rPr lang="tr-TR" dirty="0" err="1" smtClean="0"/>
            <a:t>psikoeğitim</a:t>
          </a:r>
          <a:r>
            <a:rPr lang="tr-TR" dirty="0" smtClean="0"/>
            <a:t> ve uygulama çalışmaları</a:t>
          </a:r>
          <a:endParaRPr lang="tr-TR" dirty="0"/>
        </a:p>
      </dgm:t>
    </dgm:pt>
    <dgm:pt modelId="{56CBA97F-1101-4C58-9DE4-B7B6F1EB14C4}" type="parTrans" cxnId="{1863F929-F81A-441C-92A7-46A45CC8DA56}">
      <dgm:prSet/>
      <dgm:spPr/>
      <dgm:t>
        <a:bodyPr/>
        <a:lstStyle/>
        <a:p>
          <a:endParaRPr lang="tr-TR"/>
        </a:p>
      </dgm:t>
    </dgm:pt>
    <dgm:pt modelId="{81189122-130B-40B0-8F1F-0CA41FD15599}" type="sibTrans" cxnId="{1863F929-F81A-441C-92A7-46A45CC8DA56}">
      <dgm:prSet/>
      <dgm:spPr/>
      <dgm:t>
        <a:bodyPr/>
        <a:lstStyle/>
        <a:p>
          <a:endParaRPr lang="tr-TR"/>
        </a:p>
      </dgm:t>
    </dgm:pt>
    <dgm:pt modelId="{7CF7C75B-8939-481C-B0DF-732EF1560F83}">
      <dgm:prSet/>
      <dgm:spPr/>
      <dgm:t>
        <a:bodyPr/>
        <a:lstStyle/>
        <a:p>
          <a:r>
            <a:rPr lang="tr-TR" dirty="0" smtClean="0"/>
            <a:t>Kişinin acı ve stres karşısında toleransının artırılması</a:t>
          </a:r>
          <a:endParaRPr lang="tr-TR" dirty="0"/>
        </a:p>
      </dgm:t>
    </dgm:pt>
    <dgm:pt modelId="{05DC2C2F-6756-4807-A4B3-1CFE374603E4}" type="parTrans" cxnId="{90B5F0F5-9AEC-41A7-867A-B162D51CCA66}">
      <dgm:prSet/>
      <dgm:spPr/>
      <dgm:t>
        <a:bodyPr/>
        <a:lstStyle/>
        <a:p>
          <a:endParaRPr lang="tr-TR"/>
        </a:p>
      </dgm:t>
    </dgm:pt>
    <dgm:pt modelId="{93569270-B31C-4AE9-B288-9302EA349314}" type="sibTrans" cxnId="{90B5F0F5-9AEC-41A7-867A-B162D51CCA66}">
      <dgm:prSet/>
      <dgm:spPr/>
      <dgm:t>
        <a:bodyPr/>
        <a:lstStyle/>
        <a:p>
          <a:endParaRPr lang="tr-TR"/>
        </a:p>
      </dgm:t>
    </dgm:pt>
    <dgm:pt modelId="{324EBF37-9CD2-4C38-BFA1-55CD39621660}">
      <dgm:prSet/>
      <dgm:spPr/>
      <dgm:t>
        <a:bodyPr/>
        <a:lstStyle/>
        <a:p>
          <a:r>
            <a:rPr lang="tr-TR" smtClean="0"/>
            <a:t>İçinde bulunulan «an»a yoğunlaşarak yargısız biçimde odaklanmak</a:t>
          </a:r>
          <a:endParaRPr lang="tr-TR"/>
        </a:p>
      </dgm:t>
    </dgm:pt>
    <dgm:pt modelId="{E0D204D0-9483-418D-B2AD-0F98A54F5C22}" type="parTrans" cxnId="{6155BC79-5CBE-4D62-9DEA-C090154B8D61}">
      <dgm:prSet/>
      <dgm:spPr/>
      <dgm:t>
        <a:bodyPr/>
        <a:lstStyle/>
        <a:p>
          <a:endParaRPr lang="tr-TR"/>
        </a:p>
      </dgm:t>
    </dgm:pt>
    <dgm:pt modelId="{5B1C4A2C-3265-48DF-8A6E-826BC6DE15F6}" type="sibTrans" cxnId="{6155BC79-5CBE-4D62-9DEA-C090154B8D61}">
      <dgm:prSet/>
      <dgm:spPr/>
      <dgm:t>
        <a:bodyPr/>
        <a:lstStyle/>
        <a:p>
          <a:endParaRPr lang="tr-TR"/>
        </a:p>
      </dgm:t>
    </dgm:pt>
    <dgm:pt modelId="{0AF3CCB8-DBB5-4B1C-9E85-3734235794F6}" type="pres">
      <dgm:prSet presAssocID="{72D884FA-A430-4B19-A365-ABB5B3726DAC}" presName="linearFlow" presStyleCnt="0">
        <dgm:presLayoutVars>
          <dgm:dir/>
          <dgm:animLvl val="lvl"/>
          <dgm:resizeHandles val="exact"/>
        </dgm:presLayoutVars>
      </dgm:prSet>
      <dgm:spPr/>
      <dgm:t>
        <a:bodyPr/>
        <a:lstStyle/>
        <a:p>
          <a:endParaRPr lang="tr-TR"/>
        </a:p>
      </dgm:t>
    </dgm:pt>
    <dgm:pt modelId="{C935C1E3-C0C8-45EC-B02D-B2822340A90A}" type="pres">
      <dgm:prSet presAssocID="{D155F8E9-8E96-4105-A619-842C2A674E97}" presName="composite" presStyleCnt="0"/>
      <dgm:spPr/>
    </dgm:pt>
    <dgm:pt modelId="{FD928262-1881-46A8-BE21-2A258FA0ACF9}" type="pres">
      <dgm:prSet presAssocID="{D155F8E9-8E96-4105-A619-842C2A674E97}" presName="parentText" presStyleLbl="alignNode1" presStyleIdx="0" presStyleCnt="4">
        <dgm:presLayoutVars>
          <dgm:chMax val="1"/>
          <dgm:bulletEnabled val="1"/>
        </dgm:presLayoutVars>
      </dgm:prSet>
      <dgm:spPr/>
      <dgm:t>
        <a:bodyPr/>
        <a:lstStyle/>
        <a:p>
          <a:endParaRPr lang="tr-TR"/>
        </a:p>
      </dgm:t>
    </dgm:pt>
    <dgm:pt modelId="{1CB6FFC9-601D-4CAF-9017-976A46B5DE11}" type="pres">
      <dgm:prSet presAssocID="{D155F8E9-8E96-4105-A619-842C2A674E97}" presName="descendantText" presStyleLbl="alignAcc1" presStyleIdx="0" presStyleCnt="4">
        <dgm:presLayoutVars>
          <dgm:bulletEnabled val="1"/>
        </dgm:presLayoutVars>
      </dgm:prSet>
      <dgm:spPr/>
      <dgm:t>
        <a:bodyPr/>
        <a:lstStyle/>
        <a:p>
          <a:endParaRPr lang="tr-TR"/>
        </a:p>
      </dgm:t>
    </dgm:pt>
    <dgm:pt modelId="{A4CECDB1-F5D5-4CD1-B498-99191BB8C6BF}" type="pres">
      <dgm:prSet presAssocID="{12BB99BE-9C1C-449B-B3AD-BDAF84DCB371}" presName="sp" presStyleCnt="0"/>
      <dgm:spPr/>
    </dgm:pt>
    <dgm:pt modelId="{7A935A99-C63E-49B9-A999-B2836C105655}" type="pres">
      <dgm:prSet presAssocID="{1411BFE3-6E0E-4BEB-8125-C83988D4447A}" presName="composite" presStyleCnt="0"/>
      <dgm:spPr/>
    </dgm:pt>
    <dgm:pt modelId="{8C7F5281-54D0-4EDA-9092-B1829EBE64C9}" type="pres">
      <dgm:prSet presAssocID="{1411BFE3-6E0E-4BEB-8125-C83988D4447A}" presName="parentText" presStyleLbl="alignNode1" presStyleIdx="1" presStyleCnt="4">
        <dgm:presLayoutVars>
          <dgm:chMax val="1"/>
          <dgm:bulletEnabled val="1"/>
        </dgm:presLayoutVars>
      </dgm:prSet>
      <dgm:spPr/>
      <dgm:t>
        <a:bodyPr/>
        <a:lstStyle/>
        <a:p>
          <a:endParaRPr lang="tr-TR"/>
        </a:p>
      </dgm:t>
    </dgm:pt>
    <dgm:pt modelId="{5633D07B-66B0-42A4-B365-19B02E64B5E2}" type="pres">
      <dgm:prSet presAssocID="{1411BFE3-6E0E-4BEB-8125-C83988D4447A}" presName="descendantText" presStyleLbl="alignAcc1" presStyleIdx="1" presStyleCnt="4">
        <dgm:presLayoutVars>
          <dgm:bulletEnabled val="1"/>
        </dgm:presLayoutVars>
      </dgm:prSet>
      <dgm:spPr/>
      <dgm:t>
        <a:bodyPr/>
        <a:lstStyle/>
        <a:p>
          <a:endParaRPr lang="tr-TR"/>
        </a:p>
      </dgm:t>
    </dgm:pt>
    <dgm:pt modelId="{51980C1E-E21B-4C56-B01B-7FAE2618A13D}" type="pres">
      <dgm:prSet presAssocID="{73C2C078-5382-41F6-925E-722D2373DAC9}" presName="sp" presStyleCnt="0"/>
      <dgm:spPr/>
    </dgm:pt>
    <dgm:pt modelId="{9A685D11-457D-4214-83F4-502CB6723C6C}" type="pres">
      <dgm:prSet presAssocID="{2F815857-ABDD-472B-A42F-D00FA1ED7520}" presName="composite" presStyleCnt="0"/>
      <dgm:spPr/>
    </dgm:pt>
    <dgm:pt modelId="{1ED81287-8DD5-4032-B1F4-9CDDCDD62BD2}" type="pres">
      <dgm:prSet presAssocID="{2F815857-ABDD-472B-A42F-D00FA1ED7520}" presName="parentText" presStyleLbl="alignNode1" presStyleIdx="2" presStyleCnt="4">
        <dgm:presLayoutVars>
          <dgm:chMax val="1"/>
          <dgm:bulletEnabled val="1"/>
        </dgm:presLayoutVars>
      </dgm:prSet>
      <dgm:spPr/>
      <dgm:t>
        <a:bodyPr/>
        <a:lstStyle/>
        <a:p>
          <a:endParaRPr lang="tr-TR"/>
        </a:p>
      </dgm:t>
    </dgm:pt>
    <dgm:pt modelId="{65746D5E-3B2E-4682-8887-90EAF62C6BF1}" type="pres">
      <dgm:prSet presAssocID="{2F815857-ABDD-472B-A42F-D00FA1ED7520}" presName="descendantText" presStyleLbl="alignAcc1" presStyleIdx="2" presStyleCnt="4">
        <dgm:presLayoutVars>
          <dgm:bulletEnabled val="1"/>
        </dgm:presLayoutVars>
      </dgm:prSet>
      <dgm:spPr/>
      <dgm:t>
        <a:bodyPr/>
        <a:lstStyle/>
        <a:p>
          <a:endParaRPr lang="tr-TR"/>
        </a:p>
      </dgm:t>
    </dgm:pt>
    <dgm:pt modelId="{3B243C61-9EA8-41B2-B48D-20EE4A16FC02}" type="pres">
      <dgm:prSet presAssocID="{61844071-B254-4D15-8501-D5D4F9031766}" presName="sp" presStyleCnt="0"/>
      <dgm:spPr/>
    </dgm:pt>
    <dgm:pt modelId="{5E74FA11-14E0-4B73-A4C9-E97DDBA70AA2}" type="pres">
      <dgm:prSet presAssocID="{CD094165-0483-4E64-9067-C731D9D09074}" presName="composite" presStyleCnt="0"/>
      <dgm:spPr/>
    </dgm:pt>
    <dgm:pt modelId="{27B0F36A-C0D0-4810-AB87-EA75BE172398}" type="pres">
      <dgm:prSet presAssocID="{CD094165-0483-4E64-9067-C731D9D09074}" presName="parentText" presStyleLbl="alignNode1" presStyleIdx="3" presStyleCnt="4">
        <dgm:presLayoutVars>
          <dgm:chMax val="1"/>
          <dgm:bulletEnabled val="1"/>
        </dgm:presLayoutVars>
      </dgm:prSet>
      <dgm:spPr/>
      <dgm:t>
        <a:bodyPr/>
        <a:lstStyle/>
        <a:p>
          <a:endParaRPr lang="tr-TR"/>
        </a:p>
      </dgm:t>
    </dgm:pt>
    <dgm:pt modelId="{82F614CA-994C-4C90-A1A5-3851ACDDB5D5}" type="pres">
      <dgm:prSet presAssocID="{CD094165-0483-4E64-9067-C731D9D09074}" presName="descendantText" presStyleLbl="alignAcc1" presStyleIdx="3" presStyleCnt="4">
        <dgm:presLayoutVars>
          <dgm:bulletEnabled val="1"/>
        </dgm:presLayoutVars>
      </dgm:prSet>
      <dgm:spPr/>
      <dgm:t>
        <a:bodyPr/>
        <a:lstStyle/>
        <a:p>
          <a:endParaRPr lang="tr-TR"/>
        </a:p>
      </dgm:t>
    </dgm:pt>
  </dgm:ptLst>
  <dgm:cxnLst>
    <dgm:cxn modelId="{F06B54F1-9714-41BD-96CF-8C54C6F3ED63}" srcId="{72D884FA-A430-4B19-A365-ABB5B3726DAC}" destId="{D155F8E9-8E96-4105-A619-842C2A674E97}" srcOrd="0" destOrd="0" parTransId="{B6481F86-5F65-4FBF-8E37-B94342B770B4}" sibTransId="{12BB99BE-9C1C-449B-B3AD-BDAF84DCB371}"/>
    <dgm:cxn modelId="{CDC29936-BB8E-43B5-9290-924E3FC2D5D7}" type="presOf" srcId="{00298E9D-2DD5-47E8-A37B-23DEC9FFC983}" destId="{1CB6FFC9-601D-4CAF-9017-976A46B5DE11}" srcOrd="0" destOrd="0" presId="urn:microsoft.com/office/officeart/2005/8/layout/chevron2"/>
    <dgm:cxn modelId="{515D2A12-6DB0-4434-863D-48D9227326D2}" type="presOf" srcId="{324EBF37-9CD2-4C38-BFA1-55CD39621660}" destId="{5633D07B-66B0-42A4-B365-19B02E64B5E2}" srcOrd="0" destOrd="0" presId="urn:microsoft.com/office/officeart/2005/8/layout/chevron2"/>
    <dgm:cxn modelId="{1863F929-F81A-441C-92A7-46A45CC8DA56}" srcId="{D155F8E9-8E96-4105-A619-842C2A674E97}" destId="{0FDE1E4B-2F06-4176-9401-F8763461A2CD}" srcOrd="1" destOrd="0" parTransId="{56CBA97F-1101-4C58-9DE4-B7B6F1EB14C4}" sibTransId="{81189122-130B-40B0-8F1F-0CA41FD15599}"/>
    <dgm:cxn modelId="{F54572C9-4316-44C4-9D21-17B58598BB92}" type="presOf" srcId="{1411BFE3-6E0E-4BEB-8125-C83988D4447A}" destId="{8C7F5281-54D0-4EDA-9092-B1829EBE64C9}" srcOrd="0" destOrd="0" presId="urn:microsoft.com/office/officeart/2005/8/layout/chevron2"/>
    <dgm:cxn modelId="{600AE92D-0C33-48FF-AFB6-DA0A570FC820}" srcId="{72D884FA-A430-4B19-A365-ABB5B3726DAC}" destId="{CD094165-0483-4E64-9067-C731D9D09074}" srcOrd="3" destOrd="0" parTransId="{C05EC85E-2C8D-477D-86B8-0CCA5A60F011}" sibTransId="{794C65D0-DD7D-44C3-9E1D-D318C89C7B24}"/>
    <dgm:cxn modelId="{F9B387E1-3A3D-43BD-A10F-B7DB1FCD24C7}" type="presOf" srcId="{CD094165-0483-4E64-9067-C731D9D09074}" destId="{27B0F36A-C0D0-4810-AB87-EA75BE172398}" srcOrd="0" destOrd="0" presId="urn:microsoft.com/office/officeart/2005/8/layout/chevron2"/>
    <dgm:cxn modelId="{DADC71C8-937E-4484-AE03-E9422BF84BB6}" srcId="{72D884FA-A430-4B19-A365-ABB5B3726DAC}" destId="{2F815857-ABDD-472B-A42F-D00FA1ED7520}" srcOrd="2" destOrd="0" parTransId="{5FA50A7D-EA3C-4D88-ABCD-408B6EB0C5A1}" sibTransId="{61844071-B254-4D15-8501-D5D4F9031766}"/>
    <dgm:cxn modelId="{3A77E77F-DC6C-4F25-84AC-FCA32430068F}" type="presOf" srcId="{0FDE1E4B-2F06-4176-9401-F8763461A2CD}" destId="{1CB6FFC9-601D-4CAF-9017-976A46B5DE11}" srcOrd="0" destOrd="1" presId="urn:microsoft.com/office/officeart/2005/8/layout/chevron2"/>
    <dgm:cxn modelId="{32F92BF3-C6A9-4095-9718-A720BDEA42FF}" type="presOf" srcId="{0115F3C6-4840-4711-AE51-13311A6D3D7D}" destId="{82F614CA-994C-4C90-A1A5-3851ACDDB5D5}" srcOrd="0" destOrd="0" presId="urn:microsoft.com/office/officeart/2005/8/layout/chevron2"/>
    <dgm:cxn modelId="{65CC9A6C-2330-4945-BA97-5D202BFD9D3B}" type="presOf" srcId="{D155F8E9-8E96-4105-A619-842C2A674E97}" destId="{FD928262-1881-46A8-BE21-2A258FA0ACF9}" srcOrd="0" destOrd="0" presId="urn:microsoft.com/office/officeart/2005/8/layout/chevron2"/>
    <dgm:cxn modelId="{DD970755-6361-4B7C-B5DD-3235455643B7}" srcId="{D155F8E9-8E96-4105-A619-842C2A674E97}" destId="{00298E9D-2DD5-47E8-A37B-23DEC9FFC983}" srcOrd="0" destOrd="0" parTransId="{86217021-D52F-4F7C-B1F8-1BEA7BE156C1}" sibTransId="{2F646A65-2154-4586-A871-196FD7EAE35E}"/>
    <dgm:cxn modelId="{90B5F0F5-9AEC-41A7-867A-B162D51CCA66}" srcId="{2F815857-ABDD-472B-A42F-D00FA1ED7520}" destId="{7CF7C75B-8939-481C-B0DF-732EF1560F83}" srcOrd="0" destOrd="0" parTransId="{05DC2C2F-6756-4807-A4B3-1CFE374603E4}" sibTransId="{93569270-B31C-4AE9-B288-9302EA349314}"/>
    <dgm:cxn modelId="{A614E73F-E621-418C-9935-BA2B8A5E77AC}" srcId="{72D884FA-A430-4B19-A365-ABB5B3726DAC}" destId="{1411BFE3-6E0E-4BEB-8125-C83988D4447A}" srcOrd="1" destOrd="0" parTransId="{173E3674-C1CB-4B9B-9812-8A9971F86A3D}" sibTransId="{73C2C078-5382-41F6-925E-722D2373DAC9}"/>
    <dgm:cxn modelId="{BEAB4897-FDF0-452C-A7DA-21C31D6CDD64}" type="presOf" srcId="{7CF7C75B-8939-481C-B0DF-732EF1560F83}" destId="{65746D5E-3B2E-4682-8887-90EAF62C6BF1}" srcOrd="0" destOrd="0" presId="urn:microsoft.com/office/officeart/2005/8/layout/chevron2"/>
    <dgm:cxn modelId="{F83FACDE-7615-4F17-8640-1C602E2B2C89}" type="presOf" srcId="{72D884FA-A430-4B19-A365-ABB5B3726DAC}" destId="{0AF3CCB8-DBB5-4B1C-9E85-3734235794F6}" srcOrd="0" destOrd="0" presId="urn:microsoft.com/office/officeart/2005/8/layout/chevron2"/>
    <dgm:cxn modelId="{6155BC79-5CBE-4D62-9DEA-C090154B8D61}" srcId="{1411BFE3-6E0E-4BEB-8125-C83988D4447A}" destId="{324EBF37-9CD2-4C38-BFA1-55CD39621660}" srcOrd="0" destOrd="0" parTransId="{E0D204D0-9483-418D-B2AD-0F98A54F5C22}" sibTransId="{5B1C4A2C-3265-48DF-8A6E-826BC6DE15F6}"/>
    <dgm:cxn modelId="{7BAA9C8D-DA06-498A-A764-65D65E388CEC}" srcId="{CD094165-0483-4E64-9067-C731D9D09074}" destId="{0115F3C6-4840-4711-AE51-13311A6D3D7D}" srcOrd="0" destOrd="0" parTransId="{8E783A1C-35DF-4DEF-BC2E-44A3160E1402}" sibTransId="{E6DF6F37-7356-4FC4-A454-B4EB94D71AA8}"/>
    <dgm:cxn modelId="{C1D0C1C2-013B-4D14-9471-EAD6819BF258}" type="presOf" srcId="{2F815857-ABDD-472B-A42F-D00FA1ED7520}" destId="{1ED81287-8DD5-4032-B1F4-9CDDCDD62BD2}" srcOrd="0" destOrd="0" presId="urn:microsoft.com/office/officeart/2005/8/layout/chevron2"/>
    <dgm:cxn modelId="{C366BE83-2D11-4C2E-9519-3D0F4787AAEC}" type="presParOf" srcId="{0AF3CCB8-DBB5-4B1C-9E85-3734235794F6}" destId="{C935C1E3-C0C8-45EC-B02D-B2822340A90A}" srcOrd="0" destOrd="0" presId="urn:microsoft.com/office/officeart/2005/8/layout/chevron2"/>
    <dgm:cxn modelId="{25573904-5411-4EA7-ADC0-C53717D2C231}" type="presParOf" srcId="{C935C1E3-C0C8-45EC-B02D-B2822340A90A}" destId="{FD928262-1881-46A8-BE21-2A258FA0ACF9}" srcOrd="0" destOrd="0" presId="urn:microsoft.com/office/officeart/2005/8/layout/chevron2"/>
    <dgm:cxn modelId="{3DDF4F88-9647-43E1-89B8-40AE46ECBCD6}" type="presParOf" srcId="{C935C1E3-C0C8-45EC-B02D-B2822340A90A}" destId="{1CB6FFC9-601D-4CAF-9017-976A46B5DE11}" srcOrd="1" destOrd="0" presId="urn:microsoft.com/office/officeart/2005/8/layout/chevron2"/>
    <dgm:cxn modelId="{CE621650-CDAE-4F71-8798-E69471362A51}" type="presParOf" srcId="{0AF3CCB8-DBB5-4B1C-9E85-3734235794F6}" destId="{A4CECDB1-F5D5-4CD1-B498-99191BB8C6BF}" srcOrd="1" destOrd="0" presId="urn:microsoft.com/office/officeart/2005/8/layout/chevron2"/>
    <dgm:cxn modelId="{4AAEE5FB-AE69-4816-AD26-D6208EAD5824}" type="presParOf" srcId="{0AF3CCB8-DBB5-4B1C-9E85-3734235794F6}" destId="{7A935A99-C63E-49B9-A999-B2836C105655}" srcOrd="2" destOrd="0" presId="urn:microsoft.com/office/officeart/2005/8/layout/chevron2"/>
    <dgm:cxn modelId="{1A8BAA03-359C-4DAE-9340-5E92A7E4748D}" type="presParOf" srcId="{7A935A99-C63E-49B9-A999-B2836C105655}" destId="{8C7F5281-54D0-4EDA-9092-B1829EBE64C9}" srcOrd="0" destOrd="0" presId="urn:microsoft.com/office/officeart/2005/8/layout/chevron2"/>
    <dgm:cxn modelId="{DC2A912B-A75F-410B-934D-F9D2CD4893B4}" type="presParOf" srcId="{7A935A99-C63E-49B9-A999-B2836C105655}" destId="{5633D07B-66B0-42A4-B365-19B02E64B5E2}" srcOrd="1" destOrd="0" presId="urn:microsoft.com/office/officeart/2005/8/layout/chevron2"/>
    <dgm:cxn modelId="{DA1562DA-F8E2-4FEB-A1F5-AE192E637635}" type="presParOf" srcId="{0AF3CCB8-DBB5-4B1C-9E85-3734235794F6}" destId="{51980C1E-E21B-4C56-B01B-7FAE2618A13D}" srcOrd="3" destOrd="0" presId="urn:microsoft.com/office/officeart/2005/8/layout/chevron2"/>
    <dgm:cxn modelId="{E595345A-2523-47AF-88CC-38893A43D177}" type="presParOf" srcId="{0AF3CCB8-DBB5-4B1C-9E85-3734235794F6}" destId="{9A685D11-457D-4214-83F4-502CB6723C6C}" srcOrd="4" destOrd="0" presId="urn:microsoft.com/office/officeart/2005/8/layout/chevron2"/>
    <dgm:cxn modelId="{D4F587DF-EDB6-41F8-AEB9-5467FE49A469}" type="presParOf" srcId="{9A685D11-457D-4214-83F4-502CB6723C6C}" destId="{1ED81287-8DD5-4032-B1F4-9CDDCDD62BD2}" srcOrd="0" destOrd="0" presId="urn:microsoft.com/office/officeart/2005/8/layout/chevron2"/>
    <dgm:cxn modelId="{5115EB6D-AE34-4AB1-BEF0-B48BAB31B6A0}" type="presParOf" srcId="{9A685D11-457D-4214-83F4-502CB6723C6C}" destId="{65746D5E-3B2E-4682-8887-90EAF62C6BF1}" srcOrd="1" destOrd="0" presId="urn:microsoft.com/office/officeart/2005/8/layout/chevron2"/>
    <dgm:cxn modelId="{00311FC9-2066-43B9-831E-01EC6D1F2A55}" type="presParOf" srcId="{0AF3CCB8-DBB5-4B1C-9E85-3734235794F6}" destId="{3B243C61-9EA8-41B2-B48D-20EE4A16FC02}" srcOrd="5" destOrd="0" presId="urn:microsoft.com/office/officeart/2005/8/layout/chevron2"/>
    <dgm:cxn modelId="{F7F0985B-5DB0-4C4E-8B34-030B9A4A9785}" type="presParOf" srcId="{0AF3CCB8-DBB5-4B1C-9E85-3734235794F6}" destId="{5E74FA11-14E0-4B73-A4C9-E97DDBA70AA2}" srcOrd="6" destOrd="0" presId="urn:microsoft.com/office/officeart/2005/8/layout/chevron2"/>
    <dgm:cxn modelId="{5F1E5F2F-1487-4A08-9E6D-3FBBA3C24200}" type="presParOf" srcId="{5E74FA11-14E0-4B73-A4C9-E97DDBA70AA2}" destId="{27B0F36A-C0D0-4810-AB87-EA75BE172398}" srcOrd="0" destOrd="0" presId="urn:microsoft.com/office/officeart/2005/8/layout/chevron2"/>
    <dgm:cxn modelId="{F319F399-1F71-4971-81A5-7751F0E10E16}" type="presParOf" srcId="{5E74FA11-14E0-4B73-A4C9-E97DDBA70AA2}" destId="{82F614CA-994C-4C90-A1A5-3851ACDDB5D5}"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449487-72C3-44BB-A7A8-8AA33F364799}">
      <dsp:nvSpPr>
        <dsp:cNvPr id="0" name=""/>
        <dsp:cNvSpPr/>
      </dsp:nvSpPr>
      <dsp:spPr>
        <a:xfrm>
          <a:off x="3000361" y="0"/>
          <a:ext cx="2714651" cy="2196685"/>
        </a:xfrm>
        <a:prstGeom prst="trapezoid">
          <a:avLst>
            <a:gd name="adj" fmla="val 65591"/>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b" anchorCtr="0">
          <a:noAutofit/>
        </a:bodyPr>
        <a:lstStyle/>
        <a:p>
          <a:pPr lvl="0" algn="ctr" defTabSz="622300">
            <a:lnSpc>
              <a:spcPct val="90000"/>
            </a:lnSpc>
            <a:spcBef>
              <a:spcPct val="0"/>
            </a:spcBef>
            <a:spcAft>
              <a:spcPct val="35000"/>
            </a:spcAft>
          </a:pPr>
          <a:r>
            <a:rPr lang="tr-TR" sz="1400" kern="1200" dirty="0" smtClean="0"/>
            <a:t>                                                                        </a:t>
          </a:r>
          <a:r>
            <a:rPr lang="tr-TR" sz="1700" kern="1200" dirty="0" smtClean="0"/>
            <a:t>4: Uzmanlaşmış Hizmetler: Ağır </a:t>
          </a:r>
          <a:r>
            <a:rPr lang="tr-TR" sz="1700" kern="1200" dirty="0" err="1" smtClean="0"/>
            <a:t>psikososyal</a:t>
          </a:r>
          <a:r>
            <a:rPr lang="tr-TR" sz="1700" kern="1200" dirty="0" smtClean="0"/>
            <a:t> bozukluklar.</a:t>
          </a:r>
        </a:p>
        <a:p>
          <a:pPr lvl="0" algn="ctr" defTabSz="622300">
            <a:lnSpc>
              <a:spcPct val="90000"/>
            </a:lnSpc>
            <a:spcBef>
              <a:spcPct val="0"/>
            </a:spcBef>
            <a:spcAft>
              <a:spcPct val="35000"/>
            </a:spcAft>
          </a:pPr>
          <a:r>
            <a:rPr lang="tr-TR" sz="1700" kern="1200" dirty="0" smtClean="0"/>
            <a:t>Kişiye özel, BDT, </a:t>
          </a:r>
          <a:r>
            <a:rPr lang="tr-TR" sz="1700" kern="1200" dirty="0" err="1" smtClean="0"/>
            <a:t>Yüzleştime</a:t>
          </a:r>
          <a:r>
            <a:rPr lang="tr-TR" sz="1700" kern="1200" dirty="0" smtClean="0"/>
            <a:t> vb.</a:t>
          </a:r>
          <a:endParaRPr lang="tr-TR" sz="1700" kern="1200" dirty="0"/>
        </a:p>
      </dsp:txBody>
      <dsp:txXfrm>
        <a:off x="3000361" y="0"/>
        <a:ext cx="2714651" cy="2196685"/>
      </dsp:txXfrm>
    </dsp:sp>
    <dsp:sp modelId="{704D3F26-5B50-4E98-8D18-4C3685CDD4F3}">
      <dsp:nvSpPr>
        <dsp:cNvPr id="0" name=""/>
        <dsp:cNvSpPr/>
      </dsp:nvSpPr>
      <dsp:spPr>
        <a:xfrm>
          <a:off x="1944567" y="2196685"/>
          <a:ext cx="4826240" cy="1482334"/>
        </a:xfrm>
        <a:prstGeom prst="trapezoid">
          <a:avLst>
            <a:gd name="adj" fmla="val 65591"/>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kern="1200" dirty="0" smtClean="0"/>
            <a:t>3: Odaklı, Uzmanlaşmamış Hizmetler: birey aile ve grup müdahaleleri, hafif-orta düzey ruh sağlığı sorunları.</a:t>
          </a:r>
          <a:endParaRPr lang="tr-TR" sz="2000" kern="1200" dirty="0"/>
        </a:p>
      </dsp:txBody>
      <dsp:txXfrm>
        <a:off x="2789159" y="2196685"/>
        <a:ext cx="3137056" cy="1482334"/>
      </dsp:txXfrm>
    </dsp:sp>
    <dsp:sp modelId="{9FF7DF39-930E-47A7-9C4F-72AE55BE048B}">
      <dsp:nvSpPr>
        <dsp:cNvPr id="0" name=""/>
        <dsp:cNvSpPr/>
      </dsp:nvSpPr>
      <dsp:spPr>
        <a:xfrm>
          <a:off x="972283" y="3679019"/>
          <a:ext cx="6770807" cy="1482334"/>
        </a:xfrm>
        <a:prstGeom prst="trapezoid">
          <a:avLst>
            <a:gd name="adj" fmla="val 65591"/>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t>2: Topluluk ve Aile Destekleri: Sıkıntılarının azaltılması, sakinleştirme, </a:t>
          </a:r>
          <a:r>
            <a:rPr lang="tr-TR" sz="2400" kern="1200" dirty="0" err="1" smtClean="0"/>
            <a:t>psikososyal</a:t>
          </a:r>
          <a:r>
            <a:rPr lang="tr-TR" sz="2400" kern="1200" dirty="0" smtClean="0"/>
            <a:t> destek faaliyetleri.</a:t>
          </a:r>
          <a:endParaRPr lang="tr-TR" sz="2400" kern="1200" dirty="0"/>
        </a:p>
      </dsp:txBody>
      <dsp:txXfrm>
        <a:off x="2157174" y="3679019"/>
        <a:ext cx="4401025" cy="1482334"/>
      </dsp:txXfrm>
    </dsp:sp>
    <dsp:sp modelId="{391FF77F-8BE9-423F-931F-B340A5C3DB35}">
      <dsp:nvSpPr>
        <dsp:cNvPr id="0" name=""/>
        <dsp:cNvSpPr/>
      </dsp:nvSpPr>
      <dsp:spPr>
        <a:xfrm>
          <a:off x="0" y="5161353"/>
          <a:ext cx="8715374" cy="1482334"/>
        </a:xfrm>
        <a:prstGeom prst="trapezoid">
          <a:avLst>
            <a:gd name="adj" fmla="val 65591"/>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kern="1200" dirty="0" smtClean="0"/>
            <a:t>1: Temel Hizmetler ve Güvenlik: temel ihtiyaçların karşılanması, güvenliğin sağlanması</a:t>
          </a:r>
          <a:endParaRPr lang="tr-TR" sz="2400" kern="1200" dirty="0"/>
        </a:p>
      </dsp:txBody>
      <dsp:txXfrm>
        <a:off x="1525190" y="5161353"/>
        <a:ext cx="5664993" cy="14823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F36D0D-E3EB-42EA-9130-D49C358A6842}">
      <dsp:nvSpPr>
        <dsp:cNvPr id="0" name=""/>
        <dsp:cNvSpPr/>
      </dsp:nvSpPr>
      <dsp:spPr>
        <a:xfrm>
          <a:off x="4672359" y="3429586"/>
          <a:ext cx="3481040" cy="1613923"/>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tr-TR" sz="1400" kern="1200" dirty="0" smtClean="0"/>
            <a:t>Mümkün olan en kısa sürede, en çok sayıdaki insanın hayatını kurtarmak, yaralıların tedavisini sağlamak, temel ihtiyaçlarını karşılamaktır.</a:t>
          </a:r>
          <a:endParaRPr lang="tr-TR" sz="1400" kern="1200" dirty="0"/>
        </a:p>
      </dsp:txBody>
      <dsp:txXfrm>
        <a:off x="5752124" y="3868520"/>
        <a:ext cx="2365822" cy="1139536"/>
      </dsp:txXfrm>
    </dsp:sp>
    <dsp:sp modelId="{2D58A3F9-3689-41DD-A689-CC22A43FB021}">
      <dsp:nvSpPr>
        <dsp:cNvPr id="0" name=""/>
        <dsp:cNvSpPr/>
      </dsp:nvSpPr>
      <dsp:spPr>
        <a:xfrm>
          <a:off x="334583" y="3400439"/>
          <a:ext cx="3080657" cy="1613923"/>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tr-TR" sz="1400" kern="1200" dirty="0" smtClean="0"/>
            <a:t>Afete uğramış toplulukların haberleşme, ulaşım, su, elektrik, kanalizasyon, hayatı aktivitelerinin karşılanmasıdır.</a:t>
          </a:r>
          <a:endParaRPr lang="tr-TR" sz="1400" kern="1200" dirty="0"/>
        </a:p>
      </dsp:txBody>
      <dsp:txXfrm>
        <a:off x="370036" y="3839373"/>
        <a:ext cx="2085554" cy="1139536"/>
      </dsp:txXfrm>
    </dsp:sp>
    <dsp:sp modelId="{7EB2C645-AEFB-40DC-A4B6-244A9384440B}">
      <dsp:nvSpPr>
        <dsp:cNvPr id="0" name=""/>
        <dsp:cNvSpPr/>
      </dsp:nvSpPr>
      <dsp:spPr>
        <a:xfrm>
          <a:off x="4788487" y="36974"/>
          <a:ext cx="3364912" cy="1613923"/>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tr-TR" sz="1400" kern="1200" dirty="0" smtClean="0"/>
            <a:t>Tehlikenin insanlar için olumsuz etkiler doğurabilecek sonuçlarını, karşı önlemler alarak zamanında ortadan kaldırmaktır</a:t>
          </a:r>
          <a:r>
            <a:rPr lang="tr-TR" sz="1100" kern="1200" dirty="0" smtClean="0"/>
            <a:t>.</a:t>
          </a:r>
          <a:endParaRPr lang="tr-TR" sz="1100" kern="1200" dirty="0"/>
        </a:p>
      </dsp:txBody>
      <dsp:txXfrm>
        <a:off x="5833414" y="72427"/>
        <a:ext cx="2284532" cy="1139536"/>
      </dsp:txXfrm>
    </dsp:sp>
    <dsp:sp modelId="{844A4758-4539-477F-B105-784193405B93}">
      <dsp:nvSpPr>
        <dsp:cNvPr id="0" name=""/>
        <dsp:cNvSpPr/>
      </dsp:nvSpPr>
      <dsp:spPr>
        <a:xfrm>
          <a:off x="380638" y="0"/>
          <a:ext cx="3173067" cy="1613923"/>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14300" lvl="1" indent="-114300" algn="l" defTabSz="622300">
            <a:lnSpc>
              <a:spcPct val="90000"/>
            </a:lnSpc>
            <a:spcBef>
              <a:spcPct val="0"/>
            </a:spcBef>
            <a:spcAft>
              <a:spcPct val="15000"/>
            </a:spcAft>
            <a:buChar char="••"/>
          </a:pPr>
          <a:r>
            <a:rPr lang="tr-TR" sz="1400" kern="1200" dirty="0" smtClean="0"/>
            <a:t>Afetten etkilenen veya zarar gören tüm aktivitelerin afetten önceki halinden daha ileri bir seviyede karşılanmasıdır.</a:t>
          </a:r>
          <a:endParaRPr lang="tr-TR" sz="1400" kern="1200" dirty="0"/>
        </a:p>
      </dsp:txBody>
      <dsp:txXfrm>
        <a:off x="416091" y="35453"/>
        <a:ext cx="2150240" cy="1139536"/>
      </dsp:txXfrm>
    </dsp:sp>
    <dsp:sp modelId="{E309C17A-7CC0-455B-B901-07FCC8FDA628}">
      <dsp:nvSpPr>
        <dsp:cNvPr id="0" name=""/>
        <dsp:cNvSpPr/>
      </dsp:nvSpPr>
      <dsp:spPr>
        <a:xfrm>
          <a:off x="1842425" y="287480"/>
          <a:ext cx="2183839" cy="2183839"/>
        </a:xfrm>
        <a:prstGeom prst="pieWedg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tr-TR" sz="2300" kern="1200" dirty="0" smtClean="0"/>
            <a:t>Yeniden İnşa</a:t>
          </a:r>
          <a:endParaRPr lang="tr-TR" sz="2300" kern="1200" dirty="0"/>
        </a:p>
      </dsp:txBody>
      <dsp:txXfrm>
        <a:off x="2482057" y="927112"/>
        <a:ext cx="1544207" cy="1544207"/>
      </dsp:txXfrm>
    </dsp:sp>
    <dsp:sp modelId="{2CA709CE-4720-4117-A427-33EF74C3BBA2}">
      <dsp:nvSpPr>
        <dsp:cNvPr id="0" name=""/>
        <dsp:cNvSpPr/>
      </dsp:nvSpPr>
      <dsp:spPr>
        <a:xfrm rot="5400000">
          <a:off x="4127135" y="287480"/>
          <a:ext cx="2183839" cy="2183839"/>
        </a:xfrm>
        <a:prstGeom prst="pieWedg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tr-TR" sz="2300" kern="1200" dirty="0" smtClean="0"/>
            <a:t>Hazırlık</a:t>
          </a:r>
          <a:endParaRPr lang="tr-TR" sz="2300" kern="1200" dirty="0"/>
        </a:p>
      </dsp:txBody>
      <dsp:txXfrm rot="-5400000">
        <a:off x="4127135" y="927112"/>
        <a:ext cx="1544207" cy="1544207"/>
      </dsp:txXfrm>
    </dsp:sp>
    <dsp:sp modelId="{5965B012-5A6A-4F39-9089-10D153F6E454}">
      <dsp:nvSpPr>
        <dsp:cNvPr id="0" name=""/>
        <dsp:cNvSpPr/>
      </dsp:nvSpPr>
      <dsp:spPr>
        <a:xfrm rot="10800000">
          <a:off x="4127135" y="2572190"/>
          <a:ext cx="2183839" cy="2183839"/>
        </a:xfrm>
        <a:prstGeom prst="pieWedg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tr-TR" sz="2300" kern="1200" dirty="0" smtClean="0"/>
            <a:t>Müdahale</a:t>
          </a:r>
          <a:endParaRPr lang="tr-TR" sz="2300" kern="1200" dirty="0"/>
        </a:p>
      </dsp:txBody>
      <dsp:txXfrm rot="10800000">
        <a:off x="4127135" y="2572190"/>
        <a:ext cx="1544207" cy="1544207"/>
      </dsp:txXfrm>
    </dsp:sp>
    <dsp:sp modelId="{53BA611C-B118-4829-BA3F-7FB51BC755E2}">
      <dsp:nvSpPr>
        <dsp:cNvPr id="0" name=""/>
        <dsp:cNvSpPr/>
      </dsp:nvSpPr>
      <dsp:spPr>
        <a:xfrm rot="16200000">
          <a:off x="1842425" y="2572190"/>
          <a:ext cx="2183839" cy="2183839"/>
        </a:xfrm>
        <a:prstGeom prst="pieWedg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163576" rIns="163576" bIns="163576" numCol="1" spcCol="1270" anchor="ctr" anchorCtr="0">
          <a:noAutofit/>
        </a:bodyPr>
        <a:lstStyle/>
        <a:p>
          <a:pPr lvl="0" algn="ctr" defTabSz="1022350">
            <a:lnSpc>
              <a:spcPct val="90000"/>
            </a:lnSpc>
            <a:spcBef>
              <a:spcPct val="0"/>
            </a:spcBef>
            <a:spcAft>
              <a:spcPct val="35000"/>
            </a:spcAft>
          </a:pPr>
          <a:r>
            <a:rPr lang="tr-TR" sz="2300" kern="1200" dirty="0" smtClean="0"/>
            <a:t>İyileştirme</a:t>
          </a:r>
          <a:endParaRPr lang="tr-TR" sz="2300" kern="1200" dirty="0"/>
        </a:p>
      </dsp:txBody>
      <dsp:txXfrm rot="5400000">
        <a:off x="2482057" y="2572190"/>
        <a:ext cx="1544207" cy="1544207"/>
      </dsp:txXfrm>
    </dsp:sp>
    <dsp:sp modelId="{05230EBE-26BE-440B-BDC1-C9405D86E506}">
      <dsp:nvSpPr>
        <dsp:cNvPr id="0" name=""/>
        <dsp:cNvSpPr/>
      </dsp:nvSpPr>
      <dsp:spPr>
        <a:xfrm>
          <a:off x="3699697" y="2067839"/>
          <a:ext cx="754004" cy="655656"/>
        </a:xfrm>
        <a:prstGeom prst="circularArrow">
          <a:avLst/>
        </a:prstGeom>
        <a:solidFill>
          <a:schemeClr val="accent5">
            <a:lumMod val="75000"/>
          </a:schemeClr>
        </a:solidFill>
        <a:ln w="19050" cap="flat" cmpd="sng" algn="ctr">
          <a:solidFill>
            <a:schemeClr val="accent5">
              <a:lumMod val="75000"/>
            </a:schemeClr>
          </a:solidFill>
          <a:prstDash val="solid"/>
        </a:ln>
        <a:effectLst/>
      </dsp:spPr>
      <dsp:style>
        <a:lnRef idx="2">
          <a:scrgbClr r="0" g="0" b="0"/>
        </a:lnRef>
        <a:fillRef idx="1">
          <a:scrgbClr r="0" g="0" b="0"/>
        </a:fillRef>
        <a:effectRef idx="0">
          <a:scrgbClr r="0" g="0" b="0"/>
        </a:effectRef>
        <a:fontRef idx="minor"/>
      </dsp:style>
    </dsp:sp>
    <dsp:sp modelId="{EDF8AE93-C559-4F3C-9950-C88C0FEFFE35}">
      <dsp:nvSpPr>
        <dsp:cNvPr id="0" name=""/>
        <dsp:cNvSpPr/>
      </dsp:nvSpPr>
      <dsp:spPr>
        <a:xfrm rot="10800000">
          <a:off x="3699697" y="2320014"/>
          <a:ext cx="754004" cy="655656"/>
        </a:xfrm>
        <a:prstGeom prst="circularArrow">
          <a:avLst/>
        </a:prstGeom>
        <a:solidFill>
          <a:schemeClr val="accent5">
            <a:lumMod val="75000"/>
          </a:schemeClr>
        </a:solidFill>
        <a:ln w="19050" cap="flat" cmpd="sng" algn="ctr">
          <a:solidFill>
            <a:schemeClr val="accent5">
              <a:lumMod val="7500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928262-1881-46A8-BE21-2A258FA0ACF9}">
      <dsp:nvSpPr>
        <dsp:cNvPr id="0" name=""/>
        <dsp:cNvSpPr/>
      </dsp:nvSpPr>
      <dsp:spPr>
        <a:xfrm rot="5400000">
          <a:off x="-185056" y="186032"/>
          <a:ext cx="1233710" cy="863597"/>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Duygu düzenleme</a:t>
          </a:r>
          <a:endParaRPr lang="tr-TR" sz="1400" kern="1200" dirty="0"/>
        </a:p>
      </dsp:txBody>
      <dsp:txXfrm rot="-5400000">
        <a:off x="1" y="432775"/>
        <a:ext cx="863597" cy="370113"/>
      </dsp:txXfrm>
    </dsp:sp>
    <dsp:sp modelId="{1CB6FFC9-601D-4CAF-9017-976A46B5DE11}">
      <dsp:nvSpPr>
        <dsp:cNvPr id="0" name=""/>
        <dsp:cNvSpPr/>
      </dsp:nvSpPr>
      <dsp:spPr>
        <a:xfrm rot="5400000">
          <a:off x="4107542" y="-3242969"/>
          <a:ext cx="801911" cy="7289802"/>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endParaRPr lang="tr-TR" sz="1700" kern="1200" dirty="0"/>
        </a:p>
        <a:p>
          <a:pPr marL="171450" lvl="1" indent="-171450" algn="l" defTabSz="755650">
            <a:lnSpc>
              <a:spcPct val="90000"/>
            </a:lnSpc>
            <a:spcBef>
              <a:spcPct val="0"/>
            </a:spcBef>
            <a:spcAft>
              <a:spcPct val="15000"/>
            </a:spcAft>
            <a:buChar char="••"/>
          </a:pPr>
          <a:r>
            <a:rPr lang="tr-TR" sz="1700" kern="1200" dirty="0" smtClean="0"/>
            <a:t>Sınırda Kişilik Bozukluğu temelinde DD eksiklikleri; </a:t>
          </a:r>
          <a:r>
            <a:rPr lang="tr-TR" sz="1700" kern="1200" dirty="0" err="1" smtClean="0"/>
            <a:t>psikoeğitim</a:t>
          </a:r>
          <a:r>
            <a:rPr lang="tr-TR" sz="1700" kern="1200" dirty="0" smtClean="0"/>
            <a:t> ve uygulama çalışmaları</a:t>
          </a:r>
          <a:endParaRPr lang="tr-TR" sz="1700" kern="1200" dirty="0"/>
        </a:p>
      </dsp:txBody>
      <dsp:txXfrm rot="-5400000">
        <a:off x="863597" y="40122"/>
        <a:ext cx="7250656" cy="723619"/>
      </dsp:txXfrm>
    </dsp:sp>
    <dsp:sp modelId="{8C7F5281-54D0-4EDA-9092-B1829EBE64C9}">
      <dsp:nvSpPr>
        <dsp:cNvPr id="0" name=""/>
        <dsp:cNvSpPr/>
      </dsp:nvSpPr>
      <dsp:spPr>
        <a:xfrm rot="5400000">
          <a:off x="-185056" y="1272744"/>
          <a:ext cx="1233710" cy="863597"/>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err="1" smtClean="0"/>
            <a:t>Farkındalık</a:t>
          </a:r>
          <a:endParaRPr lang="tr-TR" sz="1400" kern="1200" dirty="0"/>
        </a:p>
      </dsp:txBody>
      <dsp:txXfrm rot="-5400000">
        <a:off x="1" y="1519487"/>
        <a:ext cx="863597" cy="370113"/>
      </dsp:txXfrm>
    </dsp:sp>
    <dsp:sp modelId="{5633D07B-66B0-42A4-B365-19B02E64B5E2}">
      <dsp:nvSpPr>
        <dsp:cNvPr id="0" name=""/>
        <dsp:cNvSpPr/>
      </dsp:nvSpPr>
      <dsp:spPr>
        <a:xfrm rot="5400000">
          <a:off x="4107542" y="-2156256"/>
          <a:ext cx="801911" cy="7289802"/>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tr-TR" sz="1700" kern="1200" smtClean="0"/>
            <a:t>İçinde bulunulan «an»a yoğunlaşarak yargısız biçimde odaklanmak</a:t>
          </a:r>
          <a:endParaRPr lang="tr-TR" sz="1700" kern="1200"/>
        </a:p>
      </dsp:txBody>
      <dsp:txXfrm rot="-5400000">
        <a:off x="863597" y="1126835"/>
        <a:ext cx="7250656" cy="723619"/>
      </dsp:txXfrm>
    </dsp:sp>
    <dsp:sp modelId="{1ED81287-8DD5-4032-B1F4-9CDDCDD62BD2}">
      <dsp:nvSpPr>
        <dsp:cNvPr id="0" name=""/>
        <dsp:cNvSpPr/>
      </dsp:nvSpPr>
      <dsp:spPr>
        <a:xfrm rot="5400000">
          <a:off x="-185056" y="2359457"/>
          <a:ext cx="1233710" cy="863597"/>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Stres toleransı</a:t>
          </a:r>
          <a:endParaRPr lang="tr-TR" sz="1400" kern="1200" dirty="0"/>
        </a:p>
      </dsp:txBody>
      <dsp:txXfrm rot="-5400000">
        <a:off x="1" y="2606200"/>
        <a:ext cx="863597" cy="370113"/>
      </dsp:txXfrm>
    </dsp:sp>
    <dsp:sp modelId="{65746D5E-3B2E-4682-8887-90EAF62C6BF1}">
      <dsp:nvSpPr>
        <dsp:cNvPr id="0" name=""/>
        <dsp:cNvSpPr/>
      </dsp:nvSpPr>
      <dsp:spPr>
        <a:xfrm rot="5400000">
          <a:off x="4107542" y="-1069544"/>
          <a:ext cx="801911" cy="7289802"/>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tr-TR" sz="1700" kern="1200" dirty="0" smtClean="0"/>
            <a:t>Kişinin acı ve stres karşısında toleransının artırılması</a:t>
          </a:r>
          <a:endParaRPr lang="tr-TR" sz="1700" kern="1200" dirty="0"/>
        </a:p>
      </dsp:txBody>
      <dsp:txXfrm rot="-5400000">
        <a:off x="863597" y="2213547"/>
        <a:ext cx="7250656" cy="723619"/>
      </dsp:txXfrm>
    </dsp:sp>
    <dsp:sp modelId="{27B0F36A-C0D0-4810-AB87-EA75BE172398}">
      <dsp:nvSpPr>
        <dsp:cNvPr id="0" name=""/>
        <dsp:cNvSpPr/>
      </dsp:nvSpPr>
      <dsp:spPr>
        <a:xfrm rot="5400000">
          <a:off x="-185056" y="3446170"/>
          <a:ext cx="1233710" cy="863597"/>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tr-TR" sz="1400" kern="1200" dirty="0" smtClean="0"/>
            <a:t>Kişilerarası  etkililik</a:t>
          </a:r>
          <a:endParaRPr lang="tr-TR" sz="1400" kern="1200" dirty="0"/>
        </a:p>
      </dsp:txBody>
      <dsp:txXfrm rot="-5400000">
        <a:off x="1" y="3692913"/>
        <a:ext cx="863597" cy="370113"/>
      </dsp:txXfrm>
    </dsp:sp>
    <dsp:sp modelId="{82F614CA-994C-4C90-A1A5-3851ACDDB5D5}">
      <dsp:nvSpPr>
        <dsp:cNvPr id="0" name=""/>
        <dsp:cNvSpPr/>
      </dsp:nvSpPr>
      <dsp:spPr>
        <a:xfrm rot="5400000">
          <a:off x="4107542" y="17168"/>
          <a:ext cx="801911" cy="7289802"/>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tr-TR" sz="1700" kern="1200" dirty="0" smtClean="0"/>
            <a:t>3 alandaki becerilerin kişiler arası ilişkilerde kullanılması</a:t>
          </a:r>
          <a:endParaRPr lang="tr-TR" sz="1700" kern="1200" dirty="0"/>
        </a:p>
      </dsp:txBody>
      <dsp:txXfrm rot="-5400000">
        <a:off x="863597" y="3300259"/>
        <a:ext cx="7250656" cy="723619"/>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6 Dikdörtgen"/>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2362200" y="4038600"/>
            <a:ext cx="6477000" cy="1828800"/>
          </a:xfrm>
        </p:spPr>
        <p:txBody>
          <a:bodyPr anchor="b"/>
          <a:lstStyle>
            <a:lvl1pPr>
              <a:defRPr cap="all" baseline="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D9F75050-0E15-4C5B-92B0-66D068882F1F}" type="datetimeFigureOut">
              <a:rPr lang="tr-TR" smtClean="0"/>
              <a:pPr/>
              <a:t>4.03.2023</a:t>
            </a:fld>
            <a:endParaRPr lang="tr-TR"/>
          </a:p>
        </p:txBody>
      </p:sp>
      <p:sp>
        <p:nvSpPr>
          <p:cNvPr id="17" name="16 Altbilgi Yer Tutucusu"/>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tr-TR"/>
          </a:p>
        </p:txBody>
      </p:sp>
      <p:sp>
        <p:nvSpPr>
          <p:cNvPr id="29" name="28 Slayt Numarası Yer Tutucusu"/>
          <p:cNvSpPr>
            <a:spLocks noGrp="1"/>
          </p:cNvSpPr>
          <p:nvPr>
            <p:ph type="sldNum" sz="quarter" idx="12"/>
          </p:nvPr>
        </p:nvSpPr>
        <p:spPr>
          <a:xfrm>
            <a:off x="8001000" y="228600"/>
            <a:ext cx="8382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4.03.2023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609600"/>
            <a:ext cx="2057400" cy="55165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609600"/>
            <a:ext cx="5562600" cy="551656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6553200" y="6248402"/>
            <a:ext cx="2209800" cy="365125"/>
          </a:xfrm>
        </p:spPr>
        <p:txBody>
          <a:bodyPr/>
          <a:lstStyle/>
          <a:p>
            <a:fld id="{D9F75050-0E15-4C5B-92B0-66D068882F1F}" type="datetimeFigureOut">
              <a:rPr lang="tr-TR" smtClean="0"/>
              <a:pPr/>
              <a:t>4.03.2023</a:t>
            </a:fld>
            <a:endParaRPr lang="tr-TR"/>
          </a:p>
        </p:txBody>
      </p:sp>
      <p:sp>
        <p:nvSpPr>
          <p:cNvPr id="5" name="4 Altbilgi Yer Tutucusu"/>
          <p:cNvSpPr>
            <a:spLocks noGrp="1"/>
          </p:cNvSpPr>
          <p:nvPr>
            <p:ph type="ftr" sz="quarter" idx="11"/>
          </p:nvPr>
        </p:nvSpPr>
        <p:spPr>
          <a:xfrm>
            <a:off x="457201" y="6248207"/>
            <a:ext cx="5573483" cy="365125"/>
          </a:xfrm>
        </p:spPr>
        <p:txBody>
          <a:bodyPr/>
          <a:lstStyle/>
          <a:p>
            <a:endParaRPr lang="tr-TR"/>
          </a:p>
        </p:txBody>
      </p:sp>
      <p:sp>
        <p:nvSpPr>
          <p:cNvPr id="7" name="6 Dikdörtgen"/>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Dikdörtgen"/>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Dikdörtgen"/>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Slayt Numarası Yer Tutucusu"/>
          <p:cNvSpPr>
            <a:spLocks noGrp="1"/>
          </p:cNvSpPr>
          <p:nvPr>
            <p:ph type="sldNum" sz="quarter" idx="12"/>
          </p:nvPr>
        </p:nvSpPr>
        <p:spPr>
          <a:xfrm rot="5400000">
            <a:off x="5989638" y="144462"/>
            <a:ext cx="533400" cy="244476"/>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990600"/>
          </a:xfrm>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4.03.2023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612648" y="1600200"/>
            <a:ext cx="8153400" cy="44958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7" name="6 Dikdörtgen"/>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9F75050-0E15-4C5B-92B0-66D068882F1F}" type="datetimeFigureOut">
              <a:rPr lang="tr-TR" smtClean="0"/>
              <a:pPr/>
              <a:t>4.03.2023</a:t>
            </a:fld>
            <a:endParaRPr lang="tr-TR"/>
          </a:p>
        </p:txBody>
      </p:sp>
      <p:sp>
        <p:nvSpPr>
          <p:cNvPr id="13" name="12 Slayt Numarası Yer Tutucusu"/>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9" name="8 İçerik Yer Tutucusu"/>
          <p:cNvSpPr>
            <a:spLocks noGrp="1"/>
          </p:cNvSpPr>
          <p:nvPr>
            <p:ph sz="quarter" idx="1"/>
          </p:nvPr>
        </p:nvSpPr>
        <p:spPr>
          <a:xfrm>
            <a:off x="609600"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844901"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7 Veri Yer Tutucusu"/>
          <p:cNvSpPr>
            <a:spLocks noGrp="1"/>
          </p:cNvSpPr>
          <p:nvPr>
            <p:ph type="dt" sz="half" idx="15"/>
          </p:nvPr>
        </p:nvSpPr>
        <p:spPr/>
        <p:txBody>
          <a:bodyPr rtlCol="0"/>
          <a:lstStyle/>
          <a:p>
            <a:fld id="{D9F75050-0E15-4C5B-92B0-66D068882F1F}" type="datetimeFigureOut">
              <a:rPr lang="tr-TR" smtClean="0"/>
              <a:pPr/>
              <a:t>4.03.2023</a:t>
            </a:fld>
            <a:endParaRPr lang="tr-TR"/>
          </a:p>
        </p:txBody>
      </p:sp>
      <p:sp>
        <p:nvSpPr>
          <p:cNvPr id="10" name="9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2" name="11 Altbilgi Yer Tutucusu"/>
          <p:cNvSpPr>
            <a:spLocks noGrp="1"/>
          </p:cNvSpPr>
          <p:nvPr>
            <p:ph type="ftr" sz="quarter" idx="17"/>
          </p:nvPr>
        </p:nvSpPr>
        <p:spPr/>
        <p:txBody>
          <a:bodyPr rtlCol="0"/>
          <a:lstStyle/>
          <a:p>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33400" y="273050"/>
            <a:ext cx="8153400" cy="869950"/>
          </a:xfrm>
        </p:spPr>
        <p:txBody>
          <a:bodyPr anchor="ctr"/>
          <a:lstStyle>
            <a:lvl1pPr>
              <a:defRPr/>
            </a:lvl1pPr>
          </a:lstStyle>
          <a:p>
            <a:r>
              <a:rPr kumimoji="0" lang="tr-TR" smtClean="0"/>
              <a:t>Asıl başlık stili için tıklatın</a:t>
            </a:r>
            <a:endParaRPr kumimoji="0" lang="en-US"/>
          </a:p>
        </p:txBody>
      </p:sp>
      <p:sp>
        <p:nvSpPr>
          <p:cNvPr id="11" name="10 İçerik Yer Tutucusu"/>
          <p:cNvSpPr>
            <a:spLocks noGrp="1"/>
          </p:cNvSpPr>
          <p:nvPr>
            <p:ph sz="quarter" idx="2"/>
          </p:nvPr>
        </p:nvSpPr>
        <p:spPr>
          <a:xfrm>
            <a:off x="609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800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5"/>
          </p:nvPr>
        </p:nvSpPr>
        <p:spPr/>
        <p:txBody>
          <a:bodyPr rtlCol="0"/>
          <a:lstStyle/>
          <a:p>
            <a:fld id="{D9F75050-0E15-4C5B-92B0-66D068882F1F}" type="datetimeFigureOut">
              <a:rPr lang="tr-TR" smtClean="0"/>
              <a:pPr/>
              <a:t>4.03.2023</a:t>
            </a:fld>
            <a:endParaRPr lang="tr-TR"/>
          </a:p>
        </p:txBody>
      </p:sp>
      <p:sp>
        <p:nvSpPr>
          <p:cNvPr id="12" name="11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4" name="13 Altbilgi Yer Tutucusu"/>
          <p:cNvSpPr>
            <a:spLocks noGrp="1"/>
          </p:cNvSpPr>
          <p:nvPr>
            <p:ph type="ftr" sz="quarter" idx="17"/>
          </p:nvPr>
        </p:nvSpPr>
        <p:spPr/>
        <p:txBody>
          <a:bodyPr rtlCol="0"/>
          <a:lstStyle/>
          <a:p>
            <a:endParaRPr lang="tr-TR"/>
          </a:p>
        </p:txBody>
      </p:sp>
      <p:sp>
        <p:nvSpPr>
          <p:cNvPr id="16" name="15 Metin Yer Tutucusu"/>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5" name="14 Metin Yer Tutucusu"/>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4.03.2023</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4.03.2023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a:xfrm>
            <a:off x="0" y="6248400"/>
            <a:ext cx="5334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8077200" cy="869950"/>
          </a:xfrm>
        </p:spPr>
        <p:txBody>
          <a:bodyPr anchor="ctr"/>
          <a:lstStyle>
            <a:lvl1pPr algn="l">
              <a:buNone/>
              <a:defRPr sz="4400" b="0"/>
            </a:lvl1p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4.03.2023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3" name="2 Metin Yer Tutucusu"/>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9" name="8 İçerik Yer Tutucusu"/>
          <p:cNvSpPr>
            <a:spLocks noGrp="1"/>
          </p:cNvSpPr>
          <p:nvPr>
            <p:ph sz="quarter" idx="1"/>
          </p:nvPr>
        </p:nvSpPr>
        <p:spPr>
          <a:xfrm>
            <a:off x="2362200" y="1752600"/>
            <a:ext cx="6400800" cy="4419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8" name="7 Dikdörtgen"/>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tr-TR" smtClean="0"/>
              <a:t>Asıl başlık stili için tıklatın</a:t>
            </a:r>
            <a:endParaRPr kumimoji="0" lang="en-US"/>
          </a:p>
        </p:txBody>
      </p:sp>
      <p:sp>
        <p:nvSpPr>
          <p:cNvPr id="11" name="10 Dikdörtgen"/>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Veri Yer Tutucusu"/>
          <p:cNvSpPr>
            <a:spLocks noGrp="1"/>
          </p:cNvSpPr>
          <p:nvPr>
            <p:ph type="dt" sz="half" idx="10"/>
          </p:nvPr>
        </p:nvSpPr>
        <p:spPr>
          <a:xfrm>
            <a:off x="6248400" y="6248400"/>
            <a:ext cx="2667000" cy="365125"/>
          </a:xfrm>
        </p:spPr>
        <p:txBody>
          <a:bodyPr rtlCol="0"/>
          <a:lstStyle/>
          <a:p>
            <a:fld id="{D9F75050-0E15-4C5B-92B0-66D068882F1F}" type="datetimeFigureOut">
              <a:rPr lang="tr-TR" smtClean="0"/>
              <a:pPr/>
              <a:t>4.03.2023</a:t>
            </a:fld>
            <a:endParaRPr lang="tr-TR"/>
          </a:p>
        </p:txBody>
      </p:sp>
      <p:sp>
        <p:nvSpPr>
          <p:cNvPr id="13" name="12 Slayt Numarası Yer Tutucusu"/>
          <p:cNvSpPr>
            <a:spLocks noGrp="1"/>
          </p:cNvSpPr>
          <p:nvPr>
            <p:ph type="sldNum" sz="quarter" idx="11"/>
          </p:nvPr>
        </p:nvSpPr>
        <p:spPr>
          <a:xfrm>
            <a:off x="0" y="4667249"/>
            <a:ext cx="1447800" cy="663578"/>
          </a:xfrm>
        </p:spPr>
        <p:txBody>
          <a:bodyPr rtlCol="0"/>
          <a:lstStyle>
            <a:lvl1pPr>
              <a:defRPr sz="2800"/>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a:xfrm>
            <a:off x="1600200" y="6248206"/>
            <a:ext cx="4572000" cy="365125"/>
          </a:xfrm>
        </p:spPr>
        <p:txBody>
          <a:bodyPr rtlCol="0"/>
          <a:lstStyle/>
          <a:p>
            <a:endParaRPr lang="tr-TR"/>
          </a:p>
        </p:txBody>
      </p:sp>
      <p:sp>
        <p:nvSpPr>
          <p:cNvPr id="3" name="2 Resim Yer Tutucusu"/>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tr-TR" smtClean="0"/>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609600" y="228600"/>
            <a:ext cx="8153400" cy="990600"/>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9F75050-0E15-4C5B-92B0-66D068882F1F}" type="datetimeFigureOut">
              <a:rPr lang="tr-TR" smtClean="0"/>
              <a:pPr/>
              <a:t>4.03.2023</a:t>
            </a:fld>
            <a:endParaRPr lang="tr-TR"/>
          </a:p>
        </p:txBody>
      </p:sp>
      <p:sp>
        <p:nvSpPr>
          <p:cNvPr id="3" name="2 Altbilgi Yer Tutucusu"/>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tr-TR"/>
          </a:p>
        </p:txBody>
      </p:sp>
      <p:sp>
        <p:nvSpPr>
          <p:cNvPr id="7" name="6 Dikdörtgen"/>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C:\Users\Pc\Desktop\sunum\c317141fd5bcb7b8a59038b659ef985a.jpg"/>
          <p:cNvPicPr>
            <a:picLocks noChangeAspect="1" noChangeArrowheads="1"/>
          </p:cNvPicPr>
          <p:nvPr/>
        </p:nvPicPr>
        <p:blipFill>
          <a:blip r:embed="rId2"/>
          <a:srcRect/>
          <a:stretch>
            <a:fillRect/>
          </a:stretch>
        </p:blipFill>
        <p:spPr bwMode="auto">
          <a:xfrm>
            <a:off x="928662" y="0"/>
            <a:ext cx="7286676" cy="5924550"/>
          </a:xfrm>
          <a:prstGeom prst="rect">
            <a:avLst/>
          </a:prstGeom>
          <a:noFill/>
        </p:spPr>
      </p:pic>
      <p:sp>
        <p:nvSpPr>
          <p:cNvPr id="2" name="1 Başlık"/>
          <p:cNvSpPr>
            <a:spLocks noGrp="1"/>
          </p:cNvSpPr>
          <p:nvPr>
            <p:ph type="ctrTitle"/>
          </p:nvPr>
        </p:nvSpPr>
        <p:spPr>
          <a:noFill/>
          <a:ln>
            <a:noFill/>
          </a:ln>
        </p:spPr>
        <p:txBody>
          <a:bodyPr/>
          <a:lstStyle/>
          <a:p>
            <a:r>
              <a:rPr lang="tr-TR" dirty="0" smtClean="0">
                <a:solidFill>
                  <a:schemeClr val="bg1"/>
                </a:solidFill>
              </a:rPr>
              <a:t>Travmada müdahale yaklaşımları</a:t>
            </a:r>
            <a:endParaRPr lang="tr-TR" dirty="0">
              <a:solidFill>
                <a:schemeClr val="bg1"/>
              </a:solidFill>
            </a:endParaRPr>
          </a:p>
        </p:txBody>
      </p:sp>
      <p:sp>
        <p:nvSpPr>
          <p:cNvPr id="4" name="Alt Başlık 3"/>
          <p:cNvSpPr>
            <a:spLocks noGrp="1"/>
          </p:cNvSpPr>
          <p:nvPr>
            <p:ph type="subTitle" idx="1"/>
          </p:nvPr>
        </p:nvSpPr>
        <p:spPr/>
        <p:txBody>
          <a:bodyPr/>
          <a:lstStyle/>
          <a:p>
            <a:endParaRPr lang="tr-T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İçerik Yer Tutucusu"/>
          <p:cNvGraphicFramePr>
            <a:graphicFrameLocks noGrp="1"/>
          </p:cNvGraphicFramePr>
          <p:nvPr>
            <p:ph sz="quarter" idx="4294967295"/>
          </p:nvPr>
        </p:nvGraphicFramePr>
        <p:xfrm>
          <a:off x="428625" y="0"/>
          <a:ext cx="8715375" cy="6643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8" name="7 Düz Ok Bağlayıcısı"/>
          <p:cNvCxnSpPr/>
          <p:nvPr/>
        </p:nvCxnSpPr>
        <p:spPr>
          <a:xfrm rot="5400000" flipH="1" flipV="1">
            <a:off x="-1142246" y="3785396"/>
            <a:ext cx="3857652"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0" name="9 Metin kutusu"/>
          <p:cNvSpPr txBox="1"/>
          <p:nvPr/>
        </p:nvSpPr>
        <p:spPr>
          <a:xfrm rot="16200000">
            <a:off x="6039" y="3994433"/>
            <a:ext cx="928694" cy="369332"/>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tr-TR" dirty="0" smtClean="0"/>
              <a:t>ZAMAN</a:t>
            </a:r>
            <a:endParaRPr lang="tr-TR" dirty="0"/>
          </a:p>
        </p:txBody>
      </p:sp>
      <p:sp>
        <p:nvSpPr>
          <p:cNvPr id="11" name="10 Metin kutusu"/>
          <p:cNvSpPr txBox="1"/>
          <p:nvPr/>
        </p:nvSpPr>
        <p:spPr>
          <a:xfrm>
            <a:off x="142876" y="5857892"/>
            <a:ext cx="1357290" cy="369332"/>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tr-TR" dirty="0" smtClean="0"/>
              <a:t>AFET OLAYI</a:t>
            </a:r>
            <a:endParaRPr lang="tr-TR"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Afet Sonrası Sunulacak Psikolojik Destek Hizmetlerinde Genel Hedefler</a:t>
            </a:r>
            <a:endParaRPr lang="tr-TR" dirty="0"/>
          </a:p>
        </p:txBody>
      </p:sp>
      <p:sp>
        <p:nvSpPr>
          <p:cNvPr id="3" name="2 İçerik Yer Tutucusu"/>
          <p:cNvSpPr>
            <a:spLocks noGrp="1"/>
          </p:cNvSpPr>
          <p:nvPr>
            <p:ph sz="quarter" idx="1"/>
          </p:nvPr>
        </p:nvSpPr>
        <p:spPr>
          <a:xfrm>
            <a:off x="612648" y="1600200"/>
            <a:ext cx="4530856" cy="4495800"/>
          </a:xfrm>
        </p:spPr>
        <p:txBody>
          <a:bodyPr>
            <a:normAutofit/>
          </a:bodyPr>
          <a:lstStyle/>
          <a:p>
            <a:r>
              <a:rPr lang="tr-TR" dirty="0" smtClean="0"/>
              <a:t>Kişilerin yaşanan olayı anlamlandırmaları</a:t>
            </a:r>
          </a:p>
          <a:p>
            <a:r>
              <a:rPr lang="tr-TR" dirty="0" smtClean="0"/>
              <a:t>Normal yaşama dönmeyi hızlandırmak</a:t>
            </a:r>
          </a:p>
          <a:p>
            <a:r>
              <a:rPr lang="tr-TR" dirty="0" err="1" smtClean="0"/>
              <a:t>Travmatik</a:t>
            </a:r>
            <a:r>
              <a:rPr lang="tr-TR" dirty="0" smtClean="0"/>
              <a:t> olay sonraki ortaya konan psikolojik tepkileri normalleştirmek</a:t>
            </a:r>
          </a:p>
          <a:p>
            <a:pPr>
              <a:buNone/>
            </a:pPr>
            <a:endParaRPr lang="tr-TR" dirty="0"/>
          </a:p>
        </p:txBody>
      </p:sp>
      <p:pic>
        <p:nvPicPr>
          <p:cNvPr id="15362" name="Picture 2" descr="C:\Users\Pc\Desktop\sunum\d4f0c0c5bfa837d3d7f050c395083492.jpg"/>
          <p:cNvPicPr>
            <a:picLocks noChangeAspect="1" noChangeArrowheads="1"/>
          </p:cNvPicPr>
          <p:nvPr/>
        </p:nvPicPr>
        <p:blipFill>
          <a:blip r:embed="rId2"/>
          <a:srcRect/>
          <a:stretch>
            <a:fillRect/>
          </a:stretch>
        </p:blipFill>
        <p:spPr bwMode="auto">
          <a:xfrm>
            <a:off x="5214942" y="2000242"/>
            <a:ext cx="3714776" cy="3714774"/>
          </a:xfrm>
          <a:prstGeom prst="rect">
            <a:avLst/>
          </a:prstGeom>
          <a:noFill/>
        </p:spPr>
      </p:pic>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Afet Sonrası Sunulacak Psikolojik Destek Hizmetlerinde Genel Hedefler</a:t>
            </a:r>
            <a:endParaRPr lang="tr-TR" dirty="0"/>
          </a:p>
        </p:txBody>
      </p:sp>
      <p:sp>
        <p:nvSpPr>
          <p:cNvPr id="3" name="2 İçerik Yer Tutucusu"/>
          <p:cNvSpPr>
            <a:spLocks noGrp="1"/>
          </p:cNvSpPr>
          <p:nvPr>
            <p:ph sz="quarter" idx="1"/>
          </p:nvPr>
        </p:nvSpPr>
        <p:spPr>
          <a:xfrm>
            <a:off x="4143372" y="1600200"/>
            <a:ext cx="4622676" cy="4495800"/>
          </a:xfrm>
        </p:spPr>
        <p:txBody>
          <a:bodyPr/>
          <a:lstStyle/>
          <a:p>
            <a:r>
              <a:rPr lang="tr-TR" dirty="0" smtClean="0"/>
              <a:t>Travma sonrası oluşabilecek fizyolojik tepkileri anlamak ve kontrol etmek</a:t>
            </a:r>
          </a:p>
          <a:p>
            <a:r>
              <a:rPr lang="tr-TR" dirty="0" err="1" smtClean="0"/>
              <a:t>Travmatik</a:t>
            </a:r>
            <a:r>
              <a:rPr lang="tr-TR" dirty="0" smtClean="0"/>
              <a:t> olayın neden olduğu krizi en aza indirmek</a:t>
            </a:r>
          </a:p>
          <a:p>
            <a:r>
              <a:rPr lang="tr-TR" dirty="0" smtClean="0"/>
              <a:t>Sahip olunan güçlü yanları ortaya çıkararak  krizle baş etmeyi kolaylaştırmak</a:t>
            </a:r>
          </a:p>
          <a:p>
            <a:endParaRPr lang="tr-TR" dirty="0"/>
          </a:p>
        </p:txBody>
      </p:sp>
      <p:pic>
        <p:nvPicPr>
          <p:cNvPr id="16386" name="Picture 2" descr="C:\Users\Pc\Desktop\sunum\40201825f47a3499c62cfa2d6a85f447.jpg"/>
          <p:cNvPicPr>
            <a:picLocks noChangeAspect="1" noChangeArrowheads="1"/>
          </p:cNvPicPr>
          <p:nvPr/>
        </p:nvPicPr>
        <p:blipFill>
          <a:blip r:embed="rId2"/>
          <a:srcRect/>
          <a:stretch>
            <a:fillRect/>
          </a:stretch>
        </p:blipFill>
        <p:spPr bwMode="auto">
          <a:xfrm>
            <a:off x="571472" y="1857364"/>
            <a:ext cx="3365509" cy="3365508"/>
          </a:xfrm>
          <a:prstGeom prst="rect">
            <a:avLst/>
          </a:prstGeom>
          <a:noFill/>
        </p:spPr>
      </p:pic>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Afet Sonrası Sunulacak Psikolojik Destek Hizmetlerinde Genel Hedefler</a:t>
            </a:r>
            <a:endParaRPr lang="tr-TR" dirty="0"/>
          </a:p>
        </p:txBody>
      </p:sp>
      <p:sp>
        <p:nvSpPr>
          <p:cNvPr id="3" name="2 İçerik Yer Tutucusu"/>
          <p:cNvSpPr>
            <a:spLocks noGrp="1"/>
          </p:cNvSpPr>
          <p:nvPr>
            <p:ph sz="quarter" idx="1"/>
          </p:nvPr>
        </p:nvSpPr>
        <p:spPr>
          <a:xfrm>
            <a:off x="612648" y="1600200"/>
            <a:ext cx="4816608" cy="4495800"/>
          </a:xfrm>
        </p:spPr>
        <p:txBody>
          <a:bodyPr/>
          <a:lstStyle/>
          <a:p>
            <a:r>
              <a:rPr lang="tr-TR" dirty="0" smtClean="0"/>
              <a:t>İşlevsel olmayan düşünceleri işlevsel olanlarla değiştirmek</a:t>
            </a:r>
          </a:p>
          <a:p>
            <a:r>
              <a:rPr lang="tr-TR" dirty="0" smtClean="0"/>
              <a:t>Duygu ve düşünceleri birbirinden ayırt ederek tanıma, ve bunları yaşayabilme</a:t>
            </a:r>
          </a:p>
          <a:p>
            <a:r>
              <a:rPr lang="tr-TR" dirty="0" smtClean="0"/>
              <a:t>Bozulan anlamlandırma sistemini yeniden yapılandırmak</a:t>
            </a:r>
          </a:p>
          <a:p>
            <a:endParaRPr lang="tr-TR" dirty="0"/>
          </a:p>
        </p:txBody>
      </p:sp>
      <p:pic>
        <p:nvPicPr>
          <p:cNvPr id="17410" name="Picture 2" descr="C:\Users\Pc\Desktop\sunum\2b7221b997acbf25d426037f6475abed.jpg"/>
          <p:cNvPicPr>
            <a:picLocks noChangeAspect="1" noChangeArrowheads="1"/>
          </p:cNvPicPr>
          <p:nvPr/>
        </p:nvPicPr>
        <p:blipFill>
          <a:blip r:embed="rId2"/>
          <a:srcRect l="21942" t="5984" r="19215" b="4255"/>
          <a:stretch>
            <a:fillRect/>
          </a:stretch>
        </p:blipFill>
        <p:spPr bwMode="auto">
          <a:xfrm>
            <a:off x="5355436" y="1857364"/>
            <a:ext cx="3652863" cy="3714776"/>
          </a:xfrm>
          <a:prstGeom prst="rect">
            <a:avLst/>
          </a:prstGeom>
          <a:noFill/>
        </p:spPr>
      </p:pic>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Afet Sonrası Sunulacak Psikolojik Destek Hizmetlerinde Genel Hedefler</a:t>
            </a:r>
            <a:endParaRPr lang="tr-TR" dirty="0"/>
          </a:p>
        </p:txBody>
      </p:sp>
      <p:sp>
        <p:nvSpPr>
          <p:cNvPr id="3" name="2 İçerik Yer Tutucusu"/>
          <p:cNvSpPr>
            <a:spLocks noGrp="1"/>
          </p:cNvSpPr>
          <p:nvPr>
            <p:ph sz="quarter" idx="1"/>
          </p:nvPr>
        </p:nvSpPr>
        <p:spPr>
          <a:xfrm>
            <a:off x="4214810" y="1600200"/>
            <a:ext cx="4551238" cy="4495800"/>
          </a:xfrm>
        </p:spPr>
        <p:txBody>
          <a:bodyPr/>
          <a:lstStyle/>
          <a:p>
            <a:r>
              <a:rPr lang="tr-TR" dirty="0" smtClean="0"/>
              <a:t>Olası TSSB önleyebilmek</a:t>
            </a:r>
          </a:p>
          <a:p>
            <a:r>
              <a:rPr lang="tr-TR" dirty="0" smtClean="0"/>
              <a:t>Olası başka kriz anlarına hazırlıklı olmayı sağlamak</a:t>
            </a:r>
          </a:p>
          <a:p>
            <a:r>
              <a:rPr lang="tr-TR" dirty="0" smtClean="0"/>
              <a:t>Öz yeterlilik ve toplumsal yeterlilik duygusunu teşvik etmek</a:t>
            </a:r>
          </a:p>
          <a:p>
            <a:endParaRPr lang="tr-TR" dirty="0"/>
          </a:p>
        </p:txBody>
      </p:sp>
      <p:pic>
        <p:nvPicPr>
          <p:cNvPr id="18434" name="Picture 2" descr="C:\Users\Pc\Desktop\sunum\b2c460e4bc785431dbf65014ca5b4757.jpg"/>
          <p:cNvPicPr>
            <a:picLocks noChangeAspect="1" noChangeArrowheads="1"/>
          </p:cNvPicPr>
          <p:nvPr/>
        </p:nvPicPr>
        <p:blipFill>
          <a:blip r:embed="rId2"/>
          <a:srcRect/>
          <a:stretch>
            <a:fillRect/>
          </a:stretch>
        </p:blipFill>
        <p:spPr bwMode="auto">
          <a:xfrm>
            <a:off x="357158" y="1785926"/>
            <a:ext cx="3680388" cy="3660777"/>
          </a:xfrm>
          <a:prstGeom prst="rect">
            <a:avLst/>
          </a:prstGeom>
          <a:noFill/>
        </p:spPr>
      </p:pic>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Afet Sonrası Sunulacak Psikolojik Destek Hizmetlerinde Genel Hedefler</a:t>
            </a:r>
            <a:endParaRPr lang="tr-TR" dirty="0"/>
          </a:p>
        </p:txBody>
      </p:sp>
      <p:sp>
        <p:nvSpPr>
          <p:cNvPr id="3" name="2 İçerik Yer Tutucusu"/>
          <p:cNvSpPr>
            <a:spLocks noGrp="1"/>
          </p:cNvSpPr>
          <p:nvPr>
            <p:ph sz="quarter" idx="1"/>
          </p:nvPr>
        </p:nvSpPr>
        <p:spPr>
          <a:xfrm>
            <a:off x="612648" y="1647844"/>
            <a:ext cx="4602294" cy="4495800"/>
          </a:xfrm>
        </p:spPr>
        <p:txBody>
          <a:bodyPr>
            <a:normAutofit/>
          </a:bodyPr>
          <a:lstStyle/>
          <a:p>
            <a:r>
              <a:rPr lang="tr-TR" dirty="0" smtClean="0"/>
              <a:t>Umut aşılamak</a:t>
            </a:r>
          </a:p>
          <a:p>
            <a:r>
              <a:rPr lang="tr-TR" dirty="0" smtClean="0"/>
              <a:t>Sosyal destek sitemini güçlendirmek</a:t>
            </a:r>
            <a:endParaRPr lang="tr-TR" dirty="0"/>
          </a:p>
        </p:txBody>
      </p:sp>
      <p:pic>
        <p:nvPicPr>
          <p:cNvPr id="19458" name="Picture 2" descr="C:\Users\Pc\Desktop\sunum\42f480ed506bff50fceb73b8f84249ac.jpg"/>
          <p:cNvPicPr>
            <a:picLocks noChangeAspect="1" noChangeArrowheads="1"/>
          </p:cNvPicPr>
          <p:nvPr/>
        </p:nvPicPr>
        <p:blipFill>
          <a:blip r:embed="rId2"/>
          <a:srcRect/>
          <a:stretch>
            <a:fillRect/>
          </a:stretch>
        </p:blipFill>
        <p:spPr bwMode="auto">
          <a:xfrm>
            <a:off x="4214810" y="1714488"/>
            <a:ext cx="4814500" cy="4643470"/>
          </a:xfrm>
          <a:prstGeom prst="rect">
            <a:avLst/>
          </a:prstGeom>
          <a:noFill/>
        </p:spPr>
      </p:pic>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Afet Yönetimi Döngüsü</a:t>
            </a:r>
            <a:endParaRPr lang="tr-TR" dirty="0"/>
          </a:p>
        </p:txBody>
      </p:sp>
      <p:graphicFrame>
        <p:nvGraphicFramePr>
          <p:cNvPr id="4" name="3 İçerik Yer Tutucusu"/>
          <p:cNvGraphicFramePr>
            <a:graphicFrameLocks noGrp="1"/>
          </p:cNvGraphicFramePr>
          <p:nvPr>
            <p:ph sz="quarter" idx="1"/>
          </p:nvPr>
        </p:nvGraphicFramePr>
        <p:xfrm>
          <a:off x="612775" y="1600200"/>
          <a:ext cx="8153400" cy="50435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Pc\Desktop\sunum\c317141fd5bcb7b8a59038b659ef985a.jpg"/>
          <p:cNvPicPr>
            <a:picLocks noChangeAspect="1" noChangeArrowheads="1"/>
          </p:cNvPicPr>
          <p:nvPr/>
        </p:nvPicPr>
        <p:blipFill>
          <a:blip r:embed="rId2"/>
          <a:srcRect/>
          <a:stretch>
            <a:fillRect/>
          </a:stretch>
        </p:blipFill>
        <p:spPr bwMode="auto">
          <a:xfrm>
            <a:off x="928662" y="0"/>
            <a:ext cx="7286676" cy="5924550"/>
          </a:xfrm>
          <a:prstGeom prst="rect">
            <a:avLst/>
          </a:prstGeom>
          <a:noFill/>
        </p:spPr>
      </p:pic>
      <p:sp>
        <p:nvSpPr>
          <p:cNvPr id="2" name="1 Başlık"/>
          <p:cNvSpPr>
            <a:spLocks noGrp="1"/>
          </p:cNvSpPr>
          <p:nvPr>
            <p:ph type="ctrTitle"/>
          </p:nvPr>
        </p:nvSpPr>
        <p:spPr>
          <a:xfrm>
            <a:off x="1928794" y="4071942"/>
            <a:ext cx="6477000" cy="1828800"/>
          </a:xfrm>
        </p:spPr>
        <p:txBody>
          <a:bodyPr>
            <a:normAutofit fontScale="90000"/>
          </a:bodyPr>
          <a:lstStyle/>
          <a:p>
            <a:r>
              <a:rPr lang="tr-TR" dirty="0" err="1" smtClean="0">
                <a:solidFill>
                  <a:schemeClr val="bg1"/>
                </a:solidFill>
              </a:rPr>
              <a:t>Psikososyal</a:t>
            </a:r>
            <a:r>
              <a:rPr lang="tr-TR" dirty="0" smtClean="0">
                <a:solidFill>
                  <a:schemeClr val="bg1"/>
                </a:solidFill>
              </a:rPr>
              <a:t> müdahalede temel aşamalar</a:t>
            </a:r>
            <a:endParaRPr lang="tr-TR" dirty="0">
              <a:solidFill>
                <a:schemeClr val="bg1"/>
              </a:solidFill>
            </a:endParaRPr>
          </a:p>
        </p:txBody>
      </p:sp>
      <p:sp>
        <p:nvSpPr>
          <p:cNvPr id="3" name="2 Alt Başlık"/>
          <p:cNvSpPr>
            <a:spLocks noGrp="1"/>
          </p:cNvSpPr>
          <p:nvPr>
            <p:ph type="subTitle" idx="1"/>
          </p:nvPr>
        </p:nvSpPr>
        <p:spPr/>
        <p:txBody>
          <a:bodyPr/>
          <a:lstStyle/>
          <a:p>
            <a:endParaRPr lang="tr-T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Psikososyal</a:t>
            </a:r>
            <a:r>
              <a:rPr lang="tr-TR" dirty="0" smtClean="0"/>
              <a:t> Müdahalede Temel Aşamalar</a:t>
            </a:r>
            <a:endParaRPr lang="tr-TR" dirty="0"/>
          </a:p>
        </p:txBody>
      </p:sp>
      <p:sp>
        <p:nvSpPr>
          <p:cNvPr id="6" name="5 Akış Çizelgesi: Öteki İşlem"/>
          <p:cNvSpPr/>
          <p:nvPr/>
        </p:nvSpPr>
        <p:spPr>
          <a:xfrm>
            <a:off x="1428728" y="1785926"/>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1. Gereksinim ve Kaynak Tespiti</a:t>
            </a:r>
            <a:endParaRPr lang="tr-TR" sz="2400" dirty="0"/>
          </a:p>
        </p:txBody>
      </p:sp>
      <p:sp>
        <p:nvSpPr>
          <p:cNvPr id="4" name="3 Akış Çizelgesi: Öteki İşlem"/>
          <p:cNvSpPr/>
          <p:nvPr/>
        </p:nvSpPr>
        <p:spPr>
          <a:xfrm>
            <a:off x="1428728" y="2786058"/>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2. Psikolojik İlk Yardım</a:t>
            </a:r>
            <a:endParaRPr lang="tr-TR" sz="2400" dirty="0"/>
          </a:p>
        </p:txBody>
      </p:sp>
      <p:sp>
        <p:nvSpPr>
          <p:cNvPr id="5" name="4 Akış Çizelgesi: Öteki İşlem"/>
          <p:cNvSpPr/>
          <p:nvPr/>
        </p:nvSpPr>
        <p:spPr>
          <a:xfrm>
            <a:off x="1428728" y="3786190"/>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3. Toplumu Harekete Geçirme</a:t>
            </a:r>
            <a:endParaRPr lang="tr-TR" sz="2400" dirty="0"/>
          </a:p>
        </p:txBody>
      </p:sp>
      <p:sp>
        <p:nvSpPr>
          <p:cNvPr id="8" name="7 Akış Çizelgesi: Öteki İşlem"/>
          <p:cNvSpPr/>
          <p:nvPr/>
        </p:nvSpPr>
        <p:spPr>
          <a:xfrm>
            <a:off x="1428728" y="4786322"/>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4. Sevk Etme ve Yönlendirme</a:t>
            </a:r>
            <a:endParaRPr lang="tr-TR" sz="2400"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Psikososyal</a:t>
            </a:r>
            <a:r>
              <a:rPr lang="tr-TR" dirty="0" smtClean="0"/>
              <a:t> Müdahalede Temel Aşamalar</a:t>
            </a:r>
            <a:endParaRPr lang="tr-TR" dirty="0"/>
          </a:p>
        </p:txBody>
      </p:sp>
      <p:sp>
        <p:nvSpPr>
          <p:cNvPr id="6" name="5 Akış Çizelgesi: Öteki İşlem"/>
          <p:cNvSpPr/>
          <p:nvPr/>
        </p:nvSpPr>
        <p:spPr>
          <a:xfrm>
            <a:off x="1428728" y="1785926"/>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5. Sürdürülebilir Projelerin Planlanması</a:t>
            </a:r>
            <a:endParaRPr lang="tr-TR" sz="2400" dirty="0"/>
          </a:p>
        </p:txBody>
      </p:sp>
      <p:sp>
        <p:nvSpPr>
          <p:cNvPr id="7" name="6 Akış Çizelgesi: Öteki İşlem"/>
          <p:cNvSpPr/>
          <p:nvPr/>
        </p:nvSpPr>
        <p:spPr>
          <a:xfrm>
            <a:off x="1428728" y="2786058"/>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6. Bilgi Merkezi Oluşturma</a:t>
            </a:r>
            <a:endParaRPr lang="tr-TR" sz="2400" dirty="0"/>
          </a:p>
        </p:txBody>
      </p:sp>
      <p:sp>
        <p:nvSpPr>
          <p:cNvPr id="8" name="7 Akış Çizelgesi: Öteki İşlem"/>
          <p:cNvSpPr/>
          <p:nvPr/>
        </p:nvSpPr>
        <p:spPr>
          <a:xfrm>
            <a:off x="1428728" y="3786190"/>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7. Eğitim</a:t>
            </a:r>
            <a:endParaRPr lang="tr-TR" sz="2400" dirty="0"/>
          </a:p>
        </p:txBody>
      </p:sp>
      <p:sp>
        <p:nvSpPr>
          <p:cNvPr id="9" name="8 Akış Çizelgesi: Öteki İşlem"/>
          <p:cNvSpPr/>
          <p:nvPr/>
        </p:nvSpPr>
        <p:spPr>
          <a:xfrm>
            <a:off x="1428728" y="4786322"/>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8. Çalışana Destek</a:t>
            </a:r>
            <a:endParaRPr lang="tr-TR" sz="2400" dirty="0"/>
          </a:p>
        </p:txBody>
      </p:sp>
      <p:sp>
        <p:nvSpPr>
          <p:cNvPr id="10" name="9 Akış Çizelgesi: Öteki İşlem"/>
          <p:cNvSpPr/>
          <p:nvPr/>
        </p:nvSpPr>
        <p:spPr>
          <a:xfrm>
            <a:off x="1428728" y="5786454"/>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9. İzleme ve Değerlendirme</a:t>
            </a:r>
            <a:endParaRPr lang="tr-TR" sz="240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251520" y="1628800"/>
            <a:ext cx="8784976" cy="4467200"/>
          </a:xfrm>
        </p:spPr>
        <p:txBody>
          <a:bodyPr/>
          <a:lstStyle/>
          <a:p>
            <a:r>
              <a:rPr lang="tr-TR" dirty="0" smtClean="0"/>
              <a:t>Travmanın tedavisi, farklı yaklaşımlar söz konusu  olsa da, travma mağduru bireylerin anılarını işlemek(yeniden deneyimleme) ve uyum sağlamak (yeniden organize etme) üzere bireyin doğasında bulunan eğilim ve başa çıkma mekanizmalarının dikkate alarak şekillenir. </a:t>
            </a:r>
          </a:p>
          <a:p>
            <a:r>
              <a:rPr lang="tr-TR" dirty="0" smtClean="0"/>
              <a:t>Travmada iyileşme evresi üç evrede gerçekleşmektedir.</a:t>
            </a:r>
          </a:p>
          <a:p>
            <a:r>
              <a:rPr lang="tr-TR" dirty="0" smtClean="0"/>
              <a:t>İlki, güvenliğin sağlanması, ikincisi hatırlama ve yas tutma; üçüncüsü ise olağan hayatla yeniden bağ kurmaktır. </a:t>
            </a:r>
            <a:endParaRPr lang="tr-TR" dirty="0"/>
          </a:p>
        </p:txBody>
      </p:sp>
    </p:spTree>
    <p:extLst>
      <p:ext uri="{BB962C8B-B14F-4D97-AF65-F5344CB8AC3E}">
        <p14:creationId xmlns:p14="http://schemas.microsoft.com/office/powerpoint/2010/main" val="22031428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a:p>
        </p:txBody>
      </p:sp>
      <p:sp>
        <p:nvSpPr>
          <p:cNvPr id="4" name="3 Akış Çizelgesi: Öteki İşlem"/>
          <p:cNvSpPr/>
          <p:nvPr/>
        </p:nvSpPr>
        <p:spPr>
          <a:xfrm>
            <a:off x="1428728" y="357166"/>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1. Gereksinim ve Kaynak Tespiti</a:t>
            </a:r>
            <a:endParaRPr lang="tr-TR" sz="2400" dirty="0"/>
          </a:p>
        </p:txBody>
      </p:sp>
      <p:pic>
        <p:nvPicPr>
          <p:cNvPr id="6146" name="Picture 2" descr="C:\Users\Pc\Desktop\sunum\cec7c8b9fd07362daf0cd27a0843540c.jpg"/>
          <p:cNvPicPr>
            <a:picLocks noChangeAspect="1" noChangeArrowheads="1"/>
          </p:cNvPicPr>
          <p:nvPr/>
        </p:nvPicPr>
        <p:blipFill>
          <a:blip r:embed="rId2"/>
          <a:srcRect/>
          <a:stretch>
            <a:fillRect/>
          </a:stretch>
        </p:blipFill>
        <p:spPr bwMode="auto">
          <a:xfrm>
            <a:off x="2143108" y="1643050"/>
            <a:ext cx="4968888" cy="4968888"/>
          </a:xfrm>
          <a:prstGeom prst="rect">
            <a:avLst/>
          </a:prstGeom>
          <a:noFill/>
        </p:spPr>
      </p:pic>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a:p>
        </p:txBody>
      </p:sp>
      <p:sp>
        <p:nvSpPr>
          <p:cNvPr id="4" name="3 Akış Çizelgesi: Öteki İşlem"/>
          <p:cNvSpPr/>
          <p:nvPr/>
        </p:nvSpPr>
        <p:spPr>
          <a:xfrm>
            <a:off x="1428728" y="357166"/>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2. Psikolojik İlk Yardım</a:t>
            </a:r>
            <a:endParaRPr lang="tr-TR" sz="2400" dirty="0"/>
          </a:p>
        </p:txBody>
      </p:sp>
      <p:pic>
        <p:nvPicPr>
          <p:cNvPr id="7170" name="Picture 2" descr="C:\Users\Pc\Desktop\sunum\ff32afff2b9fb2a2b5e236bbc5e2d0af.jpg"/>
          <p:cNvPicPr>
            <a:picLocks noChangeAspect="1" noChangeArrowheads="1"/>
          </p:cNvPicPr>
          <p:nvPr/>
        </p:nvPicPr>
        <p:blipFill>
          <a:blip r:embed="rId2"/>
          <a:srcRect/>
          <a:stretch>
            <a:fillRect/>
          </a:stretch>
        </p:blipFill>
        <p:spPr bwMode="auto">
          <a:xfrm>
            <a:off x="1928794" y="1643050"/>
            <a:ext cx="5072098" cy="5058644"/>
          </a:xfrm>
          <a:prstGeom prst="rect">
            <a:avLst/>
          </a:prstGeom>
          <a:noFill/>
        </p:spPr>
      </p:pic>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a:p>
        </p:txBody>
      </p:sp>
      <p:sp>
        <p:nvSpPr>
          <p:cNvPr id="4" name="3 Akış Çizelgesi: Öteki İşlem"/>
          <p:cNvSpPr/>
          <p:nvPr/>
        </p:nvSpPr>
        <p:spPr>
          <a:xfrm>
            <a:off x="1428728" y="357166"/>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3. Toplumu Harekete Geçirme</a:t>
            </a:r>
            <a:endParaRPr lang="tr-TR" sz="2400" dirty="0"/>
          </a:p>
        </p:txBody>
      </p:sp>
      <p:pic>
        <p:nvPicPr>
          <p:cNvPr id="8194" name="Picture 2" descr="C:\Users\Pc\Desktop\sunum\3ba0c92fd7210def4e346119c23bc9ed.jpg"/>
          <p:cNvPicPr>
            <a:picLocks noChangeAspect="1" noChangeArrowheads="1"/>
          </p:cNvPicPr>
          <p:nvPr/>
        </p:nvPicPr>
        <p:blipFill>
          <a:blip r:embed="rId2"/>
          <a:srcRect/>
          <a:stretch>
            <a:fillRect/>
          </a:stretch>
        </p:blipFill>
        <p:spPr bwMode="auto">
          <a:xfrm>
            <a:off x="2143108" y="1643050"/>
            <a:ext cx="4857784" cy="5000660"/>
          </a:xfrm>
          <a:prstGeom prst="rect">
            <a:avLst/>
          </a:prstGeom>
          <a:noFill/>
        </p:spPr>
      </p:pic>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a:p>
        </p:txBody>
      </p:sp>
      <p:sp>
        <p:nvSpPr>
          <p:cNvPr id="4" name="3 Akış Çizelgesi: Öteki İşlem"/>
          <p:cNvSpPr/>
          <p:nvPr/>
        </p:nvSpPr>
        <p:spPr>
          <a:xfrm>
            <a:off x="1428728" y="357166"/>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4. Sevk Etme ve Yönlendirme</a:t>
            </a:r>
            <a:endParaRPr lang="tr-TR" sz="2400" dirty="0"/>
          </a:p>
        </p:txBody>
      </p:sp>
      <p:pic>
        <p:nvPicPr>
          <p:cNvPr id="9218" name="Picture 2" descr="C:\Users\Pc\Desktop\sunum\6f302de63adbda2501317f1c47029436.jpg"/>
          <p:cNvPicPr>
            <a:picLocks noChangeAspect="1" noChangeArrowheads="1"/>
          </p:cNvPicPr>
          <p:nvPr/>
        </p:nvPicPr>
        <p:blipFill>
          <a:blip r:embed="rId2"/>
          <a:srcRect/>
          <a:stretch>
            <a:fillRect/>
          </a:stretch>
        </p:blipFill>
        <p:spPr bwMode="auto">
          <a:xfrm>
            <a:off x="1071538" y="1643050"/>
            <a:ext cx="7162800" cy="5054600"/>
          </a:xfrm>
          <a:prstGeom prst="rect">
            <a:avLst/>
          </a:prstGeom>
          <a:noFill/>
        </p:spPr>
      </p:pic>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dirty="0"/>
          </a:p>
        </p:txBody>
      </p:sp>
      <p:sp>
        <p:nvSpPr>
          <p:cNvPr id="4" name="3 Akış Çizelgesi: Öteki İşlem"/>
          <p:cNvSpPr/>
          <p:nvPr/>
        </p:nvSpPr>
        <p:spPr>
          <a:xfrm>
            <a:off x="1428728" y="357166"/>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5. Sürdürülebilir Projelerin Planlanması</a:t>
            </a:r>
            <a:endParaRPr lang="tr-TR" sz="2400" dirty="0"/>
          </a:p>
        </p:txBody>
      </p:sp>
      <p:pic>
        <p:nvPicPr>
          <p:cNvPr id="10242" name="Picture 2" descr="C:\Users\Pc\Desktop\sunum\9517391b0a1c2aaa32b4916bac64c479.jpg"/>
          <p:cNvPicPr>
            <a:picLocks noChangeAspect="1" noChangeArrowheads="1"/>
          </p:cNvPicPr>
          <p:nvPr/>
        </p:nvPicPr>
        <p:blipFill>
          <a:blip r:embed="rId2"/>
          <a:srcRect/>
          <a:stretch>
            <a:fillRect/>
          </a:stretch>
        </p:blipFill>
        <p:spPr bwMode="auto">
          <a:xfrm>
            <a:off x="1785918" y="1643050"/>
            <a:ext cx="4857784" cy="4857784"/>
          </a:xfrm>
          <a:prstGeom prst="rect">
            <a:avLst/>
          </a:prstGeom>
          <a:noFill/>
        </p:spPr>
      </p:pic>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a:p>
        </p:txBody>
      </p:sp>
      <p:sp>
        <p:nvSpPr>
          <p:cNvPr id="4" name="3 Akış Çizelgesi: Öteki İşlem"/>
          <p:cNvSpPr/>
          <p:nvPr/>
        </p:nvSpPr>
        <p:spPr>
          <a:xfrm>
            <a:off x="1428728" y="357166"/>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6. Bilgi Merkezi Oluşturma</a:t>
            </a:r>
            <a:endParaRPr lang="tr-TR" sz="2400" dirty="0"/>
          </a:p>
        </p:txBody>
      </p:sp>
      <p:pic>
        <p:nvPicPr>
          <p:cNvPr id="11267" name="Picture 3" descr="C:\Users\Pc\Desktop\sunum\3eb81ccf3e0294783ced6b233ec60389.jpg"/>
          <p:cNvPicPr>
            <a:picLocks noChangeAspect="1" noChangeArrowheads="1"/>
          </p:cNvPicPr>
          <p:nvPr/>
        </p:nvPicPr>
        <p:blipFill>
          <a:blip r:embed="rId2"/>
          <a:srcRect/>
          <a:stretch>
            <a:fillRect/>
          </a:stretch>
        </p:blipFill>
        <p:spPr bwMode="auto">
          <a:xfrm>
            <a:off x="1071538" y="1928802"/>
            <a:ext cx="7137400" cy="4013200"/>
          </a:xfrm>
          <a:prstGeom prst="rect">
            <a:avLst/>
          </a:prstGeom>
          <a:noFill/>
        </p:spPr>
      </p:pic>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a:p>
        </p:txBody>
      </p:sp>
      <p:sp>
        <p:nvSpPr>
          <p:cNvPr id="4" name="3 Akış Çizelgesi: Öteki İşlem"/>
          <p:cNvSpPr/>
          <p:nvPr/>
        </p:nvSpPr>
        <p:spPr>
          <a:xfrm>
            <a:off x="1428728" y="357166"/>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7. Eğitim</a:t>
            </a:r>
            <a:endParaRPr lang="tr-TR" sz="2400" dirty="0"/>
          </a:p>
        </p:txBody>
      </p:sp>
      <p:pic>
        <p:nvPicPr>
          <p:cNvPr id="12290" name="Picture 2" descr="C:\Users\Pc\Desktop\sunum\9b31e16cbd44feed3446a44f4a7382fe.jpg"/>
          <p:cNvPicPr>
            <a:picLocks noChangeAspect="1" noChangeArrowheads="1"/>
          </p:cNvPicPr>
          <p:nvPr/>
        </p:nvPicPr>
        <p:blipFill>
          <a:blip r:embed="rId2"/>
          <a:srcRect/>
          <a:stretch>
            <a:fillRect/>
          </a:stretch>
        </p:blipFill>
        <p:spPr bwMode="auto">
          <a:xfrm>
            <a:off x="1357290" y="1643050"/>
            <a:ext cx="6370479" cy="4786346"/>
          </a:xfrm>
          <a:prstGeom prst="rect">
            <a:avLst/>
          </a:prstGeom>
          <a:noFill/>
        </p:spPr>
      </p:pic>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dirty="0"/>
          </a:p>
        </p:txBody>
      </p:sp>
      <p:sp>
        <p:nvSpPr>
          <p:cNvPr id="4" name="3 Akış Çizelgesi: Öteki İşlem"/>
          <p:cNvSpPr/>
          <p:nvPr/>
        </p:nvSpPr>
        <p:spPr>
          <a:xfrm>
            <a:off x="1428728" y="357166"/>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8. Çalışana Destek</a:t>
            </a:r>
            <a:endParaRPr lang="tr-TR" sz="2400" dirty="0"/>
          </a:p>
        </p:txBody>
      </p:sp>
      <p:pic>
        <p:nvPicPr>
          <p:cNvPr id="13314" name="Picture 2" descr="C:\Users\Pc\Desktop\sunum\73d3ce26aa61b3d48e939e554976b568.jpg"/>
          <p:cNvPicPr>
            <a:picLocks noChangeAspect="1" noChangeArrowheads="1"/>
          </p:cNvPicPr>
          <p:nvPr/>
        </p:nvPicPr>
        <p:blipFill>
          <a:blip r:embed="rId2"/>
          <a:srcRect/>
          <a:stretch>
            <a:fillRect/>
          </a:stretch>
        </p:blipFill>
        <p:spPr bwMode="auto">
          <a:xfrm>
            <a:off x="1928794" y="1571612"/>
            <a:ext cx="4872059" cy="4872058"/>
          </a:xfrm>
          <a:prstGeom prst="rect">
            <a:avLst/>
          </a:prstGeom>
          <a:noFill/>
        </p:spPr>
      </p:pic>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a:p>
        </p:txBody>
      </p:sp>
      <p:sp>
        <p:nvSpPr>
          <p:cNvPr id="4" name="3 Akış Çizelgesi: Öteki İşlem"/>
          <p:cNvSpPr/>
          <p:nvPr/>
        </p:nvSpPr>
        <p:spPr>
          <a:xfrm>
            <a:off x="1428728" y="357166"/>
            <a:ext cx="6286544" cy="785818"/>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tr-TR" sz="2400" dirty="0" smtClean="0"/>
              <a:t>9. İzleme ve Değerlendirme</a:t>
            </a:r>
            <a:endParaRPr lang="tr-TR" sz="2400" dirty="0"/>
          </a:p>
        </p:txBody>
      </p:sp>
      <p:pic>
        <p:nvPicPr>
          <p:cNvPr id="14338" name="Picture 2" descr="C:\Users\Pc\Desktop\sunum\338d8a63117b0970d80e29528f578fec.jpg"/>
          <p:cNvPicPr>
            <a:picLocks noChangeAspect="1" noChangeArrowheads="1"/>
          </p:cNvPicPr>
          <p:nvPr/>
        </p:nvPicPr>
        <p:blipFill>
          <a:blip r:embed="rId2"/>
          <a:srcRect/>
          <a:stretch>
            <a:fillRect/>
          </a:stretch>
        </p:blipFill>
        <p:spPr bwMode="auto">
          <a:xfrm>
            <a:off x="1924045" y="1571612"/>
            <a:ext cx="4719657" cy="4719657"/>
          </a:xfrm>
          <a:prstGeom prst="rect">
            <a:avLst/>
          </a:prstGeom>
          <a:noFill/>
        </p:spPr>
      </p:pic>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Psikososyal</a:t>
            </a:r>
            <a:r>
              <a:rPr lang="tr-TR" dirty="0" smtClean="0"/>
              <a:t> Müdahalelerde Temel İlkeler</a:t>
            </a:r>
            <a:endParaRPr lang="tr-TR" dirty="0"/>
          </a:p>
        </p:txBody>
      </p:sp>
      <p:sp>
        <p:nvSpPr>
          <p:cNvPr id="3" name="2 İçerik Yer Tutucusu"/>
          <p:cNvSpPr>
            <a:spLocks noGrp="1"/>
          </p:cNvSpPr>
          <p:nvPr>
            <p:ph sz="quarter" idx="1"/>
          </p:nvPr>
        </p:nvSpPr>
        <p:spPr/>
        <p:txBody>
          <a:bodyPr>
            <a:normAutofit lnSpcReduction="10000"/>
          </a:bodyPr>
          <a:lstStyle/>
          <a:p>
            <a:r>
              <a:rPr lang="tr-TR" dirty="0" smtClean="0"/>
              <a:t>Bu alanında uzman kişilerce yürütülür.</a:t>
            </a:r>
          </a:p>
          <a:p>
            <a:r>
              <a:rPr lang="tr-TR" dirty="0" err="1" smtClean="0"/>
              <a:t>Psikososyal</a:t>
            </a:r>
            <a:r>
              <a:rPr lang="tr-TR" dirty="0" smtClean="0"/>
              <a:t> destek uzmanları, barınma beslenme lojistik ekipleri gibi yardım ekibinin bir parçası olarak hareket ederler.</a:t>
            </a:r>
          </a:p>
          <a:p>
            <a:r>
              <a:rPr lang="tr-TR" dirty="0" smtClean="0"/>
              <a:t>Afetten etkilenenler pasif mağdurlar değil, hayatta kalmayı başarabilmiş kişiler olarak ele alınır.</a:t>
            </a:r>
          </a:p>
          <a:p>
            <a:r>
              <a:rPr lang="tr-TR" dirty="0" smtClean="0"/>
              <a:t>Kişinin kapasitesinin gelişiminin sürdürülebilirliğini sağlamak esastır.</a:t>
            </a:r>
          </a:p>
          <a:p>
            <a:r>
              <a:rPr lang="tr-TR" dirty="0" smtClean="0"/>
              <a:t>Kültürel, etnik, politik, dini yapılar korunarak yeniden inşası amaçlanır.</a:t>
            </a:r>
            <a:endParaRPr lang="tr-TR"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buNone/>
            </a:pPr>
            <a:r>
              <a:rPr lang="tr-TR" dirty="0" smtClean="0"/>
              <a:t>Aşama 1-Güvenlik ve Stabilizasyon</a:t>
            </a:r>
          </a:p>
          <a:p>
            <a:pPr marL="0" indent="0">
              <a:buNone/>
            </a:pPr>
            <a:r>
              <a:rPr lang="tr-TR" dirty="0" smtClean="0"/>
              <a:t>Aşama 2-Tanımlama: </a:t>
            </a:r>
            <a:r>
              <a:rPr lang="tr-TR" dirty="0" err="1" smtClean="0"/>
              <a:t>Travmatik</a:t>
            </a:r>
            <a:r>
              <a:rPr lang="tr-TR" dirty="0" smtClean="0"/>
              <a:t> Anıların İşlenmesi</a:t>
            </a:r>
          </a:p>
          <a:p>
            <a:pPr marL="0" indent="0">
              <a:buNone/>
            </a:pPr>
            <a:r>
              <a:rPr lang="tr-TR" dirty="0" smtClean="0"/>
              <a:t>Aşama 3-Entegrasyon (Yeniden Bağ Kurma)</a:t>
            </a:r>
            <a:endParaRPr lang="tr-TR" dirty="0"/>
          </a:p>
        </p:txBody>
      </p:sp>
    </p:spTree>
    <p:extLst>
      <p:ext uri="{BB962C8B-B14F-4D97-AF65-F5344CB8AC3E}">
        <p14:creationId xmlns:p14="http://schemas.microsoft.com/office/powerpoint/2010/main" val="33001039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Psikososyal</a:t>
            </a:r>
            <a:r>
              <a:rPr lang="tr-TR" dirty="0" smtClean="0"/>
              <a:t> Müdahalelerde Temel İlkeler</a:t>
            </a:r>
            <a:endParaRPr lang="tr-TR" dirty="0"/>
          </a:p>
        </p:txBody>
      </p:sp>
      <p:sp>
        <p:nvSpPr>
          <p:cNvPr id="3" name="2 İçerik Yer Tutucusu"/>
          <p:cNvSpPr>
            <a:spLocks noGrp="1"/>
          </p:cNvSpPr>
          <p:nvPr>
            <p:ph sz="quarter" idx="1"/>
          </p:nvPr>
        </p:nvSpPr>
        <p:spPr>
          <a:xfrm>
            <a:off x="571472" y="1571588"/>
            <a:ext cx="8153400" cy="5286412"/>
          </a:xfrm>
        </p:spPr>
        <p:txBody>
          <a:bodyPr>
            <a:normAutofit fontScale="77500" lnSpcReduction="20000"/>
          </a:bodyPr>
          <a:lstStyle/>
          <a:p>
            <a:r>
              <a:rPr lang="tr-TR" sz="3400" dirty="0" smtClean="0"/>
              <a:t>Hem sosyal yapıyı korumayı, hem de sorunlarla başa çıkma becerilerini geliştirmeyi amaçlar.</a:t>
            </a:r>
          </a:p>
          <a:p>
            <a:r>
              <a:rPr lang="tr-TR" sz="3400" dirty="0" smtClean="0"/>
              <a:t>Basit, açık, anlaşılır bilgi aktarımını sağlamak önemlidir.</a:t>
            </a:r>
          </a:p>
          <a:p>
            <a:r>
              <a:rPr lang="tr-TR" sz="3400" dirty="0" smtClean="0"/>
              <a:t>Afetten sonra verilen tepkilerin anormal bir duruma verilen normal tepkiler olduğu vurgulanır.</a:t>
            </a:r>
          </a:p>
          <a:p>
            <a:r>
              <a:rPr lang="tr-TR" sz="3400" dirty="0" smtClean="0"/>
              <a:t>Birincil ihtiyaçların yanı sıra ortaya çıkabilecek diğer ihtiyaçlar da planlanır. Örn. Yardımdan faydalananların güvenliği, kendi  topraklarında mülteci konumuna düşmüş kişiler, koruyucu aile desteği vb.</a:t>
            </a:r>
          </a:p>
          <a:p>
            <a:r>
              <a:rPr lang="tr-TR" sz="3400" dirty="0" smtClean="0"/>
              <a:t>Yardımların daha kolay ulaştırılması için yerel personele öncelik verilir.</a:t>
            </a:r>
          </a:p>
          <a:p>
            <a:r>
              <a:rPr lang="tr-TR" sz="3400" dirty="0" smtClean="0"/>
              <a:t>Afetin ilk döneminde (akut dönem) yürütülen </a:t>
            </a:r>
            <a:r>
              <a:rPr lang="tr-TR" sz="3400" dirty="0" err="1" smtClean="0"/>
              <a:t>psikososyal</a:t>
            </a:r>
            <a:r>
              <a:rPr lang="tr-TR" sz="3400" dirty="0" smtClean="0"/>
              <a:t> müdahaleler bilimsel araştırmalara kaynak olması amacıyla kullanılmaz.</a:t>
            </a:r>
          </a:p>
          <a:p>
            <a:endParaRPr lang="tr-TR" dirty="0" smtClean="0"/>
          </a:p>
          <a:p>
            <a:endParaRPr lang="tr-TR" dirty="0"/>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Psikososyal</a:t>
            </a:r>
            <a:r>
              <a:rPr lang="tr-TR" dirty="0" smtClean="0"/>
              <a:t> Müdahalelerin Gelişimi</a:t>
            </a:r>
            <a:endParaRPr lang="tr-TR" dirty="0"/>
          </a:p>
        </p:txBody>
      </p:sp>
      <p:sp>
        <p:nvSpPr>
          <p:cNvPr id="3" name="2 İçerik Yer Tutucusu"/>
          <p:cNvSpPr>
            <a:spLocks noGrp="1"/>
          </p:cNvSpPr>
          <p:nvPr>
            <p:ph sz="quarter" idx="1"/>
          </p:nvPr>
        </p:nvSpPr>
        <p:spPr/>
        <p:txBody>
          <a:bodyPr/>
          <a:lstStyle/>
          <a:p>
            <a:endParaRPr lang="tr-TR" dirty="0"/>
          </a:p>
        </p:txBody>
      </p:sp>
      <p:pic>
        <p:nvPicPr>
          <p:cNvPr id="5122" name="Picture 2" descr="C:\Users\Pc\Desktop\sunum\e84222918546f5d5cbbbf10d6acf97fd.jpg"/>
          <p:cNvPicPr>
            <a:picLocks noChangeAspect="1" noChangeArrowheads="1"/>
          </p:cNvPicPr>
          <p:nvPr/>
        </p:nvPicPr>
        <p:blipFill>
          <a:blip r:embed="rId2"/>
          <a:srcRect/>
          <a:stretch>
            <a:fillRect/>
          </a:stretch>
        </p:blipFill>
        <p:spPr bwMode="auto">
          <a:xfrm>
            <a:off x="1000100" y="1571612"/>
            <a:ext cx="7162800" cy="5054600"/>
          </a:xfrm>
          <a:prstGeom prst="rect">
            <a:avLst/>
          </a:prstGeom>
          <a:noFill/>
        </p:spPr>
      </p:pic>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Afetlerde </a:t>
            </a:r>
            <a:r>
              <a:rPr lang="tr-TR" dirty="0" err="1" smtClean="0"/>
              <a:t>Psikososyal</a:t>
            </a:r>
            <a:r>
              <a:rPr lang="tr-TR" dirty="0" smtClean="0"/>
              <a:t> Hizmetler Birliği</a:t>
            </a:r>
            <a:endParaRPr lang="tr-TR" dirty="0"/>
          </a:p>
        </p:txBody>
      </p:sp>
      <p:pic>
        <p:nvPicPr>
          <p:cNvPr id="1026" name="Picture 2" descr="C:\Users\Pc\Desktop\sunum\indir.jpg"/>
          <p:cNvPicPr>
            <a:picLocks noChangeAspect="1" noChangeArrowheads="1"/>
          </p:cNvPicPr>
          <p:nvPr/>
        </p:nvPicPr>
        <p:blipFill>
          <a:blip r:embed="rId2"/>
          <a:srcRect/>
          <a:stretch>
            <a:fillRect/>
          </a:stretch>
        </p:blipFill>
        <p:spPr bwMode="auto">
          <a:xfrm>
            <a:off x="2557760" y="2876270"/>
            <a:ext cx="4014504" cy="2695870"/>
          </a:xfrm>
          <a:prstGeom prst="rect">
            <a:avLst/>
          </a:prstGeom>
          <a:noFill/>
        </p:spPr>
      </p:pic>
      <p:sp>
        <p:nvSpPr>
          <p:cNvPr id="5" name="4 Oval"/>
          <p:cNvSpPr/>
          <p:nvPr/>
        </p:nvSpPr>
        <p:spPr>
          <a:xfrm>
            <a:off x="1357290" y="1500174"/>
            <a:ext cx="1714512" cy="164307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tr-TR" dirty="0" smtClean="0"/>
              <a:t>TÜRKİYE KIZILAY DERNEĞİ</a:t>
            </a:r>
            <a:endParaRPr lang="tr-TR" dirty="0"/>
          </a:p>
        </p:txBody>
      </p:sp>
      <p:sp>
        <p:nvSpPr>
          <p:cNvPr id="6" name="5 Oval"/>
          <p:cNvSpPr/>
          <p:nvPr/>
        </p:nvSpPr>
        <p:spPr>
          <a:xfrm>
            <a:off x="6000760" y="1500174"/>
            <a:ext cx="1714512" cy="164307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tr-TR" sz="1350" dirty="0" smtClean="0"/>
              <a:t>TÜRK PSİKOLOGLAR DERNEĞİ</a:t>
            </a:r>
            <a:endParaRPr lang="tr-TR" sz="1350" dirty="0"/>
          </a:p>
        </p:txBody>
      </p:sp>
      <p:sp>
        <p:nvSpPr>
          <p:cNvPr id="7" name="6 Oval"/>
          <p:cNvSpPr/>
          <p:nvPr/>
        </p:nvSpPr>
        <p:spPr>
          <a:xfrm>
            <a:off x="285720" y="3357562"/>
            <a:ext cx="1714512" cy="164307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tr-TR" sz="1600" dirty="0" smtClean="0"/>
              <a:t>TÜRK PSİKOLOJİK DANIŞMA VE REHBERLİK DERNEĞİ</a:t>
            </a:r>
            <a:endParaRPr lang="tr-TR" sz="1600" dirty="0"/>
          </a:p>
        </p:txBody>
      </p:sp>
      <p:sp>
        <p:nvSpPr>
          <p:cNvPr id="8" name="7 Oval"/>
          <p:cNvSpPr/>
          <p:nvPr/>
        </p:nvSpPr>
        <p:spPr>
          <a:xfrm>
            <a:off x="1285852" y="5214950"/>
            <a:ext cx="1714512" cy="164307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tr-TR" dirty="0" smtClean="0"/>
              <a:t>ÇOCUK VE GENÇLİK RUH SAĞLIĞI DERNEĞİ</a:t>
            </a:r>
            <a:endParaRPr lang="tr-TR" dirty="0"/>
          </a:p>
        </p:txBody>
      </p:sp>
      <p:sp>
        <p:nvSpPr>
          <p:cNvPr id="9" name="8 Oval"/>
          <p:cNvSpPr/>
          <p:nvPr/>
        </p:nvSpPr>
        <p:spPr>
          <a:xfrm>
            <a:off x="7143768" y="3286124"/>
            <a:ext cx="1714512" cy="164307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tr-TR" sz="1600" dirty="0" smtClean="0"/>
              <a:t>SOSYAL HİZMET UZMANLARI DERNEĞİ</a:t>
            </a:r>
            <a:endParaRPr lang="tr-TR" sz="1600" dirty="0"/>
          </a:p>
        </p:txBody>
      </p:sp>
      <p:sp>
        <p:nvSpPr>
          <p:cNvPr id="10" name="9 Oval"/>
          <p:cNvSpPr/>
          <p:nvPr/>
        </p:nvSpPr>
        <p:spPr>
          <a:xfrm>
            <a:off x="6072198" y="5214926"/>
            <a:ext cx="1714512" cy="164307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tr-TR" dirty="0" smtClean="0"/>
              <a:t>TÜRKİYE PSİKİYATRİ DERNEĞİ</a:t>
            </a:r>
            <a:endParaRPr lang="tr-TR" dirty="0"/>
          </a:p>
        </p:txBody>
      </p:sp>
      <p:sp>
        <p:nvSpPr>
          <p:cNvPr id="11" name="10 Metin kutusu"/>
          <p:cNvSpPr txBox="1"/>
          <p:nvPr/>
        </p:nvSpPr>
        <p:spPr>
          <a:xfrm>
            <a:off x="3286116" y="5657671"/>
            <a:ext cx="2643206" cy="923330"/>
          </a:xfrm>
          <a:prstGeom prst="rect">
            <a:avLst/>
          </a:prstGeom>
          <a:noFill/>
        </p:spPr>
        <p:txBody>
          <a:bodyPr wrap="square" rtlCol="0">
            <a:spAutoFit/>
          </a:bodyPr>
          <a:lstStyle/>
          <a:p>
            <a:r>
              <a:rPr lang="tr-TR" dirty="0" smtClean="0"/>
              <a:t>16 Ağustos 2006 tarihinde imzalanan bir protokol ile kurulmuştur.</a:t>
            </a:r>
            <a:endParaRPr lang="tr-TR" dirty="0"/>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half" idx="2"/>
          </p:nvPr>
        </p:nvSpPr>
        <p:spPr/>
        <p:txBody>
          <a:bodyPr/>
          <a:lstStyle/>
          <a:p>
            <a:endParaRPr lang="tr-TR"/>
          </a:p>
        </p:txBody>
      </p:sp>
      <p:sp>
        <p:nvSpPr>
          <p:cNvPr id="3" name="2 Başlık"/>
          <p:cNvSpPr>
            <a:spLocks noGrp="1"/>
          </p:cNvSpPr>
          <p:nvPr>
            <p:ph type="title"/>
          </p:nvPr>
        </p:nvSpPr>
        <p:spPr/>
        <p:txBody>
          <a:bodyPr>
            <a:normAutofit fontScale="90000"/>
          </a:bodyPr>
          <a:lstStyle/>
          <a:p>
            <a:r>
              <a:rPr lang="tr-TR" dirty="0" smtClean="0"/>
              <a:t>Travma Psikolojik Danışmanlığı Müdahale ve Yaklaşımları</a:t>
            </a:r>
            <a:endParaRPr lang="tr-TR" dirty="0"/>
          </a:p>
        </p:txBody>
      </p:sp>
      <p:pic>
        <p:nvPicPr>
          <p:cNvPr id="6" name="5 Resim Yer Tutucusu" descr="582ffa246aabd6090b6a4ea656ba5350.jpg"/>
          <p:cNvPicPr>
            <a:picLocks noGrp="1" noChangeAspect="1"/>
          </p:cNvPicPr>
          <p:nvPr>
            <p:ph type="pic" idx="1"/>
          </p:nvPr>
        </p:nvPicPr>
        <p:blipFill>
          <a:blip r:embed="rId2"/>
          <a:srcRect t="19876" b="19876"/>
          <a:stretch>
            <a:fillRect/>
          </a:stretch>
        </p:blipFill>
        <p:spPr/>
      </p:pic>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solidFill>
                  <a:srgbClr val="FF0000"/>
                </a:solidFill>
              </a:rPr>
              <a:t>Herman’ın</a:t>
            </a:r>
            <a:r>
              <a:rPr lang="tr-TR" dirty="0" smtClean="0">
                <a:solidFill>
                  <a:srgbClr val="FF0000"/>
                </a:solidFill>
              </a:rPr>
              <a:t> Travma ve İyileşme Modeli</a:t>
            </a:r>
            <a:endParaRPr lang="tr-TR" dirty="0">
              <a:solidFill>
                <a:srgbClr val="FF0000"/>
              </a:solidFill>
            </a:endParaRPr>
          </a:p>
        </p:txBody>
      </p:sp>
      <p:sp>
        <p:nvSpPr>
          <p:cNvPr id="3" name="2 İçerik Yer Tutucusu"/>
          <p:cNvSpPr>
            <a:spLocks noGrp="1"/>
          </p:cNvSpPr>
          <p:nvPr>
            <p:ph sz="quarter" idx="1"/>
          </p:nvPr>
        </p:nvSpPr>
        <p:spPr/>
        <p:txBody>
          <a:bodyPr/>
          <a:lstStyle/>
          <a:p>
            <a:r>
              <a:rPr lang="tr-TR" dirty="0" smtClean="0"/>
              <a:t>Vahşete verilen ilk tepkinin, vahşeti akıldan çıkarıp atmak olduğunu bunun kelime karşılığının ‘</a:t>
            </a:r>
            <a:r>
              <a:rPr lang="tr-TR" b="1" i="1" dirty="0" smtClean="0"/>
              <a:t>dile getirilememe</a:t>
            </a:r>
            <a:r>
              <a:rPr lang="tr-TR" dirty="0" smtClean="0"/>
              <a:t>’ olduğunu da belirtiyor.</a:t>
            </a:r>
          </a:p>
          <a:p>
            <a:r>
              <a:rPr lang="tr-TR" dirty="0" smtClean="0"/>
              <a:t>İYİLEŞMENİN EVRELERİ:</a:t>
            </a:r>
          </a:p>
          <a:p>
            <a:r>
              <a:rPr lang="tr-TR" dirty="0" smtClean="0"/>
              <a:t>1. Bir sağaltım ilişkisi</a:t>
            </a:r>
          </a:p>
          <a:p>
            <a:r>
              <a:rPr lang="tr-TR" dirty="0" smtClean="0"/>
              <a:t>2. Güvenlik</a:t>
            </a:r>
          </a:p>
          <a:p>
            <a:r>
              <a:rPr lang="es-ES" dirty="0" smtClean="0"/>
              <a:t>3</a:t>
            </a:r>
            <a:r>
              <a:rPr lang="tr-TR" dirty="0" smtClean="0"/>
              <a:t>.</a:t>
            </a:r>
            <a:r>
              <a:rPr lang="es-ES" dirty="0" smtClean="0"/>
              <a:t> Hatırlama ve yas tutma</a:t>
            </a:r>
            <a:endParaRPr lang="tr-TR" dirty="0" smtClean="0"/>
          </a:p>
          <a:p>
            <a:r>
              <a:rPr lang="tr-TR" dirty="0" smtClean="0"/>
              <a:t>4. Yeniden bağ kurma  </a:t>
            </a:r>
            <a:endParaRPr lang="tr-TR" dirty="0"/>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rgbClr val="FF0000"/>
                </a:solidFill>
              </a:rPr>
              <a:t>2-Uzun </a:t>
            </a:r>
            <a:r>
              <a:rPr lang="tr-TR" dirty="0" smtClean="0">
                <a:solidFill>
                  <a:srgbClr val="FF0000"/>
                </a:solidFill>
              </a:rPr>
              <a:t>Süreli Maruz Bırakma Terapisi</a:t>
            </a:r>
            <a:endParaRPr lang="tr-TR" dirty="0">
              <a:solidFill>
                <a:srgbClr val="FF0000"/>
              </a:solidFill>
            </a:endParaRPr>
          </a:p>
        </p:txBody>
      </p:sp>
      <p:sp>
        <p:nvSpPr>
          <p:cNvPr id="3" name="2 İçerik Yer Tutucusu"/>
          <p:cNvSpPr>
            <a:spLocks noGrp="1"/>
          </p:cNvSpPr>
          <p:nvPr>
            <p:ph sz="quarter" idx="1"/>
          </p:nvPr>
        </p:nvSpPr>
        <p:spPr/>
        <p:txBody>
          <a:bodyPr>
            <a:normAutofit fontScale="92500" lnSpcReduction="10000"/>
          </a:bodyPr>
          <a:lstStyle/>
          <a:p>
            <a:r>
              <a:rPr lang="tr-TR" dirty="0" smtClean="0"/>
              <a:t>İnsanlar korku, fobi ya da </a:t>
            </a:r>
            <a:r>
              <a:rPr lang="tr-TR" dirty="0" err="1" smtClean="0"/>
              <a:t>travmatik</a:t>
            </a:r>
            <a:r>
              <a:rPr lang="tr-TR" dirty="0" smtClean="0"/>
              <a:t> bir anıyı </a:t>
            </a:r>
            <a:r>
              <a:rPr lang="tr-TR" dirty="0" err="1" smtClean="0"/>
              <a:t>deneyimleyince</a:t>
            </a:r>
            <a:r>
              <a:rPr lang="tr-TR" dirty="0" smtClean="0"/>
              <a:t> bu durum onların üzerinde kaygı yaratır ve bu kaygıdan uzaklaşabilmek adına bu durumları hatırlatan her türlü şeyden kaçmayı tercih ederler. Maruz bırakma terapisi, bir kişinin bir nesneye ya da bir duruma karşı olan abartılı korkularını azaltmak için danışanı korktuğu şeyin kendisine ve o şeyi hatırlatan durumlara maruz bırakır. </a:t>
            </a:r>
          </a:p>
          <a:p>
            <a:r>
              <a:rPr lang="tr-TR" dirty="0" smtClean="0"/>
              <a:t>Uzun bir süre(en az 10 dakika bazen 1 saatten fazla )daha başlarken durumun yoğun kaygı yaratan yönlerine maruz bırakılabilir.</a:t>
            </a:r>
            <a:endParaRPr lang="tr-TR" dirty="0"/>
          </a:p>
        </p:txBody>
      </p: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3-Bilişsel </a:t>
            </a:r>
            <a:r>
              <a:rPr lang="tr-TR" dirty="0" smtClean="0">
                <a:solidFill>
                  <a:srgbClr val="FF0000"/>
                </a:solidFill>
              </a:rPr>
              <a:t>İşleme Terapisi</a:t>
            </a:r>
            <a:endParaRPr lang="tr-TR" dirty="0">
              <a:solidFill>
                <a:srgbClr val="FF0000"/>
              </a:solidFill>
            </a:endParaRPr>
          </a:p>
        </p:txBody>
      </p:sp>
      <p:sp>
        <p:nvSpPr>
          <p:cNvPr id="3" name="2 İçerik Yer Tutucusu"/>
          <p:cNvSpPr>
            <a:spLocks noGrp="1"/>
          </p:cNvSpPr>
          <p:nvPr>
            <p:ph sz="quarter" idx="1"/>
          </p:nvPr>
        </p:nvSpPr>
        <p:spPr>
          <a:xfrm>
            <a:off x="285720" y="1428736"/>
            <a:ext cx="8715436" cy="4667264"/>
          </a:xfrm>
        </p:spPr>
        <p:txBody>
          <a:bodyPr>
            <a:noAutofit/>
          </a:bodyPr>
          <a:lstStyle/>
          <a:p>
            <a:r>
              <a:rPr lang="tr-TR" sz="2500" dirty="0" smtClean="0"/>
              <a:t>Bilişsel İşleme Terapisi (CPT), travma sonrası stres bozukluğunun (TSSB) tedavisinde etkili olduğu bilinen bir bilişsel davranışçı terapi türüdür . </a:t>
            </a:r>
          </a:p>
          <a:p>
            <a:r>
              <a:rPr lang="tr-TR" sz="2500" dirty="0" smtClean="0"/>
              <a:t>Bireysel veya grup terapi seanslarında gerçekleştirilebilir. Bireysel İşleme Terapisinde terapist, travmanın hem duyguları hem de davranışları etkileyerek bireyin  düşüncelerini ve inançlarını değiştirmiş olabileceği yolları belirlemek ve araştırmak için çalışır. Terapist, bireyi travmada sabit tuttuğu ve iyileşme engelleri yaratan düşünceleri seçmesine yardımcı olacaktır. </a:t>
            </a:r>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rgbClr val="FF0000"/>
                </a:solidFill>
              </a:rPr>
              <a:t>4-Travma </a:t>
            </a:r>
            <a:r>
              <a:rPr lang="tr-TR" dirty="0" smtClean="0">
                <a:solidFill>
                  <a:srgbClr val="FF0000"/>
                </a:solidFill>
              </a:rPr>
              <a:t>Odaklı Bilişsel Davranışçı Terapi</a:t>
            </a:r>
            <a:endParaRPr lang="tr-TR" dirty="0">
              <a:solidFill>
                <a:srgbClr val="FF0000"/>
              </a:solidFill>
            </a:endParaRPr>
          </a:p>
        </p:txBody>
      </p:sp>
      <p:sp>
        <p:nvSpPr>
          <p:cNvPr id="3" name="2 İçerik Yer Tutucusu"/>
          <p:cNvSpPr>
            <a:spLocks noGrp="1"/>
          </p:cNvSpPr>
          <p:nvPr>
            <p:ph sz="quarter" idx="1"/>
          </p:nvPr>
        </p:nvSpPr>
        <p:spPr/>
        <p:txBody>
          <a:bodyPr>
            <a:normAutofit/>
          </a:bodyPr>
          <a:lstStyle/>
          <a:p>
            <a:r>
              <a:rPr lang="tr-TR" dirty="0" smtClean="0"/>
              <a:t>Travma odaklı BDT, genellikle 8 ila 25 seans arasında süren ve ayaktan ruh sağlığı kliniğinde, grup evlerinde, toplum merkezlerinde, hastanede veya okulda gerçekleştirilebilen kısa süreli bir girişimdir. Bilişsel davranış teknikleri, çarpık veya yararsız düşünme ve olumsuz tepki ve davranışları değiştirmeye yardımcı olmak için kullanılır. </a:t>
            </a:r>
            <a:endParaRPr lang="tr-TR" dirty="0"/>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5-Diyalektik </a:t>
            </a:r>
            <a:r>
              <a:rPr lang="tr-TR" dirty="0" smtClean="0">
                <a:solidFill>
                  <a:srgbClr val="FF0000"/>
                </a:solidFill>
              </a:rPr>
              <a:t>Davranış Terapisi</a:t>
            </a:r>
            <a:endParaRPr lang="tr-TR" dirty="0">
              <a:solidFill>
                <a:srgbClr val="FF0000"/>
              </a:solidFill>
            </a:endParaRPr>
          </a:p>
        </p:txBody>
      </p:sp>
      <p:sp>
        <p:nvSpPr>
          <p:cNvPr id="3" name="2 İçerik Yer Tutucusu"/>
          <p:cNvSpPr>
            <a:spLocks noGrp="1"/>
          </p:cNvSpPr>
          <p:nvPr>
            <p:ph sz="quarter" idx="1"/>
          </p:nvPr>
        </p:nvSpPr>
        <p:spPr/>
        <p:txBody>
          <a:bodyPr>
            <a:normAutofit fontScale="92500" lnSpcReduction="10000"/>
          </a:bodyPr>
          <a:lstStyle/>
          <a:p>
            <a:r>
              <a:rPr lang="tr-TR" dirty="0" smtClean="0"/>
              <a:t>Diyalektik kavramı:  Bir sistemi anlamak için sadece bütün ve parçalara bakmak yeterli değildir; parçaların birbirleriyle ve her parçanın bütünle ilişkisinin anlaşılması gerekir.</a:t>
            </a:r>
          </a:p>
          <a:p>
            <a:r>
              <a:rPr lang="tr-TR" dirty="0" smtClean="0"/>
              <a:t>DDT modeli, sınır kişilik bozukluğuna sahip bireylerde diyalektik bir eksikliğin varlığına işaret eder.</a:t>
            </a:r>
          </a:p>
          <a:p>
            <a:r>
              <a:rPr lang="tr-TR" dirty="0" smtClean="0"/>
              <a:t>Gerçeklik çelişkilerden oluşur ve </a:t>
            </a:r>
            <a:r>
              <a:rPr lang="tr-TR" dirty="0" err="1" smtClean="0"/>
              <a:t>diyaletik</a:t>
            </a:r>
            <a:r>
              <a:rPr lang="tr-TR" dirty="0" smtClean="0"/>
              <a:t> yaklaşım bu ikilikler arasındaki gerilimleri çözmeyi amaçlar.</a:t>
            </a:r>
          </a:p>
          <a:p>
            <a:r>
              <a:rPr lang="tr-TR" dirty="0" smtClean="0"/>
              <a:t> Hem birey, hem çevre sürekli değişir, terapinin amacı stabilizasyonu sağlamaktan öte, kişinin bu değişimi görmesi ve buna uyum sağlamasıdır.</a:t>
            </a:r>
            <a:endParaRPr lang="tr-TR" dirty="0"/>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Diyalektik Davranış Terapisinde 4 hedef</a:t>
            </a:r>
            <a:endParaRPr lang="tr-TR" dirty="0"/>
          </a:p>
        </p:txBody>
      </p:sp>
      <p:graphicFrame>
        <p:nvGraphicFramePr>
          <p:cNvPr id="4" name="3 İçerik Yer Tutucusu"/>
          <p:cNvGraphicFramePr>
            <a:graphicFrameLocks noGrp="1"/>
          </p:cNvGraphicFramePr>
          <p:nvPr>
            <p:ph sz="quarter"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buNone/>
            </a:pPr>
            <a:r>
              <a:rPr lang="tr-TR" dirty="0" smtClean="0">
                <a:solidFill>
                  <a:srgbClr val="FF0000"/>
                </a:solidFill>
              </a:rPr>
              <a:t>Travma Psikolojik Danışman Yeterlikleri</a:t>
            </a:r>
          </a:p>
          <a:p>
            <a:pPr marL="0" indent="0">
              <a:buNone/>
            </a:pPr>
            <a:r>
              <a:rPr lang="tr-TR" dirty="0" smtClean="0"/>
              <a:t>Travma mağduru bireylerle çalışan ve </a:t>
            </a:r>
            <a:r>
              <a:rPr lang="tr-TR" dirty="0" err="1" smtClean="0"/>
              <a:t>travmatik</a:t>
            </a:r>
            <a:r>
              <a:rPr lang="tr-TR" dirty="0" smtClean="0"/>
              <a:t> öyküler dinleyen danışmanların, danışanların deneyimlerinden etkilenebilecekleri iyi bilinmektedir. </a:t>
            </a:r>
            <a:endParaRPr lang="tr-TR" dirty="0"/>
          </a:p>
        </p:txBody>
      </p:sp>
    </p:spTree>
    <p:extLst>
      <p:ext uri="{BB962C8B-B14F-4D97-AF65-F5344CB8AC3E}">
        <p14:creationId xmlns:p14="http://schemas.microsoft.com/office/powerpoint/2010/main" val="23817388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rgbClr val="FF0000"/>
                </a:solidFill>
              </a:rPr>
              <a:t>6-Göz </a:t>
            </a:r>
            <a:r>
              <a:rPr lang="tr-TR" dirty="0" smtClean="0">
                <a:solidFill>
                  <a:srgbClr val="FF0000"/>
                </a:solidFill>
              </a:rPr>
              <a:t>Hareketleriyle Duyarsızlaştırma ve Yeniden İşleme (EMDR</a:t>
            </a:r>
            <a:r>
              <a:rPr lang="tr-TR" dirty="0" smtClean="0"/>
              <a:t>)</a:t>
            </a:r>
            <a:endParaRPr lang="tr-TR" dirty="0"/>
          </a:p>
        </p:txBody>
      </p:sp>
      <p:sp>
        <p:nvSpPr>
          <p:cNvPr id="3" name="2 İçerik Yer Tutucusu"/>
          <p:cNvSpPr>
            <a:spLocks noGrp="1"/>
          </p:cNvSpPr>
          <p:nvPr>
            <p:ph sz="quarter" idx="1"/>
          </p:nvPr>
        </p:nvSpPr>
        <p:spPr/>
        <p:txBody>
          <a:bodyPr>
            <a:normAutofit fontScale="77500" lnSpcReduction="20000"/>
          </a:bodyPr>
          <a:lstStyle/>
          <a:p>
            <a:r>
              <a:rPr lang="tr-TR" b="1" dirty="0" smtClean="0"/>
              <a:t>EMDR Yaklaşımının Temel İlkeleri</a:t>
            </a:r>
            <a:endParaRPr lang="tr-TR" dirty="0" smtClean="0"/>
          </a:p>
          <a:p>
            <a:r>
              <a:rPr lang="tr-TR" dirty="0" err="1" smtClean="0"/>
              <a:t>EMDR'a</a:t>
            </a:r>
            <a:r>
              <a:rPr lang="tr-TR" dirty="0" smtClean="0"/>
              <a:t>  göre yaşadığımız psikolojik problemlerin temelini, anı ağları oluşturur. </a:t>
            </a:r>
          </a:p>
          <a:p>
            <a:r>
              <a:rPr lang="tr-TR" dirty="0" smtClean="0"/>
              <a:t>Anılar belleğimize ya olumlu ya da olumsuz olarak kaydedilir.  Nötr anılar yoktur. </a:t>
            </a:r>
          </a:p>
          <a:p>
            <a:r>
              <a:rPr lang="tr-TR" dirty="0" smtClean="0"/>
              <a:t>Travma ya da olumsuz bir yaşantı sırasında bilgi işleme sistemimizde aksaklık yaşanır.</a:t>
            </a:r>
          </a:p>
          <a:p>
            <a:r>
              <a:rPr lang="tr-TR" dirty="0" smtClean="0"/>
              <a:t>Bu aksaklık </a:t>
            </a:r>
            <a:r>
              <a:rPr lang="tr-TR" dirty="0" err="1" smtClean="0"/>
              <a:t>travmatik</a:t>
            </a:r>
            <a:r>
              <a:rPr lang="tr-TR" dirty="0" smtClean="0"/>
              <a:t> anıların olduğu gibi saklanmasına neden olur. Yani bu anılar işlenemedikleri için hep o anda bizi rahatsız ettikleri şekilde belleğimize kaydolur. </a:t>
            </a:r>
          </a:p>
          <a:p>
            <a:r>
              <a:rPr lang="tr-TR" dirty="0" smtClean="0"/>
              <a:t>Patolojiye sebep olan da bu işlenmemiş anı ağlarıdır. Anılar işlenmediği için  şimdiki algılar geçmiş olaylara karşı işlevsel olmayan duygu, düşünce, inanç ve beden duyumları içerir.</a:t>
            </a:r>
          </a:p>
          <a:p>
            <a:endParaRPr lang="tr-TR" dirty="0"/>
          </a:p>
        </p:txBody>
      </p:sp>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Göz Hareketleriyle Duyarsızlaştırma ve Yeniden İşleme (EMDR)</a:t>
            </a:r>
            <a:endParaRPr lang="tr-TR" dirty="0"/>
          </a:p>
        </p:txBody>
      </p:sp>
      <p:sp>
        <p:nvSpPr>
          <p:cNvPr id="3" name="2 İçerik Yer Tutucusu"/>
          <p:cNvSpPr>
            <a:spLocks noGrp="1"/>
          </p:cNvSpPr>
          <p:nvPr>
            <p:ph sz="quarter" idx="1"/>
          </p:nvPr>
        </p:nvSpPr>
        <p:spPr/>
        <p:txBody>
          <a:bodyPr/>
          <a:lstStyle/>
          <a:p>
            <a:r>
              <a:rPr lang="tr-TR" b="1" dirty="0" smtClean="0"/>
              <a:t>EMDR Terapisi' </a:t>
            </a:r>
            <a:r>
              <a:rPr lang="tr-TR" b="1" dirty="0" err="1" smtClean="0"/>
              <a:t>nin</a:t>
            </a:r>
            <a:r>
              <a:rPr lang="tr-TR" b="1" dirty="0" smtClean="0"/>
              <a:t> Amacı </a:t>
            </a:r>
            <a:r>
              <a:rPr lang="tr-TR" dirty="0" smtClean="0"/>
              <a:t/>
            </a:r>
            <a:br>
              <a:rPr lang="tr-TR" dirty="0" smtClean="0"/>
            </a:br>
            <a:r>
              <a:rPr lang="tr-TR" dirty="0" err="1" smtClean="0"/>
              <a:t>EMDR'ın</a:t>
            </a:r>
            <a:r>
              <a:rPr lang="tr-TR" dirty="0" smtClean="0"/>
              <a:t> amacı </a:t>
            </a:r>
            <a:r>
              <a:rPr lang="tr-TR" dirty="0" err="1" smtClean="0"/>
              <a:t>travmatik</a:t>
            </a:r>
            <a:r>
              <a:rPr lang="tr-TR" dirty="0" smtClean="0"/>
              <a:t> ya da olumsuz  anıları yeniden işleyerek  işlevsel olmayan duygu, düşünce ve inanışların yerine işlevsel olanları koymaktır. Bu işlevsel inançlar sayesinde  olumsuz anının yarattığı gerçekçi olmayan duygu, düşünce, inanç ve beden duyumlarının etkisi azalır.</a:t>
            </a:r>
          </a:p>
          <a:p>
            <a:endParaRPr lang="tr-TR" dirty="0" smtClean="0"/>
          </a:p>
        </p:txBody>
      </p:sp>
    </p:spTree>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7-Öz-Travma Modeli</a:t>
            </a:r>
            <a:endParaRPr lang="tr-TR" dirty="0">
              <a:solidFill>
                <a:srgbClr val="FF0000"/>
              </a:solidFill>
            </a:endParaRPr>
          </a:p>
        </p:txBody>
      </p:sp>
      <p:sp>
        <p:nvSpPr>
          <p:cNvPr id="3" name="İçerik Yer Tutucusu 2"/>
          <p:cNvSpPr>
            <a:spLocks noGrp="1"/>
          </p:cNvSpPr>
          <p:nvPr>
            <p:ph sz="quarter" idx="1"/>
          </p:nvPr>
        </p:nvSpPr>
        <p:spPr/>
        <p:txBody>
          <a:bodyPr/>
          <a:lstStyle/>
          <a:p>
            <a:r>
              <a:rPr lang="tr-TR" dirty="0" smtClean="0"/>
              <a:t>Öz travma modeline göre, insanın doğasında travmayla ilgili anılarını işleme ve mümkün olduğunda uyuma dönük bir psikolojik işleyişe doğru ilerleme yönünde bir eğilim vardır. </a:t>
            </a:r>
            <a:endParaRPr lang="tr-TR" dirty="0"/>
          </a:p>
        </p:txBody>
      </p:sp>
    </p:spTree>
    <p:extLst>
      <p:ext uri="{BB962C8B-B14F-4D97-AF65-F5344CB8AC3E}">
        <p14:creationId xmlns:p14="http://schemas.microsoft.com/office/powerpoint/2010/main" val="9856378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8-Sanat Terapisi</a:t>
            </a:r>
            <a:endParaRPr lang="tr-TR" dirty="0">
              <a:solidFill>
                <a:srgbClr val="FF0000"/>
              </a:solidFill>
            </a:endParaRPr>
          </a:p>
        </p:txBody>
      </p:sp>
      <p:sp>
        <p:nvSpPr>
          <p:cNvPr id="3" name="İçerik Yer Tutucusu 2"/>
          <p:cNvSpPr>
            <a:spLocks noGrp="1"/>
          </p:cNvSpPr>
          <p:nvPr>
            <p:ph sz="quarter" idx="1"/>
          </p:nvPr>
        </p:nvSpPr>
        <p:spPr/>
        <p:txBody>
          <a:bodyPr/>
          <a:lstStyle/>
          <a:p>
            <a:r>
              <a:rPr lang="tr-TR" dirty="0" smtClean="0"/>
              <a:t>Sanat terapisi; bireyin fiziksel, zihinsel ve duygusal iyi oluşunu geliştirmek için profesyonel bir ilişki içinde sanatsal medya, görsel ve yaratıcı süreçlerin </a:t>
            </a:r>
            <a:r>
              <a:rPr lang="tr-TR" dirty="0" err="1" smtClean="0"/>
              <a:t>terapötik</a:t>
            </a:r>
            <a:r>
              <a:rPr lang="tr-TR" dirty="0" smtClean="0"/>
              <a:t> kullanımını ifade etmektedir. </a:t>
            </a:r>
            <a:endParaRPr lang="tr-TR" dirty="0"/>
          </a:p>
        </p:txBody>
      </p:sp>
    </p:spTree>
    <p:extLst>
      <p:ext uri="{BB962C8B-B14F-4D97-AF65-F5344CB8AC3E}">
        <p14:creationId xmlns:p14="http://schemas.microsoft.com/office/powerpoint/2010/main" val="160012950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9-Affetme Terapisi</a:t>
            </a:r>
            <a:endParaRPr lang="tr-TR" dirty="0">
              <a:solidFill>
                <a:srgbClr val="FF0000"/>
              </a:solidFill>
            </a:endParaRPr>
          </a:p>
        </p:txBody>
      </p:sp>
      <p:sp>
        <p:nvSpPr>
          <p:cNvPr id="3" name="İçerik Yer Tutucusu 2"/>
          <p:cNvSpPr>
            <a:spLocks noGrp="1"/>
          </p:cNvSpPr>
          <p:nvPr>
            <p:ph sz="quarter" idx="1"/>
          </p:nvPr>
        </p:nvSpPr>
        <p:spPr/>
        <p:txBody>
          <a:bodyPr/>
          <a:lstStyle/>
          <a:p>
            <a:r>
              <a:rPr lang="tr-TR" dirty="0" smtClean="0"/>
              <a:t>İnsanın ruh sağlığı açısından önemli görülen affetme, «bireyin kendisi için önemli olan bir kişi tarafından yapılan zarar verici bir eylemin, telafi edilmesi ya da zarar verici eylemin intikamının alınması yönündeki yasal hakkından vazgeçtiği bilinçli ir karar» olarak tanımlanmakta ve zarar verici eylemin affedilmesinin ilişkinin yeninden düzenlenmesine olanak tanıdığı </a:t>
            </a:r>
            <a:r>
              <a:rPr lang="tr-TR" dirty="0" err="1" smtClean="0"/>
              <a:t>vutgulanmaktadır</a:t>
            </a:r>
            <a:r>
              <a:rPr lang="tr-TR" smtClean="0"/>
              <a:t>. </a:t>
            </a:r>
            <a:endParaRPr lang="tr-TR" dirty="0"/>
          </a:p>
        </p:txBody>
      </p:sp>
    </p:spTree>
    <p:extLst>
      <p:ext uri="{BB962C8B-B14F-4D97-AF65-F5344CB8AC3E}">
        <p14:creationId xmlns:p14="http://schemas.microsoft.com/office/powerpoint/2010/main" val="3472344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4" name="İçerik Yer Tutucusu 2">
            <a:extLst>
              <a:ext uri="{FF2B5EF4-FFF2-40B4-BE49-F238E27FC236}">
                <a16:creationId xmlns="" xmlns:a16="http://schemas.microsoft.com/office/drawing/2014/main" id="{0AE0BDAC-F76C-4392-BDC7-A6F3D16FE9AD}"/>
              </a:ext>
            </a:extLst>
          </p:cNvPr>
          <p:cNvSpPr>
            <a:spLocks noGrp="1"/>
          </p:cNvSpPr>
          <p:nvPr>
            <p:ph sz="quarter" idx="1"/>
          </p:nvPr>
        </p:nvSpPr>
        <p:spPr/>
        <p:txBody>
          <a:bodyPr>
            <a:normAutofit lnSpcReduction="10000"/>
          </a:bodyPr>
          <a:lstStyle/>
          <a:p>
            <a:pPr marL="0" indent="0" algn="just">
              <a:buNone/>
            </a:pPr>
            <a:r>
              <a:rPr lang="tr-TR" dirty="0"/>
              <a:t>Bu olağandışı olay ya da durum, bireyin, ailenin ya da bir grubun </a:t>
            </a:r>
            <a:r>
              <a:rPr lang="tr-TR" dirty="0" err="1"/>
              <a:t>biyopsikososyal</a:t>
            </a:r>
            <a:r>
              <a:rPr lang="tr-TR" dirty="0"/>
              <a:t> işleyişini tehdit edebilir. İnsanoğlu yaşamı süresince hastalanma, bir yakınını kaybetme, travma sonucu sakatlanma, iflas, tutuklanma, hapse girme, saldırıya uğrama, işkenceye maruz kalma ya da doğal afetlerde çok yönlü kayıplara uğrama gibi fırtınalı dönemler yaşayabilir. Bunlar psikolojik iyilik hâlini, sosyal güvenliği tehdit eden acı verici durumlardır. Bu zorlayıcı yaşam olayları bireylerin yaşamını değiştirir ve onları yeni durumlarla karşı karşıya getirir. </a:t>
            </a:r>
          </a:p>
        </p:txBody>
      </p:sp>
    </p:spTree>
    <p:extLst>
      <p:ext uri="{BB962C8B-B14F-4D97-AF65-F5344CB8AC3E}">
        <p14:creationId xmlns:p14="http://schemas.microsoft.com/office/powerpoint/2010/main" val="3800259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85000" lnSpcReduction="20000"/>
          </a:bodyPr>
          <a:lstStyle/>
          <a:p>
            <a:r>
              <a:rPr lang="tr-TR" dirty="0"/>
              <a:t>Günümüzde, tüm dünyada olduğu gibi ülkemizde de </a:t>
            </a:r>
            <a:r>
              <a:rPr lang="tr-TR" dirty="0" err="1"/>
              <a:t>travmatik</a:t>
            </a:r>
            <a:r>
              <a:rPr lang="tr-TR" dirty="0"/>
              <a:t> yaşantılar insan yaşamını ciddi boyutlarda zorlamaktadır. </a:t>
            </a:r>
            <a:endParaRPr lang="tr-TR" dirty="0" smtClean="0"/>
          </a:p>
          <a:p>
            <a:r>
              <a:rPr lang="tr-TR" dirty="0" smtClean="0"/>
              <a:t>Bireyler </a:t>
            </a:r>
            <a:r>
              <a:rPr lang="tr-TR" dirty="0"/>
              <a:t>bir hastalık, sevilen birinin ölümü, boşanma ve bunun gibi yaşam süreci içinde olağan ancak bireysel düzeyde fırtınalı dönemlerden geçmektedirler. </a:t>
            </a:r>
            <a:endParaRPr lang="tr-TR" dirty="0" smtClean="0"/>
          </a:p>
          <a:p>
            <a:r>
              <a:rPr lang="tr-TR" dirty="0" smtClean="0"/>
              <a:t>Tüm </a:t>
            </a:r>
            <a:r>
              <a:rPr lang="tr-TR" dirty="0"/>
              <a:t>krizler olgunlaşma sürecine bağlı olarak belli zamanlarda beklenen olayların tehdit edici olarak algılanması sonucunda ortaya çıkmaz. </a:t>
            </a:r>
            <a:endParaRPr lang="tr-TR" dirty="0" smtClean="0"/>
          </a:p>
          <a:p>
            <a:r>
              <a:rPr lang="tr-TR" dirty="0" smtClean="0"/>
              <a:t>Krizlerin </a:t>
            </a:r>
            <a:r>
              <a:rPr lang="tr-TR" dirty="0"/>
              <a:t>birçoğu da önceden kestirilemeyen bazı olaylara bağlıdır. İnsanoğlu yaşamının belli bir döneminde kontrol edilemeyen, acı verici, ani, beklenmedik olaylarla da karşılaşabilir</a:t>
            </a:r>
          </a:p>
        </p:txBody>
      </p:sp>
    </p:spTree>
    <p:extLst>
      <p:ext uri="{BB962C8B-B14F-4D97-AF65-F5344CB8AC3E}">
        <p14:creationId xmlns:p14="http://schemas.microsoft.com/office/powerpoint/2010/main" val="1820618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Birinci Aşama: Erken Dönem Müdahale</a:t>
            </a:r>
            <a:endParaRPr lang="tr-TR" dirty="0"/>
          </a:p>
        </p:txBody>
      </p:sp>
      <p:sp>
        <p:nvSpPr>
          <p:cNvPr id="3" name="2 İçerik Yer Tutucusu"/>
          <p:cNvSpPr>
            <a:spLocks noGrp="1"/>
          </p:cNvSpPr>
          <p:nvPr>
            <p:ph sz="quarter" idx="1"/>
          </p:nvPr>
        </p:nvSpPr>
        <p:spPr>
          <a:xfrm>
            <a:off x="612648" y="1600200"/>
            <a:ext cx="4459418" cy="4495800"/>
          </a:xfrm>
        </p:spPr>
        <p:txBody>
          <a:bodyPr>
            <a:normAutofit fontScale="85000" lnSpcReduction="10000"/>
          </a:bodyPr>
          <a:lstStyle/>
          <a:p>
            <a:r>
              <a:rPr lang="tr-TR" dirty="0" smtClean="0"/>
              <a:t>Afetin hemen sonrasında psikolojik ilk yardım ve temel </a:t>
            </a:r>
            <a:r>
              <a:rPr lang="tr-TR" dirty="0" err="1" smtClean="0"/>
              <a:t>psikososyal</a:t>
            </a:r>
            <a:r>
              <a:rPr lang="tr-TR" dirty="0" smtClean="0"/>
              <a:t> müdahaleleri kapsar.</a:t>
            </a:r>
          </a:p>
          <a:p>
            <a:r>
              <a:rPr lang="tr-TR" dirty="0" smtClean="0"/>
              <a:t>Bu aşamada amaç en kısa sürede en çok kişiyi tarayarak ihtiyaçlarına uygun yönlendirilmelerini ve ilk şoku atlatmalarını sağlamaktır.</a:t>
            </a:r>
          </a:p>
          <a:p>
            <a:r>
              <a:rPr lang="tr-TR" dirty="0" smtClean="0"/>
              <a:t>Daha ciddi yardıma gereksinimi olabilecekler belirlenir.</a:t>
            </a:r>
            <a:endParaRPr lang="tr-TR" dirty="0"/>
          </a:p>
        </p:txBody>
      </p:sp>
      <p:pic>
        <p:nvPicPr>
          <p:cNvPr id="2050" name="Picture 2" descr="C:\Users\Pc\Desktop\sunum\df52e09ce7bb47f201c57ad9f57c7b7f.jpg"/>
          <p:cNvPicPr>
            <a:picLocks noChangeAspect="1" noChangeArrowheads="1"/>
          </p:cNvPicPr>
          <p:nvPr/>
        </p:nvPicPr>
        <p:blipFill>
          <a:blip r:embed="rId2"/>
          <a:srcRect l="10736" t="24245" r="14110" b="28996"/>
          <a:stretch>
            <a:fillRect/>
          </a:stretch>
        </p:blipFill>
        <p:spPr bwMode="auto">
          <a:xfrm>
            <a:off x="5214942" y="1785926"/>
            <a:ext cx="3500430" cy="3857652"/>
          </a:xfrm>
          <a:prstGeom prst="rect">
            <a:avLst/>
          </a:prstGeom>
          <a:noFill/>
        </p:spPr>
      </p:pic>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İkinci Aşama: Orta Dönem Müdahale</a:t>
            </a:r>
            <a:endParaRPr lang="tr-TR" dirty="0"/>
          </a:p>
        </p:txBody>
      </p:sp>
      <p:sp>
        <p:nvSpPr>
          <p:cNvPr id="3" name="2 İçerik Yer Tutucusu"/>
          <p:cNvSpPr>
            <a:spLocks noGrp="1"/>
          </p:cNvSpPr>
          <p:nvPr>
            <p:ph sz="quarter" idx="1"/>
          </p:nvPr>
        </p:nvSpPr>
        <p:spPr>
          <a:xfrm>
            <a:off x="612648" y="1600200"/>
            <a:ext cx="4745170" cy="4495800"/>
          </a:xfrm>
        </p:spPr>
        <p:txBody>
          <a:bodyPr/>
          <a:lstStyle/>
          <a:p>
            <a:r>
              <a:rPr lang="tr-TR" dirty="0" smtClean="0"/>
              <a:t>Psikolojik ilk yardımın yeterli olmadığı, daha çok stres/kaygı yönetimi gibi becerilerin kazandırılmaya </a:t>
            </a:r>
            <a:r>
              <a:rPr lang="tr-TR" dirty="0" err="1" smtClean="0"/>
              <a:t>çaışıldığı</a:t>
            </a:r>
            <a:r>
              <a:rPr lang="tr-TR" dirty="0" smtClean="0"/>
              <a:t>, bir üst seviye profesyonel müdahaleleri kapsar.</a:t>
            </a:r>
          </a:p>
          <a:p>
            <a:endParaRPr lang="tr-TR" dirty="0"/>
          </a:p>
        </p:txBody>
      </p:sp>
      <p:pic>
        <p:nvPicPr>
          <p:cNvPr id="3074" name="Picture 2" descr="C:\Users\Pc\Desktop\sunum\c9aa2c26456b8e05c71d23ce4270325e.jpg"/>
          <p:cNvPicPr>
            <a:picLocks noChangeAspect="1" noChangeArrowheads="1"/>
          </p:cNvPicPr>
          <p:nvPr/>
        </p:nvPicPr>
        <p:blipFill>
          <a:blip r:embed="rId2"/>
          <a:srcRect l="23001" t="27913" r="23713" b="18608"/>
          <a:stretch>
            <a:fillRect/>
          </a:stretch>
        </p:blipFill>
        <p:spPr bwMode="auto">
          <a:xfrm>
            <a:off x="5232366" y="1928802"/>
            <a:ext cx="3554476" cy="3643338"/>
          </a:xfrm>
          <a:prstGeom prst="rect">
            <a:avLst/>
          </a:prstGeom>
          <a:noFill/>
        </p:spPr>
      </p:pic>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Üçüncü Aşama: Uzun Dönem Müdahale</a:t>
            </a:r>
            <a:endParaRPr lang="tr-TR" dirty="0"/>
          </a:p>
        </p:txBody>
      </p:sp>
      <p:sp>
        <p:nvSpPr>
          <p:cNvPr id="3" name="2 İçerik Yer Tutucusu"/>
          <p:cNvSpPr>
            <a:spLocks noGrp="1"/>
          </p:cNvSpPr>
          <p:nvPr>
            <p:ph sz="quarter" idx="1"/>
          </p:nvPr>
        </p:nvSpPr>
        <p:spPr>
          <a:xfrm>
            <a:off x="612648" y="1600200"/>
            <a:ext cx="4959484" cy="4495800"/>
          </a:xfrm>
        </p:spPr>
        <p:txBody>
          <a:bodyPr>
            <a:normAutofit fontScale="92500" lnSpcReduction="10000"/>
          </a:bodyPr>
          <a:lstStyle/>
          <a:p>
            <a:r>
              <a:rPr lang="tr-TR" dirty="0" err="1" smtClean="0"/>
              <a:t>Travmatik</a:t>
            </a:r>
            <a:r>
              <a:rPr lang="tr-TR" dirty="0" smtClean="0"/>
              <a:t> yaşantının üzerinden uzun zaman geçmesine rağmen normale dönemeyen bireyler için bu aşamada travma konusunda uzmanlaşmış ruh sağlığı uzmanı tarafından yapılandırılmış ve uzun dönemli yardım almaları gerekmektedir.</a:t>
            </a:r>
          </a:p>
          <a:p>
            <a:r>
              <a:rPr lang="tr-TR" dirty="0" smtClean="0"/>
              <a:t>Uzun dönem müdahaleye ihtiyaç duyan birey sayısının çok fazla olmaması beklenir.</a:t>
            </a:r>
          </a:p>
          <a:p>
            <a:endParaRPr lang="tr-TR" dirty="0"/>
          </a:p>
        </p:txBody>
      </p:sp>
      <p:pic>
        <p:nvPicPr>
          <p:cNvPr id="4098" name="Picture 2" descr="C:\Users\Pc\Desktop\sunum\b119c643df092964a1c8cfde88501270.jpg"/>
          <p:cNvPicPr>
            <a:picLocks noChangeAspect="1" noChangeArrowheads="1"/>
          </p:cNvPicPr>
          <p:nvPr/>
        </p:nvPicPr>
        <p:blipFill>
          <a:blip r:embed="rId2"/>
          <a:srcRect l="29433" t="27565" r="26407" b="25478"/>
          <a:stretch>
            <a:fillRect/>
          </a:stretch>
        </p:blipFill>
        <p:spPr bwMode="auto">
          <a:xfrm>
            <a:off x="5786446" y="2000240"/>
            <a:ext cx="2928958" cy="3180871"/>
          </a:xfrm>
          <a:prstGeom prst="rect">
            <a:avLst/>
          </a:prstGeom>
          <a:noFill/>
        </p:spPr>
      </p:pic>
    </p:spTree>
  </p:cSld>
  <p:clrMapOvr>
    <a:masterClrMapping/>
  </p:clrMapOvr>
  <p:transition>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talama">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rtalam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talam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881</TotalTime>
  <Words>1397</Words>
  <Application>Microsoft Office PowerPoint</Application>
  <PresentationFormat>Ekran Gösterisi (4:3)</PresentationFormat>
  <Paragraphs>146</Paragraphs>
  <Slides>44</Slides>
  <Notes>0</Notes>
  <HiddenSlides>0</HiddenSlides>
  <MMClips>0</MMClips>
  <ScaleCrop>false</ScaleCrop>
  <HeadingPairs>
    <vt:vector size="4" baseType="variant">
      <vt:variant>
        <vt:lpstr>Tema</vt:lpstr>
      </vt:variant>
      <vt:variant>
        <vt:i4>1</vt:i4>
      </vt:variant>
      <vt:variant>
        <vt:lpstr>Slayt Başlıkları</vt:lpstr>
      </vt:variant>
      <vt:variant>
        <vt:i4>44</vt:i4>
      </vt:variant>
    </vt:vector>
  </HeadingPairs>
  <TitlesOfParts>
    <vt:vector size="45" baseType="lpstr">
      <vt:lpstr>Ortalama</vt:lpstr>
      <vt:lpstr>Travmada müdahale yaklaşımları</vt:lpstr>
      <vt:lpstr>PowerPoint Sunusu</vt:lpstr>
      <vt:lpstr>PowerPoint Sunusu</vt:lpstr>
      <vt:lpstr>PowerPoint Sunusu</vt:lpstr>
      <vt:lpstr>PowerPoint Sunusu</vt:lpstr>
      <vt:lpstr>PowerPoint Sunusu</vt:lpstr>
      <vt:lpstr>Birinci Aşama: Erken Dönem Müdahale</vt:lpstr>
      <vt:lpstr>İkinci Aşama: Orta Dönem Müdahale</vt:lpstr>
      <vt:lpstr>Üçüncü Aşama: Uzun Dönem Müdahale</vt:lpstr>
      <vt:lpstr>PowerPoint Sunusu</vt:lpstr>
      <vt:lpstr>Afet Sonrası Sunulacak Psikolojik Destek Hizmetlerinde Genel Hedefler</vt:lpstr>
      <vt:lpstr>Afet Sonrası Sunulacak Psikolojik Destek Hizmetlerinde Genel Hedefler</vt:lpstr>
      <vt:lpstr>Afet Sonrası Sunulacak Psikolojik Destek Hizmetlerinde Genel Hedefler</vt:lpstr>
      <vt:lpstr>Afet Sonrası Sunulacak Psikolojik Destek Hizmetlerinde Genel Hedefler</vt:lpstr>
      <vt:lpstr>Afet Sonrası Sunulacak Psikolojik Destek Hizmetlerinde Genel Hedefler</vt:lpstr>
      <vt:lpstr>Afet Yönetimi Döngüsü</vt:lpstr>
      <vt:lpstr>Psikososyal müdahalede temel aşamalar</vt:lpstr>
      <vt:lpstr>Psikososyal Müdahalede Temel Aşamalar</vt:lpstr>
      <vt:lpstr>Psikososyal Müdahalede Temel Aşamalar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Psikososyal Müdahalelerde Temel İlkeler</vt:lpstr>
      <vt:lpstr>Psikososyal Müdahalelerde Temel İlkeler</vt:lpstr>
      <vt:lpstr>Psikososyal Müdahalelerin Gelişimi</vt:lpstr>
      <vt:lpstr>Afetlerde Psikososyal Hizmetler Birliği</vt:lpstr>
      <vt:lpstr>Travma Psikolojik Danışmanlığı Müdahale ve Yaklaşımları</vt:lpstr>
      <vt:lpstr>Herman’ın Travma ve İyileşme Modeli</vt:lpstr>
      <vt:lpstr>2-Uzun Süreli Maruz Bırakma Terapisi</vt:lpstr>
      <vt:lpstr>3-Bilişsel İşleme Terapisi</vt:lpstr>
      <vt:lpstr>4-Travma Odaklı Bilişsel Davranışçı Terapi</vt:lpstr>
      <vt:lpstr>5-Diyalektik Davranış Terapisi</vt:lpstr>
      <vt:lpstr>Diyalektik Davranış Terapisinde 4 hedef</vt:lpstr>
      <vt:lpstr>6-Göz Hareketleriyle Duyarsızlaştırma ve Yeniden İşleme (EMDR)</vt:lpstr>
      <vt:lpstr>Göz Hareketleriyle Duyarsızlaştırma ve Yeniden İşleme (EMDR)</vt:lpstr>
      <vt:lpstr>7-Öz-Travma Modeli</vt:lpstr>
      <vt:lpstr>8-Sanat Terapisi</vt:lpstr>
      <vt:lpstr>9-Affetme Terapisi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hatice</dc:creator>
  <cp:lastModifiedBy>hatice</cp:lastModifiedBy>
  <cp:revision>93</cp:revision>
  <dcterms:modified xsi:type="dcterms:W3CDTF">2023-03-04T13:37:59Z</dcterms:modified>
</cp:coreProperties>
</file>