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22093D-F630-4961-BE13-BD8719123D43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51BC7-DF7F-49DF-8F6E-4F1F609813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Psikolojik Danışma Sürecinin Basamakları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Müdahale geliştirmede gerekli beceriler</a:t>
            </a:r>
            <a:endParaRPr lang="en-US" sz="2400" dirty="0" smtClean="0"/>
          </a:p>
          <a:p>
            <a:pPr lvl="1"/>
            <a:r>
              <a:rPr lang="tr-TR" sz="2000" dirty="0" smtClean="0"/>
              <a:t>Belli bir müdahaleyi uygulayabilme konusunda yetkinlik</a:t>
            </a:r>
            <a:endParaRPr lang="en-US" sz="2000" dirty="0" smtClean="0"/>
          </a:p>
          <a:p>
            <a:pPr lvl="1"/>
            <a:r>
              <a:rPr lang="tr-TR" sz="2000" dirty="0" smtClean="0"/>
              <a:t>Belli bir müdahalenin uygun kullanım alanlarını bilmek</a:t>
            </a:r>
            <a:endParaRPr lang="en-US" sz="2000" dirty="0" smtClean="0"/>
          </a:p>
          <a:p>
            <a:pPr lvl="1"/>
            <a:r>
              <a:rPr lang="tr-TR" sz="2000" dirty="0" smtClean="0"/>
              <a:t>Belli bir müdahaleye verilecek tepkiler hakkında bilgi sahibi olma</a:t>
            </a:r>
            <a:endParaRPr lang="en-US" sz="2000" dirty="0" smtClean="0"/>
          </a:p>
          <a:p>
            <a:pPr lvl="1"/>
            <a:r>
              <a:rPr lang="tr-TR" sz="2000" dirty="0" smtClean="0"/>
              <a:t>Müdahaleye karşı danışanın verdiği tepkileri gözlemleme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tr-TR" sz="2400" dirty="0" smtClean="0"/>
              <a:t>Müdahale Yöntemlerinin </a:t>
            </a:r>
            <a:r>
              <a:rPr lang="tr-TR" sz="2400" dirty="0" err="1" smtClean="0"/>
              <a:t>Süpervizyon</a:t>
            </a:r>
            <a:r>
              <a:rPr lang="tr-TR" sz="2400" dirty="0" smtClean="0"/>
              <a:t> Sürecinde Geliştirilmesi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Müdahalede Bulunma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Psikolojik danışma ilişkisinin zamanı geldiğinde sonlandırılması gerekmektedir.</a:t>
            </a:r>
            <a:endParaRPr lang="en-US" dirty="0" smtClean="0"/>
          </a:p>
          <a:p>
            <a:pPr lvl="0"/>
            <a:r>
              <a:rPr lang="tr-TR" dirty="0" smtClean="0"/>
              <a:t>Sonlandırma hassasiyetle, kasıtlı bir biçimde, ileriyi görerek ve aşamalı olarak yapılmalıdır.</a:t>
            </a:r>
            <a:endParaRPr lang="en-US" dirty="0" smtClean="0"/>
          </a:p>
          <a:p>
            <a:pPr lvl="0"/>
            <a:r>
              <a:rPr lang="tr-TR" dirty="0" smtClean="0"/>
              <a:t>Amaçlar gerçekleştikçe sonlandırma sürecine yaklaşılır ya da yeni amaçlar belirlenip süreç devam eder.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Sonlandırma ve İzleme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süreç</a:t>
            </a:r>
            <a:endParaRPr lang="en-US" dirty="0" smtClean="0"/>
          </a:p>
          <a:p>
            <a:r>
              <a:rPr lang="tr-TR" dirty="0" smtClean="0"/>
              <a:t>Aşamalar:</a:t>
            </a:r>
            <a:endParaRPr lang="en-US" dirty="0" smtClean="0"/>
          </a:p>
          <a:p>
            <a:pPr lvl="1"/>
            <a:r>
              <a:rPr lang="tr-TR" dirty="0" smtClean="0"/>
              <a:t>Danışanla </a:t>
            </a:r>
            <a:r>
              <a:rPr lang="en-US" dirty="0" smtClean="0"/>
              <a:t>k</a:t>
            </a:r>
            <a:r>
              <a:rPr lang="tr-TR" dirty="0" err="1" smtClean="0"/>
              <a:t>aynaşma</a:t>
            </a:r>
            <a:r>
              <a:rPr lang="tr-TR" dirty="0" smtClean="0"/>
              <a:t> ve ilişki kurma</a:t>
            </a:r>
            <a:endParaRPr lang="en-US" dirty="0" smtClean="0"/>
          </a:p>
          <a:p>
            <a:pPr lvl="1"/>
            <a:r>
              <a:rPr lang="tr-TR" dirty="0" smtClean="0"/>
              <a:t>Danışan tarafından sunulan problemin tanımlanması</a:t>
            </a:r>
            <a:endParaRPr lang="en-US" dirty="0" smtClean="0"/>
          </a:p>
          <a:p>
            <a:pPr lvl="1"/>
            <a:r>
              <a:rPr lang="tr-TR" dirty="0" smtClean="0"/>
              <a:t>Hedef tanımlama ve oluşturma</a:t>
            </a:r>
            <a:endParaRPr lang="en-US" dirty="0" smtClean="0"/>
          </a:p>
          <a:p>
            <a:pPr lvl="1"/>
            <a:r>
              <a:rPr lang="tr-TR" dirty="0" smtClean="0"/>
              <a:t>Psikolojik danışma müdahalelerini seçme ve uygulama</a:t>
            </a:r>
            <a:endParaRPr lang="en-US" dirty="0" smtClean="0"/>
          </a:p>
          <a:p>
            <a:pPr lvl="1"/>
            <a:r>
              <a:rPr lang="tr-TR" dirty="0" smtClean="0"/>
              <a:t>Sonlandırma ve izleme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Güvene dayalı yakın bir ilişki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Psikolojik Danışma Sürecinin Basamakları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Psikolojik danışma ilişkisinin gündelik ilişkilerden farklılıkları</a:t>
            </a:r>
            <a:endParaRPr lang="en-US" dirty="0" smtClean="0"/>
          </a:p>
          <a:p>
            <a:pPr lvl="1"/>
            <a:r>
              <a:rPr lang="tr-TR" dirty="0" err="1" smtClean="0"/>
              <a:t>Raport</a:t>
            </a:r>
            <a:r>
              <a:rPr lang="tr-TR" dirty="0" smtClean="0"/>
              <a:t> kurma</a:t>
            </a:r>
            <a:endParaRPr lang="en-US" dirty="0" smtClean="0"/>
          </a:p>
          <a:p>
            <a:pPr lvl="1"/>
            <a:r>
              <a:rPr lang="tr-TR" dirty="0" err="1" smtClean="0"/>
              <a:t>Terapötik</a:t>
            </a:r>
            <a:r>
              <a:rPr lang="tr-TR" dirty="0" smtClean="0"/>
              <a:t> ilişki</a:t>
            </a:r>
            <a:endParaRPr lang="en-US" dirty="0" smtClean="0"/>
          </a:p>
          <a:p>
            <a:pPr lvl="1"/>
            <a:r>
              <a:rPr lang="tr-TR" dirty="0" smtClean="0"/>
              <a:t>Ortak bir amacın olması</a:t>
            </a:r>
            <a:endParaRPr lang="en-US" dirty="0" smtClean="0"/>
          </a:p>
          <a:p>
            <a:pPr lvl="1"/>
            <a:r>
              <a:rPr lang="tr-TR" dirty="0" err="1" smtClean="0"/>
              <a:t>Terapötik</a:t>
            </a:r>
            <a:r>
              <a:rPr lang="tr-TR" dirty="0" smtClean="0"/>
              <a:t> işbirliği ya da çalışma işbirliği</a:t>
            </a:r>
            <a:endParaRPr lang="en-US" dirty="0" smtClean="0"/>
          </a:p>
          <a:p>
            <a:pPr lvl="1"/>
            <a:r>
              <a:rPr lang="tr-TR" dirty="0" err="1" smtClean="0"/>
              <a:t>Transferans</a:t>
            </a:r>
            <a:r>
              <a:rPr lang="tr-TR" dirty="0" smtClean="0"/>
              <a:t> / Karşıt </a:t>
            </a:r>
            <a:r>
              <a:rPr lang="tr-TR" dirty="0" err="1" smtClean="0"/>
              <a:t>Transferans</a:t>
            </a:r>
            <a:endParaRPr lang="en-US" dirty="0" smtClean="0"/>
          </a:p>
          <a:p>
            <a:r>
              <a:rPr lang="tr-TR" sz="2800" dirty="0" smtClean="0"/>
              <a:t>Psikolojik danışmanın kendisini tanıtması</a:t>
            </a:r>
            <a:endParaRPr lang="en-US" sz="2800" dirty="0" smtClean="0"/>
          </a:p>
          <a:p>
            <a:r>
              <a:rPr lang="tr-TR" sz="2800" dirty="0" smtClean="0"/>
              <a:t>Danışan hakkında bilgi alınması, danışanın rahatlatılması</a:t>
            </a:r>
            <a:endParaRPr lang="en-US" sz="2400" dirty="0" smtClean="0"/>
          </a:p>
          <a:p>
            <a:r>
              <a:rPr lang="tr-TR" sz="2800" dirty="0" smtClean="0"/>
              <a:t>Danışanın sözel olmayan mesajlarına dikkat edilmesi</a:t>
            </a:r>
            <a:endParaRPr lang="en-US" sz="2400" dirty="0" smtClean="0"/>
          </a:p>
          <a:p>
            <a:r>
              <a:rPr lang="tr-TR" sz="2800" dirty="0" smtClean="0"/>
              <a:t>Danışanın gelme nedenini açıklaması konusunda cesaretlendirilmesi</a:t>
            </a:r>
            <a:endParaRPr lang="en-US" sz="2400" dirty="0" smtClean="0"/>
          </a:p>
          <a:p>
            <a:r>
              <a:rPr lang="tr-TR" sz="2800" dirty="0" smtClean="0"/>
              <a:t>Aktif dinleme</a:t>
            </a:r>
            <a:endParaRPr lang="en-US" sz="2400" dirty="0" smtClean="0"/>
          </a:p>
          <a:p>
            <a:r>
              <a:rPr lang="tr-TR" sz="2800" dirty="0"/>
              <a:t>Psikolojik </a:t>
            </a:r>
            <a:r>
              <a:rPr lang="tr-TR" sz="2800" dirty="0" smtClean="0"/>
              <a:t>danışmanın tu</a:t>
            </a:r>
            <a:r>
              <a:rPr lang="en-US" sz="2800" dirty="0" smtClean="0"/>
              <a:t>tar</a:t>
            </a:r>
            <a:r>
              <a:rPr lang="tr-TR" sz="2800" dirty="0" err="1" smtClean="0"/>
              <a:t>lı</a:t>
            </a:r>
            <a:r>
              <a:rPr lang="tr-TR" sz="2800" dirty="0" smtClean="0"/>
              <a:t> olması</a:t>
            </a: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Danışanla İlk İlişkinin Kurulması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Değerlendirme</a:t>
            </a:r>
            <a:endParaRPr lang="en-US" dirty="0" smtClean="0"/>
          </a:p>
          <a:p>
            <a:pPr lvl="1"/>
            <a:r>
              <a:rPr lang="tr-TR" dirty="0" smtClean="0"/>
              <a:t>Danışanın yaşamı ve psikolojik danışma almasına yol açan durumları öğrenme ve bu amaçla bilgi alma sürecidir.</a:t>
            </a:r>
            <a:endParaRPr lang="en-US" dirty="0" smtClean="0"/>
          </a:p>
          <a:p>
            <a:pPr lvl="1"/>
            <a:r>
              <a:rPr lang="tr-TR" dirty="0" smtClean="0"/>
              <a:t>Problemin tanımlanması</a:t>
            </a:r>
            <a:endParaRPr lang="en-US" dirty="0" smtClean="0"/>
          </a:p>
          <a:p>
            <a:r>
              <a:rPr lang="tr-TR" dirty="0" smtClean="0"/>
              <a:t>Değerlendirmenin belli kriterlere göre değişmesi:</a:t>
            </a:r>
            <a:endParaRPr lang="en-US" dirty="0" smtClean="0"/>
          </a:p>
          <a:p>
            <a:pPr lvl="1"/>
            <a:r>
              <a:rPr lang="tr-TR" dirty="0" smtClean="0"/>
              <a:t>Psikolojik danışmanın problemlerin nedenlerini kuramsal ve felsefi olarak nasıl gördüğü</a:t>
            </a:r>
            <a:endParaRPr lang="en-US" dirty="0" smtClean="0"/>
          </a:p>
          <a:p>
            <a:pPr lvl="1"/>
            <a:r>
              <a:rPr lang="tr-TR" dirty="0" smtClean="0"/>
              <a:t>Psikolojik danışmanın danışanın içinde bulunduğu durumu nasıl algıladığına bağlı olarak değişmesi</a:t>
            </a:r>
            <a:endParaRPr lang="en-US" dirty="0" smtClean="0"/>
          </a:p>
          <a:p>
            <a:pPr lvl="1"/>
            <a:r>
              <a:rPr lang="tr-TR" dirty="0" smtClean="0"/>
              <a:t>Danışanın kültürel geçmişi ve bu geçmişin danışanın dünya görüşünü nasıl şekillendirdiğine bağlı olarak değişmesi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Danışanların sorunları 3 farklı yöntemle kavramsallaştırılabilir:</a:t>
            </a:r>
            <a:endParaRPr lang="en-US" dirty="0" smtClean="0"/>
          </a:p>
          <a:p>
            <a:pPr lvl="1"/>
            <a:r>
              <a:rPr lang="tr-TR" dirty="0" smtClean="0"/>
              <a:t>İhtiyaçlar (Hayatımda bazı şeyler eksik ve bu eksikle ol</a:t>
            </a:r>
            <a:r>
              <a:rPr lang="en-US" dirty="0" err="1" smtClean="0"/>
              <a:t>ması</a:t>
            </a:r>
            <a:r>
              <a:rPr lang="tr-TR" dirty="0" smtClean="0"/>
              <a:t> yaşamımın doğal akışını etkilemekte)</a:t>
            </a:r>
            <a:endParaRPr lang="en-US" dirty="0" smtClean="0"/>
          </a:p>
          <a:p>
            <a:pPr lvl="1"/>
            <a:r>
              <a:rPr lang="tr-TR" dirty="0" smtClean="0"/>
              <a:t>Stres yaratıcılar (Hoş olmayan bir durumla karşı karşıyayım ve bu durum stresli olmama, dikkatimin dağılmasına yol açıyor.)</a:t>
            </a:r>
            <a:r>
              <a:rPr lang="tr-TR" dirty="0"/>
              <a:t> </a:t>
            </a:r>
            <a:r>
              <a:rPr lang="tr-TR" dirty="0" smtClean="0"/>
              <a:t>ve yaşam koşulları (Kontrolüm dışındaki koşullar benim potansiyel mutluluğumu ve başarımı engelliyor.)</a:t>
            </a:r>
            <a:endParaRPr lang="en-US" dirty="0" smtClean="0"/>
          </a:p>
          <a:p>
            <a:pPr lvl="1"/>
            <a:r>
              <a:rPr lang="tr-TR" dirty="0" smtClean="0"/>
              <a:t>Yanlış yorumlamalar (Bazı kişilerle olan iletişimim diğerleriyle olandan daha kötü. Bu durum beni üzüyor ve mutsuz ediyor.)</a:t>
            </a:r>
            <a:endParaRPr lang="en-US" dirty="0" smtClean="0"/>
          </a:p>
          <a:p>
            <a:r>
              <a:rPr lang="tr-TR" sz="2800" dirty="0" smtClean="0"/>
              <a:t>Danışanların problemleri;</a:t>
            </a:r>
            <a:endParaRPr lang="en-US" sz="2400" dirty="0" smtClean="0"/>
          </a:p>
          <a:p>
            <a:pPr lvl="1"/>
            <a:r>
              <a:rPr lang="tr-TR" sz="2400" dirty="0" smtClean="0"/>
              <a:t>Duygusal kaynaklardan, </a:t>
            </a:r>
            <a:endParaRPr lang="en-US" sz="2000" dirty="0" smtClean="0"/>
          </a:p>
          <a:p>
            <a:pPr lvl="1"/>
            <a:r>
              <a:rPr lang="tr-TR" sz="2400" dirty="0" smtClean="0"/>
              <a:t>İstenmeyen davranışlarla ilgili durumlardan,</a:t>
            </a:r>
            <a:endParaRPr lang="en-US" sz="2000" dirty="0" smtClean="0"/>
          </a:p>
          <a:p>
            <a:pPr lvl="1"/>
            <a:r>
              <a:rPr lang="tr-TR" sz="2400" dirty="0" smtClean="0"/>
              <a:t>Gerçeğin bilişsel açıdan yanlış yorumlanmasından </a:t>
            </a:r>
            <a:endParaRPr lang="en-US" sz="2000" dirty="0" smtClean="0"/>
          </a:p>
          <a:p>
            <a:pPr lvl="1"/>
            <a:r>
              <a:rPr lang="tr-TR" sz="2400" dirty="0" smtClean="0"/>
              <a:t>Ya da etkileşimsel durumlardan kaynaklanabilir.</a:t>
            </a:r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Danışanın hem sosyal çevrenin gözüyle hem de kuramsal bağlamda değerlendirilmesi</a:t>
            </a:r>
            <a:endParaRPr lang="en-US" dirty="0" smtClean="0"/>
          </a:p>
          <a:p>
            <a:pPr lvl="1"/>
            <a:r>
              <a:rPr lang="tr-TR" dirty="0" smtClean="0"/>
              <a:t>Sorunun kaynağı duygusal, bilişsel, davranışsal ya da etkileşimsel olabilir.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Danışandaki örüntülerin belirlenmesi</a:t>
            </a:r>
            <a:endParaRPr lang="en-US" dirty="0" smtClean="0"/>
          </a:p>
          <a:p>
            <a:pPr lvl="1"/>
            <a:r>
              <a:rPr lang="tr-TR" dirty="0" smtClean="0"/>
              <a:t>Danışanın gerçeği nasıl algıladığını ve şekillendirdiğini görmek</a:t>
            </a:r>
            <a:endParaRPr lang="en-US" dirty="0" smtClean="0"/>
          </a:p>
          <a:p>
            <a:pPr lvl="1"/>
            <a:r>
              <a:rPr lang="tr-TR" dirty="0" smtClean="0"/>
              <a:t>Süreç ilerledikçe yapbozun parçalarını tamamlama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 </a:t>
            </a:r>
            <a:endParaRPr lang="en-US" dirty="0" smtClean="0"/>
          </a:p>
          <a:p>
            <a:r>
              <a:rPr lang="tr-TR" dirty="0" smtClean="0"/>
              <a:t>Değerlendirmede gerekli beceriler:</a:t>
            </a:r>
            <a:endParaRPr lang="en-US" dirty="0" smtClean="0"/>
          </a:p>
          <a:p>
            <a:pPr lvl="1"/>
            <a:r>
              <a:rPr lang="tr-TR" dirty="0" smtClean="0"/>
              <a:t>Gözlem yapabilme</a:t>
            </a:r>
            <a:endParaRPr lang="en-US" dirty="0" smtClean="0"/>
          </a:p>
          <a:p>
            <a:pPr lvl="1"/>
            <a:r>
              <a:rPr lang="tr-TR" dirty="0" smtClean="0"/>
              <a:t>Soru sorma </a:t>
            </a:r>
            <a:endParaRPr lang="en-US" dirty="0" smtClean="0"/>
          </a:p>
          <a:p>
            <a:pPr lvl="1"/>
            <a:r>
              <a:rPr lang="tr-TR" dirty="0" smtClean="0"/>
              <a:t>Olgular arasında bağlantı kurma</a:t>
            </a:r>
            <a:endParaRPr lang="en-US" dirty="0" smtClean="0"/>
          </a:p>
          <a:p>
            <a:pPr lvl="1"/>
            <a:r>
              <a:rPr lang="tr-TR" dirty="0" smtClean="0"/>
              <a:t>Bilgi kaydetme</a:t>
            </a:r>
            <a:endParaRPr lang="en-US" dirty="0" smtClean="0"/>
          </a:p>
          <a:p>
            <a:pPr lvl="1"/>
            <a:r>
              <a:rPr lang="tr-TR" dirty="0" smtClean="0"/>
              <a:t>Hipotezler kurma</a:t>
            </a:r>
            <a:endParaRPr lang="en-US" dirty="0" smtClean="0"/>
          </a:p>
          <a:p>
            <a:pPr lvl="1"/>
            <a:r>
              <a:rPr lang="tr-TR" dirty="0" smtClean="0"/>
              <a:t>Klinik önseziler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Gözlemin içerdikleri:</a:t>
            </a:r>
            <a:endParaRPr lang="en-US" dirty="0" smtClean="0"/>
          </a:p>
          <a:p>
            <a:pPr lvl="1"/>
            <a:r>
              <a:rPr lang="tr-TR" dirty="0" smtClean="0"/>
              <a:t>Danışanın kaygı ya da diğer rahatsızlık durumlarına dikkat etmek</a:t>
            </a:r>
            <a:endParaRPr lang="en-US" dirty="0" smtClean="0"/>
          </a:p>
          <a:p>
            <a:pPr lvl="1"/>
            <a:r>
              <a:rPr lang="tr-TR" dirty="0" smtClean="0"/>
              <a:t>Danışanın kültürel geçmişini anlamak</a:t>
            </a:r>
            <a:endParaRPr lang="en-US" dirty="0" smtClean="0"/>
          </a:p>
          <a:p>
            <a:pPr lvl="1"/>
            <a:r>
              <a:rPr lang="tr-TR" dirty="0" smtClean="0"/>
              <a:t>Duygusal ya da fiziksel işlev bozukluğuna işaret eden mimik ve davranışları not etmek</a:t>
            </a:r>
            <a:endParaRPr lang="en-US" dirty="0" smtClean="0"/>
          </a:p>
          <a:p>
            <a:pPr lvl="1"/>
            <a:r>
              <a:rPr lang="tr-TR" dirty="0" smtClean="0"/>
              <a:t>Danışanın kendi sorunlarından bahsederken ya da bunlara ilişkin yorumlarda bulunurken nasıl bir tutum sergilediğine dikkat etmek</a:t>
            </a:r>
            <a:endParaRPr lang="en-US" dirty="0" smtClean="0"/>
          </a:p>
          <a:p>
            <a:pPr lvl="1"/>
            <a:r>
              <a:rPr lang="tr-TR" dirty="0" smtClean="0"/>
              <a:t>Sözel ve sözel olmayan örüntüleri not etmek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Soru Sorma</a:t>
            </a:r>
            <a:endParaRPr lang="en-US" dirty="0" smtClean="0"/>
          </a:p>
          <a:p>
            <a:pPr lvl="1"/>
            <a:r>
              <a:rPr lang="tr-TR" dirty="0" smtClean="0"/>
              <a:t>Açık uçlu / Kapalı uçlu sorular</a:t>
            </a:r>
            <a:endParaRPr lang="en-US" dirty="0" smtClean="0"/>
          </a:p>
          <a:p>
            <a:pPr lvl="1"/>
            <a:r>
              <a:rPr lang="tr-TR" dirty="0" smtClean="0"/>
              <a:t>Daha ayrıntılara inebilme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 </a:t>
            </a:r>
            <a:endParaRPr lang="en-US" dirty="0" smtClean="0"/>
          </a:p>
          <a:p>
            <a:r>
              <a:rPr lang="tr-TR" dirty="0" smtClean="0"/>
              <a:t>Bilgi Kaydetme</a:t>
            </a:r>
            <a:endParaRPr lang="en-US" dirty="0" smtClean="0"/>
          </a:p>
          <a:p>
            <a:pPr lvl="1"/>
            <a:r>
              <a:rPr lang="tr-TR" dirty="0" smtClean="0"/>
              <a:t>Görüşme bittikten sonra izlenim ve gözlemlerin yazılması</a:t>
            </a:r>
            <a:endParaRPr lang="en-US" dirty="0" smtClean="0"/>
          </a:p>
          <a:p>
            <a:pPr lvl="1"/>
            <a:r>
              <a:rPr lang="tr-TR" dirty="0" smtClean="0"/>
              <a:t>Sistemli ve düzenli bir şekilde kaydın sağlanması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Danışan Tarafından Sunulan Problemin Tanımlanması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smtClean="0"/>
              <a:t>Amaç belirlemek neden gereklidir?</a:t>
            </a:r>
            <a:endParaRPr lang="en-US" dirty="0" smtClean="0"/>
          </a:p>
          <a:p>
            <a:pPr lvl="0"/>
            <a:r>
              <a:rPr lang="tr-TR" dirty="0" smtClean="0"/>
              <a:t>Amaç belirleme, süreci hem psikolojik danışman hem de danışan tarafından karşılıklı olarak tanımlanması</a:t>
            </a:r>
            <a:endParaRPr lang="en-US" dirty="0" smtClean="0"/>
          </a:p>
          <a:p>
            <a:pPr lvl="0"/>
            <a:r>
              <a:rPr lang="tr-TR" dirty="0" smtClean="0"/>
              <a:t>Danışanın başarmak istediklerinin açık ve anlaşılır şekilde ifade edilmesi</a:t>
            </a:r>
            <a:endParaRPr lang="en-US" dirty="0" smtClean="0"/>
          </a:p>
          <a:p>
            <a:pPr lvl="0"/>
            <a:r>
              <a:rPr lang="tr-TR" dirty="0" smtClean="0"/>
              <a:t>“Kendimi daha iyi hissetmek istiyorum.”</a:t>
            </a:r>
            <a:endParaRPr lang="en-US" dirty="0" smtClean="0"/>
          </a:p>
          <a:p>
            <a:pPr lvl="0"/>
            <a:r>
              <a:rPr lang="tr-TR" dirty="0" smtClean="0"/>
              <a:t>Genel hedefler, alt hedefler; kısa süreli hedefler, uzun süreli hedefler</a:t>
            </a:r>
            <a:endParaRPr lang="en-US" dirty="0" smtClean="0"/>
          </a:p>
          <a:p>
            <a:pPr lvl="0"/>
            <a:r>
              <a:rPr lang="tr-TR" dirty="0" smtClean="0"/>
              <a:t>Ulaşılabilir, gerçekçi hedefler belirleme</a:t>
            </a:r>
            <a:endParaRPr lang="en-US" dirty="0" smtClean="0"/>
          </a:p>
          <a:p>
            <a:pPr lvl="0"/>
            <a:r>
              <a:rPr lang="tr-TR" dirty="0" smtClean="0"/>
              <a:t>Hedeflerin esnek olması, yeri geldiğinde değişebilirliği ya da tekrar tanımlanması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Amaç Oluşturma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tr-TR" sz="2800" dirty="0" smtClean="0"/>
              <a:t>Kuramsal yaklaşımlara göre müdahale anlayışını değişmesi</a:t>
            </a:r>
            <a:endParaRPr lang="en-US" sz="2400" dirty="0" smtClean="0"/>
          </a:p>
          <a:p>
            <a:pPr lvl="1"/>
            <a:r>
              <a:rPr lang="tr-TR" sz="2400" dirty="0" smtClean="0"/>
              <a:t>Örneğin, Birey Merkezli yaklaşımın müdahalelerden ziyade ilişkiye odaklanması</a:t>
            </a:r>
            <a:endParaRPr lang="en-US" sz="2000" dirty="0" smtClean="0"/>
          </a:p>
          <a:p>
            <a:pPr lvl="0"/>
            <a:r>
              <a:rPr lang="tr-TR" sz="2800" dirty="0" smtClean="0"/>
              <a:t>Hedeflerin nasıl gerçekleştirileceğini belirlemek</a:t>
            </a:r>
            <a:endParaRPr lang="en-US" sz="2400" dirty="0" smtClean="0"/>
          </a:p>
          <a:p>
            <a:pPr lvl="0"/>
            <a:r>
              <a:rPr lang="tr-TR" sz="2800" dirty="0" smtClean="0"/>
              <a:t>Ne tür baş etme yöntemlerinin olduğunun anlaşılması</a:t>
            </a:r>
            <a:endParaRPr lang="en-US" sz="2400" dirty="0" smtClean="0"/>
          </a:p>
          <a:p>
            <a:pPr lvl="0"/>
            <a:r>
              <a:rPr lang="tr-TR" sz="2800" dirty="0" smtClean="0"/>
              <a:t>İşlevsel olabilecek yeni yöntemlerin belirlenmesi ya da danışanın daha önce kullandığı ama devam ettirmediği işlevsel baş etme yollarının tekrar denenmesi</a:t>
            </a:r>
            <a:endParaRPr lang="en-US" sz="2400" dirty="0" smtClean="0"/>
          </a:p>
          <a:p>
            <a:pPr lvl="0"/>
            <a:r>
              <a:rPr lang="tr-TR" sz="2800" dirty="0" smtClean="0"/>
              <a:t>Sorunun kaynağına bağlı olarak müdahale yöntemin belirlenmesi: duygu odaklı mı, bilişsel odaklı mı gibi.</a:t>
            </a:r>
            <a:endParaRPr lang="en-US" sz="2400" dirty="0" smtClean="0"/>
          </a:p>
          <a:p>
            <a:r>
              <a:rPr lang="tr-TR" sz="2800" dirty="0" smtClean="0"/>
              <a:t>Doğru müdahaleyi seçmek danışana göre bir uyarlama sürecidir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Müdahalede Bulunma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597</Words>
  <Application>Microsoft Office PowerPoint</Application>
  <PresentationFormat>Ekran Gösterisi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Concourse</vt:lpstr>
      <vt:lpstr>Psikolojik Danışma Sürecinin Basamakları </vt:lpstr>
      <vt:lpstr>Psikolojik Danışma Sürecinin Basamakları</vt:lpstr>
      <vt:lpstr>Danışanla İlk İlişkinin Kurulması</vt:lpstr>
      <vt:lpstr>Danışan Tarafından Sunulan Problemin Tanımlanması</vt:lpstr>
      <vt:lpstr>Danışan Tarafından Sunulan Problemin Tanımlanması</vt:lpstr>
      <vt:lpstr>Danışan Tarafından Sunulan Problemin Tanımlanması</vt:lpstr>
      <vt:lpstr>Danışan Tarafından Sunulan Problemin Tanımlanması</vt:lpstr>
      <vt:lpstr>Amaç Oluşturma</vt:lpstr>
      <vt:lpstr>Müdahalede Bulunma</vt:lpstr>
      <vt:lpstr>Müdahalede Bulunma</vt:lpstr>
      <vt:lpstr>Sonlandırma ve İzleme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Psikolojik Danışma Sürecinin Basamakları</dc:title>
  <dc:creator>Referee</dc:creator>
  <cp:lastModifiedBy>hatice</cp:lastModifiedBy>
  <cp:revision>23</cp:revision>
  <dcterms:created xsi:type="dcterms:W3CDTF">2011-10-12T03:54:12Z</dcterms:created>
  <dcterms:modified xsi:type="dcterms:W3CDTF">2023-03-04T16:09:22Z</dcterms:modified>
</cp:coreProperties>
</file>