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6"/>
  </p:notesMasterIdLst>
  <p:sldIdLst>
    <p:sldId id="256" r:id="rId2"/>
    <p:sldId id="257" r:id="rId3"/>
    <p:sldId id="263" r:id="rId4"/>
    <p:sldId id="258" r:id="rId5"/>
    <p:sldId id="264" r:id="rId6"/>
    <p:sldId id="265" r:id="rId7"/>
    <p:sldId id="266" r:id="rId8"/>
    <p:sldId id="267" r:id="rId9"/>
    <p:sldId id="268" r:id="rId10"/>
    <p:sldId id="269" r:id="rId11"/>
    <p:sldId id="270" r:id="rId12"/>
    <p:sldId id="271" r:id="rId13"/>
    <p:sldId id="262"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24" autoAdjust="0"/>
  </p:normalViewPr>
  <p:slideViewPr>
    <p:cSldViewPr>
      <p:cViewPr varScale="1">
        <p:scale>
          <a:sx n="60" d="100"/>
          <a:sy n="60"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D8498-9148-4B2B-B6C5-3353A30B4C63}"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3FAD7-FDC0-4114-A7C2-1D7D65A4FA4E}" type="slidenum">
              <a:rPr lang="en-US" smtClean="0"/>
              <a:t>‹#›</a:t>
            </a:fld>
            <a:endParaRPr lang="en-US"/>
          </a:p>
        </p:txBody>
      </p:sp>
    </p:spTree>
    <p:extLst>
      <p:ext uri="{BB962C8B-B14F-4D97-AF65-F5344CB8AC3E}">
        <p14:creationId xmlns:p14="http://schemas.microsoft.com/office/powerpoint/2010/main" val="41429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i="0" dirty="0"/>
          </a:p>
        </p:txBody>
      </p:sp>
      <p:sp>
        <p:nvSpPr>
          <p:cNvPr id="4" name="Slayt Numarası Yer Tutucusu 3"/>
          <p:cNvSpPr>
            <a:spLocks noGrp="1"/>
          </p:cNvSpPr>
          <p:nvPr>
            <p:ph type="sldNum" sz="quarter" idx="10"/>
          </p:nvPr>
        </p:nvSpPr>
        <p:spPr/>
        <p:txBody>
          <a:bodyPr/>
          <a:lstStyle/>
          <a:p>
            <a:fld id="{ED73FAD7-FDC0-4114-A7C2-1D7D65A4FA4E}" type="slidenum">
              <a:rPr lang="en-US" smtClean="0"/>
              <a:t>2</a:t>
            </a:fld>
            <a:endParaRPr lang="en-US"/>
          </a:p>
        </p:txBody>
      </p:sp>
    </p:spTree>
    <p:extLst>
      <p:ext uri="{BB962C8B-B14F-4D97-AF65-F5344CB8AC3E}">
        <p14:creationId xmlns:p14="http://schemas.microsoft.com/office/powerpoint/2010/main" val="289741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t>3/4/2023</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401887"/>
            <a:ext cx="8686800" cy="1255713"/>
          </a:xfrm>
        </p:spPr>
        <p:txBody>
          <a:bodyPr>
            <a:normAutofit/>
          </a:bodyPr>
          <a:lstStyle/>
          <a:p>
            <a:r>
              <a:rPr lang="tr-TR" sz="3600" dirty="0" smtClean="0"/>
              <a:t>STRATEJİ BELİRLEME VE </a:t>
            </a:r>
            <a:br>
              <a:rPr lang="tr-TR" sz="3600" dirty="0" smtClean="0"/>
            </a:br>
            <a:r>
              <a:rPr lang="tr-TR" sz="3600" dirty="0" smtClean="0"/>
              <a:t>MÜDAHALE SEÇME</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Zaman Yönelimi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a:xfrm>
            <a:off x="457200" y="2514600"/>
            <a:ext cx="8229600" cy="4059936"/>
          </a:xfrm>
        </p:spPr>
        <p:txBody>
          <a:bodyPr>
            <a:normAutofit fontScale="92500" lnSpcReduction="20000"/>
          </a:bodyPr>
          <a:lstStyle/>
          <a:p>
            <a:r>
              <a:rPr lang="tr-TR" dirty="0" smtClean="0"/>
              <a:t>Her bir oturum için ayrılan zaman, süreç için harcanan zaman, sorunun danışan tarafından ne kadar süredir yaşandığı, soruna tam olarak değinebilmek için gerekli olan zaman</a:t>
            </a:r>
            <a:endParaRPr lang="en-US" dirty="0" smtClean="0"/>
          </a:p>
          <a:p>
            <a:r>
              <a:rPr lang="tr-TR" dirty="0" smtClean="0"/>
              <a:t>Kısa dönemli amaçlar, uzun dönemli amaçlar</a:t>
            </a:r>
            <a:endParaRPr lang="en-US" dirty="0" smtClean="0"/>
          </a:p>
          <a:p>
            <a:r>
              <a:rPr lang="tr-TR" dirty="0" smtClean="0"/>
              <a:t>Değişim seçimlerden daha çok zaman gerektirebilir.</a:t>
            </a:r>
            <a:endParaRPr lang="en-US" dirty="0" smtClean="0"/>
          </a:p>
          <a:p>
            <a:r>
              <a:rPr lang="tr-TR" dirty="0" err="1" smtClean="0"/>
              <a:t>Raport</a:t>
            </a:r>
            <a:r>
              <a:rPr lang="tr-TR" dirty="0" smtClean="0"/>
              <a:t> kurmaya, değerlendirmeye, amaç belirlemeye ne kadar süre ayırmalıyım?</a:t>
            </a:r>
            <a:endParaRPr lang="en-US" dirty="0" smtClean="0"/>
          </a:p>
          <a:p>
            <a:r>
              <a:rPr lang="tr-TR" dirty="0" smtClean="0"/>
              <a:t>Zaman yönetimi danışmanın kuramsal yaklaşımı, belirsizliğe yönelik tolerans düzeyi, sürece ilişkin inancı ve danışanın farklılığını anlamaya bağlı olarak değişecektir. </a:t>
            </a:r>
            <a:endParaRPr lang="en-US" dirty="0"/>
          </a:p>
        </p:txBody>
      </p:sp>
    </p:spTree>
    <p:extLst>
      <p:ext uri="{BB962C8B-B14F-4D97-AF65-F5344CB8AC3E}">
        <p14:creationId xmlns:p14="http://schemas.microsoft.com/office/powerpoint/2010/main" val="869998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Amaçlar ve Tedavi Planlaması - I</a:t>
            </a:r>
            <a:endParaRPr lang="en-US" dirty="0"/>
          </a:p>
        </p:txBody>
      </p:sp>
      <p:sp>
        <p:nvSpPr>
          <p:cNvPr id="3" name="İçerik Yer Tutucusu 2"/>
          <p:cNvSpPr>
            <a:spLocks noGrp="1"/>
          </p:cNvSpPr>
          <p:nvPr>
            <p:ph idx="1"/>
          </p:nvPr>
        </p:nvSpPr>
        <p:spPr/>
        <p:txBody>
          <a:bodyPr>
            <a:normAutofit lnSpcReduction="10000"/>
          </a:bodyPr>
          <a:lstStyle/>
          <a:p>
            <a:r>
              <a:rPr lang="tr-TR" dirty="0" smtClean="0"/>
              <a:t>Amaçlar kısa, orta ve uzun dönemli olabilir. Bu amaçların kombinasyonu tedavi planını yansıtır. Tedavi planı </a:t>
            </a:r>
            <a:r>
              <a:rPr lang="tr-TR" dirty="0" err="1" smtClean="0"/>
              <a:t>vak’a</a:t>
            </a:r>
            <a:r>
              <a:rPr lang="tr-TR" dirty="0" smtClean="0"/>
              <a:t> kavramsallaştırmasının bir parçası haline gelmiştir. </a:t>
            </a:r>
            <a:endParaRPr lang="en-US" dirty="0" smtClean="0"/>
          </a:p>
          <a:p>
            <a:r>
              <a:rPr lang="tr-TR" dirty="0" smtClean="0"/>
              <a:t>Tedavi planı 4 bilgiyi içerir:</a:t>
            </a:r>
            <a:endParaRPr lang="en-US" dirty="0" smtClean="0"/>
          </a:p>
          <a:p>
            <a:pPr lvl="1"/>
            <a:r>
              <a:rPr lang="tr-TR" dirty="0" smtClean="0"/>
              <a:t>Oluşturulan amaçları</a:t>
            </a:r>
            <a:endParaRPr lang="en-US" dirty="0" smtClean="0"/>
          </a:p>
          <a:p>
            <a:pPr lvl="1"/>
            <a:r>
              <a:rPr lang="tr-TR" dirty="0" smtClean="0"/>
              <a:t>Danışanın amaçlarını fark etmesine yardımcı olacak müdahale türleri</a:t>
            </a:r>
            <a:endParaRPr lang="en-US" dirty="0" smtClean="0"/>
          </a:p>
          <a:p>
            <a:pPr lvl="1"/>
            <a:r>
              <a:rPr lang="tr-TR" dirty="0" smtClean="0"/>
              <a:t>Düşünülen süre (oturumların sayısı)</a:t>
            </a:r>
            <a:endParaRPr lang="en-US" dirty="0" smtClean="0"/>
          </a:p>
          <a:p>
            <a:pPr lvl="1"/>
            <a:r>
              <a:rPr lang="tr-TR" dirty="0" smtClean="0"/>
              <a:t>Müdahalelerin sağlandığı ortam ya da format</a:t>
            </a:r>
            <a:endParaRPr lang="en-US" dirty="0"/>
          </a:p>
        </p:txBody>
      </p:sp>
    </p:spTree>
    <p:extLst>
      <p:ext uri="{BB962C8B-B14F-4D97-AF65-F5344CB8AC3E}">
        <p14:creationId xmlns:p14="http://schemas.microsoft.com/office/powerpoint/2010/main" val="3876773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Amaçlar ve Tedavi Planlaması - </a:t>
            </a:r>
            <a:r>
              <a:rPr lang="tr-TR" dirty="0" smtClean="0"/>
              <a:t>II</a:t>
            </a:r>
            <a:endParaRPr lang="en-US" dirty="0"/>
          </a:p>
        </p:txBody>
      </p:sp>
      <p:sp>
        <p:nvSpPr>
          <p:cNvPr id="3" name="İçerik Yer Tutucusu 2"/>
          <p:cNvSpPr>
            <a:spLocks noGrp="1"/>
          </p:cNvSpPr>
          <p:nvPr>
            <p:ph idx="1"/>
          </p:nvPr>
        </p:nvSpPr>
        <p:spPr/>
        <p:txBody>
          <a:bodyPr>
            <a:normAutofit fontScale="77500" lnSpcReduction="20000"/>
          </a:bodyPr>
          <a:lstStyle/>
          <a:p>
            <a:pPr marL="109728" indent="0">
              <a:buNone/>
            </a:pPr>
            <a:r>
              <a:rPr lang="tr-TR" b="1" dirty="0" err="1"/>
              <a:t>Cormier</a:t>
            </a:r>
            <a:r>
              <a:rPr lang="tr-TR" b="1" dirty="0"/>
              <a:t> ve </a:t>
            </a:r>
            <a:r>
              <a:rPr lang="tr-TR" b="1" dirty="0" err="1"/>
              <a:t>Nurius’a</a:t>
            </a:r>
            <a:r>
              <a:rPr lang="tr-TR" b="1" dirty="0"/>
              <a:t> (2003) göre, tedavi planlarının hazırlanmasında yol gösterici 6 ilke</a:t>
            </a:r>
            <a:r>
              <a:rPr lang="tr-TR" b="1" dirty="0" smtClean="0"/>
              <a:t>:</a:t>
            </a:r>
          </a:p>
          <a:p>
            <a:pPr marL="109728" indent="0">
              <a:buNone/>
            </a:pPr>
            <a:endParaRPr lang="en-US" b="1" dirty="0"/>
          </a:p>
          <a:p>
            <a:pPr lvl="0"/>
            <a:r>
              <a:rPr lang="tr-TR" dirty="0"/>
              <a:t>Klinik olduğu kadar ve kültürel açıdan da değerlendirme yapma, danışanın dünya görüşünü yansıtma</a:t>
            </a:r>
            <a:endParaRPr lang="en-US" dirty="0"/>
          </a:p>
          <a:p>
            <a:pPr lvl="0"/>
            <a:r>
              <a:rPr lang="tr-TR" dirty="0"/>
              <a:t>Bireysel olduğu kadar danışanın içinde yer aldığı sosyal sisteminde değerlendirilmesi</a:t>
            </a:r>
            <a:endParaRPr lang="en-US" dirty="0"/>
          </a:p>
          <a:p>
            <a:pPr lvl="0"/>
            <a:r>
              <a:rPr lang="tr-TR" dirty="0"/>
              <a:t>Danışanın yaşamındaki alt sistemleri ve kaynakları dahil etme, aile yapısı, dış destek gibi</a:t>
            </a:r>
            <a:endParaRPr lang="en-US" dirty="0"/>
          </a:p>
          <a:p>
            <a:pPr lvl="0"/>
            <a:r>
              <a:rPr lang="tr-TR" dirty="0"/>
              <a:t>Danışanın sağlıkla ve sorun çözmeyle ilgili görüşüne değinme (danışanın </a:t>
            </a:r>
            <a:r>
              <a:rPr lang="tr-TR" dirty="0" err="1" smtClean="0"/>
              <a:t>spritüel</a:t>
            </a:r>
            <a:r>
              <a:rPr lang="tr-TR" dirty="0" smtClean="0"/>
              <a:t> </a:t>
            </a:r>
            <a:r>
              <a:rPr lang="tr-TR" dirty="0"/>
              <a:t>dünyası)</a:t>
            </a:r>
            <a:endParaRPr lang="en-US" dirty="0"/>
          </a:p>
          <a:p>
            <a:pPr lvl="0"/>
            <a:r>
              <a:rPr lang="tr-TR" dirty="0"/>
              <a:t>Danışanın etkisi altında kaldığı kültürün etki düzeyi</a:t>
            </a:r>
            <a:endParaRPr lang="en-US" dirty="0"/>
          </a:p>
          <a:p>
            <a:r>
              <a:rPr lang="tr-TR" dirty="0"/>
              <a:t>Önerilen tedavi planının uzunluğu, danışanın gereksinmelerine uygunluğu</a:t>
            </a:r>
            <a:endParaRPr lang="en-US" dirty="0"/>
          </a:p>
        </p:txBody>
      </p:sp>
    </p:spTree>
    <p:extLst>
      <p:ext uri="{BB962C8B-B14F-4D97-AF65-F5344CB8AC3E}">
        <p14:creationId xmlns:p14="http://schemas.microsoft.com/office/powerpoint/2010/main" val="1118405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Strateji Seçimi</a:t>
            </a:r>
            <a:endParaRPr lang="en-US" dirty="0"/>
          </a:p>
        </p:txBody>
      </p:sp>
      <p:sp>
        <p:nvSpPr>
          <p:cNvPr id="3" name="Content Placeholder 2"/>
          <p:cNvSpPr>
            <a:spLocks noGrp="1"/>
          </p:cNvSpPr>
          <p:nvPr>
            <p:ph idx="1"/>
          </p:nvPr>
        </p:nvSpPr>
        <p:spPr/>
        <p:txBody>
          <a:bodyPr/>
          <a:lstStyle/>
          <a:p>
            <a:r>
              <a:rPr lang="tr-TR" smtClean="0"/>
              <a:t>Danışanın kaynaklarını ve özelliklerini göz önünde bulundurma. Önerilen stratejiler danışan sorunu çözmek için kullandığı daha önceki girişimlerini göz önünde bulundurmalıdır. Danışanların çözüm dağarcıkları ya da seçenekleri genelde sınırlıdır.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mtClean="0"/>
              <a:t>Psikolojik Danışma Müdahale Türleri</a:t>
            </a:r>
            <a:endParaRPr lang="en-US" dirty="0"/>
          </a:p>
        </p:txBody>
      </p:sp>
      <p:sp>
        <p:nvSpPr>
          <p:cNvPr id="3" name="İçerik Yer Tutucusu 2"/>
          <p:cNvSpPr>
            <a:spLocks noGrp="1"/>
          </p:cNvSpPr>
          <p:nvPr>
            <p:ph idx="1"/>
          </p:nvPr>
        </p:nvSpPr>
        <p:spPr/>
        <p:txBody>
          <a:bodyPr/>
          <a:lstStyle/>
          <a:p>
            <a:pPr lvl="0"/>
            <a:r>
              <a:rPr lang="tr-TR" smtClean="0"/>
              <a:t>Duygusal müdahaleler</a:t>
            </a:r>
            <a:endParaRPr lang="en-US" smtClean="0"/>
          </a:p>
          <a:p>
            <a:pPr lvl="0"/>
            <a:r>
              <a:rPr lang="tr-TR" smtClean="0"/>
              <a:t>Bilişsel müdahaleler</a:t>
            </a:r>
            <a:endParaRPr lang="en-US" smtClean="0"/>
          </a:p>
          <a:p>
            <a:pPr lvl="0"/>
            <a:r>
              <a:rPr lang="tr-TR" smtClean="0"/>
              <a:t>Davranışsal müdahaleler</a:t>
            </a:r>
            <a:endParaRPr lang="en-US" smtClean="0"/>
          </a:p>
          <a:p>
            <a:pPr lvl="0"/>
            <a:r>
              <a:rPr lang="tr-TR" smtClean="0"/>
              <a:t>İlişkisel (sistemik) müdahaleler </a:t>
            </a:r>
            <a:endParaRPr lang="en-US" dirty="0"/>
          </a:p>
        </p:txBody>
      </p:sp>
    </p:spTree>
    <p:extLst>
      <p:ext uri="{BB962C8B-B14F-4D97-AF65-F5344CB8AC3E}">
        <p14:creationId xmlns:p14="http://schemas.microsoft.com/office/powerpoint/2010/main" val="826901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Modellerindeki Boyutlar</a:t>
            </a:r>
            <a:endParaRPr lang="en-US" dirty="0"/>
          </a:p>
        </p:txBody>
      </p:sp>
      <p:sp>
        <p:nvSpPr>
          <p:cNvPr id="3" name="Content Placeholder 2"/>
          <p:cNvSpPr>
            <a:spLocks noGrp="1"/>
          </p:cNvSpPr>
          <p:nvPr>
            <p:ph idx="1"/>
          </p:nvPr>
        </p:nvSpPr>
        <p:spPr>
          <a:xfrm>
            <a:off x="457200" y="2514600"/>
            <a:ext cx="8229600" cy="4059936"/>
          </a:xfrm>
        </p:spPr>
        <p:txBody>
          <a:bodyPr/>
          <a:lstStyle/>
          <a:p>
            <a:pPr lvl="0"/>
            <a:r>
              <a:rPr lang="tr-TR" dirty="0" smtClean="0"/>
              <a:t>Planlama ile danışana ait birçok bilginin belli kategoriler altında düzenlenmesi</a:t>
            </a:r>
            <a:endParaRPr lang="en-US" dirty="0" smtClean="0"/>
          </a:p>
          <a:p>
            <a:pPr lvl="0"/>
            <a:r>
              <a:rPr lang="tr-TR" dirty="0" smtClean="0"/>
              <a:t>Danışanın özlü bir biçimde anlaşılması</a:t>
            </a:r>
            <a:endParaRPr lang="en-US" dirty="0" smtClean="0"/>
          </a:p>
          <a:p>
            <a:pPr lvl="0"/>
            <a:r>
              <a:rPr lang="tr-TR" dirty="0" smtClean="0"/>
              <a:t>Planlama ile tanı sürecinin ve müdahale planlarının kolaylaşması</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normAutofit/>
          </a:bodyPr>
          <a:lstStyle/>
          <a:p>
            <a:r>
              <a:rPr lang="tr-TR" dirty="0" smtClean="0"/>
              <a:t>Kavramsallaştırmadaki </a:t>
            </a:r>
            <a:r>
              <a:rPr lang="tr-TR" dirty="0"/>
              <a:t>her bir boyut </a:t>
            </a:r>
            <a:r>
              <a:rPr lang="tr-TR" dirty="0" smtClean="0"/>
              <a:t>psikolojik danışmanın kuramsal </a:t>
            </a:r>
            <a:r>
              <a:rPr lang="tr-TR" dirty="0"/>
              <a:t>yaklaşımını, danışanın ve danışmanın dünya görüşlerini, ortaklaşa belirlenen </a:t>
            </a:r>
            <a:r>
              <a:rPr lang="tr-TR" dirty="0" err="1"/>
              <a:t>terapötik</a:t>
            </a:r>
            <a:r>
              <a:rPr lang="tr-TR" dirty="0"/>
              <a:t> amaçları, probleme ilişkin konulan tanıyı, uygun tedavi stratejilerini ya da müdahaleleri içeren bilişsel bir süreçtir. </a:t>
            </a:r>
            <a:endParaRPr lang="tr-TR" dirty="0" smtClean="0"/>
          </a:p>
          <a:p>
            <a:r>
              <a:rPr lang="tr-TR" dirty="0" smtClean="0"/>
              <a:t>Bu </a:t>
            </a:r>
            <a:r>
              <a:rPr lang="tr-TR" dirty="0"/>
              <a:t>yüzden, vaka kavramsallaştırması, psikolojik danışmanın danışanla çalışırken kullandığı bir düşünce sürecidir</a:t>
            </a:r>
            <a:r>
              <a:rPr lang="tr-TR" dirty="0" smtClean="0"/>
              <a:t>.</a:t>
            </a:r>
            <a:endParaRPr lang="en-US" dirty="0"/>
          </a:p>
        </p:txBody>
      </p:sp>
    </p:spTree>
    <p:extLst>
      <p:ext uri="{BB962C8B-B14F-4D97-AF65-F5344CB8AC3E}">
        <p14:creationId xmlns:p14="http://schemas.microsoft.com/office/powerpoint/2010/main" val="2938693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Becerileri - I</a:t>
            </a:r>
            <a:endParaRPr lang="en-US" dirty="0"/>
          </a:p>
        </p:txBody>
      </p:sp>
      <p:sp>
        <p:nvSpPr>
          <p:cNvPr id="3" name="Content Placeholder 2"/>
          <p:cNvSpPr>
            <a:spLocks noGrp="1"/>
          </p:cNvSpPr>
          <p:nvPr>
            <p:ph idx="1"/>
          </p:nvPr>
        </p:nvSpPr>
        <p:spPr/>
        <p:txBody>
          <a:bodyPr>
            <a:normAutofit/>
          </a:bodyPr>
          <a:lstStyle/>
          <a:p>
            <a:pPr lvl="0"/>
            <a:r>
              <a:rPr lang="tr-TR" dirty="0" smtClean="0"/>
              <a:t>Kuramsal temel</a:t>
            </a:r>
            <a:endParaRPr lang="en-US" dirty="0" smtClean="0"/>
          </a:p>
          <a:p>
            <a:pPr lvl="0"/>
            <a:r>
              <a:rPr lang="tr-TR" dirty="0" smtClean="0"/>
              <a:t>Dünya görüşü</a:t>
            </a:r>
            <a:endParaRPr lang="en-US" dirty="0" smtClean="0"/>
          </a:p>
          <a:p>
            <a:pPr lvl="0"/>
            <a:r>
              <a:rPr lang="tr-TR" dirty="0" smtClean="0"/>
              <a:t>Tanının uygunluğu (psikopatolojinin var olup olmadığının belirlenmesi)</a:t>
            </a:r>
            <a:endParaRPr lang="en-US" dirty="0" smtClean="0"/>
          </a:p>
          <a:p>
            <a:pPr lvl="0"/>
            <a:r>
              <a:rPr lang="tr-TR" dirty="0" err="1" smtClean="0"/>
              <a:t>Terapötik</a:t>
            </a:r>
            <a:r>
              <a:rPr lang="tr-TR" dirty="0" smtClean="0"/>
              <a:t> amaçlar (sonuçlar, amaçlar gerçekçi olmalı, sorunun düzeyine uygun olmalı, her iki taraf için de kabul edilebilir olmalı)</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Becerileri - II</a:t>
            </a:r>
            <a:endParaRPr lang="en-US" dirty="0"/>
          </a:p>
        </p:txBody>
      </p:sp>
      <p:sp>
        <p:nvSpPr>
          <p:cNvPr id="3" name="Content Placeholder 2"/>
          <p:cNvSpPr>
            <a:spLocks noGrp="1"/>
          </p:cNvSpPr>
          <p:nvPr>
            <p:ph idx="1"/>
          </p:nvPr>
        </p:nvSpPr>
        <p:spPr/>
        <p:txBody>
          <a:bodyPr>
            <a:normAutofit lnSpcReduction="10000"/>
          </a:bodyPr>
          <a:lstStyle/>
          <a:p>
            <a:pPr lvl="0"/>
            <a:r>
              <a:rPr lang="tr-TR" dirty="0" smtClean="0"/>
              <a:t>Zaman yönelimi (sorunun zaman boyutu, sorunun ne kadar süre var olduğu, değişim için ne kadar zaman gerekiyor vb.)</a:t>
            </a:r>
            <a:endParaRPr lang="en-US" dirty="0" smtClean="0"/>
          </a:p>
          <a:p>
            <a:pPr lvl="0"/>
            <a:r>
              <a:rPr lang="tr-TR" dirty="0" smtClean="0"/>
              <a:t>Müdahale stratejileri (probleme yönelik etkili müdahalelerin seçimi, seçilen stratejinin etkililiğinin değerlendirilmesi, gerekli olduğunda tedavi planın değiştirme)</a:t>
            </a:r>
            <a:endParaRPr lang="en-US" dirty="0" smtClean="0"/>
          </a:p>
          <a:p>
            <a:pPr lvl="0"/>
            <a:r>
              <a:rPr lang="tr-TR" dirty="0" smtClean="0"/>
              <a:t>Danışanın özellikleri (danışanın temeli ya da kişisel geçmişi danışma sürecini kolaylaştırabilir ya da zorlaştırabilir.)</a:t>
            </a:r>
            <a:endParaRPr lang="en-US" dirty="0"/>
          </a:p>
        </p:txBody>
      </p:sp>
    </p:spTree>
    <p:extLst>
      <p:ext uri="{BB962C8B-B14F-4D97-AF65-F5344CB8AC3E}">
        <p14:creationId xmlns:p14="http://schemas.microsoft.com/office/powerpoint/2010/main" val="2559924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Kuram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normAutofit lnSpcReduction="10000"/>
          </a:bodyPr>
          <a:lstStyle/>
          <a:p>
            <a:r>
              <a:rPr lang="tr-TR" smtClean="0"/>
              <a:t>Kuramsal açıklamalar;</a:t>
            </a:r>
            <a:endParaRPr lang="en-US" smtClean="0"/>
          </a:p>
          <a:p>
            <a:pPr lvl="1"/>
            <a:r>
              <a:rPr lang="tr-TR" smtClean="0"/>
              <a:t>İnsanların yaşamlarını neden üretken ya da bazen üretken olmayan yollarla yaşadıklarını ve</a:t>
            </a:r>
            <a:endParaRPr lang="en-US" smtClean="0"/>
          </a:p>
          <a:p>
            <a:pPr lvl="1"/>
            <a:r>
              <a:rPr lang="tr-TR" smtClean="0"/>
              <a:t>değişim gerektiğinde insanların yaşamlarını nasıl değiştireceklerine yönelik bilgi sunar. </a:t>
            </a:r>
            <a:endParaRPr lang="en-US" smtClean="0"/>
          </a:p>
          <a:p>
            <a:r>
              <a:rPr lang="tr-TR" smtClean="0"/>
              <a:t> Kuramın ön ve arka planda kullanılması: Ön planda danışman belli bir kuramı ele alıp danışanın davranış örüntüsünü ona açıklıyor. Yani danışman kuramı açık bir şekilde danışana aktarıyor. Arka plan sanki danışman vakayı kendi zihninde tasarlıyor.</a:t>
            </a:r>
            <a:endParaRPr lang="en-US" dirty="0"/>
          </a:p>
        </p:txBody>
      </p:sp>
    </p:spTree>
    <p:extLst>
      <p:ext uri="{BB962C8B-B14F-4D97-AF65-F5344CB8AC3E}">
        <p14:creationId xmlns:p14="http://schemas.microsoft.com/office/powerpoint/2010/main" val="2596261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smtClean="0"/>
              <a:t>Dünya Görüşü ve </a:t>
            </a:r>
            <a:r>
              <a:rPr lang="tr-TR" sz="3600" dirty="0" err="1" smtClean="0"/>
              <a:t>Vak’a</a:t>
            </a:r>
            <a:r>
              <a:rPr lang="tr-TR" sz="3600" dirty="0" smtClean="0"/>
              <a:t> Kavramsallaştırması</a:t>
            </a:r>
            <a:endParaRPr lang="en-US" sz="3600" dirty="0"/>
          </a:p>
        </p:txBody>
      </p:sp>
      <p:sp>
        <p:nvSpPr>
          <p:cNvPr id="3" name="İçerik Yer Tutucusu 2"/>
          <p:cNvSpPr>
            <a:spLocks noGrp="1"/>
          </p:cNvSpPr>
          <p:nvPr>
            <p:ph idx="1"/>
          </p:nvPr>
        </p:nvSpPr>
        <p:spPr/>
        <p:txBody>
          <a:bodyPr/>
          <a:lstStyle/>
          <a:p>
            <a:r>
              <a:rPr lang="tr-TR" smtClean="0"/>
              <a:t>Danışmanın sahip olduğunu dünya görüşü onun seçeceği kuramsal yaklaşımı da belirleyecektir. Dünya görüşü kişinin kendisi, başkaları, çevre ve ilişkilerle ilgili toplam görüşüdür. Irk, etnik, din, cinsiyet, cinsel yönelim, fiziksel engel dünya görüşünü şekillendirir.</a:t>
            </a:r>
            <a:endParaRPr lang="en-US" smtClean="0"/>
          </a:p>
          <a:p>
            <a:r>
              <a:rPr lang="tr-TR" smtClean="0"/>
              <a:t>Süreçte danışanın dünya görüşünün ve buradaki unsurların onun sorununa nasıl katkıda bulunduğunun anlaşılması da önemlidir.</a:t>
            </a:r>
            <a:endParaRPr lang="en-US" dirty="0"/>
          </a:p>
        </p:txBody>
      </p:sp>
    </p:spTree>
    <p:extLst>
      <p:ext uri="{BB962C8B-B14F-4D97-AF65-F5344CB8AC3E}">
        <p14:creationId xmlns:p14="http://schemas.microsoft.com/office/powerpoint/2010/main" val="766388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smtClean="0"/>
              <a:t>Sunulan Problemin Kavramsallaştırılması</a:t>
            </a:r>
            <a:endParaRPr lang="en-US" sz="3600" dirty="0"/>
          </a:p>
        </p:txBody>
      </p:sp>
      <p:sp>
        <p:nvSpPr>
          <p:cNvPr id="3" name="İçerik Yer Tutucusu 2"/>
          <p:cNvSpPr>
            <a:spLocks noGrp="1"/>
          </p:cNvSpPr>
          <p:nvPr>
            <p:ph idx="1"/>
          </p:nvPr>
        </p:nvSpPr>
        <p:spPr/>
        <p:txBody>
          <a:bodyPr>
            <a:normAutofit fontScale="92500"/>
          </a:bodyPr>
          <a:lstStyle/>
          <a:p>
            <a:r>
              <a:rPr lang="tr-TR" dirty="0" smtClean="0"/>
              <a:t>Eğer sunulan problem duygu odaklı ise, yapılan müdahalenin de duygu odaklı olması gerekmektedir. Şunu da unutmamak gerekir, danışanların sunduğu çoğu problem çok boyutludur. Ancak problemler çok boyutlu olmasına rağmen, danışmanların tüm bu boyutlara dikkat çekmesi gerekmez. Örneğin davranışsal bir boyut değiştiğinde, danışanın sorununun ilişkisel boyutu da değişecektir. </a:t>
            </a:r>
            <a:endParaRPr lang="en-US" dirty="0" smtClean="0"/>
          </a:p>
          <a:p>
            <a:r>
              <a:rPr lang="tr-TR" sz="2600" b="1" dirty="0" smtClean="0"/>
              <a:t>Ekolojik </a:t>
            </a:r>
            <a:r>
              <a:rPr lang="tr-TR" sz="2600" b="1" dirty="0" err="1" smtClean="0"/>
              <a:t>ilişkisellik</a:t>
            </a:r>
            <a:r>
              <a:rPr lang="tr-TR" sz="2600" b="1" dirty="0" smtClean="0"/>
              <a:t>:</a:t>
            </a:r>
            <a:r>
              <a:rPr lang="tr-TR" b="1" dirty="0" smtClean="0"/>
              <a:t> </a:t>
            </a:r>
            <a:r>
              <a:rPr lang="tr-TR" dirty="0" smtClean="0"/>
              <a:t>Boyutların birbirleri ile ilişki içinde olması</a:t>
            </a:r>
            <a:endParaRPr lang="en-US" dirty="0"/>
          </a:p>
        </p:txBody>
      </p:sp>
    </p:spTree>
    <p:extLst>
      <p:ext uri="{BB962C8B-B14F-4D97-AF65-F5344CB8AC3E}">
        <p14:creationId xmlns:p14="http://schemas.microsoft.com/office/powerpoint/2010/main" val="2629093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lstStyle/>
          <a:p>
            <a:r>
              <a:rPr lang="tr-TR" dirty="0" smtClean="0"/>
              <a:t>Danışma ilişkisinin erken aşamalarında danışanın patolojisinin tanımlanması önemlidir. Patolojinin tanımlanması uygun </a:t>
            </a:r>
            <a:r>
              <a:rPr lang="tr-TR" dirty="0" err="1" smtClean="0"/>
              <a:t>referelerin</a:t>
            </a:r>
            <a:r>
              <a:rPr lang="tr-TR" dirty="0" smtClean="0"/>
              <a:t> yapılmasına olanak sağlar. Gerektiğinde konsültasyon yapılması için önemlidir.</a:t>
            </a:r>
            <a:endParaRPr lang="en-US" dirty="0"/>
          </a:p>
        </p:txBody>
      </p:sp>
    </p:spTree>
    <p:extLst>
      <p:ext uri="{BB962C8B-B14F-4D97-AF65-F5344CB8AC3E}">
        <p14:creationId xmlns:p14="http://schemas.microsoft.com/office/powerpoint/2010/main" val="3215124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80</TotalTime>
  <Words>652</Words>
  <Application>Microsoft Office PowerPoint</Application>
  <PresentationFormat>Ekran Gösterisi (4:3)</PresentationFormat>
  <Paragraphs>60</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Urban</vt:lpstr>
      <vt:lpstr>STRATEJİ BELİRLEME VE  MÜDAHALE SEÇME</vt:lpstr>
      <vt:lpstr>Vak’a Kavramsallaştırma Modellerindeki Boyutlar</vt:lpstr>
      <vt:lpstr>Vak’a Kavramsallaştırması</vt:lpstr>
      <vt:lpstr>Vak’a Kavramsallaştırma Becerileri - I</vt:lpstr>
      <vt:lpstr>Vak’a Kavramsallaştırma Becerileri - II</vt:lpstr>
      <vt:lpstr>Kuram ve Vak’a Kavramsallaştırması</vt:lpstr>
      <vt:lpstr>Dünya Görüşü ve Vak’a Kavramsallaştırması</vt:lpstr>
      <vt:lpstr>Sunulan Problemin Kavramsallaştırılması</vt:lpstr>
      <vt:lpstr>Tanı ve Vak’a Kavramsallaştırması</vt:lpstr>
      <vt:lpstr>Zaman Yönelimi ve Vak’a Kavramsallaştırması</vt:lpstr>
      <vt:lpstr>Amaçlar ve Tedavi Planlaması - I</vt:lpstr>
      <vt:lpstr>Amaçlar ve Tedavi Planlaması - II</vt:lpstr>
      <vt:lpstr>Strateji Seçimi</vt:lpstr>
      <vt:lpstr>Psikolojik Danışma Müdahale Türleri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hatice</cp:lastModifiedBy>
  <cp:revision>11</cp:revision>
  <dcterms:created xsi:type="dcterms:W3CDTF">2011-11-30T00:53:45Z</dcterms:created>
  <dcterms:modified xsi:type="dcterms:W3CDTF">2023-03-04T16:43:08Z</dcterms:modified>
</cp:coreProperties>
</file>