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438" r:id="rId2"/>
    <p:sldId id="439" r:id="rId3"/>
    <p:sldId id="440" r:id="rId4"/>
    <p:sldId id="441" r:id="rId5"/>
    <p:sldId id="442" r:id="rId6"/>
    <p:sldId id="443" r:id="rId7"/>
    <p:sldId id="447" r:id="rId8"/>
    <p:sldId id="448" r:id="rId9"/>
    <p:sldId id="444" r:id="rId10"/>
    <p:sldId id="400" r:id="rId11"/>
    <p:sldId id="435" r:id="rId12"/>
    <p:sldId id="437" r:id="rId13"/>
    <p:sldId id="401" r:id="rId14"/>
    <p:sldId id="402" r:id="rId15"/>
    <p:sldId id="403" r:id="rId16"/>
    <p:sldId id="404" r:id="rId17"/>
    <p:sldId id="405" r:id="rId18"/>
    <p:sldId id="406" r:id="rId19"/>
    <p:sldId id="407" r:id="rId20"/>
    <p:sldId id="408" r:id="rId21"/>
    <p:sldId id="409" r:id="rId22"/>
    <p:sldId id="410" r:id="rId23"/>
    <p:sldId id="411" r:id="rId24"/>
    <p:sldId id="413" r:id="rId25"/>
    <p:sldId id="414" r:id="rId26"/>
    <p:sldId id="415" r:id="rId27"/>
    <p:sldId id="412" r:id="rId28"/>
    <p:sldId id="416" r:id="rId29"/>
    <p:sldId id="417" r:id="rId30"/>
    <p:sldId id="419" r:id="rId31"/>
    <p:sldId id="420" r:id="rId32"/>
    <p:sldId id="316" r:id="rId33"/>
    <p:sldId id="326" r:id="rId34"/>
    <p:sldId id="317" r:id="rId35"/>
    <p:sldId id="319" r:id="rId36"/>
    <p:sldId id="320" r:id="rId37"/>
    <p:sldId id="460" r:id="rId38"/>
    <p:sldId id="461" r:id="rId39"/>
    <p:sldId id="462" r:id="rId40"/>
    <p:sldId id="466" r:id="rId41"/>
    <p:sldId id="467" r:id="rId42"/>
    <p:sldId id="470" r:id="rId43"/>
    <p:sldId id="471" r:id="rId44"/>
    <p:sldId id="474" r:id="rId45"/>
    <p:sldId id="475" r:id="rId46"/>
    <p:sldId id="478" r:id="rId47"/>
    <p:sldId id="479" r:id="rId48"/>
    <p:sldId id="482" r:id="rId49"/>
    <p:sldId id="483" r:id="rId50"/>
    <p:sldId id="486" r:id="rId51"/>
    <p:sldId id="487" r:id="rId52"/>
    <p:sldId id="488" r:id="rId5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660"/>
  </p:normalViewPr>
  <p:slideViewPr>
    <p:cSldViewPr>
      <p:cViewPr varScale="1">
        <p:scale>
          <a:sx n="69" d="100"/>
          <a:sy n="69" d="100"/>
        </p:scale>
        <p:origin x="-142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636DB-3DFB-493F-AE26-0CB6AB833D33}" type="datetimeFigureOut">
              <a:rPr lang="tr-TR" smtClean="0"/>
              <a:pPr/>
              <a:t>2.02.2022</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77775B-431D-42E4-A976-A3EC528E30EE}" type="slidenum">
              <a:rPr lang="tr-TR" smtClean="0"/>
              <a:pPr/>
              <a:t>‹#›</a:t>
            </a:fld>
            <a:endParaRPr lang="tr-TR"/>
          </a:p>
        </p:txBody>
      </p:sp>
    </p:spTree>
    <p:extLst>
      <p:ext uri="{BB962C8B-B14F-4D97-AF65-F5344CB8AC3E}">
        <p14:creationId xmlns:p14="http://schemas.microsoft.com/office/powerpoint/2010/main" val="1186298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4881ACD-37B1-447D-B5C5-643389A2562F}" type="datetimeFigureOut">
              <a:rPr lang="tr-TR" smtClean="0"/>
              <a:pPr/>
              <a:t>2.02.2022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DB86DCA-61DD-4964-BDC9-37D057760780}"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881ACD-37B1-447D-B5C5-643389A2562F}" type="datetimeFigureOut">
              <a:rPr lang="tr-TR" smtClean="0"/>
              <a:pPr/>
              <a:t>2.02.2022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B86DCA-61DD-4964-BDC9-37D057760780}"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pdr.gen.tr/mesleki-rehberlik/mesleki-rehberlik-hizmetlerinde-goz-onunde-tutulmasi-gereken-noktala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solidFill>
                  <a:srgbClr val="FFFF00"/>
                </a:solidFill>
                <a:effectLst>
                  <a:outerShdw blurRad="38100" dist="38100" dir="2700000" algn="tl">
                    <a:srgbClr val="000000">
                      <a:alpha val="43137"/>
                    </a:srgbClr>
                  </a:outerShdw>
                </a:effectLst>
              </a:rPr>
              <a:t>MESLEKİ GELİŞİM KURAMLARI</a:t>
            </a:r>
            <a:br>
              <a:rPr lang="tr-TR" b="1" dirty="0">
                <a:solidFill>
                  <a:srgbClr val="FFFF00"/>
                </a:solidFill>
                <a:effectLst>
                  <a:outerShdw blurRad="38100" dist="38100" dir="2700000" algn="tl">
                    <a:srgbClr val="000000">
                      <a:alpha val="43137"/>
                    </a:srgbClr>
                  </a:outerShdw>
                </a:effectLst>
              </a:rPr>
            </a:br>
            <a:endParaRPr lang="tr-TR" dirty="0">
              <a:solidFill>
                <a:srgbClr val="FFFF00"/>
              </a:solidFill>
            </a:endParaRPr>
          </a:p>
        </p:txBody>
      </p:sp>
      <p:sp>
        <p:nvSpPr>
          <p:cNvPr id="3" name="İçerik Yer Tutucusu 2"/>
          <p:cNvSpPr>
            <a:spLocks noGrp="1"/>
          </p:cNvSpPr>
          <p:nvPr>
            <p:ph idx="1"/>
          </p:nvPr>
        </p:nvSpPr>
        <p:spPr>
          <a:xfrm>
            <a:off x="251520" y="1124744"/>
            <a:ext cx="8435280" cy="5001419"/>
          </a:xfrm>
        </p:spPr>
        <p:txBody>
          <a:bodyPr>
            <a:normAutofit fontScale="92500" lnSpcReduction="10000"/>
          </a:bodyPr>
          <a:lstStyle/>
          <a:p>
            <a:pPr algn="just"/>
            <a:r>
              <a:rPr lang="tr-TR" dirty="0"/>
              <a:t>Mesleki gelişim kuramları, bireylerde meslek fikrinin nasıl doğup geliştiği, mesleki seçim ve kararın nasıl oluştuğu, bu seçimi etkileyen etmenlerle birlikte bu süreci açıklamaya çalışan görüşlerdir.</a:t>
            </a:r>
          </a:p>
          <a:p>
            <a:pPr algn="just"/>
            <a:endParaRPr lang="tr-TR" dirty="0"/>
          </a:p>
          <a:p>
            <a:pPr algn="just"/>
            <a:r>
              <a:rPr lang="tr-TR" dirty="0"/>
              <a:t>Mesleki gelişim oldukça uzun ve karmaşık bir süreçtir. Bireyin mesleki gelişimini pek çok etmen etkiler. Bu etmenler kısmen bireyin </a:t>
            </a:r>
            <a:r>
              <a:rPr lang="tr-TR" dirty="0" err="1"/>
              <a:t>psiko</a:t>
            </a:r>
            <a:r>
              <a:rPr lang="tr-TR" dirty="0"/>
              <a:t>-fizik dinamiklerinden, kısmen de çevrenin </a:t>
            </a:r>
            <a:r>
              <a:rPr lang="tr-TR" dirty="0" err="1"/>
              <a:t>sosyo</a:t>
            </a:r>
            <a:r>
              <a:rPr lang="tr-TR" dirty="0"/>
              <a:t>-kültürel ve ekonomik yapısından kaynaklanır.</a:t>
            </a:r>
          </a:p>
          <a:p>
            <a:endParaRPr lang="tr-TR" dirty="0"/>
          </a:p>
        </p:txBody>
      </p:sp>
    </p:spTree>
    <p:extLst>
      <p:ext uri="{BB962C8B-B14F-4D97-AF65-F5344CB8AC3E}">
        <p14:creationId xmlns:p14="http://schemas.microsoft.com/office/powerpoint/2010/main" val="37608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İşte bu etmenler bireyi nasıl etkiliyor ve biz neden şu veya bu biçimde, neden şu veya bu mesleği seçiyoruz? </a:t>
            </a:r>
            <a:endParaRPr lang="tr-TR" dirty="0" smtClean="0"/>
          </a:p>
          <a:p>
            <a:r>
              <a:rPr lang="tr-TR" dirty="0" smtClean="0"/>
              <a:t>Bu </a:t>
            </a:r>
            <a:r>
              <a:rPr lang="tr-TR" dirty="0"/>
              <a:t>alanda çalışan kuramcılar bu basit gibi görülen sorunun oldukça karmaşık olan yanıtını ortaya koymaya çalışmışlardır.</a:t>
            </a:r>
          </a:p>
          <a:p>
            <a:endParaRPr lang="tr-TR" dirty="0"/>
          </a:p>
        </p:txBody>
      </p:sp>
    </p:spTree>
    <p:extLst>
      <p:ext uri="{BB962C8B-B14F-4D97-AF65-F5344CB8AC3E}">
        <p14:creationId xmlns:p14="http://schemas.microsoft.com/office/powerpoint/2010/main" val="3603667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92696"/>
            <a:ext cx="8219256" cy="5433467"/>
          </a:xfrm>
        </p:spPr>
        <p:txBody>
          <a:bodyPr/>
          <a:lstStyle/>
          <a:p>
            <a:endParaRPr lang="tr-TR" dirty="0" smtClean="0"/>
          </a:p>
          <a:p>
            <a:r>
              <a:rPr lang="tr-TR" dirty="0" smtClean="0"/>
              <a:t>Mesleki </a:t>
            </a:r>
            <a:r>
              <a:rPr lang="tr-TR" dirty="0"/>
              <a:t>rehberliğin yaşama geçirildiği 1909 yılından günümüze dek geçen süre içinde mesleki gelişim sürecinin herkesçe kabul edilebilir yeterli bir düzeyde açıklanamaması sonucu, birbirinden az veya çok farklı görüşler günümüzde geçerliliğini sürdürmektedir.</a:t>
            </a:r>
          </a:p>
          <a:p>
            <a:endParaRPr lang="tr-TR" dirty="0"/>
          </a:p>
        </p:txBody>
      </p:sp>
    </p:spTree>
    <p:extLst>
      <p:ext uri="{BB962C8B-B14F-4D97-AF65-F5344CB8AC3E}">
        <p14:creationId xmlns:p14="http://schemas.microsoft.com/office/powerpoint/2010/main" val="2771743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291264" cy="5721499"/>
          </a:xfrm>
        </p:spPr>
        <p:txBody>
          <a:bodyPr/>
          <a:lstStyle/>
          <a:p>
            <a:r>
              <a:rPr lang="tr-TR" dirty="0"/>
              <a:t>Bu alandaki kuramlara göz atıldığında oldukça uzun sayılabilecek bir liste çıkmaktadır</a:t>
            </a:r>
            <a:r>
              <a:rPr lang="tr-TR" dirty="0" smtClean="0"/>
              <a:t>.</a:t>
            </a:r>
          </a:p>
          <a:p>
            <a:r>
              <a:rPr lang="tr-TR" dirty="0" smtClean="0"/>
              <a:t> </a:t>
            </a:r>
            <a:r>
              <a:rPr lang="tr-TR" dirty="0"/>
              <a:t>Ancak burada siz öğretmen adaylarına bir fikir vermesi ve mesleki rehberlik hizmetlerini yürütürken genel bir görüş kazandırmak amacıyla önemli görülen bazı kuramlardan kısaca söz edilmiştir.</a:t>
            </a:r>
          </a:p>
        </p:txBody>
      </p:sp>
    </p:spTree>
    <p:extLst>
      <p:ext uri="{BB962C8B-B14F-4D97-AF65-F5344CB8AC3E}">
        <p14:creationId xmlns:p14="http://schemas.microsoft.com/office/powerpoint/2010/main" val="67718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60648"/>
            <a:ext cx="8291264" cy="5865515"/>
          </a:xfrm>
        </p:spPr>
        <p:txBody>
          <a:bodyPr>
            <a:normAutofit lnSpcReduction="10000"/>
          </a:bodyPr>
          <a:lstStyle/>
          <a:p>
            <a:pPr marL="0" indent="0" algn="ctr">
              <a:buNone/>
            </a:pPr>
            <a:r>
              <a:rPr lang="tr-TR" b="1" dirty="0" smtClean="0">
                <a:solidFill>
                  <a:srgbClr val="FFFF00"/>
                </a:solidFill>
                <a:effectLst>
                  <a:outerShdw blurRad="38100" dist="38100" dir="2700000" algn="tl">
                    <a:srgbClr val="000000">
                      <a:alpha val="43137"/>
                    </a:srgbClr>
                  </a:outerShdw>
                </a:effectLst>
              </a:rPr>
              <a:t> ÖZELLİK </a:t>
            </a:r>
            <a:r>
              <a:rPr lang="tr-TR" b="1" dirty="0">
                <a:solidFill>
                  <a:srgbClr val="FFFF00"/>
                </a:solidFill>
                <a:effectLst>
                  <a:outerShdw blurRad="38100" dist="38100" dir="2700000" algn="tl">
                    <a:srgbClr val="000000">
                      <a:alpha val="43137"/>
                    </a:srgbClr>
                  </a:outerShdw>
                </a:effectLst>
              </a:rPr>
              <a:t>FAKTÖR </a:t>
            </a:r>
            <a:r>
              <a:rPr lang="tr-TR" b="1" dirty="0" smtClean="0">
                <a:solidFill>
                  <a:srgbClr val="FFFF00"/>
                </a:solidFill>
                <a:effectLst>
                  <a:outerShdw blurRad="38100" dist="38100" dir="2700000" algn="tl">
                    <a:srgbClr val="000000">
                      <a:alpha val="43137"/>
                    </a:srgbClr>
                  </a:outerShdw>
                </a:effectLst>
              </a:rPr>
              <a:t>KURAMI</a:t>
            </a:r>
          </a:p>
          <a:p>
            <a:pPr algn="just"/>
            <a:r>
              <a:rPr lang="tr-TR" dirty="0"/>
              <a:t>En genel ifade ile bu kuram; bireylerin farklı özelliklere sahip olduğu ve bunların ölçülebildiği, bu özelliklerin mesleklerin gerektirdiği farklı niteliklerle eşleştirilebileceği temel varsayımına dayanır.</a:t>
            </a:r>
          </a:p>
          <a:p>
            <a:pPr algn="just"/>
            <a:endParaRPr lang="tr-TR" dirty="0"/>
          </a:p>
          <a:p>
            <a:pPr algn="just"/>
            <a:r>
              <a:rPr lang="tr-TR" dirty="0"/>
              <a:t>Her insan birbirinden farklıdır. Bu farklılıklar dış görünüş (boy, göz rengi, beden biçimi, vb.) açısından olduğu kadar sahip olduğu yetenekler, hoşlandığı şeyler, kişilik özellikleri gibi nitelikleri kapsar.</a:t>
            </a:r>
          </a:p>
          <a:p>
            <a:pPr marL="0" indent="0" algn="ctr">
              <a:buNone/>
            </a:pPr>
            <a:endParaRPr lang="tr-TR" b="1" dirty="0">
              <a:solidFill>
                <a:srgbClr val="FFFF00"/>
              </a:solidFill>
              <a:effectLst>
                <a:outerShdw blurRad="38100" dist="38100" dir="2700000" algn="tl">
                  <a:srgbClr val="000000">
                    <a:alpha val="43137"/>
                  </a:srgbClr>
                </a:outerShdw>
              </a:effectLst>
            </a:endParaRPr>
          </a:p>
          <a:p>
            <a:endParaRPr lang="tr-TR" dirty="0"/>
          </a:p>
        </p:txBody>
      </p:sp>
    </p:spTree>
    <p:extLst>
      <p:ext uri="{BB962C8B-B14F-4D97-AF65-F5344CB8AC3E}">
        <p14:creationId xmlns:p14="http://schemas.microsoft.com/office/powerpoint/2010/main" val="325393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Serdar\Devam Eden Sunumlar\338 -21. YÜZYILDA EĞİTİMDE REHBERLİK HİZMETLERİ\png\3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562740"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68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88640"/>
            <a:ext cx="8363272" cy="5937523"/>
          </a:xfrm>
        </p:spPr>
        <p:txBody>
          <a:bodyPr>
            <a:normAutofit fontScale="85000" lnSpcReduction="20000"/>
          </a:bodyPr>
          <a:lstStyle/>
          <a:p>
            <a:pPr marL="0" indent="0" algn="ctr">
              <a:buNone/>
            </a:pPr>
            <a:r>
              <a:rPr lang="tr-TR" b="1" dirty="0" smtClean="0">
                <a:solidFill>
                  <a:srgbClr val="FFFF00"/>
                </a:solidFill>
                <a:effectLst>
                  <a:outerShdw blurRad="38100" dist="38100" dir="2700000" algn="tl">
                    <a:srgbClr val="000000">
                      <a:alpha val="43137"/>
                    </a:srgbClr>
                  </a:outerShdw>
                </a:effectLst>
              </a:rPr>
              <a:t>Özellik Faktör Kuramında Mesleki Danışma Süreci</a:t>
            </a:r>
          </a:p>
          <a:p>
            <a:pPr algn="just"/>
            <a:r>
              <a:rPr lang="tr-TR" dirty="0"/>
              <a:t>Özellik-faktör kuramında psikolojik danışmanlar tarafından yapılan mesleki danışma sürecinde, genel olarak öncelikle danışanın hangi kategoriye girdiği belirlenir ve ona uygun bir eylem planı geliştirilir.</a:t>
            </a:r>
          </a:p>
          <a:p>
            <a:pPr algn="just"/>
            <a:endParaRPr lang="tr-TR" dirty="0"/>
          </a:p>
          <a:p>
            <a:pPr algn="just"/>
            <a:r>
              <a:rPr lang="tr-TR" dirty="0" err="1"/>
              <a:t>Williamson’a</a:t>
            </a:r>
            <a:r>
              <a:rPr lang="tr-TR" dirty="0"/>
              <a:t> göre, mesleki danışma hizmeti alacak bireyler 4 kategoride incelenebilir.</a:t>
            </a:r>
          </a:p>
          <a:p>
            <a:pPr algn="just"/>
            <a:endParaRPr lang="tr-TR" dirty="0"/>
          </a:p>
          <a:p>
            <a:pPr algn="just"/>
            <a:r>
              <a:rPr lang="tr-TR" dirty="0"/>
              <a:t>1. Hiçbir seçim yapmamış olanlar</a:t>
            </a:r>
          </a:p>
          <a:p>
            <a:pPr algn="just"/>
            <a:r>
              <a:rPr lang="tr-TR" dirty="0"/>
              <a:t>2. Seçiminde kararsız olanlar (kesinleşmemiş)</a:t>
            </a:r>
          </a:p>
          <a:p>
            <a:pPr algn="just"/>
            <a:r>
              <a:rPr lang="tr-TR" dirty="0"/>
              <a:t>3. Seçiminde </a:t>
            </a:r>
            <a:r>
              <a:rPr lang="tr-TR" dirty="0" err="1"/>
              <a:t>realistik</a:t>
            </a:r>
            <a:r>
              <a:rPr lang="tr-TR" dirty="0"/>
              <a:t> olmayan (akılcı seçime sahip olmayanlar)</a:t>
            </a:r>
          </a:p>
          <a:p>
            <a:pPr algn="just"/>
            <a:r>
              <a:rPr lang="tr-TR" dirty="0"/>
              <a:t>4. İlgileri ve yetenekleri arasında farklılık olanlar (seçimleri yetenekleri ile örtüşmeyenler)</a:t>
            </a:r>
          </a:p>
          <a:p>
            <a:pPr marL="0" indent="0" algn="ctr">
              <a:buNone/>
            </a:pPr>
            <a:endParaRPr lang="tr-TR" b="1" dirty="0">
              <a:solidFill>
                <a:srgbClr val="FFFF00"/>
              </a:solidFill>
              <a:effectLst>
                <a:outerShdw blurRad="38100" dist="38100" dir="2700000" algn="tl">
                  <a:srgbClr val="000000">
                    <a:alpha val="43137"/>
                  </a:srgbClr>
                </a:outerShdw>
              </a:effectLst>
            </a:endParaRPr>
          </a:p>
          <a:p>
            <a:pPr marL="0" indent="0" algn="ctr">
              <a:buNone/>
            </a:pPr>
            <a:endParaRPr lang="tr-TR" b="1" dirty="0" smtClean="0">
              <a:solidFill>
                <a:srgbClr val="FFFF00"/>
              </a:solidFill>
              <a:effectLst>
                <a:outerShdw blurRad="38100" dist="38100" dir="2700000" algn="tl">
                  <a:srgbClr val="000000">
                    <a:alpha val="43137"/>
                  </a:srgbClr>
                </a:outerShdw>
              </a:effectLst>
            </a:endParaRPr>
          </a:p>
          <a:p>
            <a:endParaRPr lang="tr-TR" dirty="0"/>
          </a:p>
        </p:txBody>
      </p:sp>
    </p:spTree>
    <p:extLst>
      <p:ext uri="{BB962C8B-B14F-4D97-AF65-F5344CB8AC3E}">
        <p14:creationId xmlns:p14="http://schemas.microsoft.com/office/powerpoint/2010/main" val="1449660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363272" cy="5793507"/>
          </a:xfrm>
        </p:spPr>
        <p:txBody>
          <a:bodyPr>
            <a:normAutofit fontScale="92500" lnSpcReduction="10000"/>
          </a:bodyPr>
          <a:lstStyle/>
          <a:p>
            <a:r>
              <a:rPr lang="tr-TR" dirty="0"/>
              <a:t>Özellik-faktör kuramında mesleki danışma süreci, genel olarak öncelikle danışanın hangi kategoriye girdiğinin belirlenip ona uygun bir eylem planı geliştirme olarak tanımlanır. Bu süreç 6 aşama içerir:</a:t>
            </a:r>
          </a:p>
          <a:p>
            <a:endParaRPr lang="tr-TR" dirty="0"/>
          </a:p>
          <a:p>
            <a:r>
              <a:rPr lang="tr-TR" dirty="0"/>
              <a:t>1. Analiz Etme-Çözümleme (Analysis)</a:t>
            </a:r>
          </a:p>
          <a:p>
            <a:r>
              <a:rPr lang="tr-TR" dirty="0"/>
              <a:t>2. Sentez-Bütünleştirme (</a:t>
            </a:r>
            <a:r>
              <a:rPr lang="tr-TR" dirty="0" err="1"/>
              <a:t>Synthesis</a:t>
            </a:r>
            <a:r>
              <a:rPr lang="tr-TR" dirty="0"/>
              <a:t>)</a:t>
            </a:r>
          </a:p>
          <a:p>
            <a:r>
              <a:rPr lang="tr-TR" dirty="0"/>
              <a:t>3. Tanı-Teşhis (</a:t>
            </a:r>
            <a:r>
              <a:rPr lang="tr-TR" dirty="0" err="1"/>
              <a:t>Diagnosis</a:t>
            </a:r>
            <a:r>
              <a:rPr lang="tr-TR" dirty="0"/>
              <a:t>)</a:t>
            </a:r>
          </a:p>
          <a:p>
            <a:r>
              <a:rPr lang="tr-TR" dirty="0"/>
              <a:t>4. Tahmin-Öngörü (</a:t>
            </a:r>
            <a:r>
              <a:rPr lang="tr-TR" dirty="0" err="1"/>
              <a:t>Prognosis</a:t>
            </a:r>
            <a:r>
              <a:rPr lang="tr-TR" dirty="0"/>
              <a:t>)</a:t>
            </a:r>
          </a:p>
          <a:p>
            <a:r>
              <a:rPr lang="tr-TR" dirty="0"/>
              <a:t>5. Danışma Sağlama (</a:t>
            </a:r>
            <a:r>
              <a:rPr lang="tr-TR" dirty="0" err="1"/>
              <a:t>Counseling</a:t>
            </a:r>
            <a:r>
              <a:rPr lang="tr-TR" dirty="0"/>
              <a:t>)</a:t>
            </a:r>
          </a:p>
          <a:p>
            <a:r>
              <a:rPr lang="tr-TR" dirty="0"/>
              <a:t>6. İzleme (</a:t>
            </a:r>
            <a:r>
              <a:rPr lang="tr-TR" dirty="0" err="1"/>
              <a:t>Follow</a:t>
            </a:r>
            <a:r>
              <a:rPr lang="tr-TR" dirty="0"/>
              <a:t> </a:t>
            </a:r>
            <a:r>
              <a:rPr lang="tr-TR" dirty="0" err="1"/>
              <a:t>up</a:t>
            </a:r>
            <a:r>
              <a:rPr lang="tr-TR" dirty="0"/>
              <a:t>)</a:t>
            </a:r>
          </a:p>
          <a:p>
            <a:endParaRPr lang="tr-TR" dirty="0"/>
          </a:p>
        </p:txBody>
      </p:sp>
    </p:spTree>
    <p:extLst>
      <p:ext uri="{BB962C8B-B14F-4D97-AF65-F5344CB8AC3E}">
        <p14:creationId xmlns:p14="http://schemas.microsoft.com/office/powerpoint/2010/main" val="1522833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363272" cy="5793507"/>
          </a:xfrm>
        </p:spPr>
        <p:txBody>
          <a:bodyPr>
            <a:normAutofit fontScale="92500" lnSpcReduction="10000"/>
          </a:bodyPr>
          <a:lstStyle/>
          <a:p>
            <a:r>
              <a:rPr lang="tr-TR" dirty="0"/>
              <a:t>Özellik-faktör kuramında mesleki danışma süreci, genel olarak öncelikle danışanın hangi kategoriye girdiğinin belirlenip ona uygun bir eylem planı geliştirme olarak tanımlanır. Bu süreç 6 aşama içerir:</a:t>
            </a:r>
          </a:p>
          <a:p>
            <a:endParaRPr lang="tr-TR" dirty="0"/>
          </a:p>
          <a:p>
            <a:r>
              <a:rPr lang="tr-TR" dirty="0"/>
              <a:t>1. Analiz Etme-Çözümleme (Analysis)</a:t>
            </a:r>
          </a:p>
          <a:p>
            <a:r>
              <a:rPr lang="tr-TR" dirty="0"/>
              <a:t>2. Sentez-Bütünleştirme (</a:t>
            </a:r>
            <a:r>
              <a:rPr lang="tr-TR" dirty="0" err="1"/>
              <a:t>Synthesis</a:t>
            </a:r>
            <a:r>
              <a:rPr lang="tr-TR" dirty="0"/>
              <a:t>)</a:t>
            </a:r>
          </a:p>
          <a:p>
            <a:r>
              <a:rPr lang="tr-TR" dirty="0"/>
              <a:t>3. Tanı-Teşhis (</a:t>
            </a:r>
            <a:r>
              <a:rPr lang="tr-TR" dirty="0" err="1"/>
              <a:t>Diagnosis</a:t>
            </a:r>
            <a:r>
              <a:rPr lang="tr-TR" dirty="0"/>
              <a:t>)</a:t>
            </a:r>
          </a:p>
          <a:p>
            <a:r>
              <a:rPr lang="tr-TR" dirty="0"/>
              <a:t>4. Tahmin-Öngörü (</a:t>
            </a:r>
            <a:r>
              <a:rPr lang="tr-TR" dirty="0" err="1"/>
              <a:t>Prognosis</a:t>
            </a:r>
            <a:r>
              <a:rPr lang="tr-TR" dirty="0"/>
              <a:t>)</a:t>
            </a:r>
          </a:p>
          <a:p>
            <a:r>
              <a:rPr lang="tr-TR" dirty="0"/>
              <a:t>5. Danışma Sağlama (</a:t>
            </a:r>
            <a:r>
              <a:rPr lang="tr-TR" dirty="0" err="1"/>
              <a:t>Counseling</a:t>
            </a:r>
            <a:r>
              <a:rPr lang="tr-TR" dirty="0"/>
              <a:t>)</a:t>
            </a:r>
          </a:p>
          <a:p>
            <a:r>
              <a:rPr lang="tr-TR" dirty="0"/>
              <a:t>6. İzleme (</a:t>
            </a:r>
            <a:r>
              <a:rPr lang="tr-TR" dirty="0" err="1"/>
              <a:t>Follow</a:t>
            </a:r>
            <a:r>
              <a:rPr lang="tr-TR" dirty="0"/>
              <a:t> </a:t>
            </a:r>
            <a:r>
              <a:rPr lang="tr-TR" dirty="0" err="1"/>
              <a:t>up</a:t>
            </a:r>
            <a:r>
              <a:rPr lang="tr-TR" dirty="0"/>
              <a:t>)</a:t>
            </a:r>
          </a:p>
          <a:p>
            <a:endParaRPr lang="tr-TR" dirty="0"/>
          </a:p>
        </p:txBody>
      </p:sp>
    </p:spTree>
    <p:extLst>
      <p:ext uri="{BB962C8B-B14F-4D97-AF65-F5344CB8AC3E}">
        <p14:creationId xmlns:p14="http://schemas.microsoft.com/office/powerpoint/2010/main" val="1033270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229600" cy="6429420"/>
          </a:xfrm>
        </p:spPr>
        <p:txBody>
          <a:bodyPr>
            <a:normAutofit/>
          </a:bodyPr>
          <a:lstStyle/>
          <a:p>
            <a:pPr>
              <a:buNone/>
            </a:pPr>
            <a:r>
              <a:rPr lang="tr-TR" b="1" dirty="0" smtClean="0">
                <a:solidFill>
                  <a:srgbClr val="FFFF00"/>
                </a:solidFill>
                <a:hlinkClick r:id="rId2"/>
              </a:rPr>
              <a:t>Mesleki Rehberlik Hizmetlerinde Göz Önünde Tutulması Gereken Noktalar</a:t>
            </a:r>
            <a:endParaRPr lang="tr-TR" b="1" dirty="0" smtClean="0">
              <a:solidFill>
                <a:srgbClr val="FFFF00"/>
              </a:solidFill>
            </a:endParaRPr>
          </a:p>
          <a:p>
            <a:r>
              <a:rPr lang="tr-TR" dirty="0" smtClean="0"/>
              <a:t>Parsons’un özellik-faktör yaklaşımı mesleki rehberlik hizmetlerinde halen güncelliğini koruyan bir yaklaşımdır.</a:t>
            </a:r>
          </a:p>
          <a:p>
            <a:endParaRPr lang="tr-TR" dirty="0" smtClean="0"/>
          </a:p>
          <a:p>
            <a:r>
              <a:rPr lang="tr-TR" dirty="0" smtClean="0"/>
              <a:t>Bu yaklaşım,mesleki rehberliği, bireylere onların ilgi, yetenek vb. özellikleri ile mesleklerin gerekleri arasındaki uyumun bir fonksiyonu olarak ele alıyordu.</a:t>
            </a:r>
          </a:p>
          <a:p>
            <a:r>
              <a:rPr lang="tr-TR" dirty="0" smtClean="0"/>
              <a:t>Bu kurama göre mesleki rehberlik hizmetleri üç aşamada gerçekleşmektedir.</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229600" cy="1143000"/>
          </a:xfrm>
        </p:spPr>
        <p:txBody>
          <a:bodyPr>
            <a:normAutofit fontScale="90000"/>
          </a:bodyPr>
          <a:lstStyle/>
          <a:p>
            <a:r>
              <a:rPr lang="tr-TR" dirty="0">
                <a:solidFill>
                  <a:srgbClr val="FFFF00"/>
                </a:solidFill>
              </a:rPr>
              <a:t>Mesleki Rehberlik hizmetleri şu üç aşamada gerçekleştirilir:</a:t>
            </a:r>
            <a:r>
              <a:rPr lang="tr-TR" dirty="0"/>
              <a:t/>
            </a:r>
            <a:br>
              <a:rPr lang="tr-TR" dirty="0"/>
            </a:br>
            <a:endParaRPr lang="tr-TR" dirty="0"/>
          </a:p>
        </p:txBody>
      </p:sp>
      <p:sp>
        <p:nvSpPr>
          <p:cNvPr id="3" name="İçerik Yer Tutucusu 2"/>
          <p:cNvSpPr>
            <a:spLocks noGrp="1"/>
          </p:cNvSpPr>
          <p:nvPr>
            <p:ph idx="1"/>
          </p:nvPr>
        </p:nvSpPr>
        <p:spPr/>
        <p:txBody>
          <a:bodyPr>
            <a:normAutofit/>
          </a:bodyPr>
          <a:lstStyle/>
          <a:p>
            <a:pPr algn="just"/>
            <a:endParaRPr lang="tr-TR" dirty="0"/>
          </a:p>
          <a:p>
            <a:pPr algn="just"/>
            <a:r>
              <a:rPr lang="tr-TR" b="1" dirty="0"/>
              <a:t>I. </a:t>
            </a:r>
            <a:r>
              <a:rPr lang="tr-TR" dirty="0"/>
              <a:t>Bireyi (öğrenciyi) tanıma</a:t>
            </a:r>
          </a:p>
          <a:p>
            <a:pPr algn="just"/>
            <a:r>
              <a:rPr lang="tr-TR" b="1" dirty="0"/>
              <a:t>II. </a:t>
            </a:r>
            <a:r>
              <a:rPr lang="tr-TR" dirty="0"/>
              <a:t>Meslek alanlarını tanıma</a:t>
            </a:r>
          </a:p>
          <a:p>
            <a:pPr algn="just"/>
            <a:r>
              <a:rPr lang="tr-TR" b="1" dirty="0"/>
              <a:t>III. </a:t>
            </a:r>
            <a:r>
              <a:rPr lang="tr-TR" dirty="0"/>
              <a:t>Bireyin kişisel nitelikleri ile mesleklerin gerektirdiği özellikler arasında bağlantıyı kurarak kendine uygun bir mesleği seçmesine yardım etme.</a:t>
            </a:r>
          </a:p>
          <a:p>
            <a:endParaRPr lang="tr-TR" dirty="0"/>
          </a:p>
        </p:txBody>
      </p:sp>
    </p:spTree>
    <p:extLst>
      <p:ext uri="{BB962C8B-B14F-4D97-AF65-F5344CB8AC3E}">
        <p14:creationId xmlns:p14="http://schemas.microsoft.com/office/powerpoint/2010/main" val="1701301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Serdar\Devam Eden Sunumlar\338 -21. YÜZYILDA EĞİTİMDE REHBERLİK HİZMETLERİ\png\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0"/>
            <a:ext cx="7632848"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796204"/>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401080" cy="6286544"/>
          </a:xfrm>
        </p:spPr>
        <p:txBody>
          <a:bodyPr/>
          <a:lstStyle/>
          <a:p>
            <a:pPr>
              <a:buNone/>
            </a:pPr>
            <a:r>
              <a:rPr lang="tr-TR" dirty="0" smtClean="0">
                <a:solidFill>
                  <a:srgbClr val="FFFF00"/>
                </a:solidFill>
              </a:rPr>
              <a:t>	1.Basamak: öğrenciyi tanıma</a:t>
            </a:r>
          </a:p>
          <a:p>
            <a:r>
              <a:rPr lang="tr-TR" dirty="0" smtClean="0"/>
              <a:t>Bir bütün olarak psikolojik danışma ve rehberlik hizmetlerinde öğrencileri tanıma çalışmalarının en belirgin amacı onların kendilerini daha iyi tanımalarına yardımcı olmaktır.</a:t>
            </a:r>
          </a:p>
          <a:p>
            <a:r>
              <a:rPr lang="tr-TR" dirty="0" smtClean="0"/>
              <a:t>Mesleki rehberlik hizmetlerinde de bireyin kişisel, sosyal ve psikolojik gibi bir takım faktörlerin bilinmesi, bu hizmetlerin sağlıklı bir şekilde yapılmasına temel teşkil eder. </a:t>
            </a:r>
          </a:p>
          <a:p>
            <a:r>
              <a:rPr lang="tr-TR" dirty="0" smtClean="0"/>
              <a:t>Mesleki rehberlik çalışmalarında öğrenciler hakkında ayrıntılı bilgi toplanması büyük önem arz etmektedir.</a:t>
            </a:r>
          </a:p>
          <a:p>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472518" cy="6286544"/>
          </a:xfrm>
        </p:spPr>
        <p:txBody>
          <a:bodyPr>
            <a:normAutofit lnSpcReduction="10000"/>
          </a:bodyPr>
          <a:lstStyle/>
          <a:p>
            <a:pPr>
              <a:buNone/>
            </a:pPr>
            <a:endParaRPr lang="tr-TR" dirty="0" smtClean="0"/>
          </a:p>
          <a:p>
            <a:pPr>
              <a:buNone/>
            </a:pPr>
            <a:r>
              <a:rPr lang="tr-TR" dirty="0" smtClean="0">
                <a:solidFill>
                  <a:srgbClr val="FFFF00"/>
                </a:solidFill>
              </a:rPr>
              <a:t>1.Bireyin fiziki özellikleri</a:t>
            </a:r>
          </a:p>
          <a:p>
            <a:pPr>
              <a:buNone/>
            </a:pPr>
            <a:endParaRPr lang="tr-TR" dirty="0" smtClean="0"/>
          </a:p>
          <a:p>
            <a:pPr>
              <a:buNone/>
            </a:pPr>
            <a:r>
              <a:rPr lang="tr-TR" dirty="0" smtClean="0"/>
              <a:t>· Cinsiyet, boy, yaş, ağırlık</a:t>
            </a:r>
          </a:p>
          <a:p>
            <a:pPr>
              <a:buNone/>
            </a:pPr>
            <a:endParaRPr lang="tr-TR" dirty="0" smtClean="0"/>
          </a:p>
          <a:p>
            <a:pPr>
              <a:buNone/>
            </a:pPr>
            <a:r>
              <a:rPr lang="tr-TR" dirty="0" smtClean="0"/>
              <a:t>· Bedensel özellikleri, özür durumu</a:t>
            </a:r>
          </a:p>
          <a:p>
            <a:pPr>
              <a:buNone/>
            </a:pPr>
            <a:r>
              <a:rPr lang="tr-TR" dirty="0" smtClean="0"/>
              <a:t>· Sağlık durumu</a:t>
            </a:r>
          </a:p>
          <a:p>
            <a:pPr>
              <a:buNone/>
            </a:pPr>
            <a:endParaRPr lang="tr-TR" dirty="0" smtClean="0"/>
          </a:p>
          <a:p>
            <a:pPr>
              <a:buNone/>
            </a:pPr>
            <a:r>
              <a:rPr lang="tr-TR" dirty="0" smtClean="0"/>
              <a:t>· Gelişim özellikleri</a:t>
            </a:r>
          </a:p>
          <a:p>
            <a:pPr>
              <a:buNone/>
            </a:pPr>
            <a:endParaRPr lang="tr-TR" dirty="0" smtClean="0"/>
          </a:p>
          <a:p>
            <a:pPr>
              <a:buNone/>
            </a:pPr>
            <a:r>
              <a:rPr lang="tr-TR" dirty="0" smtClean="0"/>
              <a:t>· Görünüş, ses tonu</a:t>
            </a:r>
          </a:p>
          <a:p>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85728"/>
            <a:ext cx="8401080" cy="6429420"/>
          </a:xfrm>
        </p:spPr>
        <p:txBody>
          <a:bodyPr>
            <a:normAutofit fontScale="92500" lnSpcReduction="20000"/>
          </a:bodyPr>
          <a:lstStyle/>
          <a:p>
            <a:pPr>
              <a:buNone/>
            </a:pPr>
            <a:endParaRPr lang="tr-TR" dirty="0" smtClean="0"/>
          </a:p>
          <a:p>
            <a:pPr>
              <a:buNone/>
            </a:pPr>
            <a:r>
              <a:rPr lang="tr-TR" dirty="0" smtClean="0">
                <a:solidFill>
                  <a:srgbClr val="FFFF00"/>
                </a:solidFill>
              </a:rPr>
              <a:t>2.Bireyin kişilik özellikleri</a:t>
            </a:r>
          </a:p>
          <a:p>
            <a:pPr>
              <a:buNone/>
            </a:pPr>
            <a:r>
              <a:rPr lang="tr-TR" dirty="0" smtClean="0"/>
              <a:t>· Zeka düzeyi</a:t>
            </a:r>
          </a:p>
          <a:p>
            <a:pPr>
              <a:buNone/>
            </a:pPr>
            <a:endParaRPr lang="tr-TR" dirty="0" smtClean="0"/>
          </a:p>
          <a:p>
            <a:pPr>
              <a:buNone/>
            </a:pPr>
            <a:r>
              <a:rPr lang="tr-TR" dirty="0" smtClean="0"/>
              <a:t>· Özel yetenekleri</a:t>
            </a:r>
          </a:p>
          <a:p>
            <a:pPr>
              <a:buNone/>
            </a:pPr>
            <a:endParaRPr lang="tr-TR" dirty="0" smtClean="0"/>
          </a:p>
          <a:p>
            <a:pPr>
              <a:buNone/>
            </a:pPr>
            <a:r>
              <a:rPr lang="tr-TR" dirty="0" smtClean="0"/>
              <a:t>· İlgileri, değer yargıları</a:t>
            </a:r>
          </a:p>
          <a:p>
            <a:pPr>
              <a:buNone/>
            </a:pPr>
            <a:endParaRPr lang="tr-TR" dirty="0" smtClean="0"/>
          </a:p>
          <a:p>
            <a:pPr>
              <a:buNone/>
            </a:pPr>
            <a:r>
              <a:rPr lang="tr-TR" dirty="0" smtClean="0"/>
              <a:t>· Mesleki değer yargılar</a:t>
            </a:r>
          </a:p>
          <a:p>
            <a:pPr>
              <a:buNone/>
            </a:pPr>
            <a:endParaRPr lang="tr-TR" dirty="0" smtClean="0"/>
          </a:p>
          <a:p>
            <a:pPr>
              <a:buNone/>
            </a:pPr>
            <a:r>
              <a:rPr lang="tr-TR" dirty="0" smtClean="0"/>
              <a:t>· İhtiyaçları, motivasyonu, amaçları</a:t>
            </a:r>
          </a:p>
          <a:p>
            <a:pPr>
              <a:buNone/>
            </a:pPr>
            <a:endParaRPr lang="tr-TR" dirty="0" smtClean="0"/>
          </a:p>
          <a:p>
            <a:pPr>
              <a:buNone/>
            </a:pPr>
            <a:r>
              <a:rPr lang="tr-TR" dirty="0" smtClean="0"/>
              <a:t>· İletişim becerileri</a:t>
            </a:r>
          </a:p>
          <a:p>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143668"/>
          </a:xfrm>
        </p:spPr>
        <p:txBody>
          <a:bodyPr>
            <a:normAutofit fontScale="92500" lnSpcReduction="10000"/>
          </a:bodyPr>
          <a:lstStyle/>
          <a:p>
            <a:pPr>
              <a:buNone/>
            </a:pPr>
            <a:endParaRPr lang="tr-TR" dirty="0" smtClean="0"/>
          </a:p>
          <a:p>
            <a:pPr>
              <a:buNone/>
            </a:pPr>
            <a:r>
              <a:rPr lang="tr-TR" dirty="0" smtClean="0">
                <a:solidFill>
                  <a:srgbClr val="FFFF00"/>
                </a:solidFill>
              </a:rPr>
              <a:t>3. Akademik Özellikler</a:t>
            </a:r>
          </a:p>
          <a:p>
            <a:pPr>
              <a:buNone/>
            </a:pPr>
            <a:endParaRPr lang="tr-TR" dirty="0" smtClean="0"/>
          </a:p>
          <a:p>
            <a:pPr>
              <a:buNone/>
            </a:pPr>
            <a:r>
              <a:rPr lang="tr-TR" dirty="0" smtClean="0"/>
              <a:t>· Okuldaki genel başarı derecesi, başarılı ve başarısız olduğu dersler</a:t>
            </a:r>
          </a:p>
          <a:p>
            <a:pPr>
              <a:buNone/>
            </a:pPr>
            <a:endParaRPr lang="tr-TR" dirty="0" smtClean="0"/>
          </a:p>
          <a:p>
            <a:pPr>
              <a:buNone/>
            </a:pPr>
            <a:r>
              <a:rPr lang="tr-TR" dirty="0" smtClean="0"/>
              <a:t>· Boş zaman hobileri</a:t>
            </a:r>
          </a:p>
          <a:p>
            <a:pPr>
              <a:buNone/>
            </a:pPr>
            <a:endParaRPr lang="tr-TR" dirty="0" smtClean="0"/>
          </a:p>
          <a:p>
            <a:pPr>
              <a:buNone/>
            </a:pPr>
            <a:r>
              <a:rPr lang="tr-TR" dirty="0" smtClean="0"/>
              <a:t>· Okuldaki kol faaliyetleri, sosyal ve kültürel etkinliklere katılma durumu</a:t>
            </a:r>
          </a:p>
          <a:p>
            <a:pPr>
              <a:buNone/>
            </a:pPr>
            <a:endParaRPr lang="tr-TR" dirty="0" smtClean="0"/>
          </a:p>
          <a:p>
            <a:pPr>
              <a:buNone/>
            </a:pPr>
            <a:r>
              <a:rPr lang="tr-TR" dirty="0" smtClean="0"/>
              <a:t>· Çalışma tarzı, alışkanlıkları, iş tecrübesi</a:t>
            </a:r>
          </a:p>
          <a:p>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85728"/>
            <a:ext cx="8401080" cy="6215106"/>
          </a:xfrm>
        </p:spPr>
        <p:txBody>
          <a:bodyPr/>
          <a:lstStyle/>
          <a:p>
            <a:pPr>
              <a:buNone/>
            </a:pPr>
            <a:endParaRPr lang="tr-TR" dirty="0" smtClean="0"/>
          </a:p>
          <a:p>
            <a:pPr>
              <a:buNone/>
            </a:pPr>
            <a:r>
              <a:rPr lang="tr-TR" dirty="0" smtClean="0">
                <a:solidFill>
                  <a:srgbClr val="FFFF00"/>
                </a:solidFill>
              </a:rPr>
              <a:t>4. Sosyolojik Özellikleri</a:t>
            </a:r>
          </a:p>
          <a:p>
            <a:pPr>
              <a:buNone/>
            </a:pPr>
            <a:endParaRPr lang="tr-TR" dirty="0" smtClean="0"/>
          </a:p>
          <a:p>
            <a:pPr>
              <a:buNone/>
            </a:pPr>
            <a:r>
              <a:rPr lang="tr-TR" dirty="0" smtClean="0"/>
              <a:t>· Ailenin sosyoekonomik durumu</a:t>
            </a:r>
          </a:p>
          <a:p>
            <a:pPr>
              <a:buNone/>
            </a:pPr>
            <a:endParaRPr lang="tr-TR" dirty="0" smtClean="0"/>
          </a:p>
          <a:p>
            <a:pPr>
              <a:buNone/>
            </a:pPr>
            <a:r>
              <a:rPr lang="tr-TR" dirty="0" smtClean="0"/>
              <a:t>· İkamet edilen yer</a:t>
            </a:r>
          </a:p>
          <a:p>
            <a:pPr>
              <a:buNone/>
            </a:pPr>
            <a:endParaRPr lang="tr-TR" dirty="0" smtClean="0"/>
          </a:p>
          <a:p>
            <a:pPr>
              <a:buNone/>
            </a:pPr>
            <a:r>
              <a:rPr lang="tr-TR" dirty="0" smtClean="0"/>
              <a:t>· Ailenin ihtiyacı</a:t>
            </a:r>
          </a:p>
          <a:p>
            <a:pPr>
              <a:buNone/>
            </a:pPr>
            <a:endParaRPr lang="tr-TR" dirty="0" smtClean="0"/>
          </a:p>
          <a:p>
            <a:pPr>
              <a:buNone/>
            </a:pPr>
            <a:r>
              <a:rPr lang="tr-TR" dirty="0" smtClean="0"/>
              <a:t>· İşi etkilemesi mümkün yaşantı ve tecrübeler</a:t>
            </a:r>
          </a:p>
          <a:p>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14290"/>
            <a:ext cx="8229600" cy="6215106"/>
          </a:xfrm>
        </p:spPr>
        <p:txBody>
          <a:bodyPr>
            <a:normAutofit fontScale="92500"/>
          </a:bodyPr>
          <a:lstStyle/>
          <a:p>
            <a:pPr>
              <a:buNone/>
            </a:pPr>
            <a:r>
              <a:rPr lang="tr-TR" dirty="0" smtClean="0">
                <a:solidFill>
                  <a:srgbClr val="FFFF00"/>
                </a:solidFill>
              </a:rPr>
              <a:t>2. BASAMAK: MESLEKLERİN İNCELENMESİ</a:t>
            </a:r>
          </a:p>
          <a:p>
            <a:pPr>
              <a:buNone/>
            </a:pPr>
            <a:endParaRPr lang="tr-TR" dirty="0" smtClean="0">
              <a:solidFill>
                <a:srgbClr val="FFFF00"/>
              </a:solidFill>
            </a:endParaRPr>
          </a:p>
          <a:p>
            <a:r>
              <a:rPr lang="tr-TR" dirty="0" smtClean="0"/>
              <a:t>Mesleki rehberlikte mesleklerin incelenmesi, meslekler hakkında bilgilerin öğrencilere verilmesi oldukça kapsamlı ve birtakım tekniklerin kullanılmasını gerektiren sürekli bir iştir.</a:t>
            </a:r>
          </a:p>
          <a:p>
            <a:pPr>
              <a:buNone/>
            </a:pPr>
            <a:endParaRPr lang="tr-TR" dirty="0" smtClean="0"/>
          </a:p>
          <a:p>
            <a:r>
              <a:rPr lang="tr-TR" dirty="0" smtClean="0"/>
              <a:t> Çünkü birey kendini ne kadar iyi tanırsa tanısın meslekler hakkında doğru ve yeterli bir bilgiye sahip değilse uygun bir meslek seçimi yapamaz.</a:t>
            </a:r>
          </a:p>
          <a:p>
            <a:r>
              <a:rPr lang="tr-TR" dirty="0" smtClean="0"/>
              <a:t> </a:t>
            </a:r>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229600" cy="5983311"/>
          </a:xfrm>
        </p:spPr>
        <p:txBody>
          <a:bodyPr/>
          <a:lstStyle/>
          <a:p>
            <a:r>
              <a:rPr lang="tr-TR" dirty="0" smtClean="0"/>
              <a:t>Girilebilecek mesleklerin çok sayıda olması mesleklerin incelenmesinde önemli güçlükler getirmektedir. </a:t>
            </a:r>
          </a:p>
          <a:p>
            <a:endParaRPr lang="tr-TR" dirty="0" smtClean="0"/>
          </a:p>
          <a:p>
            <a:r>
              <a:rPr lang="tr-TR" dirty="0" smtClean="0"/>
              <a:t>Yine meslek sayısının fazla olması nedeniyle mesleklerin gerektirdiği yetenek ve kişilik özelliklerinin neler olduğu da açıkça bilinmemektedir.</a:t>
            </a:r>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401080" cy="6357982"/>
          </a:xfrm>
        </p:spPr>
        <p:txBody>
          <a:bodyPr/>
          <a:lstStyle/>
          <a:p>
            <a:endParaRPr lang="tr-TR" dirty="0" smtClean="0"/>
          </a:p>
          <a:p>
            <a:pPr>
              <a:buNone/>
            </a:pPr>
            <a:r>
              <a:rPr lang="tr-TR" dirty="0" smtClean="0">
                <a:solidFill>
                  <a:srgbClr val="FFFF00"/>
                </a:solidFill>
              </a:rPr>
              <a:t>	Meslekler hakkında bilgi toplanırken şu özelliklere dikkat edilmelidir.</a:t>
            </a:r>
          </a:p>
          <a:p>
            <a:pPr>
              <a:buNone/>
            </a:pPr>
            <a:endParaRPr lang="tr-TR" dirty="0" smtClean="0"/>
          </a:p>
          <a:p>
            <a:r>
              <a:rPr lang="tr-TR" dirty="0" smtClean="0"/>
              <a:t> Mesleğin esasını oluşturan işin özellikleri nelerdir?</a:t>
            </a:r>
          </a:p>
          <a:p>
            <a:r>
              <a:rPr lang="tr-TR" dirty="0" smtClean="0"/>
              <a:t>Çalışma ortamı ve koşulları</a:t>
            </a:r>
          </a:p>
          <a:p>
            <a:r>
              <a:rPr lang="tr-TR" dirty="0" smtClean="0"/>
              <a:t>Çalışanda aranan bireysel özellikler</a:t>
            </a:r>
          </a:p>
          <a:p>
            <a:r>
              <a:rPr lang="tr-TR" dirty="0" smtClean="0"/>
              <a:t>Mesleğe giriş nasıl olmaktadır?</a:t>
            </a:r>
          </a:p>
          <a:p>
            <a:r>
              <a:rPr lang="tr-TR" dirty="0" smtClean="0"/>
              <a:t>Meslekte ilerleme ve kazanç durumu</a:t>
            </a:r>
          </a:p>
          <a:p>
            <a:r>
              <a:rPr lang="tr-TR" dirty="0" smtClean="0"/>
              <a:t>Meslekte personel ihtiyacı nasıldır?</a:t>
            </a:r>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357982"/>
          </a:xfrm>
        </p:spPr>
        <p:txBody>
          <a:bodyPr/>
          <a:lstStyle/>
          <a:p>
            <a:endParaRPr lang="tr-TR" dirty="0" smtClean="0"/>
          </a:p>
          <a:p>
            <a:r>
              <a:rPr lang="tr-TR" dirty="0" smtClean="0"/>
              <a:t>Meslekler hakkında elde edilecek bilgiler bireyin ve mesleğin özelliğine göre değişiklik gösterebilecektir. </a:t>
            </a:r>
          </a:p>
          <a:p>
            <a:endParaRPr lang="tr-TR" dirty="0" smtClean="0"/>
          </a:p>
          <a:p>
            <a:r>
              <a:rPr lang="tr-TR" dirty="0" smtClean="0"/>
              <a:t>Bu nedenle yukarıda verilen mesleki bilgi toplanırken dikkat edilmesi gereken özellikler, gerektiğinde daraltılıp genişletilebilir.</a:t>
            </a: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215106"/>
          </a:xfrm>
        </p:spPr>
        <p:txBody>
          <a:bodyPr>
            <a:normAutofit/>
          </a:bodyPr>
          <a:lstStyle/>
          <a:p>
            <a:r>
              <a:rPr lang="tr-TR" dirty="0" smtClean="0"/>
              <a:t>Aşağıda meslekler hakkında bilgilerin nerelerden ve nasıl toplanacağına ilişkin açıklamalara yer verileceklerdir.</a:t>
            </a:r>
          </a:p>
          <a:p>
            <a:r>
              <a:rPr lang="tr-TR" dirty="0" smtClean="0"/>
              <a:t>Mesleklerle ilgili basılı malzemelerin toplanması</a:t>
            </a:r>
          </a:p>
          <a:p>
            <a:r>
              <a:rPr lang="tr-TR" dirty="0" smtClean="0"/>
              <a:t>İş yerlerine yönelik incelemeler yapma</a:t>
            </a:r>
          </a:p>
          <a:p>
            <a:r>
              <a:rPr lang="tr-TR" dirty="0" smtClean="0"/>
              <a:t>Meslek elemanları ile görüşme ya da konferanslar</a:t>
            </a:r>
          </a:p>
          <a:p>
            <a:r>
              <a:rPr lang="tr-TR" dirty="0" smtClean="0"/>
              <a:t> İş tecrübesi olan kişilerden yararlanma</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5840435"/>
          </a:xfrm>
        </p:spPr>
        <p:txBody>
          <a:bodyPr/>
          <a:lstStyle/>
          <a:p>
            <a:r>
              <a:rPr lang="tr-TR" dirty="0" smtClean="0"/>
              <a:t>Öğrencileri gruplar halinde meslekleri incelemeye yönlendirme</a:t>
            </a:r>
          </a:p>
          <a:p>
            <a:endParaRPr lang="tr-TR" dirty="0" smtClean="0"/>
          </a:p>
          <a:p>
            <a:r>
              <a:rPr lang="tr-TR" dirty="0" smtClean="0"/>
              <a:t>Seminerler</a:t>
            </a:r>
          </a:p>
          <a:p>
            <a:endParaRPr lang="tr-TR" dirty="0" smtClean="0"/>
          </a:p>
          <a:p>
            <a:r>
              <a:rPr lang="tr-TR" dirty="0" smtClean="0"/>
              <a:t> İş kurumu gibi kuruluşların mesleki rehberlik merkezlerinden yararlanma</a:t>
            </a:r>
          </a:p>
          <a:p>
            <a:pPr>
              <a:buNone/>
            </a:pPr>
            <a:endParaRPr lang="tr-TR" dirty="0" smtClean="0"/>
          </a:p>
          <a:p>
            <a:r>
              <a:rPr lang="tr-TR" dirty="0" smtClean="0"/>
              <a:t>Bilgisayar ve internet üzerinden meslekler hakkında bilgi toplama</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85728"/>
            <a:ext cx="8472518" cy="6357982"/>
          </a:xfrm>
        </p:spPr>
        <p:txBody>
          <a:bodyPr>
            <a:normAutofit lnSpcReduction="10000"/>
          </a:bodyPr>
          <a:lstStyle/>
          <a:p>
            <a:r>
              <a:rPr lang="tr-TR" dirty="0" smtClean="0">
                <a:solidFill>
                  <a:srgbClr val="FFFF00"/>
                </a:solidFill>
              </a:rPr>
              <a:t>3.BASAMAK: BİREYİN KİŞİSEL ÖZELLİKLERİ İLE MESLEKLERİN GEREKTİRDİĞİ ÖZELLİKLER ARASINDA İLİŞKİ KURMA KARAR VERME</a:t>
            </a:r>
          </a:p>
          <a:p>
            <a:endParaRPr lang="tr-TR" dirty="0" smtClean="0"/>
          </a:p>
          <a:p>
            <a:r>
              <a:rPr lang="tr-TR" dirty="0" smtClean="0"/>
              <a:t>Mesleki rehberlik hizmetlerinde son aşama ise bireyin kişisel özellikleri ile mesleklerin gerektirdiği özellikler arasında ilişki kurularak, bireylerin uygun mesleki kararlar vermelerine yardımcı olmak gelmektedir. </a:t>
            </a:r>
          </a:p>
          <a:p>
            <a:endParaRPr lang="tr-TR" dirty="0" smtClean="0"/>
          </a:p>
          <a:p>
            <a:r>
              <a:rPr lang="tr-TR" dirty="0" smtClean="0"/>
              <a:t>Bu karar verme bireyin hak ve sorumlulukları dikkate alınarak, her zaman için bireye bırakılmalıdır. </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42852"/>
            <a:ext cx="8329642" cy="5983311"/>
          </a:xfrm>
        </p:spPr>
        <p:txBody>
          <a:bodyPr>
            <a:normAutofit lnSpcReduction="10000"/>
          </a:bodyPr>
          <a:lstStyle/>
          <a:p>
            <a:r>
              <a:rPr lang="tr-TR" dirty="0" smtClean="0"/>
              <a:t>Meslek seçimi ve gelişimi zaman içinde oluşan bir süreçtir.</a:t>
            </a:r>
          </a:p>
          <a:p>
            <a:endParaRPr lang="tr-TR" dirty="0" smtClean="0"/>
          </a:p>
          <a:p>
            <a:r>
              <a:rPr lang="tr-TR" dirty="0" smtClean="0"/>
              <a:t> Bireyin değişen kişilik özellikleri ve mesleklerde meydana gelen değişimler, bireyle meslek arasında bağ kurmayı her zaman güçleştirmektedir.</a:t>
            </a:r>
          </a:p>
          <a:p>
            <a:pPr>
              <a:buNone/>
            </a:pPr>
            <a:endParaRPr lang="tr-TR" dirty="0" smtClean="0"/>
          </a:p>
          <a:p>
            <a:r>
              <a:rPr lang="tr-TR" dirty="0" smtClean="0"/>
              <a:t> Bu nedenle özellikle eğitim öğretim kurumları içerisinde bir seçim yapma aşamasında ki bireyler için mesleki rehberlik hizmetleri aktif olarak uygulanmalıdır</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286544"/>
          </a:xfrm>
        </p:spPr>
        <p:txBody>
          <a:bodyPr>
            <a:normAutofit/>
          </a:bodyPr>
          <a:lstStyle/>
          <a:p>
            <a:r>
              <a:rPr lang="tr-TR" dirty="0" smtClean="0">
                <a:solidFill>
                  <a:srgbClr val="FFFF00"/>
                </a:solidFill>
              </a:rPr>
              <a:t>MESLEKİ REHBERLİK VE YÖNELTME</a:t>
            </a:r>
          </a:p>
          <a:p>
            <a:endParaRPr lang="tr-TR" dirty="0" smtClean="0"/>
          </a:p>
          <a:p>
            <a:r>
              <a:rPr lang="tr-TR" dirty="0" smtClean="0"/>
              <a:t>Mesleki rehberlik ve yöneltme hizmetlerinin gelişimi incelendiğinde, yöneltme hizmetlerinin, iş dünyası ve serbest piyasa içinde yetişkin bireyler düzeyinde işe uygun kişilerin belirlenmesi ihtiyacından doğduğu ve okul dışında geliştiği görülmektedir. </a:t>
            </a:r>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229600" cy="6715148"/>
          </a:xfrm>
        </p:spPr>
        <p:txBody>
          <a:bodyPr>
            <a:normAutofit lnSpcReduction="10000"/>
          </a:bodyPr>
          <a:lstStyle/>
          <a:p>
            <a:r>
              <a:rPr lang="tr-TR" dirty="0" smtClean="0"/>
              <a:t>Ancak daha sonraları eğitim öğretim kurumları içerisinde mesleki rehberlik uygulamaları ve yönlendirme hizmetleri yaygın olarak verilmeye başlanmıştır. </a:t>
            </a:r>
          </a:p>
          <a:p>
            <a:r>
              <a:rPr lang="tr-TR" dirty="0" smtClean="0"/>
              <a:t>Bu nedenle yöneltme, bireyin eğitim alanı ya da mesleğe yönelmesine yardım etme anlamında kullanılmalıdır.</a:t>
            </a:r>
          </a:p>
          <a:p>
            <a:r>
              <a:rPr lang="tr-TR" dirty="0" smtClean="0"/>
              <a:t>Gerek milli eğitim temel kanununda, gerekse milli eğitim şuralarında öğrencilerin ilgi, eğitim ve yetenekleri doğrultusunda ve ülkenin ihtiyaç ve koşulları dikkate alınarak üst öğrenime, iş ve meslek alanlarına yönlendirilmeleri rehberlik hizmetlerinden beklenen en önemli işlevlerinden olmuştur.</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143668"/>
          </a:xfrm>
        </p:spPr>
        <p:txBody>
          <a:bodyPr/>
          <a:lstStyle/>
          <a:p>
            <a:r>
              <a:rPr lang="tr-TR" dirty="0" smtClean="0">
                <a:solidFill>
                  <a:srgbClr val="FFFF00"/>
                </a:solidFill>
              </a:rPr>
              <a:t>Aşağıda eğitim öğretim kurumları içerisinde yapılacak yönlendirme hizmetlerinde dikkate alınması gereken özellikler hakkında bilgi verilmiştir.</a:t>
            </a:r>
          </a:p>
          <a:p>
            <a:pPr>
              <a:buNone/>
            </a:pPr>
            <a:r>
              <a:rPr lang="tr-TR" dirty="0" smtClean="0"/>
              <a:t>1. Öğrencinin yetenek ve başarı durumu</a:t>
            </a:r>
          </a:p>
          <a:p>
            <a:pPr>
              <a:buNone/>
            </a:pPr>
            <a:r>
              <a:rPr lang="tr-TR" dirty="0" smtClean="0"/>
              <a:t>   a)Öğrencinin farklı yıllarda elde ettiği akademik ortalama</a:t>
            </a:r>
          </a:p>
          <a:p>
            <a:pPr>
              <a:buNone/>
            </a:pPr>
            <a:r>
              <a:rPr lang="tr-TR" dirty="0" smtClean="0"/>
              <a:t>   b)En son yöneltmenin yapıldığı ya da bir önceki yıla ilişkin genel başarı ortalaması</a:t>
            </a:r>
          </a:p>
          <a:p>
            <a:pPr>
              <a:buNone/>
            </a:pPr>
            <a:r>
              <a:rPr lang="tr-TR" dirty="0" smtClean="0"/>
              <a:t>    c)Çeşitli derslerden elde edilen başarı ortalaması</a:t>
            </a:r>
          </a:p>
          <a:p>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85728"/>
            <a:ext cx="8258204" cy="6429420"/>
          </a:xfrm>
        </p:spPr>
        <p:txBody>
          <a:bodyPr/>
          <a:lstStyle/>
          <a:p>
            <a:pPr>
              <a:buNone/>
            </a:pPr>
            <a:r>
              <a:rPr lang="tr-TR" dirty="0" smtClean="0"/>
              <a:t>d) Öğrencilerin yıllara göre farklı başarı durumu</a:t>
            </a:r>
          </a:p>
          <a:p>
            <a:endParaRPr lang="tr-TR" dirty="0" smtClean="0"/>
          </a:p>
          <a:p>
            <a:pPr>
              <a:buNone/>
            </a:pPr>
            <a:r>
              <a:rPr lang="tr-TR" dirty="0" smtClean="0"/>
              <a:t>e) Başarılı ya da başarısız olduğu dersler</a:t>
            </a:r>
          </a:p>
          <a:p>
            <a:endParaRPr lang="tr-TR" dirty="0" smtClean="0"/>
          </a:p>
          <a:p>
            <a:pPr>
              <a:buNone/>
            </a:pPr>
            <a:r>
              <a:rPr lang="tr-TR" dirty="0" smtClean="0"/>
              <a:t>f) Sınıf geçme ve kalma durumu</a:t>
            </a:r>
          </a:p>
          <a:p>
            <a:endParaRPr lang="tr-TR" dirty="0" smtClean="0"/>
          </a:p>
          <a:p>
            <a:pPr>
              <a:buNone/>
            </a:pPr>
            <a:r>
              <a:rPr lang="tr-TR" dirty="0" smtClean="0"/>
              <a:t>g) Öğrencinin öz geçmişi, iş meslek tecrübeleri</a:t>
            </a:r>
          </a:p>
          <a:p>
            <a:endParaRPr lang="tr-TR" dirty="0" smtClean="0"/>
          </a:p>
          <a:p>
            <a:pPr>
              <a:buNone/>
            </a:pPr>
            <a:r>
              <a:rPr lang="tr-TR" dirty="0" smtClean="0"/>
              <a:t>h) Sınıf öğretmenleri ve diğer öğretmenlerin görüşleri</a:t>
            </a:r>
          </a:p>
          <a:p>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214290"/>
            <a:ext cx="8472518" cy="6500858"/>
          </a:xfrm>
        </p:spPr>
        <p:txBody>
          <a:bodyPr/>
          <a:lstStyle/>
          <a:p>
            <a:pPr>
              <a:buNone/>
            </a:pPr>
            <a:r>
              <a:rPr lang="tr-TR" dirty="0" smtClean="0"/>
              <a:t>2.Öğrencinin genel sağlık ve enerji düzeyi, beden yapısı, fiziki engelleri, güdüleri, değerleri, duygusal özellikleri, benlik tasarımı, geleceğe yönelik plan ve beklentiler.</a:t>
            </a:r>
          </a:p>
          <a:p>
            <a:pPr>
              <a:buNone/>
            </a:pPr>
            <a:endParaRPr lang="tr-TR" dirty="0" smtClean="0"/>
          </a:p>
          <a:p>
            <a:pPr>
              <a:buNone/>
            </a:pPr>
            <a:r>
              <a:rPr lang="tr-TR" dirty="0" smtClean="0"/>
              <a:t>3.Öğrencinin ilgilendiği konular</a:t>
            </a:r>
          </a:p>
          <a:p>
            <a:pPr>
              <a:buNone/>
            </a:pPr>
            <a:r>
              <a:rPr lang="tr-TR" dirty="0" smtClean="0"/>
              <a:t>a) Boş zaman etkinliklerinde tercih ettiği konular</a:t>
            </a:r>
          </a:p>
          <a:p>
            <a:pPr>
              <a:buNone/>
            </a:pPr>
            <a:r>
              <a:rPr lang="tr-TR" dirty="0" smtClean="0"/>
              <a:t>b) Uygulanacak olan ilgi testinin sonuçları</a:t>
            </a:r>
          </a:p>
          <a:p>
            <a:pPr>
              <a:buNone/>
            </a:pPr>
            <a:r>
              <a:rPr lang="tr-TR" dirty="0" smtClean="0"/>
              <a:t>c)  Öğretmenlerin ve ailenin öğrencinin ilgi alanları hakkındaki görüşleri</a:t>
            </a:r>
          </a:p>
          <a:p>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14290"/>
            <a:ext cx="8229600" cy="6411939"/>
          </a:xfrm>
        </p:spPr>
        <p:txBody>
          <a:bodyPr>
            <a:normAutofit fontScale="92500" lnSpcReduction="10000"/>
          </a:bodyPr>
          <a:lstStyle/>
          <a:p>
            <a:pPr>
              <a:buNone/>
            </a:pPr>
            <a:r>
              <a:rPr lang="tr-TR" dirty="0" smtClean="0"/>
              <a:t>4.Öğrencinin özellikleri ile mesleğin ya da gidilecek eğitim programının özellikleri</a:t>
            </a:r>
          </a:p>
          <a:p>
            <a:pPr>
              <a:buNone/>
            </a:pPr>
            <a:endParaRPr lang="tr-TR" dirty="0" smtClean="0"/>
          </a:p>
          <a:p>
            <a:pPr>
              <a:buNone/>
            </a:pPr>
            <a:r>
              <a:rPr lang="tr-TR" dirty="0" smtClean="0"/>
              <a:t> a) Öğrencinin program, kol ve şube tercihi</a:t>
            </a:r>
          </a:p>
          <a:p>
            <a:pPr>
              <a:buNone/>
            </a:pPr>
            <a:r>
              <a:rPr lang="tr-TR" dirty="0" smtClean="0"/>
              <a:t>b) Öğrencinin geleceğe yönelik yaşam planı ve beklentileri</a:t>
            </a:r>
          </a:p>
          <a:p>
            <a:pPr>
              <a:buNone/>
            </a:pPr>
            <a:r>
              <a:rPr lang="tr-TR" dirty="0" smtClean="0"/>
              <a:t>c) İş ve mesleklerin niteliği ve geleceği</a:t>
            </a:r>
          </a:p>
          <a:p>
            <a:pPr>
              <a:buNone/>
            </a:pPr>
            <a:r>
              <a:rPr lang="tr-TR" dirty="0" smtClean="0"/>
              <a:t>d) Seçilen eğitim programı sonunda girilebilecek iş ve eğitim programları</a:t>
            </a:r>
          </a:p>
          <a:p>
            <a:pPr>
              <a:buNone/>
            </a:pPr>
            <a:r>
              <a:rPr lang="tr-TR" dirty="0" smtClean="0"/>
              <a:t>e) Seçilen eğitim programının parasal özellikleri, bursluluk ve yatılılık imkanları</a:t>
            </a:r>
          </a:p>
          <a:p>
            <a:pPr>
              <a:buNone/>
            </a:pPr>
            <a:r>
              <a:rPr lang="tr-TR" dirty="0" smtClean="0"/>
              <a:t> f) Seçilecek mesleğin şu an ki ve gelecekteki olabilecek durumu nedir?</a:t>
            </a:r>
          </a:p>
          <a:p>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357982"/>
          </a:xfrm>
        </p:spPr>
        <p:txBody>
          <a:bodyPr>
            <a:normAutofit/>
          </a:bodyPr>
          <a:lstStyle/>
          <a:p>
            <a:r>
              <a:rPr lang="tr-TR" dirty="0" smtClean="0">
                <a:solidFill>
                  <a:srgbClr val="FFFF00"/>
                </a:solidFill>
              </a:rPr>
              <a:t>Bu nedenle her okul ya da kurum, ihtiyaç ve imkanlarına göre kendisi için bir meslek inceleme planı geliştirebilir. Örneğin;</a:t>
            </a:r>
          </a:p>
          <a:p>
            <a:r>
              <a:rPr lang="tr-TR" dirty="0" smtClean="0"/>
              <a:t/>
            </a:r>
            <a:br>
              <a:rPr lang="tr-TR" dirty="0" smtClean="0"/>
            </a:br>
            <a:r>
              <a:rPr lang="tr-TR" dirty="0" smtClean="0"/>
              <a:t>1. Mesleğin esasını oluşturan işin özellikleri nelerdir? ( İşin yapılışı ile ilgili belirgin etkinlikler, sorumluluklar, yetkiler ve görevler)</a:t>
            </a:r>
          </a:p>
          <a:p>
            <a:r>
              <a:rPr lang="tr-TR" dirty="0" smtClean="0"/>
              <a:t/>
            </a:r>
            <a:br>
              <a:rPr lang="tr-TR" dirty="0" smtClean="0"/>
            </a:br>
            <a:r>
              <a:rPr lang="tr-TR" dirty="0" smtClean="0"/>
              <a:t/>
            </a:r>
            <a:br>
              <a:rPr lang="tr-TR" dirty="0" smtClean="0"/>
            </a:b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286544"/>
          </a:xfrm>
        </p:spPr>
        <p:txBody>
          <a:bodyPr/>
          <a:lstStyle/>
          <a:p>
            <a:r>
              <a:rPr lang="tr-TR" dirty="0" smtClean="0"/>
              <a:t>2. Meslekte hangi yetenekler gereklidir? ( İşin gerektirdiği genel ve özel yetenekler )</a:t>
            </a:r>
          </a:p>
          <a:p>
            <a:r>
              <a:rPr lang="tr-TR" dirty="0" smtClean="0"/>
              <a:t/>
            </a:r>
            <a:br>
              <a:rPr lang="tr-TR" dirty="0" smtClean="0"/>
            </a:br>
            <a:r>
              <a:rPr lang="tr-TR" dirty="0" smtClean="0"/>
              <a:t>3. Mesleğin gerektirdiği eğitim düzeyi nedir? (Öğrenim düzeyi, süresi, öğrenimin parasal yönü,özel yetiştirme gerekip gerektirmediği )</a:t>
            </a:r>
          </a:p>
          <a:p>
            <a:r>
              <a:rPr lang="tr-TR" dirty="0" smtClean="0"/>
              <a:t/>
            </a:r>
            <a:br>
              <a:rPr lang="tr-TR" dirty="0" smtClean="0"/>
            </a:br>
            <a:r>
              <a:rPr lang="tr-TR" dirty="0" smtClean="0"/>
              <a:t>4. Mesleğe giriş koşulları nelerdir? (Girişin sınavla olup olmadığı, sınavın biçimi ve kimlerin yaptığı,giriş için başvurunun nasıl yapılacağı vs.)</a:t>
            </a: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214290"/>
            <a:ext cx="8229600" cy="6197625"/>
          </a:xfrm>
        </p:spPr>
        <p:txBody>
          <a:bodyPr>
            <a:normAutofit fontScale="77500" lnSpcReduction="20000"/>
          </a:bodyPr>
          <a:lstStyle/>
          <a:p>
            <a:r>
              <a:rPr lang="tr-TR" dirty="0" smtClean="0"/>
              <a:t/>
            </a:r>
            <a:br>
              <a:rPr lang="tr-TR" dirty="0" smtClean="0"/>
            </a:br>
            <a:r>
              <a:rPr lang="tr-TR" dirty="0" smtClean="0"/>
              <a:t>5. Meslekte personel ihtiyacı ve personel alma eğilimi nedir? ( Mesleğin önemi , bu önemin artıp artmadığı, toplumun bu mesleğe olan ihtiyacı ve gerekli olan insan gücü vs.)</a:t>
            </a:r>
          </a:p>
          <a:p>
            <a:r>
              <a:rPr lang="tr-TR" dirty="0" smtClean="0"/>
              <a:t/>
            </a:r>
            <a:br>
              <a:rPr lang="tr-TR" dirty="0" smtClean="0"/>
            </a:br>
            <a:r>
              <a:rPr lang="tr-TR" dirty="0" smtClean="0"/>
              <a:t>6. Mesleğin gelir durumu nasıldır? ( Başlangıç ücreti, sigorta ve emeklilik koşulları, meslekte yükselme koşul ve olanakları, ilgili olan öteki iş ve mesleklere geçiş koşulları ve olanakları )</a:t>
            </a:r>
          </a:p>
          <a:p>
            <a:r>
              <a:rPr lang="tr-TR" dirty="0" smtClean="0"/>
              <a:t/>
            </a:r>
            <a:br>
              <a:rPr lang="tr-TR" dirty="0" smtClean="0"/>
            </a:br>
            <a:r>
              <a:rPr lang="tr-TR" dirty="0" smtClean="0"/>
              <a:t>7. Meslek genel olarak yaşam boyu sürecek bir meslek niteliğinde midir? ( Mesleğin birey için sürekli bir iş niteliğinde olup olmadığı)</a:t>
            </a:r>
          </a:p>
          <a:p>
            <a:r>
              <a:rPr lang="tr-TR" dirty="0" smtClean="0"/>
              <a:t/>
            </a:r>
            <a:br>
              <a:rPr lang="tr-TR" dirty="0" smtClean="0"/>
            </a:br>
            <a:r>
              <a:rPr lang="tr-TR" dirty="0" smtClean="0"/>
              <a:t>Bütün bu meslek rehberlik çalışmaları,okulun psikolojik hizmetler programı içinde yürütülmek durumundadır.</a:t>
            </a:r>
            <a:br>
              <a:rPr lang="tr-TR" dirty="0" smtClean="0"/>
            </a:br>
            <a:endParaRPr 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357166"/>
            <a:ext cx="8401080" cy="6286544"/>
          </a:xfrm>
        </p:spPr>
        <p:txBody>
          <a:bodyPr>
            <a:normAutofit fontScale="77500" lnSpcReduction="20000"/>
          </a:bodyPr>
          <a:lstStyle/>
          <a:p>
            <a:r>
              <a:rPr lang="tr-TR" dirty="0" smtClean="0">
                <a:solidFill>
                  <a:srgbClr val="FFFF00"/>
                </a:solidFill>
              </a:rPr>
              <a:t>Okulda etkili bir meslek rehberliği için faaliyetlerin iyi bir şekilde planlanıp organize edilmesi gerekir. Bu hususta şu adımların atılması önerilir.</a:t>
            </a:r>
          </a:p>
          <a:p>
            <a:r>
              <a:rPr lang="tr-TR" dirty="0" smtClean="0"/>
              <a:t/>
            </a:r>
            <a:br>
              <a:rPr lang="tr-TR" dirty="0" smtClean="0"/>
            </a:br>
            <a:r>
              <a:rPr lang="tr-TR" dirty="0" smtClean="0"/>
              <a:t>1. Meslek rehberliği için temel amaçların, takip edilecek ana politikanın ve personel, mali imkanlar, faaliyet alanı gibi temel unsurların saptanması.</a:t>
            </a:r>
          </a:p>
          <a:p>
            <a:r>
              <a:rPr lang="tr-TR" dirty="0" smtClean="0"/>
              <a:t/>
            </a:r>
            <a:br>
              <a:rPr lang="tr-TR" dirty="0" smtClean="0"/>
            </a:br>
            <a:r>
              <a:rPr lang="tr-TR" dirty="0" smtClean="0"/>
              <a:t>2. Öğrencilerin meslek rehberlik ihtiyaçlarının ve niteliklerinin saptanması için gerekli tarama çalışmalarının yapılması.</a:t>
            </a:r>
          </a:p>
          <a:p>
            <a:r>
              <a:rPr lang="tr-TR" dirty="0" smtClean="0"/>
              <a:t/>
            </a:r>
            <a:br>
              <a:rPr lang="tr-TR" dirty="0" smtClean="0"/>
            </a:br>
            <a:r>
              <a:rPr lang="tr-TR" dirty="0" smtClean="0"/>
              <a:t>3. Meslek rehberliği için okulda halen mevcut çalışmalar, malzeme, personel ve diğer imkanların saptanması ve bir araya toplanması.</a:t>
            </a:r>
          </a:p>
          <a:p>
            <a:endParaRPr lang="tr-TR" dirty="0" smtClean="0"/>
          </a:p>
          <a:p>
            <a:r>
              <a:rPr lang="tr-TR" dirty="0" smtClean="0"/>
              <a:t/>
            </a:r>
            <a:br>
              <a:rPr lang="tr-TR" dirty="0" smtClean="0"/>
            </a:br>
            <a:endParaRPr lang="tr-T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429420"/>
          </a:xfrm>
        </p:spPr>
        <p:txBody>
          <a:bodyPr>
            <a:normAutofit fontScale="70000" lnSpcReduction="20000"/>
          </a:bodyPr>
          <a:lstStyle/>
          <a:p>
            <a:r>
              <a:rPr lang="tr-TR" dirty="0" smtClean="0"/>
              <a:t/>
            </a:r>
            <a:br>
              <a:rPr lang="tr-TR" dirty="0" smtClean="0"/>
            </a:br>
            <a:r>
              <a:rPr lang="tr-TR" dirty="0" smtClean="0"/>
              <a:t>4. Mesleğe giriş için belirli bir sınırlama var mıdır? (Milliyet, din, dil, ırk gibi ayrımlar,fiziksel özellikler bakımından sınırlamalar vs.)</a:t>
            </a:r>
          </a:p>
          <a:p>
            <a:r>
              <a:rPr lang="tr-TR" dirty="0" smtClean="0"/>
              <a:t/>
            </a:r>
            <a:br>
              <a:rPr lang="tr-TR" dirty="0" smtClean="0"/>
            </a:br>
            <a:r>
              <a:rPr lang="tr-TR" dirty="0" smtClean="0"/>
              <a:t>5. Çalışma koşulları nelerdir? (Günlük çalışma saatleri, mevsimlere göre işin yoğunlaşması,iş riskleri, bu risklerin karşılanması ile ilgili parasal güvence vs.)</a:t>
            </a:r>
          </a:p>
          <a:p>
            <a:endParaRPr lang="tr-TR" dirty="0" smtClean="0"/>
          </a:p>
          <a:p>
            <a:r>
              <a:rPr lang="tr-TR" dirty="0" smtClean="0"/>
              <a:t>6. Çalışmalar için gerekli bütçenin düzenlenmesi.</a:t>
            </a:r>
          </a:p>
          <a:p>
            <a:r>
              <a:rPr lang="tr-TR" dirty="0" smtClean="0"/>
              <a:t/>
            </a:r>
            <a:br>
              <a:rPr lang="tr-TR" dirty="0" smtClean="0"/>
            </a:br>
            <a:r>
              <a:rPr lang="tr-TR" dirty="0" smtClean="0"/>
              <a:t>7. Mesleklere ait bilgi materyalinin toplanması, tasnifi ve muhafazası sorumluluğunun belli bir danışmana verilmesi.</a:t>
            </a:r>
          </a:p>
          <a:p>
            <a:r>
              <a:rPr lang="tr-TR" dirty="0" smtClean="0"/>
              <a:t/>
            </a:r>
            <a:br>
              <a:rPr lang="tr-TR" dirty="0" smtClean="0"/>
            </a:br>
            <a:r>
              <a:rPr lang="tr-TR" dirty="0" smtClean="0"/>
              <a:t>8. Meslek rehberlik hizmetlerinin öğrencilere, öğretmenlere, yöneticilere, velilere ve çevreye duyurulması.</a:t>
            </a:r>
          </a:p>
          <a:p>
            <a:r>
              <a:rPr lang="tr-TR" dirty="0" smtClean="0"/>
              <a:t/>
            </a:r>
            <a:br>
              <a:rPr lang="tr-TR" dirty="0" smtClean="0"/>
            </a:br>
            <a:r>
              <a:rPr lang="tr-TR" dirty="0" smtClean="0"/>
              <a:t>9. Girişilen faaliyetlerin, yapılan meslek rehberliği danışmalarının ve kullanılan malzemenin etkinlik derecesinin belli zamanlarda değerlendirilmesi.</a:t>
            </a:r>
            <a:endParaRPr lang="tr-T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İlköğretim Döneminde Mesleki Rehberlik</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8709" y="1881977"/>
            <a:ext cx="9103860" cy="4893647"/>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400" dirty="0" smtClean="0"/>
              <a:t>Sekiz yıllık ilköğretim dönemini incelerken anasınıflarını ya da anaokullarını kapsayacak şekilde ele almakta yarar vardır. Çünkü çocuk okulöncesi eğitim ile veya anasınıfı ile örgün eğitim sürecine girmiş, böylece o süreçte öğretmenin sorumluluğu da başlamıştır.</a:t>
            </a:r>
          </a:p>
          <a:p>
            <a:pPr algn="just"/>
            <a:endParaRPr lang="tr-TR" sz="2400" dirty="0" smtClean="0"/>
          </a:p>
          <a:p>
            <a:pPr algn="just"/>
            <a:r>
              <a:rPr lang="tr-TR" sz="2400" dirty="0" smtClean="0"/>
              <a:t>Çocuğun genel gelişimi birbirini izleyen dönemler hâlinde devam eden bir süreç olduğuna göre mesleki gelişim de bu gelişimin bir boyutunu oluşturur. </a:t>
            </a:r>
          </a:p>
          <a:p>
            <a:pPr algn="just"/>
            <a:endParaRPr lang="tr-TR" sz="2400" dirty="0"/>
          </a:p>
          <a:p>
            <a:pPr algn="just"/>
            <a:r>
              <a:rPr lang="tr-TR" sz="2400" dirty="0" smtClean="0"/>
              <a:t>Çocuk, anaokulu döneminden başlayarak eğitim dönemleri içinde sadece "mesleki gelişim" boyutunda değil; "kişisel-sosyal gelişim" ve "eğitsel gelişim" boyutlarında da karşılanması gereken temel ihtiyaçlar içindedir.</a:t>
            </a:r>
            <a:endParaRPr lang="tr-TR" sz="2400" b="1" dirty="0"/>
          </a:p>
        </p:txBody>
      </p:sp>
    </p:spTree>
    <p:extLst>
      <p:ext uri="{BB962C8B-B14F-4D97-AF65-F5344CB8AC3E}">
        <p14:creationId xmlns:p14="http://schemas.microsoft.com/office/powerpoint/2010/main" val="29877038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755576" y="473072"/>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İlköğretim Döneminde Mesleki Rehberlik</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1139600"/>
            <a:ext cx="9103860" cy="6370975"/>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400" dirty="0"/>
              <a:t>Burada vurgulanmak istenen nokta; mesleki gelişim görevlerinin bir </a:t>
            </a:r>
            <a:r>
              <a:rPr lang="tr-TR" sz="2400" dirty="0" smtClean="0"/>
              <a:t>bütünlük içinde</a:t>
            </a:r>
            <a:r>
              <a:rPr lang="tr-TR" sz="2400" dirty="0"/>
              <a:t>, diğer gelişim alanlarındaki görevler ile birlikte başarılması gereğidir. </a:t>
            </a:r>
            <a:r>
              <a:rPr lang="tr-TR" sz="2400" dirty="0" smtClean="0"/>
              <a:t>Çocukluk dönemlerindeki </a:t>
            </a:r>
            <a:r>
              <a:rPr lang="tr-TR" sz="2400" dirty="0"/>
              <a:t>tüm görevler "gelişimsel yaklaşım" içinde ele alınmalıdır</a:t>
            </a:r>
            <a:r>
              <a:rPr lang="tr-TR" sz="2400" dirty="0" smtClean="0"/>
              <a:t>.</a:t>
            </a:r>
          </a:p>
          <a:p>
            <a:pPr algn="just"/>
            <a:endParaRPr lang="tr-TR" sz="2400" dirty="0"/>
          </a:p>
          <a:p>
            <a:pPr algn="just"/>
            <a:r>
              <a:rPr lang="tr-TR" sz="2400" dirty="0"/>
              <a:t>Çocuğun büyüme ve gelişme süreci içinde eğitimde esas alınması </a:t>
            </a:r>
            <a:r>
              <a:rPr lang="tr-TR" sz="2400" dirty="0" smtClean="0"/>
              <a:t>gereken öncelikli </a:t>
            </a:r>
            <a:r>
              <a:rPr lang="tr-TR" sz="2400" dirty="0"/>
              <a:t>amaçlar vardır. Bu amaçlar onun</a:t>
            </a:r>
            <a:r>
              <a:rPr lang="tr-TR" sz="2400" dirty="0" smtClean="0"/>
              <a:t>;</a:t>
            </a:r>
          </a:p>
          <a:p>
            <a:pPr algn="just"/>
            <a:endParaRPr lang="tr-TR" sz="2400" dirty="0"/>
          </a:p>
          <a:p>
            <a:pPr marL="342900" indent="-342900" algn="just">
              <a:buFont typeface="Arial" charset="0"/>
              <a:buChar char="•"/>
            </a:pPr>
            <a:r>
              <a:rPr lang="tr-TR" sz="2400" dirty="0" smtClean="0"/>
              <a:t>Kişisel-sosyal</a:t>
            </a:r>
          </a:p>
          <a:p>
            <a:pPr marL="342900" indent="-342900" algn="just">
              <a:buFont typeface="Arial" charset="0"/>
              <a:buChar char="•"/>
            </a:pPr>
            <a:r>
              <a:rPr lang="tr-TR" sz="2400" dirty="0" smtClean="0"/>
              <a:t>Eğitsel</a:t>
            </a:r>
          </a:p>
          <a:p>
            <a:pPr marL="342900" indent="-342900" algn="just">
              <a:buFont typeface="Arial" charset="0"/>
              <a:buChar char="•"/>
            </a:pPr>
            <a:r>
              <a:rPr lang="tr-TR" sz="2400" dirty="0" smtClean="0"/>
              <a:t>Mesleki </a:t>
            </a:r>
            <a:r>
              <a:rPr lang="tr-TR" sz="2400" dirty="0"/>
              <a:t>gelişim alanlarındaki temel ihtiyaçlarını karşılamaya yöneliktir</a:t>
            </a:r>
            <a:r>
              <a:rPr lang="tr-TR" sz="2400" dirty="0" smtClean="0"/>
              <a:t>.</a:t>
            </a:r>
          </a:p>
          <a:p>
            <a:pPr marL="342900" indent="-342900" algn="just">
              <a:buFont typeface="Arial" charset="0"/>
              <a:buChar char="•"/>
            </a:pPr>
            <a:endParaRPr lang="tr-TR" sz="2400" dirty="0"/>
          </a:p>
          <a:p>
            <a:pPr algn="just"/>
            <a:r>
              <a:rPr lang="tr-TR" sz="2400" dirty="0"/>
              <a:t>Bu üç alandaki gelişim özellikle anaokulu ve temel eğitim döneminde </a:t>
            </a:r>
            <a:r>
              <a:rPr lang="tr-TR" sz="2400" dirty="0" smtClean="0"/>
              <a:t>çok kritik </a:t>
            </a:r>
            <a:r>
              <a:rPr lang="tr-TR" sz="2400" dirty="0"/>
              <a:t>bir öneme sahiptir. Çünkü bu gelişim alanlarında kazanılacak </a:t>
            </a:r>
            <a:r>
              <a:rPr lang="tr-TR" sz="2400" dirty="0" smtClean="0"/>
              <a:t>yeterlilik ve </a:t>
            </a:r>
            <a:r>
              <a:rPr lang="tr-TR" sz="2400" dirty="0"/>
              <a:t>tutumlar, çocuğun </a:t>
            </a:r>
            <a:r>
              <a:rPr lang="tr-TR" sz="2400" dirty="0" smtClean="0"/>
              <a:t>yaşam boyu </a:t>
            </a:r>
            <a:r>
              <a:rPr lang="tr-TR" sz="2400" dirty="0"/>
              <a:t>(gençlikte ve yetişkinlikte) </a:t>
            </a:r>
            <a:r>
              <a:rPr lang="tr-TR" sz="2400" dirty="0" smtClean="0"/>
              <a:t>başarı </a:t>
            </a:r>
            <a:r>
              <a:rPr lang="es-ES" sz="2400" dirty="0" smtClean="0"/>
              <a:t>ile </a:t>
            </a:r>
            <a:r>
              <a:rPr lang="es-ES" sz="2400" dirty="0"/>
              <a:t>mutluluğunu belirleyici bir etkiye sahiptir.</a:t>
            </a:r>
            <a:endParaRPr lang="tr-TR" sz="2400" b="1" dirty="0"/>
          </a:p>
        </p:txBody>
      </p:sp>
    </p:spTree>
    <p:extLst>
      <p:ext uri="{BB962C8B-B14F-4D97-AF65-F5344CB8AC3E}">
        <p14:creationId xmlns:p14="http://schemas.microsoft.com/office/powerpoint/2010/main" val="41837270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Mesleki Gelişim Görevleri Ve Başarılmasında Temel İlkeler</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1758724"/>
            <a:ext cx="9103860" cy="4893647"/>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400" dirty="0" smtClean="0"/>
              <a:t>Anaokulu </a:t>
            </a:r>
            <a:r>
              <a:rPr lang="tr-TR" sz="2400" dirty="0"/>
              <a:t>yaşlarından başlayarak, ilköğretimin I. dönemini kapsayan </a:t>
            </a:r>
            <a:r>
              <a:rPr lang="tr-TR" sz="2400" dirty="0" smtClean="0"/>
              <a:t>5-12 yaşları </a:t>
            </a:r>
            <a:r>
              <a:rPr lang="tr-TR" sz="2400" dirty="0"/>
              <a:t>arasında çocuğun temel ihtiyaçları açısından mesleki gelişiminin </a:t>
            </a:r>
            <a:r>
              <a:rPr lang="tr-TR" sz="2400" dirty="0" smtClean="0"/>
              <a:t>sağlıklı sürebilmesi </a:t>
            </a:r>
            <a:r>
              <a:rPr lang="tr-TR" sz="2400" dirty="0"/>
              <a:t>için başarması beklenen gelişim görevleri </a:t>
            </a:r>
            <a:r>
              <a:rPr lang="tr-TR" sz="2400" dirty="0" smtClean="0"/>
              <a:t>şunlardır:</a:t>
            </a:r>
          </a:p>
          <a:p>
            <a:pPr algn="just"/>
            <a:endParaRPr lang="tr-TR" sz="2400" dirty="0"/>
          </a:p>
          <a:p>
            <a:pPr algn="just"/>
            <a:r>
              <a:rPr lang="tr-TR" sz="2400" dirty="0" smtClean="0"/>
              <a:t>● </a:t>
            </a:r>
            <a:r>
              <a:rPr lang="tr-TR" sz="2400" dirty="0"/>
              <a:t>İş yaşamı ve çalışmaya ilişkin olumlu tutumlar geliştirme</a:t>
            </a:r>
          </a:p>
          <a:p>
            <a:pPr algn="just"/>
            <a:r>
              <a:rPr lang="tr-TR" sz="2400" dirty="0"/>
              <a:t>● Kişisel nitelikleri ile meslekler/işler arasındaki ilişkileri anlamaya başlama</a:t>
            </a:r>
          </a:p>
          <a:p>
            <a:pPr algn="just"/>
            <a:r>
              <a:rPr lang="tr-TR" sz="2400" dirty="0"/>
              <a:t>● Meslekleri keşfetme ve tanıma</a:t>
            </a:r>
          </a:p>
          <a:p>
            <a:pPr algn="just"/>
            <a:r>
              <a:rPr lang="tr-TR" sz="2400" dirty="0"/>
              <a:t>● Boş zamanlarını değerlendirme alışkanlıkları geliştirme</a:t>
            </a:r>
          </a:p>
          <a:p>
            <a:pPr algn="just"/>
            <a:r>
              <a:rPr lang="tr-TR" sz="2400" dirty="0"/>
              <a:t>● Birlikte iş yapma/iş birliği ve paylaşmayı öğrenme</a:t>
            </a:r>
          </a:p>
          <a:p>
            <a:pPr algn="just"/>
            <a:r>
              <a:rPr lang="tr-TR" sz="2400" dirty="0"/>
              <a:t>● Toplum yaşamında çalışmanın önem ve gereğinin farkına varma</a:t>
            </a:r>
          </a:p>
          <a:p>
            <a:pPr algn="just"/>
            <a:r>
              <a:rPr lang="tr-TR" sz="2400" dirty="0"/>
              <a:t>● Karar verme, amaç belirleme, plan yapma stratejileri geliştirme</a:t>
            </a:r>
            <a:endParaRPr lang="tr-TR" sz="2400" b="1" dirty="0"/>
          </a:p>
        </p:txBody>
      </p:sp>
    </p:spTree>
    <p:extLst>
      <p:ext uri="{BB962C8B-B14F-4D97-AF65-F5344CB8AC3E}">
        <p14:creationId xmlns:p14="http://schemas.microsoft.com/office/powerpoint/2010/main" val="2400321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2"/>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İlköğretim I. Dönemde Öğrencilere Kazandırılacak Yeterlikler Ve Hedefler</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1834925"/>
            <a:ext cx="9103860" cy="5016758"/>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000" dirty="0" smtClean="0"/>
              <a:t>Daha </a:t>
            </a:r>
            <a:r>
              <a:rPr lang="tr-TR" sz="2000" dirty="0"/>
              <a:t>önce belirtildiği gibi mesleki gelişim açısından 5-12 yaşlar arası </a:t>
            </a:r>
            <a:r>
              <a:rPr lang="tr-TR" sz="2000" dirty="0" smtClean="0"/>
              <a:t>bir "Uyanış</a:t>
            </a:r>
            <a:r>
              <a:rPr lang="tr-TR" sz="2000" dirty="0"/>
              <a:t>" dönemi olarak nitelenir. Çocukta bu dönemde meslek bilincinin </a:t>
            </a:r>
            <a:r>
              <a:rPr lang="tr-TR" sz="2000" dirty="0" smtClean="0"/>
              <a:t>oluşmaya başladığı </a:t>
            </a:r>
            <a:r>
              <a:rPr lang="tr-TR" sz="2000" dirty="0"/>
              <a:t>kabul edilir. </a:t>
            </a:r>
            <a:endParaRPr lang="tr-TR" sz="2000" dirty="0" smtClean="0"/>
          </a:p>
          <a:p>
            <a:pPr algn="just"/>
            <a:endParaRPr lang="tr-TR" sz="2000" dirty="0"/>
          </a:p>
          <a:p>
            <a:pPr algn="just"/>
            <a:r>
              <a:rPr lang="tr-TR" sz="2000" dirty="0" smtClean="0"/>
              <a:t>Okulöncesi </a:t>
            </a:r>
            <a:r>
              <a:rPr lang="tr-TR" sz="2000" dirty="0"/>
              <a:t>eğitimde mesleki gelişim açısından </a:t>
            </a:r>
            <a:r>
              <a:rPr lang="tr-TR" sz="2000" dirty="0" smtClean="0"/>
              <a:t>belirlenen hedefler </a:t>
            </a:r>
            <a:r>
              <a:rPr lang="tr-TR" sz="2000" dirty="0"/>
              <a:t>temel eğitim içinde daha belirginleşerek ve genişleyerek </a:t>
            </a:r>
            <a:r>
              <a:rPr lang="tr-TR" sz="2000" dirty="0" smtClean="0"/>
              <a:t>devam eder.</a:t>
            </a:r>
          </a:p>
          <a:p>
            <a:pPr algn="just"/>
            <a:endParaRPr lang="tr-TR" sz="2000" dirty="0"/>
          </a:p>
          <a:p>
            <a:pPr algn="just"/>
            <a:r>
              <a:rPr lang="tr-TR" sz="2000" dirty="0"/>
              <a:t>İlköğretimde görevli sınıf öğretmenleri, öğrencilerin meslek seçimini </a:t>
            </a:r>
            <a:r>
              <a:rPr lang="tr-TR" sz="2000" dirty="0" smtClean="0"/>
              <a:t>etkileyecek bazı </a:t>
            </a:r>
            <a:r>
              <a:rPr lang="tr-TR" sz="2000" dirty="0"/>
              <a:t>gelişim görevlerinin gerçekleşmesinde önemli rol oynarlar</a:t>
            </a:r>
            <a:r>
              <a:rPr lang="tr-TR" sz="2000" dirty="0" smtClean="0"/>
              <a:t>.</a:t>
            </a:r>
          </a:p>
          <a:p>
            <a:pPr algn="just"/>
            <a:endParaRPr lang="tr-TR" sz="2000" dirty="0"/>
          </a:p>
          <a:p>
            <a:pPr algn="just"/>
            <a:r>
              <a:rPr lang="tr-TR" sz="2000" dirty="0" smtClean="0"/>
              <a:t>Özellikle, çocuğun </a:t>
            </a:r>
            <a:r>
              <a:rPr lang="tr-TR" sz="2000" dirty="0"/>
              <a:t>kendi özelliklerinin farkına varması, öğrendiklerinin mesleki </a:t>
            </a:r>
            <a:r>
              <a:rPr lang="tr-TR" sz="2000" dirty="0" smtClean="0"/>
              <a:t>gelişimdeki rolü</a:t>
            </a:r>
            <a:r>
              <a:rPr lang="tr-TR" sz="2000" dirty="0"/>
              <a:t>, çalışmanın toplum yaşamındaki önemini </a:t>
            </a:r>
            <a:r>
              <a:rPr lang="tr-TR" sz="2000" dirty="0" smtClean="0"/>
              <a:t>kavrama </a:t>
            </a:r>
            <a:r>
              <a:rPr lang="tr-TR" sz="2000" dirty="0"/>
              <a:t>gibi hedeflere </a:t>
            </a:r>
            <a:r>
              <a:rPr lang="tr-TR" sz="2000" dirty="0" smtClean="0"/>
              <a:t>ulaşılması sınıf </a:t>
            </a:r>
            <a:r>
              <a:rPr lang="tr-TR" sz="2000" dirty="0"/>
              <a:t>öğretmenlerinin bu konudaki bilinçli çabalarına bağlıdır. </a:t>
            </a:r>
            <a:endParaRPr lang="tr-TR" sz="2000" dirty="0" smtClean="0"/>
          </a:p>
          <a:p>
            <a:pPr algn="just"/>
            <a:endParaRPr lang="tr-TR" sz="2000" dirty="0"/>
          </a:p>
          <a:p>
            <a:pPr algn="just"/>
            <a:r>
              <a:rPr lang="tr-TR" sz="2000" dirty="0" smtClean="0"/>
              <a:t>Bir </a:t>
            </a:r>
            <a:r>
              <a:rPr lang="tr-TR" sz="2000" dirty="0"/>
              <a:t>okulda </a:t>
            </a:r>
            <a:r>
              <a:rPr lang="tr-TR" sz="2000" dirty="0" smtClean="0"/>
              <a:t>rehberlik uzmanı </a:t>
            </a:r>
            <a:r>
              <a:rPr lang="tr-TR" sz="2000" dirty="0"/>
              <a:t>olsun ya da olmasın, özellikle temel eğitimde mesleki rehberlik </a:t>
            </a:r>
            <a:r>
              <a:rPr lang="tr-TR" sz="2000" dirty="0" smtClean="0"/>
              <a:t>hizmetlerinde en </a:t>
            </a:r>
            <a:r>
              <a:rPr lang="tr-TR" sz="2000" dirty="0"/>
              <a:t>etkili rolü oynayacak kişi sınıf öğretmenidir.</a:t>
            </a:r>
            <a:endParaRPr lang="tr-TR" sz="2000" b="1" dirty="0"/>
          </a:p>
        </p:txBody>
      </p:sp>
    </p:spTree>
    <p:extLst>
      <p:ext uri="{BB962C8B-B14F-4D97-AF65-F5344CB8AC3E}">
        <p14:creationId xmlns:p14="http://schemas.microsoft.com/office/powerpoint/2010/main" val="38827059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Serdar\Devam Eden Sunumlar\338 -21. YÜZYILDA EĞİTİMDE REHBERLİK HİZMETLERİ\png\3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
            <a:ext cx="8640959" cy="6799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6777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395536" y="260648"/>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İlköğretim Sonunda “Yöneltme” (Yönlendirme) Hizmeti</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1873024"/>
            <a:ext cx="9103860" cy="5016758"/>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000" dirty="0"/>
              <a:t>Eğitim süreci içinde öğrencilerin ilgi, eğilim ve yetenekleri </a:t>
            </a:r>
            <a:r>
              <a:rPr lang="tr-TR" sz="2000" dirty="0" smtClean="0"/>
              <a:t>doğrultusunda, aynı </a:t>
            </a:r>
            <a:r>
              <a:rPr lang="tr-TR" sz="2000" dirty="0"/>
              <a:t>zamanda ülkenin ihtiyaç ve koşulları da dikkate alınarak, üst öğrenime, </a:t>
            </a:r>
            <a:r>
              <a:rPr lang="tr-TR" sz="2000" dirty="0" smtClean="0"/>
              <a:t>belli eğitim </a:t>
            </a:r>
            <a:r>
              <a:rPr lang="tr-TR" sz="2000" dirty="0"/>
              <a:t>ve iş/meslek alanlarına yönlendirilmeleri rehberlik hizmetlerinden </a:t>
            </a:r>
            <a:r>
              <a:rPr lang="tr-TR" sz="2000" dirty="0" smtClean="0"/>
              <a:t>beklenen en </a:t>
            </a:r>
            <a:r>
              <a:rPr lang="tr-TR" sz="2000" dirty="0"/>
              <a:t>önemli işlev </a:t>
            </a:r>
            <a:r>
              <a:rPr lang="tr-TR" sz="2000" dirty="0" smtClean="0"/>
              <a:t>olmuştur.</a:t>
            </a:r>
          </a:p>
          <a:p>
            <a:pPr algn="just"/>
            <a:endParaRPr lang="tr-TR" sz="2000" dirty="0"/>
          </a:p>
          <a:p>
            <a:pPr algn="just"/>
            <a:r>
              <a:rPr lang="tr-TR" sz="2000" dirty="0" smtClean="0"/>
              <a:t>Özellikle </a:t>
            </a:r>
            <a:r>
              <a:rPr lang="tr-TR" sz="2000" dirty="0"/>
              <a:t>8. Milli Eğitim Şûrasından günümüze </a:t>
            </a:r>
            <a:r>
              <a:rPr lang="tr-TR" sz="2000" dirty="0" smtClean="0"/>
              <a:t>dek toplanan </a:t>
            </a:r>
            <a:r>
              <a:rPr lang="tr-TR" sz="2000" dirty="0"/>
              <a:t>eğitim şûralarında bu işlev önemle vurgulanmış, okul rehberlik </a:t>
            </a:r>
            <a:r>
              <a:rPr lang="tr-TR" sz="2000" dirty="0" smtClean="0"/>
              <a:t>hizmetlerinden bu </a:t>
            </a:r>
            <a:r>
              <a:rPr lang="tr-TR" sz="2000" dirty="0"/>
              <a:t>yönde etkin olması </a:t>
            </a:r>
            <a:r>
              <a:rPr lang="tr-TR" sz="2000" dirty="0" smtClean="0"/>
              <a:t>beklenmiştir.</a:t>
            </a:r>
          </a:p>
          <a:p>
            <a:pPr algn="just"/>
            <a:endParaRPr lang="tr-TR" sz="2000" dirty="0"/>
          </a:p>
          <a:p>
            <a:pPr algn="just"/>
            <a:r>
              <a:rPr lang="tr-TR" sz="2000" dirty="0" smtClean="0"/>
              <a:t>Bu </a:t>
            </a:r>
            <a:r>
              <a:rPr lang="tr-TR" sz="2000" dirty="0"/>
              <a:t>husus, 1739 sayılı Milli Eğitim Temel Kanunu'nda (Madde 3), </a:t>
            </a:r>
            <a:r>
              <a:rPr lang="tr-TR" sz="2000" dirty="0" smtClean="0"/>
              <a:t>Türk Milli </a:t>
            </a:r>
            <a:r>
              <a:rPr lang="tr-TR" sz="2000" dirty="0"/>
              <a:t>Eğitiminin temel amaçlarından ve temel ilkelerinden biri olarak (madde </a:t>
            </a:r>
            <a:r>
              <a:rPr lang="tr-TR" sz="2000" dirty="0" smtClean="0"/>
              <a:t>6) vurgulanmıştır</a:t>
            </a:r>
            <a:r>
              <a:rPr lang="tr-TR" sz="2000" dirty="0"/>
              <a:t>. </a:t>
            </a:r>
            <a:endParaRPr lang="tr-TR" sz="2000" dirty="0" smtClean="0"/>
          </a:p>
          <a:p>
            <a:pPr algn="just"/>
            <a:endParaRPr lang="tr-TR" sz="2000" dirty="0"/>
          </a:p>
          <a:p>
            <a:pPr algn="just"/>
            <a:r>
              <a:rPr lang="tr-TR" sz="2000" dirty="0" smtClean="0"/>
              <a:t>Sekiz </a:t>
            </a:r>
            <a:r>
              <a:rPr lang="tr-TR" sz="2000" dirty="0"/>
              <a:t>yıllık ilköğretime geçişi düzenleyen 4306 sayılı </a:t>
            </a:r>
            <a:r>
              <a:rPr lang="tr-TR" sz="2000" dirty="0" smtClean="0"/>
              <a:t>yasada (1997), ilköğretimin 8. yılında öğrencilerin ortaöğretim okullarına ve iş alanlarına yöneltileceği</a:t>
            </a:r>
            <a:r>
              <a:rPr lang="tr-TR" sz="2000" dirty="0"/>
              <a:t>, bu konuda okul rehberlik örgütünün yardımcı olacağı ve </a:t>
            </a:r>
            <a:r>
              <a:rPr lang="tr-TR" sz="2000" dirty="0" smtClean="0"/>
              <a:t>Milli Eğitim </a:t>
            </a:r>
            <a:r>
              <a:rPr lang="tr-TR" sz="2000" dirty="0"/>
              <a:t>Sisteminin bu yöneltmeyi yapacak biçimde yeniden düzenleneceği </a:t>
            </a:r>
            <a:r>
              <a:rPr lang="tr-TR" sz="2000" dirty="0" smtClean="0"/>
              <a:t>belirtilmiştir.</a:t>
            </a:r>
            <a:endParaRPr lang="tr-TR" sz="2000" b="1" dirty="0"/>
          </a:p>
        </p:txBody>
      </p:sp>
    </p:spTree>
    <p:extLst>
      <p:ext uri="{BB962C8B-B14F-4D97-AF65-F5344CB8AC3E}">
        <p14:creationId xmlns:p14="http://schemas.microsoft.com/office/powerpoint/2010/main" val="337191757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Mesleki Olgunluğun Boyutları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2006374"/>
            <a:ext cx="9103860" cy="3416320"/>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ctr">
              <a:buAutoNum type="arabicPeriod"/>
            </a:pPr>
            <a:r>
              <a:rPr lang="tr-TR" sz="2400" b="1" dirty="0" smtClean="0">
                <a:solidFill>
                  <a:srgbClr val="00B0F0"/>
                </a:solidFill>
              </a:rPr>
              <a:t>BOYUT</a:t>
            </a:r>
            <a:r>
              <a:rPr lang="tr-TR" sz="2400" b="1" dirty="0">
                <a:solidFill>
                  <a:srgbClr val="00B0F0"/>
                </a:solidFill>
              </a:rPr>
              <a:t>: Meslek Seçimine Planlı </a:t>
            </a:r>
            <a:r>
              <a:rPr lang="tr-TR" sz="2400" b="1" dirty="0" smtClean="0">
                <a:solidFill>
                  <a:srgbClr val="00B0F0"/>
                </a:solidFill>
              </a:rPr>
              <a:t>Yöneliş</a:t>
            </a:r>
          </a:p>
          <a:p>
            <a:pPr marL="457200" indent="-457200" algn="ctr">
              <a:buAutoNum type="arabicPeriod"/>
            </a:pPr>
            <a:endParaRPr lang="tr-TR" sz="2400" b="1" dirty="0"/>
          </a:p>
          <a:p>
            <a:r>
              <a:rPr lang="tr-TR" sz="2400" dirty="0"/>
              <a:t>Bu boyut her bireyin bir işi/mesleği olması bu nedenle kendisinin de </a:t>
            </a:r>
            <a:r>
              <a:rPr lang="tr-TR" sz="2400" dirty="0" smtClean="0"/>
              <a:t>bir karar </a:t>
            </a:r>
            <a:r>
              <a:rPr lang="tr-TR" sz="2400" dirty="0"/>
              <a:t>vermesi gerektiğini kabullenmesi, bu gereğin bilincinde olması ve planlı </a:t>
            </a:r>
            <a:r>
              <a:rPr lang="tr-TR" sz="2400" dirty="0" smtClean="0"/>
              <a:t>bir şekilde </a:t>
            </a:r>
            <a:r>
              <a:rPr lang="tr-TR" sz="2400" dirty="0"/>
              <a:t>bu konuya yönelmesini ifade eder. Şu davranışları kapsar</a:t>
            </a:r>
            <a:r>
              <a:rPr lang="tr-TR" sz="2400" dirty="0" smtClean="0"/>
              <a:t>:</a:t>
            </a:r>
          </a:p>
          <a:p>
            <a:endParaRPr lang="tr-TR" sz="2400" dirty="0"/>
          </a:p>
          <a:p>
            <a:r>
              <a:rPr lang="tr-TR" sz="2400" dirty="0"/>
              <a:t>a. Seçme/tercih konusu ile ilgilenme</a:t>
            </a:r>
          </a:p>
          <a:p>
            <a:r>
              <a:rPr lang="tr-TR" sz="2400" dirty="0"/>
              <a:t>b. Bu amaçla çeşitli kaynaklardan yararlanma</a:t>
            </a:r>
            <a:endParaRPr lang="tr-TR" sz="2400" b="1" dirty="0"/>
          </a:p>
        </p:txBody>
      </p:sp>
    </p:spTree>
    <p:extLst>
      <p:ext uri="{BB962C8B-B14F-4D97-AF65-F5344CB8AC3E}">
        <p14:creationId xmlns:p14="http://schemas.microsoft.com/office/powerpoint/2010/main" val="108357741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Mesleki Olgunluğun Boyutları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2025424"/>
            <a:ext cx="9103860" cy="3785652"/>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b="1" dirty="0">
                <a:solidFill>
                  <a:srgbClr val="00B0F0"/>
                </a:solidFill>
              </a:rPr>
              <a:t>2. BOYUT: Mesleki Bilgilerin Belirginleşmesi ve </a:t>
            </a:r>
            <a:r>
              <a:rPr lang="tr-TR" sz="2400" b="1" dirty="0" smtClean="0">
                <a:solidFill>
                  <a:srgbClr val="00B0F0"/>
                </a:solidFill>
              </a:rPr>
              <a:t>Planlama Yapma</a:t>
            </a:r>
          </a:p>
          <a:p>
            <a:pPr algn="just"/>
            <a:endParaRPr lang="tr-TR" sz="2400" b="1" dirty="0"/>
          </a:p>
          <a:p>
            <a:pPr algn="just"/>
            <a:r>
              <a:rPr lang="tr-TR" sz="2400" dirty="0"/>
              <a:t>Genç olgunlaştıkça mesleklere ilişkin bilgilerinin daha doğru ve </a:t>
            </a:r>
            <a:r>
              <a:rPr lang="tr-TR" sz="2400" dirty="0" smtClean="0"/>
              <a:t>gerçekçi olması </a:t>
            </a:r>
            <a:r>
              <a:rPr lang="tr-TR" sz="2400" dirty="0"/>
              <a:t>beklenir. Meslek seçiminin, çalışma ve iş yaşamına ilişkin güvenilir </a:t>
            </a:r>
            <a:r>
              <a:rPr lang="tr-TR" sz="2400" dirty="0" smtClean="0"/>
              <a:t>bilgilere dayanması </a:t>
            </a:r>
            <a:r>
              <a:rPr lang="tr-TR" sz="2400" dirty="0"/>
              <a:t>ve yapılan planların gerçekçi ve uygulanabilir nitelikte </a:t>
            </a:r>
            <a:r>
              <a:rPr lang="tr-TR" sz="2400" dirty="0" smtClean="0"/>
              <a:t>olması beklenir</a:t>
            </a:r>
            <a:r>
              <a:rPr lang="tr-TR" sz="2400" dirty="0"/>
              <a:t>, bu boyut şunları kapsar</a:t>
            </a:r>
            <a:r>
              <a:rPr lang="tr-TR" sz="2400" dirty="0" smtClean="0"/>
              <a:t>:</a:t>
            </a:r>
          </a:p>
          <a:p>
            <a:pPr algn="just"/>
            <a:endParaRPr lang="tr-TR" sz="2400" dirty="0"/>
          </a:p>
          <a:p>
            <a:pPr algn="just"/>
            <a:r>
              <a:rPr lang="tr-TR" sz="2400" dirty="0"/>
              <a:t>a. Tercih edilen meslek hakkında özgül bilgileri saptama</a:t>
            </a:r>
          </a:p>
          <a:p>
            <a:pPr algn="just"/>
            <a:r>
              <a:rPr lang="tr-TR" sz="2400" dirty="0"/>
              <a:t>b. Tercih edilen mesleğe hazırlanma ve girişi daha özgül olarak planlama</a:t>
            </a:r>
          </a:p>
          <a:p>
            <a:pPr algn="just"/>
            <a:r>
              <a:rPr lang="tr-TR" sz="2400" dirty="0"/>
              <a:t>c. Planlama faaliyetlerini genişletme ve eyleme </a:t>
            </a:r>
            <a:r>
              <a:rPr lang="tr-TR" sz="2400" dirty="0" smtClean="0"/>
              <a:t>koyma</a:t>
            </a:r>
            <a:endParaRPr lang="tr-TR" sz="2400" dirty="0"/>
          </a:p>
        </p:txBody>
      </p:sp>
    </p:spTree>
    <p:extLst>
      <p:ext uri="{BB962C8B-B14F-4D97-AF65-F5344CB8AC3E}">
        <p14:creationId xmlns:p14="http://schemas.microsoft.com/office/powerpoint/2010/main" val="214031307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Mesleki Olgunluğun Boyutları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1587275"/>
            <a:ext cx="9103860" cy="5632311"/>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b="1" dirty="0">
                <a:solidFill>
                  <a:srgbClr val="00B0F0"/>
                </a:solidFill>
              </a:rPr>
              <a:t>3. BOYUT: Meslek Tercihlerinin </a:t>
            </a:r>
            <a:r>
              <a:rPr lang="tr-TR" sz="2400" b="1" dirty="0" smtClean="0">
                <a:solidFill>
                  <a:srgbClr val="00B0F0"/>
                </a:solidFill>
              </a:rPr>
              <a:t>Tutarlılığı</a:t>
            </a:r>
          </a:p>
          <a:p>
            <a:pPr algn="ctr"/>
            <a:endParaRPr lang="tr-TR" sz="2400" b="1" dirty="0"/>
          </a:p>
          <a:p>
            <a:pPr algn="just"/>
            <a:r>
              <a:rPr lang="tr-TR" sz="2400" dirty="0"/>
              <a:t>Genç tek ve kesin bir meslek üzerinde kararını vermese de, tercihi </a:t>
            </a:r>
            <a:r>
              <a:rPr lang="tr-TR" sz="2400" dirty="0" smtClean="0"/>
              <a:t>belli alanlara </a:t>
            </a:r>
            <a:r>
              <a:rPr lang="tr-TR" sz="2400" dirty="0"/>
              <a:t>yönelik olarak belirginleşmelidir. (Örneğin, tıp alanında) Eğer genç </a:t>
            </a:r>
            <a:r>
              <a:rPr lang="tr-TR" sz="2400" dirty="0" smtClean="0"/>
              <a:t>bazı tercihlerini </a:t>
            </a:r>
            <a:r>
              <a:rPr lang="tr-TR" sz="2400" dirty="0"/>
              <a:t>sosyal alanlara yönelik, bazı tercihlerini fen ve edebiyat alanında </a:t>
            </a:r>
            <a:r>
              <a:rPr lang="tr-TR" sz="2400" dirty="0" smtClean="0"/>
              <a:t>yapıyorsa bir </a:t>
            </a:r>
            <a:r>
              <a:rPr lang="tr-TR" sz="2400" dirty="0"/>
              <a:t>tutarlılık göstermiyor demektir. Bu da onun "mesleki </a:t>
            </a:r>
            <a:r>
              <a:rPr lang="tr-TR" sz="2400" dirty="0" err="1" smtClean="0"/>
              <a:t>olgunluğu"nun</a:t>
            </a:r>
            <a:r>
              <a:rPr lang="tr-TR" sz="2400" dirty="0" smtClean="0"/>
              <a:t> düzeyi </a:t>
            </a:r>
            <a:r>
              <a:rPr lang="tr-TR" sz="2400" dirty="0"/>
              <a:t>konusunda bir soru işareti yaratır. </a:t>
            </a:r>
            <a:endParaRPr lang="tr-TR" sz="2400" dirty="0" smtClean="0"/>
          </a:p>
          <a:p>
            <a:pPr algn="just"/>
            <a:endParaRPr lang="tr-TR" sz="2400" dirty="0"/>
          </a:p>
          <a:p>
            <a:pPr algn="just"/>
            <a:r>
              <a:rPr lang="tr-TR" sz="2400" dirty="0" smtClean="0"/>
              <a:t>Aynı </a:t>
            </a:r>
            <a:r>
              <a:rPr lang="tr-TR" sz="2400" dirty="0"/>
              <a:t>şekilde seçtiği mesleklerin </a:t>
            </a:r>
            <a:r>
              <a:rPr lang="tr-TR" sz="2400" dirty="0" smtClean="0"/>
              <a:t>düzeyi (giriş </a:t>
            </a:r>
            <a:r>
              <a:rPr lang="tr-TR" sz="2400" dirty="0"/>
              <a:t>düzeyindeki işler, uzmanlık düzeyinde ... gibi) yönünden, de bir </a:t>
            </a:r>
            <a:r>
              <a:rPr lang="tr-TR" sz="2400" dirty="0" smtClean="0"/>
              <a:t>tutarlılık aranır</a:t>
            </a:r>
            <a:r>
              <a:rPr lang="tr-TR" sz="2400" dirty="0"/>
              <a:t>. O hâlde bu boyutun kapsadığı davranışlar şunlardır</a:t>
            </a:r>
            <a:r>
              <a:rPr lang="tr-TR" sz="2400" dirty="0" smtClean="0"/>
              <a:t>:</a:t>
            </a:r>
          </a:p>
          <a:p>
            <a:pPr algn="just"/>
            <a:endParaRPr lang="tr-TR" sz="2400" dirty="0"/>
          </a:p>
          <a:p>
            <a:pPr algn="just"/>
            <a:r>
              <a:rPr lang="tr-TR" sz="2400" dirty="0"/>
              <a:t>a. Alanlar açısından meslek tercihlerinin tutarlılığı</a:t>
            </a:r>
          </a:p>
          <a:p>
            <a:pPr algn="just"/>
            <a:r>
              <a:rPr lang="tr-TR" sz="2400" dirty="0"/>
              <a:t>b. Düzeyler açısından meslek tercihlerinin tutarlılığı</a:t>
            </a:r>
          </a:p>
          <a:p>
            <a:pPr algn="just"/>
            <a:r>
              <a:rPr lang="tr-TR" sz="2400" dirty="0"/>
              <a:t>c. Alanlar ve düzeyler dahilinde meslek tercihlerinin </a:t>
            </a:r>
            <a:r>
              <a:rPr lang="tr-TR" sz="2400" dirty="0" smtClean="0"/>
              <a:t>tutarlılığı</a:t>
            </a:r>
            <a:endParaRPr lang="tr-TR" sz="2400" dirty="0"/>
          </a:p>
        </p:txBody>
      </p:sp>
    </p:spTree>
    <p:extLst>
      <p:ext uri="{BB962C8B-B14F-4D97-AF65-F5344CB8AC3E}">
        <p14:creationId xmlns:p14="http://schemas.microsoft.com/office/powerpoint/2010/main" val="351300751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Mesleki Olgunluğun Boyutları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21431" y="1587274"/>
            <a:ext cx="9103860" cy="4893647"/>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b="1" dirty="0" smtClean="0">
                <a:solidFill>
                  <a:srgbClr val="00B0F0"/>
                </a:solidFill>
              </a:rPr>
              <a:t>4. BOYUT: Özelliklerin Billurlaşması</a:t>
            </a:r>
          </a:p>
          <a:p>
            <a:pPr algn="ctr"/>
            <a:endParaRPr lang="tr-TR" sz="2400" b="1" dirty="0" smtClean="0"/>
          </a:p>
          <a:p>
            <a:pPr algn="just"/>
            <a:r>
              <a:rPr lang="tr-TR" sz="2400" dirty="0" smtClean="0"/>
              <a:t>Olgunluğun </a:t>
            </a:r>
            <a:r>
              <a:rPr lang="tr-TR" sz="2400" dirty="0"/>
              <a:t>bir başka ölçütü de meslek seçimine uygun yetenek, ilgi </a:t>
            </a:r>
            <a:r>
              <a:rPr lang="tr-TR" sz="2400" dirty="0" smtClean="0"/>
              <a:t>ve kişilik </a:t>
            </a:r>
            <a:r>
              <a:rPr lang="tr-TR" sz="2400" dirty="0"/>
              <a:t>özelliklerinin belirginleşmesidir. Bu boyutun kapsamı </a:t>
            </a:r>
            <a:r>
              <a:rPr lang="tr-TR" sz="2400" dirty="0" smtClean="0"/>
              <a:t>ise; </a:t>
            </a:r>
          </a:p>
          <a:p>
            <a:pPr algn="just"/>
            <a:endParaRPr lang="tr-TR" sz="2400" dirty="0"/>
          </a:p>
          <a:p>
            <a:pPr algn="just"/>
            <a:r>
              <a:rPr lang="tr-TR" sz="2400" dirty="0" smtClean="0"/>
              <a:t>a</a:t>
            </a:r>
            <a:r>
              <a:rPr lang="tr-TR" sz="2400" dirty="0"/>
              <a:t>. Ölçülen ilgilerin kristalleşme derecesi</a:t>
            </a:r>
          </a:p>
          <a:p>
            <a:pPr algn="just"/>
            <a:r>
              <a:rPr lang="tr-TR" sz="2400" dirty="0"/>
              <a:t>b. İlgi olgunluğu (ilgilerinde tutarlılık)</a:t>
            </a:r>
          </a:p>
          <a:p>
            <a:pPr algn="just"/>
            <a:r>
              <a:rPr lang="tr-TR" sz="2400" dirty="0"/>
              <a:t>c. Çalışma/iş yapmaya karşı güdülenme</a:t>
            </a:r>
          </a:p>
          <a:p>
            <a:pPr algn="just"/>
            <a:r>
              <a:rPr lang="tr-TR" sz="2400" dirty="0"/>
              <a:t>d. İş değerlerinin belirginleşme derecesi</a:t>
            </a:r>
          </a:p>
          <a:p>
            <a:pPr algn="just"/>
            <a:r>
              <a:rPr lang="tr-TR" sz="2400" dirty="0"/>
              <a:t>e. Çalışma ve işin insan yaşamında sağladığı ekonomik, sosyal ve </a:t>
            </a:r>
            <a:r>
              <a:rPr lang="tr-TR" sz="2400" dirty="0" smtClean="0"/>
              <a:t>psikolojik doyumları </a:t>
            </a:r>
            <a:r>
              <a:rPr lang="tr-TR" sz="2400" dirty="0"/>
              <a:t>kabul etme </a:t>
            </a:r>
            <a:endParaRPr lang="tr-TR" sz="2400" dirty="0" smtClean="0"/>
          </a:p>
          <a:p>
            <a:pPr algn="just"/>
            <a:r>
              <a:rPr lang="tr-TR" sz="2400" dirty="0"/>
              <a:t>f</a:t>
            </a:r>
            <a:r>
              <a:rPr lang="tr-TR" sz="2400" dirty="0" smtClean="0"/>
              <a:t>. </a:t>
            </a:r>
            <a:r>
              <a:rPr lang="tr-TR" sz="2400" dirty="0"/>
              <a:t>Seçme ve planlama sorumluluğunun kabullenilmesi (üstlenme)</a:t>
            </a:r>
          </a:p>
          <a:p>
            <a:pPr algn="just"/>
            <a:r>
              <a:rPr lang="tr-TR" sz="2400" dirty="0"/>
              <a:t>g. Meslek seçiminde bağımsızlık</a:t>
            </a:r>
          </a:p>
        </p:txBody>
      </p:sp>
    </p:spTree>
    <p:extLst>
      <p:ext uri="{BB962C8B-B14F-4D97-AF65-F5344CB8AC3E}">
        <p14:creationId xmlns:p14="http://schemas.microsoft.com/office/powerpoint/2010/main" val="421686267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500"/>
                                        <p:tgtEl>
                                          <p:spTgt spid="5">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animEffect transition="in" filter="fade">
                                      <p:cBhvr>
                                        <p:cTn id="4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584775"/>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Mesleki Olgunluğun Boyutları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4287" y="1806349"/>
            <a:ext cx="9103860" cy="4524315"/>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b="1" dirty="0">
                <a:solidFill>
                  <a:srgbClr val="00B0F0"/>
                </a:solidFill>
              </a:rPr>
              <a:t>5. BOYUT: Meslek Tercihlerinde </a:t>
            </a:r>
            <a:r>
              <a:rPr lang="tr-TR" sz="2400" b="1" dirty="0" smtClean="0">
                <a:solidFill>
                  <a:srgbClr val="00B0F0"/>
                </a:solidFill>
              </a:rPr>
              <a:t>Akılcılık</a:t>
            </a:r>
          </a:p>
          <a:p>
            <a:pPr algn="ctr"/>
            <a:endParaRPr lang="tr-TR" sz="2400" b="1" dirty="0"/>
          </a:p>
          <a:p>
            <a:pPr algn="just"/>
            <a:r>
              <a:rPr lang="tr-TR" sz="2400" dirty="0" smtClean="0"/>
              <a:t>Gencin </a:t>
            </a:r>
            <a:r>
              <a:rPr lang="tr-TR" sz="2400" dirty="0"/>
              <a:t>meslek seçiminde durumu mantıklı olarak değerlendirmesi (</a:t>
            </a:r>
            <a:r>
              <a:rPr lang="tr-TR" sz="2400" dirty="0" smtClean="0"/>
              <a:t>kendi özellik </a:t>
            </a:r>
            <a:r>
              <a:rPr lang="tr-TR" sz="2400" dirty="0"/>
              <a:t>ve koşulları ile mesleklerin niteliklerini) ve akılcı bir yol izlemesi </a:t>
            </a:r>
            <a:r>
              <a:rPr lang="tr-TR" sz="2400" dirty="0" smtClean="0"/>
              <a:t>beklenir. Bu </a:t>
            </a:r>
            <a:r>
              <a:rPr lang="tr-TR" sz="2400" dirty="0"/>
              <a:t>konu üzerinde düşünüp çaba harcaması ve buna göre davranması </a:t>
            </a:r>
            <a:r>
              <a:rPr lang="tr-TR" sz="2400" dirty="0" smtClean="0"/>
              <a:t>olgunluk derecesini </a:t>
            </a:r>
            <a:r>
              <a:rPr lang="tr-TR" sz="2400" dirty="0"/>
              <a:t>gösteren bir ölçüttür. Şöyle ki</a:t>
            </a:r>
            <a:r>
              <a:rPr lang="tr-TR" sz="2400" dirty="0" smtClean="0"/>
              <a:t>;</a:t>
            </a:r>
          </a:p>
          <a:p>
            <a:pPr algn="just"/>
            <a:endParaRPr lang="tr-TR" sz="2400" dirty="0"/>
          </a:p>
          <a:p>
            <a:pPr algn="just"/>
            <a:r>
              <a:rPr lang="tr-TR" sz="2400" dirty="0"/>
              <a:t>a. Yetenek ve tercihler arasında uyuşma</a:t>
            </a:r>
          </a:p>
          <a:p>
            <a:pPr algn="just"/>
            <a:r>
              <a:rPr lang="tr-TR" sz="2400" dirty="0"/>
              <a:t>b. Ölçülen ilgiler ile tercihler arasında uyuşma</a:t>
            </a:r>
          </a:p>
          <a:p>
            <a:pPr algn="just"/>
            <a:r>
              <a:rPr lang="tr-TR" sz="2400" dirty="0"/>
              <a:t>c. Yetenek düzeyi, ölçülen ilgiler ve meslek düzeyi arasında uyuşma</a:t>
            </a:r>
          </a:p>
          <a:p>
            <a:pPr algn="just"/>
            <a:r>
              <a:rPr lang="tr-TR" sz="2400" dirty="0"/>
              <a:t>d. Tercihlerin </a:t>
            </a:r>
            <a:r>
              <a:rPr lang="tr-TR" sz="2400" dirty="0" err="1"/>
              <a:t>sosyo</a:t>
            </a:r>
            <a:r>
              <a:rPr lang="tr-TR" sz="2400" dirty="0"/>
              <a:t>-ekonomik açıdan erişilebilirliği (koşullarına uygunluğu)</a:t>
            </a:r>
          </a:p>
        </p:txBody>
      </p:sp>
    </p:spTree>
    <p:extLst>
      <p:ext uri="{BB962C8B-B14F-4D97-AF65-F5344CB8AC3E}">
        <p14:creationId xmlns:p14="http://schemas.microsoft.com/office/powerpoint/2010/main" val="30714620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Ortaöğretim Döneminde Mesleki Rehberliğin Amaçları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4287" y="1482500"/>
            <a:ext cx="9103860" cy="5262979"/>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400" dirty="0" smtClean="0"/>
              <a:t>Lise </a:t>
            </a:r>
            <a:r>
              <a:rPr lang="tr-TR" sz="2400" dirty="0"/>
              <a:t>yıllarında ergene sağlanacak mesleki rehberlik hizmetlerinin </a:t>
            </a:r>
            <a:r>
              <a:rPr lang="tr-TR" sz="2400" dirty="0" smtClean="0"/>
              <a:t>aşağıdaki yönlerden </a:t>
            </a:r>
            <a:r>
              <a:rPr lang="tr-TR" sz="2400" dirty="0"/>
              <a:t>onun mesleki gelişimine yardımcı olması </a:t>
            </a:r>
            <a:r>
              <a:rPr lang="tr-TR" sz="2400" dirty="0" smtClean="0"/>
              <a:t>gerekir: </a:t>
            </a:r>
          </a:p>
          <a:p>
            <a:pPr algn="just"/>
            <a:endParaRPr lang="tr-TR" sz="2400" dirty="0"/>
          </a:p>
          <a:p>
            <a:pPr algn="just"/>
            <a:r>
              <a:rPr lang="tr-TR" sz="2400" dirty="0" smtClean="0"/>
              <a:t>1</a:t>
            </a:r>
            <a:r>
              <a:rPr lang="tr-TR" sz="2400" dirty="0"/>
              <a:t>. Lisedeki programlar içinden kendine uygun branşı/dalı seçmeleri, </a:t>
            </a:r>
            <a:r>
              <a:rPr lang="tr-TR" sz="2400" dirty="0" smtClean="0"/>
              <a:t>kendi ilgi </a:t>
            </a:r>
            <a:r>
              <a:rPr lang="tr-TR" sz="2400" dirty="0"/>
              <a:t>ve yeteneklerine uygun seçmeli dersleri ve </a:t>
            </a:r>
            <a:r>
              <a:rPr lang="tr-TR" sz="2400" dirty="0" err="1"/>
              <a:t>dersdışı</a:t>
            </a:r>
            <a:r>
              <a:rPr lang="tr-TR" sz="2400" dirty="0"/>
              <a:t> </a:t>
            </a:r>
            <a:r>
              <a:rPr lang="tr-TR" sz="2400" dirty="0" smtClean="0"/>
              <a:t>etkinlikleri seçmeleri</a:t>
            </a:r>
            <a:r>
              <a:rPr lang="tr-TR" sz="2400" dirty="0"/>
              <a:t>.</a:t>
            </a:r>
          </a:p>
          <a:p>
            <a:pPr algn="just"/>
            <a:r>
              <a:rPr lang="tr-TR" sz="2400" dirty="0"/>
              <a:t>2. Kendi ilgi, yetenek, özellik ve koşullarına uygun üst öğrenim </a:t>
            </a:r>
            <a:r>
              <a:rPr lang="tr-TR" sz="2400" dirty="0" smtClean="0"/>
              <a:t>alternatifleri hakkında </a:t>
            </a:r>
            <a:r>
              <a:rPr lang="tr-TR" sz="2400" dirty="0"/>
              <a:t>bilgi edinmeleri.</a:t>
            </a:r>
          </a:p>
          <a:p>
            <a:pPr algn="just"/>
            <a:r>
              <a:rPr lang="tr-TR" sz="2400" dirty="0"/>
              <a:t>3. Kendi ilgi, yetenek ve özelliklerine uygun meslek/iş alternatifleri ve </a:t>
            </a:r>
            <a:r>
              <a:rPr lang="tr-TR" sz="2400" dirty="0" smtClean="0"/>
              <a:t>koşulları hakkında </a:t>
            </a:r>
            <a:r>
              <a:rPr lang="tr-TR" sz="2400" dirty="0"/>
              <a:t>doğru ve geçerli bilgiler edinmeleri.</a:t>
            </a:r>
          </a:p>
          <a:p>
            <a:pPr algn="just"/>
            <a:r>
              <a:rPr lang="tr-TR" sz="2400" dirty="0"/>
              <a:t>4. Eğitsel ve mesleki kararlarını uygulanabilirlik ve kendine uygunluk </a:t>
            </a:r>
            <a:r>
              <a:rPr lang="tr-TR" sz="2400" dirty="0" smtClean="0"/>
              <a:t>açısından gerçekçi </a:t>
            </a:r>
            <a:r>
              <a:rPr lang="tr-TR" sz="2400" dirty="0"/>
              <a:t>olarak değerlendirebilmeleri.</a:t>
            </a:r>
          </a:p>
          <a:p>
            <a:pPr algn="just"/>
            <a:r>
              <a:rPr lang="tr-TR" sz="2400" dirty="0"/>
              <a:t>5. Düşündüğü üst öğrenim ve meslek alternatifleri açısından kendi </a:t>
            </a:r>
            <a:r>
              <a:rPr lang="tr-TR" sz="2400" dirty="0" smtClean="0"/>
              <a:t>güçlü ve </a:t>
            </a:r>
            <a:r>
              <a:rPr lang="tr-TR" sz="2400" dirty="0"/>
              <a:t>sınırlı yönlerinin farkında olmaları</a:t>
            </a:r>
            <a:r>
              <a:rPr lang="tr-TR" sz="2400" dirty="0" smtClean="0"/>
              <a:t>.</a:t>
            </a:r>
            <a:endParaRPr lang="tr-TR" sz="2400" dirty="0"/>
          </a:p>
        </p:txBody>
      </p:sp>
    </p:spTree>
    <p:extLst>
      <p:ext uri="{BB962C8B-B14F-4D97-AF65-F5344CB8AC3E}">
        <p14:creationId xmlns:p14="http://schemas.microsoft.com/office/powerpoint/2010/main" val="78055918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Ortaöğretim Döneminde Mesleki Rehberliğin Amaçları</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4287" y="1949224"/>
            <a:ext cx="9103860" cy="4893647"/>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400" dirty="0"/>
              <a:t>6. Mesleki karar vermede kişisel değerlerin (önceliklerin) önemini kavramaları.</a:t>
            </a:r>
          </a:p>
          <a:p>
            <a:pPr algn="just"/>
            <a:r>
              <a:rPr lang="tr-TR" sz="2400" dirty="0"/>
              <a:t>7. Mesleki kararda kişiyi sınırlayan etkenleri (ülkedeki eğitim-iş </a:t>
            </a:r>
            <a:r>
              <a:rPr lang="tr-TR" sz="2400" dirty="0" smtClean="0"/>
              <a:t>olanakları, bölgesel </a:t>
            </a:r>
            <a:r>
              <a:rPr lang="tr-TR" sz="2400" dirty="0"/>
              <a:t>farklılıklar, bireysel özellikler vb.) dikkate almaları.</a:t>
            </a:r>
          </a:p>
          <a:p>
            <a:pPr algn="just"/>
            <a:r>
              <a:rPr lang="tr-TR" sz="2400" dirty="0"/>
              <a:t>8. Üniversite sınavına hazırlanmaları.</a:t>
            </a:r>
          </a:p>
          <a:p>
            <a:pPr algn="just"/>
            <a:r>
              <a:rPr lang="tr-TR" sz="2400" dirty="0"/>
              <a:t>9. Liseden sonra iş yaşamına atılacaklar için iş olanakları araştırma, </a:t>
            </a:r>
            <a:r>
              <a:rPr lang="tr-TR" sz="2400" dirty="0" smtClean="0"/>
              <a:t>işe girme </a:t>
            </a:r>
            <a:r>
              <a:rPr lang="tr-TR" sz="2400" dirty="0"/>
              <a:t>ve yerleşmeleri.</a:t>
            </a:r>
          </a:p>
          <a:p>
            <a:pPr algn="just"/>
            <a:r>
              <a:rPr lang="tr-TR" sz="2400" dirty="0"/>
              <a:t>10. Yaptığı seçim/aldığı kararları gerçekleştirmede bireysel </a:t>
            </a:r>
            <a:r>
              <a:rPr lang="tr-TR" sz="2400" dirty="0" smtClean="0"/>
              <a:t>sorumluluklarını kabul </a:t>
            </a:r>
            <a:r>
              <a:rPr lang="tr-TR" sz="2400" dirty="0"/>
              <a:t>etme ve üstlenmeleri.</a:t>
            </a:r>
          </a:p>
          <a:p>
            <a:pPr algn="just"/>
            <a:r>
              <a:rPr lang="tr-TR" sz="2400" dirty="0"/>
              <a:t>11. Mesleki sorumlulukların getireceği stresleri, iş yaşamının </a:t>
            </a:r>
            <a:r>
              <a:rPr lang="tr-TR" sz="2400" dirty="0" smtClean="0"/>
              <a:t>güçlüklerini anlamaları</a:t>
            </a:r>
            <a:r>
              <a:rPr lang="tr-TR" sz="2400" dirty="0"/>
              <a:t>.</a:t>
            </a:r>
          </a:p>
          <a:p>
            <a:pPr algn="just"/>
            <a:r>
              <a:rPr lang="tr-TR" sz="2400" dirty="0"/>
              <a:t>12. Mesleki kararların aileyi de içermesine çalışma, çıkabilecek </a:t>
            </a:r>
            <a:r>
              <a:rPr lang="tr-TR" sz="2400" dirty="0" smtClean="0"/>
              <a:t>çatışmaları önleme</a:t>
            </a:r>
            <a:r>
              <a:rPr lang="tr-TR" sz="2400" dirty="0"/>
              <a:t>, uzlaşmalarına yardım.</a:t>
            </a:r>
          </a:p>
        </p:txBody>
      </p:sp>
    </p:spTree>
    <p:extLst>
      <p:ext uri="{BB962C8B-B14F-4D97-AF65-F5344CB8AC3E}">
        <p14:creationId xmlns:p14="http://schemas.microsoft.com/office/powerpoint/2010/main" val="32634562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3"/>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Öğrencinin Yetenek Ve İlgilerini Değerlendirme Ölçütleri</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4287" y="2073049"/>
            <a:ext cx="9103860" cy="4154984"/>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tr-TR" sz="2400" dirty="0" smtClean="0"/>
              <a:t>Öğretmenler </a:t>
            </a:r>
            <a:r>
              <a:rPr lang="tr-TR" sz="2400" dirty="0"/>
              <a:t>öğrencilerinin aldıkları notlara ve yaptıkları ödevlere </a:t>
            </a:r>
            <a:r>
              <a:rPr lang="tr-TR" sz="2400" dirty="0" smtClean="0"/>
              <a:t>bakarak başarıları </a:t>
            </a:r>
            <a:r>
              <a:rPr lang="tr-TR" sz="2400" dirty="0"/>
              <a:t>ve ilgileri hakkında genel bir görüş sahibi olurlar. Ancak bu "genel </a:t>
            </a:r>
            <a:r>
              <a:rPr lang="tr-TR" sz="2400" dirty="0" smtClean="0"/>
              <a:t>görüş« çoğu </a:t>
            </a:r>
            <a:r>
              <a:rPr lang="tr-TR" sz="2400" dirty="0"/>
              <a:t>zaman </a:t>
            </a:r>
            <a:r>
              <a:rPr lang="tr-TR" sz="2400" dirty="0" err="1"/>
              <a:t>subjektiftir</a:t>
            </a:r>
            <a:r>
              <a:rPr lang="tr-TR" sz="2400" dirty="0"/>
              <a:t>, yeterli kanıta </a:t>
            </a:r>
            <a:r>
              <a:rPr lang="tr-TR" sz="2400" dirty="0" smtClean="0"/>
              <a:t>dayanmamaktadır.</a:t>
            </a:r>
          </a:p>
          <a:p>
            <a:pPr algn="just"/>
            <a:endParaRPr lang="tr-TR" sz="2400" dirty="0"/>
          </a:p>
          <a:p>
            <a:pPr algn="just"/>
            <a:r>
              <a:rPr lang="tr-TR" sz="2400" dirty="0" smtClean="0"/>
              <a:t>Oysa</a:t>
            </a:r>
            <a:r>
              <a:rPr lang="tr-TR" sz="2400" dirty="0"/>
              <a:t>, belli </a:t>
            </a:r>
            <a:r>
              <a:rPr lang="tr-TR" sz="2400" dirty="0" smtClean="0"/>
              <a:t>ölçütler esas </a:t>
            </a:r>
            <a:r>
              <a:rPr lang="tr-TR" sz="2400" dirty="0"/>
              <a:t>alınarak yapılacak sistemli gözlemler, öğrencinin yetenek ve ilgilerini </a:t>
            </a:r>
            <a:r>
              <a:rPr lang="tr-TR" sz="2400" dirty="0" smtClean="0"/>
              <a:t>daha objektif </a:t>
            </a:r>
            <a:r>
              <a:rPr lang="tr-TR" sz="2400" dirty="0"/>
              <a:t>değerlendirme olanağı verir</a:t>
            </a:r>
            <a:r>
              <a:rPr lang="tr-TR" sz="2400" dirty="0" smtClean="0"/>
              <a:t>.</a:t>
            </a:r>
          </a:p>
          <a:p>
            <a:pPr algn="just"/>
            <a:endParaRPr lang="tr-TR" sz="2400" dirty="0"/>
          </a:p>
          <a:p>
            <a:pPr algn="just"/>
            <a:r>
              <a:rPr lang="tr-TR" sz="2400" dirty="0"/>
              <a:t>İşte bu düşünceyle Kuzgun (1993) tarafından herhangi bir derse ilişkin </a:t>
            </a:r>
            <a:r>
              <a:rPr lang="tr-TR" sz="2400" dirty="0" smtClean="0"/>
              <a:t>öğrencinin başarı/yetenek </a:t>
            </a:r>
            <a:r>
              <a:rPr lang="tr-TR" sz="2400" dirty="0"/>
              <a:t>ve ilgisini değerlendirmede yararlanılabilecek iki ayrı </a:t>
            </a:r>
            <a:r>
              <a:rPr lang="tr-TR" sz="2400" dirty="0" smtClean="0"/>
              <a:t>ölçüt listesi </a:t>
            </a:r>
            <a:r>
              <a:rPr lang="tr-TR" sz="2400" dirty="0"/>
              <a:t>geliştirilmiştir.</a:t>
            </a:r>
          </a:p>
        </p:txBody>
      </p:sp>
    </p:spTree>
    <p:extLst>
      <p:ext uri="{BB962C8B-B14F-4D97-AF65-F5344CB8AC3E}">
        <p14:creationId xmlns:p14="http://schemas.microsoft.com/office/powerpoint/2010/main" val="27769517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2"/>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Başarıyı/Yeteneği Değerlendirmede Göz Önüne Alınabilecek Ölçütler</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4287" y="1873025"/>
            <a:ext cx="9103860" cy="5632311"/>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dirty="0" smtClean="0"/>
              <a:t>1</a:t>
            </a:r>
            <a:r>
              <a:rPr lang="tr-TR" sz="2400" dirty="0"/>
              <a:t>. Konu ile ilgili terimleri, tarihleri, tanımları belleyebilme.</a:t>
            </a:r>
          </a:p>
          <a:p>
            <a:r>
              <a:rPr lang="tr-TR" sz="2400" dirty="0"/>
              <a:t>2. Daha önce bilinen bir kavram veya olgunun, yeni öğrenilen bir </a:t>
            </a:r>
            <a:r>
              <a:rPr lang="tr-TR" sz="2400" dirty="0" smtClean="0"/>
              <a:t>kavram </a:t>
            </a:r>
            <a:r>
              <a:rPr lang="fi-FI" sz="2400" dirty="0" smtClean="0"/>
              <a:t>veya </a:t>
            </a:r>
            <a:r>
              <a:rPr lang="fi-FI" sz="2400" dirty="0"/>
              <a:t>olgu ile ilişkisini kurabilme.</a:t>
            </a:r>
          </a:p>
          <a:p>
            <a:r>
              <a:rPr lang="tr-TR" sz="2400" dirty="0"/>
              <a:t>3. Belli bir olayın artması veya azalması ile olabilecek gelişmeleri tahmin etme.</a:t>
            </a:r>
          </a:p>
          <a:p>
            <a:r>
              <a:rPr lang="tr-TR" sz="2400" dirty="0"/>
              <a:t>4. Bir kavramı örneklendirebilme.</a:t>
            </a:r>
          </a:p>
          <a:p>
            <a:r>
              <a:rPr lang="tr-TR" sz="2400" dirty="0"/>
              <a:t>5. Bir konu alanında öğrenilen bir kuralı veya bir ilişkiyi kullanarak </a:t>
            </a:r>
            <a:r>
              <a:rPr lang="tr-TR" sz="2400" dirty="0" smtClean="0"/>
              <a:t>günlük yaşamdaki </a:t>
            </a:r>
            <a:r>
              <a:rPr lang="tr-TR" sz="2400" dirty="0"/>
              <a:t>bir problemi çözebilme.</a:t>
            </a:r>
          </a:p>
          <a:p>
            <a:r>
              <a:rPr lang="tr-TR" sz="2400" dirty="0"/>
              <a:t>6. Daha önce benzeri sınıfta çözülmüş veya tartışılmış bir problemi çözebilme</a:t>
            </a:r>
          </a:p>
          <a:p>
            <a:r>
              <a:rPr lang="tr-TR" sz="2400" dirty="0"/>
              <a:t>7. Konu ile ilgili ilke ve kavramları kullanarak, bir soruna çözüm </a:t>
            </a:r>
            <a:r>
              <a:rPr lang="tr-TR" sz="2400" dirty="0" smtClean="0"/>
              <a:t>önerileri üretebilme</a:t>
            </a:r>
            <a:r>
              <a:rPr lang="tr-TR" sz="2400" dirty="0"/>
              <a:t>.</a:t>
            </a:r>
          </a:p>
          <a:p>
            <a:r>
              <a:rPr lang="tr-TR" sz="2400" dirty="0"/>
              <a:t>8. Bir olayın nedenlerini analiz edebilme.</a:t>
            </a:r>
          </a:p>
          <a:p>
            <a:r>
              <a:rPr lang="es-ES" sz="2400" dirty="0"/>
              <a:t>9. Özgün fikirler ortaya atabilme.</a:t>
            </a:r>
          </a:p>
          <a:p>
            <a:r>
              <a:rPr lang="tr-TR" sz="2400" dirty="0"/>
              <a:t>10. Bir olayın sonuçlarını tahmin edebilme.</a:t>
            </a:r>
          </a:p>
        </p:txBody>
      </p:sp>
    </p:spTree>
    <p:extLst>
      <p:ext uri="{BB962C8B-B14F-4D97-AF65-F5344CB8AC3E}">
        <p14:creationId xmlns:p14="http://schemas.microsoft.com/office/powerpoint/2010/main" val="411120200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7149" y="473072"/>
            <a:ext cx="9086852" cy="1077218"/>
          </a:xfrm>
          <a:prstGeom prst="rect">
            <a:avLst/>
          </a:prstGeom>
          <a:noFill/>
        </p:spPr>
        <p:txBody>
          <a:bodyPr wrap="square" rtlCol="0">
            <a:spAutoFit/>
          </a:bodyPr>
          <a:lstStyle/>
          <a:p>
            <a:pPr algn="ctr"/>
            <a:r>
              <a:rPr lang="tr-TR" sz="3200" b="1" dirty="0" smtClean="0">
                <a:solidFill>
                  <a:srgbClr val="FFFF00"/>
                </a:solidFill>
                <a:effectLst>
                  <a:outerShdw blurRad="38100" dist="38100" dir="2700000" algn="tl">
                    <a:srgbClr val="000000">
                      <a:alpha val="43137"/>
                    </a:srgbClr>
                  </a:outerShdw>
                </a:effectLst>
              </a:rPr>
              <a:t>Bir Derse Karşı İlgiyi Değerlendirmede </a:t>
            </a:r>
            <a:r>
              <a:rPr lang="tr-TR" sz="3200" b="1" dirty="0" err="1" smtClean="0">
                <a:solidFill>
                  <a:srgbClr val="FFFF00"/>
                </a:solidFill>
                <a:effectLst>
                  <a:outerShdw blurRad="38100" dist="38100" dir="2700000" algn="tl">
                    <a:srgbClr val="000000">
                      <a:alpha val="43137"/>
                    </a:srgbClr>
                  </a:outerShdw>
                </a:effectLst>
              </a:rPr>
              <a:t>Gözönüne</a:t>
            </a:r>
            <a:r>
              <a:rPr lang="tr-TR" sz="3200" b="1" dirty="0" smtClean="0">
                <a:solidFill>
                  <a:srgbClr val="FFFF00"/>
                </a:solidFill>
                <a:effectLst>
                  <a:outerShdw blurRad="38100" dist="38100" dir="2700000" algn="tl">
                    <a:srgbClr val="000000">
                      <a:alpha val="43137"/>
                    </a:srgbClr>
                  </a:outerShdw>
                </a:effectLst>
              </a:rPr>
              <a:t> Alınabilecek Ölçütler</a:t>
            </a:r>
            <a:endParaRPr lang="tr-TR" sz="3200" b="1" dirty="0">
              <a:solidFill>
                <a:srgbClr val="FFFF00"/>
              </a:solidFill>
              <a:effectLst>
                <a:outerShdw blurRad="38100" dist="38100" dir="2700000" algn="tl">
                  <a:srgbClr val="000000">
                    <a:alpha val="43137"/>
                  </a:srgbClr>
                </a:outerShdw>
              </a:effectLst>
            </a:endParaRPr>
          </a:p>
        </p:txBody>
      </p:sp>
      <p:sp>
        <p:nvSpPr>
          <p:cNvPr id="5" name="Dikdörtgen 4"/>
          <p:cNvSpPr/>
          <p:nvPr/>
        </p:nvSpPr>
        <p:spPr>
          <a:xfrm>
            <a:off x="14287" y="2139724"/>
            <a:ext cx="9103860" cy="4154984"/>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dirty="0" smtClean="0"/>
              <a:t>1</a:t>
            </a:r>
            <a:r>
              <a:rPr lang="tr-TR" sz="2400" dirty="0"/>
              <a:t>. Derste anlamadığı bir kısmın yeniden anlatılmasını isteme.</a:t>
            </a:r>
          </a:p>
          <a:p>
            <a:r>
              <a:rPr lang="tr-TR" sz="2400" dirty="0"/>
              <a:t>2. Bir derste anlatılan konu hakkında daha ayrıntılı bilgi isteme</a:t>
            </a:r>
          </a:p>
          <a:p>
            <a:r>
              <a:rPr lang="tr-TR" sz="2400" dirty="0"/>
              <a:t>3. Ödevleri zamanında gösterme</a:t>
            </a:r>
          </a:p>
          <a:p>
            <a:r>
              <a:rPr lang="tr-TR" sz="2400" dirty="0"/>
              <a:t>4. Ödevlere özen </a:t>
            </a:r>
            <a:r>
              <a:rPr lang="tr-TR" sz="2400" dirty="0" smtClean="0"/>
              <a:t>gösterme</a:t>
            </a:r>
          </a:p>
          <a:p>
            <a:r>
              <a:rPr lang="tr-TR" sz="2400" dirty="0"/>
              <a:t>5. Derste tartışma konusu ortaya atma ve tartışmalara katılma</a:t>
            </a:r>
          </a:p>
          <a:p>
            <a:r>
              <a:rPr lang="tr-TR" sz="2400" dirty="0"/>
              <a:t>6. Konu ile ilgili öğrenme ortamının hazırlanmasında öğretmene </a:t>
            </a:r>
            <a:r>
              <a:rPr lang="tr-TR" sz="2400" dirty="0" smtClean="0"/>
              <a:t>yardım etmeye </a:t>
            </a:r>
            <a:r>
              <a:rPr lang="tr-TR" sz="2400" dirty="0"/>
              <a:t>istekli olma</a:t>
            </a:r>
          </a:p>
          <a:p>
            <a:r>
              <a:rPr lang="tr-TR" sz="2400" dirty="0"/>
              <a:t>7. Ders kitabı dışında başka kaynaklara da başvurma</a:t>
            </a:r>
          </a:p>
          <a:p>
            <a:r>
              <a:rPr lang="tr-TR" sz="2400" dirty="0"/>
              <a:t>8. Öğretmenin eksiğini veya hatasını </a:t>
            </a:r>
            <a:r>
              <a:rPr lang="tr-TR" sz="2400" dirty="0" err="1"/>
              <a:t>farkedebilme</a:t>
            </a:r>
            <a:endParaRPr lang="tr-TR" sz="2400" dirty="0"/>
          </a:p>
          <a:p>
            <a:r>
              <a:rPr lang="tr-TR" sz="2400" dirty="0"/>
              <a:t>9. Ders materyalini yanında bulundurma ve derse hazırlıklı gelme</a:t>
            </a:r>
          </a:p>
          <a:p>
            <a:r>
              <a:rPr lang="tr-TR" sz="2400" dirty="0"/>
              <a:t>10. Derste önemli noktaları kaydetme</a:t>
            </a:r>
          </a:p>
        </p:txBody>
      </p:sp>
    </p:spTree>
    <p:extLst>
      <p:ext uri="{BB962C8B-B14F-4D97-AF65-F5344CB8AC3E}">
        <p14:creationId xmlns:p14="http://schemas.microsoft.com/office/powerpoint/2010/main" val="21055595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TotalTime>
  <Words>2850</Words>
  <Application>Microsoft Office PowerPoint</Application>
  <PresentationFormat>Ekran Gösterisi (4:3)</PresentationFormat>
  <Paragraphs>333</Paragraphs>
  <Slides>52</Slides>
  <Notes>0</Notes>
  <HiddenSlides>0</HiddenSlides>
  <MMClips>0</MMClips>
  <ScaleCrop>false</ScaleCrop>
  <HeadingPairs>
    <vt:vector size="4" baseType="variant">
      <vt:variant>
        <vt:lpstr>Tema</vt:lpstr>
      </vt:variant>
      <vt:variant>
        <vt:i4>1</vt:i4>
      </vt:variant>
      <vt:variant>
        <vt:lpstr>Slayt Başlıkları</vt:lpstr>
      </vt:variant>
      <vt:variant>
        <vt:i4>52</vt:i4>
      </vt:variant>
    </vt:vector>
  </HeadingPairs>
  <TitlesOfParts>
    <vt:vector size="53" baseType="lpstr">
      <vt:lpstr>Ofis Teması</vt:lpstr>
      <vt:lpstr>MESLEKİ GELİŞİM KURAMLARI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Mesleki Rehberlik hizmetleri şu üç aşamada gerçekleştirilir: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KURUMLARIN ÖZELLİKLERİNE GÖRE REHBERLİK</dc:title>
  <dc:creator>HKumcağız</dc:creator>
  <cp:lastModifiedBy>hatice</cp:lastModifiedBy>
  <cp:revision>186</cp:revision>
  <dcterms:created xsi:type="dcterms:W3CDTF">2009-10-18T18:59:51Z</dcterms:created>
  <dcterms:modified xsi:type="dcterms:W3CDTF">2022-02-02T20:16:30Z</dcterms:modified>
</cp:coreProperties>
</file>