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2" r:id="rId17"/>
    <p:sldId id="271" r:id="rId18"/>
    <p:sldId id="273" r:id="rId19"/>
    <p:sldId id="274" r:id="rId20"/>
    <p:sldId id="275" r:id="rId21"/>
    <p:sldId id="281" r:id="rId22"/>
    <p:sldId id="289" r:id="rId23"/>
    <p:sldId id="276" r:id="rId24"/>
    <p:sldId id="278" r:id="rId25"/>
    <p:sldId id="279" r:id="rId26"/>
    <p:sldId id="280" r:id="rId27"/>
    <p:sldId id="282" r:id="rId28"/>
    <p:sldId id="283" r:id="rId29"/>
    <p:sldId id="284" r:id="rId30"/>
    <p:sldId id="285" r:id="rId31"/>
    <p:sldId id="286" r:id="rId32"/>
    <p:sldId id="287" r:id="rId33"/>
    <p:sldId id="288" r:id="rId34"/>
    <p:sldId id="290" r:id="rId35"/>
    <p:sldId id="291" r:id="rId36"/>
    <p:sldId id="292" r:id="rId37"/>
    <p:sldId id="293" r:id="rId38"/>
    <p:sldId id="294" r:id="rId39"/>
    <p:sldId id="295" r:id="rId40"/>
    <p:sldId id="296" r:id="rId41"/>
    <p:sldId id="297" r:id="rId4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75784C-E831-4090-9757-42A28D81F82E}" type="datetimeFigureOut">
              <a:rPr lang="tr-TR" smtClean="0"/>
              <a:t>1.01.2022</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B5668F-F8B1-44D1-A82B-BB5865AF7DEB}" type="slidenum">
              <a:rPr lang="tr-TR" smtClean="0"/>
              <a:t>‹#›</a:t>
            </a:fld>
            <a:endParaRPr lang="tr-TR"/>
          </a:p>
        </p:txBody>
      </p:sp>
    </p:spTree>
    <p:extLst>
      <p:ext uri="{BB962C8B-B14F-4D97-AF65-F5344CB8AC3E}">
        <p14:creationId xmlns:p14="http://schemas.microsoft.com/office/powerpoint/2010/main" val="1888756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0B5668F-F8B1-44D1-A82B-BB5865AF7DEB}" type="slidenum">
              <a:rPr lang="tr-TR" smtClean="0"/>
              <a:t>4</a:t>
            </a:fld>
            <a:endParaRPr lang="tr-TR"/>
          </a:p>
        </p:txBody>
      </p:sp>
    </p:spTree>
    <p:extLst>
      <p:ext uri="{BB962C8B-B14F-4D97-AF65-F5344CB8AC3E}">
        <p14:creationId xmlns:p14="http://schemas.microsoft.com/office/powerpoint/2010/main" val="3762625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Dikdörtgen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Dikdörtgen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Dikdörtgen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Dikdörtgen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Dikdörtgen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Yuvarlatılmış Dikdörtgen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Yuvarlatılmış Dikdörtgen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Dikdörtgen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a:xfrm>
            <a:off x="6705600" y="4206240"/>
            <a:ext cx="960120" cy="457200"/>
          </a:xfrm>
        </p:spPr>
        <p:txBody>
          <a:bodyPr/>
          <a:lstStyle/>
          <a:p>
            <a:fld id="{A23720DD-5B6D-40BF-8493-A6B52D484E6B}" type="datetimeFigureOut">
              <a:rPr lang="tr-TR" smtClean="0"/>
              <a:t>1.01.2022</a:t>
            </a:fld>
            <a:endParaRPr lang="tr-TR"/>
          </a:p>
        </p:txBody>
      </p:sp>
      <p:sp>
        <p:nvSpPr>
          <p:cNvPr id="17" name="Altbilgi Yer Tutucusu 16"/>
          <p:cNvSpPr>
            <a:spLocks noGrp="1"/>
          </p:cNvSpPr>
          <p:nvPr>
            <p:ph type="ftr" sz="quarter" idx="11"/>
          </p:nvPr>
        </p:nvSpPr>
        <p:spPr>
          <a:xfrm>
            <a:off x="5410200" y="4205288"/>
            <a:ext cx="1295400" cy="457200"/>
          </a:xfrm>
        </p:spPr>
        <p:txBody>
          <a:bodyPr/>
          <a:lstStyle/>
          <a:p>
            <a:endParaRPr lang="tr-TR"/>
          </a:p>
        </p:txBody>
      </p:sp>
      <p:sp>
        <p:nvSpPr>
          <p:cNvPr id="29" name="Slayt Numarası Yer Tutucusu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1.01.2022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t>1.01.2022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t>1.01.2022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Veri Yer Tutucusu 25"/>
          <p:cNvSpPr>
            <a:spLocks noGrp="1"/>
          </p:cNvSpPr>
          <p:nvPr>
            <p:ph type="dt" sz="half" idx="10"/>
          </p:nvPr>
        </p:nvSpPr>
        <p:spPr/>
        <p:txBody>
          <a:bodyPr rtlCol="0"/>
          <a:lstStyle/>
          <a:p>
            <a:fld id="{A23720DD-5B6D-40BF-8493-A6B52D484E6B}" type="datetimeFigureOut">
              <a:rPr lang="tr-TR" smtClean="0"/>
              <a:t>1.01.2022</a:t>
            </a:fld>
            <a:endParaRPr lang="tr-TR"/>
          </a:p>
        </p:txBody>
      </p:sp>
      <p:sp>
        <p:nvSpPr>
          <p:cNvPr id="27" name="Slayt Numarası Yer Tutucusu 26"/>
          <p:cNvSpPr>
            <a:spLocks noGrp="1"/>
          </p:cNvSpPr>
          <p:nvPr>
            <p:ph type="sldNum" sz="quarter" idx="11"/>
          </p:nvPr>
        </p:nvSpPr>
        <p:spPr/>
        <p:txBody>
          <a:bodyPr rtlCol="0"/>
          <a:lstStyle/>
          <a:p>
            <a:fld id="{F302176B-0E47-46AC-8F43-DAB4B8A37D06}" type="slidenum">
              <a:rPr lang="tr-TR" smtClean="0"/>
              <a:t>‹#›</a:t>
            </a:fld>
            <a:endParaRPr lang="tr-TR"/>
          </a:p>
        </p:txBody>
      </p:sp>
      <p:sp>
        <p:nvSpPr>
          <p:cNvPr id="28" name="Altbilgi Yer Tutucusu 27"/>
          <p:cNvSpPr>
            <a:spLocks noGrp="1"/>
          </p:cNvSpPr>
          <p:nvPr>
            <p:ph type="ftr" sz="quarter" idx="12"/>
          </p:nvPr>
        </p:nvSpPr>
        <p:spPr/>
        <p:txBody>
          <a:bodyPr rtlCol="0"/>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Veri Yer Tutucusu 2"/>
          <p:cNvSpPr>
            <a:spLocks noGrp="1"/>
          </p:cNvSpPr>
          <p:nvPr>
            <p:ph type="dt" sz="half" idx="10"/>
          </p:nvPr>
        </p:nvSpPr>
        <p:spPr>
          <a:xfrm>
            <a:off x="6583680" y="612648"/>
            <a:ext cx="957264" cy="457200"/>
          </a:xfrm>
        </p:spPr>
        <p:txBody>
          <a:bodyPr/>
          <a:lstStyle/>
          <a:p>
            <a:fld id="{A23720DD-5B6D-40BF-8493-A6B52D484E6B}" type="datetimeFigureOut">
              <a:rPr lang="tr-TR" smtClean="0"/>
              <a:t>1.01.2022</a:t>
            </a:fld>
            <a:endParaRPr lang="tr-TR"/>
          </a:p>
        </p:txBody>
      </p:sp>
      <p:sp>
        <p:nvSpPr>
          <p:cNvPr id="4" name="Altbilgi Yer Tutucusu 3"/>
          <p:cNvSpPr>
            <a:spLocks noGrp="1"/>
          </p:cNvSpPr>
          <p:nvPr>
            <p:ph type="ftr" sz="quarter" idx="11"/>
          </p:nvPr>
        </p:nvSpPr>
        <p:spPr>
          <a:xfrm>
            <a:off x="5257800" y="612648"/>
            <a:ext cx="1325880" cy="457200"/>
          </a:xfrm>
        </p:spPr>
        <p:txBody>
          <a:bodyPr/>
          <a:lstStyle/>
          <a:p>
            <a:endParaRPr lang="tr-TR"/>
          </a:p>
        </p:txBody>
      </p:sp>
      <p:sp>
        <p:nvSpPr>
          <p:cNvPr id="5" name="Slayt Numarası Yer Tutucusu 4"/>
          <p:cNvSpPr>
            <a:spLocks noGrp="1"/>
          </p:cNvSpPr>
          <p:nvPr>
            <p:ph type="sldNum" sz="quarter" idx="12"/>
          </p:nvPr>
        </p:nvSpPr>
        <p:spPr>
          <a:xfrm>
            <a:off x="8174736" y="2272"/>
            <a:ext cx="762000" cy="365760"/>
          </a:xfrm>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t>1.01.2022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t>1.01.2022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1.01.2022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1.01.2022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1.01.2022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Dikdörtgen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Dikdörtgen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Dikdörtgen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Dikdörtgen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Yuvarlatılmış Dikdörtgen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Yuvarlatılmış Dikdörtgen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Dikdörtgen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Dikdörtgen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Dikdörtgen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Dikdörtgen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Dikdörtgen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Dikdörtgen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Başlık Yer Tutucusu 21"/>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23720DD-5B6D-40BF-8493-A6B52D484E6B}" type="datetimeFigureOut">
              <a:rPr lang="tr-TR" smtClean="0"/>
              <a:t>1.01.2022</a:t>
            </a:fld>
            <a:endParaRPr lang="tr-TR"/>
          </a:p>
        </p:txBody>
      </p:sp>
      <p:sp>
        <p:nvSpPr>
          <p:cNvPr id="3" name="Altbilgi Yer Tutucusu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a:p>
        </p:txBody>
      </p:sp>
      <p:sp>
        <p:nvSpPr>
          <p:cNvPr id="23" name="Slayt Numarası Yer Tutucusu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95536" y="404664"/>
            <a:ext cx="7848600" cy="2287265"/>
          </a:xfrm>
        </p:spPr>
        <p:txBody>
          <a:bodyPr>
            <a:normAutofit/>
          </a:bodyPr>
          <a:lstStyle/>
          <a:p>
            <a:r>
              <a:rPr lang="tr-TR" sz="6700" dirty="0" smtClean="0"/>
              <a:t>Psikolojik İlk Yardım  </a:t>
            </a:r>
            <a:r>
              <a:rPr lang="tr-TR" dirty="0" smtClean="0"/>
              <a:t/>
            </a:r>
            <a:br>
              <a:rPr lang="tr-TR" dirty="0" smtClean="0"/>
            </a:br>
            <a:r>
              <a:rPr lang="tr-TR" sz="4800" dirty="0" smtClean="0"/>
              <a:t>Saha Çalışanları İçin Rehber</a:t>
            </a:r>
            <a:endParaRPr lang="tr-TR" sz="4800" dirty="0"/>
          </a:p>
        </p:txBody>
      </p:sp>
      <p:sp>
        <p:nvSpPr>
          <p:cNvPr id="3" name="Alt Başlık 2"/>
          <p:cNvSpPr>
            <a:spLocks noGrp="1"/>
          </p:cNvSpPr>
          <p:nvPr>
            <p:ph type="subTitle" idx="1"/>
          </p:nvPr>
        </p:nvSpPr>
        <p:spPr>
          <a:xfrm>
            <a:off x="755576" y="4653136"/>
            <a:ext cx="7649124" cy="1752600"/>
          </a:xfrm>
        </p:spPr>
        <p:txBody>
          <a:bodyPr>
            <a:normAutofit/>
          </a:bodyPr>
          <a:lstStyle/>
          <a:p>
            <a:endParaRPr lang="tr-TR" sz="2800" dirty="0">
              <a:solidFill>
                <a:schemeClr val="tx2"/>
              </a:solidFill>
            </a:endParaRPr>
          </a:p>
        </p:txBody>
      </p:sp>
    </p:spTree>
    <p:extLst>
      <p:ext uri="{BB962C8B-B14F-4D97-AF65-F5344CB8AC3E}">
        <p14:creationId xmlns:p14="http://schemas.microsoft.com/office/powerpoint/2010/main" val="395719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16910" y="1340768"/>
            <a:ext cx="8229600" cy="1066800"/>
          </a:xfrm>
        </p:spPr>
        <p:txBody>
          <a:bodyPr>
            <a:normAutofit/>
          </a:bodyPr>
          <a:lstStyle/>
          <a:p>
            <a:r>
              <a:rPr lang="tr-TR" dirty="0" smtClean="0"/>
              <a:t>1)Psikolojik İlk Yardım</a:t>
            </a:r>
            <a:endParaRPr lang="tr-TR" dirty="0"/>
          </a:p>
        </p:txBody>
      </p:sp>
      <p:sp>
        <p:nvSpPr>
          <p:cNvPr id="3" name="İçerik Yer Tutucusu 2"/>
          <p:cNvSpPr>
            <a:spLocks noGrp="1"/>
          </p:cNvSpPr>
          <p:nvPr>
            <p:ph idx="1"/>
          </p:nvPr>
        </p:nvSpPr>
        <p:spPr>
          <a:xfrm>
            <a:off x="107504" y="3068960"/>
            <a:ext cx="8229600" cy="4325112"/>
          </a:xfrm>
        </p:spPr>
        <p:txBody>
          <a:bodyPr/>
          <a:lstStyle/>
          <a:p>
            <a:r>
              <a:rPr lang="tr-TR" dirty="0" smtClean="0"/>
              <a:t>PİY nedir, ne değildir?</a:t>
            </a:r>
          </a:p>
          <a:p>
            <a:r>
              <a:rPr lang="tr-TR" dirty="0" smtClean="0"/>
              <a:t>PİY kimler içindir?</a:t>
            </a:r>
          </a:p>
          <a:p>
            <a:r>
              <a:rPr lang="tr-TR" dirty="0" smtClean="0"/>
              <a:t>PİY ne zaman verilir?</a:t>
            </a:r>
          </a:p>
          <a:p>
            <a:r>
              <a:rPr lang="tr-TR" dirty="0" smtClean="0"/>
              <a:t>PİY nerede sunulur?</a:t>
            </a:r>
            <a:endParaRPr lang="tr-TR"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1710" y="3068960"/>
            <a:ext cx="422918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2016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692696"/>
            <a:ext cx="8229600" cy="1066800"/>
          </a:xfrm>
        </p:spPr>
        <p:txBody>
          <a:bodyPr>
            <a:normAutofit/>
          </a:bodyPr>
          <a:lstStyle/>
          <a:p>
            <a:r>
              <a:rPr lang="tr-TR" dirty="0" smtClean="0"/>
              <a:t> Psikolojik İlk Yardım nedir?</a:t>
            </a:r>
            <a:endParaRPr lang="tr-TR" dirty="0"/>
          </a:p>
        </p:txBody>
      </p:sp>
      <p:sp>
        <p:nvSpPr>
          <p:cNvPr id="3" name="İçerik Yer Tutucusu 2"/>
          <p:cNvSpPr>
            <a:spLocks noGrp="1"/>
          </p:cNvSpPr>
          <p:nvPr>
            <p:ph idx="1"/>
          </p:nvPr>
        </p:nvSpPr>
        <p:spPr>
          <a:xfrm>
            <a:off x="0" y="1700808"/>
            <a:ext cx="9036496" cy="4896544"/>
          </a:xfrm>
        </p:spPr>
        <p:txBody>
          <a:bodyPr>
            <a:normAutofit fontScale="92500"/>
          </a:bodyPr>
          <a:lstStyle/>
          <a:p>
            <a:pPr marL="109728" indent="0">
              <a:buNone/>
            </a:pPr>
            <a:r>
              <a:rPr lang="tr-TR" dirty="0" smtClean="0">
                <a:latin typeface="+mj-lt"/>
              </a:rPr>
              <a:t>Psikolojik ilk yardım (PİY), acı çeken ya da desteğe ve yardıma ihtiyaç duyan kişiye sunulan insani ve destekleyici müdahalelerdir. PİY aşağıdaki konuları içermektedir:</a:t>
            </a:r>
          </a:p>
          <a:p>
            <a:pPr marL="109728" indent="0">
              <a:buNone/>
            </a:pPr>
            <a:endParaRPr lang="tr-TR" dirty="0" smtClean="0">
              <a:latin typeface="+mj-lt"/>
            </a:endParaRPr>
          </a:p>
          <a:p>
            <a:pPr>
              <a:buFont typeface="Arial" pitchFamily="34" charset="0"/>
              <a:buChar char="•"/>
            </a:pPr>
            <a:r>
              <a:rPr lang="tr-TR" dirty="0" smtClean="0">
                <a:latin typeface="+mj-lt"/>
              </a:rPr>
              <a:t>Kişileri zorlamayan pratik bakım ve destek sağlamak</a:t>
            </a:r>
          </a:p>
          <a:p>
            <a:pPr>
              <a:buFont typeface="Arial" pitchFamily="34" charset="0"/>
              <a:buChar char="•"/>
            </a:pPr>
            <a:r>
              <a:rPr lang="tr-TR" dirty="0" smtClean="0">
                <a:latin typeface="+mj-lt"/>
              </a:rPr>
              <a:t>İhtiyaç ve kaygıları belirlemek</a:t>
            </a:r>
          </a:p>
          <a:p>
            <a:pPr>
              <a:buFont typeface="Arial" pitchFamily="34" charset="0"/>
              <a:buChar char="•"/>
            </a:pPr>
            <a:r>
              <a:rPr lang="tr-TR" dirty="0" smtClean="0">
                <a:latin typeface="+mj-lt"/>
              </a:rPr>
              <a:t>İnsanların temel ihtiyaçlarını karşılamalarına yardımcı olmak (gıda, su, bilgi alma gibi)</a:t>
            </a:r>
          </a:p>
          <a:p>
            <a:pPr>
              <a:buFont typeface="Arial" pitchFamily="34" charset="0"/>
              <a:buChar char="•"/>
            </a:pPr>
            <a:r>
              <a:rPr lang="tr-TR" dirty="0" smtClean="0">
                <a:latin typeface="+mj-lt"/>
              </a:rPr>
              <a:t>İnsanları konuşmaya zorlamadan dinlemek, rahatlatıp sakinleşmelerine yardımcı olmak</a:t>
            </a:r>
          </a:p>
          <a:p>
            <a:pPr>
              <a:buFont typeface="Arial" pitchFamily="34" charset="0"/>
              <a:buChar char="•"/>
            </a:pPr>
            <a:r>
              <a:rPr lang="tr-TR" dirty="0" smtClean="0">
                <a:latin typeface="+mj-lt"/>
              </a:rPr>
              <a:t>Kişileri gelecekteki olası zararlardan korumak</a:t>
            </a:r>
          </a:p>
          <a:p>
            <a:pPr marL="109728" indent="0">
              <a:buNone/>
            </a:pPr>
            <a:endParaRPr lang="tr-TR" dirty="0" smtClean="0">
              <a:latin typeface="+mj-lt"/>
            </a:endParaRPr>
          </a:p>
          <a:p>
            <a:pPr marL="109728" indent="0">
              <a:buNone/>
            </a:pPr>
            <a:endParaRPr lang="tr-TR" dirty="0"/>
          </a:p>
        </p:txBody>
      </p:sp>
    </p:spTree>
    <p:extLst>
      <p:ext uri="{BB962C8B-B14F-4D97-AF65-F5344CB8AC3E}">
        <p14:creationId xmlns:p14="http://schemas.microsoft.com/office/powerpoint/2010/main" val="919768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836712"/>
            <a:ext cx="8229600" cy="1066800"/>
          </a:xfrm>
        </p:spPr>
        <p:txBody>
          <a:bodyPr>
            <a:normAutofit fontScale="90000"/>
          </a:bodyPr>
          <a:lstStyle/>
          <a:p>
            <a:r>
              <a:rPr lang="tr-TR" dirty="0" smtClean="0"/>
              <a:t>Psikolojik İlk Yardım(PİY) ne değildir?</a:t>
            </a:r>
            <a:endParaRPr lang="tr-TR" dirty="0"/>
          </a:p>
        </p:txBody>
      </p:sp>
      <p:sp>
        <p:nvSpPr>
          <p:cNvPr id="3" name="İçerik Yer Tutucusu 2"/>
          <p:cNvSpPr>
            <a:spLocks noGrp="1"/>
          </p:cNvSpPr>
          <p:nvPr>
            <p:ph idx="1"/>
          </p:nvPr>
        </p:nvSpPr>
        <p:spPr>
          <a:xfrm>
            <a:off x="179512" y="1916832"/>
            <a:ext cx="8784976" cy="4824536"/>
          </a:xfrm>
        </p:spPr>
        <p:txBody>
          <a:bodyPr>
            <a:normAutofit fontScale="92500"/>
          </a:bodyPr>
          <a:lstStyle/>
          <a:p>
            <a:r>
              <a:rPr lang="tr-TR" dirty="0" smtClean="0"/>
              <a:t>Sadece profesyonellerin yapabileceği bir şey değildir.</a:t>
            </a:r>
          </a:p>
          <a:p>
            <a:r>
              <a:rPr lang="tr-TR" dirty="0" smtClean="0"/>
              <a:t>Profesyonel psikolojik danışmanlık değildir.</a:t>
            </a:r>
          </a:p>
          <a:p>
            <a:r>
              <a:rPr lang="tr-TR" dirty="0" smtClean="0"/>
              <a:t>Strese neden olan olayın detaylı bir şekilde tartışılmasını içermediği için ‘psikolojik anlamlandırma’ değildir.</a:t>
            </a:r>
          </a:p>
          <a:p>
            <a:r>
              <a:rPr lang="tr-TR" dirty="0" smtClean="0"/>
              <a:t>Kişilere başlarına ne geldiğini analiz etmelerini ya da zaman ve olayları sıralamalarını istemek değildir.</a:t>
            </a:r>
          </a:p>
          <a:p>
            <a:r>
              <a:rPr lang="tr-TR" dirty="0" smtClean="0"/>
              <a:t>İnsanların hikayelerini dinlemek için hazır bulunmayı içermesine rağmen onlara olaydaki duygu ve tepkileri anlatmaları için baskı yapmak değildir.</a:t>
            </a:r>
            <a:endParaRPr lang="tr-TR" dirty="0"/>
          </a:p>
        </p:txBody>
      </p:sp>
    </p:spTree>
    <p:extLst>
      <p:ext uri="{BB962C8B-B14F-4D97-AF65-F5344CB8AC3E}">
        <p14:creationId xmlns:p14="http://schemas.microsoft.com/office/powerpoint/2010/main" val="2784886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836712"/>
            <a:ext cx="8435280" cy="5737824"/>
          </a:xfrm>
        </p:spPr>
        <p:txBody>
          <a:bodyPr>
            <a:normAutofit/>
          </a:bodyPr>
          <a:lstStyle/>
          <a:p>
            <a:pPr marL="109728" indent="0">
              <a:buNone/>
            </a:pPr>
            <a:r>
              <a:rPr lang="tr-TR" dirty="0" smtClean="0"/>
              <a:t>PİY psikolojik anlamlandırma müdahalesinin daha etkili bir alternatifidir. Çeşitli akademik çalışmalara ve birçok kriz çalışmalarındaki yardımcıların görüş birliğine göre (</a:t>
            </a:r>
            <a:r>
              <a:rPr lang="tr-TR" dirty="0" err="1" smtClean="0"/>
              <a:t>Bisson</a:t>
            </a:r>
            <a:r>
              <a:rPr lang="tr-TR" dirty="0" smtClean="0"/>
              <a:t> ve </a:t>
            </a:r>
            <a:r>
              <a:rPr lang="tr-TR" dirty="0" err="1" smtClean="0"/>
              <a:t>Lewis</a:t>
            </a:r>
            <a:r>
              <a:rPr lang="tr-TR" dirty="0" smtClean="0"/>
              <a:t>, 2009; </a:t>
            </a:r>
            <a:r>
              <a:rPr lang="tr-TR" dirty="0" err="1" smtClean="0"/>
              <a:t>Hobfoll</a:t>
            </a:r>
            <a:r>
              <a:rPr lang="tr-TR" dirty="0" smtClean="0"/>
              <a:t> ve ark.,2007) uzun dönemli iyileşmede en yararlı faktörleri içermektedir. Bunlar:</a:t>
            </a:r>
          </a:p>
          <a:p>
            <a:pPr marL="109728" indent="0">
              <a:buNone/>
            </a:pPr>
            <a:endParaRPr lang="tr-TR" dirty="0" smtClean="0"/>
          </a:p>
          <a:p>
            <a:r>
              <a:rPr lang="tr-TR" dirty="0" smtClean="0"/>
              <a:t>Güvende hissetme, başkalarıyla bağlantı kurma, sakin ve umutlu olma</a:t>
            </a:r>
          </a:p>
          <a:p>
            <a:r>
              <a:rPr lang="tr-TR" dirty="0" smtClean="0"/>
              <a:t>Sosyal, fiziksel ve duygusal desteğe erişme</a:t>
            </a:r>
          </a:p>
          <a:p>
            <a:r>
              <a:rPr lang="tr-TR" dirty="0" smtClean="0"/>
              <a:t>Gerek birey gerek topluluk olarak kendilerine yardımcı olabileceklerini hissetmedir.</a:t>
            </a:r>
          </a:p>
        </p:txBody>
      </p:sp>
    </p:spTree>
    <p:extLst>
      <p:ext uri="{BB962C8B-B14F-4D97-AF65-F5344CB8AC3E}">
        <p14:creationId xmlns:p14="http://schemas.microsoft.com/office/powerpoint/2010/main" val="1406087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764704"/>
            <a:ext cx="8229600" cy="1066800"/>
          </a:xfrm>
        </p:spPr>
        <p:txBody>
          <a:bodyPr/>
          <a:lstStyle/>
          <a:p>
            <a:r>
              <a:rPr lang="tr-TR" dirty="0" smtClean="0"/>
              <a:t>PİY kimler içindir?</a:t>
            </a:r>
            <a:endParaRPr lang="tr-TR" dirty="0"/>
          </a:p>
        </p:txBody>
      </p:sp>
      <p:sp>
        <p:nvSpPr>
          <p:cNvPr id="3" name="İçerik Yer Tutucusu 2"/>
          <p:cNvSpPr>
            <a:spLocks noGrp="1"/>
          </p:cNvSpPr>
          <p:nvPr>
            <p:ph idx="1"/>
          </p:nvPr>
        </p:nvSpPr>
        <p:spPr>
          <a:xfrm>
            <a:off x="179512" y="1772816"/>
            <a:ext cx="6120680" cy="4824536"/>
          </a:xfrm>
        </p:spPr>
        <p:txBody>
          <a:bodyPr>
            <a:normAutofit fontScale="77500" lnSpcReduction="20000"/>
          </a:bodyPr>
          <a:lstStyle/>
          <a:p>
            <a:r>
              <a:rPr lang="tr-TR" dirty="0" smtClean="0">
                <a:cs typeface="Calibri" pitchFamily="34" charset="0"/>
              </a:rPr>
              <a:t>PİY yakın bir zamanda ciddi bir kriz durumuna maruz kalmış stresli insanlar içindir. Hem çocuklara hem yetişkinlere uygulanabilir. Fakat kriz yaşantısı geçiren herkes psikolojik ilk yardıma ihtiyaç duymayabilir ya da bu yardımı istemeyebilir. Bu durumda yardım istemeyen kişiler zorlanmamalı fakat ulaşılabilir olunmalıdır.</a:t>
            </a:r>
          </a:p>
          <a:p>
            <a:endParaRPr lang="tr-TR" dirty="0" smtClean="0"/>
          </a:p>
          <a:p>
            <a:r>
              <a:rPr lang="tr-TR" dirty="0" err="1" smtClean="0"/>
              <a:t>PİY’in</a:t>
            </a:r>
            <a:r>
              <a:rPr lang="tr-TR" dirty="0" smtClean="0"/>
              <a:t> tek başına yetersiz kaldığı ve kişinin daha ileri düzeyde desteğe ihtiyaç duyduğu durumlar olabilir. Bu noktada PİY sağlayan kişi kendi limitlerini bilmeli ve gerekli kişileri (tıbbi personel, meslektaşlar veya alandaki diğer insanlar, yerel otoriteler, toplum liderleri ve dini liderler gibi) en uygun kaynağa yönlendirmelidir.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276872"/>
            <a:ext cx="2581323" cy="38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448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764704"/>
            <a:ext cx="8229600" cy="1066800"/>
          </a:xfrm>
        </p:spPr>
        <p:txBody>
          <a:bodyPr/>
          <a:lstStyle/>
          <a:p>
            <a:r>
              <a:rPr lang="tr-TR" dirty="0" smtClean="0"/>
              <a:t>PİY ne zaman verilir?</a:t>
            </a:r>
            <a:endParaRPr lang="tr-TR" dirty="0"/>
          </a:p>
        </p:txBody>
      </p:sp>
      <p:sp>
        <p:nvSpPr>
          <p:cNvPr id="3" name="İçerik Yer Tutucusu 2"/>
          <p:cNvSpPr>
            <a:spLocks noGrp="1"/>
          </p:cNvSpPr>
          <p:nvPr>
            <p:ph idx="1"/>
          </p:nvPr>
        </p:nvSpPr>
        <p:spPr>
          <a:xfrm>
            <a:off x="0" y="1772816"/>
            <a:ext cx="8964488" cy="4824536"/>
          </a:xfrm>
        </p:spPr>
        <p:txBody>
          <a:bodyPr>
            <a:normAutofit/>
          </a:bodyPr>
          <a:lstStyle/>
          <a:p>
            <a:r>
              <a:rPr lang="tr-TR" dirty="0" smtClean="0"/>
              <a:t>İnsanların yardım ve desteğe ihtiyacı stres kaynağı olan olaydan uzun bir süre sonra da devam etmesine rağmen, PİY kriz olayından etkilenen insanlara hemen yardım etmeyi amaçlamaktadır. Stres altındaki kişilerle ilk temasa geçtiğiniz anda psikolojik ilk yardım sağlayabilirsiniz. Bu yardım genellikle afet sırasında ya da afetten hemen sonra uygulanır. Olayın ne kadar sürdüğüne ve çeşidine göre bazen günlerce ya da haftalarca sunulabilmektedir.</a:t>
            </a:r>
            <a:endParaRPr lang="tr-TR" dirty="0"/>
          </a:p>
        </p:txBody>
      </p:sp>
    </p:spTree>
    <p:extLst>
      <p:ext uri="{BB962C8B-B14F-4D97-AF65-F5344CB8AC3E}">
        <p14:creationId xmlns:p14="http://schemas.microsoft.com/office/powerpoint/2010/main" val="2901610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80" y="813185"/>
            <a:ext cx="8229600" cy="1066800"/>
          </a:xfrm>
        </p:spPr>
        <p:txBody>
          <a:bodyPr/>
          <a:lstStyle/>
          <a:p>
            <a:r>
              <a:rPr lang="tr-TR" dirty="0" smtClean="0"/>
              <a:t>PİY nerede sunulur?</a:t>
            </a:r>
            <a:endParaRPr lang="tr-TR" dirty="0"/>
          </a:p>
        </p:txBody>
      </p:sp>
      <p:sp>
        <p:nvSpPr>
          <p:cNvPr id="3" name="İçerik Yer Tutucusu 2"/>
          <p:cNvSpPr>
            <a:spLocks noGrp="1"/>
          </p:cNvSpPr>
          <p:nvPr>
            <p:ph idx="1"/>
          </p:nvPr>
        </p:nvSpPr>
        <p:spPr>
          <a:xfrm>
            <a:off x="323528" y="1916832"/>
            <a:ext cx="8363272" cy="4657704"/>
          </a:xfrm>
        </p:spPr>
        <p:txBody>
          <a:bodyPr/>
          <a:lstStyle/>
          <a:p>
            <a:r>
              <a:rPr lang="tr-TR" dirty="0" smtClean="0"/>
              <a:t>Yeterince güvenli her yerde sunulabilir. PİY için genellikle olay/kaza yeri veya yardım hizmetlerinin verildiği sağlık merkezleri, sığınaklar, kamplar, okullar ve gıda gibi yardımların dağıtıldığı tesisler önerilir.</a:t>
            </a:r>
            <a:endParaRPr lang="tr-T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4437112"/>
            <a:ext cx="3240360" cy="215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6171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268760"/>
            <a:ext cx="8229600" cy="1066800"/>
          </a:xfrm>
        </p:spPr>
        <p:txBody>
          <a:bodyPr>
            <a:normAutofit fontScale="90000"/>
          </a:bodyPr>
          <a:lstStyle/>
          <a:p>
            <a:r>
              <a:rPr lang="tr-TR" dirty="0" smtClean="0"/>
              <a:t>2)Sorumluluk Duygusuyla Yardım Etme</a:t>
            </a:r>
            <a:endParaRPr lang="tr-TR" dirty="0"/>
          </a:p>
        </p:txBody>
      </p:sp>
      <p:sp>
        <p:nvSpPr>
          <p:cNvPr id="3" name="İçerik Yer Tutucusu 2"/>
          <p:cNvSpPr>
            <a:spLocks noGrp="1"/>
          </p:cNvSpPr>
          <p:nvPr>
            <p:ph idx="1"/>
          </p:nvPr>
        </p:nvSpPr>
        <p:spPr>
          <a:xfrm>
            <a:off x="395536" y="2708920"/>
            <a:ext cx="8229600" cy="4325112"/>
          </a:xfrm>
        </p:spPr>
        <p:txBody>
          <a:bodyPr/>
          <a:lstStyle/>
          <a:p>
            <a:r>
              <a:rPr lang="tr-TR" dirty="0" smtClean="0"/>
              <a:t>Güvenlik, itibar ve haklara saygı</a:t>
            </a:r>
          </a:p>
          <a:p>
            <a:r>
              <a:rPr lang="tr-TR" dirty="0" smtClean="0"/>
              <a:t>Yerel kültürü göz önünde bulundurma</a:t>
            </a:r>
          </a:p>
          <a:p>
            <a:r>
              <a:rPr lang="tr-TR" dirty="0" smtClean="0"/>
              <a:t>Diğer acil durum önlemlerini dikkate alma</a:t>
            </a:r>
          </a:p>
          <a:p>
            <a:r>
              <a:rPr lang="tr-TR" dirty="0" err="1" smtClean="0"/>
              <a:t>Özbakım</a:t>
            </a:r>
            <a:r>
              <a:rPr lang="tr-TR" dirty="0" smtClean="0"/>
              <a:t> </a:t>
            </a:r>
          </a:p>
          <a:p>
            <a:endParaRPr lang="tr-TR" dirty="0"/>
          </a:p>
        </p:txBody>
      </p:sp>
    </p:spTree>
    <p:extLst>
      <p:ext uri="{BB962C8B-B14F-4D97-AF65-F5344CB8AC3E}">
        <p14:creationId xmlns:p14="http://schemas.microsoft.com/office/powerpoint/2010/main" val="4209937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92696"/>
            <a:ext cx="8229600" cy="1066800"/>
          </a:xfrm>
        </p:spPr>
        <p:txBody>
          <a:bodyPr/>
          <a:lstStyle/>
          <a:p>
            <a:r>
              <a:rPr lang="tr-TR" dirty="0" smtClean="0"/>
              <a:t>Güvenlik, İtibar ve Haklara Saygı</a:t>
            </a:r>
            <a:endParaRPr lang="tr-TR" dirty="0"/>
          </a:p>
        </p:txBody>
      </p:sp>
      <p:sp>
        <p:nvSpPr>
          <p:cNvPr id="3" name="İçerik Yer Tutucusu 2"/>
          <p:cNvSpPr>
            <a:spLocks noGrp="1"/>
          </p:cNvSpPr>
          <p:nvPr>
            <p:ph idx="1"/>
          </p:nvPr>
        </p:nvSpPr>
        <p:spPr>
          <a:xfrm>
            <a:off x="179512" y="1844824"/>
            <a:ext cx="8507288" cy="4729712"/>
          </a:xfrm>
        </p:spPr>
        <p:txBody>
          <a:bodyPr>
            <a:normAutofit fontScale="85000" lnSpcReduction="20000"/>
          </a:bodyPr>
          <a:lstStyle/>
          <a:p>
            <a:r>
              <a:rPr lang="tr-TR" dirty="0" smtClean="0"/>
              <a:t>Zorlu olaylardan etkilenmiş insanlara yardım etme sorumluluğu alındığında yardım edilen insanların güvenliğine, itibarına ve haklarına saygı gösterecek şekilde davranmak önemlidir</a:t>
            </a:r>
          </a:p>
          <a:p>
            <a:r>
              <a:rPr lang="tr-TR" dirty="0" smtClean="0"/>
              <a:t>Bireyler için zarar görme riski yaratan davranışlardan kaçınılmalıdır</a:t>
            </a:r>
          </a:p>
          <a:p>
            <a:r>
              <a:rPr lang="tr-TR" dirty="0" smtClean="0"/>
              <a:t>Yardım edilen çocuk ve yetişkinlerin güvende olduğundan emin olunmalı ve fiziksel veya psikolojik zararlardan korunmalıdır.</a:t>
            </a:r>
          </a:p>
          <a:p>
            <a:r>
              <a:rPr lang="tr-TR" dirty="0" smtClean="0"/>
              <a:t>Yardım edilen kişilerin kültürel ve sosyal normlarını dikkate alarak saygılı bir şekilde davranılmalıdır.</a:t>
            </a:r>
          </a:p>
          <a:p>
            <a:r>
              <a:rPr lang="tr-TR" dirty="0"/>
              <a:t>İnsanların yardıma adil olarak ve ayrım</a:t>
            </a:r>
          </a:p>
          <a:p>
            <a:r>
              <a:rPr lang="tr-TR" dirty="0"/>
              <a:t>yapılmaksızın erişebildiğinden emin </a:t>
            </a:r>
            <a:r>
              <a:rPr lang="tr-TR" dirty="0" smtClean="0"/>
              <a:t>olunmalıdır.</a:t>
            </a:r>
            <a:endParaRPr lang="tr-TR" dirty="0"/>
          </a:p>
          <a:p>
            <a:r>
              <a:rPr lang="tr-TR" dirty="0"/>
              <a:t>Haklarını savunmaları ve uygun desteğe ulaşmaları için kişilere yardım </a:t>
            </a:r>
            <a:r>
              <a:rPr lang="tr-TR" dirty="0" smtClean="0"/>
              <a:t>edilmelidir.</a:t>
            </a:r>
            <a:endParaRPr lang="tr-TR" dirty="0"/>
          </a:p>
          <a:p>
            <a:endParaRPr lang="tr-TR" dirty="0"/>
          </a:p>
        </p:txBody>
      </p:sp>
    </p:spTree>
    <p:extLst>
      <p:ext uri="{BB962C8B-B14F-4D97-AF65-F5344CB8AC3E}">
        <p14:creationId xmlns:p14="http://schemas.microsoft.com/office/powerpoint/2010/main" val="2735054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Yerel Kültürü Göz Önünde Bulundurma</a:t>
            </a:r>
            <a:endParaRPr lang="tr-TR" dirty="0"/>
          </a:p>
        </p:txBody>
      </p:sp>
      <p:sp>
        <p:nvSpPr>
          <p:cNvPr id="3" name="İçerik Yer Tutucusu 2"/>
          <p:cNvSpPr>
            <a:spLocks noGrp="1"/>
          </p:cNvSpPr>
          <p:nvPr>
            <p:ph idx="1"/>
          </p:nvPr>
        </p:nvSpPr>
        <p:spPr>
          <a:xfrm>
            <a:off x="251520" y="2276872"/>
            <a:ext cx="8784976" cy="4392488"/>
          </a:xfrm>
        </p:spPr>
        <p:txBody>
          <a:bodyPr/>
          <a:lstStyle/>
          <a:p>
            <a:r>
              <a:rPr lang="tr-TR" dirty="0" smtClean="0"/>
              <a:t>Bir kriz olayı meydana geldiğinde etkilenen grup içinde sıklıkla azınlıklar veya marjinalleri de içeren farklı kültürel kökenlerden insanlar vardır. Kültür, insanlarla nasıl ilişki kurduğumuzu, nelerin söylenmesinin ve yapılmasının uygun olup olmadığını belirler.</a:t>
            </a:r>
          </a:p>
        </p:txBody>
      </p:sp>
    </p:spTree>
    <p:extLst>
      <p:ext uri="{BB962C8B-B14F-4D97-AF65-F5344CB8AC3E}">
        <p14:creationId xmlns:p14="http://schemas.microsoft.com/office/powerpoint/2010/main" val="3663681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908720"/>
            <a:ext cx="8229600" cy="1066800"/>
          </a:xfrm>
        </p:spPr>
        <p:txBody>
          <a:bodyPr/>
          <a:lstStyle/>
          <a:p>
            <a:r>
              <a:rPr lang="tr-TR" dirty="0" smtClean="0"/>
              <a:t>Farklı Kültürlerde PİY Sunarken:</a:t>
            </a:r>
            <a:endParaRPr lang="tr-TR" dirty="0"/>
          </a:p>
        </p:txBody>
      </p:sp>
      <p:sp>
        <p:nvSpPr>
          <p:cNvPr id="3" name="İçerik Yer Tutucusu 2"/>
          <p:cNvSpPr>
            <a:spLocks noGrp="1"/>
          </p:cNvSpPr>
          <p:nvPr>
            <p:ph idx="1"/>
          </p:nvPr>
        </p:nvSpPr>
        <p:spPr>
          <a:xfrm>
            <a:off x="251520" y="2060848"/>
            <a:ext cx="8640960" cy="4797152"/>
          </a:xfrm>
        </p:spPr>
        <p:txBody>
          <a:bodyPr>
            <a:normAutofit fontScale="92500" lnSpcReduction="20000"/>
          </a:bodyPr>
          <a:lstStyle/>
          <a:p>
            <a:r>
              <a:rPr lang="tr-TR" b="1" dirty="0" smtClean="0"/>
              <a:t>Kıyafet: </a:t>
            </a:r>
            <a:r>
              <a:rPr lang="tr-TR" dirty="0" smtClean="0"/>
              <a:t>Saygılı olabilmek için belli bir biçimde giyinmeye ihtiyacım var mı?</a:t>
            </a:r>
          </a:p>
          <a:p>
            <a:r>
              <a:rPr lang="tr-TR" b="1" dirty="0" smtClean="0"/>
              <a:t>Dil: </a:t>
            </a:r>
            <a:r>
              <a:rPr lang="tr-TR" dirty="0" smtClean="0"/>
              <a:t>Hangi dilde konuşuluyor? Bu kültürdeki insanların geleneksel selamlaşma yolları neler?</a:t>
            </a:r>
          </a:p>
          <a:p>
            <a:r>
              <a:rPr lang="tr-TR" b="1" dirty="0" smtClean="0"/>
              <a:t>Cinsiyet, yaş ve güç: </a:t>
            </a:r>
            <a:r>
              <a:rPr lang="tr-TR" dirty="0" smtClean="0"/>
              <a:t>Krizden etkilenmiş kadınlarla yalnızca kadınlar mı iletişime geçmelidir? Kiminle iletişime geçmeliyim?</a:t>
            </a:r>
          </a:p>
          <a:p>
            <a:r>
              <a:rPr lang="tr-TR" b="1" dirty="0" smtClean="0"/>
              <a:t>Dokunma ve davranış: </a:t>
            </a:r>
            <a:r>
              <a:rPr lang="tr-TR" dirty="0" smtClean="0"/>
              <a:t>İnsanlara dokunmakla ilgili gelenekler neler? Kişinin elini tutmak ya da omzuna dokunmak uygun mu?</a:t>
            </a:r>
          </a:p>
          <a:p>
            <a:r>
              <a:rPr lang="tr-TR" b="1" dirty="0" smtClean="0"/>
              <a:t>İnançlar ve din: </a:t>
            </a:r>
            <a:r>
              <a:rPr lang="tr-TR" dirty="0" smtClean="0"/>
              <a:t>Krizden etkilenenler arasındaki farklı etnik ve dini gruplar kimler?</a:t>
            </a:r>
            <a:r>
              <a:rPr lang="tr-TR" b="1" dirty="0" smtClean="0"/>
              <a:t> </a:t>
            </a:r>
            <a:r>
              <a:rPr lang="tr-TR" dirty="0" smtClean="0"/>
              <a:t>Krizden etkilenenler için hangi dini inanç ve ibadetler önemlidir?</a:t>
            </a:r>
          </a:p>
        </p:txBody>
      </p:sp>
    </p:spTree>
    <p:extLst>
      <p:ext uri="{BB962C8B-B14F-4D97-AF65-F5344CB8AC3E}">
        <p14:creationId xmlns:p14="http://schemas.microsoft.com/office/powerpoint/2010/main" val="192394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764704"/>
            <a:ext cx="9036496" cy="1066800"/>
          </a:xfrm>
        </p:spPr>
        <p:txBody>
          <a:bodyPr>
            <a:normAutofit fontScale="90000"/>
          </a:bodyPr>
          <a:lstStyle/>
          <a:p>
            <a:r>
              <a:rPr lang="tr-TR" dirty="0" smtClean="0"/>
              <a:t>Diğer Acil Durum Önlemlerini Dikkate Alma</a:t>
            </a:r>
            <a:endParaRPr lang="tr-TR" dirty="0"/>
          </a:p>
        </p:txBody>
      </p:sp>
      <p:sp>
        <p:nvSpPr>
          <p:cNvPr id="3" name="İçerik Yer Tutucusu 2"/>
          <p:cNvSpPr>
            <a:spLocks noGrp="1"/>
          </p:cNvSpPr>
          <p:nvPr>
            <p:ph idx="1"/>
          </p:nvPr>
        </p:nvSpPr>
        <p:spPr>
          <a:xfrm>
            <a:off x="179512" y="1844824"/>
            <a:ext cx="8712968" cy="4680520"/>
          </a:xfrm>
        </p:spPr>
        <p:txBody>
          <a:bodyPr>
            <a:normAutofit fontScale="77500" lnSpcReduction="20000"/>
          </a:bodyPr>
          <a:lstStyle/>
          <a:p>
            <a:r>
              <a:rPr lang="tr-TR" dirty="0" smtClean="0"/>
              <a:t>PİY olağanüstü durumlar karşısında yapılan büyük çaplı çalışmaların bir parçasıdır. (IASC,2007) Başka hangi hizmetlerin verildiğine dikkat edilmelidir böylece bu bilgiler yardım verilen kişilerle paylaşılabilir ve kişilerin yardıma nasıl erişecekleri öğrenilebilir.</a:t>
            </a:r>
          </a:p>
          <a:p>
            <a:endParaRPr lang="tr-TR" dirty="0" smtClean="0"/>
          </a:p>
          <a:p>
            <a:pPr marL="109728" indent="0">
              <a:buNone/>
            </a:pPr>
            <a:r>
              <a:rPr lang="tr-TR" b="1" dirty="0" smtClean="0"/>
              <a:t>Kriz durumunda nasıl davranılmalıdır?</a:t>
            </a:r>
          </a:p>
          <a:p>
            <a:pPr marL="109728" indent="0">
              <a:buNone/>
            </a:pPr>
            <a:endParaRPr lang="tr-TR" b="1" dirty="0" smtClean="0"/>
          </a:p>
          <a:p>
            <a:r>
              <a:rPr lang="tr-TR" dirty="0" smtClean="0"/>
              <a:t>Krizi yöneten ilgili otoritelerin açıklamaları takip edilmelidir.</a:t>
            </a:r>
          </a:p>
          <a:p>
            <a:endParaRPr lang="tr-TR" dirty="0" smtClean="0"/>
          </a:p>
          <a:p>
            <a:r>
              <a:rPr lang="tr-TR" dirty="0" smtClean="0"/>
              <a:t>Eğer varsa acil müdahalenin nasıl organize edildiğini ve hangi yardım kaynaklarının bulunduğu öğrenilmelidir.</a:t>
            </a:r>
          </a:p>
          <a:p>
            <a:endParaRPr lang="tr-TR" dirty="0" smtClean="0"/>
          </a:p>
          <a:p>
            <a:r>
              <a:rPr lang="tr-TR" dirty="0" smtClean="0"/>
              <a:t>Psikolojik ilk yardım sunan görevli görevinizi ve görevinin sınırlarını bilmelidir.</a:t>
            </a:r>
            <a:endParaRPr lang="tr-TR" dirty="0"/>
          </a:p>
        </p:txBody>
      </p:sp>
    </p:spTree>
    <p:extLst>
      <p:ext uri="{BB962C8B-B14F-4D97-AF65-F5344CB8AC3E}">
        <p14:creationId xmlns:p14="http://schemas.microsoft.com/office/powerpoint/2010/main" val="2319877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80728"/>
            <a:ext cx="8229600" cy="1066800"/>
          </a:xfrm>
        </p:spPr>
        <p:txBody>
          <a:bodyPr/>
          <a:lstStyle/>
          <a:p>
            <a:r>
              <a:rPr lang="tr-TR" dirty="0" err="1" smtClean="0"/>
              <a:t>Özbakım</a:t>
            </a:r>
            <a:endParaRPr lang="tr-TR" dirty="0"/>
          </a:p>
        </p:txBody>
      </p:sp>
      <p:sp>
        <p:nvSpPr>
          <p:cNvPr id="3" name="İçerik Yer Tutucusu 2"/>
          <p:cNvSpPr>
            <a:spLocks noGrp="1"/>
          </p:cNvSpPr>
          <p:nvPr>
            <p:ph idx="1"/>
          </p:nvPr>
        </p:nvSpPr>
        <p:spPr>
          <a:xfrm>
            <a:off x="9092" y="2132856"/>
            <a:ext cx="8739372" cy="4585696"/>
          </a:xfrm>
        </p:spPr>
        <p:txBody>
          <a:bodyPr/>
          <a:lstStyle/>
          <a:p>
            <a:r>
              <a:rPr lang="tr-TR" dirty="0" smtClean="0"/>
              <a:t>Sorumluluk duygusuyla yardım aynı zamanda kişinin kendi sağlığına ve iyiliğine de dikkat etmesi anlamına gelir. Bir yardım sağlayıcı, kriz durumundaki deneyimlerinden etkilenmiş ya da bu olaya doğrudan maruz kalmış olabilir. Kendi iyi oluşuna özel olarak dikkat etmes</a:t>
            </a:r>
            <a:r>
              <a:rPr lang="tr-TR" dirty="0"/>
              <a:t>i</a:t>
            </a:r>
            <a:r>
              <a:rPr lang="tr-TR" dirty="0" smtClean="0"/>
              <a:t>, fiziksel ve duygusal olarak başkalarına yardım edebilecek durumda olması için önemlidir.</a:t>
            </a:r>
            <a:endParaRPr lang="tr-TR" dirty="0"/>
          </a:p>
        </p:txBody>
      </p:sp>
    </p:spTree>
    <p:extLst>
      <p:ext uri="{BB962C8B-B14F-4D97-AF65-F5344CB8AC3E}">
        <p14:creationId xmlns:p14="http://schemas.microsoft.com/office/powerpoint/2010/main" val="1105644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3) Psikolojik İlk Yardım Hizmeti Sunma</a:t>
            </a:r>
            <a:endParaRPr lang="tr-TR" dirty="0"/>
          </a:p>
        </p:txBody>
      </p:sp>
      <p:sp>
        <p:nvSpPr>
          <p:cNvPr id="3" name="İçerik Yer Tutucusu 2"/>
          <p:cNvSpPr>
            <a:spLocks noGrp="1"/>
          </p:cNvSpPr>
          <p:nvPr>
            <p:ph idx="1"/>
          </p:nvPr>
        </p:nvSpPr>
        <p:spPr>
          <a:xfrm>
            <a:off x="611560" y="2532888"/>
            <a:ext cx="8229600" cy="4325112"/>
          </a:xfrm>
        </p:spPr>
        <p:txBody>
          <a:bodyPr/>
          <a:lstStyle/>
          <a:p>
            <a:r>
              <a:rPr lang="tr-TR" dirty="0" smtClean="0"/>
              <a:t>Etkili iletişim kurma</a:t>
            </a:r>
          </a:p>
          <a:p>
            <a:r>
              <a:rPr lang="tr-TR" dirty="0" smtClean="0"/>
              <a:t>Hazırlık-Durum hakkında bilgi toplama</a:t>
            </a:r>
          </a:p>
          <a:p>
            <a:r>
              <a:rPr lang="tr-TR" dirty="0" smtClean="0"/>
              <a:t>Psikolojik ilk yardım ilkeleri: izle, dinle, bağ kur</a:t>
            </a:r>
          </a:p>
          <a:p>
            <a:r>
              <a:rPr lang="tr-TR" dirty="0" smtClean="0"/>
              <a:t>Yardımı sonlandırma</a:t>
            </a:r>
          </a:p>
          <a:p>
            <a:r>
              <a:rPr lang="tr-TR" dirty="0" smtClean="0"/>
              <a:t>Özel yardıma gereksinimi olanlar</a:t>
            </a:r>
            <a:endParaRPr lang="tr-TR" dirty="0"/>
          </a:p>
        </p:txBody>
      </p:sp>
    </p:spTree>
    <p:extLst>
      <p:ext uri="{BB962C8B-B14F-4D97-AF65-F5344CB8AC3E}">
        <p14:creationId xmlns:p14="http://schemas.microsoft.com/office/powerpoint/2010/main" val="3432673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980728"/>
            <a:ext cx="8229600" cy="1066800"/>
          </a:xfrm>
        </p:spPr>
        <p:txBody>
          <a:bodyPr/>
          <a:lstStyle/>
          <a:p>
            <a:r>
              <a:rPr lang="tr-TR" dirty="0" smtClean="0"/>
              <a:t>Etkili İletişim</a:t>
            </a:r>
            <a:endParaRPr lang="tr-TR" dirty="0"/>
          </a:p>
        </p:txBody>
      </p:sp>
      <p:sp>
        <p:nvSpPr>
          <p:cNvPr id="3" name="İçerik Yer Tutucusu 2"/>
          <p:cNvSpPr>
            <a:spLocks noGrp="1"/>
          </p:cNvSpPr>
          <p:nvPr>
            <p:ph idx="1"/>
          </p:nvPr>
        </p:nvSpPr>
        <p:spPr>
          <a:xfrm>
            <a:off x="382137" y="2156346"/>
            <a:ext cx="8304663" cy="4418190"/>
          </a:xfrm>
        </p:spPr>
        <p:txBody>
          <a:bodyPr/>
          <a:lstStyle/>
          <a:p>
            <a:r>
              <a:rPr lang="tr-TR" dirty="0" smtClean="0"/>
              <a:t>Stres altındaki kişilerle iletişim biçimi çok önemlidir. Kriz durumundaki insanlar çok üzgün kaygılı ya da şaşkın olabilir. Bazı insanlar kriz sırasında meydana gelen şeyler için kendilerini suçlayabilir. Sakin olmak ve anlayış göstermek, stres altındaki insanların kendilerini daha güvende, anlaşılmış, saygı gösterilmiş ve önemsenmiş hissetmelerine yardımcı olur.</a:t>
            </a:r>
            <a:endParaRPr lang="tr-TR" dirty="0"/>
          </a:p>
        </p:txBody>
      </p:sp>
    </p:spTree>
    <p:extLst>
      <p:ext uri="{BB962C8B-B14F-4D97-AF65-F5344CB8AC3E}">
        <p14:creationId xmlns:p14="http://schemas.microsoft.com/office/powerpoint/2010/main" val="1767405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836712"/>
            <a:ext cx="8229600" cy="1066800"/>
          </a:xfrm>
        </p:spPr>
        <p:txBody>
          <a:bodyPr/>
          <a:lstStyle/>
          <a:p>
            <a:r>
              <a:rPr lang="tr-TR" dirty="0" smtClean="0"/>
              <a:t>Etkili İletişim</a:t>
            </a:r>
            <a:endParaRPr lang="tr-TR" dirty="0"/>
          </a:p>
        </p:txBody>
      </p:sp>
      <p:sp>
        <p:nvSpPr>
          <p:cNvPr id="3" name="İçerik Yer Tutucusu 2"/>
          <p:cNvSpPr>
            <a:spLocks noGrp="1"/>
          </p:cNvSpPr>
          <p:nvPr>
            <p:ph idx="1"/>
          </p:nvPr>
        </p:nvSpPr>
        <p:spPr>
          <a:xfrm>
            <a:off x="323528" y="1916832"/>
            <a:ext cx="8363272" cy="4657704"/>
          </a:xfrm>
        </p:spPr>
        <p:txBody>
          <a:bodyPr>
            <a:normAutofit fontScale="92500" lnSpcReduction="20000"/>
          </a:bodyPr>
          <a:lstStyle/>
          <a:p>
            <a:r>
              <a:rPr lang="tr-TR" dirty="0" smtClean="0"/>
              <a:t>Konuşmak için sessiz bir yer bulmaya ve dışarıdan gelebilecek dikkat dağıtıcı şeyler en aza indirmeye çalışılmalıdır.</a:t>
            </a:r>
          </a:p>
          <a:p>
            <a:r>
              <a:rPr lang="tr-TR" dirty="0" smtClean="0"/>
              <a:t>Mahremiyete saygı gösterilmeli ve uygunsa hikayeler gizli tutulmalıdır.</a:t>
            </a:r>
          </a:p>
          <a:p>
            <a:r>
              <a:rPr lang="tr-TR" dirty="0" smtClean="0"/>
              <a:t>Dinlediğinizi bilmelerini sağlayın.</a:t>
            </a:r>
          </a:p>
          <a:p>
            <a:r>
              <a:rPr lang="tr-TR" dirty="0" smtClean="0"/>
              <a:t>Sabırlı ve sakin olunmalı, kişi hikayesini anlatması için zorlanmamalıdır.</a:t>
            </a:r>
          </a:p>
          <a:p>
            <a:r>
              <a:rPr lang="tr-TR" dirty="0" smtClean="0"/>
              <a:t>Doğru olmayan sözler veya güvenceler verilmemelidir.</a:t>
            </a:r>
          </a:p>
          <a:p>
            <a:r>
              <a:rPr lang="tr-TR" dirty="0" smtClean="0"/>
              <a:t>İnsanlar güçlü yanlarından ve kendilerine bakabilecekleri duygusundan uzaklaştırılmamalıdır.</a:t>
            </a:r>
          </a:p>
          <a:p>
            <a:r>
              <a:rPr lang="tr-TR" dirty="0" smtClean="0"/>
              <a:t>Sessizliğe izin verilmelidir.</a:t>
            </a:r>
            <a:endParaRPr lang="tr-TR" dirty="0"/>
          </a:p>
        </p:txBody>
      </p:sp>
    </p:spTree>
    <p:extLst>
      <p:ext uri="{BB962C8B-B14F-4D97-AF65-F5344CB8AC3E}">
        <p14:creationId xmlns:p14="http://schemas.microsoft.com/office/powerpoint/2010/main" val="1860620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764704"/>
            <a:ext cx="8507288" cy="1066800"/>
          </a:xfrm>
        </p:spPr>
        <p:txBody>
          <a:bodyPr>
            <a:normAutofit fontScale="90000"/>
          </a:bodyPr>
          <a:lstStyle/>
          <a:p>
            <a:r>
              <a:rPr lang="tr-TR" dirty="0" smtClean="0"/>
              <a:t>Hazırlık – Durum hakkında bilgi toplama</a:t>
            </a:r>
            <a:endParaRPr lang="tr-TR" dirty="0"/>
          </a:p>
        </p:txBody>
      </p:sp>
      <p:sp>
        <p:nvSpPr>
          <p:cNvPr id="3" name="İçerik Yer Tutucusu 2"/>
          <p:cNvSpPr>
            <a:spLocks noGrp="1"/>
          </p:cNvSpPr>
          <p:nvPr>
            <p:ph idx="1"/>
          </p:nvPr>
        </p:nvSpPr>
        <p:spPr>
          <a:xfrm>
            <a:off x="251520" y="1844824"/>
            <a:ext cx="8435280" cy="4729712"/>
          </a:xfrm>
        </p:spPr>
        <p:txBody>
          <a:bodyPr>
            <a:normAutofit fontScale="77500" lnSpcReduction="20000"/>
          </a:bodyPr>
          <a:lstStyle/>
          <a:p>
            <a:r>
              <a:rPr lang="tr-TR" dirty="0" smtClean="0"/>
              <a:t>Kriz alanına girmeden önce aşağıdaki bilgiler </a:t>
            </a:r>
            <a:r>
              <a:rPr lang="tr-TR" dirty="0"/>
              <a:t>ö</a:t>
            </a:r>
            <a:r>
              <a:rPr lang="tr-TR" dirty="0" smtClean="0"/>
              <a:t>ğrenilmelidir.</a:t>
            </a:r>
          </a:p>
          <a:p>
            <a:endParaRPr lang="tr-TR" dirty="0" smtClean="0"/>
          </a:p>
          <a:p>
            <a:pPr marL="109728" indent="0">
              <a:buNone/>
            </a:pPr>
            <a:r>
              <a:rPr lang="tr-TR" b="1" dirty="0" smtClean="0"/>
              <a:t>Kriz durumu</a:t>
            </a:r>
          </a:p>
          <a:p>
            <a:r>
              <a:rPr lang="tr-TR" dirty="0" smtClean="0"/>
              <a:t>Ne oldu? Ne zaman ve nerede meydana geldi? Yaklaşık kaç kişi etkilendi ve etkilenenler kimler?</a:t>
            </a:r>
          </a:p>
          <a:p>
            <a:endParaRPr lang="tr-TR" dirty="0" smtClean="0"/>
          </a:p>
          <a:p>
            <a:pPr marL="109728" indent="0">
              <a:buNone/>
            </a:pPr>
            <a:r>
              <a:rPr lang="tr-TR" b="1" dirty="0" smtClean="0"/>
              <a:t>Mevcut hizmet ve destekler</a:t>
            </a:r>
          </a:p>
          <a:p>
            <a:r>
              <a:rPr lang="tr-TR" dirty="0" smtClean="0"/>
              <a:t>Acil tıbbi bakım, yiyecek, su, barınak veya aile üyelerini izleme gibi temel ihtiyaçları kim karşılıyor? İnsanlar bu hizmetlere nereden ve nasıl ulaşabilir? Başka kimler yardım ediyor?</a:t>
            </a:r>
          </a:p>
          <a:p>
            <a:endParaRPr lang="tr-TR" dirty="0" smtClean="0"/>
          </a:p>
          <a:p>
            <a:pPr marL="109728" indent="0">
              <a:buNone/>
            </a:pPr>
            <a:r>
              <a:rPr lang="tr-TR" b="1" dirty="0" smtClean="0"/>
              <a:t>Emniyet ve güvenlik problemleri</a:t>
            </a:r>
          </a:p>
          <a:p>
            <a:r>
              <a:rPr lang="tr-TR" dirty="0" smtClean="0"/>
              <a:t>Kriz olayı bitti mi yoksa devam ediyor mu? Etrafta ne tür tehlikeler olabilir?</a:t>
            </a:r>
            <a:r>
              <a:rPr lang="tr-TR" dirty="0"/>
              <a:t> </a:t>
            </a:r>
            <a:r>
              <a:rPr lang="tr-TR" dirty="0" smtClean="0"/>
              <a:t>Güvenli olmayan ya da giriş izninin olmadığı yerler var mı?</a:t>
            </a:r>
          </a:p>
        </p:txBody>
      </p:sp>
    </p:spTree>
    <p:extLst>
      <p:ext uri="{BB962C8B-B14F-4D97-AF65-F5344CB8AC3E}">
        <p14:creationId xmlns:p14="http://schemas.microsoft.com/office/powerpoint/2010/main" val="1842233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764704"/>
            <a:ext cx="8229600" cy="1066800"/>
          </a:xfrm>
        </p:spPr>
        <p:txBody>
          <a:bodyPr/>
          <a:lstStyle/>
          <a:p>
            <a:r>
              <a:rPr lang="tr-TR" dirty="0" smtClean="0"/>
              <a:t>PİY İlkeleri: İzle, Dinle ve Bağ Kur</a:t>
            </a:r>
            <a:endParaRPr lang="tr-TR" dirty="0"/>
          </a:p>
        </p:txBody>
      </p:sp>
      <p:sp>
        <p:nvSpPr>
          <p:cNvPr id="3" name="İçerik Yer Tutucusu 2"/>
          <p:cNvSpPr>
            <a:spLocks noGrp="1"/>
          </p:cNvSpPr>
          <p:nvPr>
            <p:ph idx="1"/>
          </p:nvPr>
        </p:nvSpPr>
        <p:spPr>
          <a:xfrm>
            <a:off x="323528" y="1916832"/>
            <a:ext cx="8568952" cy="4680520"/>
          </a:xfrm>
        </p:spPr>
        <p:txBody>
          <a:bodyPr>
            <a:normAutofit fontScale="85000" lnSpcReduction="20000"/>
          </a:bodyPr>
          <a:lstStyle/>
          <a:p>
            <a:pPr marL="109728" indent="0">
              <a:buNone/>
            </a:pPr>
            <a:r>
              <a:rPr lang="tr-TR" b="1" dirty="0" smtClean="0"/>
              <a:t>İZLE</a:t>
            </a:r>
          </a:p>
          <a:p>
            <a:r>
              <a:rPr lang="tr-TR" dirty="0" smtClean="0"/>
              <a:t>Güvenliği, acil temel ihtiyaçları olan kişiler ve ciddi stres tepkileri gösteren insanlar kontrol edilmelidir.</a:t>
            </a:r>
          </a:p>
          <a:p>
            <a:endParaRPr lang="tr-TR" dirty="0" smtClean="0"/>
          </a:p>
          <a:p>
            <a:pPr marL="109728" indent="0">
              <a:buNone/>
            </a:pPr>
            <a:r>
              <a:rPr lang="tr-TR" b="1" dirty="0" smtClean="0"/>
              <a:t>DİNLE</a:t>
            </a:r>
          </a:p>
          <a:p>
            <a:r>
              <a:rPr lang="tr-TR" dirty="0" smtClean="0"/>
              <a:t>Desteğe ihtiyacı olabilecek insanlara yaklaşılmalı ve ihtiyaç ve kaygılarını sorulmalıdır. İnsanları dinlemeli ve sakinleşmelerine yardımcı olunmalıdır.</a:t>
            </a:r>
          </a:p>
          <a:p>
            <a:endParaRPr lang="tr-TR" dirty="0" smtClean="0"/>
          </a:p>
          <a:p>
            <a:pPr marL="109728" indent="0">
              <a:buNone/>
            </a:pPr>
            <a:r>
              <a:rPr lang="tr-TR" b="1" dirty="0" smtClean="0"/>
              <a:t>BAĞ KUR</a:t>
            </a:r>
          </a:p>
          <a:p>
            <a:r>
              <a:rPr lang="tr-TR" dirty="0" smtClean="0"/>
              <a:t>İnsanların temel ihtiyaçlarını bildirmelerine ve hizmetlere ulaşmalarına yardım edilmelidir. İnsanların problemle baş etmelerine ve sosyal destek sağlamalarına yardım edilmelidir.</a:t>
            </a:r>
            <a:endParaRPr lang="tr-TR" dirty="0"/>
          </a:p>
        </p:txBody>
      </p:sp>
    </p:spTree>
    <p:extLst>
      <p:ext uri="{BB962C8B-B14F-4D97-AF65-F5344CB8AC3E}">
        <p14:creationId xmlns:p14="http://schemas.microsoft.com/office/powerpoint/2010/main" val="1516532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İzle</a:t>
            </a:r>
            <a:endParaRPr lang="tr-TR" dirty="0"/>
          </a:p>
        </p:txBody>
      </p:sp>
      <p:sp>
        <p:nvSpPr>
          <p:cNvPr id="3" name="İçerik Yer Tutucusu 2"/>
          <p:cNvSpPr>
            <a:spLocks noGrp="1"/>
          </p:cNvSpPr>
          <p:nvPr>
            <p:ph idx="1"/>
          </p:nvPr>
        </p:nvSpPr>
        <p:spPr/>
        <p:txBody>
          <a:bodyPr/>
          <a:lstStyle/>
          <a:p>
            <a:r>
              <a:rPr lang="tr-TR" dirty="0" smtClean="0"/>
              <a:t>Kriz durumları hızla değişebilir. Bir yardım çalışanı olarak kriz alanına girmeden önce öğrendiğinizden farklı bir ortamla karşılaşabilirsiniz. Bundan dolayı yardım sunmadan önce birkaç dakika bile olsa durup etrafı gözlemlemek önemlidir.</a:t>
            </a:r>
            <a:endParaRPr lang="tr-TR" dirty="0"/>
          </a:p>
        </p:txBody>
      </p:sp>
    </p:spTree>
    <p:extLst>
      <p:ext uri="{BB962C8B-B14F-4D97-AF65-F5344CB8AC3E}">
        <p14:creationId xmlns:p14="http://schemas.microsoft.com/office/powerpoint/2010/main" val="262643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İçerik Yer Tutucusu 7"/>
          <p:cNvGraphicFramePr>
            <a:graphicFrameLocks noGrp="1"/>
          </p:cNvGraphicFramePr>
          <p:nvPr>
            <p:ph idx="1"/>
            <p:extLst>
              <p:ext uri="{D42A27DB-BD31-4B8C-83A1-F6EECF244321}">
                <p14:modId xmlns:p14="http://schemas.microsoft.com/office/powerpoint/2010/main" val="3150668034"/>
              </p:ext>
            </p:extLst>
          </p:nvPr>
        </p:nvGraphicFramePr>
        <p:xfrm>
          <a:off x="179512" y="836712"/>
          <a:ext cx="8784975" cy="5899355"/>
        </p:xfrm>
        <a:graphic>
          <a:graphicData uri="http://schemas.openxmlformats.org/drawingml/2006/table">
            <a:tbl>
              <a:tblPr firstRow="1" bandRow="1">
                <a:tableStyleId>{5C22544A-7EE6-4342-B048-85BDC9FD1C3A}</a:tableStyleId>
              </a:tblPr>
              <a:tblGrid>
                <a:gridCol w="1440159"/>
                <a:gridCol w="4262265"/>
                <a:gridCol w="3082551"/>
              </a:tblGrid>
              <a:tr h="504055">
                <a:tc>
                  <a:txBody>
                    <a:bodyPr/>
                    <a:lstStyle/>
                    <a:p>
                      <a:r>
                        <a:rPr lang="tr-TR" dirty="0" smtClean="0"/>
                        <a:t>İZLEME</a:t>
                      </a:r>
                      <a:endParaRPr lang="tr-TR" dirty="0"/>
                    </a:p>
                  </a:txBody>
                  <a:tcPr/>
                </a:tc>
                <a:tc>
                  <a:txBody>
                    <a:bodyPr/>
                    <a:lstStyle/>
                    <a:p>
                      <a:r>
                        <a:rPr lang="tr-TR" dirty="0" smtClean="0"/>
                        <a:t>SORULAR</a:t>
                      </a:r>
                      <a:endParaRPr lang="tr-TR" dirty="0"/>
                    </a:p>
                  </a:txBody>
                  <a:tcPr/>
                </a:tc>
                <a:tc>
                  <a:txBody>
                    <a:bodyPr/>
                    <a:lstStyle/>
                    <a:p>
                      <a:r>
                        <a:rPr lang="tr-TR" dirty="0" smtClean="0"/>
                        <a:t>ÖNEMLİ MESAJLAR</a:t>
                      </a:r>
                      <a:endParaRPr lang="tr-TR" dirty="0"/>
                    </a:p>
                  </a:txBody>
                  <a:tcPr/>
                </a:tc>
              </a:tr>
              <a:tr h="1641716">
                <a:tc>
                  <a:txBody>
                    <a:bodyPr/>
                    <a:lstStyle/>
                    <a:p>
                      <a:r>
                        <a:rPr lang="tr-TR" dirty="0" smtClean="0"/>
                        <a:t>Güvenlik</a:t>
                      </a:r>
                      <a:endParaRPr lang="tr-TR" dirty="0"/>
                    </a:p>
                  </a:txBody>
                  <a:tcPr/>
                </a:tc>
                <a:tc>
                  <a:txBody>
                    <a:bodyPr/>
                    <a:lstStyle/>
                    <a:p>
                      <a:pPr marL="285750" indent="-285750">
                        <a:buFont typeface="Arial" panose="020B0604020202020204" pitchFamily="34" charset="0"/>
                        <a:buChar char="•"/>
                      </a:pPr>
                      <a:r>
                        <a:rPr lang="tr-TR" dirty="0" smtClean="0"/>
                        <a:t>Çevrede çatışma,</a:t>
                      </a:r>
                      <a:r>
                        <a:rPr lang="tr-TR" baseline="0" dirty="0" smtClean="0"/>
                        <a:t> hasarlı yollar, güvenli olmayan binalar, yangın veya sel gibi tehlikeler var mı?</a:t>
                      </a:r>
                      <a:endParaRPr lang="tr-TR" dirty="0"/>
                    </a:p>
                  </a:txBody>
                  <a:tcPr/>
                </a:tc>
                <a:tc>
                  <a:txBody>
                    <a:bodyPr/>
                    <a:lstStyle/>
                    <a:p>
                      <a:r>
                        <a:rPr lang="tr-TR" dirty="0" smtClean="0"/>
                        <a:t>Kriz alanının</a:t>
                      </a:r>
                      <a:r>
                        <a:rPr lang="tr-TR" baseline="0" dirty="0" smtClean="0"/>
                        <a:t> güvenliğinden emin olunmadan alana </a:t>
                      </a:r>
                      <a:r>
                        <a:rPr lang="tr-TR" baseline="0" dirty="0" err="1" smtClean="0"/>
                        <a:t>girilmemelidir.İhtiyacı</a:t>
                      </a:r>
                      <a:r>
                        <a:rPr lang="tr-TR" baseline="0" dirty="0" smtClean="0"/>
                        <a:t> olan insanlara yardım için çabalanmalıdır.</a:t>
                      </a:r>
                      <a:endParaRPr lang="tr-TR" dirty="0"/>
                    </a:p>
                  </a:txBody>
                  <a:tcPr/>
                </a:tc>
              </a:tr>
              <a:tr h="2016224">
                <a:tc>
                  <a:txBody>
                    <a:bodyPr/>
                    <a:lstStyle/>
                    <a:p>
                      <a:r>
                        <a:rPr lang="tr-TR" dirty="0" smtClean="0"/>
                        <a:t>Acil Temel İhtiyacı Olanlar</a:t>
                      </a:r>
                      <a:endParaRPr lang="tr-TR" dirty="0"/>
                    </a:p>
                  </a:txBody>
                  <a:tcPr/>
                </a:tc>
                <a:tc>
                  <a:txBody>
                    <a:bodyPr/>
                    <a:lstStyle/>
                    <a:p>
                      <a:pPr marL="285750" indent="-285750">
                        <a:buFont typeface="Arial" panose="020B0604020202020204" pitchFamily="34" charset="0"/>
                        <a:buChar char="•"/>
                      </a:pPr>
                      <a:r>
                        <a:rPr lang="tr-TR" dirty="0" smtClean="0"/>
                        <a:t>Ciddi biçimde yaralanmış ve acil tıbbi desteğe ihtiyaç</a:t>
                      </a:r>
                      <a:r>
                        <a:rPr lang="tr-TR" baseline="0" dirty="0" smtClean="0"/>
                        <a:t> duyan biri var mı?</a:t>
                      </a:r>
                    </a:p>
                    <a:p>
                      <a:pPr marL="285750" indent="-285750">
                        <a:buFont typeface="Arial" panose="020B0604020202020204" pitchFamily="34" charset="0"/>
                        <a:buChar char="•"/>
                      </a:pPr>
                      <a:r>
                        <a:rPr lang="tr-TR" baseline="0" dirty="0" smtClean="0"/>
                        <a:t>Enkaz altında ya da tehlikeli durumda olup kurtarılması gereken biri var mı?</a:t>
                      </a:r>
                    </a:p>
                    <a:p>
                      <a:pPr marL="285750" indent="-285750">
                        <a:buFont typeface="Arial" panose="020B0604020202020204" pitchFamily="34" charset="0"/>
                        <a:buChar char="•"/>
                      </a:pPr>
                      <a:r>
                        <a:rPr lang="tr-TR" dirty="0" smtClean="0"/>
                        <a:t>Acil temel ihtiyacı</a:t>
                      </a:r>
                      <a:r>
                        <a:rPr lang="tr-TR" baseline="0" dirty="0" smtClean="0"/>
                        <a:t> olan biri var mı?</a:t>
                      </a:r>
                      <a:endParaRPr lang="tr-TR" dirty="0"/>
                    </a:p>
                  </a:txBody>
                  <a:tcPr/>
                </a:tc>
                <a:tc>
                  <a:txBody>
                    <a:bodyPr/>
                    <a:lstStyle/>
                    <a:p>
                      <a:r>
                        <a:rPr lang="tr-TR" dirty="0" smtClean="0"/>
                        <a:t>Yardım çalışanı rolünü bilmeli</a:t>
                      </a:r>
                      <a:r>
                        <a:rPr lang="tr-TR" baseline="0" dirty="0" smtClean="0"/>
                        <a:t> ve özel yardıma ihtiyacı olan veya acil temel ihtiyaçları olan insanlara yardım sağlamaya çalışmalıdır.</a:t>
                      </a:r>
                      <a:endParaRPr lang="tr-TR" dirty="0"/>
                    </a:p>
                  </a:txBody>
                  <a:tcPr/>
                </a:tc>
              </a:tr>
              <a:tr h="1693579">
                <a:tc>
                  <a:txBody>
                    <a:bodyPr/>
                    <a:lstStyle/>
                    <a:p>
                      <a:r>
                        <a:rPr lang="tr-TR" dirty="0" smtClean="0"/>
                        <a:t>Ciddi Stres Tepkileri Gösterenler</a:t>
                      </a:r>
                      <a:endParaRPr lang="tr-TR" dirty="0"/>
                    </a:p>
                  </a:txBody>
                  <a:tcPr/>
                </a:tc>
                <a:tc>
                  <a:txBody>
                    <a:bodyPr/>
                    <a:lstStyle/>
                    <a:p>
                      <a:pPr marL="285750" indent="-285750">
                        <a:buFont typeface="Arial" panose="020B0604020202020204" pitchFamily="34" charset="0"/>
                        <a:buChar char="•"/>
                      </a:pPr>
                      <a:r>
                        <a:rPr lang="tr-TR" dirty="0" smtClean="0"/>
                        <a:t>Aşırı üzgün görünen, kendi kendine</a:t>
                      </a:r>
                      <a:r>
                        <a:rPr lang="tr-TR" baseline="0" dirty="0" smtClean="0"/>
                        <a:t> hareket edemeyen, başkalarına tepki vermeyen ya da şokta olan birileri var mı?</a:t>
                      </a:r>
                    </a:p>
                    <a:p>
                      <a:pPr marL="285750" indent="-285750">
                        <a:buFont typeface="Arial" panose="020B0604020202020204" pitchFamily="34" charset="0"/>
                        <a:buChar char="•"/>
                      </a:pPr>
                      <a:r>
                        <a:rPr lang="tr-TR" baseline="0" dirty="0" smtClean="0"/>
                        <a:t>En çok stres altında olan kişiler nerede ve kimler?</a:t>
                      </a:r>
                      <a:endParaRPr lang="tr-TR" dirty="0"/>
                    </a:p>
                  </a:txBody>
                  <a:tcPr/>
                </a:tc>
                <a:tc>
                  <a:txBody>
                    <a:bodyPr/>
                    <a:lstStyle/>
                    <a:p>
                      <a:r>
                        <a:rPr lang="tr-TR" dirty="0" err="1" smtClean="0"/>
                        <a:t>PİY’den</a:t>
                      </a:r>
                      <a:r>
                        <a:rPr lang="tr-TR" dirty="0" smtClean="0"/>
                        <a:t> kimlerin</a:t>
                      </a:r>
                      <a:r>
                        <a:rPr lang="tr-TR" baseline="0" dirty="0" smtClean="0"/>
                        <a:t> yararlanabileceğini ve en iyi nasıl yardım edilebileceği göz önünde bulundurulmalıdır.</a:t>
                      </a:r>
                      <a:endParaRPr lang="tr-TR" dirty="0"/>
                    </a:p>
                  </a:txBody>
                  <a:tcPr/>
                </a:tc>
              </a:tr>
            </a:tbl>
          </a:graphicData>
        </a:graphic>
      </p:graphicFrame>
    </p:spTree>
    <p:extLst>
      <p:ext uri="{BB962C8B-B14F-4D97-AF65-F5344CB8AC3E}">
        <p14:creationId xmlns:p14="http://schemas.microsoft.com/office/powerpoint/2010/main" val="426248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İzle</a:t>
            </a:r>
            <a:endParaRPr lang="tr-TR" dirty="0"/>
          </a:p>
        </p:txBody>
      </p:sp>
      <p:sp>
        <p:nvSpPr>
          <p:cNvPr id="3" name="İçerik Yer Tutucusu 2"/>
          <p:cNvSpPr>
            <a:spLocks noGrp="1"/>
          </p:cNvSpPr>
          <p:nvPr>
            <p:ph idx="1"/>
          </p:nvPr>
        </p:nvSpPr>
        <p:spPr/>
        <p:txBody>
          <a:bodyPr/>
          <a:lstStyle/>
          <a:p>
            <a:pPr marL="109728" indent="0">
              <a:buNone/>
            </a:pPr>
            <a:r>
              <a:rPr lang="tr-TR" b="1" dirty="0" smtClean="0"/>
              <a:t>Kriz durumunda özel ilgiye ihtiyaç duyabilecek kişiler</a:t>
            </a:r>
          </a:p>
          <a:p>
            <a:r>
              <a:rPr lang="tr-TR" dirty="0" smtClean="0"/>
              <a:t>Çocuklar ve ergenler, özellikle ailelerinden ayrılmış olanlar,</a:t>
            </a:r>
          </a:p>
          <a:p>
            <a:r>
              <a:rPr lang="tr-TR" dirty="0" smtClean="0"/>
              <a:t>Fiziksel ve zihinsel yetersizlikleri olanlar ve</a:t>
            </a:r>
          </a:p>
          <a:p>
            <a:r>
              <a:rPr lang="tr-TR" dirty="0" smtClean="0"/>
              <a:t>Kadınlar ya da bazı etnik gruplar gibi ayrımcılık veya şiddet riski altında olan kişiler özel bir korumaya ve hizmete ihtiyaç duyabilirler.</a:t>
            </a:r>
          </a:p>
        </p:txBody>
      </p:sp>
    </p:spTree>
    <p:extLst>
      <p:ext uri="{BB962C8B-B14F-4D97-AF65-F5344CB8AC3E}">
        <p14:creationId xmlns:p14="http://schemas.microsoft.com/office/powerpoint/2010/main" val="4243125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İzle</a:t>
            </a:r>
            <a:endParaRPr lang="tr-TR" dirty="0"/>
          </a:p>
        </p:txBody>
      </p:sp>
      <p:sp>
        <p:nvSpPr>
          <p:cNvPr id="3" name="İçerik Yer Tutucusu 2"/>
          <p:cNvSpPr>
            <a:spLocks noGrp="1"/>
          </p:cNvSpPr>
          <p:nvPr>
            <p:ph idx="1"/>
          </p:nvPr>
        </p:nvSpPr>
        <p:spPr/>
        <p:txBody>
          <a:bodyPr/>
          <a:lstStyle/>
          <a:p>
            <a:r>
              <a:rPr lang="tr-TR" dirty="0" smtClean="0"/>
              <a:t>Çoğu insan özellikle temel ihtiyaçları giderildiğinde ve çevredekilerden veya </a:t>
            </a:r>
            <a:r>
              <a:rPr lang="tr-TR" dirty="0" err="1" smtClean="0"/>
              <a:t>PİY’den</a:t>
            </a:r>
            <a:r>
              <a:rPr lang="tr-TR" dirty="0" smtClean="0"/>
              <a:t> destek aldıklarında zamanla iyileşecektir. Bununla birlikte ciddi veya uzun süreli stres tepkileri gösterenler, özellikle günlük yaşam işlevlerini yerine getiremeyenler, kendileri veya başkaları için tehlike oluşturanlar, </a:t>
            </a:r>
            <a:r>
              <a:rPr lang="tr-TR" dirty="0" err="1" smtClean="0"/>
              <a:t>PİY’den</a:t>
            </a:r>
            <a:r>
              <a:rPr lang="tr-TR" dirty="0" smtClean="0"/>
              <a:t> daha fazla desteğe ihtiyaç duyabilirler.</a:t>
            </a:r>
            <a:endParaRPr lang="tr-TR" dirty="0"/>
          </a:p>
        </p:txBody>
      </p:sp>
    </p:spTree>
    <p:extLst>
      <p:ext uri="{BB962C8B-B14F-4D97-AF65-F5344CB8AC3E}">
        <p14:creationId xmlns:p14="http://schemas.microsoft.com/office/powerpoint/2010/main" val="3457238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20688"/>
            <a:ext cx="8229600" cy="1066800"/>
          </a:xfrm>
        </p:spPr>
        <p:txBody>
          <a:bodyPr/>
          <a:lstStyle/>
          <a:p>
            <a:r>
              <a:rPr lang="tr-TR" dirty="0" smtClean="0"/>
              <a:t>Dinle</a:t>
            </a:r>
            <a:endParaRPr lang="tr-TR" dirty="0"/>
          </a:p>
        </p:txBody>
      </p:sp>
      <p:sp>
        <p:nvSpPr>
          <p:cNvPr id="3" name="İçerik Yer Tutucusu 2"/>
          <p:cNvSpPr>
            <a:spLocks noGrp="1"/>
          </p:cNvSpPr>
          <p:nvPr>
            <p:ph idx="1"/>
          </p:nvPr>
        </p:nvSpPr>
        <p:spPr>
          <a:xfrm>
            <a:off x="251520" y="1628800"/>
            <a:ext cx="8435280" cy="4945736"/>
          </a:xfrm>
        </p:spPr>
        <p:txBody>
          <a:bodyPr>
            <a:normAutofit fontScale="77500" lnSpcReduction="20000"/>
          </a:bodyPr>
          <a:lstStyle/>
          <a:p>
            <a:r>
              <a:rPr lang="tr-TR" dirty="0" smtClean="0"/>
              <a:t>Yardım ettiğiniz kişileri uygun bir biçimde dinlemek; durumlarını ve ihtiyaçlarını anlamak, sakinleşmelerine yardımcı olabilmek ve uygun yardımı verebilmek için önemlidir.</a:t>
            </a:r>
          </a:p>
          <a:p>
            <a:r>
              <a:rPr lang="tr-TR" dirty="0" smtClean="0"/>
              <a:t>Kulaklarla dinlemek kaygılarını gerçekten duymak, kalple dinlemek ilgilenerek ve saygı göstererek dinlemektir.</a:t>
            </a:r>
          </a:p>
          <a:p>
            <a:pPr marL="109728" indent="0">
              <a:buNone/>
            </a:pPr>
            <a:endParaRPr lang="tr-TR" dirty="0" smtClean="0"/>
          </a:p>
          <a:p>
            <a:pPr marL="109728" indent="0">
              <a:buNone/>
            </a:pPr>
            <a:endParaRPr lang="tr-TR" dirty="0" smtClean="0"/>
          </a:p>
          <a:p>
            <a:pPr marL="109728" indent="0">
              <a:buNone/>
            </a:pPr>
            <a:r>
              <a:rPr lang="tr-TR" b="1" dirty="0" smtClean="0"/>
              <a:t>PİY çalışanı olarak desteğe ihtiyacı olabilecek insanlara yaklaşırken</a:t>
            </a:r>
          </a:p>
          <a:p>
            <a:pPr marL="109728" indent="0">
              <a:buNone/>
            </a:pPr>
            <a:endParaRPr lang="tr-TR" b="1" dirty="0" smtClean="0"/>
          </a:p>
          <a:p>
            <a:r>
              <a:rPr lang="tr-TR" dirty="0" smtClean="0"/>
              <a:t>Kendinizi isminiz ve kuruluşunuzla tanıttıktan sonra insanlara saygılı ve kültürlerine uygun bir biçimde yaklaşın.</a:t>
            </a:r>
          </a:p>
          <a:p>
            <a:r>
              <a:rPr lang="tr-TR" dirty="0" smtClean="0"/>
              <a:t>Yardım sağlayıp sağlayamayacağınızı sorun.</a:t>
            </a:r>
          </a:p>
          <a:p>
            <a:r>
              <a:rPr lang="tr-TR" dirty="0" smtClean="0"/>
              <a:t>Kişinin rahat hissetmesine yardım edin.</a:t>
            </a:r>
            <a:endParaRPr lang="tr-TR" dirty="0"/>
          </a:p>
        </p:txBody>
      </p:sp>
    </p:spTree>
    <p:extLst>
      <p:ext uri="{BB962C8B-B14F-4D97-AF65-F5344CB8AC3E}">
        <p14:creationId xmlns:p14="http://schemas.microsoft.com/office/powerpoint/2010/main" val="1757426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908720"/>
            <a:ext cx="8496944" cy="5832648"/>
          </a:xfrm>
        </p:spPr>
        <p:txBody>
          <a:bodyPr>
            <a:normAutofit fontScale="70000" lnSpcReduction="20000"/>
          </a:bodyPr>
          <a:lstStyle/>
          <a:p>
            <a:pPr marL="109728" indent="0">
              <a:buNone/>
            </a:pPr>
            <a:r>
              <a:rPr lang="tr-TR" b="1" dirty="0" smtClean="0"/>
              <a:t>İnsanların ihtiyaçlarını ve kaygıları sorulmalıdır.</a:t>
            </a:r>
          </a:p>
          <a:p>
            <a:r>
              <a:rPr lang="tr-TR" dirty="0" smtClean="0"/>
              <a:t>Elbiseleri yırtılmış biri için örtü veya battaniye gibi bazı ihtiyaçlar açık olmasına rağmen daima kişinin neye ihtiyacı olduğunu ve kaygılarının neler olduğu sorulmalıdır.</a:t>
            </a:r>
          </a:p>
          <a:p>
            <a:r>
              <a:rPr lang="tr-TR" dirty="0" smtClean="0"/>
              <a:t>Onlar için o sırada neyin önemli olduğunu bulunmalı ve önceliklerini belirlemelerine yardımcı olunmalıdır.</a:t>
            </a:r>
          </a:p>
          <a:p>
            <a:endParaRPr lang="tr-TR" dirty="0" smtClean="0"/>
          </a:p>
          <a:p>
            <a:pPr marL="109728" indent="0">
              <a:buNone/>
            </a:pPr>
            <a:r>
              <a:rPr lang="tr-TR" b="1" dirty="0" smtClean="0"/>
              <a:t>İnsanları dinleyin ve sakinleşmelerine yardımcı olunmalıdır.</a:t>
            </a:r>
          </a:p>
          <a:p>
            <a:r>
              <a:rPr lang="tr-TR" dirty="0" smtClean="0"/>
              <a:t>Kişiye yakın kalınmalı ve konuşması için baskı yapılmamalıdır.</a:t>
            </a:r>
          </a:p>
          <a:p>
            <a:r>
              <a:rPr lang="tr-TR" dirty="0" smtClean="0"/>
              <a:t>Olanlar hakkında kişi konuşmak isterse dinlenmelidir.</a:t>
            </a:r>
          </a:p>
          <a:p>
            <a:r>
              <a:rPr lang="tr-TR" dirty="0" smtClean="0"/>
              <a:t>Çok üzgünlerse sakinleşmelerine yardımcı olunur ve yalnız olmadıklarından emin olmaya çalışılır.</a:t>
            </a:r>
          </a:p>
          <a:p>
            <a:endParaRPr lang="tr-TR" dirty="0" smtClean="0"/>
          </a:p>
          <a:p>
            <a:pPr marL="109728" indent="0">
              <a:buNone/>
            </a:pPr>
            <a:r>
              <a:rPr lang="tr-TR" dirty="0" smtClean="0"/>
              <a:t>Kişi gerçeklikle ve çevresiyle bağının koptuğunu hissederse kişinin kendisiyle ve çevresiyle bağlantı kurmasına yardım edilir: </a:t>
            </a:r>
          </a:p>
          <a:p>
            <a:r>
              <a:rPr lang="tr-TR" dirty="0" smtClean="0"/>
              <a:t>Ayağını yere koymasını ve zemini hissetmesi istenir.</a:t>
            </a:r>
          </a:p>
          <a:p>
            <a:r>
              <a:rPr lang="tr-TR" dirty="0" smtClean="0"/>
              <a:t>Çevrelerinde gördükleri, duydukları veya hissettikleri stres yaratmayan şeylerin farkına varmaları sağlanır.</a:t>
            </a:r>
          </a:p>
          <a:p>
            <a:r>
              <a:rPr lang="tr-TR" dirty="0" smtClean="0"/>
              <a:t>Nefeslerine odaklanmaları ve yavaşça nefes almaları istenir.</a:t>
            </a:r>
            <a:endParaRPr lang="tr-TR" dirty="0"/>
          </a:p>
        </p:txBody>
      </p:sp>
    </p:spTree>
    <p:extLst>
      <p:ext uri="{BB962C8B-B14F-4D97-AF65-F5344CB8AC3E}">
        <p14:creationId xmlns:p14="http://schemas.microsoft.com/office/powerpoint/2010/main" val="1916423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764704"/>
            <a:ext cx="8229600" cy="1066800"/>
          </a:xfrm>
        </p:spPr>
        <p:txBody>
          <a:bodyPr/>
          <a:lstStyle/>
          <a:p>
            <a:r>
              <a:rPr lang="tr-TR" dirty="0" smtClean="0"/>
              <a:t>Bağ Kurma</a:t>
            </a:r>
            <a:endParaRPr lang="tr-TR" dirty="0"/>
          </a:p>
        </p:txBody>
      </p:sp>
      <p:sp>
        <p:nvSpPr>
          <p:cNvPr id="3" name="İçerik Yer Tutucusu 2"/>
          <p:cNvSpPr>
            <a:spLocks noGrp="1"/>
          </p:cNvSpPr>
          <p:nvPr>
            <p:ph idx="1"/>
          </p:nvPr>
        </p:nvSpPr>
        <p:spPr>
          <a:xfrm>
            <a:off x="251520" y="1844824"/>
            <a:ext cx="8435280" cy="4729712"/>
          </a:xfrm>
        </p:spPr>
        <p:txBody>
          <a:bodyPr>
            <a:normAutofit fontScale="92500" lnSpcReduction="20000"/>
          </a:bodyPr>
          <a:lstStyle/>
          <a:p>
            <a:pPr marL="109728" indent="0">
              <a:buNone/>
            </a:pPr>
            <a:r>
              <a:rPr lang="tr-TR" dirty="0" smtClean="0"/>
              <a:t>Her kriz durumu kendine özgü olmasına rağmen krizden etkilenen insanların genellikle ihtiyaç duydukları şeyler şu şekildedir:</a:t>
            </a:r>
          </a:p>
          <a:p>
            <a:pPr marL="109728" indent="0">
              <a:buNone/>
            </a:pPr>
            <a:endParaRPr lang="tr-TR" dirty="0" smtClean="0"/>
          </a:p>
          <a:p>
            <a:r>
              <a:rPr lang="tr-TR" dirty="0" smtClean="0"/>
              <a:t>Barınak, yiyecek, su ve sağlık önlemleri gibi temel ihtiyaçlar</a:t>
            </a:r>
          </a:p>
          <a:p>
            <a:r>
              <a:rPr lang="tr-TR" dirty="0" smtClean="0"/>
              <a:t>Sağlık hizmetleri</a:t>
            </a:r>
          </a:p>
          <a:p>
            <a:r>
              <a:rPr lang="tr-TR" dirty="0" smtClean="0"/>
              <a:t>Olay, sevdikleri ve mevcut hizmetler hakkında anlaşılır ve doğru bilgi</a:t>
            </a:r>
          </a:p>
          <a:p>
            <a:r>
              <a:rPr lang="tr-TR" dirty="0" smtClean="0"/>
              <a:t>Sevdikleri, arkadaşları ve diğer sosyal destek unsurlarıyla iletişim kurabilmek</a:t>
            </a:r>
          </a:p>
          <a:p>
            <a:r>
              <a:rPr lang="tr-TR" dirty="0" smtClean="0"/>
              <a:t>Önemli kararlarda danışılmak ve karar verme sürecine dahil edilmek</a:t>
            </a:r>
            <a:endParaRPr lang="tr-TR" dirty="0"/>
          </a:p>
        </p:txBody>
      </p:sp>
    </p:spTree>
    <p:extLst>
      <p:ext uri="{BB962C8B-B14F-4D97-AF65-F5344CB8AC3E}">
        <p14:creationId xmlns:p14="http://schemas.microsoft.com/office/powerpoint/2010/main" val="3944377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836712"/>
            <a:ext cx="8208912" cy="3096344"/>
          </a:xfrm>
        </p:spPr>
        <p:txBody>
          <a:bodyPr>
            <a:normAutofit fontScale="85000" lnSpcReduction="10000"/>
          </a:bodyPr>
          <a:lstStyle/>
          <a:p>
            <a:r>
              <a:rPr lang="tr-TR" dirty="0" smtClean="0"/>
              <a:t>İnsanlar zorlu bir olaydan sonra incinebilir, yalıtılmış veya güçsüz hissedebilir. Bazı durumlarda günlük yaşamları altüst olmuştur. Olağan desteklerine erişemeyebilirler veya kendilerini birden bire stresli koşullarda yaşarken bulabilirler. Kişileri pratik desteğe ulaştırmak </a:t>
            </a:r>
            <a:r>
              <a:rPr lang="tr-TR" dirty="0" err="1" smtClean="0"/>
              <a:t>PİY’in</a:t>
            </a:r>
            <a:r>
              <a:rPr lang="tr-TR" dirty="0" smtClean="0"/>
              <a:t> en önemli bölümüdür. Bununla beraber </a:t>
            </a:r>
            <a:r>
              <a:rPr lang="tr-TR" dirty="0" err="1" smtClean="0"/>
              <a:t>PİY’in</a:t>
            </a:r>
            <a:r>
              <a:rPr lang="tr-TR" dirty="0" smtClean="0"/>
              <a:t> çoğu kez tek seferlik bir müdahale olduğu ve yardım için orada sadece kısa bir süre için bulunabileceği unutulmamalıdır.</a:t>
            </a:r>
          </a:p>
          <a:p>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4561" y="4221088"/>
            <a:ext cx="4032448" cy="2258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164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836712"/>
            <a:ext cx="8229600" cy="1066800"/>
          </a:xfrm>
        </p:spPr>
        <p:txBody>
          <a:bodyPr/>
          <a:lstStyle/>
          <a:p>
            <a:r>
              <a:rPr lang="tr-TR" dirty="0" smtClean="0"/>
              <a:t>Bağ Kurma</a:t>
            </a:r>
            <a:endParaRPr lang="tr-TR" dirty="0"/>
          </a:p>
        </p:txBody>
      </p:sp>
      <p:sp>
        <p:nvSpPr>
          <p:cNvPr id="3" name="İçerik Yer Tutucusu 2"/>
          <p:cNvSpPr>
            <a:spLocks noGrp="1"/>
          </p:cNvSpPr>
          <p:nvPr>
            <p:ph idx="1"/>
          </p:nvPr>
        </p:nvSpPr>
        <p:spPr>
          <a:xfrm>
            <a:off x="179512" y="1916832"/>
            <a:ext cx="8640960" cy="4464496"/>
          </a:xfrm>
        </p:spPr>
        <p:txBody>
          <a:bodyPr>
            <a:normAutofit fontScale="92500"/>
          </a:bodyPr>
          <a:lstStyle/>
          <a:p>
            <a:pPr marL="109728" indent="0">
              <a:buNone/>
            </a:pPr>
            <a:r>
              <a:rPr lang="tr-TR" b="1" dirty="0" smtClean="0"/>
              <a:t>İnsanların temel ihtiyaçlarını belirlemelerine ve hizmetlere ulaşmalarına yardım edilmelidir.</a:t>
            </a:r>
          </a:p>
          <a:p>
            <a:pPr marL="109728" indent="0">
              <a:buNone/>
            </a:pPr>
            <a:endParaRPr lang="tr-TR" dirty="0" smtClean="0"/>
          </a:p>
          <a:p>
            <a:pPr marL="109728" indent="0">
              <a:buNone/>
            </a:pPr>
            <a:r>
              <a:rPr lang="tr-TR" b="1" dirty="0" smtClean="0"/>
              <a:t>Problemleriyle baş etmelerine yardım edilmelidir.</a:t>
            </a:r>
          </a:p>
          <a:p>
            <a:r>
              <a:rPr lang="tr-TR" dirty="0" smtClean="0"/>
              <a:t>Kişilerden geçmişte zor durumlarla nasıl başa çıktıklarını düşünmeleri istenir ve mevcut durumla başa çıkma yeteneklerini fark etmeleri sağlanır.</a:t>
            </a:r>
          </a:p>
          <a:p>
            <a:r>
              <a:rPr lang="tr-TR" dirty="0" smtClean="0"/>
              <a:t>Kişiye nelerin kendilerini daha iyi hissettireceği sorulmalıdır.</a:t>
            </a:r>
            <a:endParaRPr lang="tr-TR" dirty="0"/>
          </a:p>
        </p:txBody>
      </p:sp>
    </p:spTree>
    <p:extLst>
      <p:ext uri="{BB962C8B-B14F-4D97-AF65-F5344CB8AC3E}">
        <p14:creationId xmlns:p14="http://schemas.microsoft.com/office/powerpoint/2010/main" val="2932758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548680"/>
            <a:ext cx="8229600" cy="1066800"/>
          </a:xfrm>
        </p:spPr>
        <p:txBody>
          <a:bodyPr/>
          <a:lstStyle/>
          <a:p>
            <a:r>
              <a:rPr lang="tr-TR" dirty="0" smtClean="0"/>
              <a:t>Bağ Kurma</a:t>
            </a:r>
            <a:endParaRPr lang="tr-TR" dirty="0"/>
          </a:p>
        </p:txBody>
      </p:sp>
      <p:sp>
        <p:nvSpPr>
          <p:cNvPr id="3" name="İçerik Yer Tutucusu 2"/>
          <p:cNvSpPr>
            <a:spLocks noGrp="1"/>
          </p:cNvSpPr>
          <p:nvPr>
            <p:ph idx="1"/>
          </p:nvPr>
        </p:nvSpPr>
        <p:spPr>
          <a:xfrm>
            <a:off x="179512" y="1628800"/>
            <a:ext cx="8568952" cy="4824536"/>
          </a:xfrm>
        </p:spPr>
        <p:txBody>
          <a:bodyPr>
            <a:normAutofit fontScale="70000" lnSpcReduction="20000"/>
          </a:bodyPr>
          <a:lstStyle/>
          <a:p>
            <a:pPr marL="109728" indent="0">
              <a:buNone/>
            </a:pPr>
            <a:r>
              <a:rPr lang="tr-TR" b="1" dirty="0" smtClean="0"/>
              <a:t>Bilgi verilmelidir.</a:t>
            </a:r>
          </a:p>
          <a:p>
            <a:pPr marL="109728" indent="0">
              <a:buNone/>
            </a:pPr>
            <a:r>
              <a:rPr lang="tr-TR" dirty="0" smtClean="0"/>
              <a:t>Kriz durumundan sonra doğru bilgi almak güç olabilir. Bu durum kriz hakkında bilgiler netlik kazandıkça ve iyileştirme çalışmaları yoluna girdikçe değişecektir. Her an bütün cevaplara sahip olunamayabilir ama mümkün olduğu yerlerde:</a:t>
            </a:r>
          </a:p>
          <a:p>
            <a:pPr>
              <a:buFont typeface="Arial" pitchFamily="34" charset="0"/>
              <a:buChar char="•"/>
            </a:pPr>
            <a:r>
              <a:rPr lang="tr-TR" dirty="0" smtClean="0"/>
              <a:t>İnsanlara destek sağlamadan önce olabildiğince çok bilgi almaya çalışılır.</a:t>
            </a:r>
          </a:p>
          <a:p>
            <a:pPr>
              <a:buFont typeface="Arial" pitchFamily="34" charset="0"/>
              <a:buChar char="•"/>
            </a:pPr>
            <a:r>
              <a:rPr lang="tr-TR" dirty="0" smtClean="0"/>
              <a:t>Kriz durumu, güvenlik konuları, mevcut hizmetler ve kayıp veya yaralanan insanların durumları hakkında bilgilerinizi güncel tutmaya çalışılır.</a:t>
            </a:r>
          </a:p>
          <a:p>
            <a:pPr>
              <a:buFont typeface="Arial" pitchFamily="34" charset="0"/>
              <a:buChar char="•"/>
            </a:pPr>
            <a:r>
              <a:rPr lang="tr-TR" dirty="0" smtClean="0"/>
              <a:t>İncinebilir insanların da mevcut hizmetleri bildiğinden emin olunmalıdır.</a:t>
            </a:r>
          </a:p>
          <a:p>
            <a:pPr>
              <a:buFont typeface="Arial" pitchFamily="34" charset="0"/>
              <a:buChar char="•"/>
            </a:pPr>
            <a:r>
              <a:rPr lang="tr-TR" dirty="0" smtClean="0"/>
              <a:t>İnsanlara, hizmetler için irtibat bilgileri sağlanmalı veya onlar doğrudan hizmete yönlendirilmelidir.</a:t>
            </a:r>
          </a:p>
          <a:p>
            <a:pPr>
              <a:buFont typeface="Arial" pitchFamily="34" charset="0"/>
              <a:buChar char="•"/>
            </a:pPr>
            <a:endParaRPr lang="tr-TR" dirty="0"/>
          </a:p>
          <a:p>
            <a:pPr marL="109728" indent="0">
              <a:buNone/>
            </a:pPr>
            <a:r>
              <a:rPr lang="tr-TR" dirty="0" smtClean="0"/>
              <a:t>Bilgi verirken beklentileri yerine getirilemeyen kişilerin öfke ve hayal kırıklığının hedefi olabileceği unutulmamalıdır. Bu durumlarda sakin ve anlayışlı olmaya çalışılır.</a:t>
            </a:r>
          </a:p>
          <a:p>
            <a:pPr marL="109728" indent="0">
              <a:buNone/>
            </a:pPr>
            <a:endParaRPr lang="tr-TR" dirty="0" smtClean="0"/>
          </a:p>
          <a:p>
            <a:endParaRPr lang="tr-TR" dirty="0" smtClean="0"/>
          </a:p>
        </p:txBody>
      </p:sp>
    </p:spTree>
    <p:extLst>
      <p:ext uri="{BB962C8B-B14F-4D97-AF65-F5344CB8AC3E}">
        <p14:creationId xmlns:p14="http://schemas.microsoft.com/office/powerpoint/2010/main" val="3078503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764704"/>
            <a:ext cx="8229600" cy="1066800"/>
          </a:xfrm>
        </p:spPr>
        <p:txBody>
          <a:bodyPr/>
          <a:lstStyle/>
          <a:p>
            <a:r>
              <a:rPr lang="tr-TR" dirty="0" smtClean="0"/>
              <a:t>Bağ Kurma</a:t>
            </a:r>
            <a:endParaRPr lang="tr-TR" dirty="0"/>
          </a:p>
        </p:txBody>
      </p:sp>
      <p:sp>
        <p:nvSpPr>
          <p:cNvPr id="3" name="İçerik Yer Tutucusu 2"/>
          <p:cNvSpPr>
            <a:spLocks noGrp="1"/>
          </p:cNvSpPr>
          <p:nvPr>
            <p:ph idx="1"/>
          </p:nvPr>
        </p:nvSpPr>
        <p:spPr>
          <a:xfrm>
            <a:off x="251520" y="1772816"/>
            <a:ext cx="8712968" cy="5085184"/>
          </a:xfrm>
        </p:spPr>
        <p:txBody>
          <a:bodyPr>
            <a:normAutofit fontScale="77500" lnSpcReduction="20000"/>
          </a:bodyPr>
          <a:lstStyle/>
          <a:p>
            <a:pPr marL="109728" indent="0">
              <a:buNone/>
            </a:pPr>
            <a:r>
              <a:rPr lang="tr-TR" b="1" dirty="0" smtClean="0"/>
              <a:t>İnsanların sevdikleriyle bağlantı kurmasına ve sosyal destek almasına yardım edilmelidir.</a:t>
            </a:r>
          </a:p>
          <a:p>
            <a:pPr marL="109728" indent="0">
              <a:buNone/>
            </a:pPr>
            <a:endParaRPr lang="tr-TR" b="1" dirty="0" smtClean="0"/>
          </a:p>
          <a:p>
            <a:pPr marL="109728" indent="0">
              <a:buNone/>
            </a:pPr>
            <a:r>
              <a:rPr lang="tr-TR" dirty="0" smtClean="0"/>
              <a:t>Bir krizden sonra yeterli sosyal desteğe sahip insanların olmayanlara göre krizle daha iyi başa çıktıkları saptanmıştır. Bu nedenle sosyal destek de </a:t>
            </a:r>
            <a:r>
              <a:rPr lang="tr-TR" dirty="0" err="1" smtClean="0"/>
              <a:t>PİY’in</a:t>
            </a:r>
            <a:r>
              <a:rPr lang="tr-TR" dirty="0" smtClean="0"/>
              <a:t> önemli bir parçasıdır.</a:t>
            </a:r>
          </a:p>
          <a:p>
            <a:pPr marL="109728" indent="0">
              <a:buNone/>
            </a:pPr>
            <a:endParaRPr lang="tr-TR" dirty="0" smtClean="0"/>
          </a:p>
          <a:p>
            <a:r>
              <a:rPr lang="tr-TR" dirty="0" smtClean="0"/>
              <a:t>Aileleri bir arada tutmaya; çocukları, ebeveynleri ve sevdikleriyle bir arada tutmaya yardımcı olunmalıdır.</a:t>
            </a:r>
          </a:p>
          <a:p>
            <a:r>
              <a:rPr lang="tr-TR" dirty="0" smtClean="0"/>
              <a:t>İnsanların arkadaşları ve akrabalarıyla bağlantı kurmalarına ve böylece onlardan destek almalarına yardım edilir; örneğin, sevdiklerini aramaları için bir yol sağlanabilir.</a:t>
            </a:r>
          </a:p>
          <a:p>
            <a:r>
              <a:rPr lang="tr-TR" dirty="0" smtClean="0"/>
              <a:t>Krizden etkilenen insanlar birbirlerine yardım etmeleri amacıyla bir araya getirilebilir. Örneğin, kişilerden yaşlıların bakımına yardım etmeleri istenebilir ya da ailesi olmayan kişilerin diğer topluluk üyeleriyle bağlantı kurmaları sağlanabilir.</a:t>
            </a:r>
            <a:endParaRPr lang="tr-TR" dirty="0"/>
          </a:p>
        </p:txBody>
      </p:sp>
    </p:spTree>
    <p:extLst>
      <p:ext uri="{BB962C8B-B14F-4D97-AF65-F5344CB8AC3E}">
        <p14:creationId xmlns:p14="http://schemas.microsoft.com/office/powerpoint/2010/main" val="426898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Bağ Kurma</a:t>
            </a:r>
            <a:endParaRPr lang="tr-TR" dirty="0"/>
          </a:p>
        </p:txBody>
      </p:sp>
      <p:sp>
        <p:nvSpPr>
          <p:cNvPr id="3" name="İçerik Yer Tutucusu 2"/>
          <p:cNvSpPr>
            <a:spLocks noGrp="1"/>
          </p:cNvSpPr>
          <p:nvPr>
            <p:ph idx="1"/>
          </p:nvPr>
        </p:nvSpPr>
        <p:spPr/>
        <p:txBody>
          <a:bodyPr>
            <a:normAutofit fontScale="92500" lnSpcReduction="20000"/>
          </a:bodyPr>
          <a:lstStyle/>
          <a:p>
            <a:pPr marL="109728" indent="0">
              <a:buNone/>
            </a:pPr>
            <a:r>
              <a:rPr lang="tr-TR" b="1" dirty="0" smtClean="0"/>
              <a:t>Kriz ve maneviyat</a:t>
            </a:r>
          </a:p>
          <a:p>
            <a:pPr marL="109728" indent="0">
              <a:buNone/>
            </a:pPr>
            <a:endParaRPr lang="tr-TR" b="1" dirty="0" smtClean="0"/>
          </a:p>
          <a:p>
            <a:r>
              <a:rPr lang="tr-TR" dirty="0" smtClean="0"/>
              <a:t>Bir kriz durumunda kişinin maneviyatı veya dini inançları, olayları anlamlandırmasına yardım ederek ve umut vererek, üzüntü ve acılarını aşmasına yardımcı olabilir. Dua edebilmek ve ritüelleri uygulayabilmek büyük bir rahatlık sağlayabilir. Bununla birlikte kriz deneyimi, özellikle korkunç kayıplar karşısında insanların inançlarını sorgulamalarına neden olabilir. Kişi, inançlarına karşı gelebilir veya bu deneyimle inançları güçlenebilir.</a:t>
            </a:r>
            <a:endParaRPr lang="tr-TR" dirty="0"/>
          </a:p>
        </p:txBody>
      </p:sp>
    </p:spTree>
    <p:extLst>
      <p:ext uri="{BB962C8B-B14F-4D97-AF65-F5344CB8AC3E}">
        <p14:creationId xmlns:p14="http://schemas.microsoft.com/office/powerpoint/2010/main" val="1870984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64704"/>
            <a:ext cx="8229600" cy="1066800"/>
          </a:xfrm>
        </p:spPr>
        <p:txBody>
          <a:bodyPr/>
          <a:lstStyle/>
          <a:p>
            <a:r>
              <a:rPr lang="tr-TR" dirty="0" smtClean="0"/>
              <a:t>Yardımı Sonlandırma</a:t>
            </a:r>
            <a:endParaRPr lang="tr-TR" dirty="0"/>
          </a:p>
        </p:txBody>
      </p:sp>
      <p:sp>
        <p:nvSpPr>
          <p:cNvPr id="3" name="İçerik Yer Tutucusu 2"/>
          <p:cNvSpPr>
            <a:spLocks noGrp="1"/>
          </p:cNvSpPr>
          <p:nvPr>
            <p:ph idx="1"/>
          </p:nvPr>
        </p:nvSpPr>
        <p:spPr>
          <a:xfrm>
            <a:off x="251520" y="1916832"/>
            <a:ext cx="8640960" cy="4941168"/>
          </a:xfrm>
        </p:spPr>
        <p:txBody>
          <a:bodyPr>
            <a:normAutofit fontScale="92500" lnSpcReduction="10000"/>
          </a:bodyPr>
          <a:lstStyle/>
          <a:p>
            <a:r>
              <a:rPr lang="tr-TR" dirty="0" smtClean="0"/>
              <a:t>Sonra ne olacak? PİY çalışanı olarak sağladığınız yardımı ne zaman ve nasıl bitireceğiniz, krizin içeriğine, görev ve durumunuza ve krizden etkilenen insanların ihtiyaçlarına bağlı olacaktır. Durumun, yardım ettiğiniz kişinin ve kendi ihtiyaçlarınızın değerlendirmesini yapmalısınız. Eğer durum uygunsa yardımı sonlandıracağınızı açıklayın ve sizden sonra bir başkası yardıma devam edecekse bu kişiyi krizden etkilenen insanlarla tanıştırmalısınız. Yardım ettiğiniz kişilerin diğer servis hizmetlerinden faydalanmasını sağladıysanız bundan sonra nelerle karşılaşacaklarını anlatmalı ve desteğin takibi için gerekli bilgileri verdiğinizden emin olmalısınız.</a:t>
            </a:r>
            <a:endParaRPr lang="tr-TR" dirty="0"/>
          </a:p>
        </p:txBody>
      </p:sp>
    </p:spTree>
    <p:extLst>
      <p:ext uri="{BB962C8B-B14F-4D97-AF65-F5344CB8AC3E}">
        <p14:creationId xmlns:p14="http://schemas.microsoft.com/office/powerpoint/2010/main" val="4134962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43000"/>
            <a:ext cx="8435280" cy="1349896"/>
          </a:xfrm>
        </p:spPr>
        <p:txBody>
          <a:bodyPr>
            <a:normAutofit/>
          </a:bodyPr>
          <a:lstStyle/>
          <a:p>
            <a:r>
              <a:rPr lang="tr-TR" dirty="0" smtClean="0"/>
              <a:t>4) </a:t>
            </a:r>
            <a:r>
              <a:rPr lang="tr-TR" dirty="0" err="1" smtClean="0"/>
              <a:t>Özbakım</a:t>
            </a:r>
            <a:r>
              <a:rPr lang="tr-TR" dirty="0" smtClean="0"/>
              <a:t> ve Yardım Edene Yardım</a:t>
            </a:r>
            <a:endParaRPr lang="tr-TR" dirty="0"/>
          </a:p>
        </p:txBody>
      </p:sp>
      <p:sp>
        <p:nvSpPr>
          <p:cNvPr id="3" name="İçerik Yer Tutucusu 2"/>
          <p:cNvSpPr>
            <a:spLocks noGrp="1"/>
          </p:cNvSpPr>
          <p:nvPr>
            <p:ph idx="1"/>
          </p:nvPr>
        </p:nvSpPr>
        <p:spPr>
          <a:xfrm>
            <a:off x="539552" y="2708920"/>
            <a:ext cx="8229600" cy="4325112"/>
          </a:xfrm>
        </p:spPr>
        <p:txBody>
          <a:bodyPr/>
          <a:lstStyle/>
          <a:p>
            <a:r>
              <a:rPr lang="tr-TR" dirty="0" smtClean="0"/>
              <a:t>Yardım etmeye hazırlık</a:t>
            </a:r>
          </a:p>
          <a:p>
            <a:r>
              <a:rPr lang="tr-TR" dirty="0" smtClean="0"/>
              <a:t>Stres yönetimi: sağlıklı çalışma ve yaşam alışkanlıkları</a:t>
            </a:r>
          </a:p>
          <a:p>
            <a:r>
              <a:rPr lang="tr-TR" dirty="0" smtClean="0"/>
              <a:t>Dinlenme </a:t>
            </a:r>
            <a:endParaRPr lang="tr-TR" dirty="0"/>
          </a:p>
        </p:txBody>
      </p:sp>
    </p:spTree>
    <p:extLst>
      <p:ext uri="{BB962C8B-B14F-4D97-AF65-F5344CB8AC3E}">
        <p14:creationId xmlns:p14="http://schemas.microsoft.com/office/powerpoint/2010/main" val="1685107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Özbakım</a:t>
            </a:r>
            <a:r>
              <a:rPr lang="tr-TR" dirty="0" smtClean="0"/>
              <a:t> ve Yardım Edene Yardım</a:t>
            </a:r>
            <a:endParaRPr lang="tr-TR" dirty="0"/>
          </a:p>
        </p:txBody>
      </p:sp>
      <p:sp>
        <p:nvSpPr>
          <p:cNvPr id="3" name="İçerik Yer Tutucusu 2"/>
          <p:cNvSpPr>
            <a:spLocks noGrp="1"/>
          </p:cNvSpPr>
          <p:nvPr>
            <p:ph idx="1"/>
          </p:nvPr>
        </p:nvSpPr>
        <p:spPr/>
        <p:txBody>
          <a:bodyPr/>
          <a:lstStyle/>
          <a:p>
            <a:r>
              <a:rPr lang="tr-TR" dirty="0" smtClean="0"/>
              <a:t>PİY çalışanı doğrudan kriz durumuna dahil olmasa bile yardım ederken gördükleri ve işittiklerinden etkilenebilir. Yardım hizmeti veren biri olarak kişinin kendi iyilik haline dikkat etmesi çok önemlidir. Kişi kendine ne ölçüde dikkat ederse başkalarına da o ölçüde yardım sağlayabilir.</a:t>
            </a:r>
            <a:endParaRPr lang="tr-TR" dirty="0"/>
          </a:p>
        </p:txBody>
      </p:sp>
    </p:spTree>
    <p:extLst>
      <p:ext uri="{BB962C8B-B14F-4D97-AF65-F5344CB8AC3E}">
        <p14:creationId xmlns:p14="http://schemas.microsoft.com/office/powerpoint/2010/main" val="2659498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08720"/>
            <a:ext cx="8229600" cy="1066800"/>
          </a:xfrm>
        </p:spPr>
        <p:txBody>
          <a:bodyPr/>
          <a:lstStyle/>
          <a:p>
            <a:r>
              <a:rPr lang="tr-TR" dirty="0" smtClean="0"/>
              <a:t>Yardım Etmeye Hazırlık</a:t>
            </a:r>
            <a:endParaRPr lang="tr-TR" dirty="0"/>
          </a:p>
        </p:txBody>
      </p:sp>
      <p:sp>
        <p:nvSpPr>
          <p:cNvPr id="3" name="İçerik Yer Tutucusu 2"/>
          <p:cNvSpPr>
            <a:spLocks noGrp="1"/>
          </p:cNvSpPr>
          <p:nvPr>
            <p:ph idx="1"/>
          </p:nvPr>
        </p:nvSpPr>
        <p:spPr>
          <a:xfrm>
            <a:off x="323528" y="1988840"/>
            <a:ext cx="8363272" cy="4585696"/>
          </a:xfrm>
        </p:spPr>
        <p:txBody>
          <a:bodyPr>
            <a:normAutofit lnSpcReduction="10000"/>
          </a:bodyPr>
          <a:lstStyle/>
          <a:p>
            <a:pPr marL="109728" indent="0">
              <a:buNone/>
            </a:pPr>
            <a:r>
              <a:rPr lang="tr-TR" dirty="0" smtClean="0"/>
              <a:t>Yardım çalışanı kriz ortamında yardım hizmeti sunabilmek için en iyi nasıl hazırlanabilir?</a:t>
            </a:r>
          </a:p>
          <a:p>
            <a:pPr marL="109728" indent="0">
              <a:buNone/>
            </a:pPr>
            <a:endParaRPr lang="tr-TR" dirty="0" smtClean="0"/>
          </a:p>
          <a:p>
            <a:r>
              <a:rPr lang="tr-TR" dirty="0" smtClean="0"/>
              <a:t>Kriz durumları ve farklı türde yardım rolleri ve sorumlulukları hakkında bilgi edinmelidir.</a:t>
            </a:r>
          </a:p>
          <a:p>
            <a:r>
              <a:rPr lang="tr-TR" dirty="0" smtClean="0"/>
              <a:t>Başkalarına yardım etme rolünü üstlenirken strese neden olabilecek sağlık durumunu, kişisel ve ailevi konularını değerlendirmelidir.</a:t>
            </a:r>
          </a:p>
          <a:p>
            <a:r>
              <a:rPr lang="tr-TR" dirty="0" smtClean="0"/>
              <a:t>O an yaşanan kriz durumunda ve o zamanda yardım etmeye hazır olup olmadığı hakkında dürüst bir karar vermelidir.</a:t>
            </a:r>
            <a:endParaRPr lang="tr-TR" dirty="0"/>
          </a:p>
        </p:txBody>
      </p:sp>
    </p:spTree>
    <p:extLst>
      <p:ext uri="{BB962C8B-B14F-4D97-AF65-F5344CB8AC3E}">
        <p14:creationId xmlns:p14="http://schemas.microsoft.com/office/powerpoint/2010/main" val="3176113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Stres Yönetimi: Sağlıklı Çalışma ve Yaşam Alışkanlıkları</a:t>
            </a:r>
            <a:endParaRPr lang="tr-TR" dirty="0"/>
          </a:p>
        </p:txBody>
      </p:sp>
      <p:sp>
        <p:nvSpPr>
          <p:cNvPr id="3" name="İçerik Yer Tutucusu 2"/>
          <p:cNvSpPr>
            <a:spLocks noGrp="1"/>
          </p:cNvSpPr>
          <p:nvPr>
            <p:ph idx="1"/>
          </p:nvPr>
        </p:nvSpPr>
        <p:spPr>
          <a:xfrm>
            <a:off x="395536" y="2780928"/>
            <a:ext cx="8229600" cy="4325112"/>
          </a:xfrm>
        </p:spPr>
        <p:txBody>
          <a:bodyPr/>
          <a:lstStyle/>
          <a:p>
            <a:r>
              <a:rPr lang="tr-TR" dirty="0" smtClean="0"/>
              <a:t>Yardım hizmeti verenler için stresin temel kaynağı, özellikle bir kriz ortamında, günlük iş stresidir. Uzun çalışma saatleri, yoğun sorumluluklar, net bir iş tanımının olmaması, iletişim ve yönetimde aksaklıklar ve güvenli olmayan alanlarda çalışmak; yardım hizmeti verenleri etkileyen stres türlerindendir.</a:t>
            </a:r>
          </a:p>
          <a:p>
            <a:pPr marL="109728" indent="0">
              <a:buNone/>
            </a:pPr>
            <a:endParaRPr lang="tr-TR" dirty="0"/>
          </a:p>
        </p:txBody>
      </p:sp>
    </p:spTree>
    <p:extLst>
      <p:ext uri="{BB962C8B-B14F-4D97-AF65-F5344CB8AC3E}">
        <p14:creationId xmlns:p14="http://schemas.microsoft.com/office/powerpoint/2010/main" val="1199514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836712"/>
            <a:ext cx="8229600" cy="1066800"/>
          </a:xfrm>
        </p:spPr>
        <p:txBody>
          <a:bodyPr>
            <a:normAutofit fontScale="90000"/>
          </a:bodyPr>
          <a:lstStyle/>
          <a:p>
            <a:r>
              <a:rPr lang="tr-TR" dirty="0"/>
              <a:t>Stres Yönetimi: Sağlıklı Çalışma ve Yaşam Alışkanlıkları</a:t>
            </a:r>
          </a:p>
        </p:txBody>
      </p:sp>
      <p:sp>
        <p:nvSpPr>
          <p:cNvPr id="3" name="İçerik Yer Tutucusu 2"/>
          <p:cNvSpPr>
            <a:spLocks noGrp="1"/>
          </p:cNvSpPr>
          <p:nvPr>
            <p:ph idx="1"/>
          </p:nvPr>
        </p:nvSpPr>
        <p:spPr>
          <a:xfrm>
            <a:off x="323528" y="2249424"/>
            <a:ext cx="8363272" cy="4419936"/>
          </a:xfrm>
        </p:spPr>
        <p:txBody>
          <a:bodyPr>
            <a:normAutofit fontScale="92500" lnSpcReduction="10000"/>
          </a:bodyPr>
          <a:lstStyle/>
          <a:p>
            <a:pPr marL="109728" indent="0">
              <a:buNone/>
            </a:pPr>
            <a:r>
              <a:rPr lang="tr-TR" dirty="0" smtClean="0"/>
              <a:t>Yardım çalışanı stres yönetimi için neler yapabilir?</a:t>
            </a:r>
          </a:p>
          <a:p>
            <a:pPr marL="109728" indent="0">
              <a:buNone/>
            </a:pPr>
            <a:endParaRPr lang="tr-TR" dirty="0" smtClean="0"/>
          </a:p>
          <a:p>
            <a:r>
              <a:rPr lang="tr-TR" dirty="0" smtClean="0"/>
              <a:t>Geçmişte stresli durumlarla baş etmesine ve kriz anında güçlü kalmasına yardımcı olan durumları düşünmelidir.</a:t>
            </a:r>
          </a:p>
          <a:p>
            <a:r>
              <a:rPr lang="tr-TR" dirty="0" smtClean="0"/>
              <a:t>Kısa süreler için bile olsa yemek, dinlenme ve rahatlama için kendine zaman ayırmalıdır.</a:t>
            </a:r>
          </a:p>
          <a:p>
            <a:r>
              <a:rPr lang="tr-TR" dirty="0" smtClean="0"/>
              <a:t>İnsanların bütün sorunlarını çözmek gibi bir sorumluluğu olmadığını unutmamalıdır.</a:t>
            </a:r>
          </a:p>
          <a:p>
            <a:r>
              <a:rPr lang="tr-TR" dirty="0" smtClean="0"/>
              <a:t>Desteklenmek için arkadaşları ve sevdikleriyle iletişim halinde olabilirler.</a:t>
            </a:r>
            <a:endParaRPr lang="tr-TR" dirty="0"/>
          </a:p>
        </p:txBody>
      </p:sp>
    </p:spTree>
    <p:extLst>
      <p:ext uri="{BB962C8B-B14F-4D97-AF65-F5344CB8AC3E}">
        <p14:creationId xmlns:p14="http://schemas.microsoft.com/office/powerpoint/2010/main" val="3130943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64704"/>
            <a:ext cx="8229600" cy="1066800"/>
          </a:xfrm>
        </p:spPr>
        <p:txBody>
          <a:bodyPr/>
          <a:lstStyle/>
          <a:p>
            <a:r>
              <a:rPr lang="tr-TR" dirty="0" smtClean="0"/>
              <a:t>Örnek PİY Uygulaması</a:t>
            </a:r>
            <a:endParaRPr lang="tr-TR" dirty="0"/>
          </a:p>
        </p:txBody>
      </p:sp>
      <p:sp>
        <p:nvSpPr>
          <p:cNvPr id="3" name="İçerik Yer Tutucusu 2"/>
          <p:cNvSpPr>
            <a:spLocks noGrp="1"/>
          </p:cNvSpPr>
          <p:nvPr>
            <p:ph idx="1"/>
          </p:nvPr>
        </p:nvSpPr>
        <p:spPr>
          <a:xfrm>
            <a:off x="323528" y="1844824"/>
            <a:ext cx="8229600" cy="4729712"/>
          </a:xfrm>
        </p:spPr>
        <p:txBody>
          <a:bodyPr/>
          <a:lstStyle/>
          <a:p>
            <a:r>
              <a:rPr lang="tr-TR" dirty="0" smtClean="0"/>
              <a:t>Gün ortasında şehir merkezinde aniden meydana gelen çok büyük bir deprem olduğunu duyuyorsunuz. Birçok insan etkilenmiş ve binalar yıkılmış. Siz ve çalışma arkadaşlarınız sarsıntıyı hissettiniz ancak iyisiniz. Hasarın boyutları net değil. Çalıştığınız kurum sizden ve çalışma arkadaşlarınızdan, afetzedelere yardım etmenizi ve afetten ciddi şekilde etkilenmiş kişilere destek vermenizi istiyor.</a:t>
            </a:r>
            <a:endParaRPr lang="tr-TR" dirty="0"/>
          </a:p>
        </p:txBody>
      </p:sp>
    </p:spTree>
    <p:extLst>
      <p:ext uri="{BB962C8B-B14F-4D97-AF65-F5344CB8AC3E}">
        <p14:creationId xmlns:p14="http://schemas.microsoft.com/office/powerpoint/2010/main" val="28959556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435280" cy="6165304"/>
          </a:xfrm>
        </p:spPr>
        <p:txBody>
          <a:bodyPr>
            <a:normAutofit fontScale="92500" lnSpcReduction="10000"/>
          </a:bodyPr>
          <a:lstStyle/>
          <a:p>
            <a:r>
              <a:rPr lang="tr-TR" dirty="0" smtClean="0"/>
              <a:t>Yardım etmeye hazır mıyım?</a:t>
            </a:r>
          </a:p>
          <a:p>
            <a:r>
              <a:rPr lang="tr-TR" dirty="0" smtClean="0"/>
              <a:t>Kriz durumu hakkında ne tür bilgilere sahibim?</a:t>
            </a:r>
          </a:p>
          <a:p>
            <a:r>
              <a:rPr lang="tr-TR" dirty="0" smtClean="0"/>
              <a:t>Afet alanına yalnız mı yoksa meslektaşlarımla mı gideceğim, neden?</a:t>
            </a:r>
          </a:p>
          <a:p>
            <a:endParaRPr lang="tr-TR" dirty="0" smtClean="0"/>
          </a:p>
          <a:p>
            <a:pPr marL="109728" indent="0">
              <a:buNone/>
            </a:pPr>
            <a:r>
              <a:rPr lang="tr-TR" b="1" dirty="0" smtClean="0"/>
              <a:t>Şehri gezdikçe nelere bakmalıyız?</a:t>
            </a:r>
          </a:p>
          <a:p>
            <a:r>
              <a:rPr lang="tr-TR" dirty="0" smtClean="0"/>
              <a:t>Kriz bölgesinde olmak yeterince güvenli mi?</a:t>
            </a:r>
          </a:p>
          <a:p>
            <a:r>
              <a:rPr lang="tr-TR" dirty="0" smtClean="0"/>
              <a:t>Ne gibi hizmet ve destekler mevcut?</a:t>
            </a:r>
          </a:p>
          <a:p>
            <a:r>
              <a:rPr lang="tr-TR" dirty="0" smtClean="0"/>
              <a:t>Çok açık temel acil ihtiyaçları olan insanlar var mı?</a:t>
            </a:r>
          </a:p>
          <a:p>
            <a:endParaRPr lang="tr-TR" dirty="0" smtClean="0"/>
          </a:p>
          <a:p>
            <a:pPr marL="109728" indent="0">
              <a:buNone/>
            </a:pPr>
            <a:r>
              <a:rPr lang="tr-TR" b="1" dirty="0" smtClean="0"/>
              <a:t>İnsanlarla nasıl iletişim kurarken:</a:t>
            </a:r>
          </a:p>
          <a:p>
            <a:r>
              <a:rPr lang="tr-TR" dirty="0" smtClean="0"/>
              <a:t>Destek verirken kendimi nasıl tanıtmalı ve tanımlamalıyım?</a:t>
            </a:r>
          </a:p>
          <a:p>
            <a:r>
              <a:rPr lang="tr-TR" dirty="0" smtClean="0"/>
              <a:t>İnsanlara endişe ve ihtiyaçlarını nasıl sormalıyım?</a:t>
            </a:r>
          </a:p>
          <a:p>
            <a:r>
              <a:rPr lang="tr-TR" dirty="0" smtClean="0"/>
              <a:t>Afetzedeleri en iyi nasıl rahatlatır ve desteklerim?</a:t>
            </a:r>
            <a:endParaRPr lang="tr-TR" dirty="0"/>
          </a:p>
        </p:txBody>
      </p:sp>
    </p:spTree>
    <p:extLst>
      <p:ext uri="{BB962C8B-B14F-4D97-AF65-F5344CB8AC3E}">
        <p14:creationId xmlns:p14="http://schemas.microsoft.com/office/powerpoint/2010/main" val="2086443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Araştırma</a:t>
            </a:r>
            <a:endParaRPr lang="tr-TR" dirty="0"/>
          </a:p>
        </p:txBody>
      </p:sp>
      <p:sp>
        <p:nvSpPr>
          <p:cNvPr id="3" name="İçerik Yer Tutucusu 2"/>
          <p:cNvSpPr>
            <a:spLocks noGrp="1"/>
          </p:cNvSpPr>
          <p:nvPr>
            <p:ph idx="1"/>
          </p:nvPr>
        </p:nvSpPr>
        <p:spPr/>
        <p:txBody>
          <a:bodyPr/>
          <a:lstStyle/>
          <a:p>
            <a:r>
              <a:rPr lang="tr-TR" dirty="0"/>
              <a:t>Psikolojik ilk yardım eğitiminin afet hazırlık algısı ve öz-yeterliğe etkisini incelemek amacı ile yapılan </a:t>
            </a:r>
            <a:r>
              <a:rPr lang="tr-TR" dirty="0" smtClean="0"/>
              <a:t>bu </a:t>
            </a:r>
            <a:r>
              <a:rPr lang="tr-TR" dirty="0"/>
              <a:t>araştırmanın </a:t>
            </a:r>
            <a:r>
              <a:rPr lang="tr-TR" dirty="0" smtClean="0"/>
              <a:t>sonucunda </a:t>
            </a:r>
            <a:r>
              <a:rPr lang="tr-TR" dirty="0"/>
              <a:t>psikolojik ilk yardım eğitiminin afet hazırlık algısını ve genel </a:t>
            </a:r>
            <a:r>
              <a:rPr lang="tr-TR" dirty="0" smtClean="0"/>
              <a:t>öz yeterlik </a:t>
            </a:r>
            <a:r>
              <a:rPr lang="tr-TR" dirty="0"/>
              <a:t>algısını olumlu etkilediği </a:t>
            </a:r>
            <a:r>
              <a:rPr lang="tr-TR" dirty="0" smtClean="0"/>
              <a:t>bulunmuştur. </a:t>
            </a:r>
            <a:endParaRPr lang="tr-TR" dirty="0"/>
          </a:p>
        </p:txBody>
      </p:sp>
    </p:spTree>
    <p:extLst>
      <p:ext uri="{BB962C8B-B14F-4D97-AF65-F5344CB8AC3E}">
        <p14:creationId xmlns:p14="http://schemas.microsoft.com/office/powerpoint/2010/main" val="3587622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a:xfrm>
            <a:off x="457200" y="2249424"/>
            <a:ext cx="8219256" cy="3915880"/>
          </a:xfrm>
        </p:spPr>
        <p:txBody>
          <a:bodyPr>
            <a:normAutofit lnSpcReduction="10000"/>
          </a:bodyPr>
          <a:lstStyle/>
          <a:p>
            <a:r>
              <a:rPr lang="tr-TR" dirty="0"/>
              <a:t>Erdur- Baker Ö., Doğan T. (2020), Afetler, Krizler, Travmalar ve Psikolojik Yardım (3.basım), Ankara Türk Psikolojik Danışma ve Rehberlik </a:t>
            </a:r>
            <a:r>
              <a:rPr lang="tr-TR" dirty="0" smtClean="0"/>
              <a:t>Derneği</a:t>
            </a:r>
          </a:p>
          <a:p>
            <a:endParaRPr lang="tr-TR" dirty="0"/>
          </a:p>
          <a:p>
            <a:r>
              <a:rPr lang="tr-TR" dirty="0"/>
              <a:t>Kılıç, N.(2018). Psikolojik ilk yardım eğitiminin afet hazırlık algısı ve öz-yeterliğe etkisi </a:t>
            </a:r>
            <a:r>
              <a:rPr lang="tr-TR" dirty="0" smtClean="0"/>
              <a:t>(doktora tezi.) YÖK tez merkezinden edinilmiştir</a:t>
            </a:r>
            <a:r>
              <a:rPr lang="tr-TR" dirty="0"/>
              <a:t>. (</a:t>
            </a:r>
            <a:r>
              <a:rPr lang="tr-TR" dirty="0" smtClean="0"/>
              <a:t>503561)</a:t>
            </a:r>
            <a:endParaRPr lang="tr-TR" dirty="0"/>
          </a:p>
        </p:txBody>
      </p:sp>
    </p:spTree>
    <p:extLst>
      <p:ext uri="{BB962C8B-B14F-4D97-AF65-F5344CB8AC3E}">
        <p14:creationId xmlns:p14="http://schemas.microsoft.com/office/powerpoint/2010/main" val="37771387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entsel">
  <a:themeElements>
    <a:clrScheme name="Kentsel">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Kentsel">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entsel">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536</TotalTime>
  <Words>2627</Words>
  <Application>Microsoft Office PowerPoint</Application>
  <PresentationFormat>Ekran Gösterisi (4:3)</PresentationFormat>
  <Paragraphs>230</Paragraphs>
  <Slides>41</Slides>
  <Notes>1</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Kentsel</vt:lpstr>
      <vt:lpstr>Psikolojik İlk Yardım   Saha Çalışanları İçin Rehber</vt:lpstr>
      <vt:lpstr>1)Psikolojik İlk Yardım</vt:lpstr>
      <vt:lpstr> Psikolojik İlk Yardım nedir?</vt:lpstr>
      <vt:lpstr>Psikolojik İlk Yardım(PİY) ne değildir?</vt:lpstr>
      <vt:lpstr>PowerPoint Sunusu</vt:lpstr>
      <vt:lpstr>PİY kimler içindir?</vt:lpstr>
      <vt:lpstr>PİY ne zaman verilir?</vt:lpstr>
      <vt:lpstr>PİY nerede sunulur?</vt:lpstr>
      <vt:lpstr>2)Sorumluluk Duygusuyla Yardım Etme</vt:lpstr>
      <vt:lpstr>Güvenlik, İtibar ve Haklara Saygı</vt:lpstr>
      <vt:lpstr>Yerel Kültürü Göz Önünde Bulundurma</vt:lpstr>
      <vt:lpstr>Farklı Kültürlerde PİY Sunarken:</vt:lpstr>
      <vt:lpstr>Diğer Acil Durum Önlemlerini Dikkate Alma</vt:lpstr>
      <vt:lpstr>Özbakım</vt:lpstr>
      <vt:lpstr>3) Psikolojik İlk Yardım Hizmeti Sunma</vt:lpstr>
      <vt:lpstr>Etkili İletişim</vt:lpstr>
      <vt:lpstr>Etkili İletişim</vt:lpstr>
      <vt:lpstr>Hazırlık – Durum hakkında bilgi toplama</vt:lpstr>
      <vt:lpstr>PİY İlkeleri: İzle, Dinle ve Bağ Kur</vt:lpstr>
      <vt:lpstr>İzle</vt:lpstr>
      <vt:lpstr>PowerPoint Sunusu</vt:lpstr>
      <vt:lpstr>İzle</vt:lpstr>
      <vt:lpstr>İzle</vt:lpstr>
      <vt:lpstr>Dinle</vt:lpstr>
      <vt:lpstr>PowerPoint Sunusu</vt:lpstr>
      <vt:lpstr>Bağ Kurma</vt:lpstr>
      <vt:lpstr>PowerPoint Sunusu</vt:lpstr>
      <vt:lpstr>Bağ Kurma</vt:lpstr>
      <vt:lpstr>Bağ Kurma</vt:lpstr>
      <vt:lpstr>Bağ Kurma</vt:lpstr>
      <vt:lpstr>Bağ Kurma</vt:lpstr>
      <vt:lpstr>Yardımı Sonlandırma</vt:lpstr>
      <vt:lpstr>4) Özbakım ve Yardım Edene Yardım</vt:lpstr>
      <vt:lpstr>Özbakım ve Yardım Edene Yardım</vt:lpstr>
      <vt:lpstr>Yardım Etmeye Hazırlık</vt:lpstr>
      <vt:lpstr>Stres Yönetimi: Sağlıklı Çalışma ve Yaşam Alışkanlıkları</vt:lpstr>
      <vt:lpstr>Stres Yönetimi: Sağlıklı Çalışma ve Yaşam Alışkanlıkları</vt:lpstr>
      <vt:lpstr>Örnek PİY Uygulaması</vt:lpstr>
      <vt:lpstr>PowerPoint Sunusu</vt:lpstr>
      <vt:lpstr>Araştırma</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Psikolojik İlk Yardım   Saha Çalışanları İçin Rehber</dc:title>
  <dc:creator>Asus</dc:creator>
  <cp:lastModifiedBy>hatice</cp:lastModifiedBy>
  <cp:revision>28</cp:revision>
  <dcterms:created xsi:type="dcterms:W3CDTF">2021-12-13T11:38:36Z</dcterms:created>
  <dcterms:modified xsi:type="dcterms:W3CDTF">2022-01-01T15:44:12Z</dcterms:modified>
</cp:coreProperties>
</file>