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2"/>
  </p:notesMasterIdLst>
  <p:sldIdLst>
    <p:sldId id="256" r:id="rId2"/>
    <p:sldId id="436" r:id="rId3"/>
    <p:sldId id="382" r:id="rId4"/>
    <p:sldId id="343" r:id="rId5"/>
    <p:sldId id="430" r:id="rId6"/>
    <p:sldId id="344" r:id="rId7"/>
    <p:sldId id="345" r:id="rId8"/>
    <p:sldId id="346" r:id="rId9"/>
    <p:sldId id="347" r:id="rId10"/>
    <p:sldId id="448" r:id="rId11"/>
    <p:sldId id="454" r:id="rId12"/>
    <p:sldId id="455" r:id="rId13"/>
    <p:sldId id="456" r:id="rId14"/>
    <p:sldId id="449" r:id="rId15"/>
    <p:sldId id="350" r:id="rId16"/>
    <p:sldId id="351" r:id="rId17"/>
    <p:sldId id="352" r:id="rId18"/>
    <p:sldId id="353" r:id="rId19"/>
    <p:sldId id="354" r:id="rId20"/>
    <p:sldId id="355" r:id="rId21"/>
    <p:sldId id="431" r:id="rId22"/>
    <p:sldId id="356" r:id="rId23"/>
    <p:sldId id="380" r:id="rId24"/>
    <p:sldId id="381" r:id="rId25"/>
    <p:sldId id="457"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9" r:id="rId43"/>
    <p:sldId id="300" r:id="rId44"/>
    <p:sldId id="301" r:id="rId45"/>
    <p:sldId id="302" r:id="rId46"/>
    <p:sldId id="303" r:id="rId47"/>
    <p:sldId id="304" r:id="rId48"/>
    <p:sldId id="458"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96" r:id="rId67"/>
    <p:sldId id="397" r:id="rId68"/>
    <p:sldId id="398" r:id="rId69"/>
    <p:sldId id="399" r:id="rId70"/>
    <p:sldId id="400" r:id="rId71"/>
    <p:sldId id="402" r:id="rId72"/>
    <p:sldId id="401" r:id="rId73"/>
    <p:sldId id="403" r:id="rId74"/>
    <p:sldId id="404" r:id="rId75"/>
    <p:sldId id="409" r:id="rId76"/>
    <p:sldId id="415" r:id="rId77"/>
    <p:sldId id="416" r:id="rId78"/>
    <p:sldId id="417" r:id="rId79"/>
    <p:sldId id="418" r:id="rId80"/>
    <p:sldId id="419" r:id="rId81"/>
    <p:sldId id="420" r:id="rId82"/>
    <p:sldId id="421" r:id="rId83"/>
    <p:sldId id="422" r:id="rId84"/>
    <p:sldId id="423" r:id="rId85"/>
    <p:sldId id="424" r:id="rId86"/>
    <p:sldId id="425" r:id="rId87"/>
    <p:sldId id="427" r:id="rId88"/>
    <p:sldId id="433" r:id="rId89"/>
    <p:sldId id="429" r:id="rId90"/>
    <p:sldId id="432" r:id="rId9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20"/>
    <p:restoredTop sz="69286" autoAdjust="0"/>
  </p:normalViewPr>
  <p:slideViewPr>
    <p:cSldViewPr>
      <p:cViewPr varScale="1">
        <p:scale>
          <a:sx n="63" d="100"/>
          <a:sy n="63" d="100"/>
        </p:scale>
        <p:origin x="-2064" y="-102"/>
      </p:cViewPr>
      <p:guideLst>
        <p:guide orient="horz" pos="2160"/>
        <p:guide pos="2880"/>
      </p:guideLst>
    </p:cSldViewPr>
  </p:slideViewPr>
  <p:notesTextViewPr>
    <p:cViewPr>
      <p:scale>
        <a:sx n="100" d="100"/>
        <a:sy n="100" d="100"/>
      </p:scale>
      <p:origin x="0" y="0"/>
    </p:cViewPr>
  </p:notesTextViewPr>
  <p:sorterViewPr>
    <p:cViewPr>
      <p:scale>
        <a:sx n="76" d="100"/>
        <a:sy n="7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A57646-8EBB-4C2B-A94A-A65C43876599}"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tr-TR"/>
        </a:p>
      </dgm:t>
    </dgm:pt>
    <dgm:pt modelId="{640ABF52-BED3-4E53-A452-7D33E723A3C6}">
      <dgm:prSet phldrT="[Metin]" custT="1"/>
      <dgm:spPr>
        <a:solidFill>
          <a:srgbClr val="FF0000"/>
        </a:solidFill>
      </dgm:spPr>
      <dgm:t>
        <a:bodyPr/>
        <a:lstStyle/>
        <a:p>
          <a:r>
            <a:rPr lang="tr-TR" sz="1600" b="1" dirty="0" smtClean="0">
              <a:solidFill>
                <a:schemeClr val="tx1"/>
              </a:solidFill>
            </a:rPr>
            <a:t>ETKEN</a:t>
          </a:r>
        </a:p>
        <a:p>
          <a:r>
            <a:rPr lang="tr-TR" sz="1600" b="1" dirty="0" smtClean="0">
              <a:solidFill>
                <a:schemeClr val="tx1"/>
              </a:solidFill>
            </a:rPr>
            <a:t>Virüs,mantar, parazit,bakteri</a:t>
          </a:r>
          <a:endParaRPr lang="tr-TR" sz="1600" b="1" dirty="0">
            <a:solidFill>
              <a:schemeClr val="tx1"/>
            </a:solidFill>
          </a:endParaRPr>
        </a:p>
      </dgm:t>
    </dgm:pt>
    <dgm:pt modelId="{2A075DE3-8ADD-4B88-B24B-BEF67639424A}" type="parTrans" cxnId="{AD62CEC5-53D5-40D4-B998-D99C25844DD8}">
      <dgm:prSet/>
      <dgm:spPr/>
      <dgm:t>
        <a:bodyPr/>
        <a:lstStyle/>
        <a:p>
          <a:endParaRPr lang="tr-TR" sz="2400" b="1">
            <a:solidFill>
              <a:schemeClr val="tx1"/>
            </a:solidFill>
          </a:endParaRPr>
        </a:p>
      </dgm:t>
    </dgm:pt>
    <dgm:pt modelId="{05689608-9E25-41A5-AAB5-3DC7F8D910B3}" type="sibTrans" cxnId="{AD62CEC5-53D5-40D4-B998-D99C25844DD8}">
      <dgm:prSet/>
      <dgm:spPr/>
      <dgm:t>
        <a:bodyPr/>
        <a:lstStyle/>
        <a:p>
          <a:endParaRPr lang="tr-TR" sz="2400" b="1">
            <a:solidFill>
              <a:schemeClr val="tx1"/>
            </a:solidFill>
          </a:endParaRPr>
        </a:p>
      </dgm:t>
    </dgm:pt>
    <dgm:pt modelId="{DAFE4B48-5E55-401C-9FCF-A0CFD3C702B0}">
      <dgm:prSet phldrT="[Metin]" custT="1"/>
      <dgm:spPr>
        <a:solidFill>
          <a:srgbClr val="00B050"/>
        </a:solidFill>
      </dgm:spPr>
      <dgm:t>
        <a:bodyPr/>
        <a:lstStyle/>
        <a:p>
          <a:r>
            <a:rPr lang="tr-TR" sz="1600" b="1" dirty="0" smtClean="0">
              <a:solidFill>
                <a:schemeClr val="tx1"/>
              </a:solidFill>
            </a:rPr>
            <a:t>KAYNAKTAN ÇIKIŞ</a:t>
          </a:r>
        </a:p>
        <a:p>
          <a:r>
            <a:rPr lang="tr-TR" sz="1600" b="1" dirty="0" smtClean="0">
              <a:solidFill>
                <a:schemeClr val="tx1"/>
              </a:solidFill>
            </a:rPr>
            <a:t> Balgam, tükürük, idrar, dışkı, kan vb</a:t>
          </a:r>
          <a:endParaRPr lang="tr-TR" sz="1600" b="1" dirty="0">
            <a:solidFill>
              <a:schemeClr val="tx1"/>
            </a:solidFill>
          </a:endParaRPr>
        </a:p>
      </dgm:t>
    </dgm:pt>
    <dgm:pt modelId="{5B055214-5B52-4E24-AC27-DAD39BA0DBF5}" type="parTrans" cxnId="{262A9132-DC16-4AE4-AF9D-E7B31852B659}">
      <dgm:prSet/>
      <dgm:spPr/>
      <dgm:t>
        <a:bodyPr/>
        <a:lstStyle/>
        <a:p>
          <a:endParaRPr lang="tr-TR" sz="2400" b="1">
            <a:solidFill>
              <a:schemeClr val="tx1"/>
            </a:solidFill>
          </a:endParaRPr>
        </a:p>
      </dgm:t>
    </dgm:pt>
    <dgm:pt modelId="{E0CAC6D6-2BC7-476F-97C0-E3F3DCCE77A2}" type="sibTrans" cxnId="{262A9132-DC16-4AE4-AF9D-E7B31852B659}">
      <dgm:prSet/>
      <dgm:spPr/>
      <dgm:t>
        <a:bodyPr/>
        <a:lstStyle/>
        <a:p>
          <a:endParaRPr lang="tr-TR" sz="2400" b="1">
            <a:solidFill>
              <a:schemeClr val="tx1"/>
            </a:solidFill>
          </a:endParaRPr>
        </a:p>
      </dgm:t>
    </dgm:pt>
    <dgm:pt modelId="{DEC0E74A-6670-4A68-9487-D4B0AB1FEF1A}">
      <dgm:prSet phldrT="[Metin]" custT="1"/>
      <dgm:spPr>
        <a:solidFill>
          <a:schemeClr val="accent2"/>
        </a:solidFill>
      </dgm:spPr>
      <dgm:t>
        <a:bodyPr/>
        <a:lstStyle/>
        <a:p>
          <a:r>
            <a:rPr lang="tr-TR" sz="1600" b="1" dirty="0" smtClean="0">
              <a:solidFill>
                <a:schemeClr val="tx1"/>
              </a:solidFill>
            </a:rPr>
            <a:t>GİRİŞ KAPISI Ağız,burun, göz, deri, </a:t>
          </a:r>
          <a:r>
            <a:rPr lang="tr-TR" sz="1600" b="1" dirty="0" err="1" smtClean="0">
              <a:solidFill>
                <a:schemeClr val="tx1"/>
              </a:solidFill>
            </a:rPr>
            <a:t>vajen</a:t>
          </a:r>
          <a:r>
            <a:rPr lang="tr-TR" sz="1600" b="1" dirty="0" smtClean="0">
              <a:solidFill>
                <a:schemeClr val="tx1"/>
              </a:solidFill>
            </a:rPr>
            <a:t> vb</a:t>
          </a:r>
          <a:endParaRPr lang="tr-TR" sz="1600" b="1" dirty="0">
            <a:solidFill>
              <a:schemeClr val="tx1"/>
            </a:solidFill>
          </a:endParaRPr>
        </a:p>
      </dgm:t>
    </dgm:pt>
    <dgm:pt modelId="{5477E1BC-9423-4D5C-8850-485CEC00C0B8}" type="parTrans" cxnId="{3125379B-6FB0-40CC-91FA-944E740C4352}">
      <dgm:prSet/>
      <dgm:spPr/>
      <dgm:t>
        <a:bodyPr/>
        <a:lstStyle/>
        <a:p>
          <a:endParaRPr lang="tr-TR" sz="2400" b="1">
            <a:solidFill>
              <a:schemeClr val="tx1"/>
            </a:solidFill>
          </a:endParaRPr>
        </a:p>
      </dgm:t>
    </dgm:pt>
    <dgm:pt modelId="{F2703076-77D1-4C8E-B41C-7AF8475E054D}" type="sibTrans" cxnId="{3125379B-6FB0-40CC-91FA-944E740C4352}">
      <dgm:prSet/>
      <dgm:spPr/>
      <dgm:t>
        <a:bodyPr/>
        <a:lstStyle/>
        <a:p>
          <a:endParaRPr lang="tr-TR" sz="2400" b="1">
            <a:solidFill>
              <a:schemeClr val="tx1"/>
            </a:solidFill>
          </a:endParaRPr>
        </a:p>
      </dgm:t>
    </dgm:pt>
    <dgm:pt modelId="{1825EC63-BB85-4310-8B67-EAE40F757E80}">
      <dgm:prSet phldrT="[Metin]" custT="1"/>
      <dgm:spPr>
        <a:solidFill>
          <a:schemeClr val="accent4">
            <a:lumMod val="75000"/>
          </a:schemeClr>
        </a:solidFill>
      </dgm:spPr>
      <dgm:t>
        <a:bodyPr/>
        <a:lstStyle/>
        <a:p>
          <a:r>
            <a:rPr lang="tr-TR" sz="1600" b="1" dirty="0" smtClean="0">
              <a:solidFill>
                <a:schemeClr val="tx1"/>
              </a:solidFill>
            </a:rPr>
            <a:t>KAYNAK/ REZERVUAR </a:t>
          </a:r>
        </a:p>
        <a:p>
          <a:r>
            <a:rPr lang="tr-TR" sz="1600" b="1" dirty="0" err="1" smtClean="0">
              <a:solidFill>
                <a:schemeClr val="tx1"/>
              </a:solidFill>
            </a:rPr>
            <a:t>enfekte</a:t>
          </a:r>
          <a:r>
            <a:rPr lang="tr-TR" sz="1600" b="1" dirty="0" smtClean="0">
              <a:solidFill>
                <a:schemeClr val="tx1"/>
              </a:solidFill>
            </a:rPr>
            <a:t> canlı, su, toprak vb</a:t>
          </a:r>
          <a:endParaRPr lang="tr-TR" sz="1600" b="1" dirty="0">
            <a:solidFill>
              <a:schemeClr val="tx1"/>
            </a:solidFill>
          </a:endParaRPr>
        </a:p>
      </dgm:t>
    </dgm:pt>
    <dgm:pt modelId="{1E1F9139-0110-4F15-B0CF-531C916EA92F}" type="parTrans" cxnId="{988BA026-2C9D-42D0-9F09-351BDE7A8EEC}">
      <dgm:prSet/>
      <dgm:spPr/>
      <dgm:t>
        <a:bodyPr/>
        <a:lstStyle/>
        <a:p>
          <a:endParaRPr lang="tr-TR" sz="2400" b="1">
            <a:solidFill>
              <a:schemeClr val="tx1"/>
            </a:solidFill>
          </a:endParaRPr>
        </a:p>
      </dgm:t>
    </dgm:pt>
    <dgm:pt modelId="{0D19A4AE-D457-475B-A013-45D70B134A34}" type="sibTrans" cxnId="{988BA026-2C9D-42D0-9F09-351BDE7A8EEC}">
      <dgm:prSet/>
      <dgm:spPr/>
      <dgm:t>
        <a:bodyPr/>
        <a:lstStyle/>
        <a:p>
          <a:endParaRPr lang="tr-TR" sz="2400" b="1">
            <a:solidFill>
              <a:schemeClr val="tx1"/>
            </a:solidFill>
          </a:endParaRPr>
        </a:p>
      </dgm:t>
    </dgm:pt>
    <dgm:pt modelId="{D4159B9A-9C7C-4AC4-91FB-A0AF86384A7C}">
      <dgm:prSet phldrT="[Metin]" custT="1"/>
      <dgm:spPr>
        <a:solidFill>
          <a:srgbClr val="FFC000"/>
        </a:solidFill>
      </dgm:spPr>
      <dgm:t>
        <a:bodyPr/>
        <a:lstStyle/>
        <a:p>
          <a:r>
            <a:rPr lang="tr-TR" sz="1600" b="1" dirty="0" smtClean="0">
              <a:solidFill>
                <a:schemeClr val="tx1"/>
              </a:solidFill>
            </a:rPr>
            <a:t>BULAŞMA YOLU</a:t>
          </a:r>
        </a:p>
        <a:p>
          <a:r>
            <a:rPr lang="tr-TR" sz="1600" b="1" dirty="0" smtClean="0">
              <a:solidFill>
                <a:schemeClr val="tx1"/>
              </a:solidFill>
            </a:rPr>
            <a:t> Hava, toz, araçlar, portör, vektör vb</a:t>
          </a:r>
          <a:endParaRPr lang="tr-TR" sz="1600" b="1" dirty="0">
            <a:solidFill>
              <a:schemeClr val="tx1"/>
            </a:solidFill>
          </a:endParaRPr>
        </a:p>
      </dgm:t>
    </dgm:pt>
    <dgm:pt modelId="{CCDD8FDD-BC01-41EB-9B3D-5EB4DA734373}" type="parTrans" cxnId="{1FE19751-DDC3-4F0A-A6DA-93ABE5CD9E47}">
      <dgm:prSet/>
      <dgm:spPr/>
      <dgm:t>
        <a:bodyPr/>
        <a:lstStyle/>
        <a:p>
          <a:endParaRPr lang="tr-TR" sz="2400" b="1">
            <a:solidFill>
              <a:schemeClr val="tx1"/>
            </a:solidFill>
          </a:endParaRPr>
        </a:p>
      </dgm:t>
    </dgm:pt>
    <dgm:pt modelId="{33AB5182-33C9-42D5-9289-8D5A9F2B8E51}" type="sibTrans" cxnId="{1FE19751-DDC3-4F0A-A6DA-93ABE5CD9E47}">
      <dgm:prSet/>
      <dgm:spPr/>
      <dgm:t>
        <a:bodyPr/>
        <a:lstStyle/>
        <a:p>
          <a:endParaRPr lang="tr-TR" sz="2400" b="1">
            <a:solidFill>
              <a:schemeClr val="tx1"/>
            </a:solidFill>
          </a:endParaRPr>
        </a:p>
      </dgm:t>
    </dgm:pt>
    <dgm:pt modelId="{1BC371E8-5B1A-46A5-8D27-FC33A900B606}">
      <dgm:prSet phldrT="[Metin]" custT="1"/>
      <dgm:spPr/>
      <dgm:t>
        <a:bodyPr/>
        <a:lstStyle/>
        <a:p>
          <a:r>
            <a:rPr lang="tr-TR" sz="1600" b="1" dirty="0" smtClean="0">
              <a:solidFill>
                <a:schemeClr val="tx1"/>
              </a:solidFill>
            </a:rPr>
            <a:t>UYGUN KONAKÇI </a:t>
          </a:r>
        </a:p>
        <a:p>
          <a:r>
            <a:rPr lang="tr-TR" sz="1600" b="1" dirty="0" smtClean="0">
              <a:solidFill>
                <a:schemeClr val="tx1"/>
              </a:solidFill>
            </a:rPr>
            <a:t>Kronik hastalık, yetersiz beslenme, yaşlı, çocuk vb</a:t>
          </a:r>
          <a:endParaRPr lang="tr-TR" sz="1600" b="1" dirty="0">
            <a:solidFill>
              <a:schemeClr val="tx1"/>
            </a:solidFill>
          </a:endParaRPr>
        </a:p>
      </dgm:t>
    </dgm:pt>
    <dgm:pt modelId="{D091F76C-7C5A-474F-A1F8-FB2E8C93804E}" type="parTrans" cxnId="{BE0118C8-CF05-49EB-B74A-57585B7DDE86}">
      <dgm:prSet/>
      <dgm:spPr/>
      <dgm:t>
        <a:bodyPr/>
        <a:lstStyle/>
        <a:p>
          <a:endParaRPr lang="tr-TR" sz="2400" b="1">
            <a:solidFill>
              <a:schemeClr val="tx1"/>
            </a:solidFill>
          </a:endParaRPr>
        </a:p>
      </dgm:t>
    </dgm:pt>
    <dgm:pt modelId="{E3EE5B59-4F94-4AD5-B79E-075115B20D64}" type="sibTrans" cxnId="{BE0118C8-CF05-49EB-B74A-57585B7DDE86}">
      <dgm:prSet/>
      <dgm:spPr/>
      <dgm:t>
        <a:bodyPr/>
        <a:lstStyle/>
        <a:p>
          <a:endParaRPr lang="tr-TR" sz="2400" b="1">
            <a:solidFill>
              <a:schemeClr val="tx1"/>
            </a:solidFill>
          </a:endParaRPr>
        </a:p>
      </dgm:t>
    </dgm:pt>
    <dgm:pt modelId="{384546B0-F8E6-4D82-907C-C976280C64ED}" type="pres">
      <dgm:prSet presAssocID="{CEA57646-8EBB-4C2B-A94A-A65C43876599}" presName="cycle" presStyleCnt="0">
        <dgm:presLayoutVars>
          <dgm:dir/>
          <dgm:resizeHandles val="exact"/>
        </dgm:presLayoutVars>
      </dgm:prSet>
      <dgm:spPr/>
      <dgm:t>
        <a:bodyPr/>
        <a:lstStyle/>
        <a:p>
          <a:endParaRPr lang="tr-TR"/>
        </a:p>
      </dgm:t>
    </dgm:pt>
    <dgm:pt modelId="{3FAA111E-8660-4ED2-A168-D15B4B2EC8B1}" type="pres">
      <dgm:prSet presAssocID="{640ABF52-BED3-4E53-A452-7D33E723A3C6}" presName="node" presStyleLbl="node1" presStyleIdx="0" presStyleCnt="6" custScaleX="127834">
        <dgm:presLayoutVars>
          <dgm:bulletEnabled val="1"/>
        </dgm:presLayoutVars>
      </dgm:prSet>
      <dgm:spPr/>
      <dgm:t>
        <a:bodyPr/>
        <a:lstStyle/>
        <a:p>
          <a:endParaRPr lang="tr-TR"/>
        </a:p>
      </dgm:t>
    </dgm:pt>
    <dgm:pt modelId="{7AB32983-DFF8-4AF4-B9EC-B504C099B88B}" type="pres">
      <dgm:prSet presAssocID="{640ABF52-BED3-4E53-A452-7D33E723A3C6}" presName="spNode" presStyleCnt="0"/>
      <dgm:spPr/>
    </dgm:pt>
    <dgm:pt modelId="{D39A7119-C546-425B-93C5-41F2EDC74AC7}" type="pres">
      <dgm:prSet presAssocID="{05689608-9E25-41A5-AAB5-3DC7F8D910B3}" presName="sibTrans" presStyleLbl="sibTrans1D1" presStyleIdx="0" presStyleCnt="6"/>
      <dgm:spPr/>
      <dgm:t>
        <a:bodyPr/>
        <a:lstStyle/>
        <a:p>
          <a:endParaRPr lang="tr-TR"/>
        </a:p>
      </dgm:t>
    </dgm:pt>
    <dgm:pt modelId="{BF998B56-7C83-41D2-A021-670EF7D5590B}" type="pres">
      <dgm:prSet presAssocID="{1825EC63-BB85-4310-8B67-EAE40F757E80}" presName="node" presStyleLbl="node1" presStyleIdx="1" presStyleCnt="6" custScaleX="135247" custScaleY="127695">
        <dgm:presLayoutVars>
          <dgm:bulletEnabled val="1"/>
        </dgm:presLayoutVars>
      </dgm:prSet>
      <dgm:spPr/>
      <dgm:t>
        <a:bodyPr/>
        <a:lstStyle/>
        <a:p>
          <a:endParaRPr lang="tr-TR"/>
        </a:p>
      </dgm:t>
    </dgm:pt>
    <dgm:pt modelId="{7344CAD1-5ECD-4A11-8ED3-05A664DB8A4E}" type="pres">
      <dgm:prSet presAssocID="{1825EC63-BB85-4310-8B67-EAE40F757E80}" presName="spNode" presStyleCnt="0"/>
      <dgm:spPr/>
    </dgm:pt>
    <dgm:pt modelId="{9B6D4812-44A8-45C4-8934-D74479FA1DE4}" type="pres">
      <dgm:prSet presAssocID="{0D19A4AE-D457-475B-A013-45D70B134A34}" presName="sibTrans" presStyleLbl="sibTrans1D1" presStyleIdx="1" presStyleCnt="6"/>
      <dgm:spPr/>
      <dgm:t>
        <a:bodyPr/>
        <a:lstStyle/>
        <a:p>
          <a:endParaRPr lang="tr-TR"/>
        </a:p>
      </dgm:t>
    </dgm:pt>
    <dgm:pt modelId="{26A16C6A-673C-4BDD-84A2-639C9500DEDA}" type="pres">
      <dgm:prSet presAssocID="{DAFE4B48-5E55-401C-9FCF-A0CFD3C702B0}" presName="node" presStyleLbl="node1" presStyleIdx="2" presStyleCnt="6" custScaleX="124328" custScaleY="133916" custRadScaleRad="104304" custRadScaleInc="-25752">
        <dgm:presLayoutVars>
          <dgm:bulletEnabled val="1"/>
        </dgm:presLayoutVars>
      </dgm:prSet>
      <dgm:spPr/>
      <dgm:t>
        <a:bodyPr/>
        <a:lstStyle/>
        <a:p>
          <a:endParaRPr lang="tr-TR"/>
        </a:p>
      </dgm:t>
    </dgm:pt>
    <dgm:pt modelId="{5D8ECDB8-1D78-4C75-AA18-649D6918BE5C}" type="pres">
      <dgm:prSet presAssocID="{DAFE4B48-5E55-401C-9FCF-A0CFD3C702B0}" presName="spNode" presStyleCnt="0"/>
      <dgm:spPr/>
    </dgm:pt>
    <dgm:pt modelId="{58BCCDF7-6372-49B6-8868-01CF2C30A626}" type="pres">
      <dgm:prSet presAssocID="{E0CAC6D6-2BC7-476F-97C0-E3F3DCCE77A2}" presName="sibTrans" presStyleLbl="sibTrans1D1" presStyleIdx="2" presStyleCnt="6"/>
      <dgm:spPr/>
      <dgm:t>
        <a:bodyPr/>
        <a:lstStyle/>
        <a:p>
          <a:endParaRPr lang="tr-TR"/>
        </a:p>
      </dgm:t>
    </dgm:pt>
    <dgm:pt modelId="{A0CAF3B8-102E-4344-AEC2-4DD8AC8D189F}" type="pres">
      <dgm:prSet presAssocID="{D4159B9A-9C7C-4AC4-91FB-A0AF86384A7C}" presName="node" presStyleLbl="node1" presStyleIdx="3" presStyleCnt="6" custScaleX="154665">
        <dgm:presLayoutVars>
          <dgm:bulletEnabled val="1"/>
        </dgm:presLayoutVars>
      </dgm:prSet>
      <dgm:spPr/>
      <dgm:t>
        <a:bodyPr/>
        <a:lstStyle/>
        <a:p>
          <a:endParaRPr lang="tr-TR"/>
        </a:p>
      </dgm:t>
    </dgm:pt>
    <dgm:pt modelId="{0FE9BB0E-522D-4915-BA5E-379255BCEC1E}" type="pres">
      <dgm:prSet presAssocID="{D4159B9A-9C7C-4AC4-91FB-A0AF86384A7C}" presName="spNode" presStyleCnt="0"/>
      <dgm:spPr/>
    </dgm:pt>
    <dgm:pt modelId="{AC95C05E-4477-4C25-9302-FFAFB61634A1}" type="pres">
      <dgm:prSet presAssocID="{33AB5182-33C9-42D5-9289-8D5A9F2B8E51}" presName="sibTrans" presStyleLbl="sibTrans1D1" presStyleIdx="3" presStyleCnt="6"/>
      <dgm:spPr/>
      <dgm:t>
        <a:bodyPr/>
        <a:lstStyle/>
        <a:p>
          <a:endParaRPr lang="tr-TR"/>
        </a:p>
      </dgm:t>
    </dgm:pt>
    <dgm:pt modelId="{CC0E0E50-1CC7-4F26-A54F-428B6B8AC6A4}" type="pres">
      <dgm:prSet presAssocID="{DEC0E74A-6670-4A68-9487-D4B0AB1FEF1A}" presName="node" presStyleLbl="node1" presStyleIdx="4" presStyleCnt="6" custScaleX="123958" custScaleY="103431">
        <dgm:presLayoutVars>
          <dgm:bulletEnabled val="1"/>
        </dgm:presLayoutVars>
      </dgm:prSet>
      <dgm:spPr/>
      <dgm:t>
        <a:bodyPr/>
        <a:lstStyle/>
        <a:p>
          <a:endParaRPr lang="tr-TR"/>
        </a:p>
      </dgm:t>
    </dgm:pt>
    <dgm:pt modelId="{428FAC8F-CFF9-408B-8849-52A35D75F37A}" type="pres">
      <dgm:prSet presAssocID="{DEC0E74A-6670-4A68-9487-D4B0AB1FEF1A}" presName="spNode" presStyleCnt="0"/>
      <dgm:spPr/>
    </dgm:pt>
    <dgm:pt modelId="{319A4A36-7C58-41E6-B631-E2B5E0F383CC}" type="pres">
      <dgm:prSet presAssocID="{F2703076-77D1-4C8E-B41C-7AF8475E054D}" presName="sibTrans" presStyleLbl="sibTrans1D1" presStyleIdx="4" presStyleCnt="6"/>
      <dgm:spPr/>
      <dgm:t>
        <a:bodyPr/>
        <a:lstStyle/>
        <a:p>
          <a:endParaRPr lang="tr-TR"/>
        </a:p>
      </dgm:t>
    </dgm:pt>
    <dgm:pt modelId="{433945E2-7821-4F0F-AC17-04216B850C8F}" type="pres">
      <dgm:prSet presAssocID="{1BC371E8-5B1A-46A5-8D27-FC33A900B606}" presName="node" presStyleLbl="node1" presStyleIdx="5" presStyleCnt="6" custScaleX="164237" custScaleY="142229">
        <dgm:presLayoutVars>
          <dgm:bulletEnabled val="1"/>
        </dgm:presLayoutVars>
      </dgm:prSet>
      <dgm:spPr/>
      <dgm:t>
        <a:bodyPr/>
        <a:lstStyle/>
        <a:p>
          <a:endParaRPr lang="tr-TR"/>
        </a:p>
      </dgm:t>
    </dgm:pt>
    <dgm:pt modelId="{B1D14999-5FA3-40A2-B867-80543E84ACF5}" type="pres">
      <dgm:prSet presAssocID="{1BC371E8-5B1A-46A5-8D27-FC33A900B606}" presName="spNode" presStyleCnt="0"/>
      <dgm:spPr/>
    </dgm:pt>
    <dgm:pt modelId="{9A05C1E5-9B91-49B6-A27E-8E4A1038135E}" type="pres">
      <dgm:prSet presAssocID="{E3EE5B59-4F94-4AD5-B79E-075115B20D64}" presName="sibTrans" presStyleLbl="sibTrans1D1" presStyleIdx="5" presStyleCnt="6"/>
      <dgm:spPr/>
      <dgm:t>
        <a:bodyPr/>
        <a:lstStyle/>
        <a:p>
          <a:endParaRPr lang="tr-TR"/>
        </a:p>
      </dgm:t>
    </dgm:pt>
  </dgm:ptLst>
  <dgm:cxnLst>
    <dgm:cxn modelId="{A250D640-0DAF-4649-A9C7-6F9F3379EE94}" type="presOf" srcId="{1BC371E8-5B1A-46A5-8D27-FC33A900B606}" destId="{433945E2-7821-4F0F-AC17-04216B850C8F}" srcOrd="0" destOrd="0" presId="urn:microsoft.com/office/officeart/2005/8/layout/cycle5"/>
    <dgm:cxn modelId="{981D10AA-EC72-4C2A-877A-316BD7018703}" type="presOf" srcId="{05689608-9E25-41A5-AAB5-3DC7F8D910B3}" destId="{D39A7119-C546-425B-93C5-41F2EDC74AC7}" srcOrd="0" destOrd="0" presId="urn:microsoft.com/office/officeart/2005/8/layout/cycle5"/>
    <dgm:cxn modelId="{14028A4E-D981-4ADF-8692-9DA71B41CA3E}" type="presOf" srcId="{CEA57646-8EBB-4C2B-A94A-A65C43876599}" destId="{384546B0-F8E6-4D82-907C-C976280C64ED}" srcOrd="0" destOrd="0" presId="urn:microsoft.com/office/officeart/2005/8/layout/cycle5"/>
    <dgm:cxn modelId="{6AB5F6B6-4123-4429-B02A-DA5F85FB32E2}" type="presOf" srcId="{F2703076-77D1-4C8E-B41C-7AF8475E054D}" destId="{319A4A36-7C58-41E6-B631-E2B5E0F383CC}" srcOrd="0" destOrd="0" presId="urn:microsoft.com/office/officeart/2005/8/layout/cycle5"/>
    <dgm:cxn modelId="{988BA026-2C9D-42D0-9F09-351BDE7A8EEC}" srcId="{CEA57646-8EBB-4C2B-A94A-A65C43876599}" destId="{1825EC63-BB85-4310-8B67-EAE40F757E80}" srcOrd="1" destOrd="0" parTransId="{1E1F9139-0110-4F15-B0CF-531C916EA92F}" sibTransId="{0D19A4AE-D457-475B-A013-45D70B134A34}"/>
    <dgm:cxn modelId="{834DCAFB-D59F-4EF9-AE3F-C1D1B9785875}" type="presOf" srcId="{DAFE4B48-5E55-401C-9FCF-A0CFD3C702B0}" destId="{26A16C6A-673C-4BDD-84A2-639C9500DEDA}" srcOrd="0" destOrd="0" presId="urn:microsoft.com/office/officeart/2005/8/layout/cycle5"/>
    <dgm:cxn modelId="{BE0118C8-CF05-49EB-B74A-57585B7DDE86}" srcId="{CEA57646-8EBB-4C2B-A94A-A65C43876599}" destId="{1BC371E8-5B1A-46A5-8D27-FC33A900B606}" srcOrd="5" destOrd="0" parTransId="{D091F76C-7C5A-474F-A1F8-FB2E8C93804E}" sibTransId="{E3EE5B59-4F94-4AD5-B79E-075115B20D64}"/>
    <dgm:cxn modelId="{55179388-5F50-4B94-93B8-FC23598B6124}" type="presOf" srcId="{E0CAC6D6-2BC7-476F-97C0-E3F3DCCE77A2}" destId="{58BCCDF7-6372-49B6-8868-01CF2C30A626}" srcOrd="0" destOrd="0" presId="urn:microsoft.com/office/officeart/2005/8/layout/cycle5"/>
    <dgm:cxn modelId="{3125379B-6FB0-40CC-91FA-944E740C4352}" srcId="{CEA57646-8EBB-4C2B-A94A-A65C43876599}" destId="{DEC0E74A-6670-4A68-9487-D4B0AB1FEF1A}" srcOrd="4" destOrd="0" parTransId="{5477E1BC-9423-4D5C-8850-485CEC00C0B8}" sibTransId="{F2703076-77D1-4C8E-B41C-7AF8475E054D}"/>
    <dgm:cxn modelId="{AD62CEC5-53D5-40D4-B998-D99C25844DD8}" srcId="{CEA57646-8EBB-4C2B-A94A-A65C43876599}" destId="{640ABF52-BED3-4E53-A452-7D33E723A3C6}" srcOrd="0" destOrd="0" parTransId="{2A075DE3-8ADD-4B88-B24B-BEF67639424A}" sibTransId="{05689608-9E25-41A5-AAB5-3DC7F8D910B3}"/>
    <dgm:cxn modelId="{D85BA4B3-8F42-488E-8AF5-1751CCE7445A}" type="presOf" srcId="{640ABF52-BED3-4E53-A452-7D33E723A3C6}" destId="{3FAA111E-8660-4ED2-A168-D15B4B2EC8B1}" srcOrd="0" destOrd="0" presId="urn:microsoft.com/office/officeart/2005/8/layout/cycle5"/>
    <dgm:cxn modelId="{7B588192-9212-4E95-B236-AE4AC4DE4A24}" type="presOf" srcId="{D4159B9A-9C7C-4AC4-91FB-A0AF86384A7C}" destId="{A0CAF3B8-102E-4344-AEC2-4DD8AC8D189F}" srcOrd="0" destOrd="0" presId="urn:microsoft.com/office/officeart/2005/8/layout/cycle5"/>
    <dgm:cxn modelId="{1FE19751-DDC3-4F0A-A6DA-93ABE5CD9E47}" srcId="{CEA57646-8EBB-4C2B-A94A-A65C43876599}" destId="{D4159B9A-9C7C-4AC4-91FB-A0AF86384A7C}" srcOrd="3" destOrd="0" parTransId="{CCDD8FDD-BC01-41EB-9B3D-5EB4DA734373}" sibTransId="{33AB5182-33C9-42D5-9289-8D5A9F2B8E51}"/>
    <dgm:cxn modelId="{4372B680-AA07-42BA-B5AB-82342EB0379D}" type="presOf" srcId="{DEC0E74A-6670-4A68-9487-D4B0AB1FEF1A}" destId="{CC0E0E50-1CC7-4F26-A54F-428B6B8AC6A4}" srcOrd="0" destOrd="0" presId="urn:microsoft.com/office/officeart/2005/8/layout/cycle5"/>
    <dgm:cxn modelId="{10F2A9CE-AC97-49B2-B36B-337261919E73}" type="presOf" srcId="{1825EC63-BB85-4310-8B67-EAE40F757E80}" destId="{BF998B56-7C83-41D2-A021-670EF7D5590B}" srcOrd="0" destOrd="0" presId="urn:microsoft.com/office/officeart/2005/8/layout/cycle5"/>
    <dgm:cxn modelId="{3B6A90D0-6B5F-49DD-A116-EA8EFEA517D0}" type="presOf" srcId="{33AB5182-33C9-42D5-9289-8D5A9F2B8E51}" destId="{AC95C05E-4477-4C25-9302-FFAFB61634A1}" srcOrd="0" destOrd="0" presId="urn:microsoft.com/office/officeart/2005/8/layout/cycle5"/>
    <dgm:cxn modelId="{262A9132-DC16-4AE4-AF9D-E7B31852B659}" srcId="{CEA57646-8EBB-4C2B-A94A-A65C43876599}" destId="{DAFE4B48-5E55-401C-9FCF-A0CFD3C702B0}" srcOrd="2" destOrd="0" parTransId="{5B055214-5B52-4E24-AC27-DAD39BA0DBF5}" sibTransId="{E0CAC6D6-2BC7-476F-97C0-E3F3DCCE77A2}"/>
    <dgm:cxn modelId="{7F5DBF27-9951-4C35-83EA-26F87F08FC40}" type="presOf" srcId="{E3EE5B59-4F94-4AD5-B79E-075115B20D64}" destId="{9A05C1E5-9B91-49B6-A27E-8E4A1038135E}" srcOrd="0" destOrd="0" presId="urn:microsoft.com/office/officeart/2005/8/layout/cycle5"/>
    <dgm:cxn modelId="{A125B9ED-4E3C-4C93-8243-D65E88271657}" type="presOf" srcId="{0D19A4AE-D457-475B-A013-45D70B134A34}" destId="{9B6D4812-44A8-45C4-8934-D74479FA1DE4}" srcOrd="0" destOrd="0" presId="urn:microsoft.com/office/officeart/2005/8/layout/cycle5"/>
    <dgm:cxn modelId="{26C16009-A9FC-419E-888B-2E5CBA4A682F}" type="presParOf" srcId="{384546B0-F8E6-4D82-907C-C976280C64ED}" destId="{3FAA111E-8660-4ED2-A168-D15B4B2EC8B1}" srcOrd="0" destOrd="0" presId="urn:microsoft.com/office/officeart/2005/8/layout/cycle5"/>
    <dgm:cxn modelId="{B301C560-D934-4907-A10B-35EB65F48D82}" type="presParOf" srcId="{384546B0-F8E6-4D82-907C-C976280C64ED}" destId="{7AB32983-DFF8-4AF4-B9EC-B504C099B88B}" srcOrd="1" destOrd="0" presId="urn:microsoft.com/office/officeart/2005/8/layout/cycle5"/>
    <dgm:cxn modelId="{4CBB93E6-7380-4DEE-B2C1-D49939D36894}" type="presParOf" srcId="{384546B0-F8E6-4D82-907C-C976280C64ED}" destId="{D39A7119-C546-425B-93C5-41F2EDC74AC7}" srcOrd="2" destOrd="0" presId="urn:microsoft.com/office/officeart/2005/8/layout/cycle5"/>
    <dgm:cxn modelId="{8A86C7B5-A51F-467D-B844-C0E642583833}" type="presParOf" srcId="{384546B0-F8E6-4D82-907C-C976280C64ED}" destId="{BF998B56-7C83-41D2-A021-670EF7D5590B}" srcOrd="3" destOrd="0" presId="urn:microsoft.com/office/officeart/2005/8/layout/cycle5"/>
    <dgm:cxn modelId="{E713083A-54FA-4BB9-AD35-01E68F0526F1}" type="presParOf" srcId="{384546B0-F8E6-4D82-907C-C976280C64ED}" destId="{7344CAD1-5ECD-4A11-8ED3-05A664DB8A4E}" srcOrd="4" destOrd="0" presId="urn:microsoft.com/office/officeart/2005/8/layout/cycle5"/>
    <dgm:cxn modelId="{AE3ED6E2-2190-4458-B7D4-E40B202DAF88}" type="presParOf" srcId="{384546B0-F8E6-4D82-907C-C976280C64ED}" destId="{9B6D4812-44A8-45C4-8934-D74479FA1DE4}" srcOrd="5" destOrd="0" presId="urn:microsoft.com/office/officeart/2005/8/layout/cycle5"/>
    <dgm:cxn modelId="{E38021C7-2FD7-4367-B8F3-D98ED5173F3C}" type="presParOf" srcId="{384546B0-F8E6-4D82-907C-C976280C64ED}" destId="{26A16C6A-673C-4BDD-84A2-639C9500DEDA}" srcOrd="6" destOrd="0" presId="urn:microsoft.com/office/officeart/2005/8/layout/cycle5"/>
    <dgm:cxn modelId="{1FECF6E0-8DCE-4930-927A-0E0EB8DF846C}" type="presParOf" srcId="{384546B0-F8E6-4D82-907C-C976280C64ED}" destId="{5D8ECDB8-1D78-4C75-AA18-649D6918BE5C}" srcOrd="7" destOrd="0" presId="urn:microsoft.com/office/officeart/2005/8/layout/cycle5"/>
    <dgm:cxn modelId="{02662154-977E-4A97-A582-088726DD4289}" type="presParOf" srcId="{384546B0-F8E6-4D82-907C-C976280C64ED}" destId="{58BCCDF7-6372-49B6-8868-01CF2C30A626}" srcOrd="8" destOrd="0" presId="urn:microsoft.com/office/officeart/2005/8/layout/cycle5"/>
    <dgm:cxn modelId="{9803477D-CEC8-41B9-8254-89AECCB34222}" type="presParOf" srcId="{384546B0-F8E6-4D82-907C-C976280C64ED}" destId="{A0CAF3B8-102E-4344-AEC2-4DD8AC8D189F}" srcOrd="9" destOrd="0" presId="urn:microsoft.com/office/officeart/2005/8/layout/cycle5"/>
    <dgm:cxn modelId="{4B7ED5B7-75B1-42AD-A295-DD6DCA4886AD}" type="presParOf" srcId="{384546B0-F8E6-4D82-907C-C976280C64ED}" destId="{0FE9BB0E-522D-4915-BA5E-379255BCEC1E}" srcOrd="10" destOrd="0" presId="urn:microsoft.com/office/officeart/2005/8/layout/cycle5"/>
    <dgm:cxn modelId="{E5290D80-B8CD-48F6-BC5A-A5587760A7F2}" type="presParOf" srcId="{384546B0-F8E6-4D82-907C-C976280C64ED}" destId="{AC95C05E-4477-4C25-9302-FFAFB61634A1}" srcOrd="11" destOrd="0" presId="urn:microsoft.com/office/officeart/2005/8/layout/cycle5"/>
    <dgm:cxn modelId="{4888BC88-67C7-4DF3-975F-2D280733C8EE}" type="presParOf" srcId="{384546B0-F8E6-4D82-907C-C976280C64ED}" destId="{CC0E0E50-1CC7-4F26-A54F-428B6B8AC6A4}" srcOrd="12" destOrd="0" presId="urn:microsoft.com/office/officeart/2005/8/layout/cycle5"/>
    <dgm:cxn modelId="{95AEB6E2-C368-4016-8154-CA2085F7E71A}" type="presParOf" srcId="{384546B0-F8E6-4D82-907C-C976280C64ED}" destId="{428FAC8F-CFF9-408B-8849-52A35D75F37A}" srcOrd="13" destOrd="0" presId="urn:microsoft.com/office/officeart/2005/8/layout/cycle5"/>
    <dgm:cxn modelId="{925169F3-A800-4098-84A2-219BCEE1345B}" type="presParOf" srcId="{384546B0-F8E6-4D82-907C-C976280C64ED}" destId="{319A4A36-7C58-41E6-B631-E2B5E0F383CC}" srcOrd="14" destOrd="0" presId="urn:microsoft.com/office/officeart/2005/8/layout/cycle5"/>
    <dgm:cxn modelId="{DFE89F8C-D78A-472D-8334-2F3C800E7821}" type="presParOf" srcId="{384546B0-F8E6-4D82-907C-C976280C64ED}" destId="{433945E2-7821-4F0F-AC17-04216B850C8F}" srcOrd="15" destOrd="0" presId="urn:microsoft.com/office/officeart/2005/8/layout/cycle5"/>
    <dgm:cxn modelId="{2B069B95-8455-4EF5-B759-F1CDB068B2EC}" type="presParOf" srcId="{384546B0-F8E6-4D82-907C-C976280C64ED}" destId="{B1D14999-5FA3-40A2-B867-80543E84ACF5}" srcOrd="16" destOrd="0" presId="urn:microsoft.com/office/officeart/2005/8/layout/cycle5"/>
    <dgm:cxn modelId="{12D9B0AB-8A7A-42E5-AB00-8E5E7F618C03}" type="presParOf" srcId="{384546B0-F8E6-4D82-907C-C976280C64ED}" destId="{9A05C1E5-9B91-49B6-A27E-8E4A1038135E}" srcOrd="17" destOrd="0" presId="urn:microsoft.com/office/officeart/2005/8/layout/cycle5"/>
  </dgm:cxnLst>
  <dgm:bg/>
  <dgm:whole/>
</dgm:dataModel>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A5C679-357C-40FF-A0D2-3B128F2A20BB}" type="datetimeFigureOut">
              <a:rPr lang="tr-TR" smtClean="0"/>
              <a:pPr/>
              <a:t>11/03/2020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0D8D2-D5E6-4372-A5E5-7C823D2AFBD4}"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1</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 Epidemiyolojik ölçütler; toplumsal tanı ve kanıta dayalı tıp uygulamalarında en önemli karar verme aracıdır.</a:t>
            </a:r>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3</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smtClean="0"/>
          </a:p>
        </p:txBody>
      </p:sp>
      <p:sp>
        <p:nvSpPr>
          <p:cNvPr id="4" name="3 Slayt Numarası Yer Tutucusu"/>
          <p:cNvSpPr>
            <a:spLocks noGrp="1"/>
          </p:cNvSpPr>
          <p:nvPr>
            <p:ph type="sldNum" sz="quarter" idx="10"/>
          </p:nvPr>
        </p:nvSpPr>
        <p:spPr/>
        <p:txBody>
          <a:bodyPr/>
          <a:lstStyle/>
          <a:p>
            <a:fld id="{9E10D8D2-D5E6-4372-A5E5-7C823D2AFBD4}" type="slidenum">
              <a:rPr lang="tr-TR" smtClean="0"/>
              <a:pPr/>
              <a:t>4</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Her enfeksiyon, bulaşıcı hastalık değildir. </a:t>
            </a:r>
          </a:p>
          <a:p>
            <a:r>
              <a:rPr lang="tr-TR" dirty="0" smtClean="0"/>
              <a:t>• Enfeksiyon, bulaşıcı hastalık ise epidemi riski vardır</a:t>
            </a: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5</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defRPr/>
            </a:pPr>
            <a:r>
              <a:rPr lang="tr-TR" sz="1200" dirty="0" smtClean="0">
                <a:latin typeface="Comic Sans MS" pitchFamily="66" charset="0"/>
              </a:rPr>
              <a:t>Yalnızca </a:t>
            </a:r>
            <a:r>
              <a:rPr lang="tr-TR" sz="1200" dirty="0" err="1" smtClean="0">
                <a:latin typeface="Comic Sans MS" pitchFamily="66" charset="0"/>
              </a:rPr>
              <a:t>enfekte</a:t>
            </a:r>
            <a:r>
              <a:rPr lang="tr-TR" sz="1200" dirty="0" smtClean="0">
                <a:latin typeface="Comic Sans MS" pitchFamily="66" charset="0"/>
              </a:rPr>
              <a:t> olan, hastalık belirtisi göstermeyen kişilere </a:t>
            </a:r>
            <a:r>
              <a:rPr lang="tr-TR" sz="1200" b="1" dirty="0" smtClean="0">
                <a:solidFill>
                  <a:srgbClr val="C00000"/>
                </a:solidFill>
                <a:latin typeface="Comic Sans MS" pitchFamily="66" charset="0"/>
              </a:rPr>
              <a:t>taşıyıcı (portör)</a:t>
            </a:r>
            <a:r>
              <a:rPr lang="tr-TR" sz="1200" dirty="0" smtClean="0">
                <a:solidFill>
                  <a:srgbClr val="C00000"/>
                </a:solidFill>
                <a:latin typeface="Comic Sans MS" pitchFamily="66" charset="0"/>
              </a:rPr>
              <a:t> </a:t>
            </a:r>
            <a:r>
              <a:rPr lang="tr-TR" sz="1200" dirty="0" smtClean="0">
                <a:latin typeface="Comic Sans MS" pitchFamily="66" charset="0"/>
              </a:rPr>
              <a:t>denir.</a:t>
            </a: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8</a:t>
            </a:fld>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altLang="tr-TR" sz="1200" dirty="0" smtClean="0">
                <a:latin typeface="Comic Sans MS" pitchFamily="66" charset="0"/>
              </a:rPr>
              <a:t>Konakçı, çevre ve etkene (Kaynak) ait özellikleri değerlendirir. Olağan koşullarda hastalığın nasıl oluştuğunu inceler. </a:t>
            </a:r>
            <a:endParaRPr lang="en-US" altLang="tr-TR" sz="1200" dirty="0" smtClean="0">
              <a:latin typeface="Comic Sans MS" pitchFamily="66" charset="0"/>
            </a:endParaRP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10</a:t>
            </a:fld>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Rezervuar, patojen mikroorganizmaların insanların dışında yaşadıkları ekolojik ortamlardır. </a:t>
            </a:r>
          </a:p>
          <a:p>
            <a:r>
              <a:rPr lang="tr-TR" dirty="0" smtClean="0"/>
              <a:t>Örneğin, </a:t>
            </a:r>
            <a:r>
              <a:rPr lang="tr-TR" dirty="0" err="1" smtClean="0"/>
              <a:t>tatlısu</a:t>
            </a:r>
            <a:r>
              <a:rPr lang="tr-TR" dirty="0" smtClean="0"/>
              <a:t> gölleri </a:t>
            </a:r>
            <a:r>
              <a:rPr lang="tr-TR" dirty="0" err="1" smtClean="0"/>
              <a:t>Legionella</a:t>
            </a:r>
            <a:r>
              <a:rPr lang="tr-TR" dirty="0" smtClean="0"/>
              <a:t> için, küçük kemiriciler </a:t>
            </a:r>
            <a:r>
              <a:rPr lang="tr-TR" dirty="0" err="1" smtClean="0"/>
              <a:t>Borrelia</a:t>
            </a:r>
            <a:r>
              <a:rPr lang="tr-TR" dirty="0" smtClean="0"/>
              <a:t> için rezervuardırlar. </a:t>
            </a:r>
          </a:p>
          <a:p>
            <a:r>
              <a:rPr lang="tr-TR" dirty="0" smtClean="0"/>
              <a:t>Kaynak ise enfeksiyonun alındığı hayvan ve insandır. </a:t>
            </a:r>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15</a:t>
            </a:fld>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eaLnBrk="1" hangingPunct="1"/>
            <a:r>
              <a:rPr lang="tr-TR" altLang="tr-TR" sz="1200" dirty="0" smtClean="0"/>
              <a:t>Nezle: 	</a:t>
            </a:r>
            <a:r>
              <a:rPr lang="tr-TR" altLang="tr-TR" sz="1200" dirty="0" err="1" smtClean="0"/>
              <a:t>Enfektivite</a:t>
            </a:r>
            <a:r>
              <a:rPr lang="tr-TR" altLang="tr-TR" sz="1200" dirty="0" smtClean="0"/>
              <a:t>: Yüksek</a:t>
            </a:r>
          </a:p>
          <a:p>
            <a:pPr eaLnBrk="1" hangingPunct="1">
              <a:buNone/>
            </a:pPr>
            <a:r>
              <a:rPr lang="tr-TR" altLang="tr-TR" sz="1200" dirty="0" smtClean="0"/>
              <a:t>	</a:t>
            </a:r>
            <a:r>
              <a:rPr lang="tr-TR" altLang="tr-TR" sz="1200" dirty="0" err="1" smtClean="0"/>
              <a:t>Patojenite</a:t>
            </a:r>
            <a:r>
              <a:rPr lang="tr-TR" altLang="tr-TR" sz="1200" dirty="0" smtClean="0"/>
              <a:t>: Orta</a:t>
            </a:r>
          </a:p>
          <a:p>
            <a:pPr eaLnBrk="1" hangingPunct="1">
              <a:buNone/>
            </a:pPr>
            <a:r>
              <a:rPr lang="tr-TR" altLang="tr-TR" sz="1200" dirty="0" smtClean="0"/>
              <a:t> 	</a:t>
            </a:r>
            <a:r>
              <a:rPr lang="tr-TR" altLang="tr-TR" sz="1200" dirty="0" err="1" smtClean="0"/>
              <a:t>Virulans</a:t>
            </a:r>
            <a:r>
              <a:rPr lang="tr-TR" altLang="tr-TR" sz="1200" dirty="0" smtClean="0"/>
              <a:t>: Düşük</a:t>
            </a: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17</a:t>
            </a:fld>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buFontTx/>
              <a:buNone/>
            </a:pPr>
            <a:r>
              <a:rPr lang="tr-TR" altLang="tr-TR" sz="1200" dirty="0" smtClean="0">
                <a:latin typeface="Comic Sans MS" pitchFamily="66" charset="0"/>
              </a:rPr>
              <a:t>a) Deri:Sağlam deri........................</a:t>
            </a:r>
            <a:r>
              <a:rPr lang="tr-TR" altLang="tr-TR" sz="1200" i="1" dirty="0" err="1" smtClean="0">
                <a:latin typeface="Comic Sans MS" pitchFamily="66" charset="0"/>
              </a:rPr>
              <a:t>Leptospiroz</a:t>
            </a:r>
            <a:endParaRPr lang="en-US" altLang="tr-TR" sz="1200" i="1" dirty="0" smtClean="0">
              <a:latin typeface="Comic Sans MS" pitchFamily="66" charset="0"/>
            </a:endParaRPr>
          </a:p>
          <a:p>
            <a:pPr>
              <a:buFontTx/>
              <a:buNone/>
            </a:pPr>
            <a:r>
              <a:rPr lang="tr-TR" altLang="tr-TR" sz="1200" dirty="0" smtClean="0">
                <a:latin typeface="Comic Sans MS" pitchFamily="66" charset="0"/>
              </a:rPr>
              <a:t>	Yaralanmış deri..........................</a:t>
            </a:r>
            <a:r>
              <a:rPr lang="tr-TR" altLang="tr-TR" sz="1200" i="1" dirty="0" err="1" smtClean="0">
                <a:latin typeface="Comic Sans MS" pitchFamily="66" charset="0"/>
              </a:rPr>
              <a:t>Tetanoz</a:t>
            </a:r>
            <a:endParaRPr lang="en-US" altLang="tr-TR" sz="1200" i="1" dirty="0" smtClean="0">
              <a:latin typeface="Comic Sans MS" pitchFamily="66" charset="0"/>
            </a:endParaRPr>
          </a:p>
          <a:p>
            <a:pPr>
              <a:buFontTx/>
              <a:buNone/>
            </a:pPr>
            <a:r>
              <a:rPr lang="tr-TR" altLang="tr-TR" sz="1200" dirty="0" smtClean="0">
                <a:latin typeface="Comic Sans MS" pitchFamily="66" charset="0"/>
              </a:rPr>
              <a:t>b) Mukozalar:</a:t>
            </a:r>
            <a:r>
              <a:rPr lang="tr-TR" altLang="tr-TR" sz="1200" dirty="0" err="1" smtClean="0">
                <a:latin typeface="Comic Sans MS" pitchFamily="66" charset="0"/>
              </a:rPr>
              <a:t>Konjuktiva</a:t>
            </a:r>
            <a:r>
              <a:rPr lang="tr-TR" altLang="tr-TR" sz="1200" dirty="0" smtClean="0">
                <a:latin typeface="Comic Sans MS" pitchFamily="66" charset="0"/>
              </a:rPr>
              <a:t>..............</a:t>
            </a:r>
            <a:r>
              <a:rPr lang="tr-TR" altLang="tr-TR" sz="1200" i="1" dirty="0" err="1" smtClean="0">
                <a:latin typeface="Comic Sans MS" pitchFamily="66" charset="0"/>
              </a:rPr>
              <a:t>Adenovirüs</a:t>
            </a:r>
            <a:r>
              <a:rPr lang="tr-TR" altLang="tr-TR" sz="1200" i="1" dirty="0" smtClean="0">
                <a:latin typeface="Comic Sans MS" pitchFamily="66" charset="0"/>
              </a:rPr>
              <a:t> 8</a:t>
            </a:r>
            <a:endParaRPr lang="en-US" altLang="tr-TR" sz="1200" i="1" dirty="0" smtClean="0">
              <a:latin typeface="Comic Sans MS" pitchFamily="66" charset="0"/>
            </a:endParaRPr>
          </a:p>
          <a:p>
            <a:pPr>
              <a:buFontTx/>
              <a:buNone/>
            </a:pPr>
            <a:r>
              <a:rPr lang="tr-TR" altLang="tr-TR" sz="1200" dirty="0" smtClean="0">
                <a:latin typeface="Comic Sans MS" pitchFamily="66" charset="0"/>
              </a:rPr>
              <a:t>	                  </a:t>
            </a:r>
            <a:r>
              <a:rPr lang="tr-TR" altLang="tr-TR" sz="1200" dirty="0" err="1" smtClean="0">
                <a:latin typeface="Comic Sans MS" pitchFamily="66" charset="0"/>
              </a:rPr>
              <a:t>Vaginal</a:t>
            </a:r>
            <a:r>
              <a:rPr lang="tr-TR" altLang="tr-TR" sz="1200" dirty="0" smtClean="0">
                <a:latin typeface="Comic Sans MS" pitchFamily="66" charset="0"/>
              </a:rPr>
              <a:t> mukoza.....</a:t>
            </a:r>
            <a:r>
              <a:rPr lang="tr-TR" altLang="tr-TR" sz="1200" i="1" dirty="0" smtClean="0">
                <a:latin typeface="Comic Sans MS" pitchFamily="66" charset="0"/>
              </a:rPr>
              <a:t>CYBH</a:t>
            </a:r>
            <a:endParaRPr lang="en-US" altLang="tr-TR" sz="1200" i="1" dirty="0" smtClean="0">
              <a:latin typeface="Comic Sans MS" pitchFamily="66" charset="0"/>
            </a:endParaRPr>
          </a:p>
          <a:p>
            <a:pPr>
              <a:buFontTx/>
              <a:buNone/>
            </a:pPr>
            <a:r>
              <a:rPr lang="tr-TR" altLang="tr-TR" sz="1200" dirty="0" smtClean="0">
                <a:latin typeface="Comic Sans MS" pitchFamily="66" charset="0"/>
              </a:rPr>
              <a:t>c)Solunum sistemi.........................</a:t>
            </a:r>
            <a:r>
              <a:rPr lang="tr-TR" altLang="tr-TR" sz="1200" i="1" dirty="0" err="1" smtClean="0">
                <a:latin typeface="Comic Sans MS" pitchFamily="66" charset="0"/>
              </a:rPr>
              <a:t>Pnömokok</a:t>
            </a:r>
            <a:endParaRPr lang="en-US" altLang="tr-TR" sz="1200" i="1" dirty="0" smtClean="0">
              <a:latin typeface="Comic Sans MS" pitchFamily="66" charset="0"/>
            </a:endParaRPr>
          </a:p>
          <a:p>
            <a:pPr>
              <a:buFontTx/>
              <a:buNone/>
            </a:pPr>
            <a:r>
              <a:rPr lang="tr-TR" altLang="tr-TR" sz="1200" dirty="0" smtClean="0">
                <a:latin typeface="Comic Sans MS" pitchFamily="66" charset="0"/>
              </a:rPr>
              <a:t>d)Sindirim sistemi………………………</a:t>
            </a:r>
            <a:r>
              <a:rPr lang="tr-TR" altLang="tr-TR" sz="1200" i="1" dirty="0" smtClean="0">
                <a:latin typeface="Comic Sans MS" pitchFamily="66" charset="0"/>
              </a:rPr>
              <a:t>Kolera</a:t>
            </a:r>
            <a:endParaRPr lang="en-US" altLang="tr-TR" sz="1200" i="1" dirty="0" smtClean="0">
              <a:latin typeface="Comic Sans MS" pitchFamily="66" charset="0"/>
            </a:endParaRPr>
          </a:p>
          <a:p>
            <a:pPr>
              <a:buFontTx/>
              <a:buNone/>
            </a:pPr>
            <a:r>
              <a:rPr lang="tr-TR" altLang="tr-TR" sz="1200" dirty="0" smtClean="0">
                <a:latin typeface="Comic Sans MS" pitchFamily="66" charset="0"/>
              </a:rPr>
              <a:t>e)</a:t>
            </a:r>
            <a:r>
              <a:rPr lang="tr-TR" altLang="tr-TR" sz="1200" dirty="0" err="1" smtClean="0">
                <a:latin typeface="Comic Sans MS" pitchFamily="66" charset="0"/>
              </a:rPr>
              <a:t>Transplasental</a:t>
            </a:r>
            <a:r>
              <a:rPr lang="tr-TR" altLang="tr-TR" sz="1200" dirty="0" smtClean="0">
                <a:latin typeface="Comic Sans MS" pitchFamily="66" charset="0"/>
              </a:rPr>
              <a:t>...........................</a:t>
            </a:r>
            <a:r>
              <a:rPr lang="tr-TR" altLang="tr-TR" sz="1200" i="1" dirty="0" err="1" smtClean="0">
                <a:latin typeface="Comic Sans MS" pitchFamily="66" charset="0"/>
              </a:rPr>
              <a:t>Toxoplasma</a:t>
            </a:r>
            <a:endParaRPr lang="en-US" altLang="tr-TR" sz="1200" i="1" dirty="0" smtClean="0">
              <a:latin typeface="Comic Sans MS" pitchFamily="66" charset="0"/>
            </a:endParaRPr>
          </a:p>
          <a:p>
            <a:pPr>
              <a:buFontTx/>
              <a:buNone/>
            </a:pPr>
            <a:r>
              <a:rPr lang="tr-TR" altLang="tr-TR" sz="1200" dirty="0" smtClean="0">
                <a:latin typeface="Comic Sans MS" pitchFamily="66" charset="0"/>
              </a:rPr>
              <a:t>f)Organ Transplantasyonu..........</a:t>
            </a:r>
            <a:r>
              <a:rPr lang="tr-TR" altLang="tr-TR" sz="1200" i="1" dirty="0" smtClean="0">
                <a:latin typeface="Comic Sans MS" pitchFamily="66" charset="0"/>
              </a:rPr>
              <a:t>CMV</a:t>
            </a:r>
          </a:p>
          <a:p>
            <a:endParaRPr lang="tr-TR" dirty="0"/>
          </a:p>
        </p:txBody>
      </p:sp>
      <p:sp>
        <p:nvSpPr>
          <p:cNvPr id="4" name="Slayt Numarası Yer Tutucusu 3"/>
          <p:cNvSpPr>
            <a:spLocks noGrp="1"/>
          </p:cNvSpPr>
          <p:nvPr>
            <p:ph type="sldNum" sz="quarter" idx="10"/>
          </p:nvPr>
        </p:nvSpPr>
        <p:spPr/>
        <p:txBody>
          <a:bodyPr/>
          <a:lstStyle/>
          <a:p>
            <a:fld id="{FC56DC68-54A8-4552-BB56-86E45A59ACA8}" type="slidenum">
              <a:rPr lang="tr-TR" altLang="tr-TR" smtClean="0"/>
              <a:pPr/>
              <a:t>20</a:t>
            </a:fld>
            <a:endParaRPr lang="tr-TR" altLang="tr-TR"/>
          </a:p>
        </p:txBody>
      </p:sp>
    </p:spTree>
    <p:extLst>
      <p:ext uri="{BB962C8B-B14F-4D97-AF65-F5344CB8AC3E}">
        <p14:creationId xmlns:p14="http://schemas.microsoft.com/office/powerpoint/2010/main" xmlns="" val="274867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buFontTx/>
              <a:buNone/>
            </a:pPr>
            <a:r>
              <a:rPr lang="tr-TR" altLang="tr-TR" sz="1200" dirty="0" smtClean="0">
                <a:latin typeface="Comic Sans MS" pitchFamily="66" charset="0"/>
              </a:rPr>
              <a:t>a) Deri:Sağlam deri........................</a:t>
            </a:r>
            <a:r>
              <a:rPr lang="tr-TR" altLang="tr-TR" sz="1200" i="1" dirty="0" err="1" smtClean="0">
                <a:latin typeface="Comic Sans MS" pitchFamily="66" charset="0"/>
              </a:rPr>
              <a:t>Leptospiroz</a:t>
            </a:r>
            <a:endParaRPr lang="en-US" altLang="tr-TR" sz="1200" i="1" dirty="0" smtClean="0">
              <a:latin typeface="Comic Sans MS" pitchFamily="66" charset="0"/>
            </a:endParaRPr>
          </a:p>
          <a:p>
            <a:pPr>
              <a:buFontTx/>
              <a:buNone/>
            </a:pPr>
            <a:r>
              <a:rPr lang="tr-TR" altLang="tr-TR" sz="1200" dirty="0" smtClean="0">
                <a:latin typeface="Comic Sans MS" pitchFamily="66" charset="0"/>
              </a:rPr>
              <a:t>	Yaralanmış deri..........................</a:t>
            </a:r>
            <a:r>
              <a:rPr lang="tr-TR" altLang="tr-TR" sz="1200" i="1" dirty="0" err="1" smtClean="0">
                <a:latin typeface="Comic Sans MS" pitchFamily="66" charset="0"/>
              </a:rPr>
              <a:t>Tetanoz</a:t>
            </a:r>
            <a:endParaRPr lang="en-US" altLang="tr-TR" sz="1200" i="1" dirty="0" smtClean="0">
              <a:latin typeface="Comic Sans MS" pitchFamily="66" charset="0"/>
            </a:endParaRPr>
          </a:p>
          <a:p>
            <a:pPr>
              <a:buFontTx/>
              <a:buNone/>
            </a:pPr>
            <a:r>
              <a:rPr lang="tr-TR" altLang="tr-TR" sz="1200" dirty="0" smtClean="0">
                <a:latin typeface="Comic Sans MS" pitchFamily="66" charset="0"/>
              </a:rPr>
              <a:t>b) Mukozalar:</a:t>
            </a:r>
            <a:r>
              <a:rPr lang="tr-TR" altLang="tr-TR" sz="1200" dirty="0" err="1" smtClean="0">
                <a:latin typeface="Comic Sans MS" pitchFamily="66" charset="0"/>
              </a:rPr>
              <a:t>Konjuktiva</a:t>
            </a:r>
            <a:r>
              <a:rPr lang="tr-TR" altLang="tr-TR" sz="1200" dirty="0" smtClean="0">
                <a:latin typeface="Comic Sans MS" pitchFamily="66" charset="0"/>
              </a:rPr>
              <a:t>..............</a:t>
            </a:r>
            <a:r>
              <a:rPr lang="tr-TR" altLang="tr-TR" sz="1200" i="1" dirty="0" err="1" smtClean="0">
                <a:latin typeface="Comic Sans MS" pitchFamily="66" charset="0"/>
              </a:rPr>
              <a:t>Adenovirüs</a:t>
            </a:r>
            <a:r>
              <a:rPr lang="tr-TR" altLang="tr-TR" sz="1200" i="1" dirty="0" smtClean="0">
                <a:latin typeface="Comic Sans MS" pitchFamily="66" charset="0"/>
              </a:rPr>
              <a:t> 8</a:t>
            </a:r>
            <a:endParaRPr lang="en-US" altLang="tr-TR" sz="1200" i="1" dirty="0" smtClean="0">
              <a:latin typeface="Comic Sans MS" pitchFamily="66" charset="0"/>
            </a:endParaRPr>
          </a:p>
          <a:p>
            <a:pPr>
              <a:buFontTx/>
              <a:buNone/>
            </a:pPr>
            <a:r>
              <a:rPr lang="tr-TR" altLang="tr-TR" sz="1200" dirty="0" smtClean="0">
                <a:latin typeface="Comic Sans MS" pitchFamily="66" charset="0"/>
              </a:rPr>
              <a:t>	                  </a:t>
            </a:r>
            <a:r>
              <a:rPr lang="tr-TR" altLang="tr-TR" sz="1200" dirty="0" err="1" smtClean="0">
                <a:latin typeface="Comic Sans MS" pitchFamily="66" charset="0"/>
              </a:rPr>
              <a:t>Vaginal</a:t>
            </a:r>
            <a:r>
              <a:rPr lang="tr-TR" altLang="tr-TR" sz="1200" dirty="0" smtClean="0">
                <a:latin typeface="Comic Sans MS" pitchFamily="66" charset="0"/>
              </a:rPr>
              <a:t> mukoza.....</a:t>
            </a:r>
            <a:r>
              <a:rPr lang="tr-TR" altLang="tr-TR" sz="1200" i="1" dirty="0" smtClean="0">
                <a:latin typeface="Comic Sans MS" pitchFamily="66" charset="0"/>
              </a:rPr>
              <a:t>CYBH</a:t>
            </a:r>
            <a:endParaRPr lang="en-US" altLang="tr-TR" sz="1200" i="1" dirty="0" smtClean="0">
              <a:latin typeface="Comic Sans MS" pitchFamily="66" charset="0"/>
            </a:endParaRPr>
          </a:p>
          <a:p>
            <a:pPr>
              <a:buFontTx/>
              <a:buNone/>
            </a:pPr>
            <a:r>
              <a:rPr lang="tr-TR" altLang="tr-TR" sz="1200" dirty="0" smtClean="0">
                <a:latin typeface="Comic Sans MS" pitchFamily="66" charset="0"/>
              </a:rPr>
              <a:t>c)Solunum sistemi.........................</a:t>
            </a:r>
            <a:r>
              <a:rPr lang="tr-TR" altLang="tr-TR" sz="1200" i="1" dirty="0" err="1" smtClean="0">
                <a:latin typeface="Comic Sans MS" pitchFamily="66" charset="0"/>
              </a:rPr>
              <a:t>Pnömokok</a:t>
            </a:r>
            <a:endParaRPr lang="en-US" altLang="tr-TR" sz="1200" i="1" dirty="0" smtClean="0">
              <a:latin typeface="Comic Sans MS" pitchFamily="66" charset="0"/>
            </a:endParaRPr>
          </a:p>
          <a:p>
            <a:pPr>
              <a:buFontTx/>
              <a:buNone/>
            </a:pPr>
            <a:r>
              <a:rPr lang="tr-TR" altLang="tr-TR" sz="1200" dirty="0" smtClean="0">
                <a:latin typeface="Comic Sans MS" pitchFamily="66" charset="0"/>
              </a:rPr>
              <a:t>d)Sindirim sistemi………………………</a:t>
            </a:r>
            <a:r>
              <a:rPr lang="tr-TR" altLang="tr-TR" sz="1200" i="1" dirty="0" smtClean="0">
                <a:latin typeface="Comic Sans MS" pitchFamily="66" charset="0"/>
              </a:rPr>
              <a:t>Kolera</a:t>
            </a:r>
            <a:endParaRPr lang="en-US" altLang="tr-TR" sz="1200" i="1" dirty="0" smtClean="0">
              <a:latin typeface="Comic Sans MS" pitchFamily="66" charset="0"/>
            </a:endParaRPr>
          </a:p>
          <a:p>
            <a:pPr>
              <a:buFontTx/>
              <a:buNone/>
            </a:pPr>
            <a:r>
              <a:rPr lang="tr-TR" altLang="tr-TR" sz="1200" dirty="0" smtClean="0">
                <a:latin typeface="Comic Sans MS" pitchFamily="66" charset="0"/>
              </a:rPr>
              <a:t>e)</a:t>
            </a:r>
            <a:r>
              <a:rPr lang="tr-TR" altLang="tr-TR" sz="1200" dirty="0" err="1" smtClean="0">
                <a:latin typeface="Comic Sans MS" pitchFamily="66" charset="0"/>
              </a:rPr>
              <a:t>Transplasental</a:t>
            </a:r>
            <a:r>
              <a:rPr lang="tr-TR" altLang="tr-TR" sz="1200" dirty="0" smtClean="0">
                <a:latin typeface="Comic Sans MS" pitchFamily="66" charset="0"/>
              </a:rPr>
              <a:t>...........................</a:t>
            </a:r>
            <a:r>
              <a:rPr lang="tr-TR" altLang="tr-TR" sz="1200" i="1" dirty="0" err="1" smtClean="0">
                <a:latin typeface="Comic Sans MS" pitchFamily="66" charset="0"/>
              </a:rPr>
              <a:t>Toxoplasma</a:t>
            </a:r>
            <a:endParaRPr lang="en-US" altLang="tr-TR" sz="1200" i="1" dirty="0" smtClean="0">
              <a:latin typeface="Comic Sans MS" pitchFamily="66" charset="0"/>
            </a:endParaRPr>
          </a:p>
          <a:p>
            <a:pPr>
              <a:buFontTx/>
              <a:buNone/>
            </a:pPr>
            <a:r>
              <a:rPr lang="tr-TR" altLang="tr-TR" sz="1200" dirty="0" smtClean="0">
                <a:latin typeface="Comic Sans MS" pitchFamily="66" charset="0"/>
              </a:rPr>
              <a:t>f)Organ Transplantasyonu..........</a:t>
            </a:r>
            <a:r>
              <a:rPr lang="tr-TR" altLang="tr-TR" sz="1200" i="1" dirty="0" smtClean="0">
                <a:latin typeface="Comic Sans MS" pitchFamily="66" charset="0"/>
              </a:rPr>
              <a:t>CMV</a:t>
            </a:r>
          </a:p>
          <a:p>
            <a:endParaRPr lang="tr-TR" dirty="0" smtClean="0"/>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21</a:t>
            </a:fld>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lgn="l"/>
            <a:r>
              <a:rPr lang="tr-TR" altLang="tr-TR" sz="1200" dirty="0" smtClean="0">
                <a:solidFill>
                  <a:schemeClr val="bg1"/>
                </a:solidFill>
                <a:latin typeface="Comic Sans MS" pitchFamily="66" charset="0"/>
              </a:rPr>
              <a:t>Özgül Olmayan Savunma Mekanizmaları:            </a:t>
            </a:r>
            <a:r>
              <a:rPr lang="de-DE" altLang="tr-TR" sz="1200" dirty="0" smtClean="0">
                <a:latin typeface="Comic Sans MS" pitchFamily="66" charset="0"/>
              </a:rPr>
              <a:t>Özgül </a:t>
            </a:r>
            <a:r>
              <a:rPr lang="de-DE" altLang="tr-TR" sz="1200" dirty="0" err="1" smtClean="0">
                <a:latin typeface="Comic Sans MS" pitchFamily="66" charset="0"/>
              </a:rPr>
              <a:t>Savunma</a:t>
            </a:r>
            <a:r>
              <a:rPr lang="de-DE" altLang="tr-TR" sz="1200" dirty="0" smtClean="0">
                <a:latin typeface="Comic Sans MS" pitchFamily="66" charset="0"/>
              </a:rPr>
              <a:t> </a:t>
            </a:r>
            <a:r>
              <a:rPr lang="de-DE" altLang="tr-TR" sz="1200" dirty="0" err="1" smtClean="0">
                <a:latin typeface="Comic Sans MS" pitchFamily="66" charset="0"/>
              </a:rPr>
              <a:t>Mekanizmaları</a:t>
            </a:r>
            <a:endParaRPr lang="en-US" altLang="tr-TR" sz="1200" dirty="0" smtClean="0">
              <a:latin typeface="Comic Sans MS" pitchFamily="66" charset="0"/>
            </a:endParaRPr>
          </a:p>
          <a:p>
            <a:pPr algn="l"/>
            <a:r>
              <a:rPr lang="tr-TR" altLang="tr-TR" sz="1200" dirty="0" smtClean="0">
                <a:latin typeface="Comic Sans MS" pitchFamily="66" charset="0"/>
              </a:rPr>
              <a:t>				</a:t>
            </a:r>
            <a:r>
              <a:rPr lang="de-DE" altLang="tr-TR" sz="1200" dirty="0" smtClean="0">
                <a:latin typeface="Comic Sans MS" pitchFamily="66" charset="0"/>
              </a:rPr>
              <a:t>1-Antikorlar</a:t>
            </a:r>
            <a:r>
              <a:rPr lang="tr-TR" altLang="tr-TR" sz="1200" dirty="0" smtClean="0">
                <a:latin typeface="Comic Sans MS" pitchFamily="66" charset="0"/>
              </a:rPr>
              <a:t>				</a:t>
            </a:r>
            <a:endParaRPr lang="en-US" altLang="tr-TR" sz="1200" dirty="0" smtClean="0">
              <a:solidFill>
                <a:schemeClr val="bg1"/>
              </a:solidFill>
              <a:latin typeface="Comic Sans MS" pitchFamily="66" charset="0"/>
            </a:endParaRPr>
          </a:p>
          <a:p>
            <a:pPr algn="l"/>
            <a:r>
              <a:rPr lang="tr-TR" altLang="tr-TR" sz="1200" dirty="0" smtClean="0">
                <a:solidFill>
                  <a:schemeClr val="bg1"/>
                </a:solidFill>
                <a:latin typeface="Comic Sans MS" pitchFamily="66" charset="0"/>
              </a:rPr>
              <a:t>1-Deri				</a:t>
            </a:r>
            <a:r>
              <a:rPr lang="de-DE" altLang="tr-TR" sz="1200" dirty="0" smtClean="0">
                <a:latin typeface="Comic Sans MS" pitchFamily="66" charset="0"/>
              </a:rPr>
              <a:t>2-T </a:t>
            </a:r>
            <a:r>
              <a:rPr lang="de-DE" altLang="tr-TR" sz="1200" dirty="0" err="1" smtClean="0">
                <a:latin typeface="Comic Sans MS" pitchFamily="66" charset="0"/>
              </a:rPr>
              <a:t>lenfositler</a:t>
            </a:r>
            <a:endParaRPr lang="en-US" altLang="tr-TR" sz="1200" dirty="0" smtClean="0">
              <a:solidFill>
                <a:schemeClr val="bg1"/>
              </a:solidFill>
              <a:latin typeface="Comic Sans MS" pitchFamily="66" charset="0"/>
            </a:endParaRPr>
          </a:p>
          <a:p>
            <a:pPr algn="l"/>
            <a:r>
              <a:rPr lang="tr-TR" altLang="tr-TR" sz="1200" dirty="0" smtClean="0">
                <a:solidFill>
                  <a:schemeClr val="bg1"/>
                </a:solidFill>
                <a:latin typeface="Comic Sans MS" pitchFamily="66" charset="0"/>
              </a:rPr>
              <a:t>2-Öksürük-aksırık</a:t>
            </a:r>
            <a:endParaRPr lang="en-US" altLang="tr-TR" sz="1200" dirty="0" smtClean="0">
              <a:solidFill>
                <a:schemeClr val="bg1"/>
              </a:solidFill>
              <a:latin typeface="Comic Sans MS" pitchFamily="66" charset="0"/>
            </a:endParaRPr>
          </a:p>
          <a:p>
            <a:pPr algn="l"/>
            <a:r>
              <a:rPr lang="de-DE" altLang="tr-TR" sz="1200" dirty="0" smtClean="0">
                <a:solidFill>
                  <a:schemeClr val="bg1"/>
                </a:solidFill>
                <a:latin typeface="Comic Sans MS" pitchFamily="66" charset="0"/>
              </a:rPr>
              <a:t>3-Lokal </a:t>
            </a:r>
            <a:r>
              <a:rPr lang="de-DE" altLang="tr-TR" sz="1200" dirty="0" err="1" smtClean="0">
                <a:solidFill>
                  <a:schemeClr val="bg1"/>
                </a:solidFill>
                <a:latin typeface="Comic Sans MS" pitchFamily="66" charset="0"/>
              </a:rPr>
              <a:t>inflamasyon</a:t>
            </a:r>
            <a:endParaRPr lang="en-US" altLang="tr-TR" sz="1200" dirty="0" smtClean="0">
              <a:solidFill>
                <a:schemeClr val="bg1"/>
              </a:solidFill>
              <a:latin typeface="Comic Sans MS" pitchFamily="66" charset="0"/>
            </a:endParaRPr>
          </a:p>
          <a:p>
            <a:pPr algn="l"/>
            <a:r>
              <a:rPr lang="de-DE" altLang="tr-TR" sz="1200" dirty="0" smtClean="0">
                <a:solidFill>
                  <a:schemeClr val="bg1"/>
                </a:solidFill>
                <a:latin typeface="Comic Sans MS" pitchFamily="66" charset="0"/>
              </a:rPr>
              <a:t>4-Genetik</a:t>
            </a:r>
            <a:endParaRPr lang="en-US" altLang="tr-TR" sz="1200" dirty="0" smtClean="0">
              <a:solidFill>
                <a:schemeClr val="bg1"/>
              </a:solidFill>
              <a:latin typeface="Comic Sans MS" pitchFamily="66" charset="0"/>
            </a:endParaRPr>
          </a:p>
          <a:p>
            <a:pPr algn="l"/>
            <a:r>
              <a:rPr lang="de-DE" altLang="tr-TR" sz="1200" dirty="0" smtClean="0">
                <a:solidFill>
                  <a:schemeClr val="bg1"/>
                </a:solidFill>
                <a:latin typeface="Comic Sans MS" pitchFamily="66" charset="0"/>
              </a:rPr>
              <a:t>5-Beslenme</a:t>
            </a:r>
            <a:endParaRPr lang="en-US" altLang="tr-TR" sz="1200" dirty="0" smtClean="0">
              <a:solidFill>
                <a:schemeClr val="bg1"/>
              </a:solidFill>
              <a:latin typeface="Comic Sans MS" pitchFamily="66" charset="0"/>
            </a:endParaRPr>
          </a:p>
          <a:p>
            <a:pPr algn="l"/>
            <a:r>
              <a:rPr lang="de-DE" altLang="tr-TR" sz="1200" dirty="0" smtClean="0">
                <a:solidFill>
                  <a:schemeClr val="bg1"/>
                </a:solidFill>
                <a:latin typeface="Comic Sans MS" pitchFamily="66" charset="0"/>
              </a:rPr>
              <a:t>6-Davranış</a:t>
            </a:r>
            <a:endParaRPr lang="en-US" altLang="tr-TR" sz="1200" dirty="0" smtClean="0">
              <a:solidFill>
                <a:schemeClr val="bg1"/>
              </a:solidFill>
              <a:latin typeface="Comic Sans MS" pitchFamily="66" charset="0"/>
            </a:endParaRPr>
          </a:p>
          <a:p>
            <a:pPr algn="l"/>
            <a:r>
              <a:rPr lang="de-DE" altLang="tr-TR" sz="1200" dirty="0" smtClean="0">
                <a:solidFill>
                  <a:schemeClr val="bg1"/>
                </a:solidFill>
                <a:latin typeface="Comic Sans MS" pitchFamily="66" charset="0"/>
              </a:rPr>
              <a:t>7-Yaş</a:t>
            </a:r>
            <a:endParaRPr lang="en-US" altLang="tr-TR" sz="1200" dirty="0" smtClean="0">
              <a:solidFill>
                <a:schemeClr val="bg1"/>
              </a:solidFill>
              <a:latin typeface="Comic Sans MS" pitchFamily="66" charset="0"/>
            </a:endParaRPr>
          </a:p>
          <a:p>
            <a:pPr algn="l"/>
            <a:r>
              <a:rPr lang="de-DE" altLang="tr-TR" sz="1200" dirty="0" smtClean="0">
                <a:solidFill>
                  <a:schemeClr val="bg1"/>
                </a:solidFill>
                <a:latin typeface="Comic Sans MS" pitchFamily="66" charset="0"/>
              </a:rPr>
              <a:t>8-Cins</a:t>
            </a:r>
            <a:endParaRPr lang="tr-TR" altLang="tr-TR" sz="1200" dirty="0" smtClean="0">
              <a:solidFill>
                <a:schemeClr val="bg1"/>
              </a:solidFill>
              <a:latin typeface="Comic Sans MS" pitchFamily="66" charset="0"/>
            </a:endParaRP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22</a:t>
            </a:fld>
            <a:endParaRPr 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C56DC68-54A8-4552-BB56-86E45A59ACA8}" type="slidenum">
              <a:rPr lang="tr-TR" altLang="tr-TR" smtClean="0"/>
              <a:pPr/>
              <a:t>24</a:t>
            </a:fld>
            <a:endParaRPr lang="tr-TR" altLang="tr-TR"/>
          </a:p>
        </p:txBody>
      </p:sp>
    </p:spTree>
    <p:extLst>
      <p:ext uri="{BB962C8B-B14F-4D97-AF65-F5344CB8AC3E}">
        <p14:creationId xmlns:p14="http://schemas.microsoft.com/office/powerpoint/2010/main" xmlns="" val="13574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0" lang="tr-TR" altLang="tr-TR" sz="1200" b="1" i="0" u="none" strike="noStrike" kern="0" cap="none" spc="0" normalizeH="0" baseline="0" noProof="0" dirty="0" smtClean="0">
                <a:ln>
                  <a:noFill/>
                </a:ln>
                <a:effectLst/>
                <a:uLnTx/>
                <a:uFillTx/>
              </a:rPr>
              <a:t>I - ENFEKSİYÖZ SALGINLAR   </a:t>
            </a:r>
          </a:p>
          <a:p>
            <a:pPr marL="800100" marR="0" lvl="0" indent="-800100" algn="l" defTabSz="914400" rtl="0" eaLnBrk="1" fontAlgn="base" latinLnBrk="0" hangingPunct="1">
              <a:lnSpc>
                <a:spcPct val="100000"/>
              </a:lnSpc>
              <a:spcBef>
                <a:spcPts val="0"/>
              </a:spcBef>
              <a:spcAft>
                <a:spcPct val="0"/>
              </a:spcAft>
              <a:buClrTx/>
              <a:buSzTx/>
              <a:buFontTx/>
              <a:buNone/>
              <a:tabLst/>
              <a:defRPr/>
            </a:pPr>
            <a:r>
              <a:rPr kumimoji="0" lang="tr-TR" altLang="tr-TR" sz="1200" b="0" i="0" u="none" strike="noStrike" kern="0" cap="none" spc="0" normalizeH="0" baseline="0" noProof="0" dirty="0" smtClean="0">
                <a:ln>
                  <a:noFill/>
                </a:ln>
                <a:solidFill>
                  <a:srgbClr val="000000"/>
                </a:solidFill>
                <a:effectLst/>
                <a:uLnTx/>
                <a:uFillTx/>
              </a:rPr>
              <a:t>    A-  Tek kaynaklı salgınlar ( kolera, dizanteri, tifo, hepatit, gıda zehirlenmeleri)</a:t>
            </a:r>
            <a:endParaRPr kumimoji="0" lang="tr-TR" altLang="tr-TR" sz="800" b="0" i="0" u="none" strike="noStrike" kern="0" cap="none" spc="0" normalizeH="0" baseline="0" noProof="0" dirty="0" smtClean="0">
              <a:ln>
                <a:noFill/>
              </a:ln>
              <a:solidFill>
                <a:srgbClr val="000000"/>
              </a:solidFill>
              <a:effectLst/>
              <a:uLnTx/>
              <a:uFillTx/>
            </a:endParaRPr>
          </a:p>
          <a:p>
            <a:pPr marL="800100" marR="0" lvl="0" indent="-800100" algn="l" defTabSz="914400" rtl="0" eaLnBrk="1" fontAlgn="base" latinLnBrk="0" hangingPunct="1">
              <a:lnSpc>
                <a:spcPct val="100000"/>
              </a:lnSpc>
              <a:spcBef>
                <a:spcPts val="0"/>
              </a:spcBef>
              <a:spcAft>
                <a:spcPct val="0"/>
              </a:spcAft>
              <a:buClrTx/>
              <a:buSzTx/>
              <a:buFontTx/>
              <a:buNone/>
              <a:tabLst/>
              <a:defRPr/>
            </a:pPr>
            <a:r>
              <a:rPr kumimoji="0" lang="tr-TR" altLang="tr-TR" sz="1200" b="0" i="0" u="none" strike="noStrike" kern="0" cap="none" spc="0" normalizeH="0" baseline="0" noProof="0" dirty="0" smtClean="0">
                <a:ln>
                  <a:noFill/>
                </a:ln>
                <a:solidFill>
                  <a:srgbClr val="000000"/>
                </a:solidFill>
                <a:effectLst/>
                <a:uLnTx/>
                <a:uFillTx/>
              </a:rPr>
              <a:t>    B-  Çok kaynaklı salgınlar ( kızamık, </a:t>
            </a:r>
            <a:r>
              <a:rPr kumimoji="0" lang="tr-TR" altLang="tr-TR" sz="1200" b="0" i="0" u="none" strike="noStrike" kern="0" cap="none" spc="0" normalizeH="0" baseline="0" noProof="0" dirty="0" err="1" smtClean="0">
                <a:ln>
                  <a:noFill/>
                </a:ln>
                <a:solidFill>
                  <a:srgbClr val="000000"/>
                </a:solidFill>
                <a:effectLst/>
                <a:uLnTx/>
                <a:uFillTx/>
              </a:rPr>
              <a:t>gonore</a:t>
            </a:r>
            <a:r>
              <a:rPr kumimoji="0" lang="tr-TR" altLang="tr-TR" sz="1200" b="0" i="0" u="none" strike="noStrike" kern="0" cap="none" spc="0" normalizeH="0" baseline="0" noProof="0" dirty="0" smtClean="0">
                <a:ln>
                  <a:noFill/>
                </a:ln>
                <a:solidFill>
                  <a:srgbClr val="000000"/>
                </a:solidFill>
                <a:effectLst/>
                <a:uLnTx/>
                <a:uFillTx/>
              </a:rPr>
              <a:t>, kabakulak, boğmaca, difteri, </a:t>
            </a:r>
            <a:r>
              <a:rPr kumimoji="0" lang="tr-TR" altLang="tr-TR" sz="1200" b="0" i="0" u="none" strike="noStrike" kern="0" cap="none" spc="0" normalizeH="0" baseline="0" noProof="0" dirty="0" err="1" smtClean="0">
                <a:ln>
                  <a:noFill/>
                </a:ln>
                <a:solidFill>
                  <a:srgbClr val="000000"/>
                </a:solidFill>
                <a:effectLst/>
                <a:uLnTx/>
                <a:uFillTx/>
              </a:rPr>
              <a:t>streptekok</a:t>
            </a:r>
            <a:r>
              <a:rPr kumimoji="0" lang="tr-TR" altLang="tr-TR" sz="1200" b="0" i="0" u="none" strike="noStrike" kern="0" cap="none" spc="0" normalizeH="0" baseline="0" noProof="0" dirty="0" smtClean="0">
                <a:ln>
                  <a:noFill/>
                </a:ln>
                <a:solidFill>
                  <a:srgbClr val="000000"/>
                </a:solidFill>
                <a:effectLst/>
                <a:uLnTx/>
                <a:uFillTx/>
              </a:rPr>
              <a:t> enfeksiyonları..)</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tr-TR" altLang="tr-TR" sz="1200" b="1" i="0" u="none" strike="noStrike" kern="0" cap="none" spc="0" normalizeH="0" baseline="0" noProof="0" dirty="0" smtClean="0">
                <a:ln>
                  <a:noFill/>
                </a:ln>
                <a:effectLst/>
                <a:uLnTx/>
                <a:uFillTx/>
              </a:rPr>
              <a:t>II- ENFEKSİYÖZ OLMAYAN SALGINLAR</a:t>
            </a:r>
          </a:p>
          <a:p>
            <a:pPr marL="800100" marR="0" lvl="0" indent="-719138" algn="l" defTabSz="914400" rtl="0" eaLnBrk="1" fontAlgn="base" latinLnBrk="0" hangingPunct="1">
              <a:lnSpc>
                <a:spcPct val="100000"/>
              </a:lnSpc>
              <a:spcBef>
                <a:spcPts val="0"/>
              </a:spcBef>
              <a:spcAft>
                <a:spcPct val="0"/>
              </a:spcAft>
              <a:buClrTx/>
              <a:buSzTx/>
              <a:buFontTx/>
              <a:buNone/>
              <a:tabLst/>
              <a:defRPr/>
            </a:pPr>
            <a:r>
              <a:rPr kumimoji="0" lang="tr-TR" altLang="tr-TR" sz="1200" b="0" i="0" u="none" strike="noStrike" kern="0" cap="none" spc="0" normalizeH="0" baseline="0" noProof="0" dirty="0" smtClean="0">
                <a:ln>
                  <a:noFill/>
                </a:ln>
                <a:solidFill>
                  <a:srgbClr val="000000"/>
                </a:solidFill>
                <a:effectLst/>
                <a:uLnTx/>
                <a:uFillTx/>
              </a:rPr>
              <a:t>    A- Kimyasal etken salgınları: </a:t>
            </a:r>
            <a:r>
              <a:rPr kumimoji="0" lang="tr-TR" altLang="tr-TR" sz="1200" b="0" i="0" u="none" strike="noStrike" kern="0" cap="none" spc="0" normalizeH="0" baseline="0" noProof="0" dirty="0" err="1" smtClean="0">
                <a:ln>
                  <a:noFill/>
                </a:ln>
                <a:solidFill>
                  <a:srgbClr val="000000"/>
                </a:solidFill>
                <a:effectLst/>
                <a:uLnTx/>
                <a:uFillTx/>
              </a:rPr>
              <a:t>Minamata</a:t>
            </a:r>
            <a:r>
              <a:rPr kumimoji="0" lang="tr-TR" altLang="tr-TR" sz="1200" b="0" i="0" u="none" strike="noStrike" kern="0" cap="none" spc="0" normalizeH="0" baseline="0" noProof="0" dirty="0" smtClean="0">
                <a:ln>
                  <a:noFill/>
                </a:ln>
                <a:solidFill>
                  <a:srgbClr val="000000"/>
                </a:solidFill>
                <a:effectLst/>
                <a:uLnTx/>
                <a:uFillTx/>
              </a:rPr>
              <a:t> 1955-68/370, </a:t>
            </a:r>
            <a:r>
              <a:rPr kumimoji="0" lang="tr-TR" altLang="tr-TR" sz="1200" b="0" i="0" u="none" strike="noStrike" kern="0" cap="none" spc="0" normalizeH="0" baseline="0" noProof="0" dirty="0" err="1" smtClean="0">
                <a:ln>
                  <a:noFill/>
                </a:ln>
                <a:solidFill>
                  <a:srgbClr val="000000"/>
                </a:solidFill>
                <a:effectLst/>
                <a:uLnTx/>
                <a:uFillTx/>
              </a:rPr>
              <a:t>Bhopal</a:t>
            </a:r>
            <a:r>
              <a:rPr kumimoji="0" lang="tr-TR" altLang="tr-TR" sz="1200" b="0" i="0" u="none" strike="noStrike" kern="0" cap="none" spc="0" normalizeH="0" baseline="0" noProof="0" dirty="0" smtClean="0">
                <a:ln>
                  <a:noFill/>
                </a:ln>
                <a:solidFill>
                  <a:srgbClr val="000000"/>
                </a:solidFill>
                <a:effectLst/>
                <a:uLnTx/>
                <a:uFillTx/>
              </a:rPr>
              <a:t> 1984-18,000/150,000 </a:t>
            </a:r>
            <a:endParaRPr kumimoji="0" lang="tr-TR" altLang="tr-TR" sz="800" b="0" i="0" u="none" strike="noStrike" kern="0" cap="none" spc="0" normalizeH="0" baseline="0" noProof="0" dirty="0" smtClean="0">
              <a:ln>
                <a:noFill/>
              </a:ln>
              <a:solidFill>
                <a:srgbClr val="000000"/>
              </a:solidFill>
              <a:effectLst/>
              <a:uLnTx/>
              <a:uFillTx/>
            </a:endParaRPr>
          </a:p>
          <a:p>
            <a:pPr marL="800100" marR="0" lvl="0" indent="-719138" algn="l" defTabSz="914400" rtl="0" eaLnBrk="1" fontAlgn="base" latinLnBrk="0" hangingPunct="1">
              <a:lnSpc>
                <a:spcPct val="100000"/>
              </a:lnSpc>
              <a:spcBef>
                <a:spcPts val="0"/>
              </a:spcBef>
              <a:spcAft>
                <a:spcPct val="0"/>
              </a:spcAft>
              <a:buClrTx/>
              <a:buSzTx/>
              <a:buFontTx/>
              <a:buNone/>
              <a:tabLst/>
              <a:defRPr/>
            </a:pPr>
            <a:r>
              <a:rPr lang="tr-TR" altLang="tr-TR" sz="1200" kern="0" dirty="0" smtClean="0">
                <a:solidFill>
                  <a:srgbClr val="000000"/>
                </a:solidFill>
              </a:rPr>
              <a:t>    B-</a:t>
            </a:r>
            <a:r>
              <a:rPr kumimoji="0" lang="tr-TR" altLang="tr-TR" sz="1200" b="0" i="0" u="none" strike="noStrike" kern="0" cap="none" spc="0" normalizeH="0" baseline="0" noProof="0" dirty="0" smtClean="0">
                <a:ln>
                  <a:noFill/>
                </a:ln>
                <a:solidFill>
                  <a:srgbClr val="000000"/>
                </a:solidFill>
                <a:effectLst/>
                <a:uLnTx/>
                <a:uFillTx/>
              </a:rPr>
              <a:t> Fiziksel etken salgınları: Çernobil 1986 200 bin/9 milyon</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tr-TR" altLang="tr-TR" sz="1200" b="0" i="0" u="none" strike="noStrike" kern="0" cap="none" spc="0" normalizeH="0" baseline="0" noProof="0" dirty="0" smtClean="0">
                <a:ln>
                  <a:noFill/>
                </a:ln>
                <a:solidFill>
                  <a:srgbClr val="000000"/>
                </a:solidFill>
                <a:effectLst/>
                <a:uLnTx/>
                <a:uFillTx/>
              </a:rPr>
              <a:t> </a:t>
            </a: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25</a:t>
            </a:fld>
            <a:endParaRPr lang="tr-T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05475" name="2 Not Yer Tutucusu"/>
          <p:cNvSpPr>
            <a:spLocks noGrp="1"/>
          </p:cNvSpPr>
          <p:nvPr>
            <p:ph type="body" idx="1"/>
          </p:nvPr>
        </p:nvSpPr>
        <p:spPr bwMode="auto">
          <a:noFill/>
        </p:spPr>
        <p:txBody>
          <a:bodyPr wrap="square" numCol="1" anchor="t" anchorCtr="0" compatLnSpc="1">
            <a:prstTxWarp prst="textNoShape">
              <a:avLst/>
            </a:prstTxWarp>
          </a:bodyPr>
          <a:lstStyle/>
          <a:p>
            <a:r>
              <a:rPr lang="tr-TR" altLang="tr-TR" smtClean="0">
                <a:solidFill>
                  <a:srgbClr val="FF0000"/>
                </a:solidFill>
                <a:latin typeface="Comic Sans MS" pitchFamily="66" charset="0"/>
              </a:rPr>
              <a:t>Gözlenen vaka sayısı beklenenden fazla olsa bile bu bir salgın olmayabilir! Çünkü;  </a:t>
            </a:r>
            <a:r>
              <a:rPr lang="tr-TR" altLang="tr-TR" smtClean="0">
                <a:latin typeface="Comic Sans MS" pitchFamily="66" charset="0"/>
              </a:rPr>
              <a:t>Bildirim sisteminin değişmesi, Vaka tanımlamasının değişmesi, Tanı yöntemlerindeki gelişmeler, Yanlış tanı olabilir.</a:t>
            </a:r>
            <a:endParaRPr lang="tr-TR" altLang="tr-TR" smtClean="0"/>
          </a:p>
          <a:p>
            <a:endParaRPr lang="tr-TR" altLang="tr-TR" smtClean="0"/>
          </a:p>
        </p:txBody>
      </p:sp>
      <p:sp>
        <p:nvSpPr>
          <p:cNvPr id="10547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C6048-BABE-454E-9807-B86D80F461ED}" type="slidenum">
              <a:rPr lang="tr-TR" altLang="tr-TR" smtClean="0"/>
              <a:pPr/>
              <a:t>28</a:t>
            </a:fld>
            <a:endParaRPr lang="tr-TR" alt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altLang="tr-TR" sz="1200" dirty="0" smtClean="0">
                <a:latin typeface="Comic Sans MS" pitchFamily="66" charset="0"/>
              </a:rPr>
              <a:t>Vaka tanımı; </a:t>
            </a: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29</a:t>
            </a:fld>
            <a:endParaRPr 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buNone/>
            </a:pPr>
            <a:r>
              <a:rPr lang="tr-TR" sz="1200" dirty="0" smtClean="0"/>
              <a:t>Risk Altındaki Toplum: Bir hastalığa yakalanma veya bir sağlık olayı ile karşılaşma olasılığı yüksek olanlar.</a:t>
            </a:r>
          </a:p>
          <a:p>
            <a:pPr>
              <a:buNone/>
            </a:pPr>
            <a:endParaRPr lang="tr-TR" sz="1200" dirty="0" smtClean="0"/>
          </a:p>
          <a:p>
            <a:pPr marL="342900" indent="-342900">
              <a:buFont typeface="Wingdings" panose="05000000000000000000" pitchFamily="2" charset="2"/>
              <a:buChar char="§"/>
            </a:pPr>
            <a:r>
              <a:rPr lang="tr-TR" sz="1200" dirty="0" smtClean="0"/>
              <a:t>Kirli su şebekesini kullananlar</a:t>
            </a:r>
          </a:p>
          <a:p>
            <a:pPr marL="342900" indent="-342900">
              <a:buFont typeface="Wingdings" panose="05000000000000000000" pitchFamily="2" charset="2"/>
              <a:buChar char="§"/>
            </a:pPr>
            <a:r>
              <a:rPr lang="tr-TR" sz="1200" dirty="0" smtClean="0"/>
              <a:t>Hasta kişi ile aynı uçakta seyahat edenler</a:t>
            </a:r>
          </a:p>
          <a:p>
            <a:pPr marL="342900" indent="-342900">
              <a:buFont typeface="Wingdings" panose="05000000000000000000" pitchFamily="2" charset="2"/>
              <a:buChar char="§"/>
            </a:pPr>
            <a:r>
              <a:rPr lang="tr-TR" sz="1200" dirty="0" smtClean="0"/>
              <a:t>Bozuk gıda satan restoranda yemek yiyenler</a:t>
            </a: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31</a:t>
            </a:fld>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buNone/>
            </a:pPr>
            <a:r>
              <a:rPr lang="tr-TR" sz="1200" dirty="0" smtClean="0"/>
              <a:t>Çok sayıda hassas kişinin, patojen etken kaynağı ile aynı anda karşılaşması sonucu oluşur. Vaka sayısı birdenbire artar. Gerekli önlemler alınınca vaka sayısı hızla düşer. Genellikle su ve besin kaynaklıdır. </a:t>
            </a:r>
          </a:p>
          <a:p>
            <a:pPr>
              <a:buNone/>
            </a:pPr>
            <a:r>
              <a:rPr lang="tr-TR" sz="1200" dirty="0" smtClean="0"/>
              <a:t>(Kolera, Tifo, gıda zehirlenmesi, hepatit)</a:t>
            </a: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33</a:t>
            </a:fld>
            <a:endParaRPr 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buNone/>
            </a:pPr>
            <a:r>
              <a:rPr lang="tr-TR" sz="1200" dirty="0" smtClean="0"/>
              <a:t>Sağlam ve hassas kişilerin hasta veya taşıyıcılarla tek tek karşılaşması söz konusudur. </a:t>
            </a:r>
          </a:p>
          <a:p>
            <a:pPr>
              <a:buNone/>
            </a:pPr>
            <a:r>
              <a:rPr lang="tr-TR" sz="1200" dirty="0" smtClean="0"/>
              <a:t>Vaka sayısı yavaş artar. Süre daha uzundur. Genellikle solunum yolu kaynaklıdır. </a:t>
            </a:r>
          </a:p>
          <a:p>
            <a:pPr>
              <a:buNone/>
            </a:pPr>
            <a:r>
              <a:rPr lang="tr-TR" sz="1200" dirty="0" smtClean="0"/>
              <a:t>Örn.: Kızamık, boğmaca, kabakulak, difteri.</a:t>
            </a: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34</a:t>
            </a:fld>
            <a:endParaRPr lang="tr-T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buNone/>
            </a:pPr>
            <a:r>
              <a:rPr lang="tr-TR" sz="1200" dirty="0" smtClean="0"/>
              <a:t>Risk Altındaki Toplum: Bir hastalığa yakalanma veya bir sağlık olayı ile karşılaşma olasılığı yüksek olanlar.</a:t>
            </a:r>
          </a:p>
          <a:p>
            <a:pPr>
              <a:buNone/>
            </a:pPr>
            <a:endParaRPr lang="tr-TR" sz="1200" dirty="0" smtClean="0"/>
          </a:p>
          <a:p>
            <a:pPr marL="342900" indent="-342900">
              <a:buFont typeface="Wingdings" panose="05000000000000000000" pitchFamily="2" charset="2"/>
              <a:buChar char="§"/>
            </a:pPr>
            <a:r>
              <a:rPr lang="tr-TR" sz="1200" dirty="0" smtClean="0"/>
              <a:t>Kirli su şebekesini kullananlar</a:t>
            </a:r>
          </a:p>
          <a:p>
            <a:pPr marL="342900" indent="-342900">
              <a:buFont typeface="Wingdings" panose="05000000000000000000" pitchFamily="2" charset="2"/>
              <a:buChar char="§"/>
            </a:pPr>
            <a:r>
              <a:rPr lang="tr-TR" sz="1200" dirty="0" smtClean="0"/>
              <a:t>Hasta kişi ile aynı uçakta seyahat edenler</a:t>
            </a:r>
          </a:p>
          <a:p>
            <a:pPr marL="342900" indent="-342900">
              <a:buFont typeface="Wingdings" panose="05000000000000000000" pitchFamily="2" charset="2"/>
              <a:buChar char="§"/>
            </a:pPr>
            <a:r>
              <a:rPr lang="tr-TR" sz="1200" dirty="0" smtClean="0"/>
              <a:t>Bozuk gıda satan restoranda yemek yiyenler</a:t>
            </a: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36</a:t>
            </a:fld>
            <a:endParaRPr lang="tr-T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lvl="0">
              <a:buSzPct val="100000"/>
              <a:buNone/>
            </a:pPr>
            <a:r>
              <a:rPr lang="tr-TR" sz="1200" b="1" dirty="0" smtClean="0">
                <a:latin typeface="+mn-lt"/>
              </a:rPr>
              <a:t>Hastalık kaynağını ve bulaşma yolunu saptama çalışmasıdır.</a:t>
            </a:r>
          </a:p>
          <a:p>
            <a:pPr lvl="0">
              <a:buSzPct val="100000"/>
              <a:buNone/>
            </a:pPr>
            <a:endParaRPr lang="tr-TR" sz="1200" dirty="0" smtClean="0">
              <a:latin typeface="+mn-lt"/>
            </a:endParaRPr>
          </a:p>
          <a:p>
            <a:pPr marL="342900" lvl="0" indent="-342900">
              <a:buSzPct val="100000"/>
              <a:buFont typeface="+mj-lt"/>
              <a:buAutoNum type="alphaLcParenR"/>
            </a:pPr>
            <a:r>
              <a:rPr lang="tr-TR" sz="1200" dirty="0" smtClean="0">
                <a:latin typeface="+mn-lt"/>
              </a:rPr>
              <a:t>Vakanın ikametgah adresi saptanır.</a:t>
            </a:r>
            <a:r>
              <a:rPr lang="tr-TR" altLang="tr-TR" sz="1200" dirty="0" smtClean="0">
                <a:latin typeface="+mn-lt"/>
                <a:cs typeface="Tahoma" panose="020B0604030504040204" pitchFamily="34" charset="0"/>
              </a:rPr>
              <a:t> </a:t>
            </a:r>
          </a:p>
          <a:p>
            <a:pPr marL="342900" indent="-342900">
              <a:buSzPct val="100000"/>
              <a:buFont typeface="+mj-lt"/>
              <a:buAutoNum type="alphaLcParenR"/>
            </a:pPr>
            <a:r>
              <a:rPr lang="tr-TR" altLang="tr-TR" sz="1200" dirty="0" smtClean="0">
                <a:latin typeface="+mn-lt"/>
                <a:cs typeface="Tahoma" panose="020B0604030504040204" pitchFamily="34" charset="0"/>
              </a:rPr>
              <a:t>Hastalığa ilişkin tıbbi bilgiler gözden geçirilir.</a:t>
            </a:r>
          </a:p>
          <a:p>
            <a:pPr marL="342900" lvl="0" indent="-342900">
              <a:buSzPct val="100000"/>
              <a:buFont typeface="+mj-lt"/>
              <a:buAutoNum type="alphaLcParenR"/>
            </a:pPr>
            <a:r>
              <a:rPr lang="tr-TR" altLang="tr-TR" sz="1200" dirty="0" smtClean="0">
                <a:latin typeface="+mn-lt"/>
                <a:cs typeface="Tahoma" panose="020B0604030504040204" pitchFamily="34" charset="0"/>
              </a:rPr>
              <a:t>Hastalığın özelliklerine göre hazırlık yapılır. </a:t>
            </a:r>
          </a:p>
          <a:p>
            <a:pPr marL="542925" lvl="0" indent="-185738">
              <a:buSzPct val="100000"/>
              <a:buNone/>
            </a:pPr>
            <a:r>
              <a:rPr lang="tr-TR" altLang="tr-TR" sz="1200" dirty="0" smtClean="0">
                <a:latin typeface="+mn-lt"/>
                <a:cs typeface="Tahoma" panose="020B0604030504040204" pitchFamily="34" charset="0"/>
              </a:rPr>
              <a:t>-Su ile bulaşabilen bir hastalık için gidiliyorsa, su örneği alınması ve klor ölçümü için gerekli materyal;</a:t>
            </a:r>
          </a:p>
          <a:p>
            <a:pPr marL="542925" lvl="0" indent="-185738">
              <a:buSzPct val="100000"/>
              <a:buNone/>
            </a:pPr>
            <a:r>
              <a:rPr lang="tr-TR" altLang="tr-TR" sz="1200" dirty="0" smtClean="0">
                <a:latin typeface="+mn-lt"/>
                <a:cs typeface="Tahoma" panose="020B0604030504040204" pitchFamily="34" charset="0"/>
              </a:rPr>
              <a:t>-Aşı ile </a:t>
            </a:r>
            <a:r>
              <a:rPr lang="tr-TR" altLang="tr-TR" sz="1200" dirty="0" err="1" smtClean="0">
                <a:latin typeface="+mn-lt"/>
                <a:cs typeface="Tahoma" panose="020B0604030504040204" pitchFamily="34" charset="0"/>
              </a:rPr>
              <a:t>korunulabilir</a:t>
            </a:r>
            <a:r>
              <a:rPr lang="tr-TR" altLang="tr-TR" sz="1200" dirty="0" smtClean="0">
                <a:latin typeface="+mn-lt"/>
                <a:cs typeface="Tahoma" panose="020B0604030504040204" pitchFamily="34" charset="0"/>
              </a:rPr>
              <a:t> bir hastalık için gidiliyorsa bebek ve çocuk takip kartları alınır.</a:t>
            </a:r>
          </a:p>
          <a:p>
            <a:pPr marL="342900" lvl="0" indent="-342900">
              <a:buSzPct val="100000"/>
              <a:buFont typeface="+mj-lt"/>
              <a:buAutoNum type="alphaLcParenR" startAt="4"/>
            </a:pPr>
            <a:r>
              <a:rPr lang="tr-TR" altLang="tr-TR" sz="1200" dirty="0" err="1" smtClean="0">
                <a:latin typeface="+mn-lt"/>
                <a:cs typeface="Tahoma" panose="020B0604030504040204" pitchFamily="34" charset="0"/>
              </a:rPr>
              <a:t>Filyasyonun</a:t>
            </a:r>
            <a:r>
              <a:rPr lang="tr-TR" altLang="tr-TR" sz="1200" dirty="0" smtClean="0">
                <a:latin typeface="+mn-lt"/>
                <a:cs typeface="Tahoma" panose="020B0604030504040204" pitchFamily="34" charset="0"/>
              </a:rPr>
              <a:t> amacı vatandaşa mutlaka anlatılır.</a:t>
            </a:r>
            <a:r>
              <a:rPr lang="tr-TR" altLang="tr-TR" sz="1200" dirty="0" smtClean="0">
                <a:latin typeface="+mn-lt"/>
              </a:rPr>
              <a:t> </a:t>
            </a:r>
          </a:p>
          <a:p>
            <a:pPr marL="342900" indent="-342900">
              <a:buSzPct val="100000"/>
              <a:buFont typeface="+mj-lt"/>
              <a:buAutoNum type="alphaLcParenR" startAt="4"/>
            </a:pPr>
            <a:r>
              <a:rPr lang="tr-TR" altLang="tr-TR" sz="1200" dirty="0" err="1" smtClean="0">
                <a:latin typeface="+mn-lt"/>
                <a:cs typeface="Tahoma" panose="020B0604030504040204" pitchFamily="34" charset="0"/>
              </a:rPr>
              <a:t>Filyasyon</a:t>
            </a:r>
            <a:r>
              <a:rPr lang="tr-TR" altLang="tr-TR" sz="1200" dirty="0" smtClean="0">
                <a:latin typeface="+mn-lt"/>
                <a:cs typeface="Tahoma" panose="020B0604030504040204" pitchFamily="34" charset="0"/>
              </a:rPr>
              <a:t> formu doldurulur.</a:t>
            </a:r>
          </a:p>
          <a:p>
            <a:pPr marL="342900" indent="-342900">
              <a:buSzPct val="100000"/>
              <a:buFont typeface="+mj-lt"/>
              <a:buAutoNum type="alphaLcParenR" startAt="4"/>
            </a:pPr>
            <a:r>
              <a:rPr lang="tr-TR" altLang="tr-TR" sz="1200" dirty="0" smtClean="0">
                <a:latin typeface="+mn-lt"/>
                <a:cs typeface="Tahoma" panose="020B0604030504040204" pitchFamily="34" charset="0"/>
              </a:rPr>
              <a:t>Hastaya tedavisi önerilir. </a:t>
            </a:r>
          </a:p>
          <a:p>
            <a:pPr marL="342900" indent="-342900">
              <a:buSzPct val="100000"/>
              <a:buFont typeface="+mj-lt"/>
              <a:buAutoNum type="alphaLcParenR" startAt="4"/>
            </a:pPr>
            <a:r>
              <a:rPr lang="tr-TR" altLang="tr-TR" sz="1200" dirty="0" smtClean="0">
                <a:latin typeface="+mn-lt"/>
                <a:cs typeface="Tahoma" panose="020B0604030504040204" pitchFamily="34" charset="0"/>
              </a:rPr>
              <a:t>Ailesine ve yakın çevresine koruma önlemleri anlatılır.</a:t>
            </a:r>
            <a:r>
              <a:rPr lang="tr-TR" altLang="tr-TR" sz="1200" dirty="0" smtClean="0">
                <a:latin typeface="+mn-lt"/>
              </a:rPr>
              <a:t> </a:t>
            </a: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40</a:t>
            </a:fld>
            <a:endParaRPr lang="tr-T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Saha incelemesi/</a:t>
            </a:r>
            <a:r>
              <a:rPr lang="tr-TR" dirty="0" err="1" smtClean="0"/>
              <a:t>filyasyon</a:t>
            </a:r>
            <a:r>
              <a:rPr lang="tr-TR" dirty="0" smtClean="0"/>
              <a:t> kaynağın ve etkenin belirlenmesine yönelik çalışma yapılması ve/veya temaslılar dahil koruma ve kontrol önlemlerinin alınmasıdır. </a:t>
            </a:r>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46</a:t>
            </a:fld>
            <a:endParaRPr lang="tr-T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altLang="tr-TR" sz="1200" u="sng" dirty="0" smtClean="0">
                <a:latin typeface="Comic Sans MS" pitchFamily="66" charset="0"/>
              </a:rPr>
              <a:t>İZOLASYON </a:t>
            </a:r>
            <a:r>
              <a:rPr lang="tr-TR" dirty="0" err="1" smtClean="0"/>
              <a:t>Enfekte</a:t>
            </a:r>
            <a:r>
              <a:rPr lang="tr-TR" dirty="0" smtClean="0"/>
              <a:t> hastalardan diğer hastalara, sağlıklı kişilere, sağlık personeline mikroorganizmaların </a:t>
            </a:r>
            <a:r>
              <a:rPr lang="tr-TR" dirty="0" err="1" smtClean="0"/>
              <a:t>bulaşının</a:t>
            </a:r>
            <a:r>
              <a:rPr lang="tr-TR" dirty="0" smtClean="0"/>
              <a:t> engellenmesi için alınan fiziksel önlemlerdir.</a:t>
            </a:r>
          </a:p>
          <a:p>
            <a:r>
              <a:rPr lang="tr-TR" dirty="0" smtClean="0"/>
              <a:t>türleri </a:t>
            </a:r>
          </a:p>
          <a:p>
            <a:r>
              <a:rPr lang="tr-TR" dirty="0" smtClean="0"/>
              <a:t> Standart izolasyon önlemler) </a:t>
            </a:r>
          </a:p>
          <a:p>
            <a:r>
              <a:rPr lang="tr-TR" dirty="0" smtClean="0"/>
              <a:t> Temas izolasyonu</a:t>
            </a:r>
          </a:p>
          <a:p>
            <a:r>
              <a:rPr lang="tr-TR" dirty="0" smtClean="0"/>
              <a:t>  Hava izolasyonu </a:t>
            </a:r>
          </a:p>
          <a:p>
            <a:r>
              <a:rPr lang="tr-TR" dirty="0" smtClean="0"/>
              <a:t> Damlacık izolasyonu</a:t>
            </a:r>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47</a:t>
            </a:fld>
            <a:endParaRPr lang="tr-T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58</a:t>
            </a:fld>
            <a:endParaRPr lang="tr-T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980E168-F5A0-4AFC-BAB5-A53385BFA13C}" type="slidenum">
              <a:rPr lang="tr-TR" altLang="tr-TR" sz="1200">
                <a:latin typeface="Calibri" pitchFamily="34" charset="0"/>
                <a:cs typeface="Arial" pitchFamily="34" charset="0"/>
              </a:rPr>
              <a:pPr algn="r"/>
              <a:t>60</a:t>
            </a:fld>
            <a:endParaRPr lang="tr-TR" altLang="tr-TR" sz="1200">
              <a:latin typeface="Calibri" pitchFamily="34" charset="0"/>
              <a:cs typeface="Arial" pitchFamily="34" charset="0"/>
            </a:endParaRP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5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tr-TR" altLang="tr-TR" smtClean="0">
                <a:latin typeface="Arial" pitchFamily="34" charset="0"/>
                <a:cs typeface="Arial" pitchFamily="34" charset="0"/>
              </a:rPr>
              <a:t>Pasif</a:t>
            </a:r>
          </a:p>
          <a:p>
            <a:pPr eaLnBrk="1" hangingPunct="1">
              <a:spcBef>
                <a:spcPct val="0"/>
              </a:spcBef>
            </a:pPr>
            <a:r>
              <a:rPr lang="tr-TR" altLang="tr-TR" smtClean="0">
                <a:latin typeface="Arial" pitchFamily="34" charset="0"/>
                <a:cs typeface="Arial" pitchFamily="34" charset="0"/>
              </a:rPr>
              <a:t> Aktif </a:t>
            </a:r>
          </a:p>
          <a:p>
            <a:pPr eaLnBrk="1" hangingPunct="1">
              <a:spcBef>
                <a:spcPct val="0"/>
              </a:spcBef>
            </a:pPr>
            <a:r>
              <a:rPr lang="tr-TR" altLang="tr-TR" smtClean="0">
                <a:latin typeface="Arial" pitchFamily="34" charset="0"/>
                <a:cs typeface="Arial" pitchFamily="34" charset="0"/>
              </a:rPr>
              <a:t>Nöbetçi(sentinel)sürveyans sistemi olmak üzere 3 farklı yöntemle yapılabilir.</a:t>
            </a:r>
          </a:p>
          <a:p>
            <a:pPr eaLnBrk="1" hangingPunct="1">
              <a:spcBef>
                <a:spcPct val="0"/>
              </a:spcBef>
            </a:pPr>
            <a:endParaRPr lang="tr-TR" altLang="tr-TR" smtClean="0">
              <a:latin typeface="Arial" pitchFamily="34" charset="0"/>
              <a:cs typeface="Arial" pitchFamily="34" charset="0"/>
            </a:endParaRPr>
          </a:p>
          <a:p>
            <a:pPr eaLnBrk="1" hangingPunct="1">
              <a:spcBef>
                <a:spcPct val="0"/>
              </a:spcBef>
            </a:pPr>
            <a:endParaRPr lang="tr-TR" altLang="tr-TR" smtClean="0">
              <a:latin typeface="Arial" pitchFamily="34" charset="0"/>
              <a:cs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b="1" dirty="0" smtClean="0"/>
              <a:t>ILI/ IBH/ GBH: </a:t>
            </a:r>
            <a:r>
              <a:rPr lang="tr-TR" dirty="0" err="1" smtClean="0"/>
              <a:t>Influenza</a:t>
            </a:r>
            <a:r>
              <a:rPr lang="tr-TR" dirty="0" smtClean="0"/>
              <a:t> Benzeri Hastalık/Grip Benzeri Hastalık </a:t>
            </a:r>
          </a:p>
          <a:p>
            <a:r>
              <a:rPr lang="tr-TR" b="1" dirty="0" smtClean="0"/>
              <a:t>SARI: </a:t>
            </a:r>
            <a:r>
              <a:rPr lang="tr-TR" dirty="0" smtClean="0"/>
              <a:t>Ağır Akut Solunum Yolu Enfeksiyonları</a:t>
            </a: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62</a:t>
            </a:fld>
            <a:endParaRPr lang="tr-T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sz="1200" b="0" i="0" kern="1200" dirty="0" smtClean="0">
              <a:solidFill>
                <a:schemeClr val="tx1"/>
              </a:solidFill>
              <a:latin typeface="+mn-lt"/>
              <a:ea typeface="+mn-ea"/>
              <a:cs typeface="+mn-cs"/>
            </a:endParaRPr>
          </a:p>
          <a:p>
            <a:r>
              <a:rPr lang="tr-TR" sz="1200" b="0" i="0" kern="1200" dirty="0" smtClean="0">
                <a:solidFill>
                  <a:schemeClr val="tx1"/>
                </a:solidFill>
                <a:latin typeface="+mn-lt"/>
                <a:ea typeface="+mn-ea"/>
                <a:cs typeface="+mn-cs"/>
              </a:rPr>
              <a:t>ı) </a:t>
            </a:r>
            <a:r>
              <a:rPr lang="tr-TR" sz="1200" b="0" i="0" kern="1200" dirty="0" err="1" smtClean="0">
                <a:solidFill>
                  <a:schemeClr val="tx1"/>
                </a:solidFill>
                <a:latin typeface="+mn-lt"/>
                <a:ea typeface="+mn-ea"/>
                <a:cs typeface="+mn-cs"/>
              </a:rPr>
              <a:t>Sürveyans</a:t>
            </a:r>
            <a:r>
              <a:rPr lang="tr-TR" sz="1200" b="0" i="0" kern="1200" dirty="0" smtClean="0">
                <a:solidFill>
                  <a:schemeClr val="tx1"/>
                </a:solidFill>
                <a:latin typeface="+mn-lt"/>
                <a:ea typeface="+mn-ea"/>
                <a:cs typeface="+mn-cs"/>
              </a:rPr>
              <a:t>: Herhangi bir hastalık, durum veya olay ile ilgili olarak uygun koruyucu ve karşı önlemlerin önerilmesi, alınması ve uygulanması amacıyla, verilerin, sürekli ve sistematik bir şekilde toplanması, analiz edilmesi, yorumlanması ve ilgili taraflarla paylaşılmasını,</a:t>
            </a: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66</a:t>
            </a:fld>
            <a:endParaRPr lang="tr-T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b="0" i="0" kern="1200" dirty="0" smtClean="0">
                <a:solidFill>
                  <a:schemeClr val="tx1"/>
                </a:solidFill>
                <a:latin typeface="+mn-lt"/>
                <a:ea typeface="+mn-ea"/>
                <a:cs typeface="+mn-cs"/>
              </a:rPr>
              <a:t>Halk sağlığı riski taşıyan ve EUCS kapsamında tespit edilen, değerlendirilen ve gerektiği durumda müdahale edilen ve paydaşlara bildirilmesi gereken olay ve durumlar şunlardır:</a:t>
            </a:r>
          </a:p>
          <a:p>
            <a:r>
              <a:rPr lang="tr-TR" sz="1200" b="0" i="0" kern="1200" dirty="0" smtClean="0">
                <a:solidFill>
                  <a:schemeClr val="tx1"/>
                </a:solidFill>
                <a:latin typeface="+mn-lt"/>
                <a:ea typeface="+mn-ea"/>
                <a:cs typeface="+mn-cs"/>
              </a:rPr>
              <a:t>a) Yayılma potansiyeli olan, önemli hastalık yüküne veya ölümlere yol açabilecek kümelenme, salgın hastalık veya sağlıkla ilgili olaylar,</a:t>
            </a:r>
          </a:p>
          <a:p>
            <a:r>
              <a:rPr lang="tr-TR" sz="1200" b="0" i="0" kern="1200" dirty="0" smtClean="0">
                <a:solidFill>
                  <a:schemeClr val="tx1"/>
                </a:solidFill>
                <a:latin typeface="+mn-lt"/>
                <a:ea typeface="+mn-ea"/>
                <a:cs typeface="+mn-cs"/>
              </a:rPr>
              <a:t>b) Yeni veya yeniden ortaya çıkan/çıkma olasılığı bulunan hastalık veya durumlar,</a:t>
            </a:r>
          </a:p>
          <a:p>
            <a:r>
              <a:rPr lang="tr-TR" sz="1200" b="0" i="0" kern="1200" dirty="0" smtClean="0">
                <a:solidFill>
                  <a:schemeClr val="tx1"/>
                </a:solidFill>
                <a:latin typeface="+mn-lt"/>
                <a:ea typeface="+mn-ea"/>
                <a:cs typeface="+mn-cs"/>
              </a:rPr>
              <a:t>c) Ani olarak meydana gelen ve kısa sürede çok sayıda kişiyi etkileme olasılığı bulunan durumlar,</a:t>
            </a:r>
          </a:p>
          <a:p>
            <a:r>
              <a:rPr lang="tr-TR" sz="1200" b="0" i="0" kern="1200" dirty="0" smtClean="0">
                <a:solidFill>
                  <a:schemeClr val="tx1"/>
                </a:solidFill>
                <a:latin typeface="+mn-lt"/>
                <a:ea typeface="+mn-ea"/>
                <a:cs typeface="+mn-cs"/>
              </a:rPr>
              <a:t>ç) Kişi, yer, zaman analizlerinde sıra dışı aktivite artışının görüldüğü durumlar,</a:t>
            </a:r>
          </a:p>
          <a:p>
            <a:r>
              <a:rPr lang="tr-TR" sz="1200" b="0" i="0" kern="1200" dirty="0" smtClean="0">
                <a:solidFill>
                  <a:schemeClr val="tx1"/>
                </a:solidFill>
                <a:latin typeface="+mn-lt"/>
                <a:ea typeface="+mn-ea"/>
                <a:cs typeface="+mn-cs"/>
              </a:rPr>
              <a:t>d) Beklenenden fazla ölümlerin tespit edildiği durumlar,</a:t>
            </a:r>
          </a:p>
          <a:p>
            <a:r>
              <a:rPr lang="tr-TR" sz="1200" b="0" i="0" kern="1200" dirty="0" smtClean="0">
                <a:solidFill>
                  <a:schemeClr val="tx1"/>
                </a:solidFill>
                <a:latin typeface="+mn-lt"/>
                <a:ea typeface="+mn-ea"/>
                <a:cs typeface="+mn-cs"/>
              </a:rPr>
              <a:t>e) Henüz insanda hastalık oluşturmamış ancak maruz kalmaya bağlı olarak hastalık yapma potansiyeli olan olaylar,</a:t>
            </a:r>
          </a:p>
          <a:p>
            <a:r>
              <a:rPr lang="tr-TR" sz="1200" b="0" i="0" kern="1200" dirty="0" smtClean="0">
                <a:solidFill>
                  <a:schemeClr val="tx1"/>
                </a:solidFill>
                <a:latin typeface="+mn-lt"/>
                <a:ea typeface="+mn-ea"/>
                <a:cs typeface="+mn-cs"/>
              </a:rPr>
              <a:t>f) Olası sağlık etkileri bulunabilecek kitlesel insan hareketleri,</a:t>
            </a:r>
          </a:p>
          <a:p>
            <a:r>
              <a:rPr lang="tr-TR" sz="1200" b="0" i="0" kern="1200" dirty="0" smtClean="0">
                <a:solidFill>
                  <a:schemeClr val="tx1"/>
                </a:solidFill>
                <a:latin typeface="+mn-lt"/>
                <a:ea typeface="+mn-ea"/>
                <a:cs typeface="+mn-cs"/>
              </a:rPr>
              <a:t>g) Halk sağlığını etkileme potansiyeli olan doğal afetler, beklenmedik hava olayları,</a:t>
            </a:r>
          </a:p>
          <a:p>
            <a:r>
              <a:rPr lang="tr-TR" sz="1200" b="0" i="0" kern="1200" dirty="0" smtClean="0">
                <a:solidFill>
                  <a:schemeClr val="tx1"/>
                </a:solidFill>
                <a:latin typeface="+mn-lt"/>
                <a:ea typeface="+mn-ea"/>
                <a:cs typeface="+mn-cs"/>
              </a:rPr>
              <a:t>ğ) Kamuoyunu meşgul eden ve halk sağlığı riski olan diğer sağlık olayları,</a:t>
            </a:r>
          </a:p>
          <a:p>
            <a:r>
              <a:rPr lang="tr-TR" sz="1200" b="0" i="0" kern="1200" dirty="0" smtClean="0">
                <a:solidFill>
                  <a:schemeClr val="tx1"/>
                </a:solidFill>
                <a:latin typeface="+mn-lt"/>
                <a:ea typeface="+mn-ea"/>
                <a:cs typeface="+mn-cs"/>
              </a:rPr>
              <a:t>h) Uluslararası önemi haiz halk sağlığı acil durumları.”</a:t>
            </a:r>
          </a:p>
          <a:p>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72</a:t>
            </a:fld>
            <a:endParaRPr lang="tr-T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lnSpcReduction="10000"/>
          </a:bodyPr>
          <a:lstStyle/>
          <a:p>
            <a:r>
              <a:rPr lang="tr-TR" dirty="0" smtClean="0"/>
              <a:t>Epidemiyolojik Bağlantı: Hastalık için bilinen </a:t>
            </a:r>
            <a:r>
              <a:rPr lang="tr-TR" dirty="0" err="1" smtClean="0"/>
              <a:t>inkübasyon</a:t>
            </a:r>
            <a:r>
              <a:rPr lang="tr-TR" dirty="0" smtClean="0"/>
              <a:t> dönemi içinde, her hastalık için değişebilecek aşağıdaki altı kriterden birisi veya birkaçının bulunması ile tanımlanır.  İnsandan insana bulaşma: </a:t>
            </a:r>
            <a:r>
              <a:rPr lang="tr-TR" dirty="0" err="1" smtClean="0"/>
              <a:t>Laboratuvar</a:t>
            </a:r>
            <a:r>
              <a:rPr lang="tr-TR" dirty="0" smtClean="0"/>
              <a:t> tarafından doğrulanmış bir kesin insan vakası ile enfeksiyonun bulaşma olasılığı olacak şekilde temas etmek, </a:t>
            </a:r>
          </a:p>
          <a:p>
            <a:r>
              <a:rPr lang="tr-TR" dirty="0" smtClean="0"/>
              <a:t> Hayvandan insana bulaşma: </a:t>
            </a:r>
            <a:r>
              <a:rPr lang="tr-TR" dirty="0" err="1" smtClean="0"/>
              <a:t>Laboratuvar</a:t>
            </a:r>
            <a:r>
              <a:rPr lang="tr-TR" dirty="0" smtClean="0"/>
              <a:t> tarafından doğrulanmış bir enfeksiyon ya da </a:t>
            </a:r>
            <a:r>
              <a:rPr lang="tr-TR" dirty="0" err="1" smtClean="0"/>
              <a:t>kolonizasyon</a:t>
            </a:r>
            <a:r>
              <a:rPr lang="tr-TR" dirty="0" smtClean="0"/>
              <a:t> saptanan bir hayvan ile enfeksiyonun bulaşma olasılığı olacak şekilde temas etmek, </a:t>
            </a:r>
          </a:p>
          <a:p>
            <a:r>
              <a:rPr lang="tr-TR" dirty="0" smtClean="0"/>
              <a:t> Ortak bir kaynağa maruz kalmak: Aynı ortak enfeksiyon kaynağı ya da aracına maruz kalmak,</a:t>
            </a:r>
          </a:p>
          <a:p>
            <a:r>
              <a:rPr lang="tr-TR" dirty="0" smtClean="0"/>
              <a:t>  </a:t>
            </a:r>
            <a:r>
              <a:rPr lang="tr-TR" dirty="0" err="1" smtClean="0"/>
              <a:t>Kontamine</a:t>
            </a:r>
            <a:r>
              <a:rPr lang="tr-TR" dirty="0" smtClean="0"/>
              <a:t> olmuş bir gıdaya ya da içme suyuna maruz kalmak: </a:t>
            </a:r>
            <a:r>
              <a:rPr lang="tr-TR" dirty="0" err="1" smtClean="0"/>
              <a:t>Laboratuvar</a:t>
            </a:r>
            <a:r>
              <a:rPr lang="tr-TR" dirty="0" smtClean="0"/>
              <a:t> tarafından </a:t>
            </a:r>
            <a:r>
              <a:rPr lang="tr-TR" dirty="0" err="1" smtClean="0"/>
              <a:t>kontamine</a:t>
            </a:r>
            <a:r>
              <a:rPr lang="tr-TR" dirty="0" smtClean="0"/>
              <a:t> olduğu doğrulanmış bir gıdayı ya da içme suyunu tüketmek veya </a:t>
            </a:r>
            <a:r>
              <a:rPr lang="tr-TR" dirty="0" err="1" smtClean="0"/>
              <a:t>laboratuvar</a:t>
            </a:r>
            <a:r>
              <a:rPr lang="tr-TR" dirty="0" smtClean="0"/>
              <a:t> tarafından doğrulanmış bir enfeksiyon ya da </a:t>
            </a:r>
            <a:r>
              <a:rPr lang="tr-TR" dirty="0" err="1" smtClean="0"/>
              <a:t>kolonizasyon</a:t>
            </a:r>
            <a:r>
              <a:rPr lang="tr-TR" dirty="0" smtClean="0"/>
              <a:t> bulunduğu saptanan bir hayvansal ürünü tüketmek,</a:t>
            </a:r>
          </a:p>
          <a:p>
            <a:r>
              <a:rPr lang="tr-TR" dirty="0" smtClean="0"/>
              <a:t>  Çevresel bir etkene maruz kalmak: </a:t>
            </a:r>
            <a:r>
              <a:rPr lang="tr-TR" dirty="0" err="1" smtClean="0"/>
              <a:t>Laboratuvar</a:t>
            </a:r>
            <a:r>
              <a:rPr lang="tr-TR" dirty="0" smtClean="0"/>
              <a:t> tarafından </a:t>
            </a:r>
            <a:r>
              <a:rPr lang="tr-TR" dirty="0" err="1" smtClean="0"/>
              <a:t>kontamine</a:t>
            </a:r>
            <a:r>
              <a:rPr lang="tr-TR" dirty="0" smtClean="0"/>
              <a:t> olduğu doğrulanmış bir çevresel kaynağa maruz kalmak, temas etmek ya da bu şekilde </a:t>
            </a:r>
            <a:r>
              <a:rPr lang="tr-TR" dirty="0" err="1" smtClean="0"/>
              <a:t>kontamine</a:t>
            </a:r>
            <a:r>
              <a:rPr lang="tr-TR" dirty="0" smtClean="0"/>
              <a:t> olmuş bir suda yıkanmak, </a:t>
            </a:r>
          </a:p>
          <a:p>
            <a:r>
              <a:rPr lang="tr-TR" dirty="0" smtClean="0"/>
              <a:t> </a:t>
            </a:r>
            <a:r>
              <a:rPr lang="tr-TR" dirty="0" err="1" smtClean="0"/>
              <a:t>Laboratuvarda</a:t>
            </a:r>
            <a:r>
              <a:rPr lang="tr-TR" dirty="0" smtClean="0"/>
              <a:t> maruz kalmak: Etkene maruz kalma riski bulunan bir </a:t>
            </a:r>
            <a:r>
              <a:rPr lang="tr-TR" dirty="0" err="1" smtClean="0"/>
              <a:t>laboratuvarda</a:t>
            </a:r>
            <a:r>
              <a:rPr lang="tr-TR" dirty="0" smtClean="0"/>
              <a:t> çalışıyor ya da çalışmış olmak, Bir kişinin “epidemiyolojik olarak bağlantılı” kabul edilebilmesi için; enfeksiyon zincirinde en az bir tane </a:t>
            </a:r>
            <a:r>
              <a:rPr lang="tr-TR" dirty="0" err="1" smtClean="0"/>
              <a:t>laboratuvar</a:t>
            </a:r>
            <a:r>
              <a:rPr lang="tr-TR" dirty="0" smtClean="0"/>
              <a:t> tarafından doğrulanmış kesin vaka bulunuyor olmalıdır.</a:t>
            </a:r>
          </a:p>
          <a:p>
            <a:endParaRPr lang="tr-TR" dirty="0" smtClean="0"/>
          </a:p>
          <a:p>
            <a:r>
              <a:rPr lang="tr-TR" dirty="0" smtClean="0"/>
              <a:t> </a:t>
            </a:r>
            <a:r>
              <a:rPr lang="tr-TR" dirty="0" err="1" smtClean="0"/>
              <a:t>Fekal</a:t>
            </a:r>
            <a:r>
              <a:rPr lang="tr-TR" dirty="0" smtClean="0"/>
              <a:t>-oral yolla ya da hava yoluyla bulaşan enfeksiyonlarla ilişkili bir salgın durumunda: Bir vakanın epidemiyolojik olarak bağlantılı” kabul edilebilmesi için “enfeksiyon </a:t>
            </a:r>
            <a:r>
              <a:rPr lang="tr-TR" dirty="0" err="1" smtClean="0"/>
              <a:t>zinciri”nin</a:t>
            </a:r>
            <a:r>
              <a:rPr lang="tr-TR" dirty="0" smtClean="0"/>
              <a:t> bulunduğunun ispatlanması zorunlu değildir. </a:t>
            </a:r>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73</a:t>
            </a:fld>
            <a:endParaRPr lang="tr-T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İhbarvebildirimsistemikapsamındabulaşıcıhastalıklarveetkenlerdörtgruphalindetakipedilecektir.</a:t>
            </a:r>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76</a:t>
            </a:fld>
            <a:endParaRPr lang="tr-T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algn="just"/>
            <a:endParaRPr lang="tr-TR" sz="1200" dirty="0" smtClean="0">
              <a:latin typeface="Comic Sans MS" pitchFamily="66"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tr-TR" sz="1200" b="0" i="0" kern="1200" dirty="0" err="1" smtClean="0">
                <a:solidFill>
                  <a:schemeClr val="tx1"/>
                </a:solidFill>
                <a:latin typeface="+mn-lt"/>
                <a:ea typeface="+mn-ea"/>
                <a:cs typeface="+mn-cs"/>
              </a:rPr>
              <a:t>Sendromik</a:t>
            </a:r>
            <a:r>
              <a:rPr lang="tr-TR" sz="1200" b="0" i="0" kern="1200" dirty="0" smtClean="0">
                <a:solidFill>
                  <a:schemeClr val="tx1"/>
                </a:solidFill>
                <a:latin typeface="+mn-lt"/>
                <a:ea typeface="+mn-ea"/>
                <a:cs typeface="+mn-cs"/>
              </a:rPr>
              <a:t> </a:t>
            </a:r>
            <a:r>
              <a:rPr lang="tr-TR" sz="1200" b="0" i="0" kern="1200" dirty="0" err="1" smtClean="0">
                <a:solidFill>
                  <a:schemeClr val="tx1"/>
                </a:solidFill>
                <a:latin typeface="+mn-lt"/>
                <a:ea typeface="+mn-ea"/>
                <a:cs typeface="+mn-cs"/>
              </a:rPr>
              <a:t>sürveyans</a:t>
            </a:r>
            <a:r>
              <a:rPr lang="tr-TR" sz="1200" b="0" i="0" kern="1200" dirty="0" smtClean="0">
                <a:solidFill>
                  <a:schemeClr val="tx1"/>
                </a:solidFill>
                <a:latin typeface="+mn-lt"/>
                <a:ea typeface="+mn-ea"/>
                <a:cs typeface="+mn-cs"/>
              </a:rPr>
              <a:t>: Belirli bir hastalığa özgü olmayan tanı veya semptomlardan oluşan sağlık ile ilgili verilerin toplandığı, analiz edildiği, yorumlandığı ve</a:t>
            </a:r>
          </a:p>
          <a:p>
            <a:pPr marL="0" marR="0" indent="0" algn="just" defTabSz="914400" rtl="0" eaLnBrk="1" fontAlgn="auto" latinLnBrk="0" hangingPunct="1">
              <a:lnSpc>
                <a:spcPct val="100000"/>
              </a:lnSpc>
              <a:spcBef>
                <a:spcPts val="0"/>
              </a:spcBef>
              <a:spcAft>
                <a:spcPts val="0"/>
              </a:spcAft>
              <a:buClrTx/>
              <a:buSzTx/>
              <a:buFontTx/>
              <a:buNone/>
              <a:tabLst/>
              <a:defRPr/>
            </a:pPr>
            <a:r>
              <a:rPr lang="tr-TR" sz="1200" b="0" i="0" kern="1200" dirty="0" smtClean="0">
                <a:solidFill>
                  <a:schemeClr val="tx1"/>
                </a:solidFill>
                <a:latin typeface="+mn-lt"/>
                <a:ea typeface="+mn-ea"/>
                <a:cs typeface="+mn-cs"/>
              </a:rPr>
              <a:t>geri bildiriminin yapıldığı </a:t>
            </a:r>
            <a:r>
              <a:rPr lang="tr-TR" sz="1200" b="0" i="0" kern="1200" dirty="0" err="1" smtClean="0">
                <a:solidFill>
                  <a:schemeClr val="tx1"/>
                </a:solidFill>
                <a:latin typeface="+mn-lt"/>
                <a:ea typeface="+mn-ea"/>
                <a:cs typeface="+mn-cs"/>
              </a:rPr>
              <a:t>sürveyans</a:t>
            </a:r>
            <a:r>
              <a:rPr lang="tr-TR" sz="1200" b="0" i="0" kern="1200" dirty="0" smtClean="0">
                <a:solidFill>
                  <a:schemeClr val="tx1"/>
                </a:solidFill>
                <a:latin typeface="+mn-lt"/>
                <a:ea typeface="+mn-ea"/>
                <a:cs typeface="+mn-cs"/>
              </a:rPr>
              <a:t> yöntemini,</a:t>
            </a:r>
          </a:p>
          <a:p>
            <a:pPr marL="0" marR="0" indent="0" algn="just" defTabSz="914400" rtl="0" eaLnBrk="1" fontAlgn="auto" latinLnBrk="0" hangingPunct="1">
              <a:lnSpc>
                <a:spcPct val="100000"/>
              </a:lnSpc>
              <a:spcBef>
                <a:spcPts val="0"/>
              </a:spcBef>
              <a:spcAft>
                <a:spcPts val="0"/>
              </a:spcAft>
              <a:buClrTx/>
              <a:buSzTx/>
              <a:buFontTx/>
              <a:buNone/>
              <a:tabLst/>
              <a:defRPr/>
            </a:pPr>
            <a:endParaRPr lang="tr-TR" sz="1200" b="0" i="0" kern="1200" dirty="0" smtClean="0">
              <a:solidFill>
                <a:schemeClr val="tx1"/>
              </a:solidFill>
              <a:latin typeface="+mn-lt"/>
              <a:ea typeface="+mn-ea"/>
              <a:cs typeface="+mn-cs"/>
            </a:endParaRPr>
          </a:p>
          <a:p>
            <a:pPr algn="just"/>
            <a:r>
              <a:rPr lang="tr-TR" sz="1200" dirty="0" smtClean="0">
                <a:latin typeface="Comic Sans MS" pitchFamily="66" charset="0"/>
              </a:rPr>
              <a:t>Belirtilen hastalıklar için, hastalığın etkeninin, kaynağının tespit edilmesi ve yayılımının engellenmesi amacı ile TSM tarafından </a:t>
            </a:r>
            <a:r>
              <a:rPr lang="tr-TR" sz="1200" dirty="0" err="1" smtClean="0">
                <a:latin typeface="Comic Sans MS" pitchFamily="66" charset="0"/>
              </a:rPr>
              <a:t>filyasyon</a:t>
            </a:r>
            <a:r>
              <a:rPr lang="tr-TR" sz="1200" dirty="0" smtClean="0">
                <a:latin typeface="Comic Sans MS" pitchFamily="66" charset="0"/>
              </a:rPr>
              <a:t> çalışmalarına başlanacaktır.</a:t>
            </a:r>
          </a:p>
          <a:p>
            <a:pPr algn="just"/>
            <a:r>
              <a:rPr lang="tr-TR" sz="1200" dirty="0" smtClean="0">
                <a:latin typeface="Comic Sans MS" pitchFamily="66" charset="0"/>
              </a:rPr>
              <a:t>•</a:t>
            </a:r>
            <a:r>
              <a:rPr lang="tr-TR" sz="1200" b="1" dirty="0" smtClean="0">
                <a:latin typeface="Comic Sans MS" pitchFamily="66" charset="0"/>
              </a:rPr>
              <a:t>Gerekli durumlarda,</a:t>
            </a:r>
            <a:r>
              <a:rPr lang="tr-TR" sz="1200" b="1" dirty="0" err="1" smtClean="0">
                <a:latin typeface="Comic Sans MS" pitchFamily="66" charset="0"/>
              </a:rPr>
              <a:t>filyasyon</a:t>
            </a:r>
            <a:r>
              <a:rPr lang="tr-TR" sz="1200" b="1" dirty="0" smtClean="0">
                <a:latin typeface="Comic Sans MS" pitchFamily="66" charset="0"/>
              </a:rPr>
              <a:t> çalışmalarına aile hekimleri </a:t>
            </a:r>
            <a:r>
              <a:rPr lang="tr-TR" sz="1200" b="1" dirty="0" err="1" smtClean="0">
                <a:latin typeface="Comic Sans MS" pitchFamily="66" charset="0"/>
              </a:rPr>
              <a:t>vehalk</a:t>
            </a:r>
            <a:r>
              <a:rPr lang="tr-TR" sz="1200" b="1" dirty="0" smtClean="0">
                <a:latin typeface="Comic Sans MS" pitchFamily="66" charset="0"/>
              </a:rPr>
              <a:t> sağlığı müdürlükleri </a:t>
            </a:r>
            <a:r>
              <a:rPr lang="tr-TR" sz="1200" b="1" dirty="0" err="1" smtClean="0">
                <a:latin typeface="Comic Sans MS" pitchFamily="66" charset="0"/>
              </a:rPr>
              <a:t>dekatılacaktır</a:t>
            </a:r>
            <a:endParaRPr lang="tr-TR" dirty="0"/>
          </a:p>
        </p:txBody>
      </p:sp>
      <p:sp>
        <p:nvSpPr>
          <p:cNvPr id="4" name="3 Slayt Numarası Yer Tutucusu"/>
          <p:cNvSpPr>
            <a:spLocks noGrp="1"/>
          </p:cNvSpPr>
          <p:nvPr>
            <p:ph type="sldNum" sz="quarter" idx="10"/>
          </p:nvPr>
        </p:nvSpPr>
        <p:spPr/>
        <p:txBody>
          <a:bodyPr/>
          <a:lstStyle/>
          <a:p>
            <a:fld id="{9E10D8D2-D5E6-4372-A5E5-7C823D2AFBD4}" type="slidenum">
              <a:rPr lang="tr-TR" smtClean="0"/>
              <a:pPr/>
              <a:t>87</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7 Başlık"/>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bwMode="auto">
          <a:xfrm rot="5400000">
            <a:off x="7764621" y="1174097"/>
            <a:ext cx="2286000" cy="381000"/>
          </a:xfrm>
        </p:spPr>
        <p:txBody>
          <a:bodyPr/>
          <a:lstStyle/>
          <a:p>
            <a:fld id="{FB7F5A2A-22CF-4FD6-AD7F-B6C6A4C92A87}" type="datetimeFigureOut">
              <a:rPr lang="tr-TR" smtClean="0"/>
              <a:pPr/>
              <a:t>11/03/2020</a:t>
            </a:fld>
            <a:endParaRPr lang="tr-TR"/>
          </a:p>
        </p:txBody>
      </p:sp>
      <p:sp>
        <p:nvSpPr>
          <p:cNvPr id="17" name="16 Altbilgi Yer Tutucusu"/>
          <p:cNvSpPr>
            <a:spLocks noGrp="1"/>
          </p:cNvSpPr>
          <p:nvPr>
            <p:ph type="ftr" sz="quarter" idx="11"/>
          </p:nvPr>
        </p:nvSpPr>
        <p:spPr bwMode="auto">
          <a:xfrm rot="5400000">
            <a:off x="7077269" y="4181669"/>
            <a:ext cx="3657600" cy="384048"/>
          </a:xfrm>
        </p:spPr>
        <p:txBody>
          <a:bodyPr/>
          <a:lstStyle/>
          <a:p>
            <a:endParaRPr lang="tr-TR"/>
          </a:p>
        </p:txBody>
      </p:sp>
      <p:sp>
        <p:nvSpPr>
          <p:cNvPr id="10" name="9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Düz Bağlayıcı"/>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Oval"/>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Oval"/>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Slayt Numarası Yer Tutucusu"/>
          <p:cNvSpPr>
            <a:spLocks noGrp="1"/>
          </p:cNvSpPr>
          <p:nvPr>
            <p:ph type="sldNum" sz="quarter" idx="12"/>
          </p:nvPr>
        </p:nvSpPr>
        <p:spPr bwMode="auto">
          <a:xfrm>
            <a:off x="1325544" y="4928702"/>
            <a:ext cx="609600" cy="517524"/>
          </a:xfrm>
        </p:spPr>
        <p:txBody>
          <a:bodyPr/>
          <a:lstStyle/>
          <a:p>
            <a:fld id="{8AC797BC-9C9F-434E-B3BE-32B2EE8F2A97}"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8" name="7 İçerik Yer Tutucusu"/>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4"/>
          </p:nvPr>
        </p:nvSpPr>
        <p:spPr/>
        <p:txBody>
          <a:bodyPr rtlCol="0"/>
          <a:lstStyle/>
          <a:p>
            <a:fld id="{FB7F5A2A-22CF-4FD6-AD7F-B6C6A4C92A87}" type="datetimeFigureOut">
              <a:rPr lang="tr-TR" smtClean="0"/>
              <a:pPr/>
              <a:t>11/03/2020</a:t>
            </a:fld>
            <a:endParaRPr lang="tr-TR"/>
          </a:p>
        </p:txBody>
      </p:sp>
      <p:sp>
        <p:nvSpPr>
          <p:cNvPr id="9" name="8 Slayt Numarası Yer Tutucusu"/>
          <p:cNvSpPr>
            <a:spLocks noGrp="1"/>
          </p:cNvSpPr>
          <p:nvPr>
            <p:ph type="sldNum" sz="quarter" idx="15"/>
          </p:nvPr>
        </p:nvSpPr>
        <p:spPr/>
        <p:txBody>
          <a:bodyPr rtlCol="0"/>
          <a:lstStyle/>
          <a:p>
            <a:fld id="{8AC797BC-9C9F-434E-B3BE-32B2EE8F2A97}" type="slidenum">
              <a:rPr lang="tr-TR" smtClean="0"/>
              <a:pPr/>
              <a:t>‹#›</a:t>
            </a:fld>
            <a:endParaRPr lang="tr-TR"/>
          </a:p>
        </p:txBody>
      </p:sp>
      <p:sp>
        <p:nvSpPr>
          <p:cNvPr id="10" name="9 Altbilgi Yer Tutucusu"/>
          <p:cNvSpPr>
            <a:spLocks noGrp="1"/>
          </p:cNvSpPr>
          <p:nvPr>
            <p:ph type="ftr" sz="quarter" idx="16"/>
          </p:nvPr>
        </p:nvSpPr>
        <p:spPr/>
        <p:txBody>
          <a:bodyPr rtlCol="0"/>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bwMode="auto">
          <a:xfrm rot="5400000">
            <a:off x="7763256" y="1170432"/>
            <a:ext cx="2286000" cy="381000"/>
          </a:xfrm>
        </p:spPr>
        <p:txBody>
          <a:bodyPr/>
          <a:lstStyle/>
          <a:p>
            <a:fld id="{FB7F5A2A-22CF-4FD6-AD7F-B6C6A4C92A87}" type="datetimeFigureOut">
              <a:rPr lang="tr-TR" smtClean="0"/>
              <a:pPr/>
              <a:t>11/03/2020</a:t>
            </a:fld>
            <a:endParaRPr lang="tr-TR"/>
          </a:p>
        </p:txBody>
      </p:sp>
      <p:sp>
        <p:nvSpPr>
          <p:cNvPr id="5" name="4 Altbilgi Yer Tutucusu"/>
          <p:cNvSpPr>
            <a:spLocks noGrp="1"/>
          </p:cNvSpPr>
          <p:nvPr>
            <p:ph type="ftr" sz="quarter" idx="11"/>
          </p:nvPr>
        </p:nvSpPr>
        <p:spPr bwMode="auto">
          <a:xfrm rot="5400000">
            <a:off x="7077456" y="4178808"/>
            <a:ext cx="3657600" cy="384048"/>
          </a:xfrm>
        </p:spPr>
        <p:txBody>
          <a:bodyPr/>
          <a:lstStyle/>
          <a:p>
            <a:endParaRPr lang="tr-TR"/>
          </a:p>
        </p:txBody>
      </p:sp>
      <p:sp>
        <p:nvSpPr>
          <p:cNvPr id="9" name="8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Oval"/>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Oval"/>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Oval"/>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üz Bağlayıcı"/>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Slayt Numarası Yer Tutucusu"/>
          <p:cNvSpPr>
            <a:spLocks noGrp="1"/>
          </p:cNvSpPr>
          <p:nvPr>
            <p:ph type="sldNum" sz="quarter" idx="12"/>
          </p:nvPr>
        </p:nvSpPr>
        <p:spPr bwMode="auto">
          <a:xfrm>
            <a:off x="1340616" y="4928702"/>
            <a:ext cx="609600" cy="517524"/>
          </a:xfrm>
        </p:spPr>
        <p:txBody>
          <a:bodyPr/>
          <a:lstStyle/>
          <a:p>
            <a:fld id="{8AC797BC-9C9F-434E-B3BE-32B2EE8F2A97}"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FB7F5A2A-22CF-4FD6-AD7F-B6C6A4C92A87}" type="datetimeFigureOut">
              <a:rPr lang="tr-TR" smtClean="0"/>
              <a:pPr/>
              <a:t>11/03/2020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AC797BC-9C9F-434E-B3BE-32B2EE8F2A97}" type="slidenum">
              <a:rPr lang="tr-TR" smtClean="0"/>
              <a:pPr/>
              <a:t>‹#›</a:t>
            </a:fld>
            <a:endParaRPr lang="tr-TR"/>
          </a:p>
        </p:txBody>
      </p:sp>
      <p:sp>
        <p:nvSpPr>
          <p:cNvPr id="9" name="8 İçerik Yer Tutucusu"/>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6 Veri Yer Tutucusu"/>
          <p:cNvSpPr>
            <a:spLocks noGrp="1"/>
          </p:cNvSpPr>
          <p:nvPr>
            <p:ph type="dt" sz="half" idx="10"/>
          </p:nvPr>
        </p:nvSpPr>
        <p:spPr/>
        <p:txBody>
          <a:bodyPr/>
          <a:lstStyle/>
          <a:p>
            <a:fld id="{FB7F5A2A-22CF-4FD6-AD7F-B6C6A4C92A87}" type="datetimeFigureOut">
              <a:rPr lang="tr-TR" smtClean="0"/>
              <a:pPr/>
              <a:t>11/03/2020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8AC797BC-9C9F-434E-B3BE-32B2EE8F2A97}" type="slidenum">
              <a:rPr lang="tr-TR" smtClean="0"/>
              <a:pPr/>
              <a:t>‹#›</a:t>
            </a:fld>
            <a:endParaRPr lang="tr-TR"/>
          </a:p>
        </p:txBody>
      </p:sp>
      <p:sp>
        <p:nvSpPr>
          <p:cNvPr id="11" name="10 İçerik Yer Tutucusu"/>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Metin Yer Tutucusu"/>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13 Metin Yer Tutucusu"/>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6" name="5 Veri Yer Tutucusu"/>
          <p:cNvSpPr>
            <a:spLocks noGrp="1"/>
          </p:cNvSpPr>
          <p:nvPr>
            <p:ph type="dt" sz="half" idx="10"/>
          </p:nvPr>
        </p:nvSpPr>
        <p:spPr/>
        <p:txBody>
          <a:bodyPr rtlCol="0"/>
          <a:lstStyle/>
          <a:p>
            <a:fld id="{FB7F5A2A-22CF-4FD6-AD7F-B6C6A4C92A87}" type="datetimeFigureOut">
              <a:rPr lang="tr-TR" smtClean="0"/>
              <a:pPr/>
              <a:t>11/03/2020</a:t>
            </a:fld>
            <a:endParaRPr lang="tr-TR"/>
          </a:p>
        </p:txBody>
      </p:sp>
      <p:sp>
        <p:nvSpPr>
          <p:cNvPr id="7" name="6 Slayt Numarası Yer Tutucusu"/>
          <p:cNvSpPr>
            <a:spLocks noGrp="1"/>
          </p:cNvSpPr>
          <p:nvPr>
            <p:ph type="sldNum" sz="quarter" idx="11"/>
          </p:nvPr>
        </p:nvSpPr>
        <p:spPr/>
        <p:txBody>
          <a:bodyPr rtlCol="0"/>
          <a:lstStyle/>
          <a:p>
            <a:fld id="{8AC797BC-9C9F-434E-B3BE-32B2EE8F2A97}" type="slidenum">
              <a:rPr lang="tr-TR" smtClean="0"/>
              <a:pPr/>
              <a:t>‹#›</a:t>
            </a:fld>
            <a:endParaRPr lang="tr-TR"/>
          </a:p>
        </p:txBody>
      </p:sp>
      <p:sp>
        <p:nvSpPr>
          <p:cNvPr id="8" name="7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FB7F5A2A-22CF-4FD6-AD7F-B6C6A4C92A87}" type="datetimeFigureOut">
              <a:rPr lang="tr-TR" smtClean="0"/>
              <a:pPr/>
              <a:t>11/03/2020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8AC797BC-9C9F-434E-B3BE-32B2EE8F2A97}"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9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Başlık"/>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İçerik Yer Tutucusu"/>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4"/>
          </p:nvPr>
        </p:nvSpPr>
        <p:spPr/>
        <p:txBody>
          <a:bodyPr rtlCol="0"/>
          <a:lstStyle/>
          <a:p>
            <a:fld id="{FB7F5A2A-22CF-4FD6-AD7F-B6C6A4C92A87}" type="datetimeFigureOut">
              <a:rPr lang="tr-TR" smtClean="0"/>
              <a:pPr/>
              <a:t>11/03/2020</a:t>
            </a:fld>
            <a:endParaRPr lang="tr-TR"/>
          </a:p>
        </p:txBody>
      </p:sp>
      <p:sp>
        <p:nvSpPr>
          <p:cNvPr id="22" name="21 Slayt Numarası Yer Tutucusu"/>
          <p:cNvSpPr>
            <a:spLocks noGrp="1"/>
          </p:cNvSpPr>
          <p:nvPr>
            <p:ph type="sldNum" sz="quarter" idx="15"/>
          </p:nvPr>
        </p:nvSpPr>
        <p:spPr/>
        <p:txBody>
          <a:bodyPr rtlCol="0"/>
          <a:lstStyle/>
          <a:p>
            <a:fld id="{8AC797BC-9C9F-434E-B3BE-32B2EE8F2A97}" type="slidenum">
              <a:rPr lang="tr-TR" smtClean="0"/>
              <a:pPr/>
              <a:t>‹#›</a:t>
            </a:fld>
            <a:endParaRPr lang="tr-TR"/>
          </a:p>
        </p:txBody>
      </p:sp>
      <p:sp>
        <p:nvSpPr>
          <p:cNvPr id="23" name="22 Altbilgi Yer Tutucusu"/>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Düz Bağlayıcı"/>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Başlık"/>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9 Düz Bağlayıcı"/>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Dikdörtgen"/>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Veri Yer Tutucusu"/>
          <p:cNvSpPr>
            <a:spLocks noGrp="1"/>
          </p:cNvSpPr>
          <p:nvPr>
            <p:ph type="dt" sz="half" idx="10"/>
          </p:nvPr>
        </p:nvSpPr>
        <p:spPr/>
        <p:txBody>
          <a:bodyPr rtlCol="0"/>
          <a:lstStyle/>
          <a:p>
            <a:fld id="{FB7F5A2A-22CF-4FD6-AD7F-B6C6A4C92A87}" type="datetimeFigureOut">
              <a:rPr lang="tr-TR" smtClean="0"/>
              <a:pPr/>
              <a:t>11/03/2020</a:t>
            </a:fld>
            <a:endParaRPr lang="tr-TR"/>
          </a:p>
        </p:txBody>
      </p:sp>
      <p:sp>
        <p:nvSpPr>
          <p:cNvPr id="18" name="17 Slayt Numarası Yer Tutucusu"/>
          <p:cNvSpPr>
            <a:spLocks noGrp="1"/>
          </p:cNvSpPr>
          <p:nvPr>
            <p:ph type="sldNum" sz="quarter" idx="11"/>
          </p:nvPr>
        </p:nvSpPr>
        <p:spPr/>
        <p:txBody>
          <a:bodyPr rtlCol="0"/>
          <a:lstStyle/>
          <a:p>
            <a:fld id="{8AC797BC-9C9F-434E-B3BE-32B2EE8F2A97}" type="slidenum">
              <a:rPr lang="tr-TR" smtClean="0"/>
              <a:pPr/>
              <a:t>‹#›</a:t>
            </a:fld>
            <a:endParaRPr lang="tr-TR"/>
          </a:p>
        </p:txBody>
      </p:sp>
      <p:sp>
        <p:nvSpPr>
          <p:cNvPr id="21" name="20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FB7F5A2A-22CF-4FD6-AD7F-B6C6A4C92A87}" type="datetimeFigureOut">
              <a:rPr lang="tr-TR" smtClean="0"/>
              <a:pPr/>
              <a:t>11/03/2020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AC797BC-9C9F-434E-B3BE-32B2EE8F2A97}"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FB7F5A2A-22CF-4FD6-AD7F-B6C6A4C92A87}" type="datetimeFigureOut">
              <a:rPr lang="tr-TR" smtClean="0"/>
              <a:pPr/>
              <a:t>11/03/2020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AC797BC-9C9F-434E-B3BE-32B2EE8F2A97}"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Başlık Yer Tutucusu"/>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B7F5A2A-22CF-4FD6-AD7F-B6C6A4C92A87}" type="datetimeFigureOut">
              <a:rPr lang="tr-TR" smtClean="0"/>
              <a:pPr/>
              <a:t>11/03/2020</a:t>
            </a:fld>
            <a:endParaRPr lang="tr-TR"/>
          </a:p>
        </p:txBody>
      </p:sp>
      <p:sp>
        <p:nvSpPr>
          <p:cNvPr id="3" name="2 Altbilgi Yer Tutucusu"/>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6 Düz Bağlayıcı"/>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Slayt Numarası Yer Tutucusu"/>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8AC797BC-9C9F-434E-B3BE-32B2EE8F2A97}"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s://www.resmigazete.gov.tr/eskiler/2019/05/20190504-1.htm"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643042" y="1857364"/>
            <a:ext cx="7929618" cy="1894362"/>
          </a:xfrm>
        </p:spPr>
        <p:txBody>
          <a:bodyPr>
            <a:normAutofit/>
          </a:bodyPr>
          <a:lstStyle/>
          <a:p>
            <a:pPr algn="ctr"/>
            <a:r>
              <a:rPr lang="tr-TR" sz="3600" dirty="0" smtClean="0">
                <a:solidFill>
                  <a:schemeClr val="accent1">
                    <a:lumMod val="75000"/>
                  </a:schemeClr>
                </a:solidFill>
                <a:latin typeface="Comic Sans MS" pitchFamily="66" charset="0"/>
                <a:cs typeface="Arial" pitchFamily="34" charset="0"/>
              </a:rPr>
              <a:t>Bulaşıcı hastalıklarda epidemiyoloji</a:t>
            </a:r>
            <a:endParaRPr lang="tr-TR" sz="3600" dirty="0">
              <a:solidFill>
                <a:schemeClr val="accent1">
                  <a:lumMod val="75000"/>
                </a:schemeClr>
              </a:solidFill>
              <a:latin typeface="Comic Sans MS" pitchFamily="66" charset="0"/>
              <a:cs typeface="Arial" pitchFamily="34" charset="0"/>
            </a:endParaRPr>
          </a:p>
        </p:txBody>
      </p:sp>
      <p:sp>
        <p:nvSpPr>
          <p:cNvPr id="3" name="2 Alt Başlık"/>
          <p:cNvSpPr>
            <a:spLocks noGrp="1"/>
          </p:cNvSpPr>
          <p:nvPr>
            <p:ph type="subTitle" idx="1"/>
          </p:nvPr>
        </p:nvSpPr>
        <p:spPr>
          <a:xfrm>
            <a:off x="4000496" y="5214950"/>
            <a:ext cx="6172200" cy="1371600"/>
          </a:xfrm>
        </p:spPr>
        <p:txBody>
          <a:bodyPr>
            <a:normAutofit/>
          </a:bodyPr>
          <a:lstStyle/>
          <a:p>
            <a:r>
              <a:rPr lang="tr-TR" sz="2400" dirty="0" err="1" smtClean="0">
                <a:solidFill>
                  <a:schemeClr val="accent1">
                    <a:lumMod val="75000"/>
                  </a:schemeClr>
                </a:solidFill>
                <a:latin typeface="Comic Sans MS" pitchFamily="66" charset="0"/>
              </a:rPr>
              <a:t>Dr.Öğr</a:t>
            </a:r>
            <a:r>
              <a:rPr lang="tr-TR" sz="2400" dirty="0" smtClean="0">
                <a:solidFill>
                  <a:schemeClr val="accent1">
                    <a:lumMod val="75000"/>
                  </a:schemeClr>
                </a:solidFill>
                <a:latin typeface="Comic Sans MS" pitchFamily="66" charset="0"/>
              </a:rPr>
              <a:t>.Üyesi </a:t>
            </a:r>
            <a:r>
              <a:rPr lang="tr-TR" sz="2400" dirty="0" err="1" smtClean="0">
                <a:solidFill>
                  <a:schemeClr val="accent1">
                    <a:lumMod val="75000"/>
                  </a:schemeClr>
                </a:solidFill>
                <a:latin typeface="Comic Sans MS" pitchFamily="66" charset="0"/>
              </a:rPr>
              <a:t>Nilden</a:t>
            </a:r>
            <a:r>
              <a:rPr lang="tr-TR" sz="2400" dirty="0" smtClean="0">
                <a:solidFill>
                  <a:schemeClr val="accent1">
                    <a:lumMod val="75000"/>
                  </a:schemeClr>
                </a:solidFill>
                <a:latin typeface="Comic Sans MS" pitchFamily="66" charset="0"/>
              </a:rPr>
              <a:t> ARSLAN</a:t>
            </a:r>
          </a:p>
          <a:p>
            <a:r>
              <a:rPr lang="tr-TR" sz="2400" dirty="0" smtClean="0">
                <a:solidFill>
                  <a:schemeClr val="accent1">
                    <a:lumMod val="75000"/>
                  </a:schemeClr>
                </a:solidFill>
                <a:latin typeface="Comic Sans MS" pitchFamily="66" charset="0"/>
              </a:rPr>
              <a:t>Halk Sağlığı AD.</a:t>
            </a:r>
            <a:endParaRPr lang="tr-TR" sz="2400" dirty="0">
              <a:solidFill>
                <a:schemeClr val="accent1">
                  <a:lumMod val="75000"/>
                </a:schemeClr>
              </a:solidFill>
              <a:latin typeface="Comic Sans MS"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u="sng" dirty="0" smtClean="0">
                <a:solidFill>
                  <a:schemeClr val="accent1">
                    <a:lumMod val="50000"/>
                  </a:schemeClr>
                </a:solidFill>
                <a:latin typeface="Comic Sans MS" pitchFamily="66" charset="0"/>
              </a:rPr>
              <a:t>Sunum planı</a:t>
            </a:r>
            <a:endParaRPr lang="tr-TR" sz="3600" u="sng" dirty="0">
              <a:solidFill>
                <a:schemeClr val="accent1">
                  <a:lumMod val="50000"/>
                </a:schemeClr>
              </a:solidFill>
              <a:latin typeface="Comic Sans MS" pitchFamily="66" charset="0"/>
            </a:endParaRPr>
          </a:p>
        </p:txBody>
      </p:sp>
      <p:sp>
        <p:nvSpPr>
          <p:cNvPr id="3" name="2 İçerik Yer Tutucusu"/>
          <p:cNvSpPr>
            <a:spLocks noGrp="1"/>
          </p:cNvSpPr>
          <p:nvPr>
            <p:ph sz="quarter" idx="1"/>
          </p:nvPr>
        </p:nvSpPr>
        <p:spPr>
          <a:xfrm>
            <a:off x="457200" y="1600200"/>
            <a:ext cx="8401080" cy="4873752"/>
          </a:xfrm>
        </p:spPr>
        <p:txBody>
          <a:bodyPr>
            <a:normAutofit/>
          </a:bodyPr>
          <a:lstStyle/>
          <a:p>
            <a:r>
              <a:rPr lang="tr-TR" sz="2800" dirty="0" smtClean="0">
                <a:latin typeface="Comic Sans MS" pitchFamily="66" charset="0"/>
              </a:rPr>
              <a:t>Tanımlar</a:t>
            </a:r>
          </a:p>
          <a:p>
            <a:r>
              <a:rPr lang="tr-TR" altLang="tr-TR" sz="2800" dirty="0" smtClean="0">
                <a:latin typeface="Comic Sans MS" pitchFamily="66" charset="0"/>
              </a:rPr>
              <a:t>Bulaşıcı Hastalıklar Epidemiyolojisi</a:t>
            </a:r>
          </a:p>
          <a:p>
            <a:r>
              <a:rPr lang="tr-TR" altLang="tr-TR" sz="2800" dirty="0" smtClean="0">
                <a:latin typeface="Comic Sans MS" pitchFamily="66" charset="0"/>
              </a:rPr>
              <a:t>Salgın İnceleme ve Kontrolünde Basamaklar</a:t>
            </a:r>
          </a:p>
          <a:p>
            <a:r>
              <a:rPr lang="tr-TR" altLang="tr-TR" sz="2800" dirty="0" smtClean="0">
                <a:latin typeface="Comic Sans MS" pitchFamily="66" charset="0"/>
              </a:rPr>
              <a:t>Bulaşıcı Hastalıkların Önemi ve Önlemler</a:t>
            </a:r>
          </a:p>
          <a:p>
            <a:r>
              <a:rPr lang="tr-TR" sz="2800" dirty="0" smtClean="0">
                <a:latin typeface="Comic Sans MS" pitchFamily="66" charset="0"/>
              </a:rPr>
              <a:t>Bulaşıcı Hastalıkların İhbarı ve Bildirimi Sistemi</a:t>
            </a:r>
          </a:p>
          <a:p>
            <a:r>
              <a:rPr lang="tr-TR" sz="2800" dirty="0" smtClean="0">
                <a:latin typeface="Comic Sans MS" pitchFamily="66" charset="0"/>
              </a:rPr>
              <a:t>Bildirimi Zorunlu Bulaşıcı Hastalık Grupları</a:t>
            </a:r>
          </a:p>
          <a:p>
            <a:pPr>
              <a:buNone/>
            </a:pPr>
            <a:r>
              <a:rPr lang="tr-TR" sz="2800" dirty="0" smtClean="0">
                <a:effectLst>
                  <a:outerShdw blurRad="38100" dist="25400" dir="5400000" algn="tl" rotWithShape="0">
                    <a:srgbClr val="000000">
                      <a:alpha val="43000"/>
                    </a:srgbClr>
                  </a:outerShdw>
                </a:effectLst>
                <a:latin typeface="Comic Sans MS" pitchFamily="66" charset="0"/>
              </a:rPr>
              <a:t/>
            </a:r>
            <a:br>
              <a:rPr lang="tr-TR" sz="2800" dirty="0" smtClean="0">
                <a:effectLst>
                  <a:outerShdw blurRad="38100" dist="25400" dir="5400000" algn="tl" rotWithShape="0">
                    <a:srgbClr val="000000">
                      <a:alpha val="43000"/>
                    </a:srgbClr>
                  </a:outerShdw>
                </a:effectLst>
                <a:latin typeface="Comic Sans MS" pitchFamily="66" charset="0"/>
              </a:rPr>
            </a:br>
            <a:endParaRPr lang="tr-TR" altLang="tr-TR" sz="2800" dirty="0" smtClean="0">
              <a:latin typeface="Comic Sans MS" pitchFamily="66" charset="0"/>
            </a:endParaRPr>
          </a:p>
          <a:p>
            <a:endParaRPr lang="tr-TR" sz="2800" dirty="0" smtClean="0">
              <a:latin typeface="Comic Sans MS" pitchFamily="66" charset="0"/>
            </a:endParaRPr>
          </a:p>
          <a:p>
            <a:endParaRPr lang="tr-TR" sz="2800" dirty="0">
              <a:latin typeface="Comic Sans MS" pitchFamily="66" charset="0"/>
            </a:endParaRPr>
          </a:p>
        </p:txBody>
      </p:sp>
      <p:pic>
        <p:nvPicPr>
          <p:cNvPr id="4" name="Resim 2"/>
          <p:cNvPicPr>
            <a:picLocks noChangeAspect="1"/>
          </p:cNvPicPr>
          <p:nvPr/>
        </p:nvPicPr>
        <p:blipFill>
          <a:blip r:embed="rId2"/>
          <a:stretch>
            <a:fillRect/>
          </a:stretch>
        </p:blipFill>
        <p:spPr>
          <a:xfrm>
            <a:off x="6000760" y="5172075"/>
            <a:ext cx="2705100" cy="16859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2910" y="1071546"/>
            <a:ext cx="7500990" cy="3970318"/>
          </a:xfrm>
          <a:prstGeom prst="rect">
            <a:avLst/>
          </a:prstGeom>
        </p:spPr>
        <p:txBody>
          <a:bodyPr wrap="square">
            <a:spAutoFit/>
          </a:bodyPr>
          <a:lstStyle/>
          <a:p>
            <a:r>
              <a:rPr lang="tr-TR" sz="2800" dirty="0" smtClean="0">
                <a:latin typeface="Comic Sans MS" pitchFamily="66" charset="0"/>
              </a:rPr>
              <a:t>Epidemiyoloji, </a:t>
            </a:r>
          </a:p>
          <a:p>
            <a:endParaRPr lang="tr-TR" sz="2800" dirty="0" smtClean="0">
              <a:latin typeface="Comic Sans MS" pitchFamily="66" charset="0"/>
            </a:endParaRPr>
          </a:p>
          <a:p>
            <a:r>
              <a:rPr lang="tr-TR" sz="2800" dirty="0" smtClean="0">
                <a:latin typeface="Comic Sans MS" pitchFamily="66" charset="0"/>
              </a:rPr>
              <a:t>toplumun tümünün veya belirli özellikleri</a:t>
            </a:r>
          </a:p>
          <a:p>
            <a:endParaRPr lang="tr-TR" sz="2800" dirty="0" smtClean="0">
              <a:latin typeface="Comic Sans MS" pitchFamily="66" charset="0"/>
            </a:endParaRPr>
          </a:p>
          <a:p>
            <a:r>
              <a:rPr lang="tr-TR" sz="2800" dirty="0" smtClean="0">
                <a:latin typeface="Comic Sans MS" pitchFamily="66" charset="0"/>
              </a:rPr>
              <a:t>olan grupların sağlığını etkileyen olayların,</a:t>
            </a:r>
          </a:p>
          <a:p>
            <a:endParaRPr lang="tr-TR" sz="2800" dirty="0" smtClean="0">
              <a:latin typeface="Comic Sans MS" pitchFamily="66" charset="0"/>
            </a:endParaRPr>
          </a:p>
          <a:p>
            <a:r>
              <a:rPr lang="tr-TR" sz="2800" dirty="0" smtClean="0">
                <a:latin typeface="Comic Sans MS" pitchFamily="66" charset="0"/>
              </a:rPr>
              <a:t>çeşitli faktörlerin etkilerinin sayısal ölçülüp</a:t>
            </a:r>
          </a:p>
          <a:p>
            <a:endParaRPr lang="tr-TR" sz="2800" dirty="0" smtClean="0">
              <a:latin typeface="Comic Sans MS" pitchFamily="66" charset="0"/>
            </a:endParaRPr>
          </a:p>
          <a:p>
            <a:r>
              <a:rPr lang="tr-TR" sz="2800" dirty="0" smtClean="0">
                <a:latin typeface="Comic Sans MS" pitchFamily="66" charset="0"/>
              </a:rPr>
              <a:t>belirtilmesi ile ilgilenen bilimdir. </a:t>
            </a:r>
            <a:endParaRPr lang="tr-TR" sz="2800" dirty="0">
              <a:latin typeface="Comic Sans MS" pitchFamily="66"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İçerik Yer Tutucusu"/>
          <p:cNvSpPr txBox="1">
            <a:spLocks/>
          </p:cNvSpPr>
          <p:nvPr/>
        </p:nvSpPr>
        <p:spPr>
          <a:xfrm>
            <a:off x="428596" y="1000108"/>
            <a:ext cx="8207375" cy="4746625"/>
          </a:xfrm>
          <a:prstGeom prst="rect">
            <a:avLst/>
          </a:prstGeom>
        </p:spPr>
        <p:txBody>
          <a:bodyPr/>
          <a:lstStyle/>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tr-TR" altLang="tr-TR" sz="2800" b="0" i="0" u="sng" strike="noStrike" kern="1200" cap="none" spc="0" normalizeH="0" baseline="0" noProof="0" dirty="0" smtClean="0">
                <a:ln>
                  <a:noFill/>
                </a:ln>
                <a:solidFill>
                  <a:schemeClr val="tx1"/>
                </a:solidFill>
                <a:effectLst/>
                <a:uLnTx/>
                <a:uFillTx/>
                <a:latin typeface="Comic Sans MS" pitchFamily="66" charset="0"/>
                <a:ea typeface="+mn-ea"/>
                <a:cs typeface="+mn-cs"/>
              </a:rPr>
              <a:t>Enfeksiyon</a:t>
            </a:r>
            <a:r>
              <a:rPr kumimoji="0" lang="tr-TR" altLang="tr-TR" sz="2800" b="0" i="0" u="none" strike="noStrike" kern="1200" cap="none" spc="0" normalizeH="0" baseline="0" noProof="0" dirty="0" smtClean="0">
                <a:ln>
                  <a:noFill/>
                </a:ln>
                <a:solidFill>
                  <a:schemeClr val="tx1"/>
                </a:solidFill>
                <a:effectLst/>
                <a:uLnTx/>
                <a:uFillTx/>
                <a:latin typeface="Comic Sans MS" pitchFamily="66" charset="0"/>
                <a:ea typeface="+mn-ea"/>
                <a:cs typeface="+mn-cs"/>
              </a:rPr>
              <a:t>: Bir </a:t>
            </a:r>
            <a:r>
              <a:rPr kumimoji="0" lang="tr-TR" altLang="tr-TR" sz="2800" b="0" i="0" u="none" strike="noStrike" kern="1200" cap="none" spc="0" normalizeH="0" baseline="0" noProof="0" dirty="0" err="1" smtClean="0">
                <a:ln>
                  <a:noFill/>
                </a:ln>
                <a:solidFill>
                  <a:schemeClr val="tx1"/>
                </a:solidFill>
                <a:effectLst/>
                <a:uLnTx/>
                <a:uFillTx/>
                <a:latin typeface="Comic Sans MS" pitchFamily="66" charset="0"/>
                <a:ea typeface="+mn-ea"/>
                <a:cs typeface="+mn-cs"/>
              </a:rPr>
              <a:t>enfeksiyöz</a:t>
            </a:r>
            <a:r>
              <a:rPr kumimoji="0" lang="tr-TR" altLang="tr-TR" sz="2800" b="0" i="0" u="none" strike="noStrike" kern="1200" cap="none" spc="0" normalizeH="0" baseline="0" noProof="0" dirty="0" smtClean="0">
                <a:ln>
                  <a:noFill/>
                </a:ln>
                <a:solidFill>
                  <a:schemeClr val="tx1"/>
                </a:solidFill>
                <a:effectLst/>
                <a:uLnTx/>
                <a:uFillTx/>
                <a:latin typeface="Comic Sans MS" pitchFamily="66" charset="0"/>
                <a:ea typeface="+mn-ea"/>
                <a:cs typeface="+mn-cs"/>
              </a:rPr>
              <a:t> ajanın konakçıya girerek yerleşmesidir.</a:t>
            </a: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a:buChar char=""/>
              <a:tabLst/>
              <a:defRPr/>
            </a:pPr>
            <a:endParaRPr kumimoji="0" lang="tr-TR" altLang="tr-TR" sz="28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tr-TR" altLang="tr-TR" sz="2800" b="0" i="0" u="sng" strike="noStrike" kern="1200" cap="none" spc="0" normalizeH="0" baseline="0" noProof="0" dirty="0" err="1" smtClean="0">
                <a:ln>
                  <a:noFill/>
                </a:ln>
                <a:solidFill>
                  <a:schemeClr val="tx1"/>
                </a:solidFill>
                <a:effectLst/>
                <a:uLnTx/>
                <a:uFillTx/>
                <a:latin typeface="Comic Sans MS" pitchFamily="66" charset="0"/>
                <a:ea typeface="+mn-ea"/>
                <a:cs typeface="+mn-cs"/>
              </a:rPr>
              <a:t>Subklinik</a:t>
            </a:r>
            <a:r>
              <a:rPr kumimoji="0" lang="tr-TR" altLang="tr-TR" sz="2800" b="0" i="0" u="sng" strike="noStrike" kern="1200" cap="none" spc="0" normalizeH="0" baseline="0" noProof="0" dirty="0" smtClean="0">
                <a:ln>
                  <a:noFill/>
                </a:ln>
                <a:solidFill>
                  <a:schemeClr val="tx1"/>
                </a:solidFill>
                <a:effectLst/>
                <a:uLnTx/>
                <a:uFillTx/>
                <a:latin typeface="Comic Sans MS" pitchFamily="66" charset="0"/>
                <a:ea typeface="+mn-ea"/>
                <a:cs typeface="+mn-cs"/>
              </a:rPr>
              <a:t> enfeksiyon</a:t>
            </a:r>
            <a:r>
              <a:rPr kumimoji="0" lang="tr-TR" altLang="tr-TR" sz="2800" b="0" i="0" u="none" strike="noStrike" kern="1200" cap="none" spc="0" normalizeH="0" baseline="0" noProof="0" dirty="0" smtClean="0">
                <a:ln>
                  <a:noFill/>
                </a:ln>
                <a:solidFill>
                  <a:schemeClr val="tx1"/>
                </a:solidFill>
                <a:effectLst/>
                <a:uLnTx/>
                <a:uFillTx/>
                <a:latin typeface="Comic Sans MS" pitchFamily="66" charset="0"/>
                <a:ea typeface="+mn-ea"/>
                <a:cs typeface="+mn-cs"/>
              </a:rPr>
              <a:t>: Bir </a:t>
            </a:r>
            <a:r>
              <a:rPr kumimoji="0" lang="tr-TR" altLang="tr-TR" sz="2800" b="0" i="0" u="none" strike="noStrike" kern="1200" cap="none" spc="0" normalizeH="0" baseline="0" noProof="0" dirty="0" err="1" smtClean="0">
                <a:ln>
                  <a:noFill/>
                </a:ln>
                <a:solidFill>
                  <a:schemeClr val="tx1"/>
                </a:solidFill>
                <a:effectLst/>
                <a:uLnTx/>
                <a:uFillTx/>
                <a:latin typeface="Comic Sans MS" pitchFamily="66" charset="0"/>
                <a:ea typeface="+mn-ea"/>
                <a:cs typeface="+mn-cs"/>
              </a:rPr>
              <a:t>enfeksiyöz</a:t>
            </a:r>
            <a:r>
              <a:rPr kumimoji="0" lang="tr-TR" altLang="tr-TR" sz="2800" b="0" i="0" u="none" strike="noStrike" kern="1200" cap="none" spc="0" normalizeH="0" baseline="0" noProof="0" dirty="0" smtClean="0">
                <a:ln>
                  <a:noFill/>
                </a:ln>
                <a:solidFill>
                  <a:schemeClr val="tx1"/>
                </a:solidFill>
                <a:effectLst/>
                <a:uLnTx/>
                <a:uFillTx/>
                <a:latin typeface="Comic Sans MS" pitchFamily="66" charset="0"/>
                <a:ea typeface="+mn-ea"/>
                <a:cs typeface="+mn-cs"/>
              </a:rPr>
              <a:t> ajanın vücuda girip hastalık belirtileri ortaya çıkarmadan çeşitli reaksiyonlara neden olmasıdır. </a:t>
            </a:r>
          </a:p>
          <a:p>
            <a:pPr marL="274320" marR="0" lvl="0" indent="-274320" algn="just" defTabSz="914400" rtl="0" eaLnBrk="1" fontAlgn="auto" latinLnBrk="0" hangingPunct="1">
              <a:lnSpc>
                <a:spcPct val="100000"/>
              </a:lnSpc>
              <a:spcBef>
                <a:spcPts val="600"/>
              </a:spcBef>
              <a:spcAft>
                <a:spcPts val="0"/>
              </a:spcAft>
              <a:buClr>
                <a:schemeClr val="accent1"/>
              </a:buClr>
              <a:buSzPct val="70000"/>
              <a:tabLst/>
              <a:defRPr/>
            </a:pPr>
            <a:r>
              <a:rPr lang="tr-TR" altLang="tr-TR" sz="2800" dirty="0" smtClean="0">
                <a:latin typeface="Comic Sans MS" pitchFamily="66" charset="0"/>
              </a:rPr>
              <a:t>   </a:t>
            </a:r>
            <a:r>
              <a:rPr kumimoji="0" lang="tr-TR" altLang="tr-TR" sz="2800" b="0" i="0" u="none" strike="noStrike" kern="1200" cap="none" spc="0" normalizeH="0" baseline="0" noProof="0" dirty="0" err="1" smtClean="0">
                <a:ln>
                  <a:noFill/>
                </a:ln>
                <a:solidFill>
                  <a:schemeClr val="tx1"/>
                </a:solidFill>
                <a:effectLst/>
                <a:uLnTx/>
                <a:uFillTx/>
                <a:latin typeface="Comic Sans MS" pitchFamily="66" charset="0"/>
                <a:ea typeface="+mn-ea"/>
                <a:cs typeface="+mn-cs"/>
              </a:rPr>
              <a:t>Laboratuvar</a:t>
            </a:r>
            <a:r>
              <a:rPr kumimoji="0" lang="tr-TR" altLang="tr-TR" sz="2800" b="0" i="0" u="none" strike="noStrike" kern="1200" cap="none" spc="0" normalizeH="0" baseline="0" noProof="0" dirty="0" smtClean="0">
                <a:ln>
                  <a:noFill/>
                </a:ln>
                <a:solidFill>
                  <a:schemeClr val="tx1"/>
                </a:solidFill>
                <a:effectLst/>
                <a:uLnTx/>
                <a:uFillTx/>
                <a:latin typeface="Comic Sans MS" pitchFamily="66" charset="0"/>
                <a:ea typeface="+mn-ea"/>
                <a:cs typeface="+mn-cs"/>
              </a:rPr>
              <a:t> tetkikleri ile enfeksiyon varlığı gösterilebilir.</a:t>
            </a:r>
          </a:p>
          <a:p>
            <a:pPr marL="274320" marR="0" lvl="0" indent="-274320" algn="just" defTabSz="914400" rtl="0" eaLnBrk="1" fontAlgn="auto" latinLnBrk="0" hangingPunct="1">
              <a:lnSpc>
                <a:spcPct val="100000"/>
              </a:lnSpc>
              <a:spcBef>
                <a:spcPts val="600"/>
              </a:spcBef>
              <a:spcAft>
                <a:spcPts val="0"/>
              </a:spcAft>
              <a:buClr>
                <a:schemeClr val="accent1"/>
              </a:buClr>
              <a:buSzPct val="70000"/>
              <a:buFontTx/>
              <a:buNone/>
              <a:tabLst/>
              <a:defRPr/>
            </a:pPr>
            <a:r>
              <a:rPr kumimoji="0" lang="tr-TR" altLang="tr-TR" sz="28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57158" y="1214422"/>
            <a:ext cx="8358246" cy="4124206"/>
          </a:xfrm>
          <a:prstGeom prst="rect">
            <a:avLst/>
          </a:prstGeom>
        </p:spPr>
        <p:txBody>
          <a:bodyPr wrap="square">
            <a:spAutoFit/>
          </a:bodyPr>
          <a:lstStyle/>
          <a:p>
            <a:pPr marL="274320" lvl="0" indent="-274320" algn="just">
              <a:spcBef>
                <a:spcPts val="600"/>
              </a:spcBef>
              <a:buClr>
                <a:schemeClr val="accent1"/>
              </a:buClr>
              <a:buSzPct val="70000"/>
              <a:buFont typeface="Wingdings"/>
              <a:buChar char=""/>
              <a:defRPr/>
            </a:pPr>
            <a:r>
              <a:rPr lang="tr-TR" altLang="tr-TR" sz="2800" u="sng" dirty="0" smtClean="0">
                <a:latin typeface="Comic Sans MS" pitchFamily="66" charset="0"/>
              </a:rPr>
              <a:t>Enfeksiyon hastalığı</a:t>
            </a:r>
            <a:r>
              <a:rPr lang="tr-TR" altLang="tr-TR" sz="2800" dirty="0" smtClean="0">
                <a:latin typeface="Comic Sans MS" pitchFamily="66" charset="0"/>
              </a:rPr>
              <a:t>: Bir </a:t>
            </a:r>
            <a:r>
              <a:rPr lang="tr-TR" altLang="tr-TR" sz="2800" dirty="0" err="1" smtClean="0">
                <a:latin typeface="Comic Sans MS" pitchFamily="66" charset="0"/>
              </a:rPr>
              <a:t>enfeksiyöz</a:t>
            </a:r>
            <a:r>
              <a:rPr lang="tr-TR" altLang="tr-TR" sz="2800" dirty="0" smtClean="0">
                <a:latin typeface="Comic Sans MS" pitchFamily="66" charset="0"/>
              </a:rPr>
              <a:t> ajanın vücuda girip çoğalarak, hastalık belirtileri ortaya çıkarmasıdır.</a:t>
            </a:r>
          </a:p>
          <a:p>
            <a:pPr marL="274320" lvl="0" indent="-274320" algn="just">
              <a:spcBef>
                <a:spcPts val="600"/>
              </a:spcBef>
              <a:buClr>
                <a:schemeClr val="accent1"/>
              </a:buClr>
              <a:buSzPct val="70000"/>
              <a:buFont typeface="Wingdings"/>
              <a:buChar char=""/>
              <a:defRPr/>
            </a:pPr>
            <a:endParaRPr lang="tr-TR" altLang="tr-TR" sz="2800" dirty="0" smtClean="0">
              <a:latin typeface="Comic Sans MS" pitchFamily="66" charset="0"/>
            </a:endParaRPr>
          </a:p>
          <a:p>
            <a:pPr marL="274320" lvl="0" indent="-274320" algn="just">
              <a:spcBef>
                <a:spcPts val="600"/>
              </a:spcBef>
              <a:buClr>
                <a:schemeClr val="accent1"/>
              </a:buClr>
              <a:buSzPct val="70000"/>
              <a:buFont typeface="Wingdings"/>
              <a:buChar char=""/>
              <a:defRPr/>
            </a:pPr>
            <a:r>
              <a:rPr lang="tr-TR" sz="2800" u="sng" dirty="0" smtClean="0">
                <a:latin typeface="Comic Sans MS" pitchFamily="66" charset="0"/>
              </a:rPr>
              <a:t>Bulaşıcı hastalık</a:t>
            </a:r>
            <a:r>
              <a:rPr lang="tr-TR" sz="2800" dirty="0" smtClean="0">
                <a:latin typeface="Comic Sans MS" pitchFamily="66" charset="0"/>
              </a:rPr>
              <a:t>: Özel bir enfeksiyon etkeninin veya onun </a:t>
            </a:r>
            <a:r>
              <a:rPr lang="tr-TR" sz="2800" dirty="0" err="1" smtClean="0">
                <a:latin typeface="Comic Sans MS" pitchFamily="66" charset="0"/>
              </a:rPr>
              <a:t>toksik</a:t>
            </a:r>
            <a:r>
              <a:rPr lang="tr-TR" sz="2800" dirty="0" smtClean="0">
                <a:latin typeface="Comic Sans MS" pitchFamily="66" charset="0"/>
              </a:rPr>
              <a:t> ürünlerinin </a:t>
            </a:r>
            <a:r>
              <a:rPr lang="tr-TR" sz="2800" dirty="0" err="1" smtClean="0">
                <a:latin typeface="Comic Sans MS" pitchFamily="66" charset="0"/>
              </a:rPr>
              <a:t>enfekte</a:t>
            </a:r>
            <a:r>
              <a:rPr lang="tr-TR" sz="2800" dirty="0" smtClean="0">
                <a:latin typeface="Comic Sans MS" pitchFamily="66" charset="0"/>
              </a:rPr>
              <a:t> bir kişiden başka bir kişiye doğrudan veya dolaylı yoldan geçerek yaptığı hastalıklardır.(Kızamık, </a:t>
            </a:r>
            <a:r>
              <a:rPr lang="tr-TR" sz="2800" dirty="0" err="1" smtClean="0">
                <a:latin typeface="Comic Sans MS" pitchFamily="66" charset="0"/>
              </a:rPr>
              <a:t>influenza</a:t>
            </a:r>
            <a:r>
              <a:rPr lang="tr-TR" sz="2800" dirty="0" smtClean="0">
                <a:latin typeface="Comic Sans MS" pitchFamily="66" charset="0"/>
              </a:rPr>
              <a:t>, tifo).</a:t>
            </a:r>
            <a:endParaRPr lang="tr-TR" altLang="tr-TR" sz="2800" dirty="0" smtClean="0">
              <a:latin typeface="Comic Sans MS" pitchFamily="6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İçerik Yer Tutucusu"/>
          <p:cNvSpPr>
            <a:spLocks noGrp="1"/>
          </p:cNvSpPr>
          <p:nvPr>
            <p:ph idx="1"/>
          </p:nvPr>
        </p:nvSpPr>
        <p:spPr>
          <a:xfrm>
            <a:off x="685800" y="981075"/>
            <a:ext cx="7989888" cy="4962525"/>
          </a:xfrm>
        </p:spPr>
        <p:txBody>
          <a:bodyPr/>
          <a:lstStyle/>
          <a:p>
            <a:pPr algn="just"/>
            <a:r>
              <a:rPr lang="tr-TR" altLang="tr-TR" sz="2800" u="sng" dirty="0" smtClean="0">
                <a:latin typeface="Comic Sans MS" pitchFamily="66" charset="0"/>
              </a:rPr>
              <a:t>Taşıyıcı (Portör):</a:t>
            </a:r>
            <a:r>
              <a:rPr lang="tr-TR" altLang="tr-TR" sz="2800" dirty="0" smtClean="0">
                <a:latin typeface="Comic Sans MS" pitchFamily="66" charset="0"/>
              </a:rPr>
              <a:t> </a:t>
            </a:r>
            <a:r>
              <a:rPr lang="tr-TR" altLang="tr-TR" sz="2800" dirty="0" err="1" smtClean="0">
                <a:latin typeface="Comic Sans MS" pitchFamily="66" charset="0"/>
              </a:rPr>
              <a:t>Enfekte</a:t>
            </a:r>
            <a:r>
              <a:rPr lang="tr-TR" altLang="tr-TR" sz="2800" dirty="0" smtClean="0">
                <a:latin typeface="Comic Sans MS" pitchFamily="66" charset="0"/>
              </a:rPr>
              <a:t> bir kişinin, bir enfeksiyon ajanını hastalık belirtileri göstermeksizin etrafa bulaştırmasıdır.</a:t>
            </a:r>
          </a:p>
          <a:p>
            <a:endParaRPr lang="tr-TR" altLang="tr-TR" sz="2800" dirty="0" smtClean="0">
              <a:latin typeface="Comic Sans MS" pitchFamily="66" charset="0"/>
            </a:endParaRPr>
          </a:p>
          <a:p>
            <a:pPr>
              <a:buNone/>
            </a:pPr>
            <a:r>
              <a:rPr lang="tr-TR" altLang="tr-TR" sz="2800" i="1" dirty="0" smtClean="0">
                <a:latin typeface="Comic Sans MS" pitchFamily="66" charset="0"/>
              </a:rPr>
              <a:t>  S.</a:t>
            </a:r>
            <a:r>
              <a:rPr lang="tr-TR" altLang="tr-TR" sz="2800" i="1" dirty="0" err="1" smtClean="0">
                <a:latin typeface="Comic Sans MS" pitchFamily="66" charset="0"/>
              </a:rPr>
              <a:t>typhi</a:t>
            </a:r>
            <a:r>
              <a:rPr lang="tr-TR" altLang="tr-TR" sz="2800" i="1" dirty="0" smtClean="0">
                <a:latin typeface="Comic Sans MS" pitchFamily="66" charset="0"/>
              </a:rPr>
              <a:t>, hepatit B </a:t>
            </a:r>
            <a:r>
              <a:rPr lang="tr-TR" altLang="tr-TR" sz="2800" i="1" dirty="0" err="1" smtClean="0">
                <a:latin typeface="Comic Sans MS" pitchFamily="66" charset="0"/>
              </a:rPr>
              <a:t>virus</a:t>
            </a:r>
            <a:r>
              <a:rPr lang="tr-TR" altLang="tr-TR" sz="2800" i="1" dirty="0" smtClean="0">
                <a:latin typeface="Comic Sans MS" pitchFamily="66" charset="0"/>
              </a:rPr>
              <a:t>, </a:t>
            </a:r>
            <a:r>
              <a:rPr lang="tr-TR" altLang="tr-TR" sz="2800" i="1" dirty="0" err="1" smtClean="0">
                <a:latin typeface="Comic Sans MS" pitchFamily="66" charset="0"/>
              </a:rPr>
              <a:t>Vibrio</a:t>
            </a:r>
            <a:r>
              <a:rPr lang="tr-TR" altLang="tr-TR" sz="2800" i="1" dirty="0" smtClean="0">
                <a:latin typeface="Comic Sans MS" pitchFamily="66" charset="0"/>
              </a:rPr>
              <a:t> </a:t>
            </a:r>
            <a:r>
              <a:rPr lang="tr-TR" altLang="tr-TR" sz="2800" i="1" dirty="0" err="1" smtClean="0">
                <a:latin typeface="Comic Sans MS" pitchFamily="66" charset="0"/>
              </a:rPr>
              <a:t>cholerae</a:t>
            </a:r>
            <a:r>
              <a:rPr lang="tr-TR" altLang="tr-TR" sz="2800" i="1" dirty="0" smtClean="0">
                <a:latin typeface="Comic Sans MS" pitchFamily="66" charset="0"/>
              </a:rPr>
              <a:t>, </a:t>
            </a:r>
            <a:r>
              <a:rPr lang="tr-TR" altLang="tr-TR" sz="2800" i="1" dirty="0" err="1" smtClean="0">
                <a:latin typeface="Comic Sans MS" pitchFamily="66" charset="0"/>
              </a:rPr>
              <a:t>Shigella</a:t>
            </a:r>
            <a:r>
              <a:rPr lang="tr-TR" altLang="tr-TR" sz="2800" i="1" dirty="0" smtClean="0">
                <a:latin typeface="Comic Sans MS" pitchFamily="66" charset="0"/>
              </a:rPr>
              <a:t> türleri, A grubu streptokok, </a:t>
            </a:r>
            <a:r>
              <a:rPr lang="tr-TR" altLang="tr-TR" sz="2800" i="1" dirty="0" err="1" smtClean="0">
                <a:latin typeface="Comic Sans MS" pitchFamily="66" charset="0"/>
              </a:rPr>
              <a:t>Corynebacterium</a:t>
            </a:r>
            <a:r>
              <a:rPr lang="tr-TR" altLang="tr-TR" sz="2800" i="1" dirty="0" smtClean="0">
                <a:latin typeface="Comic Sans MS" pitchFamily="66" charset="0"/>
              </a:rPr>
              <a:t> </a:t>
            </a:r>
            <a:r>
              <a:rPr lang="tr-TR" altLang="tr-TR" sz="2800" i="1" dirty="0" err="1" smtClean="0">
                <a:latin typeface="Comic Sans MS" pitchFamily="66" charset="0"/>
              </a:rPr>
              <a:t>diphtheriae</a:t>
            </a:r>
            <a:r>
              <a:rPr lang="tr-TR" altLang="tr-TR" sz="2800" i="1" dirty="0" smtClean="0">
                <a:latin typeface="Comic Sans MS" pitchFamily="66" charset="0"/>
              </a:rPr>
              <a:t>, </a:t>
            </a:r>
            <a:r>
              <a:rPr lang="tr-TR" altLang="tr-TR" sz="2800" i="1" dirty="0" err="1" smtClean="0">
                <a:latin typeface="Comic Sans MS" pitchFamily="66" charset="0"/>
              </a:rPr>
              <a:t>Neisseria</a:t>
            </a:r>
            <a:r>
              <a:rPr lang="tr-TR" altLang="tr-TR" sz="2800" i="1" dirty="0" smtClean="0">
                <a:latin typeface="Comic Sans MS" pitchFamily="66" charset="0"/>
              </a:rPr>
              <a:t> </a:t>
            </a:r>
            <a:r>
              <a:rPr lang="tr-TR" altLang="tr-TR" sz="2800" i="1" dirty="0" err="1" smtClean="0">
                <a:latin typeface="Comic Sans MS" pitchFamily="66" charset="0"/>
              </a:rPr>
              <a:t>meningitidis</a:t>
            </a:r>
            <a:r>
              <a:rPr lang="tr-TR" altLang="tr-TR" sz="2800" i="1" dirty="0" smtClean="0">
                <a:latin typeface="Comic Sans MS" pitchFamily="66" charset="0"/>
              </a:rPr>
              <a:t> en bilinenleridir.</a:t>
            </a:r>
          </a:p>
          <a:p>
            <a:endParaRPr lang="tr-TR" altLang="tr-TR" sz="2800" i="1" dirty="0" smtClean="0">
              <a:latin typeface="Comic Sans MS" pitchFamily="66" charset="0"/>
            </a:endParaRPr>
          </a:p>
          <a:p>
            <a:endParaRPr lang="tr-TR" altLang="tr-TR" dirty="0" smtClean="0">
              <a:latin typeface="Comic Sans MS" pitchFamily="66"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xmlns="" val="0"/>
              </a:ext>
            </a:extLst>
          </a:blip>
          <a:srcRect b="4443"/>
          <a:stretch/>
        </p:blipFill>
        <p:spPr bwMode="auto">
          <a:xfrm>
            <a:off x="6858016" y="2714620"/>
            <a:ext cx="1395783" cy="140075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72198" y="642918"/>
            <a:ext cx="1857016" cy="16989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Lst>
        </p:spPr>
      </p:pic>
      <p:sp>
        <p:nvSpPr>
          <p:cNvPr id="10243" name="Dikdörtgen 1"/>
          <p:cNvSpPr>
            <a:spLocks noChangeArrowheads="1"/>
          </p:cNvSpPr>
          <p:nvPr/>
        </p:nvSpPr>
        <p:spPr bwMode="auto">
          <a:xfrm>
            <a:off x="357158" y="1285860"/>
            <a:ext cx="5286412"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buChar char="n"/>
              <a:defRPr sz="3200">
                <a:solidFill>
                  <a:schemeClr val="tx1"/>
                </a:solidFill>
                <a:latin typeface="Times New Roman" panose="02020603050405020304" pitchFamily="18" charset="0"/>
              </a:defRPr>
            </a:lvl1pPr>
            <a:lvl2pPr marL="742950" indent="-285750" eaLnBrk="0" hangingPunct="0">
              <a:buClr>
                <a:schemeClr val="accent2"/>
              </a:buClr>
              <a:buChar char="n"/>
              <a:defRPr sz="2800">
                <a:solidFill>
                  <a:schemeClr val="tx1"/>
                </a:solidFill>
                <a:latin typeface="Times New Roman" panose="02020603050405020304" pitchFamily="18" charset="0"/>
              </a:defRPr>
            </a:lvl2pPr>
            <a:lvl3pPr marL="1143000" indent="-228600" eaLnBrk="0" hangingPunct="0">
              <a:buClr>
                <a:srgbClr val="666699"/>
              </a:buClr>
              <a:buSzPct val="70000"/>
              <a:buChar char="n"/>
              <a:defRPr sz="2400">
                <a:solidFill>
                  <a:schemeClr val="tx1"/>
                </a:solidFill>
                <a:latin typeface="Times New Roman" panose="02020603050405020304" pitchFamily="18" charset="0"/>
              </a:defRPr>
            </a:lvl3pPr>
            <a:lvl4pPr marL="1600200" indent="-228600" eaLnBrk="0" hangingPunct="0">
              <a:buSzPct val="60000"/>
              <a:buChar char="n"/>
              <a:defRPr sz="2000">
                <a:solidFill>
                  <a:schemeClr val="tx1"/>
                </a:solidFill>
                <a:latin typeface="Times New Roman" panose="02020603050405020304" pitchFamily="18" charset="0"/>
              </a:defRPr>
            </a:lvl4pPr>
            <a:lvl5pPr marL="2057400" indent="-228600" eaLnBrk="0" hangingPunct="0">
              <a:buClr>
                <a:schemeClr val="hlink"/>
              </a:buClr>
              <a:buSzPct val="55000"/>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SzPct val="55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buNone/>
            </a:pPr>
            <a:r>
              <a:rPr lang="tr-TR" altLang="tr-TR" sz="2800" b="1" dirty="0">
                <a:latin typeface="Comic Sans MS" pitchFamily="66" charset="0"/>
              </a:rPr>
              <a:t>Kronik taşıyıcı </a:t>
            </a:r>
            <a:r>
              <a:rPr lang="tr-TR" altLang="tr-TR" sz="2800" dirty="0">
                <a:latin typeface="Comic Sans MS" pitchFamily="66" charset="0"/>
                <a:sym typeface="Wingdings" panose="05000000000000000000" pitchFamily="2" charset="2"/>
              </a:rPr>
              <a:t></a:t>
            </a:r>
            <a:r>
              <a:rPr lang="tr-TR" altLang="tr-TR" sz="2800" dirty="0" smtClean="0">
                <a:latin typeface="Comic Sans MS" pitchFamily="66" charset="0"/>
              </a:rPr>
              <a:t>Yaşam </a:t>
            </a:r>
            <a:r>
              <a:rPr lang="tr-TR" altLang="tr-TR" sz="2800" dirty="0">
                <a:latin typeface="Comic Sans MS" pitchFamily="66" charset="0"/>
              </a:rPr>
              <a:t>boyu </a:t>
            </a:r>
            <a:r>
              <a:rPr lang="tr-TR" altLang="tr-TR" sz="2800" dirty="0" smtClean="0">
                <a:latin typeface="Comic Sans MS" pitchFamily="66" charset="0"/>
              </a:rPr>
              <a:t>taşıyıcı olan </a:t>
            </a:r>
            <a:r>
              <a:rPr lang="tr-TR" altLang="tr-TR" sz="2800" dirty="0">
                <a:latin typeface="Comic Sans MS" pitchFamily="66" charset="0"/>
              </a:rPr>
              <a:t>kişiler </a:t>
            </a:r>
            <a:r>
              <a:rPr lang="tr-TR" altLang="tr-TR" sz="2800" dirty="0" smtClean="0">
                <a:latin typeface="Comic Sans MS" pitchFamily="66" charset="0"/>
              </a:rPr>
              <a:t>(Tifo).</a:t>
            </a:r>
            <a:endParaRPr lang="tr-TR" altLang="tr-TR" sz="2800" dirty="0">
              <a:latin typeface="Comic Sans MS" pitchFamily="66" charset="0"/>
            </a:endParaRPr>
          </a:p>
        </p:txBody>
      </p:sp>
      <p:sp>
        <p:nvSpPr>
          <p:cNvPr id="3" name="Dikdörtgen 2"/>
          <p:cNvSpPr/>
          <p:nvPr/>
        </p:nvSpPr>
        <p:spPr>
          <a:xfrm>
            <a:off x="357158" y="2786058"/>
            <a:ext cx="6712762" cy="1384995"/>
          </a:xfrm>
          <a:prstGeom prst="rect">
            <a:avLst/>
          </a:prstGeom>
        </p:spPr>
        <p:txBody>
          <a:bodyPr wrap="square">
            <a:spAutoFit/>
          </a:bodyPr>
          <a:lstStyle/>
          <a:p>
            <a:pPr>
              <a:buFont typeface="Wingdings" panose="05000000000000000000" pitchFamily="2" charset="2"/>
              <a:buNone/>
              <a:defRPr/>
            </a:pPr>
            <a:r>
              <a:rPr lang="tr-TR" sz="2800" b="1" dirty="0" err="1">
                <a:latin typeface="Comic Sans MS" pitchFamily="66" charset="0"/>
              </a:rPr>
              <a:t>İnkübasyon</a:t>
            </a:r>
            <a:r>
              <a:rPr lang="tr-TR" sz="2800" b="1" dirty="0">
                <a:latin typeface="Comic Sans MS" pitchFamily="66" charset="0"/>
              </a:rPr>
              <a:t> taşıyıcıları </a:t>
            </a:r>
            <a:r>
              <a:rPr lang="tr-TR" sz="2800" dirty="0">
                <a:latin typeface="Comic Sans MS" pitchFamily="66" charset="0"/>
                <a:sym typeface="Wingdings" panose="05000000000000000000" pitchFamily="2" charset="2"/>
              </a:rPr>
              <a:t> H</a:t>
            </a:r>
            <a:r>
              <a:rPr lang="tr-TR" sz="2800" dirty="0">
                <a:latin typeface="Comic Sans MS" pitchFamily="66" charset="0"/>
              </a:rPr>
              <a:t>astalığı sadece </a:t>
            </a:r>
            <a:r>
              <a:rPr lang="tr-TR" sz="2800" dirty="0" err="1">
                <a:latin typeface="Comic Sans MS" pitchFamily="66" charset="0"/>
              </a:rPr>
              <a:t>inkübasyon</a:t>
            </a:r>
            <a:r>
              <a:rPr lang="tr-TR" sz="2800" dirty="0">
                <a:latin typeface="Comic Sans MS" pitchFamily="66" charset="0"/>
              </a:rPr>
              <a:t> süresi boyunca </a:t>
            </a:r>
            <a:r>
              <a:rPr lang="tr-TR" sz="2800" dirty="0" smtClean="0">
                <a:latin typeface="Comic Sans MS" pitchFamily="66" charset="0"/>
              </a:rPr>
              <a:t>taşırlar (Hepatit B).</a:t>
            </a:r>
            <a:endParaRPr lang="tr-TR" altLang="tr-TR" sz="2800" kern="0" dirty="0">
              <a:latin typeface="Comic Sans MS" pitchFamily="66" charset="0"/>
            </a:endParaRPr>
          </a:p>
        </p:txBody>
      </p:sp>
      <p:sp>
        <p:nvSpPr>
          <p:cNvPr id="4" name="Dikdörtgen 3"/>
          <p:cNvSpPr/>
          <p:nvPr/>
        </p:nvSpPr>
        <p:spPr>
          <a:xfrm>
            <a:off x="428596" y="4714884"/>
            <a:ext cx="6696099" cy="1815882"/>
          </a:xfrm>
          <a:prstGeom prst="rect">
            <a:avLst/>
          </a:prstGeom>
        </p:spPr>
        <p:txBody>
          <a:bodyPr wrap="square">
            <a:spAutoFit/>
          </a:bodyPr>
          <a:lstStyle/>
          <a:p>
            <a:pPr>
              <a:buNone/>
            </a:pPr>
            <a:r>
              <a:rPr lang="tr-TR" sz="2800" b="1" dirty="0" smtClean="0">
                <a:latin typeface="Comic Sans MS" pitchFamily="66" charset="0"/>
              </a:rPr>
              <a:t>Konvelasan taşıyıcılar </a:t>
            </a:r>
            <a:r>
              <a:rPr lang="tr-TR" sz="2800" dirty="0" smtClean="0">
                <a:latin typeface="Comic Sans MS" pitchFamily="66" charset="0"/>
                <a:sym typeface="Wingdings" panose="05000000000000000000" pitchFamily="2" charset="2"/>
              </a:rPr>
              <a:t></a:t>
            </a:r>
            <a:r>
              <a:rPr lang="tr-TR" sz="2800" dirty="0" smtClean="0">
                <a:latin typeface="Comic Sans MS" pitchFamily="66" charset="0"/>
              </a:rPr>
              <a:t> Hastalık sonrası </a:t>
            </a:r>
            <a:r>
              <a:rPr lang="tr-TR" sz="2800" dirty="0">
                <a:latin typeface="Comic Sans MS" pitchFamily="66" charset="0"/>
              </a:rPr>
              <a:t>iyileşme döneminde hastalık etkenini taşıyıp yayabilen </a:t>
            </a:r>
            <a:r>
              <a:rPr lang="tr-TR" sz="2800" dirty="0" smtClean="0">
                <a:latin typeface="Comic Sans MS" pitchFamily="66" charset="0"/>
              </a:rPr>
              <a:t>kişiler (</a:t>
            </a:r>
            <a:r>
              <a:rPr lang="tr-TR" sz="2800" dirty="0" err="1" smtClean="0">
                <a:latin typeface="Comic Sans MS" pitchFamily="66" charset="0"/>
              </a:rPr>
              <a:t>Salmonella</a:t>
            </a:r>
            <a:r>
              <a:rPr lang="tr-TR" sz="2800" dirty="0" smtClean="0">
                <a:latin typeface="Comic Sans MS" pitchFamily="66" charset="0"/>
              </a:rPr>
              <a:t>).</a:t>
            </a:r>
            <a:endParaRPr lang="tr-TR" sz="2800" dirty="0">
              <a:latin typeface="Comic Sans MS" pitchFamily="66" charset="0"/>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164288" y="4941168"/>
            <a:ext cx="979382" cy="15760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Metin kutusu 4"/>
          <p:cNvSpPr txBox="1"/>
          <p:nvPr/>
        </p:nvSpPr>
        <p:spPr>
          <a:xfrm>
            <a:off x="2357422" y="428604"/>
            <a:ext cx="3214341" cy="646331"/>
          </a:xfrm>
          <a:prstGeom prst="rect">
            <a:avLst/>
          </a:prstGeom>
          <a:noFill/>
        </p:spPr>
        <p:txBody>
          <a:bodyPr wrap="none" rtlCol="0">
            <a:spAutoFit/>
          </a:bodyPr>
          <a:lstStyle/>
          <a:p>
            <a:pPr>
              <a:buNone/>
            </a:pPr>
            <a:r>
              <a:rPr lang="tr-TR" sz="3600" dirty="0" smtClean="0">
                <a:solidFill>
                  <a:schemeClr val="accent1">
                    <a:lumMod val="75000"/>
                  </a:schemeClr>
                </a:solidFill>
                <a:latin typeface="Comic Sans MS" pitchFamily="66" charset="0"/>
              </a:rPr>
              <a:t>Portör Türleri</a:t>
            </a:r>
            <a:endParaRPr lang="tr-TR" sz="3600" dirty="0">
              <a:solidFill>
                <a:schemeClr val="accent1">
                  <a:lumMod val="75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Resim 2"/>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5214942" y="4500570"/>
            <a:ext cx="2324100" cy="2071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3"/>
          <p:cNvSpPr txBox="1">
            <a:spLocks noChangeArrowheads="1"/>
          </p:cNvSpPr>
          <p:nvPr/>
        </p:nvSpPr>
        <p:spPr bwMode="auto">
          <a:xfrm>
            <a:off x="857224" y="2000240"/>
            <a:ext cx="7169450" cy="2376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457200" indent="-457200" algn="l" rtl="0" fontAlgn="base">
              <a:spcBef>
                <a:spcPct val="20000"/>
              </a:spcBef>
              <a:spcAft>
                <a:spcPct val="0"/>
              </a:spcAft>
              <a:buClr>
                <a:srgbClr val="A50021"/>
              </a:buClr>
              <a:buSzPct val="75000"/>
              <a:buFont typeface="Wingdings" pitchFamily="2" charset="2"/>
              <a:buChar char="n"/>
              <a:defRPr sz="3200">
                <a:solidFill>
                  <a:schemeClr val="tx1"/>
                </a:solidFill>
                <a:latin typeface="+mn-lt"/>
                <a:ea typeface="+mn-ea"/>
                <a:cs typeface="+mn-cs"/>
              </a:defRPr>
            </a:lvl1pPr>
            <a:lvl2pPr marL="1027113" indent="-455613" algn="l" rtl="0" fontAlgn="base">
              <a:spcBef>
                <a:spcPct val="20000"/>
              </a:spcBef>
              <a:spcAft>
                <a:spcPct val="0"/>
              </a:spcAft>
              <a:buClr>
                <a:schemeClr val="accent2"/>
              </a:buClr>
              <a:buSzPct val="75000"/>
              <a:buFont typeface="Wingdings" pitchFamily="2" charset="2"/>
              <a:buChar char="n"/>
              <a:defRPr sz="2800">
                <a:solidFill>
                  <a:schemeClr val="tx1"/>
                </a:solidFill>
                <a:latin typeface="+mn-lt"/>
              </a:defRPr>
            </a:lvl2pPr>
            <a:lvl3pPr marL="1370013" indent="-228600" algn="l" rtl="0" fontAlgn="base">
              <a:spcBef>
                <a:spcPct val="20000"/>
              </a:spcBef>
              <a:spcAft>
                <a:spcPct val="0"/>
              </a:spcAft>
              <a:buClr>
                <a:srgbClr val="666699"/>
              </a:buClr>
              <a:buSzPct val="70000"/>
              <a:buFont typeface="Wingdings" pitchFamily="2" charset="2"/>
              <a:buChar char="n"/>
              <a:defRPr sz="2400">
                <a:solidFill>
                  <a:schemeClr val="tx1"/>
                </a:solidFill>
                <a:latin typeface="+mn-lt"/>
              </a:defRPr>
            </a:lvl3pPr>
            <a:lvl4pPr marL="1712913" indent="-228600" algn="l" rtl="0" fontAlgn="base">
              <a:spcBef>
                <a:spcPct val="20000"/>
              </a:spcBef>
              <a:spcAft>
                <a:spcPct val="0"/>
              </a:spcAft>
              <a:buSzPct val="60000"/>
              <a:buFont typeface="Wingdings" pitchFamily="2" charset="2"/>
              <a:buChar char="n"/>
              <a:defRPr sz="2000">
                <a:solidFill>
                  <a:schemeClr val="tx1"/>
                </a:solidFill>
                <a:latin typeface="+mn-lt"/>
              </a:defRPr>
            </a:lvl4pPr>
            <a:lvl5pPr marL="20574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9pPr>
          </a:lstStyle>
          <a:p>
            <a:pPr>
              <a:defRPr/>
            </a:pPr>
            <a:r>
              <a:rPr lang="tr-TR" sz="2800" dirty="0" smtClean="0">
                <a:latin typeface="Comic Sans MS" pitchFamily="66" charset="0"/>
              </a:rPr>
              <a:t>Her </a:t>
            </a:r>
            <a:r>
              <a:rPr lang="tr-TR" sz="2800" dirty="0" err="1" smtClean="0">
                <a:latin typeface="Comic Sans MS" pitchFamily="66" charset="0"/>
              </a:rPr>
              <a:t>enfekte</a:t>
            </a:r>
            <a:r>
              <a:rPr lang="tr-TR" sz="2800" dirty="0" smtClean="0">
                <a:latin typeface="Comic Sans MS" pitchFamily="66" charset="0"/>
              </a:rPr>
              <a:t> kişide hastalık gelişmeyebilir, </a:t>
            </a:r>
          </a:p>
          <a:p>
            <a:pPr>
              <a:defRPr/>
            </a:pPr>
            <a:r>
              <a:rPr lang="tr-TR" sz="2800" dirty="0" smtClean="0">
                <a:latin typeface="Comic Sans MS" pitchFamily="66" charset="0"/>
              </a:rPr>
              <a:t>Sağaltıma da gereksinim duymayabilir. </a:t>
            </a:r>
          </a:p>
          <a:p>
            <a:pPr>
              <a:defRPr/>
            </a:pPr>
            <a:r>
              <a:rPr lang="tr-TR" sz="2800" b="1" dirty="0" smtClean="0">
                <a:solidFill>
                  <a:schemeClr val="accent1">
                    <a:lumMod val="50000"/>
                  </a:schemeClr>
                </a:solidFill>
                <a:latin typeface="Comic Sans MS" pitchFamily="66" charset="0"/>
              </a:rPr>
              <a:t>Ancak tüm </a:t>
            </a:r>
            <a:r>
              <a:rPr lang="tr-TR" sz="2800" b="1" dirty="0" err="1" smtClean="0">
                <a:solidFill>
                  <a:schemeClr val="accent1">
                    <a:lumMod val="50000"/>
                  </a:schemeClr>
                </a:solidFill>
                <a:latin typeface="Comic Sans MS" pitchFamily="66" charset="0"/>
              </a:rPr>
              <a:t>enfekte</a:t>
            </a:r>
            <a:r>
              <a:rPr lang="tr-TR" sz="2800" b="1" dirty="0" smtClean="0">
                <a:solidFill>
                  <a:schemeClr val="accent1">
                    <a:lumMod val="50000"/>
                  </a:schemeClr>
                </a:solidFill>
                <a:latin typeface="Comic Sans MS" pitchFamily="66" charset="0"/>
              </a:rPr>
              <a:t> kişiler potansiyel birer enfeksiyon kaynağıdır. </a:t>
            </a:r>
          </a:p>
        </p:txBody>
      </p:sp>
      <p:sp>
        <p:nvSpPr>
          <p:cNvPr id="3" name="Dikdörtgen 2"/>
          <p:cNvSpPr/>
          <p:nvPr/>
        </p:nvSpPr>
        <p:spPr>
          <a:xfrm>
            <a:off x="500034" y="1214422"/>
            <a:ext cx="7411124" cy="584775"/>
          </a:xfrm>
          <a:prstGeom prst="rect">
            <a:avLst/>
          </a:prstGeom>
        </p:spPr>
        <p:txBody>
          <a:bodyPr wrap="square">
            <a:spAutoFit/>
          </a:bodyPr>
          <a:lstStyle/>
          <a:p>
            <a:pPr>
              <a:buNone/>
            </a:pPr>
            <a:r>
              <a:rPr lang="tr-TR" sz="3200" dirty="0" smtClean="0">
                <a:solidFill>
                  <a:schemeClr val="accent1">
                    <a:lumMod val="50000"/>
                  </a:schemeClr>
                </a:solidFill>
                <a:latin typeface="Comic Sans MS" pitchFamily="66" charset="0"/>
              </a:rPr>
              <a:t>Kişi «hasta» değil de «</a:t>
            </a:r>
            <a:r>
              <a:rPr lang="tr-TR" sz="3200" dirty="0" err="1" smtClean="0">
                <a:solidFill>
                  <a:schemeClr val="accent1">
                    <a:lumMod val="50000"/>
                  </a:schemeClr>
                </a:solidFill>
                <a:latin typeface="Comic Sans MS" pitchFamily="66" charset="0"/>
              </a:rPr>
              <a:t>enfekte</a:t>
            </a:r>
            <a:r>
              <a:rPr lang="tr-TR" sz="3200" dirty="0" smtClean="0">
                <a:solidFill>
                  <a:schemeClr val="accent1">
                    <a:lumMod val="50000"/>
                  </a:schemeClr>
                </a:solidFill>
                <a:latin typeface="Comic Sans MS" pitchFamily="66" charset="0"/>
              </a:rPr>
              <a:t>» ise …</a:t>
            </a:r>
            <a:endParaRPr lang="tr-TR" sz="3200" dirty="0">
              <a:solidFill>
                <a:schemeClr val="accent1">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3924300" y="2781300"/>
            <a:ext cx="1799828" cy="1799828"/>
          </a:xfrm>
          <a:prstGeom prst="rect">
            <a:avLst/>
          </a:prstGeom>
        </p:spPr>
      </p:pic>
      <p:sp>
        <p:nvSpPr>
          <p:cNvPr id="5" name="Dikdörtgen 4"/>
          <p:cNvSpPr/>
          <p:nvPr/>
        </p:nvSpPr>
        <p:spPr>
          <a:xfrm>
            <a:off x="2103757" y="1988840"/>
            <a:ext cx="5440913" cy="5355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lIns="91440" tIns="45720" rIns="91440" bIns="45720">
            <a:spAutoFit/>
          </a:bodyPr>
          <a:lstStyle/>
          <a:p>
            <a:pPr>
              <a:buNone/>
            </a:pPr>
            <a:r>
              <a:rPr lang="tr-TR" dirty="0"/>
              <a:t>Enfeksiyon Nasıl Ortaya Çıkar?</a:t>
            </a:r>
          </a:p>
        </p:txBody>
      </p:sp>
      <p:pic>
        <p:nvPicPr>
          <p:cNvPr id="1026" name="Picture 2"/>
          <p:cNvPicPr>
            <a:picLocks noChangeAspect="1" noChangeArrowheads="1"/>
          </p:cNvPicPr>
          <p:nvPr/>
        </p:nvPicPr>
        <p:blipFill>
          <a:blip r:embed="rId3"/>
          <a:srcRect/>
          <a:stretch>
            <a:fillRect/>
          </a:stretch>
        </p:blipFill>
        <p:spPr bwMode="auto">
          <a:xfrm>
            <a:off x="571472" y="285728"/>
            <a:ext cx="7786741" cy="5500726"/>
          </a:xfrm>
          <a:prstGeom prst="rect">
            <a:avLst/>
          </a:prstGeom>
          <a:noFill/>
          <a:ln w="9525">
            <a:noFill/>
            <a:miter lim="800000"/>
            <a:headEnd/>
            <a:tailEnd/>
          </a:ln>
          <a:effectLst/>
        </p:spPr>
      </p:pic>
    </p:spTree>
    <p:extLst>
      <p:ext uri="{BB962C8B-B14F-4D97-AF65-F5344CB8AC3E}">
        <p14:creationId xmlns:p14="http://schemas.microsoft.com/office/powerpoint/2010/main" xmlns="" val="7013122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785786" y="642918"/>
            <a:ext cx="9929882" cy="584775"/>
          </a:xfrm>
          <a:prstGeom prst="rect">
            <a:avLst/>
          </a:prstGeom>
          <a:noFill/>
          <a:ln w="12700" cap="sq">
            <a:noFill/>
            <a:miter lim="800000"/>
            <a:headEnd type="none" w="sm" len="sm"/>
            <a:tailEnd type="none" w="sm" len="sm"/>
          </a:ln>
        </p:spPr>
        <p:txBody>
          <a:bodyPr wrap="square">
            <a:spAutoFit/>
          </a:bodyPr>
          <a:lstStyle/>
          <a:p>
            <a:r>
              <a:rPr lang="tr-TR" altLang="tr-TR" sz="3200" b="1" dirty="0" smtClean="0">
                <a:solidFill>
                  <a:schemeClr val="accent1">
                    <a:lumMod val="50000"/>
                  </a:schemeClr>
                </a:solidFill>
                <a:latin typeface="Comic Sans MS" pitchFamily="66" charset="0"/>
              </a:rPr>
              <a:t>Bulaşıcı Hastalıklar Epidemiyolojisi</a:t>
            </a:r>
            <a:endParaRPr lang="tr-TR" altLang="tr-TR" sz="3200" b="1" dirty="0">
              <a:solidFill>
                <a:schemeClr val="accent1">
                  <a:lumMod val="50000"/>
                </a:schemeClr>
              </a:solidFill>
              <a:latin typeface="Comic Sans MS" pitchFamily="66" charset="0"/>
            </a:endParaRPr>
          </a:p>
        </p:txBody>
      </p:sp>
      <p:pic>
        <p:nvPicPr>
          <p:cNvPr id="24580" name="Picture 4"/>
          <p:cNvPicPr>
            <a:picLocks noChangeAspect="1" noChangeArrowheads="1"/>
          </p:cNvPicPr>
          <p:nvPr/>
        </p:nvPicPr>
        <p:blipFill>
          <a:blip r:embed="rId3"/>
          <a:srcRect/>
          <a:stretch>
            <a:fillRect/>
          </a:stretch>
        </p:blipFill>
        <p:spPr bwMode="auto">
          <a:xfrm>
            <a:off x="857224" y="1785926"/>
            <a:ext cx="7643866" cy="4035433"/>
          </a:xfrm>
          <a:prstGeom prst="rect">
            <a:avLst/>
          </a:prstGeom>
          <a:noFill/>
          <a:ln w="57150">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etin kutusu"/>
          <p:cNvSpPr txBox="1">
            <a:spLocks noChangeArrowheads="1"/>
          </p:cNvSpPr>
          <p:nvPr/>
        </p:nvSpPr>
        <p:spPr bwMode="auto">
          <a:xfrm>
            <a:off x="755650" y="528638"/>
            <a:ext cx="8031163" cy="523875"/>
          </a:xfrm>
          <a:prstGeom prst="rect">
            <a:avLst/>
          </a:prstGeom>
          <a:noFill/>
          <a:ln w="9525">
            <a:noFill/>
            <a:miter lim="800000"/>
            <a:headEnd/>
            <a:tailEnd/>
          </a:ln>
        </p:spPr>
        <p:txBody>
          <a:bodyPr>
            <a:spAutoFit/>
          </a:bodyPr>
          <a:lstStyle/>
          <a:p>
            <a:r>
              <a:rPr lang="tr-TR" altLang="tr-TR" sz="2800" dirty="0">
                <a:solidFill>
                  <a:schemeClr val="accent1">
                    <a:lumMod val="50000"/>
                  </a:schemeClr>
                </a:solidFill>
                <a:latin typeface="Comic Sans MS" pitchFamily="66" charset="0"/>
              </a:rPr>
              <a:t>Enfeksiyon Hastalıklarındaki Artış Nedenleri</a:t>
            </a:r>
          </a:p>
        </p:txBody>
      </p:sp>
      <p:sp>
        <p:nvSpPr>
          <p:cNvPr id="25603" name="8 Dikdörtgen"/>
          <p:cNvSpPr>
            <a:spLocks noChangeArrowheads="1"/>
          </p:cNvSpPr>
          <p:nvPr/>
        </p:nvSpPr>
        <p:spPr bwMode="auto">
          <a:xfrm>
            <a:off x="642910" y="1428736"/>
            <a:ext cx="7531100" cy="4524315"/>
          </a:xfrm>
          <a:prstGeom prst="rect">
            <a:avLst/>
          </a:prstGeom>
          <a:noFill/>
          <a:ln w="9525">
            <a:noFill/>
            <a:miter lim="800000"/>
            <a:headEnd/>
            <a:tailEnd/>
          </a:ln>
        </p:spPr>
        <p:txBody>
          <a:bodyPr>
            <a:spAutoFit/>
          </a:bodyPr>
          <a:lstStyle/>
          <a:p>
            <a:pPr algn="l">
              <a:buFontTx/>
              <a:buChar char="•"/>
            </a:pPr>
            <a:r>
              <a:rPr lang="tr-TR" altLang="tr-TR" sz="2400" dirty="0">
                <a:latin typeface="Comic Sans MS" pitchFamily="66" charset="0"/>
              </a:rPr>
              <a:t>Ekolojik değişiklikler(ekonomik gelişim,toprak kullanımı)</a:t>
            </a:r>
          </a:p>
          <a:p>
            <a:pPr algn="l">
              <a:buFontTx/>
              <a:buChar char="•"/>
            </a:pPr>
            <a:endParaRPr lang="tr-TR" altLang="tr-TR" sz="2400" dirty="0">
              <a:latin typeface="Comic Sans MS" pitchFamily="66" charset="0"/>
            </a:endParaRPr>
          </a:p>
          <a:p>
            <a:pPr algn="l">
              <a:buFontTx/>
              <a:buChar char="•"/>
            </a:pPr>
            <a:r>
              <a:rPr lang="tr-TR" altLang="tr-TR" sz="2400" dirty="0">
                <a:latin typeface="Comic Sans MS" pitchFamily="66" charset="0"/>
              </a:rPr>
              <a:t>İnsan demografikleri ve davranış değişiklikleri</a:t>
            </a:r>
          </a:p>
          <a:p>
            <a:pPr algn="l">
              <a:buFontTx/>
              <a:buChar char="•"/>
            </a:pPr>
            <a:endParaRPr lang="tr-TR" altLang="tr-TR" sz="2400" dirty="0">
              <a:latin typeface="Comic Sans MS" pitchFamily="66" charset="0"/>
            </a:endParaRPr>
          </a:p>
          <a:p>
            <a:pPr algn="l">
              <a:buFontTx/>
              <a:buChar char="•"/>
            </a:pPr>
            <a:r>
              <a:rPr lang="tr-TR" altLang="tr-TR" sz="2400" dirty="0">
                <a:latin typeface="Comic Sans MS" pitchFamily="66" charset="0"/>
              </a:rPr>
              <a:t>Uluslararası seyahatler ve ticaret</a:t>
            </a:r>
          </a:p>
          <a:p>
            <a:pPr algn="l">
              <a:buFontTx/>
              <a:buChar char="•"/>
            </a:pPr>
            <a:endParaRPr lang="tr-TR" altLang="tr-TR" sz="2400" dirty="0">
              <a:latin typeface="Comic Sans MS" pitchFamily="66" charset="0"/>
            </a:endParaRPr>
          </a:p>
          <a:p>
            <a:pPr algn="l">
              <a:buFontTx/>
              <a:buChar char="•"/>
            </a:pPr>
            <a:r>
              <a:rPr lang="tr-TR" altLang="tr-TR" sz="2400" dirty="0">
                <a:latin typeface="Comic Sans MS" pitchFamily="66" charset="0"/>
              </a:rPr>
              <a:t>Teknoloji, endüstri</a:t>
            </a:r>
          </a:p>
          <a:p>
            <a:pPr algn="l">
              <a:buFontTx/>
              <a:buChar char="•"/>
            </a:pPr>
            <a:endParaRPr lang="tr-TR" altLang="tr-TR" sz="2400" dirty="0">
              <a:latin typeface="Comic Sans MS" pitchFamily="66" charset="0"/>
            </a:endParaRPr>
          </a:p>
          <a:p>
            <a:pPr algn="l">
              <a:buFontTx/>
              <a:buChar char="•"/>
            </a:pPr>
            <a:r>
              <a:rPr lang="tr-TR" altLang="tr-TR" sz="2400" dirty="0">
                <a:latin typeface="Comic Sans MS" pitchFamily="66" charset="0"/>
              </a:rPr>
              <a:t>Mikrobik adaptasyon ve değişim</a:t>
            </a:r>
          </a:p>
          <a:p>
            <a:pPr algn="l">
              <a:buFontTx/>
              <a:buChar char="•"/>
            </a:pPr>
            <a:endParaRPr lang="tr-TR" altLang="tr-TR" sz="2400" dirty="0">
              <a:latin typeface="Comic Sans MS" pitchFamily="66" charset="0"/>
            </a:endParaRPr>
          </a:p>
          <a:p>
            <a:pPr algn="l">
              <a:buFontTx/>
              <a:buChar char="•"/>
            </a:pPr>
            <a:r>
              <a:rPr lang="tr-TR" altLang="tr-TR" sz="2400" dirty="0">
                <a:latin typeface="Comic Sans MS" pitchFamily="66" charset="0"/>
              </a:rPr>
              <a:t>Halk sağlığı programlarının aksatılması</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nvGraphicFramePr>
        <p:xfrm>
          <a:off x="550863" y="1196975"/>
          <a:ext cx="8053387" cy="5003800"/>
        </p:xfrm>
        <a:graphic>
          <a:graphicData uri="http://schemas.openxmlformats.org/drawingml/2006/table">
            <a:tbl>
              <a:tblPr firstRow="1" bandRow="1">
                <a:tableStyleId>{5C22544A-7EE6-4342-B048-85BDC9FD1C3A}</a:tableStyleId>
              </a:tblPr>
              <a:tblGrid>
                <a:gridCol w="2808247"/>
                <a:gridCol w="2215153"/>
                <a:gridCol w="3029987"/>
              </a:tblGrid>
              <a:tr h="632337">
                <a:tc>
                  <a:txBody>
                    <a:bodyPr/>
                    <a:lstStyle/>
                    <a:p>
                      <a:r>
                        <a:rPr lang="tr-TR" sz="1800" dirty="0" smtClean="0">
                          <a:solidFill>
                            <a:schemeClr val="tx1"/>
                          </a:solidFill>
                          <a:latin typeface="Comic Sans MS" pitchFamily="66" charset="0"/>
                        </a:rPr>
                        <a:t>Faktör</a:t>
                      </a:r>
                      <a:endParaRPr lang="tr-TR" sz="1800" dirty="0">
                        <a:solidFill>
                          <a:schemeClr val="tx1"/>
                        </a:solidFill>
                        <a:latin typeface="Comic Sans MS" pitchFamily="66" charset="0"/>
                      </a:endParaRPr>
                    </a:p>
                  </a:txBody>
                  <a:tcPr marL="91452" marR="91452" marT="45722" marB="45722"/>
                </a:tc>
                <a:tc>
                  <a:txBody>
                    <a:bodyPr/>
                    <a:lstStyle/>
                    <a:p>
                      <a:r>
                        <a:rPr lang="tr-TR" sz="1800" dirty="0" smtClean="0">
                          <a:solidFill>
                            <a:schemeClr val="tx1"/>
                          </a:solidFill>
                          <a:latin typeface="Comic Sans MS" pitchFamily="66" charset="0"/>
                        </a:rPr>
                        <a:t>Spesifik faktörler</a:t>
                      </a:r>
                      <a:endParaRPr lang="tr-TR" sz="1800" dirty="0">
                        <a:solidFill>
                          <a:schemeClr val="tx1"/>
                        </a:solidFill>
                        <a:latin typeface="Comic Sans MS" pitchFamily="66" charset="0"/>
                      </a:endParaRPr>
                    </a:p>
                  </a:txBody>
                  <a:tcPr marL="91452" marR="91452" marT="45722" marB="45722"/>
                </a:tc>
                <a:tc>
                  <a:txBody>
                    <a:bodyPr/>
                    <a:lstStyle/>
                    <a:p>
                      <a:r>
                        <a:rPr lang="tr-TR" sz="1800" dirty="0" smtClean="0">
                          <a:solidFill>
                            <a:schemeClr val="tx1"/>
                          </a:solidFill>
                          <a:latin typeface="Comic Sans MS" pitchFamily="66" charset="0"/>
                        </a:rPr>
                        <a:t>Hastalık örnekleri</a:t>
                      </a:r>
                      <a:endParaRPr lang="tr-TR" sz="1800" dirty="0">
                        <a:solidFill>
                          <a:schemeClr val="tx1"/>
                        </a:solidFill>
                        <a:latin typeface="Comic Sans MS" pitchFamily="66" charset="0"/>
                      </a:endParaRPr>
                    </a:p>
                  </a:txBody>
                  <a:tcPr marL="91452" marR="91452" marT="45722" marB="45722"/>
                </a:tc>
              </a:tr>
              <a:tr h="1445340">
                <a:tc>
                  <a:txBody>
                    <a:bodyPr/>
                    <a:lstStyle/>
                    <a:p>
                      <a:r>
                        <a:rPr lang="tr-TR" sz="1800" dirty="0" smtClean="0">
                          <a:solidFill>
                            <a:schemeClr val="tx1"/>
                          </a:solidFill>
                          <a:latin typeface="Comic Sans MS" pitchFamily="66" charset="0"/>
                        </a:rPr>
                        <a:t>Ekolojik değişiklikler(ekonomik gelişim, toprak kullanımı)</a:t>
                      </a:r>
                      <a:endParaRPr lang="tr-TR" sz="1800" dirty="0">
                        <a:solidFill>
                          <a:schemeClr val="tx1"/>
                        </a:solidFill>
                        <a:latin typeface="Comic Sans MS" pitchFamily="66" charset="0"/>
                      </a:endParaRPr>
                    </a:p>
                  </a:txBody>
                  <a:tcPr marL="91452" marR="91452" marT="45722" marB="45722"/>
                </a:tc>
                <a:tc>
                  <a:txBody>
                    <a:bodyPr/>
                    <a:lstStyle/>
                    <a:p>
                      <a:r>
                        <a:rPr lang="tr-TR" sz="1800" dirty="0" smtClean="0">
                          <a:solidFill>
                            <a:schemeClr val="tx1"/>
                          </a:solidFill>
                          <a:latin typeface="Comic Sans MS" pitchFamily="66" charset="0"/>
                        </a:rPr>
                        <a:t>Tarım,barajlar, su</a:t>
                      </a:r>
                    </a:p>
                    <a:p>
                      <a:r>
                        <a:rPr lang="tr-TR" sz="1800" dirty="0" smtClean="0">
                          <a:solidFill>
                            <a:schemeClr val="tx1"/>
                          </a:solidFill>
                          <a:latin typeface="Comic Sans MS" pitchFamily="66" charset="0"/>
                        </a:rPr>
                        <a:t>Ekosistemlerindeki</a:t>
                      </a:r>
                      <a:r>
                        <a:rPr lang="tr-TR" sz="1800" baseline="0" dirty="0" smtClean="0">
                          <a:solidFill>
                            <a:schemeClr val="tx1"/>
                          </a:solidFill>
                          <a:latin typeface="Comic Sans MS" pitchFamily="66" charset="0"/>
                        </a:rPr>
                        <a:t> değişiklikler</a:t>
                      </a:r>
                    </a:p>
                    <a:p>
                      <a:r>
                        <a:rPr lang="tr-TR" sz="1800" baseline="0" dirty="0" smtClean="0">
                          <a:solidFill>
                            <a:schemeClr val="tx1"/>
                          </a:solidFill>
                          <a:latin typeface="Comic Sans MS" pitchFamily="66" charset="0"/>
                        </a:rPr>
                        <a:t>İklim değişiklikleri</a:t>
                      </a:r>
                      <a:endParaRPr lang="tr-TR" sz="1800" dirty="0" smtClean="0">
                        <a:solidFill>
                          <a:schemeClr val="tx1"/>
                        </a:solidFill>
                        <a:latin typeface="Comic Sans MS" pitchFamily="66" charset="0"/>
                      </a:endParaRPr>
                    </a:p>
                  </a:txBody>
                  <a:tcPr marL="91452" marR="91452" marT="45722" marB="45722"/>
                </a:tc>
                <a:tc>
                  <a:txBody>
                    <a:bodyPr/>
                    <a:lstStyle/>
                    <a:p>
                      <a:r>
                        <a:rPr lang="tr-TR" sz="1800" dirty="0" err="1" smtClean="0">
                          <a:solidFill>
                            <a:schemeClr val="tx1"/>
                          </a:solidFill>
                          <a:latin typeface="Comic Sans MS" pitchFamily="66" charset="0"/>
                        </a:rPr>
                        <a:t>Şistomiyazis</a:t>
                      </a:r>
                      <a:r>
                        <a:rPr lang="tr-TR" sz="1800" dirty="0" smtClean="0">
                          <a:solidFill>
                            <a:schemeClr val="tx1"/>
                          </a:solidFill>
                          <a:latin typeface="Comic Sans MS" pitchFamily="66" charset="0"/>
                        </a:rPr>
                        <a:t>, </a:t>
                      </a:r>
                      <a:r>
                        <a:rPr lang="tr-TR" sz="1800" dirty="0" err="1" smtClean="0">
                          <a:solidFill>
                            <a:schemeClr val="tx1"/>
                          </a:solidFill>
                          <a:latin typeface="Comic Sans MS" pitchFamily="66" charset="0"/>
                        </a:rPr>
                        <a:t>Rift</a:t>
                      </a:r>
                      <a:r>
                        <a:rPr lang="tr-TR" sz="1800" baseline="0" dirty="0" smtClean="0">
                          <a:solidFill>
                            <a:schemeClr val="tx1"/>
                          </a:solidFill>
                          <a:latin typeface="Comic Sans MS" pitchFamily="66" charset="0"/>
                        </a:rPr>
                        <a:t> </a:t>
                      </a:r>
                      <a:r>
                        <a:rPr lang="tr-TR" sz="1800" baseline="0" dirty="0" err="1" smtClean="0">
                          <a:solidFill>
                            <a:schemeClr val="tx1"/>
                          </a:solidFill>
                          <a:latin typeface="Comic Sans MS" pitchFamily="66" charset="0"/>
                        </a:rPr>
                        <a:t>Valley</a:t>
                      </a:r>
                      <a:r>
                        <a:rPr lang="tr-TR" sz="1800" baseline="0" dirty="0" smtClean="0">
                          <a:solidFill>
                            <a:schemeClr val="tx1"/>
                          </a:solidFill>
                          <a:latin typeface="Comic Sans MS" pitchFamily="66" charset="0"/>
                        </a:rPr>
                        <a:t> ateşi(barajlar)</a:t>
                      </a:r>
                    </a:p>
                    <a:p>
                      <a:r>
                        <a:rPr lang="tr-TR" sz="1800" baseline="0" dirty="0" smtClean="0">
                          <a:solidFill>
                            <a:schemeClr val="tx1"/>
                          </a:solidFill>
                          <a:latin typeface="Comic Sans MS" pitchFamily="66" charset="0"/>
                        </a:rPr>
                        <a:t>Arjantin </a:t>
                      </a:r>
                      <a:r>
                        <a:rPr lang="tr-TR" sz="1800" baseline="0" dirty="0" err="1" smtClean="0">
                          <a:solidFill>
                            <a:schemeClr val="tx1"/>
                          </a:solidFill>
                          <a:latin typeface="Comic Sans MS" pitchFamily="66" charset="0"/>
                        </a:rPr>
                        <a:t>hemorajik</a:t>
                      </a:r>
                      <a:r>
                        <a:rPr lang="tr-TR" sz="1800" baseline="0" dirty="0" smtClean="0">
                          <a:solidFill>
                            <a:schemeClr val="tx1"/>
                          </a:solidFill>
                          <a:latin typeface="Comic Sans MS" pitchFamily="66" charset="0"/>
                        </a:rPr>
                        <a:t> ateşi(tarım)</a:t>
                      </a:r>
                    </a:p>
                  </a:txBody>
                  <a:tcPr marL="91452" marR="91452" marT="45722" marB="45722"/>
                </a:tc>
              </a:tr>
              <a:tr h="1737385">
                <a:tc>
                  <a:txBody>
                    <a:bodyPr/>
                    <a:lstStyle/>
                    <a:p>
                      <a:r>
                        <a:rPr lang="tr-TR" sz="1800" dirty="0" smtClean="0">
                          <a:solidFill>
                            <a:schemeClr val="tx1"/>
                          </a:solidFill>
                          <a:latin typeface="Comic Sans MS" pitchFamily="66" charset="0"/>
                        </a:rPr>
                        <a:t>İnsan demografikleri</a:t>
                      </a:r>
                      <a:r>
                        <a:rPr lang="tr-TR" sz="1800" baseline="0" dirty="0" smtClean="0">
                          <a:solidFill>
                            <a:schemeClr val="tx1"/>
                          </a:solidFill>
                          <a:latin typeface="Comic Sans MS" pitchFamily="66" charset="0"/>
                        </a:rPr>
                        <a:t> ve davranış değişiklikleri</a:t>
                      </a:r>
                      <a:endParaRPr lang="tr-TR" sz="1800" dirty="0">
                        <a:solidFill>
                          <a:schemeClr val="tx1"/>
                        </a:solidFill>
                        <a:latin typeface="Comic Sans MS" pitchFamily="66" charset="0"/>
                      </a:endParaRPr>
                    </a:p>
                  </a:txBody>
                  <a:tcPr marL="91452" marR="91452" marT="45722" marB="45722"/>
                </a:tc>
                <a:tc>
                  <a:txBody>
                    <a:bodyPr/>
                    <a:lstStyle/>
                    <a:p>
                      <a:r>
                        <a:rPr lang="tr-TR" sz="1800" dirty="0" smtClean="0">
                          <a:solidFill>
                            <a:schemeClr val="tx1"/>
                          </a:solidFill>
                          <a:latin typeface="Comic Sans MS" pitchFamily="66" charset="0"/>
                        </a:rPr>
                        <a:t>Sosyal olaylar, nüfus artışı, göçler, savaş, kentleşme, cinsel davranışlar, IV</a:t>
                      </a:r>
                      <a:r>
                        <a:rPr lang="tr-TR" sz="1800" baseline="0" dirty="0" smtClean="0">
                          <a:solidFill>
                            <a:schemeClr val="tx1"/>
                          </a:solidFill>
                          <a:latin typeface="Comic Sans MS" pitchFamily="66" charset="0"/>
                        </a:rPr>
                        <a:t> ilaç kullanımı</a:t>
                      </a:r>
                      <a:endParaRPr lang="tr-TR" sz="1800" dirty="0">
                        <a:solidFill>
                          <a:schemeClr val="tx1"/>
                        </a:solidFill>
                        <a:latin typeface="Comic Sans MS" pitchFamily="66" charset="0"/>
                      </a:endParaRPr>
                    </a:p>
                  </a:txBody>
                  <a:tcPr marL="91452" marR="91452" marT="45722" marB="45722"/>
                </a:tc>
                <a:tc>
                  <a:txBody>
                    <a:bodyPr/>
                    <a:lstStyle/>
                    <a:p>
                      <a:r>
                        <a:rPr lang="tr-TR" sz="1800" dirty="0" err="1" smtClean="0">
                          <a:solidFill>
                            <a:schemeClr val="tx1"/>
                          </a:solidFill>
                          <a:latin typeface="Comic Sans MS" pitchFamily="66" charset="0"/>
                        </a:rPr>
                        <a:t>HIV’in</a:t>
                      </a:r>
                      <a:r>
                        <a:rPr lang="tr-TR" sz="1800" baseline="0" dirty="0" smtClean="0">
                          <a:solidFill>
                            <a:schemeClr val="tx1"/>
                          </a:solidFill>
                          <a:latin typeface="Comic Sans MS" pitchFamily="66" charset="0"/>
                        </a:rPr>
                        <a:t> ortaya çıkışı, Dang Ateşi yayılımı, HIV ve diğer cinsel yolla bulaşan hastalıkların yayılımı</a:t>
                      </a:r>
                      <a:endParaRPr lang="tr-TR" sz="1800" dirty="0">
                        <a:solidFill>
                          <a:schemeClr val="tx1"/>
                        </a:solidFill>
                        <a:latin typeface="Comic Sans MS" pitchFamily="66" charset="0"/>
                      </a:endParaRPr>
                    </a:p>
                  </a:txBody>
                  <a:tcPr marL="91452" marR="91452" marT="45722" marB="45722"/>
                </a:tc>
              </a:tr>
              <a:tr h="1188738">
                <a:tc>
                  <a:txBody>
                    <a:bodyPr/>
                    <a:lstStyle/>
                    <a:p>
                      <a:r>
                        <a:rPr lang="tr-TR" sz="1800" dirty="0" smtClean="0">
                          <a:solidFill>
                            <a:schemeClr val="tx1"/>
                          </a:solidFill>
                          <a:latin typeface="Comic Sans MS" pitchFamily="66" charset="0"/>
                        </a:rPr>
                        <a:t>Uluslararası</a:t>
                      </a:r>
                      <a:r>
                        <a:rPr lang="tr-TR" sz="1800" baseline="0" dirty="0" smtClean="0">
                          <a:solidFill>
                            <a:schemeClr val="tx1"/>
                          </a:solidFill>
                          <a:latin typeface="Comic Sans MS" pitchFamily="66" charset="0"/>
                        </a:rPr>
                        <a:t> seyahatler ve ticaret</a:t>
                      </a:r>
                      <a:endParaRPr lang="tr-TR" sz="1800" dirty="0">
                        <a:solidFill>
                          <a:schemeClr val="tx1"/>
                        </a:solidFill>
                        <a:latin typeface="Comic Sans MS" pitchFamily="66" charset="0"/>
                      </a:endParaRPr>
                    </a:p>
                  </a:txBody>
                  <a:tcPr marL="91452" marR="91452" marT="45722" marB="45722"/>
                </a:tc>
                <a:tc>
                  <a:txBody>
                    <a:bodyPr/>
                    <a:lstStyle/>
                    <a:p>
                      <a:r>
                        <a:rPr lang="tr-TR" sz="1800" dirty="0" smtClean="0">
                          <a:solidFill>
                            <a:schemeClr val="tx1"/>
                          </a:solidFill>
                          <a:latin typeface="Comic Sans MS" pitchFamily="66" charset="0"/>
                        </a:rPr>
                        <a:t>Dünya çapında malzeme ve insan hareketleri, uçak yolculukları</a:t>
                      </a:r>
                      <a:endParaRPr lang="tr-TR" sz="1800" dirty="0">
                        <a:solidFill>
                          <a:schemeClr val="tx1"/>
                        </a:solidFill>
                        <a:latin typeface="Comic Sans MS" pitchFamily="66" charset="0"/>
                      </a:endParaRPr>
                    </a:p>
                  </a:txBody>
                  <a:tcPr marL="91452" marR="91452" marT="45722" marB="45722"/>
                </a:tc>
                <a:tc>
                  <a:txBody>
                    <a:bodyPr/>
                    <a:lstStyle/>
                    <a:p>
                      <a:r>
                        <a:rPr lang="tr-TR" sz="1800" dirty="0" smtClean="0">
                          <a:solidFill>
                            <a:schemeClr val="tx1"/>
                          </a:solidFill>
                          <a:latin typeface="Comic Sans MS" pitchFamily="66" charset="0"/>
                        </a:rPr>
                        <a:t>Malarya, sivrisinek vektörlerin yayılımı,</a:t>
                      </a:r>
                      <a:r>
                        <a:rPr lang="tr-TR" sz="1800" dirty="0" err="1" smtClean="0">
                          <a:solidFill>
                            <a:schemeClr val="tx1"/>
                          </a:solidFill>
                          <a:latin typeface="Comic Sans MS" pitchFamily="66" charset="0"/>
                        </a:rPr>
                        <a:t>Hanta</a:t>
                      </a:r>
                      <a:r>
                        <a:rPr lang="tr-TR" sz="1800" baseline="0" dirty="0" smtClean="0">
                          <a:solidFill>
                            <a:schemeClr val="tx1"/>
                          </a:solidFill>
                          <a:latin typeface="Comic Sans MS" pitchFamily="66" charset="0"/>
                        </a:rPr>
                        <a:t> virüs,Güney </a:t>
                      </a:r>
                      <a:r>
                        <a:rPr lang="tr-TR" sz="1800" baseline="0" dirty="0" err="1" smtClean="0">
                          <a:solidFill>
                            <a:schemeClr val="tx1"/>
                          </a:solidFill>
                          <a:latin typeface="Comic Sans MS" pitchFamily="66" charset="0"/>
                        </a:rPr>
                        <a:t>Afrikanın</a:t>
                      </a:r>
                      <a:r>
                        <a:rPr lang="tr-TR" sz="1800" baseline="0" dirty="0" smtClean="0">
                          <a:solidFill>
                            <a:schemeClr val="tx1"/>
                          </a:solidFill>
                          <a:latin typeface="Comic Sans MS" pitchFamily="66" charset="0"/>
                        </a:rPr>
                        <a:t> kolerayla tanışması</a:t>
                      </a:r>
                      <a:endParaRPr lang="tr-TR" sz="1800" dirty="0">
                        <a:solidFill>
                          <a:schemeClr val="tx1"/>
                        </a:solidFill>
                        <a:latin typeface="Comic Sans MS" pitchFamily="66" charset="0"/>
                      </a:endParaRPr>
                    </a:p>
                  </a:txBody>
                  <a:tcPr marL="91452" marR="91452" marT="45722" marB="45722"/>
                </a:tc>
              </a:tr>
            </a:tbl>
          </a:graphicData>
        </a:graphic>
      </p:graphicFrame>
      <p:sp>
        <p:nvSpPr>
          <p:cNvPr id="26648" name="1 Metin kutusu"/>
          <p:cNvSpPr txBox="1">
            <a:spLocks noChangeArrowheads="1"/>
          </p:cNvSpPr>
          <p:nvPr/>
        </p:nvSpPr>
        <p:spPr bwMode="auto">
          <a:xfrm>
            <a:off x="642938" y="528638"/>
            <a:ext cx="7715250" cy="523875"/>
          </a:xfrm>
          <a:prstGeom prst="rect">
            <a:avLst/>
          </a:prstGeom>
          <a:noFill/>
          <a:ln w="9525">
            <a:noFill/>
            <a:miter lim="800000"/>
            <a:headEnd/>
            <a:tailEnd/>
          </a:ln>
        </p:spPr>
        <p:txBody>
          <a:bodyPr>
            <a:spAutoFit/>
          </a:bodyPr>
          <a:lstStyle/>
          <a:p>
            <a:r>
              <a:rPr lang="tr-TR" altLang="tr-TR" sz="2800" dirty="0">
                <a:solidFill>
                  <a:schemeClr val="accent1">
                    <a:lumMod val="50000"/>
                  </a:schemeClr>
                </a:solidFill>
                <a:latin typeface="Comic Sans MS" pitchFamily="66" charset="0"/>
              </a:rPr>
              <a:t>Enfeksiyon Hastalıklarındaki Artış Nedenleri</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nvGraphicFramePr>
        <p:xfrm>
          <a:off x="468313" y="908050"/>
          <a:ext cx="8208962" cy="5275263"/>
        </p:xfrm>
        <a:graphic>
          <a:graphicData uri="http://schemas.openxmlformats.org/drawingml/2006/table">
            <a:tbl>
              <a:tblPr firstRow="1" bandRow="1">
                <a:tableStyleId>{5C22544A-7EE6-4342-B048-85BDC9FD1C3A}</a:tableStyleId>
              </a:tblPr>
              <a:tblGrid>
                <a:gridCol w="2324662"/>
                <a:gridCol w="3002346"/>
                <a:gridCol w="2881954"/>
              </a:tblGrid>
              <a:tr h="396742">
                <a:tc>
                  <a:txBody>
                    <a:bodyPr/>
                    <a:lstStyle/>
                    <a:p>
                      <a:r>
                        <a:rPr lang="tr-TR" sz="1800" dirty="0" smtClean="0">
                          <a:solidFill>
                            <a:schemeClr val="tx1"/>
                          </a:solidFill>
                          <a:latin typeface="Comic Sans MS" pitchFamily="66" charset="0"/>
                        </a:rPr>
                        <a:t>Faktör</a:t>
                      </a:r>
                      <a:endParaRPr lang="tr-TR" sz="1800" dirty="0">
                        <a:solidFill>
                          <a:schemeClr val="tx1"/>
                        </a:solidFill>
                        <a:latin typeface="Comic Sans MS" pitchFamily="66" charset="0"/>
                      </a:endParaRPr>
                    </a:p>
                  </a:txBody>
                  <a:tcPr marL="91448" marR="91448" marT="45719" marB="45719"/>
                </a:tc>
                <a:tc>
                  <a:txBody>
                    <a:bodyPr/>
                    <a:lstStyle/>
                    <a:p>
                      <a:r>
                        <a:rPr lang="tr-TR" sz="1800" dirty="0" smtClean="0">
                          <a:solidFill>
                            <a:schemeClr val="tx1"/>
                          </a:solidFill>
                          <a:latin typeface="Comic Sans MS" pitchFamily="66" charset="0"/>
                        </a:rPr>
                        <a:t>Spesifik faktörler</a:t>
                      </a:r>
                      <a:endParaRPr lang="tr-TR" sz="1800" dirty="0">
                        <a:solidFill>
                          <a:schemeClr val="tx1"/>
                        </a:solidFill>
                        <a:latin typeface="Comic Sans MS" pitchFamily="66" charset="0"/>
                      </a:endParaRPr>
                    </a:p>
                  </a:txBody>
                  <a:tcPr marL="91448" marR="91448" marT="45719" marB="45719"/>
                </a:tc>
                <a:tc>
                  <a:txBody>
                    <a:bodyPr/>
                    <a:lstStyle/>
                    <a:p>
                      <a:r>
                        <a:rPr lang="tr-TR" sz="1800" dirty="0" smtClean="0">
                          <a:solidFill>
                            <a:schemeClr val="tx1"/>
                          </a:solidFill>
                          <a:latin typeface="Comic Sans MS" pitchFamily="66" charset="0"/>
                        </a:rPr>
                        <a:t>Hastalık örnekleri</a:t>
                      </a:r>
                      <a:endParaRPr lang="tr-TR" sz="1800" dirty="0">
                        <a:solidFill>
                          <a:schemeClr val="tx1"/>
                        </a:solidFill>
                        <a:latin typeface="Comic Sans MS" pitchFamily="66" charset="0"/>
                      </a:endParaRPr>
                    </a:p>
                  </a:txBody>
                  <a:tcPr marL="91448" marR="91448" marT="45719" marB="45719"/>
                </a:tc>
              </a:tr>
              <a:tr h="2628380">
                <a:tc>
                  <a:txBody>
                    <a:bodyPr/>
                    <a:lstStyle/>
                    <a:p>
                      <a:r>
                        <a:rPr lang="tr-TR" sz="1800" dirty="0" smtClean="0">
                          <a:solidFill>
                            <a:schemeClr val="tx1"/>
                          </a:solidFill>
                          <a:latin typeface="Comic Sans MS" pitchFamily="66" charset="0"/>
                        </a:rPr>
                        <a:t>Teknoloji, endüstri</a:t>
                      </a:r>
                      <a:endParaRPr lang="tr-TR" sz="1800" dirty="0">
                        <a:solidFill>
                          <a:schemeClr val="tx1"/>
                        </a:solidFill>
                        <a:latin typeface="Comic Sans MS" pitchFamily="66" charset="0"/>
                      </a:endParaRPr>
                    </a:p>
                  </a:txBody>
                  <a:tcPr marL="91448" marR="91448" marT="45719" marB="45719"/>
                </a:tc>
                <a:tc>
                  <a:txBody>
                    <a:bodyPr/>
                    <a:lstStyle/>
                    <a:p>
                      <a:r>
                        <a:rPr lang="tr-TR" sz="1800" baseline="0" dirty="0" smtClean="0">
                          <a:solidFill>
                            <a:schemeClr val="tx1"/>
                          </a:solidFill>
                          <a:latin typeface="Comic Sans MS" pitchFamily="66" charset="0"/>
                        </a:rPr>
                        <a:t>Gıda ürünlerinin küreselleşmesi, gıda sunumu ve paketlemede değişiklikler, organ ve doku nakli, </a:t>
                      </a:r>
                      <a:r>
                        <a:rPr lang="tr-TR" sz="1800" baseline="0" dirty="0" err="1" smtClean="0">
                          <a:solidFill>
                            <a:schemeClr val="tx1"/>
                          </a:solidFill>
                          <a:latin typeface="Comic Sans MS" pitchFamily="66" charset="0"/>
                        </a:rPr>
                        <a:t>immünsupresyona</a:t>
                      </a:r>
                      <a:r>
                        <a:rPr lang="tr-TR" sz="1800" baseline="0" dirty="0" smtClean="0">
                          <a:solidFill>
                            <a:schemeClr val="tx1"/>
                          </a:solidFill>
                          <a:latin typeface="Comic Sans MS" pitchFamily="66" charset="0"/>
                        </a:rPr>
                        <a:t> neden olan ilaçlar,antibiyotik kullanımı</a:t>
                      </a:r>
                      <a:endParaRPr lang="tr-TR" sz="1800" dirty="0">
                        <a:solidFill>
                          <a:schemeClr val="tx1"/>
                        </a:solidFill>
                        <a:latin typeface="Comic Sans MS" pitchFamily="66" charset="0"/>
                      </a:endParaRPr>
                    </a:p>
                  </a:txBody>
                  <a:tcPr marL="91448" marR="91448" marT="45719" marB="45719"/>
                </a:tc>
                <a:tc>
                  <a:txBody>
                    <a:bodyPr/>
                    <a:lstStyle/>
                    <a:p>
                      <a:r>
                        <a:rPr lang="tr-TR" sz="1800" dirty="0" err="1" smtClean="0">
                          <a:solidFill>
                            <a:schemeClr val="tx1"/>
                          </a:solidFill>
                          <a:latin typeface="Comic Sans MS" pitchFamily="66" charset="0"/>
                        </a:rPr>
                        <a:t>Hemolitik</a:t>
                      </a:r>
                      <a:r>
                        <a:rPr lang="tr-TR" sz="1800" dirty="0" smtClean="0">
                          <a:solidFill>
                            <a:schemeClr val="tx1"/>
                          </a:solidFill>
                          <a:latin typeface="Comic Sans MS" pitchFamily="66" charset="0"/>
                        </a:rPr>
                        <a:t> Üremik Sendrom (hamburger üzerinde E.</a:t>
                      </a:r>
                      <a:r>
                        <a:rPr lang="tr-TR" sz="1800" dirty="0" err="1" smtClean="0">
                          <a:solidFill>
                            <a:schemeClr val="tx1"/>
                          </a:solidFill>
                          <a:latin typeface="Comic Sans MS" pitchFamily="66" charset="0"/>
                        </a:rPr>
                        <a:t>Coli</a:t>
                      </a:r>
                      <a:r>
                        <a:rPr lang="tr-TR" sz="1800" dirty="0" smtClean="0">
                          <a:solidFill>
                            <a:schemeClr val="tx1"/>
                          </a:solidFill>
                          <a:latin typeface="Comic Sans MS" pitchFamily="66" charset="0"/>
                        </a:rPr>
                        <a:t> </a:t>
                      </a:r>
                      <a:r>
                        <a:rPr lang="tr-TR" sz="1800" dirty="0" err="1" smtClean="0">
                          <a:solidFill>
                            <a:schemeClr val="tx1"/>
                          </a:solidFill>
                          <a:latin typeface="Comic Sans MS" pitchFamily="66" charset="0"/>
                        </a:rPr>
                        <a:t>kontaminasyonı</a:t>
                      </a:r>
                      <a:r>
                        <a:rPr lang="tr-TR" sz="1800" dirty="0" smtClean="0">
                          <a:solidFill>
                            <a:schemeClr val="tx1"/>
                          </a:solidFill>
                          <a:latin typeface="Comic Sans MS" pitchFamily="66" charset="0"/>
                        </a:rPr>
                        <a:t>), </a:t>
                      </a:r>
                      <a:r>
                        <a:rPr lang="tr-TR" sz="1800" dirty="0" err="1" smtClean="0">
                          <a:solidFill>
                            <a:schemeClr val="tx1"/>
                          </a:solidFill>
                          <a:latin typeface="Comic Sans MS" pitchFamily="66" charset="0"/>
                        </a:rPr>
                        <a:t>Bovine</a:t>
                      </a:r>
                      <a:r>
                        <a:rPr lang="tr-TR" sz="1800" dirty="0" smtClean="0">
                          <a:solidFill>
                            <a:schemeClr val="tx1"/>
                          </a:solidFill>
                          <a:latin typeface="Comic Sans MS" pitchFamily="66" charset="0"/>
                        </a:rPr>
                        <a:t> </a:t>
                      </a:r>
                      <a:r>
                        <a:rPr lang="tr-TR" sz="1800" dirty="0" err="1" smtClean="0">
                          <a:solidFill>
                            <a:schemeClr val="tx1"/>
                          </a:solidFill>
                          <a:latin typeface="Comic Sans MS" pitchFamily="66" charset="0"/>
                        </a:rPr>
                        <a:t>Spongioform</a:t>
                      </a:r>
                      <a:r>
                        <a:rPr lang="tr-TR" sz="1800" dirty="0" smtClean="0">
                          <a:solidFill>
                            <a:schemeClr val="tx1"/>
                          </a:solidFill>
                          <a:latin typeface="Comic Sans MS" pitchFamily="66" charset="0"/>
                        </a:rPr>
                        <a:t> </a:t>
                      </a:r>
                      <a:r>
                        <a:rPr lang="tr-TR" sz="1800" dirty="0" err="1" smtClean="0">
                          <a:solidFill>
                            <a:schemeClr val="tx1"/>
                          </a:solidFill>
                          <a:latin typeface="Comic Sans MS" pitchFamily="66" charset="0"/>
                        </a:rPr>
                        <a:t>Ensefalopati</a:t>
                      </a:r>
                      <a:r>
                        <a:rPr lang="tr-TR" sz="1800" dirty="0" smtClean="0">
                          <a:solidFill>
                            <a:schemeClr val="tx1"/>
                          </a:solidFill>
                          <a:latin typeface="Comic Sans MS" pitchFamily="66" charset="0"/>
                        </a:rPr>
                        <a:t>,transfüzyon</a:t>
                      </a:r>
                      <a:r>
                        <a:rPr lang="tr-TR" sz="1800" baseline="0" dirty="0" smtClean="0">
                          <a:solidFill>
                            <a:schemeClr val="tx1"/>
                          </a:solidFill>
                          <a:latin typeface="Comic Sans MS" pitchFamily="66" charset="0"/>
                        </a:rPr>
                        <a:t> hepatiti, </a:t>
                      </a:r>
                      <a:r>
                        <a:rPr lang="tr-TR" sz="1800" baseline="0" dirty="0" err="1" smtClean="0">
                          <a:solidFill>
                            <a:schemeClr val="tx1"/>
                          </a:solidFill>
                          <a:latin typeface="Comic Sans MS" pitchFamily="66" charset="0"/>
                        </a:rPr>
                        <a:t>immünsüprese</a:t>
                      </a:r>
                      <a:r>
                        <a:rPr lang="tr-TR" sz="1800" baseline="0" dirty="0" smtClean="0">
                          <a:solidFill>
                            <a:schemeClr val="tx1"/>
                          </a:solidFill>
                          <a:latin typeface="Comic Sans MS" pitchFamily="66" charset="0"/>
                        </a:rPr>
                        <a:t> hastalarda </a:t>
                      </a:r>
                      <a:r>
                        <a:rPr lang="tr-TR" sz="1800" baseline="0" dirty="0" err="1" smtClean="0">
                          <a:solidFill>
                            <a:schemeClr val="tx1"/>
                          </a:solidFill>
                          <a:latin typeface="Comic Sans MS" pitchFamily="66" charset="0"/>
                        </a:rPr>
                        <a:t>opportunistik</a:t>
                      </a:r>
                      <a:r>
                        <a:rPr lang="tr-TR" sz="1800" baseline="0" dirty="0" smtClean="0">
                          <a:solidFill>
                            <a:schemeClr val="tx1"/>
                          </a:solidFill>
                          <a:latin typeface="Comic Sans MS" pitchFamily="66" charset="0"/>
                        </a:rPr>
                        <a:t> enfeksiyonlar</a:t>
                      </a:r>
                      <a:endParaRPr lang="tr-TR" sz="1800" dirty="0">
                        <a:solidFill>
                          <a:schemeClr val="tx1"/>
                        </a:solidFill>
                        <a:latin typeface="Comic Sans MS" pitchFamily="66" charset="0"/>
                      </a:endParaRPr>
                    </a:p>
                  </a:txBody>
                  <a:tcPr marL="91448" marR="91448" marT="45719" marB="45719"/>
                </a:tc>
              </a:tr>
              <a:tr h="978321">
                <a:tc>
                  <a:txBody>
                    <a:bodyPr/>
                    <a:lstStyle/>
                    <a:p>
                      <a:r>
                        <a:rPr lang="tr-TR" sz="1800" dirty="0" smtClean="0">
                          <a:solidFill>
                            <a:schemeClr val="tx1"/>
                          </a:solidFill>
                          <a:latin typeface="Comic Sans MS" pitchFamily="66" charset="0"/>
                        </a:rPr>
                        <a:t>Mikrobik adaptasyon ve değişim</a:t>
                      </a:r>
                      <a:endParaRPr lang="tr-TR" sz="1800" dirty="0">
                        <a:solidFill>
                          <a:schemeClr val="tx1"/>
                        </a:solidFill>
                        <a:latin typeface="Comic Sans MS" pitchFamily="66" charset="0"/>
                      </a:endParaRPr>
                    </a:p>
                  </a:txBody>
                  <a:tcPr marL="91448" marR="91448" marT="45719" marB="45719"/>
                </a:tc>
                <a:tc>
                  <a:txBody>
                    <a:bodyPr/>
                    <a:lstStyle/>
                    <a:p>
                      <a:r>
                        <a:rPr lang="tr-TR" sz="1800" dirty="0" smtClean="0">
                          <a:solidFill>
                            <a:schemeClr val="tx1"/>
                          </a:solidFill>
                          <a:latin typeface="Comic Sans MS" pitchFamily="66" charset="0"/>
                        </a:rPr>
                        <a:t>Çevresel seleksiyona yanıt olarak </a:t>
                      </a:r>
                      <a:r>
                        <a:rPr lang="tr-TR" sz="1800" dirty="0" err="1" smtClean="0">
                          <a:solidFill>
                            <a:schemeClr val="tx1"/>
                          </a:solidFill>
                          <a:latin typeface="Comic Sans MS" pitchFamily="66" charset="0"/>
                        </a:rPr>
                        <a:t>mikrobiyal</a:t>
                      </a:r>
                      <a:r>
                        <a:rPr lang="tr-TR" sz="1800" dirty="0" smtClean="0">
                          <a:solidFill>
                            <a:schemeClr val="tx1"/>
                          </a:solidFill>
                          <a:latin typeface="Comic Sans MS" pitchFamily="66" charset="0"/>
                        </a:rPr>
                        <a:t> değişim</a:t>
                      </a:r>
                      <a:endParaRPr lang="tr-TR" sz="1800" dirty="0">
                        <a:solidFill>
                          <a:schemeClr val="tx1"/>
                        </a:solidFill>
                        <a:latin typeface="Comic Sans MS" pitchFamily="66" charset="0"/>
                      </a:endParaRPr>
                    </a:p>
                  </a:txBody>
                  <a:tcPr marL="91448" marR="91448" marT="45719" marB="45719"/>
                </a:tc>
                <a:tc>
                  <a:txBody>
                    <a:bodyPr/>
                    <a:lstStyle/>
                    <a:p>
                      <a:r>
                        <a:rPr lang="tr-TR" sz="1800" dirty="0" smtClean="0">
                          <a:solidFill>
                            <a:schemeClr val="tx1"/>
                          </a:solidFill>
                          <a:latin typeface="Comic Sans MS" pitchFamily="66" charset="0"/>
                        </a:rPr>
                        <a:t>Antibiyotiğe dirençli bakteriler, </a:t>
                      </a:r>
                      <a:r>
                        <a:rPr lang="tr-TR" sz="1800" dirty="0" err="1" smtClean="0">
                          <a:solidFill>
                            <a:schemeClr val="tx1"/>
                          </a:solidFill>
                          <a:latin typeface="Comic Sans MS" pitchFamily="66" charset="0"/>
                        </a:rPr>
                        <a:t>influenza</a:t>
                      </a:r>
                      <a:r>
                        <a:rPr lang="tr-TR" sz="1800" dirty="0" smtClean="0">
                          <a:solidFill>
                            <a:schemeClr val="tx1"/>
                          </a:solidFill>
                          <a:latin typeface="Comic Sans MS" pitchFamily="66" charset="0"/>
                        </a:rPr>
                        <a:t> virüsünde </a:t>
                      </a:r>
                      <a:r>
                        <a:rPr lang="tr-TR" sz="1800" dirty="0" err="1" smtClean="0">
                          <a:solidFill>
                            <a:schemeClr val="tx1"/>
                          </a:solidFill>
                          <a:latin typeface="Comic Sans MS" pitchFamily="66" charset="0"/>
                        </a:rPr>
                        <a:t>antijenik</a:t>
                      </a:r>
                      <a:r>
                        <a:rPr lang="tr-TR" sz="1800" dirty="0" smtClean="0">
                          <a:solidFill>
                            <a:schemeClr val="tx1"/>
                          </a:solidFill>
                          <a:latin typeface="Comic Sans MS" pitchFamily="66" charset="0"/>
                        </a:rPr>
                        <a:t>  </a:t>
                      </a:r>
                      <a:r>
                        <a:rPr lang="tr-TR" sz="1800" dirty="0" err="1" smtClean="0">
                          <a:solidFill>
                            <a:schemeClr val="tx1"/>
                          </a:solidFill>
                          <a:latin typeface="Comic Sans MS" pitchFamily="66" charset="0"/>
                        </a:rPr>
                        <a:t>drift</a:t>
                      </a:r>
                      <a:endParaRPr lang="tr-TR" sz="1800" dirty="0">
                        <a:solidFill>
                          <a:schemeClr val="tx1"/>
                        </a:solidFill>
                        <a:latin typeface="Comic Sans MS" pitchFamily="66" charset="0"/>
                      </a:endParaRPr>
                    </a:p>
                  </a:txBody>
                  <a:tcPr marL="91448" marR="91448" marT="45719" marB="45719"/>
                </a:tc>
              </a:tr>
              <a:tr h="1271820">
                <a:tc>
                  <a:txBody>
                    <a:bodyPr/>
                    <a:lstStyle/>
                    <a:p>
                      <a:r>
                        <a:rPr lang="tr-TR" sz="1800" dirty="0" smtClean="0">
                          <a:solidFill>
                            <a:schemeClr val="tx1"/>
                          </a:solidFill>
                          <a:latin typeface="Comic Sans MS" pitchFamily="66" charset="0"/>
                        </a:rPr>
                        <a:t>Halk sağlığı programlarının aksatılması</a:t>
                      </a:r>
                      <a:endParaRPr lang="tr-TR" sz="1800" dirty="0">
                        <a:solidFill>
                          <a:schemeClr val="tx1"/>
                        </a:solidFill>
                        <a:latin typeface="Comic Sans MS" pitchFamily="66" charset="0"/>
                      </a:endParaRPr>
                    </a:p>
                  </a:txBody>
                  <a:tcPr marL="91448" marR="91448" marT="45719" marB="45719"/>
                </a:tc>
                <a:tc>
                  <a:txBody>
                    <a:bodyPr/>
                    <a:lstStyle/>
                    <a:p>
                      <a:r>
                        <a:rPr lang="tr-TR" sz="1800" dirty="0" smtClean="0">
                          <a:solidFill>
                            <a:schemeClr val="tx1"/>
                          </a:solidFill>
                          <a:latin typeface="Comic Sans MS" pitchFamily="66" charset="0"/>
                        </a:rPr>
                        <a:t>Koruma programlarının azalması, ihmali, yetersiz sanitasyon ve yetersiz vektör kontrolü</a:t>
                      </a:r>
                      <a:endParaRPr lang="tr-TR" sz="1800" dirty="0">
                        <a:solidFill>
                          <a:schemeClr val="tx1"/>
                        </a:solidFill>
                        <a:latin typeface="Comic Sans MS" pitchFamily="66" charset="0"/>
                      </a:endParaRPr>
                    </a:p>
                  </a:txBody>
                  <a:tcPr marL="91448" marR="91448" marT="45719" marB="45719"/>
                </a:tc>
                <a:tc>
                  <a:txBody>
                    <a:bodyPr/>
                    <a:lstStyle/>
                    <a:p>
                      <a:r>
                        <a:rPr lang="tr-TR" sz="1800" dirty="0" smtClean="0">
                          <a:solidFill>
                            <a:schemeClr val="tx1"/>
                          </a:solidFill>
                          <a:latin typeface="Comic Sans MS" pitchFamily="66" charset="0"/>
                        </a:rPr>
                        <a:t>Amerika’da tüberküloz, Afrika’daki göçmen kamplarında kolera, Rusya ‘da difteri</a:t>
                      </a:r>
                      <a:endParaRPr lang="tr-TR" sz="1800" dirty="0">
                        <a:solidFill>
                          <a:schemeClr val="tx1"/>
                        </a:solidFill>
                        <a:latin typeface="Comic Sans MS" pitchFamily="66" charset="0"/>
                      </a:endParaRPr>
                    </a:p>
                  </a:txBody>
                  <a:tcPr marL="91448" marR="91448" marT="45719" marB="45719"/>
                </a:tc>
              </a:tr>
            </a:tbl>
          </a:graphicData>
        </a:graphic>
      </p:graphicFrame>
      <p:sp>
        <p:nvSpPr>
          <p:cNvPr id="27672" name="1 Metin kutusu"/>
          <p:cNvSpPr txBox="1">
            <a:spLocks noChangeArrowheads="1"/>
          </p:cNvSpPr>
          <p:nvPr/>
        </p:nvSpPr>
        <p:spPr bwMode="auto">
          <a:xfrm>
            <a:off x="785786" y="357166"/>
            <a:ext cx="7715250" cy="522287"/>
          </a:xfrm>
          <a:prstGeom prst="rect">
            <a:avLst/>
          </a:prstGeom>
          <a:noFill/>
          <a:ln w="9525">
            <a:noFill/>
            <a:miter lim="800000"/>
            <a:headEnd/>
            <a:tailEnd/>
          </a:ln>
        </p:spPr>
        <p:txBody>
          <a:bodyPr>
            <a:spAutoFit/>
          </a:bodyPr>
          <a:lstStyle/>
          <a:p>
            <a:r>
              <a:rPr lang="tr-TR" altLang="tr-TR" sz="2800" dirty="0">
                <a:solidFill>
                  <a:schemeClr val="accent1">
                    <a:lumMod val="50000"/>
                  </a:schemeClr>
                </a:solidFill>
                <a:latin typeface="Comic Sans MS" pitchFamily="66" charset="0"/>
              </a:rPr>
              <a:t>Enfeksiyon Hastalıklarındaki Artış Nedenleri</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yagram"/>
          <p:cNvGraphicFramePr/>
          <p:nvPr/>
        </p:nvGraphicFramePr>
        <p:xfrm>
          <a:off x="642910" y="1000108"/>
          <a:ext cx="7704856"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etin kutusu"/>
          <p:cNvSpPr txBox="1"/>
          <p:nvPr/>
        </p:nvSpPr>
        <p:spPr>
          <a:xfrm>
            <a:off x="2643174" y="357166"/>
            <a:ext cx="4214842" cy="461665"/>
          </a:xfrm>
          <a:prstGeom prst="rect">
            <a:avLst/>
          </a:prstGeom>
          <a:noFill/>
        </p:spPr>
        <p:txBody>
          <a:bodyPr wrap="square">
            <a:spAutoFit/>
          </a:bodyPr>
          <a:lstStyle/>
          <a:p>
            <a:pPr algn="l">
              <a:defRPr/>
            </a:pPr>
            <a:r>
              <a:rPr kumimoji="0" lang="tr-TR" sz="2400" b="1" dirty="0" smtClean="0">
                <a:solidFill>
                  <a:schemeClr val="accent1">
                    <a:lumMod val="50000"/>
                  </a:schemeClr>
                </a:solidFill>
                <a:latin typeface="Comic Sans MS" pitchFamily="66" charset="0"/>
              </a:rPr>
              <a:t>ENFEKSİYON ZİNCİRİ</a:t>
            </a:r>
            <a:endParaRPr kumimoji="0" lang="tr-TR" sz="2400" b="1" dirty="0">
              <a:solidFill>
                <a:schemeClr val="accent1">
                  <a:lumMod val="50000"/>
                </a:schemeClr>
              </a:solidFill>
              <a:latin typeface="Comic Sans MS" pitchFamily="66"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642910" y="642918"/>
            <a:ext cx="7889902" cy="2879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457200" indent="-457200" algn="l" rtl="0" fontAlgn="base">
              <a:spcBef>
                <a:spcPct val="20000"/>
              </a:spcBef>
              <a:spcAft>
                <a:spcPct val="0"/>
              </a:spcAft>
              <a:buClr>
                <a:srgbClr val="A50021"/>
              </a:buClr>
              <a:buSzPct val="75000"/>
              <a:buFont typeface="Wingdings" pitchFamily="2" charset="2"/>
              <a:buChar char="n"/>
              <a:defRPr sz="3200">
                <a:solidFill>
                  <a:schemeClr val="tx1"/>
                </a:solidFill>
                <a:latin typeface="+mn-lt"/>
                <a:ea typeface="+mn-ea"/>
                <a:cs typeface="+mn-cs"/>
              </a:defRPr>
            </a:lvl1pPr>
            <a:lvl2pPr marL="1027113" indent="-455613" algn="l" rtl="0" fontAlgn="base">
              <a:spcBef>
                <a:spcPct val="20000"/>
              </a:spcBef>
              <a:spcAft>
                <a:spcPct val="0"/>
              </a:spcAft>
              <a:buClr>
                <a:schemeClr val="accent2"/>
              </a:buClr>
              <a:buSzPct val="75000"/>
              <a:buFont typeface="Wingdings" pitchFamily="2" charset="2"/>
              <a:buChar char="n"/>
              <a:defRPr sz="2800">
                <a:solidFill>
                  <a:schemeClr val="tx1"/>
                </a:solidFill>
                <a:latin typeface="+mn-lt"/>
              </a:defRPr>
            </a:lvl2pPr>
            <a:lvl3pPr marL="1370013" indent="-228600" algn="l" rtl="0" fontAlgn="base">
              <a:spcBef>
                <a:spcPct val="20000"/>
              </a:spcBef>
              <a:spcAft>
                <a:spcPct val="0"/>
              </a:spcAft>
              <a:buClr>
                <a:srgbClr val="666699"/>
              </a:buClr>
              <a:buSzPct val="70000"/>
              <a:buFont typeface="Wingdings" pitchFamily="2" charset="2"/>
              <a:buChar char="n"/>
              <a:defRPr sz="2400">
                <a:solidFill>
                  <a:schemeClr val="tx1"/>
                </a:solidFill>
                <a:latin typeface="+mn-lt"/>
              </a:defRPr>
            </a:lvl3pPr>
            <a:lvl4pPr marL="1712913" indent="-228600" algn="l" rtl="0" fontAlgn="base">
              <a:spcBef>
                <a:spcPct val="20000"/>
              </a:spcBef>
              <a:spcAft>
                <a:spcPct val="0"/>
              </a:spcAft>
              <a:buSzPct val="60000"/>
              <a:buFont typeface="Wingdings" pitchFamily="2" charset="2"/>
              <a:buChar char="n"/>
              <a:defRPr sz="2000">
                <a:solidFill>
                  <a:schemeClr val="tx1"/>
                </a:solidFill>
                <a:latin typeface="+mn-lt"/>
              </a:defRPr>
            </a:lvl4pPr>
            <a:lvl5pPr marL="20574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9pPr>
          </a:lstStyle>
          <a:p>
            <a:pPr marL="571500" indent="-571500" algn="just">
              <a:lnSpc>
                <a:spcPct val="100000"/>
              </a:lnSpc>
              <a:buSzPct val="100000"/>
              <a:buFont typeface="Wingdings" panose="05000000000000000000" pitchFamily="2" charset="2"/>
              <a:buAutoNum type="arabicPeriod"/>
              <a:defRPr/>
            </a:pPr>
            <a:r>
              <a:rPr lang="tr-TR" b="1" kern="0" dirty="0" smtClean="0">
                <a:solidFill>
                  <a:schemeClr val="accent1">
                    <a:lumMod val="50000"/>
                  </a:schemeClr>
                </a:solidFill>
                <a:latin typeface="Comic Sans MS" pitchFamily="66" charset="0"/>
              </a:rPr>
              <a:t>ENFEKSİYON KAYNAĞI</a:t>
            </a:r>
            <a:endParaRPr lang="tr-TR" kern="0" dirty="0" smtClean="0">
              <a:solidFill>
                <a:schemeClr val="accent1">
                  <a:lumMod val="50000"/>
                </a:schemeClr>
              </a:solidFill>
              <a:latin typeface="Comic Sans MS" pitchFamily="66" charset="0"/>
            </a:endParaRPr>
          </a:p>
          <a:p>
            <a:pPr marL="571500" indent="-571500" algn="just">
              <a:lnSpc>
                <a:spcPct val="100000"/>
              </a:lnSpc>
              <a:buSzPct val="100000"/>
              <a:buNone/>
              <a:defRPr/>
            </a:pPr>
            <a:r>
              <a:rPr lang="tr-TR" sz="2400" kern="0" dirty="0" smtClean="0">
                <a:latin typeface="Comic Sans MS" pitchFamily="66" charset="0"/>
              </a:rPr>
              <a:t>Enfeksiyon </a:t>
            </a:r>
            <a:r>
              <a:rPr lang="tr-TR" sz="2400" kern="0" dirty="0">
                <a:latin typeface="Comic Sans MS" pitchFamily="66" charset="0"/>
              </a:rPr>
              <a:t>etkeninin üzerinde yaşadığı, ürediği, </a:t>
            </a:r>
            <a:endParaRPr lang="tr-TR" sz="2400" kern="0" dirty="0" smtClean="0">
              <a:latin typeface="Comic Sans MS" pitchFamily="66" charset="0"/>
            </a:endParaRPr>
          </a:p>
          <a:p>
            <a:pPr marL="571500" indent="-571500" algn="just">
              <a:lnSpc>
                <a:spcPct val="100000"/>
              </a:lnSpc>
              <a:buSzPct val="100000"/>
              <a:buNone/>
              <a:defRPr/>
            </a:pPr>
            <a:r>
              <a:rPr lang="tr-TR" sz="2400" kern="0" dirty="0" smtClean="0">
                <a:latin typeface="Comic Sans MS" pitchFamily="66" charset="0"/>
              </a:rPr>
              <a:t>yaşamını </a:t>
            </a:r>
            <a:r>
              <a:rPr lang="tr-TR" sz="2400" kern="0" dirty="0">
                <a:latin typeface="Comic Sans MS" pitchFamily="66" charset="0"/>
              </a:rPr>
              <a:t>sürdürebilmek için bağımlı olduğu, duyarlı bir </a:t>
            </a:r>
            <a:endParaRPr lang="tr-TR" sz="2400" kern="0" dirty="0" smtClean="0">
              <a:latin typeface="Comic Sans MS" pitchFamily="66" charset="0"/>
            </a:endParaRPr>
          </a:p>
          <a:p>
            <a:pPr marL="571500" indent="-571500" algn="just">
              <a:lnSpc>
                <a:spcPct val="100000"/>
              </a:lnSpc>
              <a:buSzPct val="100000"/>
              <a:buNone/>
              <a:defRPr/>
            </a:pPr>
            <a:r>
              <a:rPr lang="tr-TR" sz="2400" kern="0" dirty="0" smtClean="0">
                <a:latin typeface="Comic Sans MS" pitchFamily="66" charset="0"/>
              </a:rPr>
              <a:t>konakçıya </a:t>
            </a:r>
            <a:r>
              <a:rPr lang="tr-TR" sz="2400" kern="0" dirty="0">
                <a:latin typeface="Comic Sans MS" pitchFamily="66" charset="0"/>
              </a:rPr>
              <a:t>geçebilecek şekilde çoğaldığı insan, hayvan, </a:t>
            </a:r>
            <a:endParaRPr lang="tr-TR" sz="2400" kern="0" dirty="0" smtClean="0">
              <a:latin typeface="Comic Sans MS" pitchFamily="66" charset="0"/>
            </a:endParaRPr>
          </a:p>
          <a:p>
            <a:pPr marL="571500" indent="-571500" algn="just">
              <a:lnSpc>
                <a:spcPct val="100000"/>
              </a:lnSpc>
              <a:buSzPct val="100000"/>
              <a:buNone/>
              <a:defRPr/>
            </a:pPr>
            <a:r>
              <a:rPr lang="tr-TR" sz="2400" kern="0" dirty="0" smtClean="0">
                <a:latin typeface="Comic Sans MS" pitchFamily="66" charset="0"/>
              </a:rPr>
              <a:t>bitki, toprak </a:t>
            </a:r>
            <a:r>
              <a:rPr lang="tr-TR" sz="2400" kern="0" dirty="0">
                <a:latin typeface="Comic Sans MS" pitchFamily="66" charset="0"/>
              </a:rPr>
              <a:t>gibi </a:t>
            </a:r>
            <a:r>
              <a:rPr lang="tr-TR" sz="2400" kern="0" dirty="0" smtClean="0">
                <a:latin typeface="Comic Sans MS" pitchFamily="66" charset="0"/>
              </a:rPr>
              <a:t>canlı ya da cansız varlıkların tümü. </a:t>
            </a:r>
          </a:p>
          <a:p>
            <a:pPr marL="534988" indent="0" algn="just">
              <a:lnSpc>
                <a:spcPct val="100000"/>
              </a:lnSpc>
              <a:buFont typeface="Wingdings" panose="05000000000000000000" pitchFamily="2" charset="2"/>
              <a:buNone/>
              <a:defRPr/>
            </a:pPr>
            <a:r>
              <a:rPr lang="tr-TR" sz="2400" b="1" kern="0" dirty="0" smtClean="0">
                <a:solidFill>
                  <a:schemeClr val="accent1">
                    <a:lumMod val="50000"/>
                  </a:schemeClr>
                </a:solidFill>
                <a:latin typeface="Comic Sans MS" pitchFamily="66" charset="0"/>
              </a:rPr>
              <a:t>Rezervuar: </a:t>
            </a:r>
            <a:r>
              <a:rPr lang="tr-TR" sz="2400" kern="0" dirty="0">
                <a:latin typeface="Comic Sans MS" pitchFamily="66" charset="0"/>
              </a:rPr>
              <a:t>Bir enfeksiyon </a:t>
            </a:r>
            <a:r>
              <a:rPr lang="tr-TR" sz="2400" kern="0" dirty="0" smtClean="0">
                <a:latin typeface="Comic Sans MS" pitchFamily="66" charset="0"/>
              </a:rPr>
              <a:t>etmeninin üreyip çoğaldığı doğal </a:t>
            </a:r>
            <a:r>
              <a:rPr lang="tr-TR" sz="2400" kern="0" dirty="0">
                <a:latin typeface="Comic Sans MS" pitchFamily="66" charset="0"/>
              </a:rPr>
              <a:t>yerleşim </a:t>
            </a:r>
            <a:r>
              <a:rPr lang="tr-TR" sz="2400" kern="0" dirty="0" smtClean="0">
                <a:latin typeface="Comic Sans MS" pitchFamily="66" charset="0"/>
              </a:rPr>
              <a:t>yeri. </a:t>
            </a:r>
            <a:endParaRPr lang="tr-TR" sz="2400" kern="0" dirty="0">
              <a:latin typeface="Comic Sans MS" pitchFamily="66" charset="0"/>
            </a:endParaRPr>
          </a:p>
        </p:txBody>
      </p:sp>
      <p:sp>
        <p:nvSpPr>
          <p:cNvPr id="2" name="Dikdörtgen 1"/>
          <p:cNvSpPr/>
          <p:nvPr/>
        </p:nvSpPr>
        <p:spPr>
          <a:xfrm>
            <a:off x="3000364" y="4143380"/>
            <a:ext cx="5929354" cy="1569660"/>
          </a:xfrm>
          <a:prstGeom prst="rect">
            <a:avLst/>
          </a:prstGeom>
        </p:spPr>
        <p:txBody>
          <a:bodyPr wrap="square">
            <a:spAutoFit/>
          </a:bodyPr>
          <a:lstStyle/>
          <a:p>
            <a:pPr>
              <a:lnSpc>
                <a:spcPct val="100000"/>
              </a:lnSpc>
              <a:buFont typeface="Wingdings" panose="05000000000000000000" pitchFamily="2" charset="2"/>
              <a:buNone/>
              <a:defRPr/>
            </a:pPr>
            <a:r>
              <a:rPr lang="tr-TR" sz="2400" kern="0" dirty="0" err="1">
                <a:latin typeface="Comic Sans MS" pitchFamily="66" charset="0"/>
              </a:rPr>
              <a:t>Polio</a:t>
            </a:r>
            <a:r>
              <a:rPr lang="tr-TR" sz="2400" kern="0" dirty="0">
                <a:latin typeface="Comic Sans MS" pitchFamily="66" charset="0"/>
              </a:rPr>
              <a:t> </a:t>
            </a:r>
            <a:r>
              <a:rPr lang="tr-TR" sz="2400" kern="0" dirty="0" smtClean="0">
                <a:latin typeface="Comic Sans MS" pitchFamily="66" charset="0"/>
              </a:rPr>
              <a:t>virüsü </a:t>
            </a:r>
            <a:endParaRPr lang="tr-TR" sz="2400" kern="0" dirty="0">
              <a:latin typeface="Comic Sans MS" pitchFamily="66" charset="0"/>
            </a:endParaRPr>
          </a:p>
          <a:p>
            <a:pPr>
              <a:lnSpc>
                <a:spcPct val="100000"/>
              </a:lnSpc>
              <a:buNone/>
              <a:defRPr/>
            </a:pPr>
            <a:r>
              <a:rPr lang="tr-TR" sz="2400" kern="0" dirty="0">
                <a:solidFill>
                  <a:srgbClr val="C00000"/>
                </a:solidFill>
                <a:latin typeface="Comic Sans MS" pitchFamily="66" charset="0"/>
              </a:rPr>
              <a:t>Enfeksiyon </a:t>
            </a:r>
            <a:r>
              <a:rPr lang="tr-TR" sz="2400" kern="0" dirty="0" smtClean="0">
                <a:solidFill>
                  <a:srgbClr val="C00000"/>
                </a:solidFill>
                <a:latin typeface="Comic Sans MS" pitchFamily="66" charset="0"/>
              </a:rPr>
              <a:t>kaynağı</a:t>
            </a:r>
            <a:r>
              <a:rPr lang="tr-TR" sz="2400" kern="0" dirty="0" smtClean="0">
                <a:latin typeface="Comic Sans MS" pitchFamily="66" charset="0"/>
              </a:rPr>
              <a:t>: Hasta kişiler</a:t>
            </a:r>
            <a:r>
              <a:rPr lang="tr-TR" sz="2400" kern="0" dirty="0">
                <a:latin typeface="Comic Sans MS" pitchFamily="66" charset="0"/>
              </a:rPr>
              <a:t>, </a:t>
            </a:r>
            <a:r>
              <a:rPr lang="tr-TR" sz="2400" kern="0" dirty="0" smtClean="0">
                <a:latin typeface="Comic Sans MS" pitchFamily="66" charset="0"/>
              </a:rPr>
              <a:t>dışkı</a:t>
            </a:r>
            <a:r>
              <a:rPr lang="tr-TR" sz="2400" kern="0" dirty="0">
                <a:latin typeface="Comic Sans MS" pitchFamily="66" charset="0"/>
              </a:rPr>
              <a:t>, </a:t>
            </a:r>
            <a:r>
              <a:rPr lang="tr-TR" sz="2400" kern="0" dirty="0" smtClean="0">
                <a:latin typeface="Comic Sans MS" pitchFamily="66" charset="0"/>
              </a:rPr>
              <a:t>kirli </a:t>
            </a:r>
            <a:r>
              <a:rPr lang="tr-TR" sz="2400" kern="0" dirty="0">
                <a:latin typeface="Comic Sans MS" pitchFamily="66" charset="0"/>
              </a:rPr>
              <a:t>su ve besinler.</a:t>
            </a:r>
          </a:p>
          <a:p>
            <a:pPr>
              <a:lnSpc>
                <a:spcPct val="100000"/>
              </a:lnSpc>
              <a:buFont typeface="Wingdings" panose="05000000000000000000" pitchFamily="2" charset="2"/>
              <a:buNone/>
              <a:defRPr/>
            </a:pPr>
            <a:r>
              <a:rPr lang="tr-TR" sz="2400" kern="0" dirty="0">
                <a:solidFill>
                  <a:srgbClr val="C00000"/>
                </a:solidFill>
                <a:latin typeface="Comic Sans MS" pitchFamily="66" charset="0"/>
              </a:rPr>
              <a:t>Rezervuarı: </a:t>
            </a:r>
            <a:r>
              <a:rPr lang="tr-TR" sz="2400" kern="0" dirty="0">
                <a:latin typeface="Comic Sans MS" pitchFamily="66" charset="0"/>
              </a:rPr>
              <a:t>İnsan.</a:t>
            </a:r>
          </a:p>
        </p:txBody>
      </p:sp>
      <p:pic>
        <p:nvPicPr>
          <p:cNvPr id="13316" name="Resim 2"/>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57224" y="4071942"/>
            <a:ext cx="1857388" cy="1714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layt Numarası Yer Tutucusu 2"/>
          <p:cNvSpPr>
            <a:spLocks noGrp="1"/>
          </p:cNvSpPr>
          <p:nvPr>
            <p:ph type="sldNum" sz="quarter" idx="4294967295"/>
          </p:nvPr>
        </p:nvSpPr>
        <p:spPr>
          <a:xfrm>
            <a:off x="8100392" y="6237312"/>
            <a:ext cx="914400" cy="457200"/>
          </a:xfrm>
          <a:prstGeom prst="rect">
            <a:avLst/>
          </a:prstGeom>
        </p:spPr>
        <p:txBody>
          <a:bodyPr/>
          <a:lstStyle/>
          <a:p>
            <a:fld id="{B9CC20B3-28FC-4DF1-AD7D-862BDB06ED82}" type="slidenum">
              <a:rPr lang="en-US" altLang="tr-TR" smtClean="0"/>
              <a:pPr/>
              <a:t>15</a:t>
            </a:fld>
            <a:endParaRPr lang="en-US" altLang="tr-TR" sz="1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İçerik Yer Tutucusu 2"/>
          <p:cNvSpPr>
            <a:spLocks noGrp="1"/>
          </p:cNvSpPr>
          <p:nvPr>
            <p:ph idx="1"/>
          </p:nvPr>
        </p:nvSpPr>
        <p:spPr>
          <a:xfrm>
            <a:off x="685800" y="476250"/>
            <a:ext cx="7772400" cy="5467350"/>
          </a:xfrm>
        </p:spPr>
        <p:txBody>
          <a:bodyPr>
            <a:normAutofit/>
          </a:bodyPr>
          <a:lstStyle/>
          <a:p>
            <a:pPr>
              <a:buNone/>
            </a:pPr>
            <a:r>
              <a:rPr lang="tr-TR" altLang="tr-TR" sz="2800" u="sng" dirty="0" smtClean="0">
                <a:solidFill>
                  <a:srgbClr val="C00000"/>
                </a:solidFill>
                <a:latin typeface="Comic Sans MS" pitchFamily="66" charset="0"/>
              </a:rPr>
              <a:t>Konak</a:t>
            </a:r>
            <a:r>
              <a:rPr lang="tr-TR" altLang="tr-TR" sz="2800" dirty="0" smtClean="0">
                <a:solidFill>
                  <a:srgbClr val="C00000"/>
                </a:solidFill>
                <a:latin typeface="Comic Sans MS" pitchFamily="66" charset="0"/>
              </a:rPr>
              <a:t>: </a:t>
            </a:r>
            <a:r>
              <a:rPr lang="tr-TR" altLang="tr-TR" sz="2800" dirty="0" smtClean="0">
                <a:latin typeface="Comic Sans MS" pitchFamily="66" charset="0"/>
              </a:rPr>
              <a:t>Bir enfeksiyon etkeninin büyüme ve çoğalması </a:t>
            </a:r>
            <a:r>
              <a:rPr lang="es-ES" altLang="tr-TR" sz="2800" dirty="0" smtClean="0">
                <a:latin typeface="Comic Sans MS" pitchFamily="66" charset="0"/>
              </a:rPr>
              <a:t>i</a:t>
            </a:r>
            <a:r>
              <a:rPr lang="tr-TR" altLang="tr-TR" sz="2800" dirty="0" smtClean="0">
                <a:latin typeface="Comic Sans MS" pitchFamily="66" charset="0"/>
              </a:rPr>
              <a:t>ç</a:t>
            </a:r>
            <a:r>
              <a:rPr lang="es-ES" altLang="tr-TR" sz="2800" dirty="0" smtClean="0">
                <a:latin typeface="Comic Sans MS" pitchFamily="66" charset="0"/>
              </a:rPr>
              <a:t>in uygun yer sağlayan insan ya da hayvanlara</a:t>
            </a:r>
            <a:r>
              <a:rPr lang="tr-TR" altLang="tr-TR" sz="2800" dirty="0" smtClean="0">
                <a:latin typeface="Comic Sans MS" pitchFamily="66" charset="0"/>
              </a:rPr>
              <a:t> denir.</a:t>
            </a:r>
          </a:p>
          <a:p>
            <a:pPr>
              <a:buNone/>
            </a:pPr>
            <a:endParaRPr lang="tr-TR" altLang="tr-TR" sz="2800" dirty="0" smtClean="0"/>
          </a:p>
        </p:txBody>
      </p:sp>
      <p:pic>
        <p:nvPicPr>
          <p:cNvPr id="22531" name="Resim 3"/>
          <p:cNvPicPr>
            <a:picLocks noChangeAspect="1"/>
          </p:cNvPicPr>
          <p:nvPr/>
        </p:nvPicPr>
        <p:blipFill>
          <a:blip r:embed="rId2"/>
          <a:srcRect/>
          <a:stretch>
            <a:fillRect/>
          </a:stretch>
        </p:blipFill>
        <p:spPr bwMode="auto">
          <a:xfrm>
            <a:off x="928662" y="1857364"/>
            <a:ext cx="7143800" cy="500063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571472" y="428604"/>
            <a:ext cx="8208838" cy="20878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457200" indent="-457200" algn="l" rtl="0" fontAlgn="base">
              <a:spcBef>
                <a:spcPct val="20000"/>
              </a:spcBef>
              <a:spcAft>
                <a:spcPct val="0"/>
              </a:spcAft>
              <a:buClr>
                <a:srgbClr val="A50021"/>
              </a:buClr>
              <a:buSzPct val="75000"/>
              <a:buFont typeface="Wingdings" pitchFamily="2" charset="2"/>
              <a:buChar char="n"/>
              <a:defRPr sz="3200">
                <a:solidFill>
                  <a:schemeClr val="tx1"/>
                </a:solidFill>
                <a:latin typeface="+mn-lt"/>
                <a:ea typeface="+mn-ea"/>
                <a:cs typeface="+mn-cs"/>
              </a:defRPr>
            </a:lvl1pPr>
            <a:lvl2pPr marL="1027113" indent="-455613" algn="l" rtl="0" fontAlgn="base">
              <a:spcBef>
                <a:spcPct val="20000"/>
              </a:spcBef>
              <a:spcAft>
                <a:spcPct val="0"/>
              </a:spcAft>
              <a:buClr>
                <a:schemeClr val="accent2"/>
              </a:buClr>
              <a:buSzPct val="75000"/>
              <a:buFont typeface="Wingdings" pitchFamily="2" charset="2"/>
              <a:buChar char="n"/>
              <a:defRPr sz="2800">
                <a:solidFill>
                  <a:schemeClr val="tx1"/>
                </a:solidFill>
                <a:latin typeface="+mn-lt"/>
              </a:defRPr>
            </a:lvl2pPr>
            <a:lvl3pPr marL="1370013" indent="-228600" algn="l" rtl="0" fontAlgn="base">
              <a:spcBef>
                <a:spcPct val="20000"/>
              </a:spcBef>
              <a:spcAft>
                <a:spcPct val="0"/>
              </a:spcAft>
              <a:buClr>
                <a:srgbClr val="666699"/>
              </a:buClr>
              <a:buSzPct val="70000"/>
              <a:buFont typeface="Wingdings" pitchFamily="2" charset="2"/>
              <a:buChar char="n"/>
              <a:defRPr sz="2400">
                <a:solidFill>
                  <a:schemeClr val="tx1"/>
                </a:solidFill>
                <a:latin typeface="+mn-lt"/>
              </a:defRPr>
            </a:lvl3pPr>
            <a:lvl4pPr marL="1712913" indent="-228600" algn="l" rtl="0" fontAlgn="base">
              <a:spcBef>
                <a:spcPct val="20000"/>
              </a:spcBef>
              <a:spcAft>
                <a:spcPct val="0"/>
              </a:spcAft>
              <a:buSzPct val="60000"/>
              <a:buFont typeface="Wingdings" pitchFamily="2" charset="2"/>
              <a:buChar char="n"/>
              <a:defRPr sz="2000">
                <a:solidFill>
                  <a:schemeClr val="tx1"/>
                </a:solidFill>
                <a:latin typeface="+mn-lt"/>
              </a:defRPr>
            </a:lvl4pPr>
            <a:lvl5pPr marL="20574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9pPr>
          </a:lstStyle>
          <a:p>
            <a:pPr marL="0" indent="0">
              <a:buFont typeface="Wingdings" panose="05000000000000000000" pitchFamily="2" charset="2"/>
              <a:buNone/>
              <a:defRPr/>
            </a:pPr>
            <a:r>
              <a:rPr lang="tr-TR" sz="2800" b="1" dirty="0" smtClean="0">
                <a:solidFill>
                  <a:schemeClr val="accent1">
                    <a:lumMod val="50000"/>
                  </a:schemeClr>
                </a:solidFill>
                <a:latin typeface="Comic Sans MS" pitchFamily="66" charset="0"/>
              </a:rPr>
              <a:t>Etkene ait özellikler:</a:t>
            </a:r>
          </a:p>
          <a:p>
            <a:pPr>
              <a:buNone/>
            </a:pPr>
            <a:r>
              <a:rPr lang="tr-TR" sz="2800" b="1" dirty="0" err="1" smtClean="0">
                <a:latin typeface="Comic Sans MS" pitchFamily="66" charset="0"/>
              </a:rPr>
              <a:t>İnfektivite</a:t>
            </a:r>
            <a:r>
              <a:rPr lang="tr-TR" sz="2800" b="1" dirty="0" smtClean="0">
                <a:latin typeface="Comic Sans MS" pitchFamily="66" charset="0"/>
              </a:rPr>
              <a:t>: </a:t>
            </a:r>
            <a:r>
              <a:rPr lang="tr-TR" sz="2800" dirty="0" smtClean="0">
                <a:latin typeface="Comic Sans MS" pitchFamily="66" charset="0"/>
              </a:rPr>
              <a:t>Başka organizmaya yerleşebilme ve </a:t>
            </a:r>
          </a:p>
          <a:p>
            <a:pPr>
              <a:buNone/>
            </a:pPr>
            <a:r>
              <a:rPr lang="tr-TR" sz="2800" dirty="0" smtClean="0">
                <a:latin typeface="Comic Sans MS" pitchFamily="66" charset="0"/>
              </a:rPr>
              <a:t>üreme gücü </a:t>
            </a:r>
            <a:r>
              <a:rPr lang="tr-TR" sz="2800" b="1" dirty="0" smtClean="0">
                <a:solidFill>
                  <a:schemeClr val="accent1">
                    <a:lumMod val="75000"/>
                  </a:schemeClr>
                </a:solidFill>
                <a:latin typeface="Comic Sans MS" pitchFamily="66" charset="0"/>
              </a:rPr>
              <a:t>(</a:t>
            </a:r>
            <a:r>
              <a:rPr lang="tr-TR" sz="2800" b="1" dirty="0" err="1" smtClean="0">
                <a:solidFill>
                  <a:schemeClr val="accent1">
                    <a:lumMod val="75000"/>
                  </a:schemeClr>
                </a:solidFill>
                <a:latin typeface="Comic Sans MS" pitchFamily="66" charset="0"/>
              </a:rPr>
              <a:t>Sekonder</a:t>
            </a:r>
            <a:r>
              <a:rPr lang="tr-TR" sz="2800" b="1" dirty="0" smtClean="0">
                <a:solidFill>
                  <a:schemeClr val="accent1">
                    <a:lumMod val="75000"/>
                  </a:schemeClr>
                </a:solidFill>
                <a:latin typeface="Comic Sans MS" pitchFamily="66" charset="0"/>
              </a:rPr>
              <a:t> atak hızı).</a:t>
            </a:r>
          </a:p>
          <a:p>
            <a:pPr marL="357188" indent="-357188">
              <a:buNone/>
              <a:defRPr/>
            </a:pPr>
            <a:r>
              <a:rPr lang="tr-TR" sz="2800" b="1" dirty="0" err="1" smtClean="0">
                <a:latin typeface="Comic Sans MS" pitchFamily="66" charset="0"/>
              </a:rPr>
              <a:t>Patojenite</a:t>
            </a:r>
            <a:r>
              <a:rPr lang="tr-TR" sz="2800" b="1" dirty="0" smtClean="0">
                <a:latin typeface="Comic Sans MS" pitchFamily="66" charset="0"/>
              </a:rPr>
              <a:t>:</a:t>
            </a:r>
            <a:r>
              <a:rPr lang="tr-TR" sz="2800" b="1" kern="0" dirty="0" smtClean="0">
                <a:latin typeface="Comic Sans MS" pitchFamily="66" charset="0"/>
              </a:rPr>
              <a:t> </a:t>
            </a:r>
            <a:r>
              <a:rPr lang="tr-TR" sz="2800" dirty="0" smtClean="0">
                <a:latin typeface="Comic Sans MS" pitchFamily="66" charset="0"/>
              </a:rPr>
              <a:t>Etkenin konakçının dokularında </a:t>
            </a:r>
          </a:p>
          <a:p>
            <a:pPr marL="357188" indent="-357188">
              <a:buNone/>
              <a:defRPr/>
            </a:pPr>
            <a:r>
              <a:rPr lang="tr-TR" sz="2800" dirty="0" smtClean="0">
                <a:latin typeface="Comic Sans MS" pitchFamily="66" charset="0"/>
              </a:rPr>
              <a:t>meydana getirebildiği patolojik reaksiyonlar </a:t>
            </a:r>
          </a:p>
          <a:p>
            <a:pPr marL="357188" indent="-357188">
              <a:buNone/>
              <a:defRPr/>
            </a:pPr>
            <a:r>
              <a:rPr lang="tr-TR" sz="2800" b="1" dirty="0" smtClean="0">
                <a:solidFill>
                  <a:schemeClr val="accent1">
                    <a:lumMod val="75000"/>
                  </a:schemeClr>
                </a:solidFill>
                <a:latin typeface="Comic Sans MS" pitchFamily="66" charset="0"/>
              </a:rPr>
              <a:t>(Klinik şiddet). </a:t>
            </a:r>
          </a:p>
          <a:p>
            <a:pPr>
              <a:buNone/>
            </a:pPr>
            <a:r>
              <a:rPr lang="tr-TR" sz="2800" b="1" dirty="0" err="1" smtClean="0">
                <a:latin typeface="Comic Sans MS" pitchFamily="66" charset="0"/>
              </a:rPr>
              <a:t>V</a:t>
            </a:r>
            <a:r>
              <a:rPr lang="tr-TR" sz="2800" b="1" kern="0" dirty="0" err="1" smtClean="0">
                <a:latin typeface="Comic Sans MS" pitchFamily="66" charset="0"/>
              </a:rPr>
              <a:t>irulans</a:t>
            </a:r>
            <a:r>
              <a:rPr lang="tr-TR" sz="2800" b="1" dirty="0" smtClean="0">
                <a:latin typeface="Comic Sans MS" pitchFamily="66" charset="0"/>
              </a:rPr>
              <a:t>: </a:t>
            </a:r>
            <a:r>
              <a:rPr lang="tr-TR" sz="2800" dirty="0" smtClean="0">
                <a:latin typeface="Comic Sans MS" pitchFamily="66" charset="0"/>
              </a:rPr>
              <a:t>Etkenin meydana getirdiği hastalığın </a:t>
            </a:r>
          </a:p>
          <a:p>
            <a:pPr>
              <a:buNone/>
            </a:pPr>
            <a:r>
              <a:rPr lang="tr-TR" sz="2800" dirty="0" smtClean="0">
                <a:latin typeface="Comic Sans MS" pitchFamily="66" charset="0"/>
              </a:rPr>
              <a:t>derecesi </a:t>
            </a:r>
            <a:r>
              <a:rPr lang="tr-TR" sz="2800" b="1" dirty="0" smtClean="0">
                <a:solidFill>
                  <a:schemeClr val="accent1">
                    <a:lumMod val="75000"/>
                  </a:schemeClr>
                </a:solidFill>
                <a:latin typeface="Comic Sans MS" pitchFamily="66" charset="0"/>
              </a:rPr>
              <a:t>(Fatalite hızı).</a:t>
            </a:r>
          </a:p>
        </p:txBody>
      </p:sp>
      <p:sp>
        <p:nvSpPr>
          <p:cNvPr id="11267" name="Dikdörtgen 1"/>
          <p:cNvSpPr>
            <a:spLocks noChangeArrowheads="1"/>
          </p:cNvSpPr>
          <p:nvPr/>
        </p:nvSpPr>
        <p:spPr bwMode="auto">
          <a:xfrm>
            <a:off x="4214810" y="4786322"/>
            <a:ext cx="4643470" cy="2739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3200">
                <a:solidFill>
                  <a:schemeClr val="tx1"/>
                </a:solidFill>
                <a:latin typeface="Times New Roman" panose="02020603050405020304" pitchFamily="18" charset="0"/>
              </a:defRPr>
            </a:lvl1pPr>
            <a:lvl2pPr marL="742950" indent="-285750" eaLnBrk="0" hangingPunct="0">
              <a:defRPr sz="3200">
                <a:solidFill>
                  <a:schemeClr val="tx1"/>
                </a:solidFill>
                <a:latin typeface="Times New Roman" panose="02020603050405020304" pitchFamily="18" charset="0"/>
              </a:defRPr>
            </a:lvl2pPr>
            <a:lvl3pPr marL="1143000" indent="-228600" eaLnBrk="0" hangingPunct="0">
              <a:defRPr sz="3200">
                <a:solidFill>
                  <a:schemeClr val="tx1"/>
                </a:solidFill>
                <a:latin typeface="Times New Roman" panose="02020603050405020304" pitchFamily="18" charset="0"/>
              </a:defRPr>
            </a:lvl3pPr>
            <a:lvl4pPr marL="1600200" indent="-228600" eaLnBrk="0" hangingPunct="0">
              <a:defRPr sz="3200">
                <a:solidFill>
                  <a:schemeClr val="tx1"/>
                </a:solidFill>
                <a:latin typeface="Times New Roman" panose="02020603050405020304" pitchFamily="18" charset="0"/>
              </a:defRPr>
            </a:lvl4pPr>
            <a:lvl5pPr marL="2057400" indent="-228600" eaLnBrk="0" hangingPunct="0">
              <a:defRPr sz="3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lr>
                <a:srgbClr val="A50021"/>
              </a:buClr>
              <a:buSzPct val="75000"/>
              <a:buFont typeface="Wingdings" panose="05000000000000000000" pitchFamily="2" charset="2"/>
              <a:buChar char="¢"/>
              <a:defRPr sz="3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lr>
                <a:srgbClr val="A50021"/>
              </a:buClr>
              <a:buSzPct val="75000"/>
              <a:buFont typeface="Wingdings" panose="05000000000000000000" pitchFamily="2" charset="2"/>
              <a:buChar char="¢"/>
              <a:defRPr sz="3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lr>
                <a:srgbClr val="A50021"/>
              </a:buClr>
              <a:buSzPct val="75000"/>
              <a:buFont typeface="Wingdings" panose="05000000000000000000" pitchFamily="2" charset="2"/>
              <a:buChar char="¢"/>
              <a:defRPr sz="3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lr>
                <a:srgbClr val="A50021"/>
              </a:buClr>
              <a:buSzPct val="75000"/>
              <a:buFont typeface="Wingdings" panose="05000000000000000000" pitchFamily="2" charset="2"/>
              <a:buChar char="¢"/>
              <a:defRPr sz="3200">
                <a:solidFill>
                  <a:schemeClr val="tx1"/>
                </a:solidFill>
                <a:latin typeface="Times New Roman" panose="02020603050405020304" pitchFamily="18" charset="0"/>
              </a:defRPr>
            </a:lvl9pPr>
          </a:lstStyle>
          <a:p>
            <a:pPr eaLnBrk="1" hangingPunct="1"/>
            <a:r>
              <a:rPr lang="tr-TR" altLang="tr-TR" sz="2800" b="1" dirty="0" smtClean="0">
                <a:solidFill>
                  <a:schemeClr val="accent1">
                    <a:lumMod val="50000"/>
                  </a:schemeClr>
                </a:solidFill>
                <a:latin typeface="Comic Sans MS" pitchFamily="66" charset="0"/>
              </a:rPr>
              <a:t> KUDUZ</a:t>
            </a:r>
            <a:r>
              <a:rPr lang="tr-TR" altLang="tr-TR" sz="2400" dirty="0">
                <a:latin typeface="Comic Sans MS" pitchFamily="66" charset="0"/>
              </a:rPr>
              <a:t>	</a:t>
            </a:r>
            <a:endParaRPr lang="tr-TR" altLang="tr-TR" sz="2400" dirty="0" smtClean="0">
              <a:latin typeface="Comic Sans MS" pitchFamily="66" charset="0"/>
            </a:endParaRPr>
          </a:p>
          <a:p>
            <a:pPr eaLnBrk="1" hangingPunct="1"/>
            <a:r>
              <a:rPr lang="tr-TR" altLang="tr-TR" sz="2400" dirty="0" err="1" smtClean="0">
                <a:latin typeface="Comic Sans MS" pitchFamily="66" charset="0"/>
              </a:rPr>
              <a:t>İnfektivite</a:t>
            </a:r>
            <a:r>
              <a:rPr lang="tr-TR" altLang="tr-TR" sz="2400" dirty="0">
                <a:latin typeface="Comic Sans MS" pitchFamily="66" charset="0"/>
              </a:rPr>
              <a:t>: Düşük</a:t>
            </a:r>
          </a:p>
          <a:p>
            <a:pPr eaLnBrk="1" hangingPunct="1"/>
            <a:r>
              <a:rPr lang="tr-TR" altLang="tr-TR" sz="2400" dirty="0" err="1" smtClean="0">
                <a:latin typeface="Comic Sans MS" pitchFamily="66" charset="0"/>
              </a:rPr>
              <a:t>Patojenite</a:t>
            </a:r>
            <a:r>
              <a:rPr lang="tr-TR" altLang="tr-TR" sz="2400" dirty="0" smtClean="0">
                <a:latin typeface="Comic Sans MS" pitchFamily="66" charset="0"/>
              </a:rPr>
              <a:t>: Yüksek</a:t>
            </a:r>
          </a:p>
          <a:p>
            <a:pPr eaLnBrk="1" hangingPunct="1">
              <a:buFont typeface="Wingdings" panose="05000000000000000000" pitchFamily="2" charset="2"/>
              <a:buNone/>
            </a:pPr>
            <a:r>
              <a:rPr lang="tr-TR" altLang="tr-TR" sz="2400" dirty="0" err="1" smtClean="0">
                <a:latin typeface="Comic Sans MS" pitchFamily="66" charset="0"/>
              </a:rPr>
              <a:t>Virulans</a:t>
            </a:r>
            <a:r>
              <a:rPr lang="tr-TR" altLang="tr-TR" sz="2400" dirty="0">
                <a:latin typeface="Comic Sans MS" pitchFamily="66" charset="0"/>
              </a:rPr>
              <a:t>: </a:t>
            </a:r>
            <a:r>
              <a:rPr lang="tr-TR" altLang="tr-TR" sz="2400" dirty="0" smtClean="0">
                <a:latin typeface="Comic Sans MS" pitchFamily="66" charset="0"/>
              </a:rPr>
              <a:t>Yüksek</a:t>
            </a:r>
          </a:p>
          <a:p>
            <a:pPr eaLnBrk="1" hangingPunct="1">
              <a:buFont typeface="Wingdings" panose="05000000000000000000" pitchFamily="2" charset="2"/>
              <a:buNone/>
            </a:pPr>
            <a:endParaRPr lang="tr-TR" altLang="tr-TR" sz="2400" dirty="0">
              <a:latin typeface="Comic Sans MS" pitchFamily="66" charset="0"/>
            </a:endParaRPr>
          </a:p>
          <a:p>
            <a:pPr eaLnBrk="1" hangingPunct="1">
              <a:buFont typeface="Wingdings" panose="05000000000000000000" pitchFamily="2" charset="2"/>
              <a:buNone/>
            </a:pPr>
            <a:endParaRPr lang="tr-TR" altLang="tr-TR" sz="2400" dirty="0">
              <a:latin typeface="Comic Sans MS" pitchFamily="66" charset="0"/>
            </a:endParaRPr>
          </a:p>
          <a:p>
            <a:pPr eaLnBrk="1" hangingPunct="1"/>
            <a:r>
              <a:rPr lang="tr-TR" altLang="tr-TR" sz="2400" dirty="0" smtClean="0">
                <a:latin typeface="Comic Sans MS" pitchFamily="66" charset="0"/>
              </a:rPr>
              <a:t> </a:t>
            </a:r>
            <a:endParaRPr lang="tr-TR" altLang="tr-TR" sz="2400" dirty="0">
              <a:latin typeface="Comic Sans MS" pitchFamily="66" charset="0"/>
            </a:endParaRPr>
          </a:p>
        </p:txBody>
      </p:sp>
      <p:sp>
        <p:nvSpPr>
          <p:cNvPr id="2" name="Slayt Numarası Yer Tutucusu 1"/>
          <p:cNvSpPr>
            <a:spLocks noGrp="1"/>
          </p:cNvSpPr>
          <p:nvPr>
            <p:ph type="sldNum" sz="quarter" idx="4294967295"/>
          </p:nvPr>
        </p:nvSpPr>
        <p:spPr>
          <a:xfrm>
            <a:off x="8134101" y="6237312"/>
            <a:ext cx="914400" cy="457200"/>
          </a:xfrm>
          <a:prstGeom prst="rect">
            <a:avLst/>
          </a:prstGeom>
        </p:spPr>
        <p:txBody>
          <a:bodyPr/>
          <a:lstStyle/>
          <a:p>
            <a:fld id="{B9CC20B3-28FC-4DF1-AD7D-862BDB06ED82}" type="slidenum">
              <a:rPr lang="en-US" altLang="tr-TR" smtClean="0"/>
              <a:pPr/>
              <a:t>17</a:t>
            </a:fld>
            <a:endParaRPr lang="en-US" altLang="tr-TR" sz="1400" dirty="0"/>
          </a:p>
        </p:txBody>
      </p:sp>
      <p:pic>
        <p:nvPicPr>
          <p:cNvPr id="7" name="Resim 6"/>
          <p:cNvPicPr>
            <a:picLocks noChangeAspect="1"/>
          </p:cNvPicPr>
          <p:nvPr/>
        </p:nvPicPr>
        <p:blipFill>
          <a:blip r:embed="rId3"/>
          <a:stretch>
            <a:fillRect/>
          </a:stretch>
        </p:blipFill>
        <p:spPr>
          <a:xfrm>
            <a:off x="428596" y="4857760"/>
            <a:ext cx="2571768" cy="1643074"/>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nvPr>
        </p:nvGraphicFramePr>
        <p:xfrm>
          <a:off x="285722" y="981075"/>
          <a:ext cx="8389967" cy="5538372"/>
        </p:xfrm>
        <a:graphic>
          <a:graphicData uri="http://schemas.openxmlformats.org/drawingml/2006/table">
            <a:tbl>
              <a:tblPr firstRow="1" bandRow="1">
                <a:tableStyleId>{5C22544A-7EE6-4342-B048-85BDC9FD1C3A}</a:tableStyleId>
              </a:tblPr>
              <a:tblGrid>
                <a:gridCol w="1357320"/>
                <a:gridCol w="2500330"/>
                <a:gridCol w="2357454"/>
                <a:gridCol w="2174863"/>
              </a:tblGrid>
              <a:tr h="607333">
                <a:tc>
                  <a:txBody>
                    <a:bodyPr/>
                    <a:lstStyle/>
                    <a:p>
                      <a:endParaRPr lang="tr-TR" sz="2000" dirty="0">
                        <a:solidFill>
                          <a:schemeClr val="tx1"/>
                        </a:solidFill>
                        <a:latin typeface="Comic Sans MS" pitchFamily="66" charset="0"/>
                      </a:endParaRPr>
                    </a:p>
                  </a:txBody>
                  <a:tcPr marL="91423" marR="91423" marT="45714" marB="45714"/>
                </a:tc>
                <a:tc>
                  <a:txBody>
                    <a:bodyPr/>
                    <a:lstStyle/>
                    <a:p>
                      <a:r>
                        <a:rPr lang="tr-TR" sz="2800" dirty="0" err="1" smtClean="0">
                          <a:solidFill>
                            <a:schemeClr val="tx1"/>
                          </a:solidFill>
                          <a:latin typeface="Comic Sans MS" pitchFamily="66" charset="0"/>
                        </a:rPr>
                        <a:t>Enfektivite</a:t>
                      </a:r>
                      <a:endParaRPr lang="tr-TR" sz="2800" dirty="0">
                        <a:solidFill>
                          <a:schemeClr val="tx1"/>
                        </a:solidFill>
                        <a:latin typeface="Comic Sans MS" pitchFamily="66" charset="0"/>
                      </a:endParaRPr>
                    </a:p>
                  </a:txBody>
                  <a:tcPr marL="91423" marR="91423" marT="45714" marB="45714"/>
                </a:tc>
                <a:tc>
                  <a:txBody>
                    <a:bodyPr/>
                    <a:lstStyle/>
                    <a:p>
                      <a:r>
                        <a:rPr lang="tr-TR" sz="2800" dirty="0" err="1" smtClean="0">
                          <a:solidFill>
                            <a:schemeClr val="tx1"/>
                          </a:solidFill>
                          <a:latin typeface="Comic Sans MS" pitchFamily="66" charset="0"/>
                        </a:rPr>
                        <a:t>Patojenite</a:t>
                      </a:r>
                      <a:endParaRPr lang="tr-TR" sz="2800" dirty="0">
                        <a:solidFill>
                          <a:schemeClr val="tx1"/>
                        </a:solidFill>
                        <a:latin typeface="Comic Sans MS" pitchFamily="66" charset="0"/>
                      </a:endParaRPr>
                    </a:p>
                  </a:txBody>
                  <a:tcPr marL="91423" marR="91423"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800" dirty="0" err="1" smtClean="0">
                          <a:solidFill>
                            <a:schemeClr val="tx1"/>
                          </a:solidFill>
                          <a:latin typeface="Comic Sans MS" pitchFamily="66" charset="0"/>
                        </a:rPr>
                        <a:t>Virulans</a:t>
                      </a:r>
                      <a:endParaRPr lang="tr-TR" sz="2800" dirty="0">
                        <a:solidFill>
                          <a:schemeClr val="tx1"/>
                        </a:solidFill>
                        <a:latin typeface="Comic Sans MS" pitchFamily="66" charset="0"/>
                      </a:endParaRPr>
                    </a:p>
                  </a:txBody>
                  <a:tcPr marL="91423" marR="91423" marT="45714" marB="45714"/>
                </a:tc>
              </a:tr>
              <a:tr h="1271855">
                <a:tc>
                  <a:txBody>
                    <a:bodyPr/>
                    <a:lstStyle/>
                    <a:p>
                      <a:r>
                        <a:rPr lang="tr-TR" sz="2800" b="1" dirty="0" smtClean="0">
                          <a:solidFill>
                            <a:schemeClr val="tx1"/>
                          </a:solidFill>
                          <a:latin typeface="Comic Sans MS" pitchFamily="66" charset="0"/>
                        </a:rPr>
                        <a:t>Yüksek</a:t>
                      </a:r>
                      <a:endParaRPr lang="tr-TR" sz="2800" b="1" dirty="0">
                        <a:solidFill>
                          <a:schemeClr val="tx1"/>
                        </a:solidFill>
                        <a:latin typeface="Comic Sans MS" pitchFamily="66" charset="0"/>
                      </a:endParaRPr>
                    </a:p>
                  </a:txBody>
                  <a:tcPr marL="91423" marR="91423" marT="45714" marB="45714" anchor="ctr"/>
                </a:tc>
                <a:tc>
                  <a:txBody>
                    <a:bodyPr/>
                    <a:lstStyle/>
                    <a:p>
                      <a:r>
                        <a:rPr lang="tr-TR" sz="2400" dirty="0" smtClean="0">
                          <a:solidFill>
                            <a:schemeClr val="tx1"/>
                          </a:solidFill>
                          <a:latin typeface="Comic Sans MS" pitchFamily="66" charset="0"/>
                        </a:rPr>
                        <a:t>Çiçek, Suçiçeği,</a:t>
                      </a:r>
                    </a:p>
                    <a:p>
                      <a:r>
                        <a:rPr lang="tr-TR" sz="2400" dirty="0" smtClean="0">
                          <a:solidFill>
                            <a:schemeClr val="tx1"/>
                          </a:solidFill>
                          <a:latin typeface="Comic Sans MS" pitchFamily="66" charset="0"/>
                        </a:rPr>
                        <a:t>Kızamık, </a:t>
                      </a:r>
                    </a:p>
                    <a:p>
                      <a:r>
                        <a:rPr lang="tr-TR" sz="2400" dirty="0" err="1" smtClean="0">
                          <a:solidFill>
                            <a:schemeClr val="tx1"/>
                          </a:solidFill>
                          <a:latin typeface="Comic Sans MS" pitchFamily="66" charset="0"/>
                        </a:rPr>
                        <a:t>Polio</a:t>
                      </a:r>
                      <a:endParaRPr lang="tr-TR" sz="2400" dirty="0">
                        <a:solidFill>
                          <a:schemeClr val="tx1"/>
                        </a:solidFill>
                        <a:latin typeface="Comic Sans MS" pitchFamily="66" charset="0"/>
                      </a:endParaRPr>
                    </a:p>
                  </a:txBody>
                  <a:tcPr marL="91423" marR="91423" marT="45714" marB="45714" anchor="ctr"/>
                </a:tc>
                <a:tc>
                  <a:txBody>
                    <a:bodyPr/>
                    <a:lstStyle/>
                    <a:p>
                      <a:r>
                        <a:rPr lang="tr-TR" sz="2400" dirty="0" smtClean="0">
                          <a:solidFill>
                            <a:schemeClr val="tx1"/>
                          </a:solidFill>
                          <a:latin typeface="Comic Sans MS" pitchFamily="66" charset="0"/>
                        </a:rPr>
                        <a:t>Çiçek, Kuduz,</a:t>
                      </a:r>
                    </a:p>
                    <a:p>
                      <a:r>
                        <a:rPr lang="tr-TR" sz="2400" dirty="0" smtClean="0">
                          <a:solidFill>
                            <a:schemeClr val="tx1"/>
                          </a:solidFill>
                          <a:latin typeface="Comic Sans MS" pitchFamily="66" charset="0"/>
                        </a:rPr>
                        <a:t>Kızamık, </a:t>
                      </a:r>
                    </a:p>
                    <a:p>
                      <a:r>
                        <a:rPr lang="tr-TR" sz="2400" dirty="0" smtClean="0">
                          <a:solidFill>
                            <a:schemeClr val="tx1"/>
                          </a:solidFill>
                          <a:latin typeface="Comic Sans MS" pitchFamily="66" charset="0"/>
                        </a:rPr>
                        <a:t>Soğuk algınlığı</a:t>
                      </a:r>
                      <a:endParaRPr lang="tr-TR" sz="2400" dirty="0">
                        <a:solidFill>
                          <a:schemeClr val="tx1"/>
                        </a:solidFill>
                        <a:latin typeface="Comic Sans MS" pitchFamily="66" charset="0"/>
                      </a:endParaRPr>
                    </a:p>
                  </a:txBody>
                  <a:tcPr marL="91423" marR="91423" marT="45714" marB="45714" anchor="ctr"/>
                </a:tc>
                <a:tc>
                  <a:txBody>
                    <a:bodyPr/>
                    <a:lstStyle/>
                    <a:p>
                      <a:r>
                        <a:rPr lang="tr-TR" sz="2400" dirty="0" smtClean="0">
                          <a:solidFill>
                            <a:schemeClr val="tx1"/>
                          </a:solidFill>
                          <a:latin typeface="Comic Sans MS" pitchFamily="66" charset="0"/>
                        </a:rPr>
                        <a:t>Çiçek, Kuduz, </a:t>
                      </a:r>
                      <a:r>
                        <a:rPr lang="tr-TR" sz="2400" dirty="0" err="1" smtClean="0">
                          <a:solidFill>
                            <a:schemeClr val="tx1"/>
                          </a:solidFill>
                          <a:latin typeface="Comic Sans MS" pitchFamily="66" charset="0"/>
                        </a:rPr>
                        <a:t>Tbc</a:t>
                      </a:r>
                      <a:r>
                        <a:rPr lang="tr-TR" sz="2400" dirty="0" smtClean="0">
                          <a:solidFill>
                            <a:schemeClr val="tx1"/>
                          </a:solidFill>
                          <a:latin typeface="Comic Sans MS" pitchFamily="66" charset="0"/>
                        </a:rPr>
                        <a:t>, Lepra</a:t>
                      </a:r>
                      <a:endParaRPr lang="tr-TR" sz="2400" dirty="0">
                        <a:solidFill>
                          <a:schemeClr val="tx1"/>
                        </a:solidFill>
                        <a:latin typeface="Comic Sans MS" pitchFamily="66" charset="0"/>
                      </a:endParaRPr>
                    </a:p>
                  </a:txBody>
                  <a:tcPr marL="91423" marR="91423" marT="45714" marB="45714" anchor="ctr"/>
                </a:tc>
              </a:tr>
              <a:tr h="1235238">
                <a:tc>
                  <a:txBody>
                    <a:bodyPr/>
                    <a:lstStyle/>
                    <a:p>
                      <a:r>
                        <a:rPr lang="tr-TR" sz="2800" b="1" dirty="0" smtClean="0">
                          <a:solidFill>
                            <a:schemeClr val="tx1"/>
                          </a:solidFill>
                          <a:latin typeface="Comic Sans MS" pitchFamily="66" charset="0"/>
                        </a:rPr>
                        <a:t>Orta</a:t>
                      </a:r>
                      <a:endParaRPr lang="tr-TR" sz="2800" b="1" dirty="0">
                        <a:solidFill>
                          <a:schemeClr val="tx1"/>
                        </a:solidFill>
                        <a:latin typeface="Comic Sans MS" pitchFamily="66" charset="0"/>
                      </a:endParaRPr>
                    </a:p>
                  </a:txBody>
                  <a:tcPr marL="91423" marR="91423" marT="45714" marB="45714" anchor="ctr"/>
                </a:tc>
                <a:tc>
                  <a:txBody>
                    <a:bodyPr/>
                    <a:lstStyle/>
                    <a:p>
                      <a:r>
                        <a:rPr lang="tr-TR" sz="2400" b="0" i="0" u="none" strike="noStrike" kern="1200" baseline="0" dirty="0" smtClean="0">
                          <a:solidFill>
                            <a:schemeClr val="tx1"/>
                          </a:solidFill>
                          <a:latin typeface="Comic Sans MS" pitchFamily="66" charset="0"/>
                          <a:ea typeface="+mn-ea"/>
                          <a:cs typeface="+mn-cs"/>
                        </a:rPr>
                        <a:t>Kızamıkçık,</a:t>
                      </a:r>
                    </a:p>
                    <a:p>
                      <a:r>
                        <a:rPr lang="tr-TR" sz="2400" b="0" i="0" u="none" strike="noStrike" kern="1200" baseline="0" dirty="0" smtClean="0">
                          <a:solidFill>
                            <a:schemeClr val="tx1"/>
                          </a:solidFill>
                          <a:latin typeface="Comic Sans MS" pitchFamily="66" charset="0"/>
                          <a:ea typeface="+mn-ea"/>
                          <a:cs typeface="+mn-cs"/>
                        </a:rPr>
                        <a:t>Kabakulak, </a:t>
                      </a:r>
                    </a:p>
                    <a:p>
                      <a:r>
                        <a:rPr lang="tr-TR" sz="2400" b="0" i="0" u="none" strike="noStrike" kern="1200" baseline="0" dirty="0" smtClean="0">
                          <a:solidFill>
                            <a:schemeClr val="tx1"/>
                          </a:solidFill>
                          <a:latin typeface="Comic Sans MS" pitchFamily="66" charset="0"/>
                          <a:ea typeface="+mn-ea"/>
                          <a:cs typeface="+mn-cs"/>
                        </a:rPr>
                        <a:t>Soğuk algınlığı</a:t>
                      </a:r>
                      <a:endParaRPr lang="tr-TR" sz="2400" dirty="0">
                        <a:solidFill>
                          <a:schemeClr val="tx1"/>
                        </a:solidFill>
                        <a:latin typeface="Comic Sans MS" pitchFamily="66" charset="0"/>
                      </a:endParaRPr>
                    </a:p>
                  </a:txBody>
                  <a:tcPr marL="91423" marR="91423" marT="45714" marB="45714" anchor="ctr"/>
                </a:tc>
                <a:tc>
                  <a:txBody>
                    <a:bodyPr/>
                    <a:lstStyle/>
                    <a:p>
                      <a:r>
                        <a:rPr lang="tr-TR" sz="2400" dirty="0" smtClean="0">
                          <a:solidFill>
                            <a:schemeClr val="tx1"/>
                          </a:solidFill>
                          <a:latin typeface="Comic Sans MS" pitchFamily="66" charset="0"/>
                        </a:rPr>
                        <a:t>Kızamıkçık,</a:t>
                      </a:r>
                    </a:p>
                    <a:p>
                      <a:r>
                        <a:rPr lang="tr-TR" sz="2400" dirty="0" smtClean="0">
                          <a:solidFill>
                            <a:schemeClr val="tx1"/>
                          </a:solidFill>
                          <a:latin typeface="Comic Sans MS" pitchFamily="66" charset="0"/>
                        </a:rPr>
                        <a:t>Kabakulak</a:t>
                      </a:r>
                    </a:p>
                    <a:p>
                      <a:endParaRPr lang="tr-TR" sz="2400" dirty="0">
                        <a:solidFill>
                          <a:schemeClr val="tx1"/>
                        </a:solidFill>
                        <a:latin typeface="Comic Sans MS" pitchFamily="66" charset="0"/>
                      </a:endParaRPr>
                    </a:p>
                  </a:txBody>
                  <a:tcPr marL="91423" marR="91423" marT="45714" marB="45714"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400" dirty="0" smtClean="0">
                          <a:solidFill>
                            <a:schemeClr val="tx1"/>
                          </a:solidFill>
                          <a:latin typeface="Comic Sans MS" pitchFamily="66" charset="0"/>
                        </a:rPr>
                        <a:t>Suçiçeği, </a:t>
                      </a:r>
                    </a:p>
                    <a:p>
                      <a:pPr marL="0" marR="0" indent="0" algn="l" defTabSz="914400" rtl="0" eaLnBrk="1" fontAlgn="auto" latinLnBrk="0" hangingPunct="1">
                        <a:lnSpc>
                          <a:spcPct val="100000"/>
                        </a:lnSpc>
                        <a:spcBef>
                          <a:spcPts val="0"/>
                        </a:spcBef>
                        <a:spcAft>
                          <a:spcPts val="0"/>
                        </a:spcAft>
                        <a:buClrTx/>
                        <a:buSzTx/>
                        <a:buFontTx/>
                        <a:buNone/>
                        <a:tabLst/>
                        <a:defRPr/>
                      </a:pPr>
                      <a:r>
                        <a:rPr lang="tr-TR" sz="2400" dirty="0" err="1" smtClean="0">
                          <a:solidFill>
                            <a:schemeClr val="tx1"/>
                          </a:solidFill>
                          <a:latin typeface="Comic Sans MS" pitchFamily="66" charset="0"/>
                        </a:rPr>
                        <a:t>Polio</a:t>
                      </a:r>
                      <a:endParaRPr lang="tr-TR" sz="2400" dirty="0" smtClean="0">
                        <a:solidFill>
                          <a:schemeClr val="tx1"/>
                        </a:solidFill>
                        <a:latin typeface="Comic Sans MS" pitchFamily="66" charset="0"/>
                      </a:endParaRPr>
                    </a:p>
                    <a:p>
                      <a:endParaRPr lang="tr-TR" sz="2400" dirty="0">
                        <a:solidFill>
                          <a:schemeClr val="tx1"/>
                        </a:solidFill>
                        <a:latin typeface="Comic Sans MS" pitchFamily="66" charset="0"/>
                      </a:endParaRPr>
                    </a:p>
                  </a:txBody>
                  <a:tcPr marL="91423" marR="91423" marT="45714" marB="45714" anchor="ctr"/>
                </a:tc>
              </a:tr>
              <a:tr h="955782">
                <a:tc>
                  <a:txBody>
                    <a:bodyPr/>
                    <a:lstStyle/>
                    <a:p>
                      <a:r>
                        <a:rPr lang="tr-TR" sz="2800" b="1" dirty="0" smtClean="0">
                          <a:solidFill>
                            <a:schemeClr val="tx1"/>
                          </a:solidFill>
                          <a:latin typeface="Comic Sans MS" pitchFamily="66" charset="0"/>
                        </a:rPr>
                        <a:t>Düşük</a:t>
                      </a:r>
                      <a:endParaRPr lang="tr-TR" sz="2800" b="1" dirty="0">
                        <a:solidFill>
                          <a:schemeClr val="tx1"/>
                        </a:solidFill>
                        <a:latin typeface="Comic Sans MS" pitchFamily="66" charset="0"/>
                      </a:endParaRPr>
                    </a:p>
                  </a:txBody>
                  <a:tcPr marL="91423" marR="91423" marT="45714" marB="45714"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400" dirty="0" err="1" smtClean="0">
                          <a:solidFill>
                            <a:schemeClr val="tx1"/>
                          </a:solidFill>
                          <a:latin typeface="Comic Sans MS" pitchFamily="66" charset="0"/>
                        </a:rPr>
                        <a:t>Tbc</a:t>
                      </a:r>
                      <a:r>
                        <a:rPr lang="tr-TR" sz="2400" dirty="0" smtClean="0">
                          <a:solidFill>
                            <a:schemeClr val="tx1"/>
                          </a:solidFill>
                          <a:latin typeface="Comic Sans MS" pitchFamily="66"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tr-TR" sz="2400" dirty="0" smtClean="0">
                          <a:solidFill>
                            <a:schemeClr val="tx1"/>
                          </a:solidFill>
                          <a:latin typeface="Comic Sans MS" pitchFamily="66" charset="0"/>
                        </a:rPr>
                        <a:t>Kuduz</a:t>
                      </a:r>
                      <a:endParaRPr lang="tr-TR" sz="2400" dirty="0">
                        <a:solidFill>
                          <a:schemeClr val="tx1"/>
                        </a:solidFill>
                        <a:latin typeface="Comic Sans MS" pitchFamily="66" charset="0"/>
                      </a:endParaRPr>
                    </a:p>
                  </a:txBody>
                  <a:tcPr marL="91423" marR="91423" marT="45714" marB="45714"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400" dirty="0" smtClean="0">
                          <a:solidFill>
                            <a:schemeClr val="tx1"/>
                          </a:solidFill>
                          <a:latin typeface="Comic Sans MS" pitchFamily="66" charset="0"/>
                        </a:rPr>
                        <a:t>Suçiçeği, </a:t>
                      </a:r>
                    </a:p>
                    <a:p>
                      <a:pPr marL="0" marR="0" indent="0" algn="l" defTabSz="914400" rtl="0" eaLnBrk="1" fontAlgn="auto" latinLnBrk="0" hangingPunct="1">
                        <a:lnSpc>
                          <a:spcPct val="100000"/>
                        </a:lnSpc>
                        <a:spcBef>
                          <a:spcPts val="0"/>
                        </a:spcBef>
                        <a:spcAft>
                          <a:spcPts val="0"/>
                        </a:spcAft>
                        <a:buClrTx/>
                        <a:buSzTx/>
                        <a:buFontTx/>
                        <a:buNone/>
                        <a:tabLst/>
                        <a:defRPr/>
                      </a:pPr>
                      <a:r>
                        <a:rPr lang="tr-TR" sz="2400" dirty="0" err="1" smtClean="0">
                          <a:solidFill>
                            <a:schemeClr val="tx1"/>
                          </a:solidFill>
                          <a:latin typeface="Comic Sans MS" pitchFamily="66" charset="0"/>
                        </a:rPr>
                        <a:t>Polio</a:t>
                      </a:r>
                      <a:r>
                        <a:rPr lang="tr-TR" sz="2400" dirty="0" smtClean="0">
                          <a:solidFill>
                            <a:schemeClr val="tx1"/>
                          </a:solidFill>
                          <a:latin typeface="Comic Sans MS" pitchFamily="66"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tr-TR" sz="2400" dirty="0" err="1" smtClean="0">
                          <a:solidFill>
                            <a:schemeClr val="tx1"/>
                          </a:solidFill>
                          <a:latin typeface="Comic Sans MS" pitchFamily="66" charset="0"/>
                        </a:rPr>
                        <a:t>Tbc</a:t>
                      </a:r>
                      <a:endParaRPr lang="tr-TR" sz="2400" dirty="0">
                        <a:solidFill>
                          <a:schemeClr val="tx1"/>
                        </a:solidFill>
                        <a:latin typeface="Comic Sans MS" pitchFamily="66" charset="0"/>
                      </a:endParaRPr>
                    </a:p>
                  </a:txBody>
                  <a:tcPr marL="91423" marR="91423" marT="45714" marB="45714" anchor="ctr"/>
                </a:tc>
                <a:tc>
                  <a:txBody>
                    <a:bodyPr/>
                    <a:lstStyle/>
                    <a:p>
                      <a:r>
                        <a:rPr lang="tr-TR" sz="2400" dirty="0" smtClean="0">
                          <a:solidFill>
                            <a:schemeClr val="tx1"/>
                          </a:solidFill>
                          <a:latin typeface="Comic Sans MS" pitchFamily="66" charset="0"/>
                        </a:rPr>
                        <a:t>Kızamık,</a:t>
                      </a:r>
                    </a:p>
                    <a:p>
                      <a:r>
                        <a:rPr lang="tr-TR" sz="2400" dirty="0" smtClean="0">
                          <a:solidFill>
                            <a:schemeClr val="tx1"/>
                          </a:solidFill>
                          <a:latin typeface="Comic Sans MS" pitchFamily="66" charset="0"/>
                        </a:rPr>
                        <a:t>Kızamıkçık</a:t>
                      </a:r>
                      <a:endParaRPr lang="tr-TR" sz="2400" dirty="0">
                        <a:solidFill>
                          <a:schemeClr val="tx1"/>
                        </a:solidFill>
                        <a:latin typeface="Comic Sans MS" pitchFamily="66" charset="0"/>
                      </a:endParaRPr>
                    </a:p>
                  </a:txBody>
                  <a:tcPr marL="91423" marR="91423" marT="45714" marB="45714" anchor="ctr"/>
                </a:tc>
              </a:tr>
              <a:tr h="12352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chemeClr val="tx1"/>
                          </a:solidFill>
                          <a:latin typeface="Comic Sans MS" pitchFamily="66" charset="0"/>
                        </a:rPr>
                        <a:t>Çok düşük</a:t>
                      </a:r>
                      <a:endParaRPr lang="tr-TR" sz="2800" b="1" dirty="0">
                        <a:solidFill>
                          <a:schemeClr val="tx1"/>
                        </a:solidFill>
                        <a:latin typeface="Comic Sans MS" pitchFamily="66" charset="0"/>
                      </a:endParaRPr>
                    </a:p>
                  </a:txBody>
                  <a:tcPr marL="91423" marR="91423" marT="45714" marB="45714"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400" dirty="0" smtClean="0">
                          <a:solidFill>
                            <a:schemeClr val="tx1"/>
                          </a:solidFill>
                          <a:latin typeface="Comic Sans MS" pitchFamily="66" charset="0"/>
                        </a:rPr>
                        <a:t>Lepra</a:t>
                      </a:r>
                    </a:p>
                    <a:p>
                      <a:endParaRPr lang="tr-TR" sz="2400" dirty="0">
                        <a:solidFill>
                          <a:schemeClr val="tx1"/>
                        </a:solidFill>
                        <a:latin typeface="Comic Sans MS" pitchFamily="66" charset="0"/>
                      </a:endParaRPr>
                    </a:p>
                  </a:txBody>
                  <a:tcPr marL="91423" marR="91423" marT="45714" marB="45714"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400" dirty="0" smtClean="0">
                          <a:solidFill>
                            <a:schemeClr val="tx1"/>
                          </a:solidFill>
                          <a:latin typeface="Comic Sans MS" pitchFamily="66" charset="0"/>
                        </a:rPr>
                        <a:t>Lepra</a:t>
                      </a:r>
                    </a:p>
                    <a:p>
                      <a:endParaRPr lang="tr-TR" sz="2400" dirty="0">
                        <a:solidFill>
                          <a:schemeClr val="tx1"/>
                        </a:solidFill>
                        <a:latin typeface="Comic Sans MS" pitchFamily="66" charset="0"/>
                      </a:endParaRPr>
                    </a:p>
                  </a:txBody>
                  <a:tcPr marL="91423" marR="91423" marT="45714" marB="45714" anchor="ctr"/>
                </a:tc>
                <a:tc>
                  <a:txBody>
                    <a:bodyPr/>
                    <a:lstStyle/>
                    <a:p>
                      <a:r>
                        <a:rPr lang="tr-TR" sz="2400" dirty="0" smtClean="0">
                          <a:solidFill>
                            <a:schemeClr val="tx1"/>
                          </a:solidFill>
                          <a:latin typeface="Comic Sans MS" pitchFamily="66" charset="0"/>
                        </a:rPr>
                        <a:t>Soğuk algınlığı</a:t>
                      </a:r>
                      <a:endParaRPr lang="tr-TR" sz="2400" dirty="0">
                        <a:solidFill>
                          <a:schemeClr val="tx1"/>
                        </a:solidFill>
                        <a:latin typeface="Comic Sans MS" pitchFamily="66" charset="0"/>
                      </a:endParaRPr>
                    </a:p>
                  </a:txBody>
                  <a:tcPr marL="91423" marR="91423" marT="45714" marB="45714" anchor="ctr"/>
                </a:tc>
              </a:tr>
            </a:tbl>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Başlık 1"/>
          <p:cNvSpPr>
            <a:spLocks noGrp="1"/>
          </p:cNvSpPr>
          <p:nvPr>
            <p:ph type="title"/>
          </p:nvPr>
        </p:nvSpPr>
        <p:spPr>
          <a:xfrm>
            <a:off x="642910" y="214290"/>
            <a:ext cx="8075612" cy="633412"/>
          </a:xfrm>
        </p:spPr>
        <p:txBody>
          <a:bodyPr/>
          <a:lstStyle/>
          <a:p>
            <a:r>
              <a:rPr lang="tr-TR" altLang="tr-TR" sz="3200" u="sng" dirty="0" smtClean="0">
                <a:solidFill>
                  <a:schemeClr val="accent1">
                    <a:lumMod val="50000"/>
                  </a:schemeClr>
                </a:solidFill>
                <a:latin typeface="Comic Sans MS" pitchFamily="66" charset="0"/>
              </a:rPr>
              <a:t>Kuluçka Süresi </a:t>
            </a:r>
            <a:endParaRPr lang="tr-TR" altLang="tr-TR" sz="3200" u="sng" dirty="0" smtClean="0">
              <a:solidFill>
                <a:schemeClr val="accent1">
                  <a:lumMod val="50000"/>
                </a:schemeClr>
              </a:solidFill>
            </a:endParaRPr>
          </a:p>
        </p:txBody>
      </p:sp>
      <p:sp>
        <p:nvSpPr>
          <p:cNvPr id="2" name="Metin Yer Tutucusu 1"/>
          <p:cNvSpPr>
            <a:spLocks noGrp="1"/>
          </p:cNvSpPr>
          <p:nvPr>
            <p:ph type="body" idx="1"/>
          </p:nvPr>
        </p:nvSpPr>
        <p:spPr>
          <a:xfrm>
            <a:off x="142844" y="1000108"/>
            <a:ext cx="8534430" cy="2786082"/>
          </a:xfrm>
        </p:spPr>
        <p:txBody>
          <a:bodyPr/>
          <a:lstStyle/>
          <a:p>
            <a:pPr marL="342900" indent="-342900">
              <a:buFont typeface="Arial" pitchFamily="34" charset="0"/>
              <a:buChar char="•"/>
              <a:defRPr/>
            </a:pPr>
            <a:r>
              <a:rPr lang="tr-TR" altLang="tr-TR" sz="2400" b="0" dirty="0" smtClean="0">
                <a:solidFill>
                  <a:schemeClr val="tx1"/>
                </a:solidFill>
                <a:latin typeface="Comic Sans MS" panose="030F0702030302020204" pitchFamily="66" charset="0"/>
                <a:ea typeface="Lucida Sans Unicode" pitchFamily="34" charset="0"/>
                <a:cs typeface="Tahoma" pitchFamily="34" charset="0"/>
              </a:rPr>
              <a:t>Bulaşıcı hastalık </a:t>
            </a:r>
            <a:r>
              <a:rPr lang="tr-TR" altLang="tr-TR" sz="2400" b="0" dirty="0">
                <a:solidFill>
                  <a:schemeClr val="tx1"/>
                </a:solidFill>
                <a:latin typeface="Comic Sans MS" panose="030F0702030302020204" pitchFamily="66" charset="0"/>
                <a:ea typeface="Lucida Sans Unicode" pitchFamily="34" charset="0"/>
                <a:cs typeface="Tahoma" pitchFamily="34" charset="0"/>
              </a:rPr>
              <a:t>etkeninin vücuda girmesiyle hastalığın ortaya çıkmasına kadar geçen </a:t>
            </a:r>
            <a:r>
              <a:rPr lang="tr-TR" altLang="tr-TR" sz="2400" b="0" dirty="0" smtClean="0">
                <a:solidFill>
                  <a:schemeClr val="tx1"/>
                </a:solidFill>
                <a:latin typeface="Comic Sans MS" panose="030F0702030302020204" pitchFamily="66" charset="0"/>
                <a:ea typeface="Lucida Sans Unicode" pitchFamily="34" charset="0"/>
                <a:cs typeface="Tahoma" pitchFamily="34" charset="0"/>
              </a:rPr>
              <a:t>süredir.</a:t>
            </a:r>
            <a:endParaRPr lang="tr-TR" altLang="tr-TR" sz="2400" dirty="0">
              <a:solidFill>
                <a:schemeClr val="tx1"/>
              </a:solidFill>
              <a:latin typeface="Comic Sans MS" pitchFamily="66" charset="0"/>
              <a:ea typeface="Lucida Sans Unicode" pitchFamily="34" charset="0"/>
              <a:cs typeface="Tahoma" pitchFamily="34" charset="0"/>
            </a:endParaRPr>
          </a:p>
          <a:p>
            <a:pPr>
              <a:defRPr/>
            </a:pPr>
            <a:r>
              <a:rPr lang="tr-TR" altLang="tr-TR" sz="2400" b="0" dirty="0" smtClean="0">
                <a:solidFill>
                  <a:schemeClr val="tx1"/>
                </a:solidFill>
                <a:latin typeface="Comic Sans MS" pitchFamily="66" charset="0"/>
                <a:ea typeface="Lucida Sans Unicode" pitchFamily="34" charset="0"/>
                <a:cs typeface="Tahoma" pitchFamily="34" charset="0"/>
              </a:rPr>
              <a:t>-</a:t>
            </a:r>
            <a:r>
              <a:rPr lang="tr-TR" altLang="tr-TR" sz="2400" b="0" dirty="0">
                <a:solidFill>
                  <a:schemeClr val="tx1"/>
                </a:solidFill>
                <a:latin typeface="Comic Sans MS" pitchFamily="66" charset="0"/>
                <a:ea typeface="Lucida Sans Unicode" pitchFamily="34" charset="0"/>
                <a:cs typeface="Tahoma" pitchFamily="34" charset="0"/>
              </a:rPr>
              <a:t>Hastalığın ilk kaynağının </a:t>
            </a:r>
            <a:r>
              <a:rPr lang="tr-TR" altLang="tr-TR" sz="2400" b="0" dirty="0" smtClean="0">
                <a:solidFill>
                  <a:schemeClr val="tx1"/>
                </a:solidFill>
                <a:latin typeface="Comic Sans MS" pitchFamily="66" charset="0"/>
                <a:ea typeface="Lucida Sans Unicode" pitchFamily="34" charset="0"/>
                <a:cs typeface="Tahoma" pitchFamily="34" charset="0"/>
              </a:rPr>
              <a:t>bulunması</a:t>
            </a:r>
          </a:p>
          <a:p>
            <a:pPr>
              <a:defRPr/>
            </a:pPr>
            <a:r>
              <a:rPr lang="tr-TR" altLang="tr-TR" sz="2400" b="0" dirty="0" smtClean="0">
                <a:solidFill>
                  <a:schemeClr val="tx1"/>
                </a:solidFill>
                <a:latin typeface="Comic Sans MS" pitchFamily="66" charset="0"/>
                <a:ea typeface="Lucida Sans Unicode" pitchFamily="34" charset="0"/>
                <a:cs typeface="Tahoma" pitchFamily="34" charset="0"/>
              </a:rPr>
              <a:t>-İzolasyon</a:t>
            </a:r>
            <a:r>
              <a:rPr lang="tr-TR" altLang="tr-TR" sz="2400" b="0" dirty="0">
                <a:solidFill>
                  <a:schemeClr val="tx1"/>
                </a:solidFill>
                <a:latin typeface="Comic Sans MS" pitchFamily="66" charset="0"/>
                <a:ea typeface="Lucida Sans Unicode" pitchFamily="34" charset="0"/>
                <a:cs typeface="Tahoma" pitchFamily="34" charset="0"/>
              </a:rPr>
              <a:t>, </a:t>
            </a:r>
            <a:r>
              <a:rPr lang="tr-TR" altLang="tr-TR" sz="2400" b="0" dirty="0" err="1">
                <a:solidFill>
                  <a:schemeClr val="tx1"/>
                </a:solidFill>
                <a:latin typeface="Comic Sans MS" pitchFamily="66" charset="0"/>
                <a:ea typeface="Lucida Sans Unicode" pitchFamily="34" charset="0"/>
                <a:cs typeface="Tahoma" pitchFamily="34" charset="0"/>
              </a:rPr>
              <a:t>seroproflaksi</a:t>
            </a:r>
            <a:r>
              <a:rPr lang="tr-TR" altLang="tr-TR" sz="2400" b="0" dirty="0">
                <a:solidFill>
                  <a:schemeClr val="tx1"/>
                </a:solidFill>
                <a:latin typeface="Comic Sans MS" pitchFamily="66" charset="0"/>
                <a:ea typeface="Lucida Sans Unicode" pitchFamily="34" charset="0"/>
                <a:cs typeface="Tahoma" pitchFamily="34" charset="0"/>
              </a:rPr>
              <a:t> uygulama </a:t>
            </a:r>
            <a:r>
              <a:rPr lang="tr-TR" altLang="tr-TR" sz="2400" b="0" dirty="0" smtClean="0">
                <a:solidFill>
                  <a:schemeClr val="tx1"/>
                </a:solidFill>
                <a:latin typeface="Comic Sans MS" pitchFamily="66" charset="0"/>
                <a:ea typeface="Lucida Sans Unicode" pitchFamily="34" charset="0"/>
                <a:cs typeface="Tahoma" pitchFamily="34" charset="0"/>
              </a:rPr>
              <a:t>sürelerinin  belirlenmesi</a:t>
            </a:r>
            <a:endParaRPr lang="tr-TR" altLang="tr-TR" sz="2400" b="0" dirty="0">
              <a:solidFill>
                <a:schemeClr val="tx1"/>
              </a:solidFill>
              <a:latin typeface="Comic Sans MS" pitchFamily="66" charset="0"/>
              <a:ea typeface="Lucida Sans Unicode" pitchFamily="34" charset="0"/>
              <a:cs typeface="Tahoma" pitchFamily="34" charset="0"/>
            </a:endParaRPr>
          </a:p>
          <a:p>
            <a:pPr>
              <a:defRPr/>
            </a:pPr>
            <a:r>
              <a:rPr lang="tr-TR" altLang="tr-TR" sz="2400" b="0" dirty="0" smtClean="0">
                <a:solidFill>
                  <a:schemeClr val="tx1"/>
                </a:solidFill>
                <a:latin typeface="Comic Sans MS" pitchFamily="66" charset="0"/>
                <a:ea typeface="Lucida Sans Unicode" pitchFamily="34" charset="0"/>
                <a:cs typeface="Tahoma" pitchFamily="34" charset="0"/>
              </a:rPr>
              <a:t>-</a:t>
            </a:r>
            <a:r>
              <a:rPr lang="tr-TR" altLang="tr-TR" sz="2400" b="0" dirty="0">
                <a:solidFill>
                  <a:schemeClr val="tx1"/>
                </a:solidFill>
                <a:latin typeface="Comic Sans MS" pitchFamily="66" charset="0"/>
                <a:ea typeface="Lucida Sans Unicode" pitchFamily="34" charset="0"/>
                <a:cs typeface="Tahoma" pitchFamily="34" charset="0"/>
              </a:rPr>
              <a:t>Temaslıların ne kadar süre izlenmesi gerektiğinin </a:t>
            </a:r>
            <a:r>
              <a:rPr lang="tr-TR" altLang="tr-TR" sz="2400" b="0" dirty="0" smtClean="0">
                <a:solidFill>
                  <a:schemeClr val="tx1"/>
                </a:solidFill>
                <a:latin typeface="Comic Sans MS" pitchFamily="66" charset="0"/>
                <a:ea typeface="Lucida Sans Unicode" pitchFamily="34" charset="0"/>
                <a:cs typeface="Tahoma" pitchFamily="34" charset="0"/>
              </a:rPr>
              <a:t>bilinmesi</a:t>
            </a:r>
            <a:endParaRPr lang="tr-TR" altLang="tr-TR" sz="2400" b="0" dirty="0">
              <a:solidFill>
                <a:schemeClr val="tx1"/>
              </a:solidFill>
              <a:latin typeface="Comic Sans MS" pitchFamily="66" charset="0"/>
              <a:ea typeface="Lucida Sans Unicode" pitchFamily="34" charset="0"/>
              <a:cs typeface="Tahoma" pitchFamily="34" charset="0"/>
            </a:endParaRPr>
          </a:p>
        </p:txBody>
      </p:sp>
      <p:sp>
        <p:nvSpPr>
          <p:cNvPr id="23556" name="İçerik Yer Tutucusu 2"/>
          <p:cNvSpPr>
            <a:spLocks noGrp="1"/>
          </p:cNvSpPr>
          <p:nvPr>
            <p:ph sz="half" idx="2"/>
          </p:nvPr>
        </p:nvSpPr>
        <p:spPr>
          <a:xfrm>
            <a:off x="714348" y="4000504"/>
            <a:ext cx="3670300" cy="3057525"/>
          </a:xfrm>
        </p:spPr>
        <p:txBody>
          <a:bodyPr/>
          <a:lstStyle/>
          <a:p>
            <a:r>
              <a:rPr lang="tr-TR" altLang="tr-TR" sz="2200" dirty="0" smtClean="0">
                <a:latin typeface="Comic Sans MS" pitchFamily="66" charset="0"/>
                <a:ea typeface="Lucida Sans Unicode" pitchFamily="34" charset="0"/>
                <a:cs typeface="Tahoma" pitchFamily="34" charset="0"/>
              </a:rPr>
              <a:t>Amipli diz...2-4 hafta</a:t>
            </a:r>
          </a:p>
          <a:p>
            <a:r>
              <a:rPr lang="tr-TR" altLang="tr-TR" sz="2200" dirty="0" smtClean="0">
                <a:latin typeface="Comic Sans MS" pitchFamily="66" charset="0"/>
                <a:ea typeface="Lucida Sans Unicode" pitchFamily="34" charset="0"/>
                <a:cs typeface="Tahoma" pitchFamily="34" charset="0"/>
              </a:rPr>
              <a:t>Şarbon...7 gün</a:t>
            </a:r>
          </a:p>
          <a:p>
            <a:r>
              <a:rPr lang="tr-TR" altLang="tr-TR" sz="2200" dirty="0" err="1" smtClean="0">
                <a:latin typeface="Comic Sans MS" pitchFamily="66" charset="0"/>
                <a:ea typeface="Lucida Sans Unicode" pitchFamily="34" charset="0"/>
                <a:cs typeface="Tahoma" pitchFamily="34" charset="0"/>
              </a:rPr>
              <a:t>Brusella</a:t>
            </a:r>
            <a:r>
              <a:rPr lang="tr-TR" altLang="tr-TR" sz="2200" dirty="0" smtClean="0">
                <a:latin typeface="Comic Sans MS" pitchFamily="66" charset="0"/>
                <a:ea typeface="Lucida Sans Unicode" pitchFamily="34" charset="0"/>
                <a:cs typeface="Tahoma" pitchFamily="34" charset="0"/>
              </a:rPr>
              <a:t>...5-30 gün</a:t>
            </a:r>
          </a:p>
          <a:p>
            <a:r>
              <a:rPr lang="tr-TR" altLang="tr-TR" sz="2200" dirty="0" smtClean="0">
                <a:latin typeface="Comic Sans MS" pitchFamily="66" charset="0"/>
                <a:ea typeface="Lucida Sans Unicode" pitchFamily="34" charset="0"/>
                <a:cs typeface="Tahoma" pitchFamily="34" charset="0"/>
              </a:rPr>
              <a:t>Su çiçeği...2-3 hafta</a:t>
            </a:r>
          </a:p>
          <a:p>
            <a:r>
              <a:rPr lang="tr-TR" altLang="tr-TR" sz="2200" dirty="0" smtClean="0">
                <a:latin typeface="Comic Sans MS" pitchFamily="66" charset="0"/>
                <a:ea typeface="Lucida Sans Unicode" pitchFamily="34" charset="0"/>
                <a:cs typeface="Tahoma" pitchFamily="34" charset="0"/>
              </a:rPr>
              <a:t>Kolera....1-2 saat</a:t>
            </a:r>
          </a:p>
          <a:p>
            <a:r>
              <a:rPr lang="tr-TR" altLang="tr-TR" sz="2200" dirty="0" smtClean="0">
                <a:latin typeface="Comic Sans MS" pitchFamily="66" charset="0"/>
                <a:ea typeface="Lucida Sans Unicode" pitchFamily="34" charset="0"/>
                <a:cs typeface="Tahoma" pitchFamily="34" charset="0"/>
              </a:rPr>
              <a:t>E.</a:t>
            </a:r>
            <a:r>
              <a:rPr lang="tr-TR" altLang="tr-TR" sz="2200" dirty="0" err="1" smtClean="0">
                <a:latin typeface="Comic Sans MS" pitchFamily="66" charset="0"/>
                <a:ea typeface="Lucida Sans Unicode" pitchFamily="34" charset="0"/>
                <a:cs typeface="Tahoma" pitchFamily="34" charset="0"/>
              </a:rPr>
              <a:t>coli</a:t>
            </a:r>
            <a:r>
              <a:rPr lang="tr-TR" altLang="tr-TR" sz="2200" dirty="0" smtClean="0">
                <a:latin typeface="Comic Sans MS" pitchFamily="66" charset="0"/>
                <a:ea typeface="Lucida Sans Unicode" pitchFamily="34" charset="0"/>
                <a:cs typeface="Tahoma" pitchFamily="34" charset="0"/>
              </a:rPr>
              <a:t>....12-72 saat</a:t>
            </a:r>
          </a:p>
          <a:p>
            <a:endParaRPr lang="tr-TR" altLang="tr-TR" sz="1400" dirty="0" smtClean="0">
              <a:latin typeface="Comic Sans MS" pitchFamily="66" charset="0"/>
              <a:ea typeface="Lucida Sans Unicode" pitchFamily="34" charset="0"/>
              <a:cs typeface="Tahoma" pitchFamily="34" charset="0"/>
            </a:endParaRPr>
          </a:p>
        </p:txBody>
      </p:sp>
      <p:sp>
        <p:nvSpPr>
          <p:cNvPr id="23557" name="İçerik Yer Tutucusu 3"/>
          <p:cNvSpPr>
            <a:spLocks noGrp="1"/>
          </p:cNvSpPr>
          <p:nvPr>
            <p:ph sz="quarter" idx="4"/>
          </p:nvPr>
        </p:nvSpPr>
        <p:spPr>
          <a:xfrm>
            <a:off x="4572000" y="4000504"/>
            <a:ext cx="4041775" cy="3057525"/>
          </a:xfrm>
        </p:spPr>
        <p:txBody>
          <a:bodyPr>
            <a:normAutofit/>
          </a:bodyPr>
          <a:lstStyle/>
          <a:p>
            <a:r>
              <a:rPr lang="tr-TR" altLang="tr-TR" sz="2200" dirty="0" smtClean="0">
                <a:latin typeface="Comic Sans MS" pitchFamily="66" charset="0"/>
                <a:ea typeface="Lucida Sans Unicode" pitchFamily="34" charset="0"/>
                <a:cs typeface="Tahoma" pitchFamily="34" charset="0"/>
              </a:rPr>
              <a:t>Kuduz.....2-8 hafta</a:t>
            </a:r>
          </a:p>
          <a:p>
            <a:r>
              <a:rPr lang="tr-TR" altLang="tr-TR" sz="2200" dirty="0" err="1" smtClean="0">
                <a:latin typeface="Comic Sans MS" pitchFamily="66" charset="0"/>
                <a:ea typeface="Lucida Sans Unicode" pitchFamily="34" charset="0"/>
                <a:cs typeface="Tahoma" pitchFamily="34" charset="0"/>
              </a:rPr>
              <a:t>Staf</a:t>
            </a:r>
            <a:r>
              <a:rPr lang="tr-TR" altLang="tr-TR" sz="2200" dirty="0" smtClean="0">
                <a:latin typeface="Comic Sans MS" pitchFamily="66" charset="0"/>
                <a:ea typeface="Lucida Sans Unicode" pitchFamily="34" charset="0"/>
                <a:cs typeface="Tahoma" pitchFamily="34" charset="0"/>
              </a:rPr>
              <a:t> </a:t>
            </a:r>
            <a:r>
              <a:rPr lang="tr-TR" altLang="tr-TR" sz="2200" dirty="0" err="1" smtClean="0">
                <a:latin typeface="Comic Sans MS" pitchFamily="66" charset="0"/>
                <a:ea typeface="Lucida Sans Unicode" pitchFamily="34" charset="0"/>
                <a:cs typeface="Tahoma" pitchFamily="34" charset="0"/>
              </a:rPr>
              <a:t>bes</a:t>
            </a:r>
            <a:r>
              <a:rPr lang="tr-TR" altLang="tr-TR" sz="2200" dirty="0" smtClean="0">
                <a:latin typeface="Comic Sans MS" pitchFamily="66" charset="0"/>
                <a:ea typeface="Lucida Sans Unicode" pitchFamily="34" charset="0"/>
                <a:cs typeface="Tahoma" pitchFamily="34" charset="0"/>
              </a:rPr>
              <a:t>.</a:t>
            </a:r>
            <a:r>
              <a:rPr lang="tr-TR" altLang="tr-TR" sz="2200" dirty="0" err="1" smtClean="0">
                <a:latin typeface="Comic Sans MS" pitchFamily="66" charset="0"/>
                <a:ea typeface="Lucida Sans Unicode" pitchFamily="34" charset="0"/>
                <a:cs typeface="Tahoma" pitchFamily="34" charset="0"/>
              </a:rPr>
              <a:t>zeh</a:t>
            </a:r>
            <a:r>
              <a:rPr lang="tr-TR" altLang="tr-TR" sz="2200" dirty="0" smtClean="0">
                <a:latin typeface="Comic Sans MS" pitchFamily="66" charset="0"/>
                <a:ea typeface="Lucida Sans Unicode" pitchFamily="34" charset="0"/>
                <a:cs typeface="Tahoma" pitchFamily="34" charset="0"/>
              </a:rPr>
              <a:t>......2-4 saat</a:t>
            </a:r>
          </a:p>
          <a:p>
            <a:r>
              <a:rPr lang="tr-TR" altLang="tr-TR" sz="2200" dirty="0" err="1" smtClean="0">
                <a:latin typeface="Comic Sans MS" pitchFamily="66" charset="0"/>
                <a:ea typeface="Lucida Sans Unicode" pitchFamily="34" charset="0"/>
                <a:cs typeface="Tahoma" pitchFamily="34" charset="0"/>
              </a:rPr>
              <a:t>Viral</a:t>
            </a:r>
            <a:r>
              <a:rPr lang="tr-TR" altLang="tr-TR" sz="2200" dirty="0" smtClean="0">
                <a:latin typeface="Comic Sans MS" pitchFamily="66" charset="0"/>
                <a:ea typeface="Lucida Sans Unicode" pitchFamily="34" charset="0"/>
                <a:cs typeface="Tahoma" pitchFamily="34" charset="0"/>
              </a:rPr>
              <a:t> ishal....48 saat</a:t>
            </a:r>
          </a:p>
          <a:p>
            <a:r>
              <a:rPr lang="tr-TR" altLang="tr-TR" sz="2200" dirty="0" err="1" smtClean="0">
                <a:latin typeface="Comic Sans MS" pitchFamily="66" charset="0"/>
                <a:ea typeface="Lucida Sans Unicode" pitchFamily="34" charset="0"/>
                <a:cs typeface="Tahoma" pitchFamily="34" charset="0"/>
              </a:rPr>
              <a:t>Giardia</a:t>
            </a:r>
            <a:r>
              <a:rPr lang="tr-TR" altLang="tr-TR" sz="2200" dirty="0" smtClean="0">
                <a:latin typeface="Comic Sans MS" pitchFamily="66" charset="0"/>
                <a:ea typeface="Lucida Sans Unicode" pitchFamily="34" charset="0"/>
                <a:cs typeface="Tahoma" pitchFamily="34" charset="0"/>
              </a:rPr>
              <a:t>....1-4 hafta</a:t>
            </a:r>
          </a:p>
          <a:p>
            <a:r>
              <a:rPr lang="tr-TR" altLang="tr-TR" sz="2200" dirty="0" err="1" smtClean="0">
                <a:latin typeface="Comic Sans MS" pitchFamily="66" charset="0"/>
                <a:ea typeface="Lucida Sans Unicode" pitchFamily="34" charset="0"/>
                <a:cs typeface="Tahoma" pitchFamily="34" charset="0"/>
              </a:rPr>
              <a:t>Enfluenza</a:t>
            </a:r>
            <a:r>
              <a:rPr lang="tr-TR" altLang="tr-TR" sz="2200" dirty="0" smtClean="0">
                <a:latin typeface="Comic Sans MS" pitchFamily="66" charset="0"/>
                <a:ea typeface="Lucida Sans Unicode" pitchFamily="34" charset="0"/>
                <a:cs typeface="Tahoma" pitchFamily="34" charset="0"/>
              </a:rPr>
              <a:t>....24-72 saat</a:t>
            </a:r>
          </a:p>
          <a:p>
            <a:r>
              <a:rPr lang="tr-TR" altLang="tr-TR" sz="2200" dirty="0" smtClean="0">
                <a:latin typeface="Comic Sans MS" pitchFamily="66" charset="0"/>
                <a:ea typeface="Lucida Sans Unicode" pitchFamily="34" charset="0"/>
                <a:cs typeface="Tahoma" pitchFamily="34" charset="0"/>
              </a:rPr>
              <a:t>Kızamık.....8-13 gün</a:t>
            </a:r>
          </a:p>
          <a:p>
            <a:endParaRPr lang="tr-TR" altLang="tr-TR" dirty="0" smtClean="0">
              <a:ea typeface="Lucida Sans Unicode"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71472" y="928670"/>
            <a:ext cx="7993063" cy="4031873"/>
          </a:xfrm>
          <a:prstGeom prst="rect">
            <a:avLst/>
          </a:prstGeom>
        </p:spPr>
        <p:txBody>
          <a:bodyPr>
            <a:spAutoFit/>
          </a:bodyPr>
          <a:lstStyle/>
          <a:p>
            <a:pPr>
              <a:buSzPct val="100000"/>
              <a:buNone/>
              <a:defRPr/>
            </a:pPr>
            <a:r>
              <a:rPr lang="tr-TR" sz="3200" b="1" dirty="0" smtClean="0">
                <a:solidFill>
                  <a:schemeClr val="accent1">
                    <a:lumMod val="50000"/>
                  </a:schemeClr>
                </a:solidFill>
                <a:latin typeface="Comic Sans MS" pitchFamily="66" charset="0"/>
              </a:rPr>
              <a:t>2. BULAŞMA YOLU</a:t>
            </a:r>
          </a:p>
          <a:p>
            <a:pPr>
              <a:buSzPct val="100000"/>
              <a:buNone/>
              <a:defRPr/>
            </a:pPr>
            <a:endParaRPr lang="tr-TR" sz="3200" b="1" dirty="0" smtClean="0">
              <a:solidFill>
                <a:schemeClr val="accent1">
                  <a:lumMod val="50000"/>
                </a:schemeClr>
              </a:solidFill>
              <a:latin typeface="Comic Sans MS" pitchFamily="66" charset="0"/>
            </a:endParaRPr>
          </a:p>
          <a:p>
            <a:pPr algn="just">
              <a:buSzPct val="100000"/>
              <a:buNone/>
              <a:defRPr/>
            </a:pPr>
            <a:r>
              <a:rPr lang="tr-TR" sz="3200" dirty="0" smtClean="0">
                <a:latin typeface="Comic Sans MS" pitchFamily="66" charset="0"/>
              </a:rPr>
              <a:t>Duyarlı kişinin </a:t>
            </a:r>
            <a:r>
              <a:rPr lang="tr-TR" sz="3200" dirty="0">
                <a:latin typeface="Comic Sans MS" pitchFamily="66" charset="0"/>
              </a:rPr>
              <a:t>enfeksiyon etkeni ile karşılaşmasına neden olan her tür mekanizmadır. </a:t>
            </a:r>
          </a:p>
          <a:p>
            <a:pPr marL="514350" indent="-514350">
              <a:buFont typeface="+mj-lt"/>
              <a:buAutoNum type="arabicPeriod" startAt="3"/>
              <a:defRPr/>
            </a:pPr>
            <a:endParaRPr lang="tr-TR" sz="3200" dirty="0">
              <a:latin typeface="Comic Sans MS" pitchFamily="66" charset="0"/>
            </a:endParaRPr>
          </a:p>
          <a:p>
            <a:pPr marL="514350" indent="-514350">
              <a:buFont typeface="+mj-lt"/>
              <a:buAutoNum type="arabicPeriod" startAt="3"/>
              <a:defRPr/>
            </a:pPr>
            <a:endParaRPr lang="tr-TR" sz="3200" dirty="0" smtClean="0">
              <a:latin typeface="Comic Sans MS" pitchFamily="66" charset="0"/>
            </a:endParaRPr>
          </a:p>
          <a:p>
            <a:pPr>
              <a:buNone/>
              <a:defRPr/>
            </a:pPr>
            <a:endParaRPr lang="tr-TR" sz="3200" dirty="0">
              <a:latin typeface="Comic Sans MS" pitchFamily="66" charset="0"/>
            </a:endParaRPr>
          </a:p>
        </p:txBody>
      </p:sp>
      <p:pic>
        <p:nvPicPr>
          <p:cNvPr id="15363"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500694" y="3857628"/>
            <a:ext cx="2214578" cy="24288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Lst>
        </p:spPr>
      </p:pic>
      <p:sp>
        <p:nvSpPr>
          <p:cNvPr id="3" name="Slayt Numarası Yer Tutucusu 2"/>
          <p:cNvSpPr>
            <a:spLocks noGrp="1"/>
          </p:cNvSpPr>
          <p:nvPr>
            <p:ph type="sldNum" sz="quarter" idx="4294967295"/>
          </p:nvPr>
        </p:nvSpPr>
        <p:spPr>
          <a:xfrm>
            <a:off x="8100392" y="6341151"/>
            <a:ext cx="914400" cy="457200"/>
          </a:xfrm>
          <a:prstGeom prst="rect">
            <a:avLst/>
          </a:prstGeom>
        </p:spPr>
        <p:txBody>
          <a:bodyPr/>
          <a:lstStyle/>
          <a:p>
            <a:fld id="{B9CC20B3-28FC-4DF1-AD7D-862BDB06ED82}" type="slidenum">
              <a:rPr lang="en-US" altLang="tr-TR" sz="1600" smtClean="0"/>
              <a:pPr/>
              <a:t>20</a:t>
            </a:fld>
            <a:endParaRPr lang="en-US" altLang="tr-TR" sz="1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214290"/>
            <a:ext cx="8401080" cy="1143000"/>
          </a:xfrm>
        </p:spPr>
        <p:txBody>
          <a:bodyPr>
            <a:normAutofit/>
          </a:bodyPr>
          <a:lstStyle/>
          <a:p>
            <a:r>
              <a:rPr lang="tr-TR" sz="3200" b="1" dirty="0" smtClean="0">
                <a:solidFill>
                  <a:srgbClr val="C00000"/>
                </a:solidFill>
                <a:latin typeface="Comic Sans MS" pitchFamily="66" charset="0"/>
              </a:rPr>
              <a:t>BULAŞMA YOLUNA AİT ÖZELLİKLER</a:t>
            </a:r>
            <a:endParaRPr lang="tr-TR" sz="3200" dirty="0">
              <a:latin typeface="Comic Sans MS" pitchFamily="66" charset="0"/>
            </a:endParaRPr>
          </a:p>
        </p:txBody>
      </p:sp>
      <p:sp>
        <p:nvSpPr>
          <p:cNvPr id="3" name="2 İçerik Yer Tutucusu"/>
          <p:cNvSpPr>
            <a:spLocks noGrp="1"/>
          </p:cNvSpPr>
          <p:nvPr>
            <p:ph sz="quarter" idx="1"/>
          </p:nvPr>
        </p:nvSpPr>
        <p:spPr>
          <a:xfrm>
            <a:off x="457200" y="1600200"/>
            <a:ext cx="8115328" cy="4873752"/>
          </a:xfrm>
        </p:spPr>
        <p:txBody>
          <a:bodyPr>
            <a:normAutofit fontScale="92500" lnSpcReduction="20000"/>
          </a:bodyPr>
          <a:lstStyle/>
          <a:p>
            <a:pPr marL="268288" indent="-268288">
              <a:buNone/>
              <a:tabLst>
                <a:tab pos="177800" algn="l"/>
              </a:tabLst>
              <a:defRPr/>
            </a:pPr>
            <a:r>
              <a:rPr lang="tr-TR" b="1" dirty="0" smtClean="0">
                <a:latin typeface="Comic Sans MS" pitchFamily="66" charset="0"/>
              </a:rPr>
              <a:t>Doğrudan bulaşma</a:t>
            </a:r>
            <a:r>
              <a:rPr lang="tr-TR" dirty="0" smtClean="0">
                <a:latin typeface="Comic Sans MS" pitchFamily="66" charset="0"/>
              </a:rPr>
              <a:t>: Enfeksiyon etkeninin hiçbir araç ya da aracıya gerek kalmadan kaynaktan sağlam kişiye doğrudan geçmesidir.</a:t>
            </a:r>
          </a:p>
          <a:p>
            <a:pPr>
              <a:buNone/>
              <a:tabLst>
                <a:tab pos="357188" algn="l"/>
              </a:tabLst>
              <a:defRPr/>
            </a:pPr>
            <a:r>
              <a:rPr lang="tr-TR" dirty="0" smtClean="0">
                <a:latin typeface="Comic Sans MS" pitchFamily="66" charset="0"/>
              </a:rPr>
              <a:t>       		*Mukoza teması	</a:t>
            </a:r>
          </a:p>
          <a:p>
            <a:pPr>
              <a:buNone/>
              <a:tabLst>
                <a:tab pos="357188" algn="l"/>
              </a:tabLst>
              <a:defRPr/>
            </a:pPr>
            <a:r>
              <a:rPr lang="tr-TR" dirty="0" smtClean="0">
                <a:latin typeface="Comic Sans MS" pitchFamily="66" charset="0"/>
              </a:rPr>
              <a:t>          		*Cinsel temas</a:t>
            </a:r>
          </a:p>
          <a:p>
            <a:pPr>
              <a:buNone/>
              <a:tabLst>
                <a:tab pos="357188" algn="l"/>
              </a:tabLst>
              <a:defRPr/>
            </a:pPr>
            <a:r>
              <a:rPr lang="tr-TR" dirty="0" smtClean="0">
                <a:latin typeface="Comic Sans MS" pitchFamily="66" charset="0"/>
              </a:rPr>
              <a:t>          		*Kan nakli</a:t>
            </a:r>
          </a:p>
          <a:p>
            <a:pPr>
              <a:buNone/>
              <a:tabLst>
                <a:tab pos="357188" algn="l"/>
              </a:tabLst>
              <a:defRPr/>
            </a:pPr>
            <a:r>
              <a:rPr lang="tr-TR" dirty="0" smtClean="0">
                <a:latin typeface="Comic Sans MS" pitchFamily="66" charset="0"/>
              </a:rPr>
              <a:t>          		*Doğum</a:t>
            </a:r>
          </a:p>
          <a:p>
            <a:pPr>
              <a:buNone/>
              <a:tabLst>
                <a:tab pos="357188" algn="l"/>
              </a:tabLst>
              <a:defRPr/>
            </a:pPr>
            <a:endParaRPr lang="tr-TR" dirty="0" smtClean="0">
              <a:latin typeface="Comic Sans MS" pitchFamily="66" charset="0"/>
            </a:endParaRPr>
          </a:p>
          <a:p>
            <a:pPr marL="268288" indent="-268288">
              <a:buNone/>
              <a:tabLst>
                <a:tab pos="357188" algn="l"/>
              </a:tabLst>
              <a:defRPr/>
            </a:pPr>
            <a:r>
              <a:rPr lang="tr-TR" b="1" dirty="0" smtClean="0">
                <a:latin typeface="Comic Sans MS" pitchFamily="66" charset="0"/>
              </a:rPr>
              <a:t>Dolaylı bulaşma</a:t>
            </a:r>
            <a:r>
              <a:rPr lang="tr-TR" dirty="0" smtClean="0">
                <a:latin typeface="Comic Sans MS" pitchFamily="66" charset="0"/>
              </a:rPr>
              <a:t>: Etken kaynaktan ayrıldıktan sonra bir madde içinde ya da üzerinde yaşamını sürdürüp sonra sağlam kişilere geçmesidir. </a:t>
            </a:r>
          </a:p>
          <a:p>
            <a:pPr>
              <a:buNone/>
              <a:tabLst>
                <a:tab pos="446088" algn="l"/>
              </a:tabLst>
              <a:defRPr/>
            </a:pPr>
            <a:r>
              <a:rPr lang="tr-TR" dirty="0" smtClean="0">
                <a:latin typeface="Comic Sans MS" pitchFamily="66" charset="0"/>
              </a:rPr>
              <a:t>       	           *Araçlar, giysiler</a:t>
            </a:r>
          </a:p>
          <a:p>
            <a:pPr marL="357188" indent="85725">
              <a:buNone/>
              <a:tabLst>
                <a:tab pos="357188" algn="l"/>
              </a:tabLst>
              <a:defRPr/>
            </a:pPr>
            <a:r>
              <a:rPr lang="tr-TR" dirty="0" smtClean="0">
                <a:latin typeface="Comic Sans MS" pitchFamily="66" charset="0"/>
              </a:rPr>
              <a:t>		*Vektörler</a:t>
            </a:r>
          </a:p>
          <a:p>
            <a:pPr marL="357188" indent="85725">
              <a:buNone/>
              <a:tabLst>
                <a:tab pos="357188" algn="l"/>
              </a:tabLst>
              <a:defRPr/>
            </a:pPr>
            <a:r>
              <a:rPr lang="tr-TR" dirty="0" smtClean="0">
                <a:latin typeface="Comic Sans MS" pitchFamily="66" charset="0"/>
              </a:rPr>
              <a:t>		*Hava</a:t>
            </a:r>
          </a:p>
          <a:p>
            <a:pPr>
              <a:buNone/>
            </a:pPr>
            <a:endParaRPr lang="tr-TR"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072330" y="2357430"/>
            <a:ext cx="1357322" cy="150019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Lst>
        </p:spPr>
      </p:pic>
      <p:pic>
        <p:nvPicPr>
          <p:cNvPr id="5" name="Resim 2"/>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6286512" y="4929198"/>
            <a:ext cx="1314450" cy="17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57158" y="714356"/>
            <a:ext cx="8786842" cy="1938992"/>
          </a:xfrm>
          <a:prstGeom prst="rect">
            <a:avLst/>
          </a:prstGeom>
        </p:spPr>
        <p:txBody>
          <a:bodyPr wrap="square">
            <a:spAutoFit/>
          </a:bodyPr>
          <a:lstStyle/>
          <a:p>
            <a:pPr>
              <a:buSzPct val="100000"/>
              <a:buNone/>
              <a:defRPr/>
            </a:pPr>
            <a:r>
              <a:rPr lang="tr-TR" sz="3200" b="1" dirty="0" smtClean="0">
                <a:solidFill>
                  <a:schemeClr val="accent1">
                    <a:lumMod val="50000"/>
                  </a:schemeClr>
                </a:solidFill>
                <a:latin typeface="Comic Sans MS" pitchFamily="66" charset="0"/>
              </a:rPr>
              <a:t>3. DUYARLI KİŞİ</a:t>
            </a:r>
          </a:p>
          <a:p>
            <a:pPr>
              <a:buSzPct val="100000"/>
              <a:buNone/>
              <a:defRPr/>
            </a:pPr>
            <a:endParaRPr lang="tr-TR" sz="3200" b="1" dirty="0" smtClean="0">
              <a:solidFill>
                <a:schemeClr val="accent1">
                  <a:lumMod val="50000"/>
                </a:schemeClr>
              </a:solidFill>
              <a:latin typeface="Comic Sans MS" pitchFamily="66" charset="0"/>
            </a:endParaRPr>
          </a:p>
          <a:p>
            <a:pPr>
              <a:buSzPct val="100000"/>
              <a:buNone/>
              <a:defRPr/>
            </a:pPr>
            <a:r>
              <a:rPr lang="tr-TR" sz="2800" dirty="0" smtClean="0">
                <a:latin typeface="Comic Sans MS" pitchFamily="66" charset="0"/>
              </a:rPr>
              <a:t>Bulaşıcı </a:t>
            </a:r>
            <a:r>
              <a:rPr lang="tr-TR" sz="2800" dirty="0">
                <a:latin typeface="Comic Sans MS" pitchFamily="66" charset="0"/>
              </a:rPr>
              <a:t>hastalık </a:t>
            </a:r>
            <a:r>
              <a:rPr lang="tr-TR" sz="2800" dirty="0" smtClean="0">
                <a:latin typeface="Comic Sans MS" pitchFamily="66" charset="0"/>
              </a:rPr>
              <a:t>etkeninin yaratacağı enfeksiyona </a:t>
            </a:r>
            <a:r>
              <a:rPr lang="tr-TR" sz="2800" dirty="0">
                <a:latin typeface="Comic Sans MS" pitchFamily="66" charset="0"/>
              </a:rPr>
              <a:t>açık olan kişidir.</a:t>
            </a:r>
          </a:p>
        </p:txBody>
      </p:sp>
      <p:pic>
        <p:nvPicPr>
          <p:cNvPr id="14339" name="Resim 2"/>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5500694" y="3786190"/>
            <a:ext cx="2608179" cy="27148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Dikdörtgen 2"/>
          <p:cNvSpPr/>
          <p:nvPr/>
        </p:nvSpPr>
        <p:spPr>
          <a:xfrm>
            <a:off x="1000100" y="3286124"/>
            <a:ext cx="5000660" cy="2308324"/>
          </a:xfrm>
          <a:prstGeom prst="rect">
            <a:avLst/>
          </a:prstGeom>
        </p:spPr>
        <p:txBody>
          <a:bodyPr wrap="square">
            <a:spAutoFit/>
          </a:bodyPr>
          <a:lstStyle/>
          <a:p>
            <a:pPr>
              <a:buNone/>
            </a:pPr>
            <a:r>
              <a:rPr lang="tr-TR" sz="2400" b="1" dirty="0" smtClean="0">
                <a:solidFill>
                  <a:schemeClr val="accent1">
                    <a:lumMod val="50000"/>
                  </a:schemeClr>
                </a:solidFill>
                <a:latin typeface="Comic Sans MS" pitchFamily="66" charset="0"/>
              </a:rPr>
              <a:t>Duyarlılığı etkileyen faktörler:</a:t>
            </a:r>
          </a:p>
          <a:p>
            <a:pPr>
              <a:buNone/>
            </a:pPr>
            <a:endParaRPr lang="tr-TR" sz="2400" b="1" dirty="0" smtClean="0">
              <a:latin typeface="Comic Sans MS" pitchFamily="66" charset="0"/>
            </a:endParaRPr>
          </a:p>
          <a:p>
            <a:pPr>
              <a:buNone/>
            </a:pPr>
            <a:r>
              <a:rPr lang="tr-TR" sz="2400" dirty="0" smtClean="0">
                <a:latin typeface="Comic Sans MS" pitchFamily="66" charset="0"/>
              </a:rPr>
              <a:t>*Beslenme</a:t>
            </a:r>
          </a:p>
          <a:p>
            <a:pPr>
              <a:buNone/>
            </a:pPr>
            <a:r>
              <a:rPr lang="tr-TR" sz="2400" dirty="0" smtClean="0">
                <a:latin typeface="Comic Sans MS" pitchFamily="66" charset="0"/>
              </a:rPr>
              <a:t>*Bağışıklık</a:t>
            </a:r>
          </a:p>
          <a:p>
            <a:pPr>
              <a:buNone/>
            </a:pPr>
            <a:r>
              <a:rPr lang="tr-TR" sz="2400" dirty="0" smtClean="0">
                <a:latin typeface="Comic Sans MS" pitchFamily="66" charset="0"/>
              </a:rPr>
              <a:t>*Kişisel hijyen</a:t>
            </a:r>
          </a:p>
          <a:p>
            <a:pPr>
              <a:buNone/>
            </a:pPr>
            <a:r>
              <a:rPr lang="tr-TR" sz="2400" dirty="0" smtClean="0">
                <a:latin typeface="Comic Sans MS" pitchFamily="66" charset="0"/>
              </a:rPr>
              <a:t>*Korunmalı cinsel ilişki</a:t>
            </a:r>
            <a:endParaRPr lang="tr-TR" sz="2400" dirty="0">
              <a:latin typeface="Comic Sans MS" pitchFamily="66"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a:xfrm>
            <a:off x="8100392" y="6237312"/>
            <a:ext cx="914400" cy="457200"/>
          </a:xfrm>
        </p:spPr>
        <p:txBody>
          <a:bodyPr/>
          <a:lstStyle/>
          <a:p>
            <a:fld id="{A3319CDA-7609-444B-9D9F-6B934BCD8640}" type="slidenum">
              <a:rPr lang="en-US" altLang="tr-TR" smtClean="0"/>
              <a:pPr/>
              <a:t>23</a:t>
            </a:fld>
            <a:endParaRPr lang="en-US" altLang="tr-TR" sz="1400" dirty="0"/>
          </a:p>
        </p:txBody>
      </p:sp>
      <p:pic>
        <p:nvPicPr>
          <p:cNvPr id="4" name="Resim 3"/>
          <p:cNvPicPr>
            <a:picLocks noChangeAspect="1"/>
          </p:cNvPicPr>
          <p:nvPr/>
        </p:nvPicPr>
        <p:blipFill>
          <a:blip r:embed="rId2"/>
          <a:stretch>
            <a:fillRect/>
          </a:stretch>
        </p:blipFill>
        <p:spPr>
          <a:xfrm>
            <a:off x="1857356" y="2714620"/>
            <a:ext cx="5357850" cy="3144412"/>
          </a:xfrm>
          <a:prstGeom prst="rect">
            <a:avLst/>
          </a:prstGeom>
        </p:spPr>
      </p:pic>
      <p:sp>
        <p:nvSpPr>
          <p:cNvPr id="5" name="Dikdörtgen 4"/>
          <p:cNvSpPr/>
          <p:nvPr/>
        </p:nvSpPr>
        <p:spPr>
          <a:xfrm>
            <a:off x="928662" y="1357298"/>
            <a:ext cx="7358114" cy="954107"/>
          </a:xfrm>
          <a:prstGeom prst="rect">
            <a:avLst/>
          </a:prstGeom>
          <a:solidFill>
            <a:schemeClr val="accent1">
              <a:lumMod val="40000"/>
              <a:lumOff val="60000"/>
            </a:schemeClr>
          </a:solidFill>
        </p:spPr>
        <p:style>
          <a:lnRef idx="1">
            <a:schemeClr val="accent6"/>
          </a:lnRef>
          <a:fillRef idx="3">
            <a:schemeClr val="accent6"/>
          </a:fillRef>
          <a:effectRef idx="2">
            <a:schemeClr val="accent6"/>
          </a:effectRef>
          <a:fontRef idx="minor">
            <a:schemeClr val="lt1"/>
          </a:fontRef>
        </p:style>
        <p:txBody>
          <a:bodyPr wrap="square">
            <a:spAutoFit/>
          </a:bodyPr>
          <a:lstStyle/>
          <a:p>
            <a:pPr algn="ctr">
              <a:buNone/>
            </a:pPr>
            <a:r>
              <a:rPr lang="tr-TR" sz="2800" dirty="0">
                <a:solidFill>
                  <a:schemeClr val="tx1"/>
                </a:solidFill>
                <a:latin typeface="Comic Sans MS" pitchFamily="66" charset="0"/>
              </a:rPr>
              <a:t>Enfeksiyon hastalığı </a:t>
            </a:r>
            <a:r>
              <a:rPr lang="tr-TR" sz="2800" dirty="0" smtClean="0">
                <a:solidFill>
                  <a:schemeClr val="tx1"/>
                </a:solidFill>
                <a:latin typeface="Comic Sans MS" pitchFamily="66" charset="0"/>
              </a:rPr>
              <a:t>ne </a:t>
            </a:r>
            <a:r>
              <a:rPr lang="tr-TR" sz="2800" dirty="0">
                <a:solidFill>
                  <a:schemeClr val="tx1"/>
                </a:solidFill>
                <a:latin typeface="Comic Sans MS" pitchFamily="66" charset="0"/>
              </a:rPr>
              <a:t>zaman toplumsal tehdit oluşturur?</a:t>
            </a:r>
          </a:p>
        </p:txBody>
      </p:sp>
    </p:spTree>
    <p:extLst>
      <p:ext uri="{BB962C8B-B14F-4D97-AF65-F5344CB8AC3E}">
        <p14:creationId xmlns:p14="http://schemas.microsoft.com/office/powerpoint/2010/main" xmlns="" val="23026770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5"/>
          </p:nvPr>
        </p:nvSpPr>
        <p:spPr>
          <a:xfrm>
            <a:off x="8152206" y="6237312"/>
            <a:ext cx="914400" cy="457200"/>
          </a:xfrm>
          <a:prstGeom prst="rect">
            <a:avLst/>
          </a:prstGeom>
        </p:spPr>
        <p:txBody>
          <a:bodyPr/>
          <a:lstStyle/>
          <a:p>
            <a:fld id="{B9CC20B3-28FC-4DF1-AD7D-862BDB06ED82}" type="slidenum">
              <a:rPr lang="en-US" altLang="tr-TR" smtClean="0"/>
              <a:pPr/>
              <a:t>24</a:t>
            </a:fld>
            <a:endParaRPr lang="en-US" altLang="tr-TR" sz="1400" dirty="0"/>
          </a:p>
        </p:txBody>
      </p:sp>
      <p:sp>
        <p:nvSpPr>
          <p:cNvPr id="7" name="object 2"/>
          <p:cNvSpPr txBox="1"/>
          <p:nvPr/>
        </p:nvSpPr>
        <p:spPr>
          <a:xfrm>
            <a:off x="541288" y="2165375"/>
            <a:ext cx="8745620" cy="738664"/>
          </a:xfrm>
          <a:prstGeom prst="rect">
            <a:avLst/>
          </a:prstGeom>
        </p:spPr>
        <p:txBody>
          <a:bodyPr vert="horz" wrap="square" lIns="0" tIns="0" rIns="0" bIns="0" rtlCol="0">
            <a:spAutoFit/>
          </a:bodyPr>
          <a:lstStyle/>
          <a:p>
            <a:pPr marL="803275" marR="6350" indent="-790575" fontAlgn="auto">
              <a:lnSpc>
                <a:spcPct val="99800"/>
              </a:lnSpc>
              <a:spcBef>
                <a:spcPts val="0"/>
              </a:spcBef>
              <a:spcAft>
                <a:spcPts val="0"/>
              </a:spcAft>
              <a:buClrTx/>
              <a:buSzTx/>
              <a:buFontTx/>
              <a:buNone/>
            </a:pPr>
            <a:r>
              <a:rPr sz="2400" kern="0" dirty="0">
                <a:solidFill>
                  <a:srgbClr val="C00000"/>
                </a:solidFill>
                <a:latin typeface="Comic Sans MS" pitchFamily="66" charset="0"/>
                <a:cs typeface="Arial"/>
              </a:rPr>
              <a:t>Endemi: </a:t>
            </a:r>
            <a:r>
              <a:rPr sz="2400" kern="0" dirty="0">
                <a:latin typeface="Comic Sans MS" pitchFamily="66" charset="0"/>
                <a:cs typeface="Arial"/>
              </a:rPr>
              <a:t>Belirli bir coğrafik bölgede ya da </a:t>
            </a:r>
            <a:r>
              <a:rPr sz="2400" kern="0">
                <a:latin typeface="Comic Sans MS" pitchFamily="66" charset="0"/>
                <a:cs typeface="Arial"/>
              </a:rPr>
              <a:t>toplumda </a:t>
            </a:r>
            <a:r>
              <a:rPr sz="2400" kern="0" smtClean="0">
                <a:latin typeface="Comic Sans MS" pitchFamily="66" charset="0"/>
                <a:cs typeface="Arial"/>
              </a:rPr>
              <a:t>bir</a:t>
            </a:r>
            <a:r>
              <a:rPr lang="tr-TR" sz="2400" kern="0" dirty="0" smtClean="0">
                <a:latin typeface="Comic Sans MS" pitchFamily="66" charset="0"/>
                <a:cs typeface="Arial"/>
              </a:rPr>
              <a:t> </a:t>
            </a:r>
            <a:r>
              <a:rPr sz="2400" kern="0" smtClean="0">
                <a:latin typeface="Comic Sans MS" pitchFamily="66" charset="0"/>
                <a:cs typeface="Arial"/>
              </a:rPr>
              <a:t>hastalığın </a:t>
            </a:r>
            <a:r>
              <a:rPr lang="tr-TR" sz="2400" kern="0" dirty="0" smtClean="0">
                <a:latin typeface="Comic Sans MS" pitchFamily="66" charset="0"/>
                <a:cs typeface="Arial"/>
              </a:rPr>
              <a:t>sürekli </a:t>
            </a:r>
            <a:r>
              <a:rPr lang="tr-TR" sz="2400" kern="0" dirty="0" err="1" smtClean="0">
                <a:latin typeface="Comic Sans MS" pitchFamily="66" charset="0"/>
                <a:cs typeface="Arial"/>
              </a:rPr>
              <a:t>varolmasıdır</a:t>
            </a:r>
            <a:r>
              <a:rPr lang="tr-TR" sz="2400" kern="0" dirty="0" smtClean="0">
                <a:latin typeface="Comic Sans MS" pitchFamily="66" charset="0"/>
                <a:cs typeface="Arial"/>
              </a:rPr>
              <a:t> </a:t>
            </a:r>
            <a:r>
              <a:rPr lang="tr-TR" sz="2400" kern="0" dirty="0" smtClean="0">
                <a:latin typeface="Comic Sans MS" pitchFamily="66" charset="0"/>
                <a:cs typeface="Arial"/>
                <a:sym typeface="Wingdings" panose="05000000000000000000" pitchFamily="2" charset="2"/>
              </a:rPr>
              <a:t></a:t>
            </a:r>
            <a:r>
              <a:rPr lang="tr-TR" sz="2400" kern="0" dirty="0" smtClean="0">
                <a:latin typeface="Comic Sans MS" pitchFamily="66" charset="0"/>
                <a:cs typeface="Arial"/>
              </a:rPr>
              <a:t> Hepatit B</a:t>
            </a:r>
            <a:endParaRPr sz="2400" kern="0" dirty="0">
              <a:latin typeface="Comic Sans MS" pitchFamily="66" charset="0"/>
              <a:cs typeface="Arial"/>
            </a:endParaRPr>
          </a:p>
        </p:txBody>
      </p:sp>
      <p:sp>
        <p:nvSpPr>
          <p:cNvPr id="8" name="object 3"/>
          <p:cNvSpPr txBox="1"/>
          <p:nvPr/>
        </p:nvSpPr>
        <p:spPr>
          <a:xfrm>
            <a:off x="214282" y="642918"/>
            <a:ext cx="9358378" cy="369332"/>
          </a:xfrm>
          <a:prstGeom prst="rect">
            <a:avLst/>
          </a:prstGeom>
        </p:spPr>
        <p:txBody>
          <a:bodyPr vert="horz" wrap="square" lIns="0" tIns="0" rIns="0" bIns="0" rtlCol="0">
            <a:spAutoFit/>
          </a:bodyPr>
          <a:lstStyle/>
          <a:p>
            <a:pPr marL="12700" marR="6350" fontAlgn="auto">
              <a:lnSpc>
                <a:spcPct val="100000"/>
              </a:lnSpc>
              <a:spcBef>
                <a:spcPts val="0"/>
              </a:spcBef>
              <a:spcAft>
                <a:spcPts val="0"/>
              </a:spcAft>
              <a:buClrTx/>
              <a:buSzTx/>
              <a:buFontTx/>
              <a:buNone/>
            </a:pPr>
            <a:r>
              <a:rPr sz="2400" kern="0" dirty="0">
                <a:solidFill>
                  <a:srgbClr val="C00000"/>
                </a:solidFill>
                <a:latin typeface="Comic Sans MS" pitchFamily="66" charset="0"/>
                <a:cs typeface="Arial"/>
              </a:rPr>
              <a:t>Sporadi</a:t>
            </a:r>
            <a:r>
              <a:rPr sz="2400" kern="0">
                <a:solidFill>
                  <a:srgbClr val="C00000"/>
                </a:solidFill>
                <a:latin typeface="Comic Sans MS" pitchFamily="66" charset="0"/>
                <a:cs typeface="Arial"/>
              </a:rPr>
              <a:t>: </a:t>
            </a:r>
            <a:r>
              <a:rPr sz="2400" kern="0" smtClean="0">
                <a:latin typeface="Comic Sans MS" pitchFamily="66" charset="0"/>
                <a:cs typeface="Arial"/>
              </a:rPr>
              <a:t>Enfeksiyon </a:t>
            </a:r>
            <a:r>
              <a:rPr sz="2400" kern="0" dirty="0">
                <a:latin typeface="Comic Sans MS" pitchFamily="66" charset="0"/>
                <a:cs typeface="Arial"/>
              </a:rPr>
              <a:t>hastalığının tek </a:t>
            </a:r>
            <a:r>
              <a:rPr sz="2400" kern="0" err="1">
                <a:latin typeface="Comic Sans MS" pitchFamily="66" charset="0"/>
                <a:cs typeface="Arial"/>
              </a:rPr>
              <a:t>tük</a:t>
            </a:r>
            <a:r>
              <a:rPr sz="2400" kern="0">
                <a:latin typeface="Comic Sans MS" pitchFamily="66" charset="0"/>
                <a:cs typeface="Arial"/>
              </a:rPr>
              <a:t> </a:t>
            </a:r>
            <a:r>
              <a:rPr sz="2400" kern="0" smtClean="0">
                <a:latin typeface="Comic Sans MS" pitchFamily="66" charset="0"/>
                <a:cs typeface="Arial"/>
              </a:rPr>
              <a:t>görülmesidir</a:t>
            </a:r>
            <a:r>
              <a:rPr lang="tr-TR" sz="2400" kern="0" dirty="0" smtClean="0">
                <a:latin typeface="Comic Sans MS" pitchFamily="66" charset="0"/>
                <a:cs typeface="Arial"/>
                <a:sym typeface="Wingdings" panose="05000000000000000000" pitchFamily="2" charset="2"/>
              </a:rPr>
              <a:t>Difteri</a:t>
            </a:r>
            <a:endParaRPr sz="2400" kern="0" dirty="0">
              <a:latin typeface="Comic Sans MS" pitchFamily="66" charset="0"/>
              <a:cs typeface="Arial"/>
            </a:endParaRPr>
          </a:p>
        </p:txBody>
      </p:sp>
      <p:sp>
        <p:nvSpPr>
          <p:cNvPr id="9" name="object 2"/>
          <p:cNvSpPr txBox="1"/>
          <p:nvPr/>
        </p:nvSpPr>
        <p:spPr>
          <a:xfrm>
            <a:off x="552050" y="3876185"/>
            <a:ext cx="8315666" cy="1107996"/>
          </a:xfrm>
          <a:prstGeom prst="rect">
            <a:avLst/>
          </a:prstGeom>
        </p:spPr>
        <p:txBody>
          <a:bodyPr vert="horz" wrap="square" lIns="0" tIns="0" rIns="0" bIns="0" rtlCol="0">
            <a:spAutoFit/>
          </a:bodyPr>
          <a:lstStyle/>
          <a:p>
            <a:pPr marL="803275" marR="6350" indent="-803275" fontAlgn="auto">
              <a:lnSpc>
                <a:spcPct val="100000"/>
              </a:lnSpc>
              <a:spcBef>
                <a:spcPts val="0"/>
              </a:spcBef>
              <a:spcAft>
                <a:spcPts val="0"/>
              </a:spcAft>
              <a:buClrTx/>
              <a:buSzTx/>
              <a:buFontTx/>
              <a:buNone/>
            </a:pPr>
            <a:r>
              <a:rPr sz="2400" kern="0" dirty="0">
                <a:solidFill>
                  <a:srgbClr val="C00000"/>
                </a:solidFill>
                <a:latin typeface="Comic Sans MS" pitchFamily="66" charset="0"/>
                <a:cs typeface="Arial"/>
              </a:rPr>
              <a:t>Epidemi </a:t>
            </a:r>
            <a:r>
              <a:rPr sz="2400" kern="0" dirty="0">
                <a:latin typeface="Comic Sans MS" pitchFamily="66" charset="0"/>
                <a:cs typeface="Arial"/>
              </a:rPr>
              <a:t>(Salgın): </a:t>
            </a:r>
            <a:r>
              <a:rPr lang="tr-TR" sz="2400" kern="0" dirty="0" smtClean="0">
                <a:latin typeface="Comic Sans MS" pitchFamily="66" charset="0"/>
                <a:cs typeface="Arial"/>
              </a:rPr>
              <a:t>Belirli bir bölge ya </a:t>
            </a:r>
            <a:r>
              <a:rPr sz="2400" kern="0" dirty="0" smtClean="0">
                <a:latin typeface="Comic Sans MS" pitchFamily="66" charset="0"/>
                <a:cs typeface="Arial"/>
              </a:rPr>
              <a:t>da </a:t>
            </a:r>
            <a:r>
              <a:rPr lang="tr-TR" sz="2400" kern="0" dirty="0" smtClean="0">
                <a:latin typeface="Comic Sans MS" pitchFamily="66" charset="0"/>
                <a:cs typeface="Arial"/>
              </a:rPr>
              <a:t>toplumda, belirli </a:t>
            </a:r>
          </a:p>
          <a:p>
            <a:pPr marL="803275" marR="6350" indent="-803275" fontAlgn="auto">
              <a:lnSpc>
                <a:spcPct val="100000"/>
              </a:lnSpc>
              <a:spcBef>
                <a:spcPts val="0"/>
              </a:spcBef>
              <a:spcAft>
                <a:spcPts val="0"/>
              </a:spcAft>
              <a:buClrTx/>
              <a:buSzTx/>
              <a:buFontTx/>
              <a:buNone/>
            </a:pPr>
            <a:r>
              <a:rPr lang="tr-TR" sz="2400" kern="0" dirty="0" smtClean="0">
                <a:latin typeface="Comic Sans MS" pitchFamily="66" charset="0"/>
                <a:cs typeface="Arial"/>
              </a:rPr>
              <a:t>bir zaman diliminde beklenen sayıdan</a:t>
            </a:r>
            <a:r>
              <a:rPr sz="2400" kern="0" dirty="0" smtClean="0">
                <a:latin typeface="Comic Sans MS" pitchFamily="66" charset="0"/>
                <a:cs typeface="Arial"/>
              </a:rPr>
              <a:t> </a:t>
            </a:r>
            <a:r>
              <a:rPr lang="tr-TR" sz="2400" kern="0" dirty="0" smtClean="0">
                <a:latin typeface="Comic Sans MS" pitchFamily="66" charset="0"/>
                <a:cs typeface="Arial"/>
              </a:rPr>
              <a:t>daha</a:t>
            </a:r>
            <a:r>
              <a:rPr sz="2400" kern="0" dirty="0" smtClean="0">
                <a:latin typeface="Comic Sans MS" pitchFamily="66" charset="0"/>
                <a:cs typeface="Arial"/>
              </a:rPr>
              <a:t> </a:t>
            </a:r>
            <a:r>
              <a:rPr lang="tr-TR" sz="2400" kern="0" dirty="0" smtClean="0">
                <a:latin typeface="Comic Sans MS" pitchFamily="66" charset="0"/>
                <a:cs typeface="Arial"/>
              </a:rPr>
              <a:t>fazla sayıda</a:t>
            </a:r>
            <a:r>
              <a:rPr sz="2400" kern="0" smtClean="0">
                <a:latin typeface="Comic Sans MS" pitchFamily="66" charset="0"/>
                <a:cs typeface="Arial"/>
              </a:rPr>
              <a:t> </a:t>
            </a:r>
            <a:endParaRPr lang="tr-TR" sz="2400" kern="0" dirty="0" smtClean="0">
              <a:latin typeface="Comic Sans MS" pitchFamily="66" charset="0"/>
              <a:cs typeface="Arial"/>
            </a:endParaRPr>
          </a:p>
          <a:p>
            <a:pPr marL="803275" marR="6350" indent="-803275" fontAlgn="auto">
              <a:lnSpc>
                <a:spcPct val="100000"/>
              </a:lnSpc>
              <a:spcBef>
                <a:spcPts val="0"/>
              </a:spcBef>
              <a:spcAft>
                <a:spcPts val="0"/>
              </a:spcAft>
              <a:buClrTx/>
              <a:buSzTx/>
              <a:buFontTx/>
              <a:buNone/>
            </a:pPr>
            <a:r>
              <a:rPr lang="tr-TR" sz="2400" kern="0" dirty="0" smtClean="0">
                <a:latin typeface="Comic Sans MS" pitchFamily="66" charset="0"/>
                <a:cs typeface="Arial"/>
              </a:rPr>
              <a:t>hastalık </a:t>
            </a:r>
            <a:r>
              <a:rPr sz="2400" kern="0" dirty="0" err="1" smtClean="0">
                <a:latin typeface="Comic Sans MS" pitchFamily="66" charset="0"/>
                <a:cs typeface="Arial"/>
              </a:rPr>
              <a:t>görülmesidir</a:t>
            </a:r>
            <a:r>
              <a:rPr lang="tr-TR" sz="2400" kern="0" dirty="0" smtClean="0">
                <a:latin typeface="Comic Sans MS" pitchFamily="66" charset="0"/>
                <a:cs typeface="Arial"/>
              </a:rPr>
              <a:t> </a:t>
            </a:r>
            <a:r>
              <a:rPr lang="tr-TR" sz="2400" kern="0" dirty="0" smtClean="0">
                <a:latin typeface="Comic Sans MS" pitchFamily="66" charset="0"/>
                <a:cs typeface="Arial"/>
                <a:sym typeface="Wingdings" panose="05000000000000000000" pitchFamily="2" charset="2"/>
              </a:rPr>
              <a:t></a:t>
            </a:r>
            <a:r>
              <a:rPr lang="tr-TR" sz="2400" kern="0" dirty="0" smtClean="0">
                <a:latin typeface="Comic Sans MS" pitchFamily="66" charset="0"/>
                <a:cs typeface="Arial"/>
              </a:rPr>
              <a:t>MERS.</a:t>
            </a:r>
            <a:endParaRPr sz="2400" kern="0" dirty="0">
              <a:latin typeface="Comic Sans MS" pitchFamily="66" charset="0"/>
              <a:cs typeface="Arial"/>
            </a:endParaRPr>
          </a:p>
        </p:txBody>
      </p:sp>
      <p:sp>
        <p:nvSpPr>
          <p:cNvPr id="5" name="Dikdörtgen 4"/>
          <p:cNvSpPr/>
          <p:nvPr/>
        </p:nvSpPr>
        <p:spPr>
          <a:xfrm>
            <a:off x="2992633" y="5657671"/>
            <a:ext cx="6651465" cy="1200329"/>
          </a:xfrm>
          <a:prstGeom prst="rect">
            <a:avLst/>
          </a:prstGeom>
        </p:spPr>
        <p:txBody>
          <a:bodyPr wrap="square">
            <a:spAutoFit/>
          </a:bodyPr>
          <a:lstStyle/>
          <a:p>
            <a:pPr marL="892175" marR="597535" indent="-892175" fontAlgn="auto">
              <a:lnSpc>
                <a:spcPct val="100000"/>
              </a:lnSpc>
              <a:spcBef>
                <a:spcPts val="0"/>
              </a:spcBef>
              <a:spcAft>
                <a:spcPts val="0"/>
              </a:spcAft>
              <a:buClrTx/>
              <a:buSzTx/>
              <a:buFontTx/>
              <a:buNone/>
            </a:pPr>
            <a:r>
              <a:rPr lang="tr-TR" sz="2400" kern="0" dirty="0" err="1" smtClean="0">
                <a:solidFill>
                  <a:srgbClr val="C00000"/>
                </a:solidFill>
                <a:latin typeface="Comic Sans MS" pitchFamily="66" charset="0"/>
                <a:cs typeface="Arial"/>
              </a:rPr>
              <a:t>Pandemi</a:t>
            </a:r>
            <a:r>
              <a:rPr lang="tr-TR" sz="2400" kern="0" dirty="0" smtClean="0">
                <a:solidFill>
                  <a:srgbClr val="C00000"/>
                </a:solidFill>
                <a:latin typeface="Comic Sans MS" pitchFamily="66" charset="0"/>
                <a:cs typeface="Arial"/>
              </a:rPr>
              <a:t>:</a:t>
            </a:r>
            <a:r>
              <a:rPr lang="tr-TR" sz="2400" kern="0" dirty="0" smtClean="0">
                <a:latin typeface="Comic Sans MS" pitchFamily="66" charset="0"/>
                <a:cs typeface="Arial"/>
              </a:rPr>
              <a:t> Hastalığın ülke sınırlarını </a:t>
            </a:r>
          </a:p>
          <a:p>
            <a:pPr marL="892175" marR="597535" indent="-892175" fontAlgn="auto">
              <a:lnSpc>
                <a:spcPct val="100000"/>
              </a:lnSpc>
              <a:spcBef>
                <a:spcPts val="0"/>
              </a:spcBef>
              <a:spcAft>
                <a:spcPts val="0"/>
              </a:spcAft>
              <a:buClrTx/>
              <a:buSzTx/>
              <a:buFontTx/>
              <a:buNone/>
            </a:pPr>
            <a:r>
              <a:rPr lang="tr-TR" sz="2400" kern="0" dirty="0" smtClean="0">
                <a:latin typeface="Comic Sans MS" pitchFamily="66" charset="0"/>
                <a:cs typeface="Arial"/>
              </a:rPr>
              <a:t>aşarak ülkelerarası yayılımıdır</a:t>
            </a:r>
            <a:r>
              <a:rPr lang="tr-TR" sz="2400" kern="0" dirty="0" smtClean="0">
                <a:latin typeface="Comic Sans MS" pitchFamily="66" charset="0"/>
                <a:cs typeface="Arial"/>
                <a:sym typeface="Wingdings" panose="05000000000000000000" pitchFamily="2" charset="2"/>
              </a:rPr>
              <a:t></a:t>
            </a:r>
            <a:r>
              <a:rPr lang="tr-TR" sz="2400" kern="0" dirty="0" err="1" smtClean="0">
                <a:latin typeface="Comic Sans MS" pitchFamily="66" charset="0"/>
                <a:cs typeface="Arial"/>
              </a:rPr>
              <a:t>İnfluenza</a:t>
            </a:r>
            <a:r>
              <a:rPr lang="tr-TR" sz="2400" kern="0" dirty="0" smtClean="0">
                <a:latin typeface="Comic Sans MS" pitchFamily="66" charset="0"/>
                <a:cs typeface="Arial"/>
              </a:rPr>
              <a:t>.</a:t>
            </a:r>
            <a:endParaRPr lang="tr-TR" sz="2400" kern="0" dirty="0">
              <a:latin typeface="Comic Sans MS" pitchFamily="66" charset="0"/>
              <a:cs typeface="Arial"/>
            </a:endParaRPr>
          </a:p>
        </p:txBody>
      </p:sp>
      <p:grpSp>
        <p:nvGrpSpPr>
          <p:cNvPr id="6" name="Grup 211"/>
          <p:cNvGrpSpPr/>
          <p:nvPr/>
        </p:nvGrpSpPr>
        <p:grpSpPr>
          <a:xfrm>
            <a:off x="902031" y="1253823"/>
            <a:ext cx="1734396" cy="823446"/>
            <a:chOff x="902031" y="1253823"/>
            <a:chExt cx="1734396" cy="823446"/>
          </a:xfrm>
        </p:grpSpPr>
        <p:sp>
          <p:nvSpPr>
            <p:cNvPr id="4" name="Patlama 1 3"/>
            <p:cNvSpPr/>
            <p:nvPr/>
          </p:nvSpPr>
          <p:spPr bwMode="auto">
            <a:xfrm>
              <a:off x="1625213" y="1340768"/>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51" name="Serbest Form 50"/>
            <p:cNvSpPr/>
            <p:nvPr/>
          </p:nvSpPr>
          <p:spPr bwMode="auto">
            <a:xfrm>
              <a:off x="902031" y="1253823"/>
              <a:ext cx="1734396" cy="823446"/>
            </a:xfrm>
            <a:custGeom>
              <a:avLst/>
              <a:gdLst>
                <a:gd name="connsiteX0" fmla="*/ 688278 w 8884836"/>
                <a:gd name="connsiteY0" fmla="*/ 393309 h 5697894"/>
                <a:gd name="connsiteX1" fmla="*/ 275683 w 8884836"/>
                <a:gd name="connsiteY1" fmla="*/ 125680 h 5697894"/>
                <a:gd name="connsiteX2" fmla="*/ 30356 w 8884836"/>
                <a:gd name="connsiteY2" fmla="*/ 538275 h 5697894"/>
                <a:gd name="connsiteX3" fmla="*/ 231078 w 8884836"/>
                <a:gd name="connsiteY3" fmla="*/ 828207 h 5697894"/>
                <a:gd name="connsiteX4" fmla="*/ 521010 w 8884836"/>
                <a:gd name="connsiteY4" fmla="*/ 1028929 h 5697894"/>
                <a:gd name="connsiteX5" fmla="*/ 74961 w 8884836"/>
                <a:gd name="connsiteY5" fmla="*/ 1285407 h 5697894"/>
                <a:gd name="connsiteX6" fmla="*/ 30356 w 8884836"/>
                <a:gd name="connsiteY6" fmla="*/ 1541885 h 5697894"/>
                <a:gd name="connsiteX7" fmla="*/ 387195 w 8884836"/>
                <a:gd name="connsiteY7" fmla="*/ 1787211 h 5697894"/>
                <a:gd name="connsiteX8" fmla="*/ 576766 w 8884836"/>
                <a:gd name="connsiteY8" fmla="*/ 1943329 h 5697894"/>
                <a:gd name="connsiteX9" fmla="*/ 119566 w 8884836"/>
                <a:gd name="connsiteY9" fmla="*/ 2389377 h 5697894"/>
                <a:gd name="connsiteX10" fmla="*/ 197625 w 8884836"/>
                <a:gd name="connsiteY10" fmla="*/ 2657007 h 5697894"/>
                <a:gd name="connsiteX11" fmla="*/ 442951 w 8884836"/>
                <a:gd name="connsiteY11" fmla="*/ 2779670 h 5697894"/>
                <a:gd name="connsiteX12" fmla="*/ 186473 w 8884836"/>
                <a:gd name="connsiteY12" fmla="*/ 2935787 h 5697894"/>
                <a:gd name="connsiteX13" fmla="*/ 74961 w 8884836"/>
                <a:gd name="connsiteY13" fmla="*/ 3259172 h 5697894"/>
                <a:gd name="connsiteX14" fmla="*/ 342590 w 8884836"/>
                <a:gd name="connsiteY14" fmla="*/ 3392987 h 5697894"/>
                <a:gd name="connsiteX15" fmla="*/ 654825 w 8884836"/>
                <a:gd name="connsiteY15" fmla="*/ 3627163 h 5697894"/>
                <a:gd name="connsiteX16" fmla="*/ 543312 w 8884836"/>
                <a:gd name="connsiteY16" fmla="*/ 3883641 h 5697894"/>
                <a:gd name="connsiteX17" fmla="*/ 242229 w 8884836"/>
                <a:gd name="connsiteY17" fmla="*/ 3995153 h 5697894"/>
                <a:gd name="connsiteX18" fmla="*/ 164171 w 8884836"/>
                <a:gd name="connsiteY18" fmla="*/ 4251631 h 5697894"/>
                <a:gd name="connsiteX19" fmla="*/ 409498 w 8884836"/>
                <a:gd name="connsiteY19" fmla="*/ 4530411 h 5697894"/>
                <a:gd name="connsiteX20" fmla="*/ 119566 w 8884836"/>
                <a:gd name="connsiteY20" fmla="*/ 4820343 h 5697894"/>
                <a:gd name="connsiteX21" fmla="*/ 342590 w 8884836"/>
                <a:gd name="connsiteY21" fmla="*/ 5121426 h 5697894"/>
                <a:gd name="connsiteX22" fmla="*/ 521010 w 8884836"/>
                <a:gd name="connsiteY22" fmla="*/ 5199485 h 5697894"/>
                <a:gd name="connsiteX23" fmla="*/ 777488 w 8884836"/>
                <a:gd name="connsiteY23" fmla="*/ 5032216 h 5697894"/>
                <a:gd name="connsiteX24" fmla="*/ 967059 w 8884836"/>
                <a:gd name="connsiteY24" fmla="*/ 5400207 h 5697894"/>
                <a:gd name="connsiteX25" fmla="*/ 1446561 w 8884836"/>
                <a:gd name="connsiteY25" fmla="*/ 5589777 h 5697894"/>
                <a:gd name="connsiteX26" fmla="*/ 1769947 w 8884836"/>
                <a:gd name="connsiteY26" fmla="*/ 5344451 h 5697894"/>
                <a:gd name="connsiteX27" fmla="*/ 2026425 w 8884836"/>
                <a:gd name="connsiteY27" fmla="*/ 5310997 h 5697894"/>
                <a:gd name="connsiteX28" fmla="*/ 2282903 w 8884836"/>
                <a:gd name="connsiteY28" fmla="*/ 5578626 h 5697894"/>
                <a:gd name="connsiteX29" fmla="*/ 2706649 w 8884836"/>
                <a:gd name="connsiteY29" fmla="*/ 5690138 h 5697894"/>
                <a:gd name="connsiteX30" fmla="*/ 2940825 w 8884836"/>
                <a:gd name="connsiteY30" fmla="*/ 5377904 h 5697894"/>
                <a:gd name="connsiteX31" fmla="*/ 3253059 w 8884836"/>
                <a:gd name="connsiteY31" fmla="*/ 5277543 h 5697894"/>
                <a:gd name="connsiteX32" fmla="*/ 3554142 w 8884836"/>
                <a:gd name="connsiteY32" fmla="*/ 5522870 h 5697894"/>
                <a:gd name="connsiteX33" fmla="*/ 3899829 w 8884836"/>
                <a:gd name="connsiteY33" fmla="*/ 5567475 h 5697894"/>
                <a:gd name="connsiteX34" fmla="*/ 4089400 w 8884836"/>
                <a:gd name="connsiteY34" fmla="*/ 5288694 h 5697894"/>
                <a:gd name="connsiteX35" fmla="*/ 4925742 w 8884836"/>
                <a:gd name="connsiteY35" fmla="*/ 5634382 h 5697894"/>
                <a:gd name="connsiteX36" fmla="*/ 5260278 w 8884836"/>
                <a:gd name="connsiteY36" fmla="*/ 5210636 h 5697894"/>
                <a:gd name="connsiteX37" fmla="*/ 6029712 w 8884836"/>
                <a:gd name="connsiteY37" fmla="*/ 5344451 h 5697894"/>
                <a:gd name="connsiteX38" fmla="*/ 6498064 w 8884836"/>
                <a:gd name="connsiteY38" fmla="*/ 5043368 h 5697894"/>
                <a:gd name="connsiteX39" fmla="*/ 7289800 w 8884836"/>
                <a:gd name="connsiteY39" fmla="*/ 5634382 h 5697894"/>
                <a:gd name="connsiteX40" fmla="*/ 8148444 w 8884836"/>
                <a:gd name="connsiteY40" fmla="*/ 5333299 h 5697894"/>
                <a:gd name="connsiteX41" fmla="*/ 7880815 w 8884836"/>
                <a:gd name="connsiteY41" fmla="*/ 4786890 h 5697894"/>
                <a:gd name="connsiteX42" fmla="*/ 8326864 w 8884836"/>
                <a:gd name="connsiteY42" fmla="*/ 4195875 h 5697894"/>
                <a:gd name="connsiteX43" fmla="*/ 8126142 w 8884836"/>
                <a:gd name="connsiteY43" fmla="*/ 3794431 h 5697894"/>
                <a:gd name="connsiteX44" fmla="*/ 8627947 w 8884836"/>
                <a:gd name="connsiteY44" fmla="*/ 3359533 h 5697894"/>
                <a:gd name="connsiteX45" fmla="*/ 8884425 w 8884836"/>
                <a:gd name="connsiteY45" fmla="*/ 3069602 h 5697894"/>
                <a:gd name="connsiteX46" fmla="*/ 8683703 w 8884836"/>
                <a:gd name="connsiteY46" fmla="*/ 2712763 h 5697894"/>
                <a:gd name="connsiteX47" fmla="*/ 8527586 w 8884836"/>
                <a:gd name="connsiteY47" fmla="*/ 2233260 h 5697894"/>
                <a:gd name="connsiteX48" fmla="*/ 8750610 w 8884836"/>
                <a:gd name="connsiteY48" fmla="*/ 1776060 h 5697894"/>
                <a:gd name="connsiteX49" fmla="*/ 8404922 w 8884836"/>
                <a:gd name="connsiteY49" fmla="*/ 1318860 h 5697894"/>
                <a:gd name="connsiteX50" fmla="*/ 8438376 w 8884836"/>
                <a:gd name="connsiteY50" fmla="*/ 817055 h 5697894"/>
                <a:gd name="connsiteX51" fmla="*/ 8549888 w 8884836"/>
                <a:gd name="connsiteY51" fmla="*/ 248343 h 5697894"/>
                <a:gd name="connsiteX52" fmla="*/ 7891966 w 8884836"/>
                <a:gd name="connsiteY52" fmla="*/ 170285 h 5697894"/>
                <a:gd name="connsiteX53" fmla="*/ 7289800 w 8884836"/>
                <a:gd name="connsiteY53" fmla="*/ 359855 h 5697894"/>
                <a:gd name="connsiteX54" fmla="*/ 6776844 w 8884836"/>
                <a:gd name="connsiteY54" fmla="*/ 3016 h 5697894"/>
                <a:gd name="connsiteX55" fmla="*/ 6152376 w 8884836"/>
                <a:gd name="connsiteY55" fmla="*/ 270646 h 5697894"/>
                <a:gd name="connsiteX56" fmla="*/ 5405244 w 8884836"/>
                <a:gd name="connsiteY56" fmla="*/ 371007 h 5697894"/>
                <a:gd name="connsiteX57" fmla="*/ 5159917 w 8884836"/>
                <a:gd name="connsiteY57" fmla="*/ 14168 h 5697894"/>
                <a:gd name="connsiteX58" fmla="*/ 4568903 w 8884836"/>
                <a:gd name="connsiteY58" fmla="*/ 147982 h 5697894"/>
                <a:gd name="connsiteX59" fmla="*/ 4290122 w 8884836"/>
                <a:gd name="connsiteY59" fmla="*/ 404460 h 5697894"/>
                <a:gd name="connsiteX60" fmla="*/ 3777166 w 8884836"/>
                <a:gd name="connsiteY60" fmla="*/ 237192 h 5697894"/>
                <a:gd name="connsiteX61" fmla="*/ 3565293 w 8884836"/>
                <a:gd name="connsiteY61" fmla="*/ 359855 h 5697894"/>
                <a:gd name="connsiteX62" fmla="*/ 3119244 w 8884836"/>
                <a:gd name="connsiteY62" fmla="*/ 3016 h 5697894"/>
                <a:gd name="connsiteX63" fmla="*/ 2595137 w 8884836"/>
                <a:gd name="connsiteY63" fmla="*/ 203738 h 5697894"/>
                <a:gd name="connsiteX64" fmla="*/ 2305205 w 8884836"/>
                <a:gd name="connsiteY64" fmla="*/ 471368 h 5697894"/>
                <a:gd name="connsiteX65" fmla="*/ 1992971 w 8884836"/>
                <a:gd name="connsiteY65" fmla="*/ 315251 h 5697894"/>
                <a:gd name="connsiteX66" fmla="*/ 1613829 w 8884836"/>
                <a:gd name="connsiteY66" fmla="*/ 192587 h 5697894"/>
                <a:gd name="connsiteX67" fmla="*/ 1268142 w 8884836"/>
                <a:gd name="connsiteY67" fmla="*/ 393309 h 5697894"/>
                <a:gd name="connsiteX68" fmla="*/ 1022815 w 8884836"/>
                <a:gd name="connsiteY68" fmla="*/ 437914 h 5697894"/>
                <a:gd name="connsiteX69" fmla="*/ 721732 w 8884836"/>
                <a:gd name="connsiteY69" fmla="*/ 482519 h 5697894"/>
                <a:gd name="connsiteX70" fmla="*/ 688278 w 8884836"/>
                <a:gd name="connsiteY70" fmla="*/ 393309 h 5697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8884836" h="5697894">
                  <a:moveTo>
                    <a:pt x="688278" y="393309"/>
                  </a:moveTo>
                  <a:cubicBezTo>
                    <a:pt x="613937" y="333836"/>
                    <a:pt x="385337" y="101519"/>
                    <a:pt x="275683" y="125680"/>
                  </a:cubicBezTo>
                  <a:cubicBezTo>
                    <a:pt x="166029" y="149841"/>
                    <a:pt x="37790" y="421187"/>
                    <a:pt x="30356" y="538275"/>
                  </a:cubicBezTo>
                  <a:cubicBezTo>
                    <a:pt x="22922" y="655363"/>
                    <a:pt x="149302" y="746431"/>
                    <a:pt x="231078" y="828207"/>
                  </a:cubicBezTo>
                  <a:cubicBezTo>
                    <a:pt x="312854" y="909983"/>
                    <a:pt x="547030" y="952729"/>
                    <a:pt x="521010" y="1028929"/>
                  </a:cubicBezTo>
                  <a:cubicBezTo>
                    <a:pt x="494990" y="1105129"/>
                    <a:pt x="156737" y="1199914"/>
                    <a:pt x="74961" y="1285407"/>
                  </a:cubicBezTo>
                  <a:cubicBezTo>
                    <a:pt x="-6815" y="1370900"/>
                    <a:pt x="-21683" y="1458251"/>
                    <a:pt x="30356" y="1541885"/>
                  </a:cubicBezTo>
                  <a:cubicBezTo>
                    <a:pt x="82395" y="1625519"/>
                    <a:pt x="296127" y="1720304"/>
                    <a:pt x="387195" y="1787211"/>
                  </a:cubicBezTo>
                  <a:cubicBezTo>
                    <a:pt x="478263" y="1854118"/>
                    <a:pt x="621371" y="1842968"/>
                    <a:pt x="576766" y="1943329"/>
                  </a:cubicBezTo>
                  <a:cubicBezTo>
                    <a:pt x="532161" y="2043690"/>
                    <a:pt x="182756" y="2270431"/>
                    <a:pt x="119566" y="2389377"/>
                  </a:cubicBezTo>
                  <a:cubicBezTo>
                    <a:pt x="56376" y="2508323"/>
                    <a:pt x="143728" y="2591958"/>
                    <a:pt x="197625" y="2657007"/>
                  </a:cubicBezTo>
                  <a:cubicBezTo>
                    <a:pt x="251522" y="2722056"/>
                    <a:pt x="444810" y="2733207"/>
                    <a:pt x="442951" y="2779670"/>
                  </a:cubicBezTo>
                  <a:cubicBezTo>
                    <a:pt x="441092" y="2826133"/>
                    <a:pt x="247805" y="2855870"/>
                    <a:pt x="186473" y="2935787"/>
                  </a:cubicBezTo>
                  <a:cubicBezTo>
                    <a:pt x="125141" y="3015704"/>
                    <a:pt x="48941" y="3182972"/>
                    <a:pt x="74961" y="3259172"/>
                  </a:cubicBezTo>
                  <a:cubicBezTo>
                    <a:pt x="100981" y="3335372"/>
                    <a:pt x="245946" y="3331655"/>
                    <a:pt x="342590" y="3392987"/>
                  </a:cubicBezTo>
                  <a:cubicBezTo>
                    <a:pt x="439234" y="3454319"/>
                    <a:pt x="621371" y="3545387"/>
                    <a:pt x="654825" y="3627163"/>
                  </a:cubicBezTo>
                  <a:cubicBezTo>
                    <a:pt x="688279" y="3708939"/>
                    <a:pt x="612078" y="3822309"/>
                    <a:pt x="543312" y="3883641"/>
                  </a:cubicBezTo>
                  <a:cubicBezTo>
                    <a:pt x="474546" y="3944973"/>
                    <a:pt x="305419" y="3933821"/>
                    <a:pt x="242229" y="3995153"/>
                  </a:cubicBezTo>
                  <a:cubicBezTo>
                    <a:pt x="179039" y="4056485"/>
                    <a:pt x="136293" y="4162421"/>
                    <a:pt x="164171" y="4251631"/>
                  </a:cubicBezTo>
                  <a:cubicBezTo>
                    <a:pt x="192049" y="4340841"/>
                    <a:pt x="416932" y="4435626"/>
                    <a:pt x="409498" y="4530411"/>
                  </a:cubicBezTo>
                  <a:cubicBezTo>
                    <a:pt x="402064" y="4625196"/>
                    <a:pt x="130717" y="4721841"/>
                    <a:pt x="119566" y="4820343"/>
                  </a:cubicBezTo>
                  <a:cubicBezTo>
                    <a:pt x="108415" y="4918845"/>
                    <a:pt x="275683" y="5058236"/>
                    <a:pt x="342590" y="5121426"/>
                  </a:cubicBezTo>
                  <a:cubicBezTo>
                    <a:pt x="409497" y="5184616"/>
                    <a:pt x="448527" y="5214353"/>
                    <a:pt x="521010" y="5199485"/>
                  </a:cubicBezTo>
                  <a:cubicBezTo>
                    <a:pt x="593493" y="5184617"/>
                    <a:pt x="703147" y="4998762"/>
                    <a:pt x="777488" y="5032216"/>
                  </a:cubicBezTo>
                  <a:cubicBezTo>
                    <a:pt x="851830" y="5065670"/>
                    <a:pt x="855547" y="5307280"/>
                    <a:pt x="967059" y="5400207"/>
                  </a:cubicBezTo>
                  <a:cubicBezTo>
                    <a:pt x="1078571" y="5493134"/>
                    <a:pt x="1312746" y="5599070"/>
                    <a:pt x="1446561" y="5589777"/>
                  </a:cubicBezTo>
                  <a:cubicBezTo>
                    <a:pt x="1580376" y="5580484"/>
                    <a:pt x="1673303" y="5390914"/>
                    <a:pt x="1769947" y="5344451"/>
                  </a:cubicBezTo>
                  <a:cubicBezTo>
                    <a:pt x="1866591" y="5297988"/>
                    <a:pt x="1940933" y="5271968"/>
                    <a:pt x="2026425" y="5310997"/>
                  </a:cubicBezTo>
                  <a:cubicBezTo>
                    <a:pt x="2111917" y="5350026"/>
                    <a:pt x="2169532" y="5515436"/>
                    <a:pt x="2282903" y="5578626"/>
                  </a:cubicBezTo>
                  <a:cubicBezTo>
                    <a:pt x="2396274" y="5641816"/>
                    <a:pt x="2596995" y="5723592"/>
                    <a:pt x="2706649" y="5690138"/>
                  </a:cubicBezTo>
                  <a:cubicBezTo>
                    <a:pt x="2816303" y="5656684"/>
                    <a:pt x="2849757" y="5446670"/>
                    <a:pt x="2940825" y="5377904"/>
                  </a:cubicBezTo>
                  <a:cubicBezTo>
                    <a:pt x="3031893" y="5309138"/>
                    <a:pt x="3150840" y="5253382"/>
                    <a:pt x="3253059" y="5277543"/>
                  </a:cubicBezTo>
                  <a:cubicBezTo>
                    <a:pt x="3355279" y="5301704"/>
                    <a:pt x="3446347" y="5474548"/>
                    <a:pt x="3554142" y="5522870"/>
                  </a:cubicBezTo>
                  <a:cubicBezTo>
                    <a:pt x="3661937" y="5571192"/>
                    <a:pt x="3810619" y="5606504"/>
                    <a:pt x="3899829" y="5567475"/>
                  </a:cubicBezTo>
                  <a:cubicBezTo>
                    <a:pt x="3989039" y="5528446"/>
                    <a:pt x="3918415" y="5277543"/>
                    <a:pt x="4089400" y="5288694"/>
                  </a:cubicBezTo>
                  <a:cubicBezTo>
                    <a:pt x="4260386" y="5299845"/>
                    <a:pt x="4730596" y="5647392"/>
                    <a:pt x="4925742" y="5634382"/>
                  </a:cubicBezTo>
                  <a:cubicBezTo>
                    <a:pt x="5120888" y="5621372"/>
                    <a:pt x="5076283" y="5258958"/>
                    <a:pt x="5260278" y="5210636"/>
                  </a:cubicBezTo>
                  <a:cubicBezTo>
                    <a:pt x="5444273" y="5162314"/>
                    <a:pt x="5823414" y="5372329"/>
                    <a:pt x="6029712" y="5344451"/>
                  </a:cubicBezTo>
                  <a:cubicBezTo>
                    <a:pt x="6236010" y="5316573"/>
                    <a:pt x="6288049" y="4995046"/>
                    <a:pt x="6498064" y="5043368"/>
                  </a:cubicBezTo>
                  <a:cubicBezTo>
                    <a:pt x="6708079" y="5091690"/>
                    <a:pt x="7014737" y="5586060"/>
                    <a:pt x="7289800" y="5634382"/>
                  </a:cubicBezTo>
                  <a:cubicBezTo>
                    <a:pt x="7564863" y="5682704"/>
                    <a:pt x="8049942" y="5474548"/>
                    <a:pt x="8148444" y="5333299"/>
                  </a:cubicBezTo>
                  <a:cubicBezTo>
                    <a:pt x="8246946" y="5192050"/>
                    <a:pt x="7851078" y="4976461"/>
                    <a:pt x="7880815" y="4786890"/>
                  </a:cubicBezTo>
                  <a:cubicBezTo>
                    <a:pt x="7910552" y="4597319"/>
                    <a:pt x="8285976" y="4361285"/>
                    <a:pt x="8326864" y="4195875"/>
                  </a:cubicBezTo>
                  <a:cubicBezTo>
                    <a:pt x="8367752" y="4030465"/>
                    <a:pt x="8075962" y="3933821"/>
                    <a:pt x="8126142" y="3794431"/>
                  </a:cubicBezTo>
                  <a:cubicBezTo>
                    <a:pt x="8176322" y="3655041"/>
                    <a:pt x="8501567" y="3480338"/>
                    <a:pt x="8627947" y="3359533"/>
                  </a:cubicBezTo>
                  <a:cubicBezTo>
                    <a:pt x="8754327" y="3238728"/>
                    <a:pt x="8875132" y="3177397"/>
                    <a:pt x="8884425" y="3069602"/>
                  </a:cubicBezTo>
                  <a:cubicBezTo>
                    <a:pt x="8893718" y="2961807"/>
                    <a:pt x="8743176" y="2852153"/>
                    <a:pt x="8683703" y="2712763"/>
                  </a:cubicBezTo>
                  <a:cubicBezTo>
                    <a:pt x="8624230" y="2573373"/>
                    <a:pt x="8516435" y="2389377"/>
                    <a:pt x="8527586" y="2233260"/>
                  </a:cubicBezTo>
                  <a:cubicBezTo>
                    <a:pt x="8538737" y="2077143"/>
                    <a:pt x="8771054" y="1928460"/>
                    <a:pt x="8750610" y="1776060"/>
                  </a:cubicBezTo>
                  <a:cubicBezTo>
                    <a:pt x="8730166" y="1623660"/>
                    <a:pt x="8456961" y="1478694"/>
                    <a:pt x="8404922" y="1318860"/>
                  </a:cubicBezTo>
                  <a:cubicBezTo>
                    <a:pt x="8352883" y="1159026"/>
                    <a:pt x="8414215" y="995475"/>
                    <a:pt x="8438376" y="817055"/>
                  </a:cubicBezTo>
                  <a:cubicBezTo>
                    <a:pt x="8462537" y="638636"/>
                    <a:pt x="8640956" y="356138"/>
                    <a:pt x="8549888" y="248343"/>
                  </a:cubicBezTo>
                  <a:cubicBezTo>
                    <a:pt x="8458820" y="140548"/>
                    <a:pt x="8101981" y="151700"/>
                    <a:pt x="7891966" y="170285"/>
                  </a:cubicBezTo>
                  <a:cubicBezTo>
                    <a:pt x="7681951" y="188870"/>
                    <a:pt x="7475654" y="387733"/>
                    <a:pt x="7289800" y="359855"/>
                  </a:cubicBezTo>
                  <a:cubicBezTo>
                    <a:pt x="7103946" y="331977"/>
                    <a:pt x="6966415" y="17884"/>
                    <a:pt x="6776844" y="3016"/>
                  </a:cubicBezTo>
                  <a:cubicBezTo>
                    <a:pt x="6587273" y="-11852"/>
                    <a:pt x="6380976" y="209314"/>
                    <a:pt x="6152376" y="270646"/>
                  </a:cubicBezTo>
                  <a:cubicBezTo>
                    <a:pt x="5923776" y="331978"/>
                    <a:pt x="5570654" y="413753"/>
                    <a:pt x="5405244" y="371007"/>
                  </a:cubicBezTo>
                  <a:cubicBezTo>
                    <a:pt x="5239834" y="328261"/>
                    <a:pt x="5299307" y="51339"/>
                    <a:pt x="5159917" y="14168"/>
                  </a:cubicBezTo>
                  <a:cubicBezTo>
                    <a:pt x="5020527" y="-23003"/>
                    <a:pt x="4713869" y="82933"/>
                    <a:pt x="4568903" y="147982"/>
                  </a:cubicBezTo>
                  <a:cubicBezTo>
                    <a:pt x="4423937" y="213031"/>
                    <a:pt x="4422078" y="389592"/>
                    <a:pt x="4290122" y="404460"/>
                  </a:cubicBezTo>
                  <a:cubicBezTo>
                    <a:pt x="4158166" y="419328"/>
                    <a:pt x="3897971" y="244626"/>
                    <a:pt x="3777166" y="237192"/>
                  </a:cubicBezTo>
                  <a:cubicBezTo>
                    <a:pt x="3656361" y="229758"/>
                    <a:pt x="3674947" y="398884"/>
                    <a:pt x="3565293" y="359855"/>
                  </a:cubicBezTo>
                  <a:cubicBezTo>
                    <a:pt x="3455639" y="320826"/>
                    <a:pt x="3280937" y="29035"/>
                    <a:pt x="3119244" y="3016"/>
                  </a:cubicBezTo>
                  <a:cubicBezTo>
                    <a:pt x="2957551" y="-23003"/>
                    <a:pt x="2730810" y="125679"/>
                    <a:pt x="2595137" y="203738"/>
                  </a:cubicBezTo>
                  <a:cubicBezTo>
                    <a:pt x="2459464" y="281797"/>
                    <a:pt x="2405566" y="452783"/>
                    <a:pt x="2305205" y="471368"/>
                  </a:cubicBezTo>
                  <a:cubicBezTo>
                    <a:pt x="2204844" y="489953"/>
                    <a:pt x="2108200" y="361714"/>
                    <a:pt x="1992971" y="315251"/>
                  </a:cubicBezTo>
                  <a:cubicBezTo>
                    <a:pt x="1877742" y="268787"/>
                    <a:pt x="1734634" y="179577"/>
                    <a:pt x="1613829" y="192587"/>
                  </a:cubicBezTo>
                  <a:cubicBezTo>
                    <a:pt x="1493024" y="205597"/>
                    <a:pt x="1366644" y="352421"/>
                    <a:pt x="1268142" y="393309"/>
                  </a:cubicBezTo>
                  <a:cubicBezTo>
                    <a:pt x="1169640" y="434197"/>
                    <a:pt x="1113883" y="423046"/>
                    <a:pt x="1022815" y="437914"/>
                  </a:cubicBezTo>
                  <a:cubicBezTo>
                    <a:pt x="931747" y="452782"/>
                    <a:pt x="779347" y="489953"/>
                    <a:pt x="721732" y="482519"/>
                  </a:cubicBezTo>
                  <a:cubicBezTo>
                    <a:pt x="664117" y="475085"/>
                    <a:pt x="762619" y="452782"/>
                    <a:pt x="688278" y="393309"/>
                  </a:cubicBezTo>
                  <a:close/>
                </a:path>
              </a:pathLst>
            </a:custGeom>
            <a:noFill/>
            <a:ln w="57150" cap="flat" cmpd="sng" algn="ctr">
              <a:solidFill>
                <a:schemeClr val="accent5">
                  <a:lumMod val="50000"/>
                </a:schemeClr>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grpSp>
      <p:grpSp>
        <p:nvGrpSpPr>
          <p:cNvPr id="10" name="Grup 212"/>
          <p:cNvGrpSpPr/>
          <p:nvPr/>
        </p:nvGrpSpPr>
        <p:grpSpPr>
          <a:xfrm>
            <a:off x="5214942" y="4643446"/>
            <a:ext cx="1980330" cy="965330"/>
            <a:chOff x="3743799" y="4536384"/>
            <a:chExt cx="1980330" cy="965330"/>
          </a:xfrm>
        </p:grpSpPr>
        <p:sp>
          <p:nvSpPr>
            <p:cNvPr id="3" name="Serbest Form 2"/>
            <p:cNvSpPr/>
            <p:nvPr/>
          </p:nvSpPr>
          <p:spPr bwMode="auto">
            <a:xfrm>
              <a:off x="3743799" y="4546872"/>
              <a:ext cx="1980330" cy="954842"/>
            </a:xfrm>
            <a:custGeom>
              <a:avLst/>
              <a:gdLst>
                <a:gd name="connsiteX0" fmla="*/ 688278 w 8884836"/>
                <a:gd name="connsiteY0" fmla="*/ 393309 h 5697894"/>
                <a:gd name="connsiteX1" fmla="*/ 275683 w 8884836"/>
                <a:gd name="connsiteY1" fmla="*/ 125680 h 5697894"/>
                <a:gd name="connsiteX2" fmla="*/ 30356 w 8884836"/>
                <a:gd name="connsiteY2" fmla="*/ 538275 h 5697894"/>
                <a:gd name="connsiteX3" fmla="*/ 231078 w 8884836"/>
                <a:gd name="connsiteY3" fmla="*/ 828207 h 5697894"/>
                <a:gd name="connsiteX4" fmla="*/ 521010 w 8884836"/>
                <a:gd name="connsiteY4" fmla="*/ 1028929 h 5697894"/>
                <a:gd name="connsiteX5" fmla="*/ 74961 w 8884836"/>
                <a:gd name="connsiteY5" fmla="*/ 1285407 h 5697894"/>
                <a:gd name="connsiteX6" fmla="*/ 30356 w 8884836"/>
                <a:gd name="connsiteY6" fmla="*/ 1541885 h 5697894"/>
                <a:gd name="connsiteX7" fmla="*/ 387195 w 8884836"/>
                <a:gd name="connsiteY7" fmla="*/ 1787211 h 5697894"/>
                <a:gd name="connsiteX8" fmla="*/ 576766 w 8884836"/>
                <a:gd name="connsiteY8" fmla="*/ 1943329 h 5697894"/>
                <a:gd name="connsiteX9" fmla="*/ 119566 w 8884836"/>
                <a:gd name="connsiteY9" fmla="*/ 2389377 h 5697894"/>
                <a:gd name="connsiteX10" fmla="*/ 197625 w 8884836"/>
                <a:gd name="connsiteY10" fmla="*/ 2657007 h 5697894"/>
                <a:gd name="connsiteX11" fmla="*/ 442951 w 8884836"/>
                <a:gd name="connsiteY11" fmla="*/ 2779670 h 5697894"/>
                <a:gd name="connsiteX12" fmla="*/ 186473 w 8884836"/>
                <a:gd name="connsiteY12" fmla="*/ 2935787 h 5697894"/>
                <a:gd name="connsiteX13" fmla="*/ 74961 w 8884836"/>
                <a:gd name="connsiteY13" fmla="*/ 3259172 h 5697894"/>
                <a:gd name="connsiteX14" fmla="*/ 342590 w 8884836"/>
                <a:gd name="connsiteY14" fmla="*/ 3392987 h 5697894"/>
                <a:gd name="connsiteX15" fmla="*/ 654825 w 8884836"/>
                <a:gd name="connsiteY15" fmla="*/ 3627163 h 5697894"/>
                <a:gd name="connsiteX16" fmla="*/ 543312 w 8884836"/>
                <a:gd name="connsiteY16" fmla="*/ 3883641 h 5697894"/>
                <a:gd name="connsiteX17" fmla="*/ 242229 w 8884836"/>
                <a:gd name="connsiteY17" fmla="*/ 3995153 h 5697894"/>
                <a:gd name="connsiteX18" fmla="*/ 164171 w 8884836"/>
                <a:gd name="connsiteY18" fmla="*/ 4251631 h 5697894"/>
                <a:gd name="connsiteX19" fmla="*/ 409498 w 8884836"/>
                <a:gd name="connsiteY19" fmla="*/ 4530411 h 5697894"/>
                <a:gd name="connsiteX20" fmla="*/ 119566 w 8884836"/>
                <a:gd name="connsiteY20" fmla="*/ 4820343 h 5697894"/>
                <a:gd name="connsiteX21" fmla="*/ 342590 w 8884836"/>
                <a:gd name="connsiteY21" fmla="*/ 5121426 h 5697894"/>
                <a:gd name="connsiteX22" fmla="*/ 521010 w 8884836"/>
                <a:gd name="connsiteY22" fmla="*/ 5199485 h 5697894"/>
                <a:gd name="connsiteX23" fmla="*/ 777488 w 8884836"/>
                <a:gd name="connsiteY23" fmla="*/ 5032216 h 5697894"/>
                <a:gd name="connsiteX24" fmla="*/ 967059 w 8884836"/>
                <a:gd name="connsiteY24" fmla="*/ 5400207 h 5697894"/>
                <a:gd name="connsiteX25" fmla="*/ 1446561 w 8884836"/>
                <a:gd name="connsiteY25" fmla="*/ 5589777 h 5697894"/>
                <a:gd name="connsiteX26" fmla="*/ 1769947 w 8884836"/>
                <a:gd name="connsiteY26" fmla="*/ 5344451 h 5697894"/>
                <a:gd name="connsiteX27" fmla="*/ 2026425 w 8884836"/>
                <a:gd name="connsiteY27" fmla="*/ 5310997 h 5697894"/>
                <a:gd name="connsiteX28" fmla="*/ 2282903 w 8884836"/>
                <a:gd name="connsiteY28" fmla="*/ 5578626 h 5697894"/>
                <a:gd name="connsiteX29" fmla="*/ 2706649 w 8884836"/>
                <a:gd name="connsiteY29" fmla="*/ 5690138 h 5697894"/>
                <a:gd name="connsiteX30" fmla="*/ 2940825 w 8884836"/>
                <a:gd name="connsiteY30" fmla="*/ 5377904 h 5697894"/>
                <a:gd name="connsiteX31" fmla="*/ 3253059 w 8884836"/>
                <a:gd name="connsiteY31" fmla="*/ 5277543 h 5697894"/>
                <a:gd name="connsiteX32" fmla="*/ 3554142 w 8884836"/>
                <a:gd name="connsiteY32" fmla="*/ 5522870 h 5697894"/>
                <a:gd name="connsiteX33" fmla="*/ 3899829 w 8884836"/>
                <a:gd name="connsiteY33" fmla="*/ 5567475 h 5697894"/>
                <a:gd name="connsiteX34" fmla="*/ 4089400 w 8884836"/>
                <a:gd name="connsiteY34" fmla="*/ 5288694 h 5697894"/>
                <a:gd name="connsiteX35" fmla="*/ 4925742 w 8884836"/>
                <a:gd name="connsiteY35" fmla="*/ 5634382 h 5697894"/>
                <a:gd name="connsiteX36" fmla="*/ 5260278 w 8884836"/>
                <a:gd name="connsiteY36" fmla="*/ 5210636 h 5697894"/>
                <a:gd name="connsiteX37" fmla="*/ 6029712 w 8884836"/>
                <a:gd name="connsiteY37" fmla="*/ 5344451 h 5697894"/>
                <a:gd name="connsiteX38" fmla="*/ 6498064 w 8884836"/>
                <a:gd name="connsiteY38" fmla="*/ 5043368 h 5697894"/>
                <a:gd name="connsiteX39" fmla="*/ 7289800 w 8884836"/>
                <a:gd name="connsiteY39" fmla="*/ 5634382 h 5697894"/>
                <a:gd name="connsiteX40" fmla="*/ 8148444 w 8884836"/>
                <a:gd name="connsiteY40" fmla="*/ 5333299 h 5697894"/>
                <a:gd name="connsiteX41" fmla="*/ 7880815 w 8884836"/>
                <a:gd name="connsiteY41" fmla="*/ 4786890 h 5697894"/>
                <a:gd name="connsiteX42" fmla="*/ 8326864 w 8884836"/>
                <a:gd name="connsiteY42" fmla="*/ 4195875 h 5697894"/>
                <a:gd name="connsiteX43" fmla="*/ 8126142 w 8884836"/>
                <a:gd name="connsiteY43" fmla="*/ 3794431 h 5697894"/>
                <a:gd name="connsiteX44" fmla="*/ 8627947 w 8884836"/>
                <a:gd name="connsiteY44" fmla="*/ 3359533 h 5697894"/>
                <a:gd name="connsiteX45" fmla="*/ 8884425 w 8884836"/>
                <a:gd name="connsiteY45" fmla="*/ 3069602 h 5697894"/>
                <a:gd name="connsiteX46" fmla="*/ 8683703 w 8884836"/>
                <a:gd name="connsiteY46" fmla="*/ 2712763 h 5697894"/>
                <a:gd name="connsiteX47" fmla="*/ 8527586 w 8884836"/>
                <a:gd name="connsiteY47" fmla="*/ 2233260 h 5697894"/>
                <a:gd name="connsiteX48" fmla="*/ 8750610 w 8884836"/>
                <a:gd name="connsiteY48" fmla="*/ 1776060 h 5697894"/>
                <a:gd name="connsiteX49" fmla="*/ 8404922 w 8884836"/>
                <a:gd name="connsiteY49" fmla="*/ 1318860 h 5697894"/>
                <a:gd name="connsiteX50" fmla="*/ 8438376 w 8884836"/>
                <a:gd name="connsiteY50" fmla="*/ 817055 h 5697894"/>
                <a:gd name="connsiteX51" fmla="*/ 8549888 w 8884836"/>
                <a:gd name="connsiteY51" fmla="*/ 248343 h 5697894"/>
                <a:gd name="connsiteX52" fmla="*/ 7891966 w 8884836"/>
                <a:gd name="connsiteY52" fmla="*/ 170285 h 5697894"/>
                <a:gd name="connsiteX53" fmla="*/ 7289800 w 8884836"/>
                <a:gd name="connsiteY53" fmla="*/ 359855 h 5697894"/>
                <a:gd name="connsiteX54" fmla="*/ 6776844 w 8884836"/>
                <a:gd name="connsiteY54" fmla="*/ 3016 h 5697894"/>
                <a:gd name="connsiteX55" fmla="*/ 6152376 w 8884836"/>
                <a:gd name="connsiteY55" fmla="*/ 270646 h 5697894"/>
                <a:gd name="connsiteX56" fmla="*/ 5405244 w 8884836"/>
                <a:gd name="connsiteY56" fmla="*/ 371007 h 5697894"/>
                <a:gd name="connsiteX57" fmla="*/ 5159917 w 8884836"/>
                <a:gd name="connsiteY57" fmla="*/ 14168 h 5697894"/>
                <a:gd name="connsiteX58" fmla="*/ 4568903 w 8884836"/>
                <a:gd name="connsiteY58" fmla="*/ 147982 h 5697894"/>
                <a:gd name="connsiteX59" fmla="*/ 4290122 w 8884836"/>
                <a:gd name="connsiteY59" fmla="*/ 404460 h 5697894"/>
                <a:gd name="connsiteX60" fmla="*/ 3777166 w 8884836"/>
                <a:gd name="connsiteY60" fmla="*/ 237192 h 5697894"/>
                <a:gd name="connsiteX61" fmla="*/ 3565293 w 8884836"/>
                <a:gd name="connsiteY61" fmla="*/ 359855 h 5697894"/>
                <a:gd name="connsiteX62" fmla="*/ 3119244 w 8884836"/>
                <a:gd name="connsiteY62" fmla="*/ 3016 h 5697894"/>
                <a:gd name="connsiteX63" fmla="*/ 2595137 w 8884836"/>
                <a:gd name="connsiteY63" fmla="*/ 203738 h 5697894"/>
                <a:gd name="connsiteX64" fmla="*/ 2305205 w 8884836"/>
                <a:gd name="connsiteY64" fmla="*/ 471368 h 5697894"/>
                <a:gd name="connsiteX65" fmla="*/ 1992971 w 8884836"/>
                <a:gd name="connsiteY65" fmla="*/ 315251 h 5697894"/>
                <a:gd name="connsiteX66" fmla="*/ 1613829 w 8884836"/>
                <a:gd name="connsiteY66" fmla="*/ 192587 h 5697894"/>
                <a:gd name="connsiteX67" fmla="*/ 1268142 w 8884836"/>
                <a:gd name="connsiteY67" fmla="*/ 393309 h 5697894"/>
                <a:gd name="connsiteX68" fmla="*/ 1022815 w 8884836"/>
                <a:gd name="connsiteY68" fmla="*/ 437914 h 5697894"/>
                <a:gd name="connsiteX69" fmla="*/ 721732 w 8884836"/>
                <a:gd name="connsiteY69" fmla="*/ 482519 h 5697894"/>
                <a:gd name="connsiteX70" fmla="*/ 688278 w 8884836"/>
                <a:gd name="connsiteY70" fmla="*/ 393309 h 5697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8884836" h="5697894">
                  <a:moveTo>
                    <a:pt x="688278" y="393309"/>
                  </a:moveTo>
                  <a:cubicBezTo>
                    <a:pt x="613937" y="333836"/>
                    <a:pt x="385337" y="101519"/>
                    <a:pt x="275683" y="125680"/>
                  </a:cubicBezTo>
                  <a:cubicBezTo>
                    <a:pt x="166029" y="149841"/>
                    <a:pt x="37790" y="421187"/>
                    <a:pt x="30356" y="538275"/>
                  </a:cubicBezTo>
                  <a:cubicBezTo>
                    <a:pt x="22922" y="655363"/>
                    <a:pt x="149302" y="746431"/>
                    <a:pt x="231078" y="828207"/>
                  </a:cubicBezTo>
                  <a:cubicBezTo>
                    <a:pt x="312854" y="909983"/>
                    <a:pt x="547030" y="952729"/>
                    <a:pt x="521010" y="1028929"/>
                  </a:cubicBezTo>
                  <a:cubicBezTo>
                    <a:pt x="494990" y="1105129"/>
                    <a:pt x="156737" y="1199914"/>
                    <a:pt x="74961" y="1285407"/>
                  </a:cubicBezTo>
                  <a:cubicBezTo>
                    <a:pt x="-6815" y="1370900"/>
                    <a:pt x="-21683" y="1458251"/>
                    <a:pt x="30356" y="1541885"/>
                  </a:cubicBezTo>
                  <a:cubicBezTo>
                    <a:pt x="82395" y="1625519"/>
                    <a:pt x="296127" y="1720304"/>
                    <a:pt x="387195" y="1787211"/>
                  </a:cubicBezTo>
                  <a:cubicBezTo>
                    <a:pt x="478263" y="1854118"/>
                    <a:pt x="621371" y="1842968"/>
                    <a:pt x="576766" y="1943329"/>
                  </a:cubicBezTo>
                  <a:cubicBezTo>
                    <a:pt x="532161" y="2043690"/>
                    <a:pt x="182756" y="2270431"/>
                    <a:pt x="119566" y="2389377"/>
                  </a:cubicBezTo>
                  <a:cubicBezTo>
                    <a:pt x="56376" y="2508323"/>
                    <a:pt x="143728" y="2591958"/>
                    <a:pt x="197625" y="2657007"/>
                  </a:cubicBezTo>
                  <a:cubicBezTo>
                    <a:pt x="251522" y="2722056"/>
                    <a:pt x="444810" y="2733207"/>
                    <a:pt x="442951" y="2779670"/>
                  </a:cubicBezTo>
                  <a:cubicBezTo>
                    <a:pt x="441092" y="2826133"/>
                    <a:pt x="247805" y="2855870"/>
                    <a:pt x="186473" y="2935787"/>
                  </a:cubicBezTo>
                  <a:cubicBezTo>
                    <a:pt x="125141" y="3015704"/>
                    <a:pt x="48941" y="3182972"/>
                    <a:pt x="74961" y="3259172"/>
                  </a:cubicBezTo>
                  <a:cubicBezTo>
                    <a:pt x="100981" y="3335372"/>
                    <a:pt x="245946" y="3331655"/>
                    <a:pt x="342590" y="3392987"/>
                  </a:cubicBezTo>
                  <a:cubicBezTo>
                    <a:pt x="439234" y="3454319"/>
                    <a:pt x="621371" y="3545387"/>
                    <a:pt x="654825" y="3627163"/>
                  </a:cubicBezTo>
                  <a:cubicBezTo>
                    <a:pt x="688279" y="3708939"/>
                    <a:pt x="612078" y="3822309"/>
                    <a:pt x="543312" y="3883641"/>
                  </a:cubicBezTo>
                  <a:cubicBezTo>
                    <a:pt x="474546" y="3944973"/>
                    <a:pt x="305419" y="3933821"/>
                    <a:pt x="242229" y="3995153"/>
                  </a:cubicBezTo>
                  <a:cubicBezTo>
                    <a:pt x="179039" y="4056485"/>
                    <a:pt x="136293" y="4162421"/>
                    <a:pt x="164171" y="4251631"/>
                  </a:cubicBezTo>
                  <a:cubicBezTo>
                    <a:pt x="192049" y="4340841"/>
                    <a:pt x="416932" y="4435626"/>
                    <a:pt x="409498" y="4530411"/>
                  </a:cubicBezTo>
                  <a:cubicBezTo>
                    <a:pt x="402064" y="4625196"/>
                    <a:pt x="130717" y="4721841"/>
                    <a:pt x="119566" y="4820343"/>
                  </a:cubicBezTo>
                  <a:cubicBezTo>
                    <a:pt x="108415" y="4918845"/>
                    <a:pt x="275683" y="5058236"/>
                    <a:pt x="342590" y="5121426"/>
                  </a:cubicBezTo>
                  <a:cubicBezTo>
                    <a:pt x="409497" y="5184616"/>
                    <a:pt x="448527" y="5214353"/>
                    <a:pt x="521010" y="5199485"/>
                  </a:cubicBezTo>
                  <a:cubicBezTo>
                    <a:pt x="593493" y="5184617"/>
                    <a:pt x="703147" y="4998762"/>
                    <a:pt x="777488" y="5032216"/>
                  </a:cubicBezTo>
                  <a:cubicBezTo>
                    <a:pt x="851830" y="5065670"/>
                    <a:pt x="855547" y="5307280"/>
                    <a:pt x="967059" y="5400207"/>
                  </a:cubicBezTo>
                  <a:cubicBezTo>
                    <a:pt x="1078571" y="5493134"/>
                    <a:pt x="1312746" y="5599070"/>
                    <a:pt x="1446561" y="5589777"/>
                  </a:cubicBezTo>
                  <a:cubicBezTo>
                    <a:pt x="1580376" y="5580484"/>
                    <a:pt x="1673303" y="5390914"/>
                    <a:pt x="1769947" y="5344451"/>
                  </a:cubicBezTo>
                  <a:cubicBezTo>
                    <a:pt x="1866591" y="5297988"/>
                    <a:pt x="1940933" y="5271968"/>
                    <a:pt x="2026425" y="5310997"/>
                  </a:cubicBezTo>
                  <a:cubicBezTo>
                    <a:pt x="2111917" y="5350026"/>
                    <a:pt x="2169532" y="5515436"/>
                    <a:pt x="2282903" y="5578626"/>
                  </a:cubicBezTo>
                  <a:cubicBezTo>
                    <a:pt x="2396274" y="5641816"/>
                    <a:pt x="2596995" y="5723592"/>
                    <a:pt x="2706649" y="5690138"/>
                  </a:cubicBezTo>
                  <a:cubicBezTo>
                    <a:pt x="2816303" y="5656684"/>
                    <a:pt x="2849757" y="5446670"/>
                    <a:pt x="2940825" y="5377904"/>
                  </a:cubicBezTo>
                  <a:cubicBezTo>
                    <a:pt x="3031893" y="5309138"/>
                    <a:pt x="3150840" y="5253382"/>
                    <a:pt x="3253059" y="5277543"/>
                  </a:cubicBezTo>
                  <a:cubicBezTo>
                    <a:pt x="3355279" y="5301704"/>
                    <a:pt x="3446347" y="5474548"/>
                    <a:pt x="3554142" y="5522870"/>
                  </a:cubicBezTo>
                  <a:cubicBezTo>
                    <a:pt x="3661937" y="5571192"/>
                    <a:pt x="3810619" y="5606504"/>
                    <a:pt x="3899829" y="5567475"/>
                  </a:cubicBezTo>
                  <a:cubicBezTo>
                    <a:pt x="3989039" y="5528446"/>
                    <a:pt x="3918415" y="5277543"/>
                    <a:pt x="4089400" y="5288694"/>
                  </a:cubicBezTo>
                  <a:cubicBezTo>
                    <a:pt x="4260386" y="5299845"/>
                    <a:pt x="4730596" y="5647392"/>
                    <a:pt x="4925742" y="5634382"/>
                  </a:cubicBezTo>
                  <a:cubicBezTo>
                    <a:pt x="5120888" y="5621372"/>
                    <a:pt x="5076283" y="5258958"/>
                    <a:pt x="5260278" y="5210636"/>
                  </a:cubicBezTo>
                  <a:cubicBezTo>
                    <a:pt x="5444273" y="5162314"/>
                    <a:pt x="5823414" y="5372329"/>
                    <a:pt x="6029712" y="5344451"/>
                  </a:cubicBezTo>
                  <a:cubicBezTo>
                    <a:pt x="6236010" y="5316573"/>
                    <a:pt x="6288049" y="4995046"/>
                    <a:pt x="6498064" y="5043368"/>
                  </a:cubicBezTo>
                  <a:cubicBezTo>
                    <a:pt x="6708079" y="5091690"/>
                    <a:pt x="7014737" y="5586060"/>
                    <a:pt x="7289800" y="5634382"/>
                  </a:cubicBezTo>
                  <a:cubicBezTo>
                    <a:pt x="7564863" y="5682704"/>
                    <a:pt x="8049942" y="5474548"/>
                    <a:pt x="8148444" y="5333299"/>
                  </a:cubicBezTo>
                  <a:cubicBezTo>
                    <a:pt x="8246946" y="5192050"/>
                    <a:pt x="7851078" y="4976461"/>
                    <a:pt x="7880815" y="4786890"/>
                  </a:cubicBezTo>
                  <a:cubicBezTo>
                    <a:pt x="7910552" y="4597319"/>
                    <a:pt x="8285976" y="4361285"/>
                    <a:pt x="8326864" y="4195875"/>
                  </a:cubicBezTo>
                  <a:cubicBezTo>
                    <a:pt x="8367752" y="4030465"/>
                    <a:pt x="8075962" y="3933821"/>
                    <a:pt x="8126142" y="3794431"/>
                  </a:cubicBezTo>
                  <a:cubicBezTo>
                    <a:pt x="8176322" y="3655041"/>
                    <a:pt x="8501567" y="3480338"/>
                    <a:pt x="8627947" y="3359533"/>
                  </a:cubicBezTo>
                  <a:cubicBezTo>
                    <a:pt x="8754327" y="3238728"/>
                    <a:pt x="8875132" y="3177397"/>
                    <a:pt x="8884425" y="3069602"/>
                  </a:cubicBezTo>
                  <a:cubicBezTo>
                    <a:pt x="8893718" y="2961807"/>
                    <a:pt x="8743176" y="2852153"/>
                    <a:pt x="8683703" y="2712763"/>
                  </a:cubicBezTo>
                  <a:cubicBezTo>
                    <a:pt x="8624230" y="2573373"/>
                    <a:pt x="8516435" y="2389377"/>
                    <a:pt x="8527586" y="2233260"/>
                  </a:cubicBezTo>
                  <a:cubicBezTo>
                    <a:pt x="8538737" y="2077143"/>
                    <a:pt x="8771054" y="1928460"/>
                    <a:pt x="8750610" y="1776060"/>
                  </a:cubicBezTo>
                  <a:cubicBezTo>
                    <a:pt x="8730166" y="1623660"/>
                    <a:pt x="8456961" y="1478694"/>
                    <a:pt x="8404922" y="1318860"/>
                  </a:cubicBezTo>
                  <a:cubicBezTo>
                    <a:pt x="8352883" y="1159026"/>
                    <a:pt x="8414215" y="995475"/>
                    <a:pt x="8438376" y="817055"/>
                  </a:cubicBezTo>
                  <a:cubicBezTo>
                    <a:pt x="8462537" y="638636"/>
                    <a:pt x="8640956" y="356138"/>
                    <a:pt x="8549888" y="248343"/>
                  </a:cubicBezTo>
                  <a:cubicBezTo>
                    <a:pt x="8458820" y="140548"/>
                    <a:pt x="8101981" y="151700"/>
                    <a:pt x="7891966" y="170285"/>
                  </a:cubicBezTo>
                  <a:cubicBezTo>
                    <a:pt x="7681951" y="188870"/>
                    <a:pt x="7475654" y="387733"/>
                    <a:pt x="7289800" y="359855"/>
                  </a:cubicBezTo>
                  <a:cubicBezTo>
                    <a:pt x="7103946" y="331977"/>
                    <a:pt x="6966415" y="17884"/>
                    <a:pt x="6776844" y="3016"/>
                  </a:cubicBezTo>
                  <a:cubicBezTo>
                    <a:pt x="6587273" y="-11852"/>
                    <a:pt x="6380976" y="209314"/>
                    <a:pt x="6152376" y="270646"/>
                  </a:cubicBezTo>
                  <a:cubicBezTo>
                    <a:pt x="5923776" y="331978"/>
                    <a:pt x="5570654" y="413753"/>
                    <a:pt x="5405244" y="371007"/>
                  </a:cubicBezTo>
                  <a:cubicBezTo>
                    <a:pt x="5239834" y="328261"/>
                    <a:pt x="5299307" y="51339"/>
                    <a:pt x="5159917" y="14168"/>
                  </a:cubicBezTo>
                  <a:cubicBezTo>
                    <a:pt x="5020527" y="-23003"/>
                    <a:pt x="4713869" y="82933"/>
                    <a:pt x="4568903" y="147982"/>
                  </a:cubicBezTo>
                  <a:cubicBezTo>
                    <a:pt x="4423937" y="213031"/>
                    <a:pt x="4422078" y="389592"/>
                    <a:pt x="4290122" y="404460"/>
                  </a:cubicBezTo>
                  <a:cubicBezTo>
                    <a:pt x="4158166" y="419328"/>
                    <a:pt x="3897971" y="244626"/>
                    <a:pt x="3777166" y="237192"/>
                  </a:cubicBezTo>
                  <a:cubicBezTo>
                    <a:pt x="3656361" y="229758"/>
                    <a:pt x="3674947" y="398884"/>
                    <a:pt x="3565293" y="359855"/>
                  </a:cubicBezTo>
                  <a:cubicBezTo>
                    <a:pt x="3455639" y="320826"/>
                    <a:pt x="3280937" y="29035"/>
                    <a:pt x="3119244" y="3016"/>
                  </a:cubicBezTo>
                  <a:cubicBezTo>
                    <a:pt x="2957551" y="-23003"/>
                    <a:pt x="2730810" y="125679"/>
                    <a:pt x="2595137" y="203738"/>
                  </a:cubicBezTo>
                  <a:cubicBezTo>
                    <a:pt x="2459464" y="281797"/>
                    <a:pt x="2405566" y="452783"/>
                    <a:pt x="2305205" y="471368"/>
                  </a:cubicBezTo>
                  <a:cubicBezTo>
                    <a:pt x="2204844" y="489953"/>
                    <a:pt x="2108200" y="361714"/>
                    <a:pt x="1992971" y="315251"/>
                  </a:cubicBezTo>
                  <a:cubicBezTo>
                    <a:pt x="1877742" y="268787"/>
                    <a:pt x="1734634" y="179577"/>
                    <a:pt x="1613829" y="192587"/>
                  </a:cubicBezTo>
                  <a:cubicBezTo>
                    <a:pt x="1493024" y="205597"/>
                    <a:pt x="1366644" y="352421"/>
                    <a:pt x="1268142" y="393309"/>
                  </a:cubicBezTo>
                  <a:cubicBezTo>
                    <a:pt x="1169640" y="434197"/>
                    <a:pt x="1113883" y="423046"/>
                    <a:pt x="1022815" y="437914"/>
                  </a:cubicBezTo>
                  <a:cubicBezTo>
                    <a:pt x="931747" y="452782"/>
                    <a:pt x="779347" y="489953"/>
                    <a:pt x="721732" y="482519"/>
                  </a:cubicBezTo>
                  <a:cubicBezTo>
                    <a:pt x="664117" y="475085"/>
                    <a:pt x="762619" y="452782"/>
                    <a:pt x="688278" y="393309"/>
                  </a:cubicBezTo>
                  <a:close/>
                </a:path>
              </a:pathLst>
            </a:custGeom>
            <a:noFill/>
            <a:ln w="57150" cap="flat" cmpd="sng" algn="ctr">
              <a:solidFill>
                <a:schemeClr val="accent5">
                  <a:lumMod val="50000"/>
                </a:schemeClr>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28" name="Patlama 1 27"/>
            <p:cNvSpPr/>
            <p:nvPr/>
          </p:nvSpPr>
          <p:spPr bwMode="auto">
            <a:xfrm>
              <a:off x="4535771" y="4930462"/>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32" name="Patlama 1 31"/>
            <p:cNvSpPr/>
            <p:nvPr/>
          </p:nvSpPr>
          <p:spPr bwMode="auto">
            <a:xfrm>
              <a:off x="4565855" y="4681101"/>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33" name="Patlama 1 32"/>
            <p:cNvSpPr/>
            <p:nvPr/>
          </p:nvSpPr>
          <p:spPr bwMode="auto">
            <a:xfrm>
              <a:off x="4493847" y="4832707"/>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35" name="Patlama 1 34"/>
            <p:cNvSpPr/>
            <p:nvPr/>
          </p:nvSpPr>
          <p:spPr bwMode="auto">
            <a:xfrm>
              <a:off x="4709871" y="4681101"/>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36" name="Patlama 1 35"/>
            <p:cNvSpPr/>
            <p:nvPr/>
          </p:nvSpPr>
          <p:spPr bwMode="auto">
            <a:xfrm>
              <a:off x="4709871" y="4783049"/>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37" name="Patlama 1 36"/>
            <p:cNvSpPr/>
            <p:nvPr/>
          </p:nvSpPr>
          <p:spPr bwMode="auto">
            <a:xfrm>
              <a:off x="4609195" y="4800696"/>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38" name="Patlama 1 37"/>
            <p:cNvSpPr/>
            <p:nvPr/>
          </p:nvSpPr>
          <p:spPr bwMode="auto">
            <a:xfrm>
              <a:off x="4493847" y="4737467"/>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40" name="Patlama 1 39"/>
            <p:cNvSpPr/>
            <p:nvPr/>
          </p:nvSpPr>
          <p:spPr bwMode="auto">
            <a:xfrm>
              <a:off x="4644877" y="4897125"/>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42" name="Patlama 1 41"/>
            <p:cNvSpPr/>
            <p:nvPr/>
          </p:nvSpPr>
          <p:spPr bwMode="auto">
            <a:xfrm>
              <a:off x="4286243" y="4758945"/>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44" name="Patlama 1 43"/>
            <p:cNvSpPr/>
            <p:nvPr/>
          </p:nvSpPr>
          <p:spPr bwMode="auto">
            <a:xfrm>
              <a:off x="4644877" y="4586371"/>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46" name="Patlama 1 45"/>
            <p:cNvSpPr/>
            <p:nvPr/>
          </p:nvSpPr>
          <p:spPr bwMode="auto">
            <a:xfrm>
              <a:off x="4421839" y="4656670"/>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54" name="Patlama 1 53"/>
            <p:cNvSpPr/>
            <p:nvPr/>
          </p:nvSpPr>
          <p:spPr bwMode="auto">
            <a:xfrm>
              <a:off x="4267740" y="4642361"/>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57" name="Patlama 1 56"/>
            <p:cNvSpPr/>
            <p:nvPr/>
          </p:nvSpPr>
          <p:spPr bwMode="auto">
            <a:xfrm>
              <a:off x="4401709" y="4879910"/>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60" name="Patlama 1 59"/>
            <p:cNvSpPr/>
            <p:nvPr/>
          </p:nvSpPr>
          <p:spPr bwMode="auto">
            <a:xfrm>
              <a:off x="4402762" y="4536384"/>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62" name="Patlama 1 61"/>
            <p:cNvSpPr/>
            <p:nvPr/>
          </p:nvSpPr>
          <p:spPr bwMode="auto">
            <a:xfrm>
              <a:off x="4411756" y="4752408"/>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grpSp>
      <p:grpSp>
        <p:nvGrpSpPr>
          <p:cNvPr id="11" name="Grup 210"/>
          <p:cNvGrpSpPr/>
          <p:nvPr/>
        </p:nvGrpSpPr>
        <p:grpSpPr>
          <a:xfrm>
            <a:off x="1928794" y="3000372"/>
            <a:ext cx="1734396" cy="823446"/>
            <a:chOff x="902031" y="1253823"/>
            <a:chExt cx="1734396" cy="823446"/>
          </a:xfrm>
        </p:grpSpPr>
        <p:sp>
          <p:nvSpPr>
            <p:cNvPr id="214" name="Patlama 1 213"/>
            <p:cNvSpPr/>
            <p:nvPr/>
          </p:nvSpPr>
          <p:spPr bwMode="auto">
            <a:xfrm>
              <a:off x="1625213" y="1340768"/>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215" name="Serbest Form 214"/>
            <p:cNvSpPr/>
            <p:nvPr/>
          </p:nvSpPr>
          <p:spPr bwMode="auto">
            <a:xfrm>
              <a:off x="902031" y="1253823"/>
              <a:ext cx="1734396" cy="823446"/>
            </a:xfrm>
            <a:custGeom>
              <a:avLst/>
              <a:gdLst>
                <a:gd name="connsiteX0" fmla="*/ 688278 w 8884836"/>
                <a:gd name="connsiteY0" fmla="*/ 393309 h 5697894"/>
                <a:gd name="connsiteX1" fmla="*/ 275683 w 8884836"/>
                <a:gd name="connsiteY1" fmla="*/ 125680 h 5697894"/>
                <a:gd name="connsiteX2" fmla="*/ 30356 w 8884836"/>
                <a:gd name="connsiteY2" fmla="*/ 538275 h 5697894"/>
                <a:gd name="connsiteX3" fmla="*/ 231078 w 8884836"/>
                <a:gd name="connsiteY3" fmla="*/ 828207 h 5697894"/>
                <a:gd name="connsiteX4" fmla="*/ 521010 w 8884836"/>
                <a:gd name="connsiteY4" fmla="*/ 1028929 h 5697894"/>
                <a:gd name="connsiteX5" fmla="*/ 74961 w 8884836"/>
                <a:gd name="connsiteY5" fmla="*/ 1285407 h 5697894"/>
                <a:gd name="connsiteX6" fmla="*/ 30356 w 8884836"/>
                <a:gd name="connsiteY6" fmla="*/ 1541885 h 5697894"/>
                <a:gd name="connsiteX7" fmla="*/ 387195 w 8884836"/>
                <a:gd name="connsiteY7" fmla="*/ 1787211 h 5697894"/>
                <a:gd name="connsiteX8" fmla="*/ 576766 w 8884836"/>
                <a:gd name="connsiteY8" fmla="*/ 1943329 h 5697894"/>
                <a:gd name="connsiteX9" fmla="*/ 119566 w 8884836"/>
                <a:gd name="connsiteY9" fmla="*/ 2389377 h 5697894"/>
                <a:gd name="connsiteX10" fmla="*/ 197625 w 8884836"/>
                <a:gd name="connsiteY10" fmla="*/ 2657007 h 5697894"/>
                <a:gd name="connsiteX11" fmla="*/ 442951 w 8884836"/>
                <a:gd name="connsiteY11" fmla="*/ 2779670 h 5697894"/>
                <a:gd name="connsiteX12" fmla="*/ 186473 w 8884836"/>
                <a:gd name="connsiteY12" fmla="*/ 2935787 h 5697894"/>
                <a:gd name="connsiteX13" fmla="*/ 74961 w 8884836"/>
                <a:gd name="connsiteY13" fmla="*/ 3259172 h 5697894"/>
                <a:gd name="connsiteX14" fmla="*/ 342590 w 8884836"/>
                <a:gd name="connsiteY14" fmla="*/ 3392987 h 5697894"/>
                <a:gd name="connsiteX15" fmla="*/ 654825 w 8884836"/>
                <a:gd name="connsiteY15" fmla="*/ 3627163 h 5697894"/>
                <a:gd name="connsiteX16" fmla="*/ 543312 w 8884836"/>
                <a:gd name="connsiteY16" fmla="*/ 3883641 h 5697894"/>
                <a:gd name="connsiteX17" fmla="*/ 242229 w 8884836"/>
                <a:gd name="connsiteY17" fmla="*/ 3995153 h 5697894"/>
                <a:gd name="connsiteX18" fmla="*/ 164171 w 8884836"/>
                <a:gd name="connsiteY18" fmla="*/ 4251631 h 5697894"/>
                <a:gd name="connsiteX19" fmla="*/ 409498 w 8884836"/>
                <a:gd name="connsiteY19" fmla="*/ 4530411 h 5697894"/>
                <a:gd name="connsiteX20" fmla="*/ 119566 w 8884836"/>
                <a:gd name="connsiteY20" fmla="*/ 4820343 h 5697894"/>
                <a:gd name="connsiteX21" fmla="*/ 342590 w 8884836"/>
                <a:gd name="connsiteY21" fmla="*/ 5121426 h 5697894"/>
                <a:gd name="connsiteX22" fmla="*/ 521010 w 8884836"/>
                <a:gd name="connsiteY22" fmla="*/ 5199485 h 5697894"/>
                <a:gd name="connsiteX23" fmla="*/ 777488 w 8884836"/>
                <a:gd name="connsiteY23" fmla="*/ 5032216 h 5697894"/>
                <a:gd name="connsiteX24" fmla="*/ 967059 w 8884836"/>
                <a:gd name="connsiteY24" fmla="*/ 5400207 h 5697894"/>
                <a:gd name="connsiteX25" fmla="*/ 1446561 w 8884836"/>
                <a:gd name="connsiteY25" fmla="*/ 5589777 h 5697894"/>
                <a:gd name="connsiteX26" fmla="*/ 1769947 w 8884836"/>
                <a:gd name="connsiteY26" fmla="*/ 5344451 h 5697894"/>
                <a:gd name="connsiteX27" fmla="*/ 2026425 w 8884836"/>
                <a:gd name="connsiteY27" fmla="*/ 5310997 h 5697894"/>
                <a:gd name="connsiteX28" fmla="*/ 2282903 w 8884836"/>
                <a:gd name="connsiteY28" fmla="*/ 5578626 h 5697894"/>
                <a:gd name="connsiteX29" fmla="*/ 2706649 w 8884836"/>
                <a:gd name="connsiteY29" fmla="*/ 5690138 h 5697894"/>
                <a:gd name="connsiteX30" fmla="*/ 2940825 w 8884836"/>
                <a:gd name="connsiteY30" fmla="*/ 5377904 h 5697894"/>
                <a:gd name="connsiteX31" fmla="*/ 3253059 w 8884836"/>
                <a:gd name="connsiteY31" fmla="*/ 5277543 h 5697894"/>
                <a:gd name="connsiteX32" fmla="*/ 3554142 w 8884836"/>
                <a:gd name="connsiteY32" fmla="*/ 5522870 h 5697894"/>
                <a:gd name="connsiteX33" fmla="*/ 3899829 w 8884836"/>
                <a:gd name="connsiteY33" fmla="*/ 5567475 h 5697894"/>
                <a:gd name="connsiteX34" fmla="*/ 4089400 w 8884836"/>
                <a:gd name="connsiteY34" fmla="*/ 5288694 h 5697894"/>
                <a:gd name="connsiteX35" fmla="*/ 4925742 w 8884836"/>
                <a:gd name="connsiteY35" fmla="*/ 5634382 h 5697894"/>
                <a:gd name="connsiteX36" fmla="*/ 5260278 w 8884836"/>
                <a:gd name="connsiteY36" fmla="*/ 5210636 h 5697894"/>
                <a:gd name="connsiteX37" fmla="*/ 6029712 w 8884836"/>
                <a:gd name="connsiteY37" fmla="*/ 5344451 h 5697894"/>
                <a:gd name="connsiteX38" fmla="*/ 6498064 w 8884836"/>
                <a:gd name="connsiteY38" fmla="*/ 5043368 h 5697894"/>
                <a:gd name="connsiteX39" fmla="*/ 7289800 w 8884836"/>
                <a:gd name="connsiteY39" fmla="*/ 5634382 h 5697894"/>
                <a:gd name="connsiteX40" fmla="*/ 8148444 w 8884836"/>
                <a:gd name="connsiteY40" fmla="*/ 5333299 h 5697894"/>
                <a:gd name="connsiteX41" fmla="*/ 7880815 w 8884836"/>
                <a:gd name="connsiteY41" fmla="*/ 4786890 h 5697894"/>
                <a:gd name="connsiteX42" fmla="*/ 8326864 w 8884836"/>
                <a:gd name="connsiteY42" fmla="*/ 4195875 h 5697894"/>
                <a:gd name="connsiteX43" fmla="*/ 8126142 w 8884836"/>
                <a:gd name="connsiteY43" fmla="*/ 3794431 h 5697894"/>
                <a:gd name="connsiteX44" fmla="*/ 8627947 w 8884836"/>
                <a:gd name="connsiteY44" fmla="*/ 3359533 h 5697894"/>
                <a:gd name="connsiteX45" fmla="*/ 8884425 w 8884836"/>
                <a:gd name="connsiteY45" fmla="*/ 3069602 h 5697894"/>
                <a:gd name="connsiteX46" fmla="*/ 8683703 w 8884836"/>
                <a:gd name="connsiteY46" fmla="*/ 2712763 h 5697894"/>
                <a:gd name="connsiteX47" fmla="*/ 8527586 w 8884836"/>
                <a:gd name="connsiteY47" fmla="*/ 2233260 h 5697894"/>
                <a:gd name="connsiteX48" fmla="*/ 8750610 w 8884836"/>
                <a:gd name="connsiteY48" fmla="*/ 1776060 h 5697894"/>
                <a:gd name="connsiteX49" fmla="*/ 8404922 w 8884836"/>
                <a:gd name="connsiteY49" fmla="*/ 1318860 h 5697894"/>
                <a:gd name="connsiteX50" fmla="*/ 8438376 w 8884836"/>
                <a:gd name="connsiteY50" fmla="*/ 817055 h 5697894"/>
                <a:gd name="connsiteX51" fmla="*/ 8549888 w 8884836"/>
                <a:gd name="connsiteY51" fmla="*/ 248343 h 5697894"/>
                <a:gd name="connsiteX52" fmla="*/ 7891966 w 8884836"/>
                <a:gd name="connsiteY52" fmla="*/ 170285 h 5697894"/>
                <a:gd name="connsiteX53" fmla="*/ 7289800 w 8884836"/>
                <a:gd name="connsiteY53" fmla="*/ 359855 h 5697894"/>
                <a:gd name="connsiteX54" fmla="*/ 6776844 w 8884836"/>
                <a:gd name="connsiteY54" fmla="*/ 3016 h 5697894"/>
                <a:gd name="connsiteX55" fmla="*/ 6152376 w 8884836"/>
                <a:gd name="connsiteY55" fmla="*/ 270646 h 5697894"/>
                <a:gd name="connsiteX56" fmla="*/ 5405244 w 8884836"/>
                <a:gd name="connsiteY56" fmla="*/ 371007 h 5697894"/>
                <a:gd name="connsiteX57" fmla="*/ 5159917 w 8884836"/>
                <a:gd name="connsiteY57" fmla="*/ 14168 h 5697894"/>
                <a:gd name="connsiteX58" fmla="*/ 4568903 w 8884836"/>
                <a:gd name="connsiteY58" fmla="*/ 147982 h 5697894"/>
                <a:gd name="connsiteX59" fmla="*/ 4290122 w 8884836"/>
                <a:gd name="connsiteY59" fmla="*/ 404460 h 5697894"/>
                <a:gd name="connsiteX60" fmla="*/ 3777166 w 8884836"/>
                <a:gd name="connsiteY60" fmla="*/ 237192 h 5697894"/>
                <a:gd name="connsiteX61" fmla="*/ 3565293 w 8884836"/>
                <a:gd name="connsiteY61" fmla="*/ 359855 h 5697894"/>
                <a:gd name="connsiteX62" fmla="*/ 3119244 w 8884836"/>
                <a:gd name="connsiteY62" fmla="*/ 3016 h 5697894"/>
                <a:gd name="connsiteX63" fmla="*/ 2595137 w 8884836"/>
                <a:gd name="connsiteY63" fmla="*/ 203738 h 5697894"/>
                <a:gd name="connsiteX64" fmla="*/ 2305205 w 8884836"/>
                <a:gd name="connsiteY64" fmla="*/ 471368 h 5697894"/>
                <a:gd name="connsiteX65" fmla="*/ 1992971 w 8884836"/>
                <a:gd name="connsiteY65" fmla="*/ 315251 h 5697894"/>
                <a:gd name="connsiteX66" fmla="*/ 1613829 w 8884836"/>
                <a:gd name="connsiteY66" fmla="*/ 192587 h 5697894"/>
                <a:gd name="connsiteX67" fmla="*/ 1268142 w 8884836"/>
                <a:gd name="connsiteY67" fmla="*/ 393309 h 5697894"/>
                <a:gd name="connsiteX68" fmla="*/ 1022815 w 8884836"/>
                <a:gd name="connsiteY68" fmla="*/ 437914 h 5697894"/>
                <a:gd name="connsiteX69" fmla="*/ 721732 w 8884836"/>
                <a:gd name="connsiteY69" fmla="*/ 482519 h 5697894"/>
                <a:gd name="connsiteX70" fmla="*/ 688278 w 8884836"/>
                <a:gd name="connsiteY70" fmla="*/ 393309 h 5697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8884836" h="5697894">
                  <a:moveTo>
                    <a:pt x="688278" y="393309"/>
                  </a:moveTo>
                  <a:cubicBezTo>
                    <a:pt x="613937" y="333836"/>
                    <a:pt x="385337" y="101519"/>
                    <a:pt x="275683" y="125680"/>
                  </a:cubicBezTo>
                  <a:cubicBezTo>
                    <a:pt x="166029" y="149841"/>
                    <a:pt x="37790" y="421187"/>
                    <a:pt x="30356" y="538275"/>
                  </a:cubicBezTo>
                  <a:cubicBezTo>
                    <a:pt x="22922" y="655363"/>
                    <a:pt x="149302" y="746431"/>
                    <a:pt x="231078" y="828207"/>
                  </a:cubicBezTo>
                  <a:cubicBezTo>
                    <a:pt x="312854" y="909983"/>
                    <a:pt x="547030" y="952729"/>
                    <a:pt x="521010" y="1028929"/>
                  </a:cubicBezTo>
                  <a:cubicBezTo>
                    <a:pt x="494990" y="1105129"/>
                    <a:pt x="156737" y="1199914"/>
                    <a:pt x="74961" y="1285407"/>
                  </a:cubicBezTo>
                  <a:cubicBezTo>
                    <a:pt x="-6815" y="1370900"/>
                    <a:pt x="-21683" y="1458251"/>
                    <a:pt x="30356" y="1541885"/>
                  </a:cubicBezTo>
                  <a:cubicBezTo>
                    <a:pt x="82395" y="1625519"/>
                    <a:pt x="296127" y="1720304"/>
                    <a:pt x="387195" y="1787211"/>
                  </a:cubicBezTo>
                  <a:cubicBezTo>
                    <a:pt x="478263" y="1854118"/>
                    <a:pt x="621371" y="1842968"/>
                    <a:pt x="576766" y="1943329"/>
                  </a:cubicBezTo>
                  <a:cubicBezTo>
                    <a:pt x="532161" y="2043690"/>
                    <a:pt x="182756" y="2270431"/>
                    <a:pt x="119566" y="2389377"/>
                  </a:cubicBezTo>
                  <a:cubicBezTo>
                    <a:pt x="56376" y="2508323"/>
                    <a:pt x="143728" y="2591958"/>
                    <a:pt x="197625" y="2657007"/>
                  </a:cubicBezTo>
                  <a:cubicBezTo>
                    <a:pt x="251522" y="2722056"/>
                    <a:pt x="444810" y="2733207"/>
                    <a:pt x="442951" y="2779670"/>
                  </a:cubicBezTo>
                  <a:cubicBezTo>
                    <a:pt x="441092" y="2826133"/>
                    <a:pt x="247805" y="2855870"/>
                    <a:pt x="186473" y="2935787"/>
                  </a:cubicBezTo>
                  <a:cubicBezTo>
                    <a:pt x="125141" y="3015704"/>
                    <a:pt x="48941" y="3182972"/>
                    <a:pt x="74961" y="3259172"/>
                  </a:cubicBezTo>
                  <a:cubicBezTo>
                    <a:pt x="100981" y="3335372"/>
                    <a:pt x="245946" y="3331655"/>
                    <a:pt x="342590" y="3392987"/>
                  </a:cubicBezTo>
                  <a:cubicBezTo>
                    <a:pt x="439234" y="3454319"/>
                    <a:pt x="621371" y="3545387"/>
                    <a:pt x="654825" y="3627163"/>
                  </a:cubicBezTo>
                  <a:cubicBezTo>
                    <a:pt x="688279" y="3708939"/>
                    <a:pt x="612078" y="3822309"/>
                    <a:pt x="543312" y="3883641"/>
                  </a:cubicBezTo>
                  <a:cubicBezTo>
                    <a:pt x="474546" y="3944973"/>
                    <a:pt x="305419" y="3933821"/>
                    <a:pt x="242229" y="3995153"/>
                  </a:cubicBezTo>
                  <a:cubicBezTo>
                    <a:pt x="179039" y="4056485"/>
                    <a:pt x="136293" y="4162421"/>
                    <a:pt x="164171" y="4251631"/>
                  </a:cubicBezTo>
                  <a:cubicBezTo>
                    <a:pt x="192049" y="4340841"/>
                    <a:pt x="416932" y="4435626"/>
                    <a:pt x="409498" y="4530411"/>
                  </a:cubicBezTo>
                  <a:cubicBezTo>
                    <a:pt x="402064" y="4625196"/>
                    <a:pt x="130717" y="4721841"/>
                    <a:pt x="119566" y="4820343"/>
                  </a:cubicBezTo>
                  <a:cubicBezTo>
                    <a:pt x="108415" y="4918845"/>
                    <a:pt x="275683" y="5058236"/>
                    <a:pt x="342590" y="5121426"/>
                  </a:cubicBezTo>
                  <a:cubicBezTo>
                    <a:pt x="409497" y="5184616"/>
                    <a:pt x="448527" y="5214353"/>
                    <a:pt x="521010" y="5199485"/>
                  </a:cubicBezTo>
                  <a:cubicBezTo>
                    <a:pt x="593493" y="5184617"/>
                    <a:pt x="703147" y="4998762"/>
                    <a:pt x="777488" y="5032216"/>
                  </a:cubicBezTo>
                  <a:cubicBezTo>
                    <a:pt x="851830" y="5065670"/>
                    <a:pt x="855547" y="5307280"/>
                    <a:pt x="967059" y="5400207"/>
                  </a:cubicBezTo>
                  <a:cubicBezTo>
                    <a:pt x="1078571" y="5493134"/>
                    <a:pt x="1312746" y="5599070"/>
                    <a:pt x="1446561" y="5589777"/>
                  </a:cubicBezTo>
                  <a:cubicBezTo>
                    <a:pt x="1580376" y="5580484"/>
                    <a:pt x="1673303" y="5390914"/>
                    <a:pt x="1769947" y="5344451"/>
                  </a:cubicBezTo>
                  <a:cubicBezTo>
                    <a:pt x="1866591" y="5297988"/>
                    <a:pt x="1940933" y="5271968"/>
                    <a:pt x="2026425" y="5310997"/>
                  </a:cubicBezTo>
                  <a:cubicBezTo>
                    <a:pt x="2111917" y="5350026"/>
                    <a:pt x="2169532" y="5515436"/>
                    <a:pt x="2282903" y="5578626"/>
                  </a:cubicBezTo>
                  <a:cubicBezTo>
                    <a:pt x="2396274" y="5641816"/>
                    <a:pt x="2596995" y="5723592"/>
                    <a:pt x="2706649" y="5690138"/>
                  </a:cubicBezTo>
                  <a:cubicBezTo>
                    <a:pt x="2816303" y="5656684"/>
                    <a:pt x="2849757" y="5446670"/>
                    <a:pt x="2940825" y="5377904"/>
                  </a:cubicBezTo>
                  <a:cubicBezTo>
                    <a:pt x="3031893" y="5309138"/>
                    <a:pt x="3150840" y="5253382"/>
                    <a:pt x="3253059" y="5277543"/>
                  </a:cubicBezTo>
                  <a:cubicBezTo>
                    <a:pt x="3355279" y="5301704"/>
                    <a:pt x="3446347" y="5474548"/>
                    <a:pt x="3554142" y="5522870"/>
                  </a:cubicBezTo>
                  <a:cubicBezTo>
                    <a:pt x="3661937" y="5571192"/>
                    <a:pt x="3810619" y="5606504"/>
                    <a:pt x="3899829" y="5567475"/>
                  </a:cubicBezTo>
                  <a:cubicBezTo>
                    <a:pt x="3989039" y="5528446"/>
                    <a:pt x="3918415" y="5277543"/>
                    <a:pt x="4089400" y="5288694"/>
                  </a:cubicBezTo>
                  <a:cubicBezTo>
                    <a:pt x="4260386" y="5299845"/>
                    <a:pt x="4730596" y="5647392"/>
                    <a:pt x="4925742" y="5634382"/>
                  </a:cubicBezTo>
                  <a:cubicBezTo>
                    <a:pt x="5120888" y="5621372"/>
                    <a:pt x="5076283" y="5258958"/>
                    <a:pt x="5260278" y="5210636"/>
                  </a:cubicBezTo>
                  <a:cubicBezTo>
                    <a:pt x="5444273" y="5162314"/>
                    <a:pt x="5823414" y="5372329"/>
                    <a:pt x="6029712" y="5344451"/>
                  </a:cubicBezTo>
                  <a:cubicBezTo>
                    <a:pt x="6236010" y="5316573"/>
                    <a:pt x="6288049" y="4995046"/>
                    <a:pt x="6498064" y="5043368"/>
                  </a:cubicBezTo>
                  <a:cubicBezTo>
                    <a:pt x="6708079" y="5091690"/>
                    <a:pt x="7014737" y="5586060"/>
                    <a:pt x="7289800" y="5634382"/>
                  </a:cubicBezTo>
                  <a:cubicBezTo>
                    <a:pt x="7564863" y="5682704"/>
                    <a:pt x="8049942" y="5474548"/>
                    <a:pt x="8148444" y="5333299"/>
                  </a:cubicBezTo>
                  <a:cubicBezTo>
                    <a:pt x="8246946" y="5192050"/>
                    <a:pt x="7851078" y="4976461"/>
                    <a:pt x="7880815" y="4786890"/>
                  </a:cubicBezTo>
                  <a:cubicBezTo>
                    <a:pt x="7910552" y="4597319"/>
                    <a:pt x="8285976" y="4361285"/>
                    <a:pt x="8326864" y="4195875"/>
                  </a:cubicBezTo>
                  <a:cubicBezTo>
                    <a:pt x="8367752" y="4030465"/>
                    <a:pt x="8075962" y="3933821"/>
                    <a:pt x="8126142" y="3794431"/>
                  </a:cubicBezTo>
                  <a:cubicBezTo>
                    <a:pt x="8176322" y="3655041"/>
                    <a:pt x="8501567" y="3480338"/>
                    <a:pt x="8627947" y="3359533"/>
                  </a:cubicBezTo>
                  <a:cubicBezTo>
                    <a:pt x="8754327" y="3238728"/>
                    <a:pt x="8875132" y="3177397"/>
                    <a:pt x="8884425" y="3069602"/>
                  </a:cubicBezTo>
                  <a:cubicBezTo>
                    <a:pt x="8893718" y="2961807"/>
                    <a:pt x="8743176" y="2852153"/>
                    <a:pt x="8683703" y="2712763"/>
                  </a:cubicBezTo>
                  <a:cubicBezTo>
                    <a:pt x="8624230" y="2573373"/>
                    <a:pt x="8516435" y="2389377"/>
                    <a:pt x="8527586" y="2233260"/>
                  </a:cubicBezTo>
                  <a:cubicBezTo>
                    <a:pt x="8538737" y="2077143"/>
                    <a:pt x="8771054" y="1928460"/>
                    <a:pt x="8750610" y="1776060"/>
                  </a:cubicBezTo>
                  <a:cubicBezTo>
                    <a:pt x="8730166" y="1623660"/>
                    <a:pt x="8456961" y="1478694"/>
                    <a:pt x="8404922" y="1318860"/>
                  </a:cubicBezTo>
                  <a:cubicBezTo>
                    <a:pt x="8352883" y="1159026"/>
                    <a:pt x="8414215" y="995475"/>
                    <a:pt x="8438376" y="817055"/>
                  </a:cubicBezTo>
                  <a:cubicBezTo>
                    <a:pt x="8462537" y="638636"/>
                    <a:pt x="8640956" y="356138"/>
                    <a:pt x="8549888" y="248343"/>
                  </a:cubicBezTo>
                  <a:cubicBezTo>
                    <a:pt x="8458820" y="140548"/>
                    <a:pt x="8101981" y="151700"/>
                    <a:pt x="7891966" y="170285"/>
                  </a:cubicBezTo>
                  <a:cubicBezTo>
                    <a:pt x="7681951" y="188870"/>
                    <a:pt x="7475654" y="387733"/>
                    <a:pt x="7289800" y="359855"/>
                  </a:cubicBezTo>
                  <a:cubicBezTo>
                    <a:pt x="7103946" y="331977"/>
                    <a:pt x="6966415" y="17884"/>
                    <a:pt x="6776844" y="3016"/>
                  </a:cubicBezTo>
                  <a:cubicBezTo>
                    <a:pt x="6587273" y="-11852"/>
                    <a:pt x="6380976" y="209314"/>
                    <a:pt x="6152376" y="270646"/>
                  </a:cubicBezTo>
                  <a:cubicBezTo>
                    <a:pt x="5923776" y="331978"/>
                    <a:pt x="5570654" y="413753"/>
                    <a:pt x="5405244" y="371007"/>
                  </a:cubicBezTo>
                  <a:cubicBezTo>
                    <a:pt x="5239834" y="328261"/>
                    <a:pt x="5299307" y="51339"/>
                    <a:pt x="5159917" y="14168"/>
                  </a:cubicBezTo>
                  <a:cubicBezTo>
                    <a:pt x="5020527" y="-23003"/>
                    <a:pt x="4713869" y="82933"/>
                    <a:pt x="4568903" y="147982"/>
                  </a:cubicBezTo>
                  <a:cubicBezTo>
                    <a:pt x="4423937" y="213031"/>
                    <a:pt x="4422078" y="389592"/>
                    <a:pt x="4290122" y="404460"/>
                  </a:cubicBezTo>
                  <a:cubicBezTo>
                    <a:pt x="4158166" y="419328"/>
                    <a:pt x="3897971" y="244626"/>
                    <a:pt x="3777166" y="237192"/>
                  </a:cubicBezTo>
                  <a:cubicBezTo>
                    <a:pt x="3656361" y="229758"/>
                    <a:pt x="3674947" y="398884"/>
                    <a:pt x="3565293" y="359855"/>
                  </a:cubicBezTo>
                  <a:cubicBezTo>
                    <a:pt x="3455639" y="320826"/>
                    <a:pt x="3280937" y="29035"/>
                    <a:pt x="3119244" y="3016"/>
                  </a:cubicBezTo>
                  <a:cubicBezTo>
                    <a:pt x="2957551" y="-23003"/>
                    <a:pt x="2730810" y="125679"/>
                    <a:pt x="2595137" y="203738"/>
                  </a:cubicBezTo>
                  <a:cubicBezTo>
                    <a:pt x="2459464" y="281797"/>
                    <a:pt x="2405566" y="452783"/>
                    <a:pt x="2305205" y="471368"/>
                  </a:cubicBezTo>
                  <a:cubicBezTo>
                    <a:pt x="2204844" y="489953"/>
                    <a:pt x="2108200" y="361714"/>
                    <a:pt x="1992971" y="315251"/>
                  </a:cubicBezTo>
                  <a:cubicBezTo>
                    <a:pt x="1877742" y="268787"/>
                    <a:pt x="1734634" y="179577"/>
                    <a:pt x="1613829" y="192587"/>
                  </a:cubicBezTo>
                  <a:cubicBezTo>
                    <a:pt x="1493024" y="205597"/>
                    <a:pt x="1366644" y="352421"/>
                    <a:pt x="1268142" y="393309"/>
                  </a:cubicBezTo>
                  <a:cubicBezTo>
                    <a:pt x="1169640" y="434197"/>
                    <a:pt x="1113883" y="423046"/>
                    <a:pt x="1022815" y="437914"/>
                  </a:cubicBezTo>
                  <a:cubicBezTo>
                    <a:pt x="931747" y="452782"/>
                    <a:pt x="779347" y="489953"/>
                    <a:pt x="721732" y="482519"/>
                  </a:cubicBezTo>
                  <a:cubicBezTo>
                    <a:pt x="664117" y="475085"/>
                    <a:pt x="762619" y="452782"/>
                    <a:pt x="688278" y="393309"/>
                  </a:cubicBezTo>
                  <a:close/>
                </a:path>
              </a:pathLst>
            </a:custGeom>
            <a:noFill/>
            <a:ln w="57150" cap="flat" cmpd="sng" algn="ctr">
              <a:solidFill>
                <a:schemeClr val="accent5">
                  <a:lumMod val="50000"/>
                </a:schemeClr>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grpSp>
      <p:sp>
        <p:nvSpPr>
          <p:cNvPr id="216" name="Patlama 1 215"/>
          <p:cNvSpPr/>
          <p:nvPr/>
        </p:nvSpPr>
        <p:spPr bwMode="auto">
          <a:xfrm>
            <a:off x="2884985" y="3101928"/>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217" name="Patlama 1 216"/>
          <p:cNvSpPr/>
          <p:nvPr/>
        </p:nvSpPr>
        <p:spPr bwMode="auto">
          <a:xfrm>
            <a:off x="2796209" y="3009859"/>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sp>
        <p:nvSpPr>
          <p:cNvPr id="218" name="Patlama 1 217"/>
          <p:cNvSpPr/>
          <p:nvPr/>
        </p:nvSpPr>
        <p:spPr bwMode="auto">
          <a:xfrm>
            <a:off x="2786050" y="3214686"/>
            <a:ext cx="144016" cy="216024"/>
          </a:xfrm>
          <a:prstGeom prst="irregularSeal1">
            <a:avLst/>
          </a:prstGeom>
          <a:solidFill>
            <a:srgbClr val="D751E1"/>
          </a:solidFill>
          <a:ln>
            <a:noFill/>
          </a:ln>
          <a:effectLst/>
          <a:extLst/>
        </p:spPr>
        <p:txBody>
          <a:bodyPr vert="horz" wrap="square" lIns="91440" tIns="45720" rIns="91440" bIns="45720" numCol="1" rtlCol="0" anchor="t" anchorCtr="0" compatLnSpc="1">
            <a:prstTxWarp prst="textNoShape">
              <a:avLst/>
            </a:prstTxWarp>
          </a:bodyPr>
          <a:lstStyle/>
          <a:p>
            <a:pPr marL="571500" marR="0" indent="-571500" algn="l" defTabSz="914400" rtl="0" eaLnBrk="1" fontAlgn="base" latinLnBrk="0" hangingPunct="1">
              <a:lnSpc>
                <a:spcPct val="90000"/>
              </a:lnSpc>
              <a:spcBef>
                <a:spcPct val="20000"/>
              </a:spcBef>
              <a:spcAft>
                <a:spcPct val="0"/>
              </a:spcAft>
              <a:buClr>
                <a:srgbClr val="A50021"/>
              </a:buClr>
              <a:buSzPct val="75000"/>
              <a:buFont typeface="Wingdings" pitchFamily="2" charset="2"/>
              <a:buAutoNum type="arabicPeriod"/>
              <a:tabLst/>
            </a:pPr>
            <a:endParaRPr kumimoji="0" lang="tr-TR" sz="2000" b="0" i="0" u="none" strike="noStrike" cap="none" normalizeH="0" baseline="0" smtClean="0">
              <a:ln>
                <a:noFill/>
              </a:ln>
              <a:solidFill>
                <a:schemeClr val="tx1"/>
              </a:solidFill>
              <a:effectLst/>
              <a:latin typeface="+mn-lt"/>
            </a:endParaRPr>
          </a:p>
        </p:txBody>
      </p:sp>
      <p:pic>
        <p:nvPicPr>
          <p:cNvPr id="1026" name="Picture 2"/>
          <p:cNvPicPr>
            <a:picLocks noChangeAspect="1" noChangeArrowheads="1"/>
          </p:cNvPicPr>
          <p:nvPr/>
        </p:nvPicPr>
        <p:blipFill>
          <a:blip r:embed="rId3"/>
          <a:srcRect/>
          <a:stretch>
            <a:fillRect/>
          </a:stretch>
        </p:blipFill>
        <p:spPr bwMode="auto">
          <a:xfrm>
            <a:off x="571472" y="5214950"/>
            <a:ext cx="2009775" cy="1200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685800" y="404813"/>
            <a:ext cx="7772400" cy="576262"/>
          </a:xfrm>
        </p:spPr>
        <p:txBody>
          <a:bodyPr>
            <a:normAutofit fontScale="90000"/>
          </a:bodyPr>
          <a:lstStyle/>
          <a:p>
            <a:r>
              <a:rPr lang="tr-TR" altLang="tr-TR" sz="3200" dirty="0" smtClean="0">
                <a:solidFill>
                  <a:schemeClr val="accent1">
                    <a:lumMod val="50000"/>
                  </a:schemeClr>
                </a:solidFill>
                <a:latin typeface="Comic Sans MS" pitchFamily="66" charset="0"/>
              </a:rPr>
              <a:t>Salgın Kaynakları</a:t>
            </a:r>
          </a:p>
        </p:txBody>
      </p:sp>
      <p:sp>
        <p:nvSpPr>
          <p:cNvPr id="3" name="Content Placeholder 2"/>
          <p:cNvSpPr>
            <a:spLocks noGrp="1"/>
          </p:cNvSpPr>
          <p:nvPr>
            <p:ph sz="quarter" idx="1"/>
          </p:nvPr>
        </p:nvSpPr>
        <p:spPr>
          <a:xfrm>
            <a:off x="457200" y="1196975"/>
            <a:ext cx="8362950" cy="4464050"/>
          </a:xfrm>
        </p:spPr>
        <p:txBody>
          <a:bodyPr>
            <a:normAutofit lnSpcReduction="10000"/>
          </a:bodyPr>
          <a:lstStyle/>
          <a:p>
            <a:pPr>
              <a:defRPr/>
            </a:pPr>
            <a:r>
              <a:rPr lang="tr-TR" sz="2400" dirty="0" smtClean="0">
                <a:latin typeface="Comic Sans MS" pitchFamily="66" charset="0"/>
              </a:rPr>
              <a:t>Gıda Kökenli: E</a:t>
            </a:r>
            <a:r>
              <a:rPr lang="tr-TR" sz="2400" dirty="0">
                <a:latin typeface="Comic Sans MS" pitchFamily="66" charset="0"/>
              </a:rPr>
              <a:t>. Coli enteriti, </a:t>
            </a:r>
            <a:r>
              <a:rPr lang="tr-TR" sz="2400" i="1" dirty="0">
                <a:latin typeface="Comic Sans MS" pitchFamily="66" charset="0"/>
              </a:rPr>
              <a:t>Staf. Aureus</a:t>
            </a:r>
            <a:r>
              <a:rPr lang="tr-TR" sz="2400" dirty="0">
                <a:latin typeface="Comic Sans MS" pitchFamily="66" charset="0"/>
              </a:rPr>
              <a:t>, </a:t>
            </a:r>
            <a:r>
              <a:rPr lang="tr-TR" sz="2400" dirty="0" err="1" smtClean="0">
                <a:latin typeface="Comic Sans MS" pitchFamily="66" charset="0"/>
              </a:rPr>
              <a:t>Salmonella</a:t>
            </a:r>
            <a:r>
              <a:rPr lang="tr-TR" sz="2400" dirty="0" smtClean="0">
                <a:latin typeface="Comic Sans MS" pitchFamily="66" charset="0"/>
              </a:rPr>
              <a:t> gibi…</a:t>
            </a:r>
          </a:p>
          <a:p>
            <a:pPr>
              <a:defRPr/>
            </a:pPr>
            <a:endParaRPr lang="tr-TR" sz="2400" dirty="0" smtClean="0">
              <a:latin typeface="Comic Sans MS" pitchFamily="66" charset="0"/>
            </a:endParaRPr>
          </a:p>
          <a:p>
            <a:pPr>
              <a:defRPr/>
            </a:pPr>
            <a:r>
              <a:rPr lang="tr-TR" sz="2400" dirty="0" smtClean="0">
                <a:latin typeface="Comic Sans MS" pitchFamily="66" charset="0"/>
              </a:rPr>
              <a:t>Kısa kuluçka dönemli bulaşıcı hastalıklar:  Kolera, grip, kızamık, veba...</a:t>
            </a:r>
          </a:p>
          <a:p>
            <a:pPr>
              <a:defRPr/>
            </a:pPr>
            <a:endParaRPr lang="tr-TR" sz="2400" dirty="0" smtClean="0">
              <a:latin typeface="Comic Sans MS" pitchFamily="66" charset="0"/>
            </a:endParaRPr>
          </a:p>
          <a:p>
            <a:pPr>
              <a:defRPr/>
            </a:pPr>
            <a:r>
              <a:rPr lang="tr-TR" sz="2400" dirty="0" smtClean="0">
                <a:latin typeface="Comic Sans MS" pitchFamily="66" charset="0"/>
              </a:rPr>
              <a:t>Daha uzun dönemli bulaşıcı hastalıklar: </a:t>
            </a:r>
            <a:r>
              <a:rPr lang="tr-TR" sz="2400" dirty="0" err="1" smtClean="0">
                <a:latin typeface="Comic Sans MS" pitchFamily="66" charset="0"/>
              </a:rPr>
              <a:t>Viral</a:t>
            </a:r>
            <a:r>
              <a:rPr lang="tr-TR" sz="2400" dirty="0" smtClean="0">
                <a:latin typeface="Comic Sans MS" pitchFamily="66" charset="0"/>
              </a:rPr>
              <a:t> hepatitler, kala azar</a:t>
            </a:r>
          </a:p>
          <a:p>
            <a:pPr>
              <a:defRPr/>
            </a:pPr>
            <a:endParaRPr lang="tr-TR" sz="2400" dirty="0" smtClean="0">
              <a:latin typeface="Comic Sans MS" pitchFamily="66" charset="0"/>
            </a:endParaRPr>
          </a:p>
          <a:p>
            <a:pPr>
              <a:defRPr/>
            </a:pPr>
            <a:r>
              <a:rPr lang="tr-TR" sz="2400" dirty="0" smtClean="0">
                <a:latin typeface="Comic Sans MS" pitchFamily="66" charset="0"/>
              </a:rPr>
              <a:t>Toksik maddeler: </a:t>
            </a:r>
            <a:r>
              <a:rPr lang="tr-TR" sz="2400" dirty="0" err="1" smtClean="0">
                <a:latin typeface="Comic Sans MS" pitchFamily="66" charset="0"/>
              </a:rPr>
              <a:t>Kontamine</a:t>
            </a:r>
            <a:r>
              <a:rPr lang="tr-TR" sz="2400" dirty="0" smtClean="0">
                <a:latin typeface="Comic Sans MS" pitchFamily="66" charset="0"/>
              </a:rPr>
              <a:t> gıda maddeleri, </a:t>
            </a:r>
            <a:r>
              <a:rPr lang="tr-TR" sz="2400" dirty="0" err="1" smtClean="0">
                <a:latin typeface="Comic Sans MS" pitchFamily="66" charset="0"/>
              </a:rPr>
              <a:t>intektisitler</a:t>
            </a:r>
            <a:r>
              <a:rPr lang="tr-TR" sz="2400" dirty="0" smtClean="0">
                <a:latin typeface="Comic Sans MS" pitchFamily="66" charset="0"/>
              </a:rPr>
              <a:t> vs.</a:t>
            </a:r>
          </a:p>
          <a:p>
            <a:pPr>
              <a:defRPr/>
            </a:pPr>
            <a:endParaRPr lang="tr-TR" dirty="0" smtClean="0"/>
          </a:p>
          <a:p>
            <a:pPr marL="36576" indent="0">
              <a:buFontTx/>
              <a:buNone/>
              <a:defRPr/>
            </a:pPr>
            <a:endParaRPr lang="tr-T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685800" y="609600"/>
            <a:ext cx="8458200" cy="442913"/>
          </a:xfrm>
        </p:spPr>
        <p:txBody>
          <a:bodyPr>
            <a:noAutofit/>
          </a:bodyPr>
          <a:lstStyle/>
          <a:p>
            <a:r>
              <a:rPr lang="tr-TR" altLang="tr-TR" sz="2800" dirty="0" smtClean="0">
                <a:solidFill>
                  <a:schemeClr val="accent1">
                    <a:lumMod val="50000"/>
                  </a:schemeClr>
                </a:solidFill>
                <a:latin typeface="Comic Sans MS" pitchFamily="66" charset="0"/>
              </a:rPr>
              <a:t>Salgın İncelemesi ve Kontrolü</a:t>
            </a:r>
          </a:p>
        </p:txBody>
      </p:sp>
      <p:sp>
        <p:nvSpPr>
          <p:cNvPr id="54275" name="Content Placeholder 2"/>
          <p:cNvSpPr>
            <a:spLocks noGrp="1"/>
          </p:cNvSpPr>
          <p:nvPr>
            <p:ph idx="1"/>
          </p:nvPr>
        </p:nvSpPr>
        <p:spPr>
          <a:xfrm>
            <a:off x="457200" y="1268413"/>
            <a:ext cx="8075613" cy="5329237"/>
          </a:xfrm>
        </p:spPr>
        <p:txBody>
          <a:bodyPr/>
          <a:lstStyle/>
          <a:p>
            <a:pPr marL="550863" indent="-514350">
              <a:buFontTx/>
              <a:buAutoNum type="arabicParenR"/>
            </a:pPr>
            <a:r>
              <a:rPr lang="tr-TR" altLang="tr-TR" sz="2600" dirty="0" smtClean="0">
                <a:latin typeface="Comic Sans MS" pitchFamily="66" charset="0"/>
              </a:rPr>
              <a:t>Salgın incelemesi için hazırlık yapma</a:t>
            </a:r>
          </a:p>
          <a:p>
            <a:pPr marL="550863" indent="-514350">
              <a:buFontTx/>
              <a:buAutoNum type="arabicParenR"/>
            </a:pPr>
            <a:r>
              <a:rPr lang="tr-TR" altLang="tr-TR" sz="2600" dirty="0" smtClean="0">
                <a:latin typeface="Comic Sans MS" pitchFamily="66" charset="0"/>
              </a:rPr>
              <a:t>Salgının varlığının gösterilmesi</a:t>
            </a:r>
          </a:p>
          <a:p>
            <a:pPr marL="550863" indent="-514350">
              <a:buFontTx/>
              <a:buAutoNum type="arabicParenR"/>
            </a:pPr>
            <a:r>
              <a:rPr lang="tr-TR" altLang="tr-TR" sz="2600" dirty="0" smtClean="0">
                <a:latin typeface="Comic Sans MS" pitchFamily="66" charset="0"/>
              </a:rPr>
              <a:t>Tanının kesinleştirilmesi</a:t>
            </a:r>
          </a:p>
          <a:p>
            <a:pPr marL="550863" indent="-514350">
              <a:buFontTx/>
              <a:buAutoNum type="arabicParenR"/>
            </a:pPr>
            <a:r>
              <a:rPr lang="tr-TR" altLang="tr-TR" sz="2600" dirty="0" smtClean="0">
                <a:latin typeface="Comic Sans MS" pitchFamily="66" charset="0"/>
              </a:rPr>
              <a:t>Vaka tanımının yapılması, saptanıp sayılması</a:t>
            </a:r>
          </a:p>
          <a:p>
            <a:pPr marL="550863" indent="-514350">
              <a:buFontTx/>
              <a:buAutoNum type="arabicParenR"/>
            </a:pPr>
            <a:r>
              <a:rPr lang="tr-TR" altLang="tr-TR" sz="2600" dirty="0" smtClean="0">
                <a:latin typeface="Comic Sans MS" pitchFamily="66" charset="0"/>
              </a:rPr>
              <a:t>Tanımlayıcı epidemiyolojik incelemeler yapılması</a:t>
            </a:r>
          </a:p>
          <a:p>
            <a:pPr marL="550863" indent="-514350">
              <a:buFontTx/>
              <a:buAutoNum type="arabicParenR"/>
            </a:pPr>
            <a:r>
              <a:rPr lang="tr-TR" altLang="tr-TR" sz="2600" dirty="0" smtClean="0">
                <a:latin typeface="Comic Sans MS" pitchFamily="66" charset="0"/>
              </a:rPr>
              <a:t>Hipotez geliştirme</a:t>
            </a:r>
          </a:p>
          <a:p>
            <a:pPr marL="550863" indent="-514350">
              <a:buFontTx/>
              <a:buAutoNum type="arabicParenR"/>
            </a:pPr>
            <a:r>
              <a:rPr lang="tr-TR" altLang="tr-TR" sz="2600" dirty="0" smtClean="0">
                <a:latin typeface="Comic Sans MS" pitchFamily="66" charset="0"/>
              </a:rPr>
              <a:t>Hipotezin değerlendirilmesi</a:t>
            </a:r>
          </a:p>
          <a:p>
            <a:pPr marL="550863" indent="-514350">
              <a:buFontTx/>
              <a:buAutoNum type="arabicParenR"/>
            </a:pPr>
            <a:r>
              <a:rPr lang="tr-TR" altLang="tr-TR" sz="2600" dirty="0" smtClean="0">
                <a:latin typeface="Comic Sans MS" pitchFamily="66" charset="0"/>
              </a:rPr>
              <a:t>Hipotezin gözden geçirilmesi, ek çalışmalar</a:t>
            </a:r>
          </a:p>
          <a:p>
            <a:pPr marL="550863" indent="-514350">
              <a:buFontTx/>
              <a:buAutoNum type="arabicParenR"/>
            </a:pPr>
            <a:r>
              <a:rPr lang="tr-TR" altLang="tr-TR" sz="2600" dirty="0" smtClean="0">
                <a:latin typeface="Comic Sans MS" pitchFamily="66" charset="0"/>
              </a:rPr>
              <a:t>Kontrol ve koruma</a:t>
            </a:r>
          </a:p>
          <a:p>
            <a:pPr marL="550863" indent="-514350">
              <a:buFontTx/>
              <a:buAutoNum type="arabicParenR"/>
            </a:pPr>
            <a:r>
              <a:rPr lang="tr-TR" altLang="tr-TR" sz="2600" dirty="0" smtClean="0">
                <a:latin typeface="Comic Sans MS" pitchFamily="66" charset="0"/>
              </a:rPr>
              <a:t>Bulgu ve sonuçların duyurulması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1027"/>
          <p:cNvSpPr txBox="1">
            <a:spLocks noChangeArrowheads="1"/>
          </p:cNvSpPr>
          <p:nvPr/>
        </p:nvSpPr>
        <p:spPr bwMode="auto">
          <a:xfrm>
            <a:off x="428596" y="857232"/>
            <a:ext cx="8135937" cy="954087"/>
          </a:xfrm>
          <a:prstGeom prst="rect">
            <a:avLst/>
          </a:prstGeom>
          <a:noFill/>
          <a:ln w="12700" cap="sq">
            <a:noFill/>
            <a:miter lim="800000"/>
            <a:headEnd type="none" w="sm" len="sm"/>
            <a:tailEnd type="none" w="sm" len="sm"/>
          </a:ln>
        </p:spPr>
        <p:txBody>
          <a:bodyPr>
            <a:spAutoFit/>
          </a:bodyPr>
          <a:lstStyle/>
          <a:p>
            <a:r>
              <a:rPr lang="tr-TR" altLang="tr-TR" sz="2800" dirty="0">
                <a:solidFill>
                  <a:schemeClr val="accent1">
                    <a:lumMod val="50000"/>
                  </a:schemeClr>
                </a:solidFill>
                <a:latin typeface="Comic Sans MS" pitchFamily="66" charset="0"/>
              </a:rPr>
              <a:t>  1- Salgın incelenmesinde hazırlık çalışmalarının </a:t>
            </a:r>
            <a:r>
              <a:rPr lang="tr-TR" altLang="tr-TR" sz="2800" dirty="0" smtClean="0">
                <a:solidFill>
                  <a:schemeClr val="accent1">
                    <a:lumMod val="50000"/>
                  </a:schemeClr>
                </a:solidFill>
                <a:latin typeface="Comic Sans MS" pitchFamily="66" charset="0"/>
              </a:rPr>
              <a:t>yapılması</a:t>
            </a:r>
            <a:endParaRPr lang="tr-TR" altLang="tr-TR" sz="2800" dirty="0">
              <a:solidFill>
                <a:schemeClr val="accent1">
                  <a:lumMod val="50000"/>
                </a:schemeClr>
              </a:solidFill>
              <a:latin typeface="Comic Sans MS" pitchFamily="66" charset="0"/>
            </a:endParaRPr>
          </a:p>
        </p:txBody>
      </p:sp>
      <p:sp>
        <p:nvSpPr>
          <p:cNvPr id="55300" name="Text Box 1028"/>
          <p:cNvSpPr txBox="1">
            <a:spLocks noChangeArrowheads="1"/>
          </p:cNvSpPr>
          <p:nvPr/>
        </p:nvSpPr>
        <p:spPr bwMode="auto">
          <a:xfrm>
            <a:off x="428596" y="1857364"/>
            <a:ext cx="8001056" cy="4401205"/>
          </a:xfrm>
          <a:prstGeom prst="rect">
            <a:avLst/>
          </a:prstGeom>
          <a:noFill/>
          <a:ln w="12700" cap="sq">
            <a:noFill/>
            <a:miter lim="800000"/>
            <a:headEnd type="none" w="sm" len="sm"/>
            <a:tailEnd type="none" w="sm" len="sm"/>
          </a:ln>
        </p:spPr>
        <p:txBody>
          <a:bodyPr wrap="square">
            <a:spAutoFit/>
          </a:bodyPr>
          <a:lstStyle/>
          <a:p>
            <a:pPr algn="l">
              <a:lnSpc>
                <a:spcPct val="150000"/>
              </a:lnSpc>
            </a:pPr>
            <a:r>
              <a:rPr lang="tr-TR" altLang="tr-TR" sz="2800" dirty="0" smtClean="0">
                <a:latin typeface="Comic Sans MS" pitchFamily="66" charset="0"/>
              </a:rPr>
              <a:t>Salgın????</a:t>
            </a:r>
            <a:endParaRPr lang="en-US" altLang="tr-TR" sz="2800" dirty="0">
              <a:latin typeface="Comic Sans MS" pitchFamily="66" charset="0"/>
            </a:endParaRPr>
          </a:p>
          <a:p>
            <a:pPr algn="l">
              <a:lnSpc>
                <a:spcPct val="150000"/>
              </a:lnSpc>
              <a:buFont typeface="Wingdings" pitchFamily="2" charset="2"/>
              <a:buChar char="§"/>
            </a:pPr>
            <a:r>
              <a:rPr lang="tr-TR" altLang="tr-TR" sz="2800" dirty="0" smtClean="0">
                <a:latin typeface="Comic Sans MS" pitchFamily="66" charset="0"/>
              </a:rPr>
              <a:t> Uygun </a:t>
            </a:r>
            <a:r>
              <a:rPr lang="tr-TR" altLang="tr-TR" sz="2800" dirty="0">
                <a:latin typeface="Comic Sans MS" pitchFamily="66" charset="0"/>
              </a:rPr>
              <a:t>bilgi, gerekli malzeme ve ekipman temin edilmeli</a:t>
            </a:r>
          </a:p>
          <a:p>
            <a:pPr algn="l">
              <a:buFont typeface="Wingdings" pitchFamily="2" charset="2"/>
              <a:buChar char="§"/>
            </a:pPr>
            <a:r>
              <a:rPr lang="tr-TR" altLang="tr-TR" sz="2800" dirty="0" smtClean="0">
                <a:latin typeface="Comic Sans MS" pitchFamily="66" charset="0"/>
              </a:rPr>
              <a:t> Konu </a:t>
            </a:r>
            <a:r>
              <a:rPr lang="tr-TR" altLang="tr-TR" sz="2800" dirty="0">
                <a:latin typeface="Comic Sans MS" pitchFamily="66" charset="0"/>
              </a:rPr>
              <a:t>hakkında bilgili uzmanlarla istişare </a:t>
            </a:r>
            <a:r>
              <a:rPr lang="tr-TR" altLang="tr-TR" sz="2800" dirty="0" smtClean="0">
                <a:latin typeface="Comic Sans MS" pitchFamily="66" charset="0"/>
              </a:rPr>
              <a:t>edilmeli</a:t>
            </a:r>
          </a:p>
          <a:p>
            <a:pPr algn="l">
              <a:buFont typeface="Wingdings" pitchFamily="2" charset="2"/>
              <a:buChar char="§"/>
            </a:pPr>
            <a:endParaRPr lang="tr-TR" altLang="tr-TR" sz="2800" dirty="0">
              <a:latin typeface="Comic Sans MS" pitchFamily="66" charset="0"/>
            </a:endParaRPr>
          </a:p>
          <a:p>
            <a:pPr algn="l">
              <a:buFont typeface="Wingdings" pitchFamily="2" charset="2"/>
              <a:buChar char="§"/>
            </a:pPr>
            <a:r>
              <a:rPr lang="tr-TR" altLang="tr-TR" sz="2800" dirty="0" smtClean="0">
                <a:latin typeface="Comic Sans MS" pitchFamily="66" charset="0"/>
              </a:rPr>
              <a:t> Gerekli </a:t>
            </a:r>
            <a:r>
              <a:rPr lang="tr-TR" altLang="tr-TR" sz="2800" dirty="0">
                <a:latin typeface="Comic Sans MS" pitchFamily="66" charset="0"/>
              </a:rPr>
              <a:t>literatür bilgisi derlenmeli</a:t>
            </a:r>
          </a:p>
          <a:p>
            <a:pPr>
              <a:lnSpc>
                <a:spcPct val="150000"/>
              </a:lnSpc>
              <a:buFontTx/>
              <a:buChar char="•"/>
            </a:pPr>
            <a:endParaRPr lang="tr-TR" altLang="tr-TR" sz="2800" dirty="0">
              <a:latin typeface="Comic Sans MS" pitchFamily="66"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b="6177"/>
          <a:stretch/>
        </p:blipFill>
        <p:spPr bwMode="auto">
          <a:xfrm>
            <a:off x="6643702" y="5286388"/>
            <a:ext cx="2099372" cy="141223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3"/>
          <p:cNvSpPr txBox="1">
            <a:spLocks noChangeArrowheads="1"/>
          </p:cNvSpPr>
          <p:nvPr/>
        </p:nvSpPr>
        <p:spPr bwMode="auto">
          <a:xfrm>
            <a:off x="571472" y="857232"/>
            <a:ext cx="7837487" cy="523220"/>
          </a:xfrm>
          <a:prstGeom prst="rect">
            <a:avLst/>
          </a:prstGeom>
          <a:noFill/>
          <a:ln w="12700" cap="sq">
            <a:noFill/>
            <a:miter lim="800000"/>
            <a:headEnd type="none" w="sm" len="sm"/>
            <a:tailEnd type="none" w="sm" len="sm"/>
          </a:ln>
        </p:spPr>
        <p:txBody>
          <a:bodyPr>
            <a:spAutoFit/>
          </a:bodyPr>
          <a:lstStyle/>
          <a:p>
            <a:r>
              <a:rPr lang="tr-TR" altLang="tr-TR" sz="2800" dirty="0">
                <a:solidFill>
                  <a:schemeClr val="accent1">
                    <a:lumMod val="50000"/>
                  </a:schemeClr>
                </a:solidFill>
                <a:latin typeface="Comic Sans MS" pitchFamily="66" charset="0"/>
              </a:rPr>
              <a:t> 2-  Salgın varlığının gösterilmesi </a:t>
            </a:r>
          </a:p>
        </p:txBody>
      </p:sp>
      <p:sp>
        <p:nvSpPr>
          <p:cNvPr id="56324" name="Text Box 4"/>
          <p:cNvSpPr txBox="1">
            <a:spLocks noChangeArrowheads="1"/>
          </p:cNvSpPr>
          <p:nvPr/>
        </p:nvSpPr>
        <p:spPr bwMode="auto">
          <a:xfrm>
            <a:off x="571472" y="1785926"/>
            <a:ext cx="8286808" cy="3508653"/>
          </a:xfrm>
          <a:prstGeom prst="rect">
            <a:avLst/>
          </a:prstGeom>
          <a:noFill/>
          <a:ln w="12700" cap="sq">
            <a:noFill/>
            <a:miter lim="800000"/>
            <a:headEnd type="none" w="sm" len="sm"/>
            <a:tailEnd type="none" w="sm" len="sm"/>
          </a:ln>
        </p:spPr>
        <p:txBody>
          <a:bodyPr wrap="square">
            <a:spAutoFit/>
          </a:bodyPr>
          <a:lstStyle/>
          <a:p>
            <a:pPr algn="l">
              <a:lnSpc>
                <a:spcPct val="150000"/>
              </a:lnSpc>
              <a:buFontTx/>
              <a:buChar char="•"/>
            </a:pPr>
            <a:r>
              <a:rPr lang="tr-TR" altLang="tr-TR" sz="2400" dirty="0">
                <a:latin typeface="Comic Sans MS" pitchFamily="66" charset="0"/>
              </a:rPr>
              <a:t>Vakaların ortak nedenlerle ilişkili oldukları gösterilmeli</a:t>
            </a:r>
          </a:p>
          <a:p>
            <a:pPr algn="l">
              <a:lnSpc>
                <a:spcPct val="150000"/>
              </a:lnSpc>
              <a:buFontTx/>
              <a:buChar char="•"/>
            </a:pPr>
            <a:r>
              <a:rPr lang="tr-TR" altLang="tr-TR" sz="2400" dirty="0">
                <a:latin typeface="Comic Sans MS" pitchFamily="66" charset="0"/>
              </a:rPr>
              <a:t>Beklenen vaka sayısı tahmin </a:t>
            </a:r>
            <a:r>
              <a:rPr lang="tr-TR" altLang="tr-TR" sz="2400" dirty="0" smtClean="0">
                <a:latin typeface="Comic Sans MS" pitchFamily="66" charset="0"/>
              </a:rPr>
              <a:t>edilmeli</a:t>
            </a:r>
          </a:p>
          <a:p>
            <a:pPr algn="l">
              <a:lnSpc>
                <a:spcPct val="150000"/>
              </a:lnSpc>
              <a:buFontTx/>
              <a:buChar char="•"/>
            </a:pPr>
            <a:endParaRPr lang="tr-TR" altLang="tr-TR" sz="2400" dirty="0">
              <a:latin typeface="Comic Sans MS" pitchFamily="66" charset="0"/>
            </a:endParaRPr>
          </a:p>
          <a:p>
            <a:pPr algn="l">
              <a:lnSpc>
                <a:spcPct val="150000"/>
              </a:lnSpc>
            </a:pPr>
            <a:r>
              <a:rPr lang="tr-TR" altLang="tr-TR" sz="2400" dirty="0">
                <a:latin typeface="Comic Sans MS" pitchFamily="66" charset="0"/>
              </a:rPr>
              <a:t>  </a:t>
            </a:r>
            <a:r>
              <a:rPr lang="tr-TR" altLang="tr-TR" sz="2800" dirty="0" smtClean="0">
                <a:solidFill>
                  <a:schemeClr val="accent1">
                    <a:lumMod val="50000"/>
                  </a:schemeClr>
                </a:solidFill>
                <a:latin typeface="Comic Sans MS" pitchFamily="66" charset="0"/>
              </a:rPr>
              <a:t>3- </a:t>
            </a:r>
            <a:r>
              <a:rPr lang="tr-TR" altLang="tr-TR" sz="2800" dirty="0">
                <a:solidFill>
                  <a:schemeClr val="accent1">
                    <a:lumMod val="50000"/>
                  </a:schemeClr>
                </a:solidFill>
                <a:latin typeface="Comic Sans MS" pitchFamily="66" charset="0"/>
              </a:rPr>
              <a:t>Tanının kesinleştirilmesi </a:t>
            </a:r>
            <a:endParaRPr lang="tr-TR" altLang="tr-TR" sz="2400" dirty="0">
              <a:solidFill>
                <a:schemeClr val="accent1">
                  <a:lumMod val="50000"/>
                </a:schemeClr>
              </a:solidFill>
              <a:latin typeface="Comic Sans MS" pitchFamily="66" charset="0"/>
            </a:endParaRPr>
          </a:p>
          <a:p>
            <a:pPr algn="l">
              <a:lnSpc>
                <a:spcPct val="150000"/>
              </a:lnSpc>
            </a:pPr>
            <a:r>
              <a:rPr lang="tr-TR" altLang="tr-TR" sz="2400" dirty="0">
                <a:latin typeface="Comic Sans MS" pitchFamily="66" charset="0"/>
              </a:rPr>
              <a:t>	Belirli bir bölgede belirli bir zaman diliminde beklenenden daha </a:t>
            </a:r>
            <a:r>
              <a:rPr lang="tr-TR" altLang="tr-TR" sz="2400" dirty="0">
                <a:latin typeface="Comic Sans MS" pitchFamily="66" charset="0"/>
                <a:sym typeface="Symbol" pitchFamily="18" charset="2"/>
              </a:rPr>
              <a:t></a:t>
            </a:r>
            <a:r>
              <a:rPr lang="tr-TR" altLang="tr-TR" sz="2400" dirty="0">
                <a:latin typeface="Comic Sans MS" pitchFamily="66" charset="0"/>
              </a:rPr>
              <a:t> olgu görülmesi </a:t>
            </a:r>
            <a:r>
              <a:rPr lang="tr-TR" altLang="tr-TR" sz="2400" dirty="0">
                <a:latin typeface="Comic Sans MS" pitchFamily="66" charset="0"/>
                <a:sym typeface="Symbol" pitchFamily="18" charset="2"/>
              </a:rPr>
              <a:t></a:t>
            </a:r>
            <a:r>
              <a:rPr lang="tr-TR" altLang="tr-TR" sz="2400" dirty="0">
                <a:latin typeface="Comic Sans MS" pitchFamily="66" charset="0"/>
              </a:rPr>
              <a:t> SALGIN (p&lt;0.05) </a:t>
            </a: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642910" y="857232"/>
            <a:ext cx="8215370" cy="523220"/>
          </a:xfrm>
          <a:prstGeom prst="rect">
            <a:avLst/>
          </a:prstGeom>
          <a:noFill/>
          <a:ln w="12700" cap="sq">
            <a:noFill/>
            <a:miter lim="800000"/>
            <a:headEnd type="none" w="sm" len="sm"/>
            <a:tailEnd type="none" w="sm" len="sm"/>
          </a:ln>
        </p:spPr>
        <p:txBody>
          <a:bodyPr wrap="square">
            <a:spAutoFit/>
          </a:bodyPr>
          <a:lstStyle/>
          <a:p>
            <a:pPr algn="l"/>
            <a:r>
              <a:rPr lang="tr-TR" altLang="tr-TR" sz="2800" dirty="0">
                <a:solidFill>
                  <a:schemeClr val="accent1">
                    <a:lumMod val="50000"/>
                  </a:schemeClr>
                </a:solidFill>
                <a:latin typeface="Comic Sans MS" pitchFamily="66" charset="0"/>
              </a:rPr>
              <a:t>4-Vaka tanımının yapılması, saptanıp sayılması</a:t>
            </a:r>
          </a:p>
        </p:txBody>
      </p:sp>
      <p:sp>
        <p:nvSpPr>
          <p:cNvPr id="57348" name="Text Box 4"/>
          <p:cNvSpPr txBox="1">
            <a:spLocks noChangeArrowheads="1"/>
          </p:cNvSpPr>
          <p:nvPr/>
        </p:nvSpPr>
        <p:spPr bwMode="auto">
          <a:xfrm>
            <a:off x="714348" y="1785926"/>
            <a:ext cx="7056437" cy="3539430"/>
          </a:xfrm>
          <a:prstGeom prst="rect">
            <a:avLst/>
          </a:prstGeom>
          <a:noFill/>
          <a:ln w="12700" cap="sq">
            <a:noFill/>
            <a:miter lim="800000"/>
            <a:headEnd type="none" w="sm" len="sm"/>
            <a:tailEnd type="none" w="sm" len="sm"/>
          </a:ln>
        </p:spPr>
        <p:txBody>
          <a:bodyPr>
            <a:spAutoFit/>
          </a:bodyPr>
          <a:lstStyle/>
          <a:p>
            <a:pPr algn="l"/>
            <a:r>
              <a:rPr lang="tr-TR" altLang="tr-TR" sz="2800" dirty="0" smtClean="0">
                <a:latin typeface="Comic Sans MS" pitchFamily="66" charset="0"/>
              </a:rPr>
              <a:t>*Ortak klinik </a:t>
            </a:r>
            <a:r>
              <a:rPr lang="tr-TR" altLang="tr-TR" sz="2800" dirty="0">
                <a:latin typeface="Comic Sans MS" pitchFamily="66" charset="0"/>
              </a:rPr>
              <a:t>bulgularına dayanarak yapılmalı, </a:t>
            </a:r>
            <a:endParaRPr lang="tr-TR" altLang="tr-TR" sz="2800" dirty="0" smtClean="0">
              <a:latin typeface="Comic Sans MS" pitchFamily="66" charset="0"/>
            </a:endParaRPr>
          </a:p>
          <a:p>
            <a:pPr algn="l"/>
            <a:endParaRPr lang="tr-TR" altLang="tr-TR" sz="2800" dirty="0">
              <a:latin typeface="Comic Sans MS" pitchFamily="66" charset="0"/>
            </a:endParaRPr>
          </a:p>
          <a:p>
            <a:pPr algn="l"/>
            <a:r>
              <a:rPr lang="tr-TR" altLang="tr-TR" sz="2800" dirty="0" smtClean="0">
                <a:latin typeface="Comic Sans MS" pitchFamily="66" charset="0"/>
              </a:rPr>
              <a:t>*Kişi, </a:t>
            </a:r>
            <a:r>
              <a:rPr lang="tr-TR" altLang="tr-TR" sz="2800" dirty="0">
                <a:latin typeface="Comic Sans MS" pitchFamily="66" charset="0"/>
              </a:rPr>
              <a:t>yer ve zaman, maruz kalma ve risk faktörlerini de içermeli</a:t>
            </a:r>
            <a:r>
              <a:rPr lang="tr-TR" altLang="tr-TR" sz="2800" dirty="0" smtClean="0">
                <a:latin typeface="Comic Sans MS" pitchFamily="66" charset="0"/>
              </a:rPr>
              <a:t>,</a:t>
            </a:r>
          </a:p>
          <a:p>
            <a:pPr algn="l"/>
            <a:endParaRPr lang="tr-TR" altLang="tr-TR" sz="2800" dirty="0">
              <a:latin typeface="Comic Sans MS" pitchFamily="66" charset="0"/>
            </a:endParaRPr>
          </a:p>
          <a:p>
            <a:pPr algn="l"/>
            <a:r>
              <a:rPr lang="tr-TR" altLang="tr-TR" sz="2800" dirty="0">
                <a:latin typeface="Comic Sans MS" pitchFamily="66" charset="0"/>
              </a:rPr>
              <a:t>* Çok sayıda kaynaktan yararlanılarak sayılmalı, </a:t>
            </a:r>
            <a:endParaRPr lang="tr-TR" altLang="tr-TR" sz="2800" dirty="0"/>
          </a:p>
        </p:txBody>
      </p:sp>
      <p:pic>
        <p:nvPicPr>
          <p:cNvPr id="57349" name="Picture 5" descr="AMDOUBT"/>
          <p:cNvPicPr>
            <a:picLocks noChangeAspect="1" noChangeArrowheads="1"/>
          </p:cNvPicPr>
          <p:nvPr/>
        </p:nvPicPr>
        <p:blipFill>
          <a:blip r:embed="rId3"/>
          <a:srcRect/>
          <a:stretch>
            <a:fillRect/>
          </a:stretch>
        </p:blipFill>
        <p:spPr bwMode="auto">
          <a:xfrm>
            <a:off x="7667625" y="1989138"/>
            <a:ext cx="1152525" cy="3849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785786" y="500042"/>
            <a:ext cx="7486650" cy="990600"/>
          </a:xfrm>
        </p:spPr>
        <p:txBody>
          <a:bodyPr/>
          <a:lstStyle/>
          <a:p>
            <a:r>
              <a:rPr lang="tr-TR" altLang="tr-TR" sz="2800" dirty="0" smtClean="0">
                <a:solidFill>
                  <a:schemeClr val="accent1">
                    <a:lumMod val="50000"/>
                  </a:schemeClr>
                </a:solidFill>
                <a:latin typeface="Comic Sans MS" pitchFamily="66" charset="0"/>
              </a:rPr>
              <a:t>VAKALAR??</a:t>
            </a:r>
          </a:p>
        </p:txBody>
      </p:sp>
      <p:sp>
        <p:nvSpPr>
          <p:cNvPr id="58371" name="Content Placeholder 2"/>
          <p:cNvSpPr>
            <a:spLocks noGrp="1"/>
          </p:cNvSpPr>
          <p:nvPr>
            <p:ph sz="quarter" idx="1"/>
          </p:nvPr>
        </p:nvSpPr>
        <p:spPr>
          <a:xfrm>
            <a:off x="539750" y="1752600"/>
            <a:ext cx="7918450" cy="4191000"/>
          </a:xfrm>
        </p:spPr>
        <p:txBody>
          <a:bodyPr/>
          <a:lstStyle/>
          <a:p>
            <a:r>
              <a:rPr lang="tr-TR" altLang="tr-TR" dirty="0" smtClean="0">
                <a:latin typeface="Comic Sans MS" pitchFamily="66" charset="0"/>
              </a:rPr>
              <a:t>Kesin vakalar: </a:t>
            </a:r>
            <a:r>
              <a:rPr lang="tr-TR" altLang="tr-TR" dirty="0" err="1" smtClean="0">
                <a:latin typeface="Comic Sans MS" pitchFamily="66" charset="0"/>
              </a:rPr>
              <a:t>Laboratuvar</a:t>
            </a:r>
            <a:r>
              <a:rPr lang="tr-TR" altLang="tr-TR" dirty="0" smtClean="0">
                <a:latin typeface="Comic Sans MS" pitchFamily="66" charset="0"/>
              </a:rPr>
              <a:t> tanısı var.</a:t>
            </a:r>
          </a:p>
          <a:p>
            <a:endParaRPr lang="tr-TR" altLang="tr-TR" dirty="0" smtClean="0">
              <a:latin typeface="Comic Sans MS" pitchFamily="66" charset="0"/>
            </a:endParaRPr>
          </a:p>
          <a:p>
            <a:r>
              <a:rPr lang="tr-TR" altLang="tr-TR" dirty="0" smtClean="0">
                <a:latin typeface="Comic Sans MS" pitchFamily="66" charset="0"/>
              </a:rPr>
              <a:t>Kuvvetle olası: </a:t>
            </a:r>
            <a:r>
              <a:rPr lang="tr-TR" altLang="tr-TR" dirty="0" err="1" smtClean="0">
                <a:latin typeface="Comic Sans MS" pitchFamily="66" charset="0"/>
              </a:rPr>
              <a:t>Laboratuvar</a:t>
            </a:r>
            <a:r>
              <a:rPr lang="tr-TR" altLang="tr-TR" dirty="0" smtClean="0">
                <a:latin typeface="Comic Sans MS" pitchFamily="66" charset="0"/>
              </a:rPr>
              <a:t> tanısı yok, tipik klinik bulgular var.</a:t>
            </a:r>
          </a:p>
          <a:p>
            <a:endParaRPr lang="tr-TR" altLang="tr-TR" dirty="0" smtClean="0">
              <a:latin typeface="Comic Sans MS" pitchFamily="66" charset="0"/>
            </a:endParaRPr>
          </a:p>
          <a:p>
            <a:r>
              <a:rPr lang="tr-TR" altLang="tr-TR" dirty="0" smtClean="0">
                <a:latin typeface="Comic Sans MS" pitchFamily="66" charset="0"/>
              </a:rPr>
              <a:t>Olası:</a:t>
            </a:r>
            <a:r>
              <a:rPr lang="tr-TR" altLang="tr-TR" dirty="0" smtClean="0">
                <a:solidFill>
                  <a:srgbClr val="FF99FF"/>
                </a:solidFill>
                <a:latin typeface="Comic Sans MS" pitchFamily="66" charset="0"/>
              </a:rPr>
              <a:t> </a:t>
            </a:r>
            <a:r>
              <a:rPr lang="tr-TR" altLang="tr-TR" dirty="0" smtClean="0">
                <a:latin typeface="Comic Sans MS" pitchFamily="66" charset="0"/>
              </a:rPr>
              <a:t>Sadece bazı klinik özellikler var.</a:t>
            </a:r>
            <a:endParaRPr lang="tr-TR" altLang="tr-TR"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28596" y="1857364"/>
            <a:ext cx="8458200" cy="4027487"/>
          </a:xfrm>
        </p:spPr>
        <p:txBody>
          <a:bodyPr>
            <a:normAutofit/>
          </a:bodyPr>
          <a:lstStyle/>
          <a:p>
            <a:pPr marL="36576" indent="0">
              <a:buFontTx/>
              <a:buNone/>
              <a:defRPr/>
            </a:pPr>
            <a:r>
              <a:rPr lang="tr-TR" sz="2800" dirty="0" smtClean="0">
                <a:latin typeface="Comic Sans MS" pitchFamily="66" charset="0"/>
              </a:rPr>
              <a:t>*Salgının kişi, yer, zaman özellikleri saptanır.</a:t>
            </a:r>
          </a:p>
          <a:p>
            <a:pPr marL="36576" indent="0">
              <a:buFontTx/>
              <a:buNone/>
              <a:defRPr/>
            </a:pPr>
            <a:endParaRPr lang="tr-TR" sz="2800" dirty="0" smtClean="0">
              <a:latin typeface="Comic Sans MS" pitchFamily="66" charset="0"/>
            </a:endParaRPr>
          </a:p>
          <a:p>
            <a:pPr>
              <a:buFontTx/>
              <a:buNone/>
              <a:defRPr/>
            </a:pPr>
            <a:r>
              <a:rPr lang="tr-TR" sz="2800" dirty="0" smtClean="0">
                <a:latin typeface="Comic Sans MS" pitchFamily="66" charset="0"/>
              </a:rPr>
              <a:t>*Bilginin güvenilirliği test edilir.</a:t>
            </a:r>
          </a:p>
          <a:p>
            <a:pPr>
              <a:buFontTx/>
              <a:buNone/>
              <a:defRPr/>
            </a:pPr>
            <a:endParaRPr lang="tr-TR" sz="2800" dirty="0" smtClean="0">
              <a:latin typeface="Comic Sans MS" pitchFamily="66" charset="0"/>
            </a:endParaRPr>
          </a:p>
          <a:p>
            <a:pPr>
              <a:buFontTx/>
              <a:buNone/>
              <a:defRPr/>
            </a:pPr>
            <a:r>
              <a:rPr lang="tr-TR" sz="2800" dirty="0" smtClean="0">
                <a:latin typeface="Comic Sans MS" pitchFamily="66" charset="0"/>
              </a:rPr>
              <a:t>*Zaman içindeki seyri, coğrafi yayılımı, etkilenen nüfus hakkında bilgi edinilir.</a:t>
            </a:r>
          </a:p>
          <a:p>
            <a:pPr>
              <a:buFontTx/>
              <a:buNone/>
              <a:defRPr/>
            </a:pPr>
            <a:endParaRPr lang="tr-TR" sz="2800" dirty="0">
              <a:latin typeface="Comic Sans MS" pitchFamily="66" charset="0"/>
            </a:endParaRPr>
          </a:p>
        </p:txBody>
      </p:sp>
      <p:sp>
        <p:nvSpPr>
          <p:cNvPr id="5" name="Text Box 2"/>
          <p:cNvSpPr txBox="1">
            <a:spLocks noChangeArrowheads="1"/>
          </p:cNvSpPr>
          <p:nvPr/>
        </p:nvSpPr>
        <p:spPr bwMode="auto">
          <a:xfrm>
            <a:off x="214282" y="928670"/>
            <a:ext cx="9429784" cy="523220"/>
          </a:xfrm>
          <a:prstGeom prst="rect">
            <a:avLst/>
          </a:prstGeom>
          <a:noFill/>
          <a:ln w="12700" cap="sq">
            <a:noFill/>
            <a:miter lim="800000"/>
            <a:headEnd type="none" w="sm" len="sm"/>
            <a:tailEnd type="none" w="sm" len="sm"/>
          </a:ln>
        </p:spPr>
        <p:txBody>
          <a:bodyPr wrap="square">
            <a:spAutoFit/>
          </a:bodyPr>
          <a:lstStyle/>
          <a:p>
            <a:pPr marL="550863" indent="-514350"/>
            <a:r>
              <a:rPr lang="tr-TR" altLang="tr-TR" sz="2800" dirty="0" smtClean="0">
                <a:solidFill>
                  <a:schemeClr val="accent1">
                    <a:lumMod val="50000"/>
                  </a:schemeClr>
                </a:solidFill>
                <a:latin typeface="Comic Sans MS" pitchFamily="66" charset="0"/>
              </a:rPr>
              <a:t>5- Tanımlayıcı epidemiyolojik incelemeler yapılması</a:t>
            </a:r>
          </a:p>
        </p:txBody>
      </p:sp>
      <p:pic>
        <p:nvPicPr>
          <p:cNvPr id="4"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691680" y="5143512"/>
            <a:ext cx="1522998" cy="146660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71472" y="5572140"/>
            <a:ext cx="714380" cy="92368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685800" y="476250"/>
            <a:ext cx="7772400" cy="649288"/>
          </a:xfrm>
        </p:spPr>
        <p:txBody>
          <a:bodyPr>
            <a:normAutofit/>
          </a:bodyPr>
          <a:lstStyle/>
          <a:p>
            <a:r>
              <a:rPr lang="tr-TR" altLang="tr-TR" b="1" dirty="0" smtClean="0">
                <a:solidFill>
                  <a:schemeClr val="accent1">
                    <a:lumMod val="50000"/>
                  </a:schemeClr>
                </a:solidFill>
                <a:latin typeface="Comic Sans MS" pitchFamily="66" charset="0"/>
              </a:rPr>
              <a:t>Zaman Özellikleri</a:t>
            </a:r>
          </a:p>
        </p:txBody>
      </p:sp>
      <p:pic>
        <p:nvPicPr>
          <p:cNvPr id="60419" name="Content Placeholder 5"/>
          <p:cNvPicPr>
            <a:picLocks noGrp="1" noChangeAspect="1"/>
          </p:cNvPicPr>
          <p:nvPr>
            <p:ph sz="quarter" idx="1"/>
          </p:nvPr>
        </p:nvPicPr>
        <p:blipFill>
          <a:blip r:embed="rId2"/>
          <a:srcRect/>
          <a:stretch>
            <a:fillRect/>
          </a:stretch>
        </p:blipFill>
        <p:spPr>
          <a:xfrm>
            <a:off x="395288" y="1268413"/>
            <a:ext cx="8178800" cy="4773612"/>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500034" y="142852"/>
            <a:ext cx="8218488" cy="1143000"/>
          </a:xfrm>
        </p:spPr>
        <p:txBody>
          <a:bodyPr/>
          <a:lstStyle/>
          <a:p>
            <a:r>
              <a:rPr lang="tr-TR" altLang="tr-TR" sz="2800" dirty="0" smtClean="0">
                <a:solidFill>
                  <a:schemeClr val="accent1">
                    <a:lumMod val="50000"/>
                  </a:schemeClr>
                </a:solidFill>
                <a:latin typeface="Comic Sans MS" pitchFamily="66" charset="0"/>
              </a:rPr>
              <a:t>Tek Kaynaklı Salgın (Kısa </a:t>
            </a:r>
            <a:r>
              <a:rPr lang="tr-TR" altLang="tr-TR" sz="2800" dirty="0" err="1" smtClean="0">
                <a:solidFill>
                  <a:schemeClr val="accent1">
                    <a:lumMod val="50000"/>
                  </a:schemeClr>
                </a:solidFill>
                <a:latin typeface="Comic Sans MS" pitchFamily="66" charset="0"/>
              </a:rPr>
              <a:t>Maruziyet</a:t>
            </a:r>
            <a:r>
              <a:rPr lang="tr-TR" altLang="tr-TR" sz="2800" dirty="0" smtClean="0">
                <a:solidFill>
                  <a:schemeClr val="accent1">
                    <a:lumMod val="50000"/>
                  </a:schemeClr>
                </a:solidFill>
                <a:latin typeface="Comic Sans MS" pitchFamily="66" charset="0"/>
              </a:rPr>
              <a:t> Süreli)</a:t>
            </a:r>
          </a:p>
        </p:txBody>
      </p:sp>
      <p:sp>
        <p:nvSpPr>
          <p:cNvPr id="61443" name="Content Placeholder 2"/>
          <p:cNvSpPr>
            <a:spLocks noGrp="1"/>
          </p:cNvSpPr>
          <p:nvPr>
            <p:ph sz="quarter" idx="1"/>
          </p:nvPr>
        </p:nvSpPr>
        <p:spPr>
          <a:xfrm>
            <a:off x="457200" y="1600200"/>
            <a:ext cx="8291513" cy="4525963"/>
          </a:xfrm>
        </p:spPr>
        <p:txBody>
          <a:bodyPr>
            <a:noAutofit/>
          </a:bodyPr>
          <a:lstStyle/>
          <a:p>
            <a:pPr marL="36513" indent="0">
              <a:buFontTx/>
              <a:buNone/>
            </a:pPr>
            <a:r>
              <a:rPr lang="tr-TR" altLang="tr-TR" sz="1600" b="1" dirty="0" smtClean="0">
                <a:latin typeface="Comic Sans MS" pitchFamily="66" charset="0"/>
              </a:rPr>
              <a:t>Vaka Sayısı</a:t>
            </a: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200" b="1" dirty="0" smtClean="0">
              <a:latin typeface="Comic Sans MS" pitchFamily="66" charset="0"/>
            </a:endParaRPr>
          </a:p>
          <a:p>
            <a:pPr marL="36513" indent="0">
              <a:buFontTx/>
              <a:buNone/>
            </a:pPr>
            <a:endParaRPr lang="tr-TR" altLang="tr-TR" sz="1400" b="1" dirty="0" smtClean="0">
              <a:latin typeface="Comic Sans MS" pitchFamily="66" charset="0"/>
            </a:endParaRPr>
          </a:p>
          <a:p>
            <a:pPr marL="36513" indent="0">
              <a:buFontTx/>
              <a:buNone/>
            </a:pPr>
            <a:r>
              <a:rPr lang="tr-TR" altLang="tr-TR" sz="1200" b="1" dirty="0" smtClean="0">
                <a:latin typeface="Comic Sans MS" pitchFamily="66" charset="0"/>
              </a:rPr>
              <a:t>							</a:t>
            </a:r>
            <a:r>
              <a:rPr lang="tr-TR" altLang="tr-TR" sz="1600" b="1" dirty="0" smtClean="0">
                <a:latin typeface="Comic Sans MS" pitchFamily="66" charset="0"/>
              </a:rPr>
              <a:t>Zaman</a:t>
            </a:r>
          </a:p>
        </p:txBody>
      </p:sp>
      <p:cxnSp>
        <p:nvCxnSpPr>
          <p:cNvPr id="7" name="Straight Connector 6"/>
          <p:cNvCxnSpPr/>
          <p:nvPr/>
        </p:nvCxnSpPr>
        <p:spPr>
          <a:xfrm>
            <a:off x="900113" y="1844675"/>
            <a:ext cx="0" cy="4032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00113" y="5876925"/>
            <a:ext cx="5832475"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Freeform 4"/>
          <p:cNvSpPr/>
          <p:nvPr/>
        </p:nvSpPr>
        <p:spPr>
          <a:xfrm>
            <a:off x="1186543" y="3091535"/>
            <a:ext cx="5116286" cy="2460179"/>
          </a:xfrm>
          <a:custGeom>
            <a:avLst/>
            <a:gdLst>
              <a:gd name="connsiteX0" fmla="*/ 0 w 5116286"/>
              <a:gd name="connsiteY0" fmla="*/ 2438408 h 2460179"/>
              <a:gd name="connsiteX1" fmla="*/ 1164771 w 5116286"/>
              <a:gd name="connsiteY1" fmla="*/ 8 h 2460179"/>
              <a:gd name="connsiteX2" fmla="*/ 5116286 w 5116286"/>
              <a:gd name="connsiteY2" fmla="*/ 2460179 h 2460179"/>
            </a:gdLst>
            <a:ahLst/>
            <a:cxnLst>
              <a:cxn ang="0">
                <a:pos x="connsiteX0" y="connsiteY0"/>
              </a:cxn>
              <a:cxn ang="0">
                <a:pos x="connsiteX1" y="connsiteY1"/>
              </a:cxn>
              <a:cxn ang="0">
                <a:pos x="connsiteX2" y="connsiteY2"/>
              </a:cxn>
            </a:cxnLst>
            <a:rect l="l" t="t" r="r" b="b"/>
            <a:pathLst>
              <a:path w="5116286" h="2460179">
                <a:moveTo>
                  <a:pt x="0" y="2438408"/>
                </a:moveTo>
                <a:cubicBezTo>
                  <a:pt x="156028" y="1217393"/>
                  <a:pt x="312057" y="-3621"/>
                  <a:pt x="1164771" y="8"/>
                </a:cubicBezTo>
                <a:cubicBezTo>
                  <a:pt x="2017485" y="3636"/>
                  <a:pt x="3566885" y="1231907"/>
                  <a:pt x="5116286" y="2460179"/>
                </a:cubicBezTo>
              </a:path>
            </a:pathLst>
          </a:custGeom>
          <a:effectLst>
            <a:glow rad="1397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txBody>
          <a:bodyPr anchor="ctr"/>
          <a:lstStyle/>
          <a:p>
            <a:pPr>
              <a:defRPr/>
            </a:pPr>
            <a:endParaRPr lang="tr-T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500034" y="0"/>
            <a:ext cx="8218488" cy="1143000"/>
          </a:xfrm>
        </p:spPr>
        <p:txBody>
          <a:bodyPr/>
          <a:lstStyle/>
          <a:p>
            <a:r>
              <a:rPr lang="tr-TR" altLang="tr-TR" sz="2800" dirty="0" smtClean="0">
                <a:solidFill>
                  <a:schemeClr val="accent1">
                    <a:lumMod val="50000"/>
                  </a:schemeClr>
                </a:solidFill>
                <a:latin typeface="Comic Sans MS" pitchFamily="66" charset="0"/>
              </a:rPr>
              <a:t>Tek Kaynaklı Salgın (Uzun </a:t>
            </a:r>
            <a:r>
              <a:rPr lang="tr-TR" altLang="tr-TR" sz="2800" dirty="0" err="1" smtClean="0">
                <a:solidFill>
                  <a:schemeClr val="accent1">
                    <a:lumMod val="50000"/>
                  </a:schemeClr>
                </a:solidFill>
                <a:latin typeface="Comic Sans MS" pitchFamily="66" charset="0"/>
              </a:rPr>
              <a:t>Maruziyet</a:t>
            </a:r>
            <a:r>
              <a:rPr lang="tr-TR" altLang="tr-TR" sz="2800" dirty="0" smtClean="0">
                <a:solidFill>
                  <a:schemeClr val="accent1">
                    <a:lumMod val="50000"/>
                  </a:schemeClr>
                </a:solidFill>
                <a:latin typeface="Comic Sans MS" pitchFamily="66" charset="0"/>
              </a:rPr>
              <a:t> Süreli)</a:t>
            </a:r>
          </a:p>
        </p:txBody>
      </p:sp>
      <p:sp>
        <p:nvSpPr>
          <p:cNvPr id="62467" name="Content Placeholder 2"/>
          <p:cNvSpPr>
            <a:spLocks noGrp="1"/>
          </p:cNvSpPr>
          <p:nvPr>
            <p:ph sz="quarter" idx="1"/>
          </p:nvPr>
        </p:nvSpPr>
        <p:spPr>
          <a:xfrm>
            <a:off x="457200" y="1600200"/>
            <a:ext cx="8291513" cy="4525963"/>
          </a:xfrm>
        </p:spPr>
        <p:txBody>
          <a:bodyPr>
            <a:normAutofit fontScale="92500" lnSpcReduction="20000"/>
          </a:bodyPr>
          <a:lstStyle/>
          <a:p>
            <a:pPr marL="36513" indent="0">
              <a:buFontTx/>
              <a:buNone/>
            </a:pPr>
            <a:r>
              <a:rPr lang="tr-TR" altLang="tr-TR" sz="1700" b="1" dirty="0" smtClean="0">
                <a:latin typeface="Comic Sans MS" pitchFamily="66" charset="0"/>
              </a:rPr>
              <a:t>Vaka Sayısı</a:t>
            </a:r>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endParaRPr lang="tr-TR" altLang="tr-TR" sz="1200" b="1" dirty="0" smtClean="0"/>
          </a:p>
          <a:p>
            <a:pPr marL="36513" indent="0">
              <a:buFontTx/>
              <a:buNone/>
            </a:pPr>
            <a:r>
              <a:rPr lang="tr-TR" altLang="tr-TR" sz="1200" b="1" dirty="0" smtClean="0"/>
              <a:t>							</a:t>
            </a:r>
            <a:r>
              <a:rPr lang="tr-TR" altLang="tr-TR" sz="1700" b="1" dirty="0" smtClean="0">
                <a:latin typeface="Comic Sans MS" pitchFamily="66" charset="0"/>
              </a:rPr>
              <a:t>Zaman</a:t>
            </a:r>
          </a:p>
        </p:txBody>
      </p:sp>
      <p:cxnSp>
        <p:nvCxnSpPr>
          <p:cNvPr id="7" name="Straight Connector 6"/>
          <p:cNvCxnSpPr/>
          <p:nvPr/>
        </p:nvCxnSpPr>
        <p:spPr>
          <a:xfrm>
            <a:off x="900113" y="1844675"/>
            <a:ext cx="0" cy="4032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00113" y="5876925"/>
            <a:ext cx="5832475"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Freeform 14"/>
          <p:cNvSpPr/>
          <p:nvPr/>
        </p:nvSpPr>
        <p:spPr>
          <a:xfrm>
            <a:off x="1077686" y="3250559"/>
            <a:ext cx="7184571" cy="2322927"/>
          </a:xfrm>
          <a:custGeom>
            <a:avLst/>
            <a:gdLst>
              <a:gd name="connsiteX0" fmla="*/ 0 w 7184571"/>
              <a:gd name="connsiteY0" fmla="*/ 2279384 h 2322927"/>
              <a:gd name="connsiteX1" fmla="*/ 794657 w 7184571"/>
              <a:gd name="connsiteY1" fmla="*/ 341727 h 2322927"/>
              <a:gd name="connsiteX2" fmla="*/ 4125685 w 7184571"/>
              <a:gd name="connsiteY2" fmla="*/ 189327 h 2322927"/>
              <a:gd name="connsiteX3" fmla="*/ 7184571 w 7184571"/>
              <a:gd name="connsiteY3" fmla="*/ 2322927 h 2322927"/>
            </a:gdLst>
            <a:ahLst/>
            <a:cxnLst>
              <a:cxn ang="0">
                <a:pos x="connsiteX0" y="connsiteY0"/>
              </a:cxn>
              <a:cxn ang="0">
                <a:pos x="connsiteX1" y="connsiteY1"/>
              </a:cxn>
              <a:cxn ang="0">
                <a:pos x="connsiteX2" y="connsiteY2"/>
              </a:cxn>
              <a:cxn ang="0">
                <a:pos x="connsiteX3" y="connsiteY3"/>
              </a:cxn>
            </a:cxnLst>
            <a:rect l="l" t="t" r="r" b="b"/>
            <a:pathLst>
              <a:path w="7184571" h="2322927">
                <a:moveTo>
                  <a:pt x="0" y="2279384"/>
                </a:moveTo>
                <a:cubicBezTo>
                  <a:pt x="53521" y="1484727"/>
                  <a:pt x="107043" y="690070"/>
                  <a:pt x="794657" y="341727"/>
                </a:cubicBezTo>
                <a:cubicBezTo>
                  <a:pt x="1482271" y="-6616"/>
                  <a:pt x="3060699" y="-140873"/>
                  <a:pt x="4125685" y="189327"/>
                </a:cubicBezTo>
                <a:cubicBezTo>
                  <a:pt x="5190671" y="519527"/>
                  <a:pt x="6187621" y="1421227"/>
                  <a:pt x="7184571" y="2322927"/>
                </a:cubicBezTo>
              </a:path>
            </a:pathLst>
          </a:custGeom>
          <a:effectLst>
            <a:glow rad="1397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txBody>
          <a:bodyPr anchor="ctr"/>
          <a:lstStyle/>
          <a:p>
            <a:pPr>
              <a:defRPr/>
            </a:pPr>
            <a:endParaRPr lang="tr-T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611188" y="620713"/>
            <a:ext cx="5256212" cy="720725"/>
          </a:xfrm>
        </p:spPr>
        <p:txBody>
          <a:bodyPr>
            <a:normAutofit/>
          </a:bodyPr>
          <a:lstStyle/>
          <a:p>
            <a:r>
              <a:rPr lang="tr-TR" altLang="tr-TR" sz="3600" dirty="0" smtClean="0">
                <a:solidFill>
                  <a:schemeClr val="accent1">
                    <a:lumMod val="50000"/>
                  </a:schemeClr>
                </a:solidFill>
                <a:latin typeface="Comic Sans MS" pitchFamily="66" charset="0"/>
              </a:rPr>
              <a:t>Yer Özellikleri</a:t>
            </a:r>
          </a:p>
        </p:txBody>
      </p:sp>
      <p:sp>
        <p:nvSpPr>
          <p:cNvPr id="63491" name="Content Placeholder 2"/>
          <p:cNvSpPr>
            <a:spLocks noGrp="1"/>
          </p:cNvSpPr>
          <p:nvPr>
            <p:ph sz="quarter" idx="1"/>
          </p:nvPr>
        </p:nvSpPr>
        <p:spPr/>
        <p:txBody>
          <a:bodyPr/>
          <a:lstStyle/>
          <a:p>
            <a:pPr marL="36513" indent="0">
              <a:buFontTx/>
              <a:buNone/>
            </a:pPr>
            <a:endParaRPr lang="tr-TR" altLang="tr-TR" smtClean="0"/>
          </a:p>
        </p:txBody>
      </p:sp>
      <p:pic>
        <p:nvPicPr>
          <p:cNvPr id="63492" name="Picture 4"/>
          <p:cNvPicPr>
            <a:picLocks noChangeAspect="1" noChangeArrowheads="1"/>
          </p:cNvPicPr>
          <p:nvPr/>
        </p:nvPicPr>
        <p:blipFill>
          <a:blip r:embed="rId2"/>
          <a:srcRect/>
          <a:stretch>
            <a:fillRect/>
          </a:stretch>
        </p:blipFill>
        <p:spPr bwMode="auto">
          <a:xfrm>
            <a:off x="428596" y="1643050"/>
            <a:ext cx="5915025" cy="4537075"/>
          </a:xfrm>
          <a:prstGeom prst="rect">
            <a:avLst/>
          </a:prstGeom>
          <a:noFill/>
          <a:ln w="57150">
            <a:noFill/>
            <a:miter lim="800000"/>
            <a:headEnd/>
            <a:tailEnd/>
          </a:ln>
        </p:spPr>
      </p:pic>
      <p:pic>
        <p:nvPicPr>
          <p:cNvPr id="37893" name="Picture 5"/>
          <p:cNvPicPr>
            <a:picLocks noChangeAspect="1" noChangeArrowheads="1"/>
          </p:cNvPicPr>
          <p:nvPr/>
        </p:nvPicPr>
        <p:blipFill>
          <a:blip r:embed="rId3"/>
          <a:srcRect/>
          <a:stretch>
            <a:fillRect/>
          </a:stretch>
        </p:blipFill>
        <p:spPr bwMode="auto">
          <a:xfrm>
            <a:off x="5929322" y="0"/>
            <a:ext cx="3001962" cy="3148013"/>
          </a:xfrm>
          <a:prstGeom prst="rect">
            <a:avLst/>
          </a:prstGeom>
          <a:noFill/>
          <a:ln w="57150">
            <a:noFill/>
            <a:miter lim="800000"/>
            <a:headEnd/>
            <a:tailEnd/>
          </a:ln>
        </p:spPr>
      </p:pic>
      <p:sp>
        <p:nvSpPr>
          <p:cNvPr id="7" name="6 Oval"/>
          <p:cNvSpPr>
            <a:spLocks noChangeArrowheads="1"/>
          </p:cNvSpPr>
          <p:nvPr/>
        </p:nvSpPr>
        <p:spPr bwMode="auto">
          <a:xfrm>
            <a:off x="3276600" y="3357563"/>
            <a:ext cx="647700" cy="719137"/>
          </a:xfrm>
          <a:prstGeom prst="ellipse">
            <a:avLst/>
          </a:prstGeom>
          <a:noFill/>
          <a:ln w="57150" algn="ctr">
            <a:solidFill>
              <a:srgbClr val="FF0000"/>
            </a:solidFill>
            <a:round/>
            <a:headEnd/>
            <a:tailEnd/>
          </a:ln>
        </p:spPr>
        <p:txBody>
          <a:bodyPr wrap="none"/>
          <a:lstStyle/>
          <a:p>
            <a:endParaRPr lang="tr-TR" altLang="tr-TR"/>
          </a:p>
        </p:txBody>
      </p:sp>
      <p:sp>
        <p:nvSpPr>
          <p:cNvPr id="63495" name="7 Metin kutusu"/>
          <p:cNvSpPr txBox="1">
            <a:spLocks noChangeArrowheads="1"/>
          </p:cNvSpPr>
          <p:nvPr/>
        </p:nvSpPr>
        <p:spPr bwMode="auto">
          <a:xfrm>
            <a:off x="827088" y="6021388"/>
            <a:ext cx="4968875" cy="461962"/>
          </a:xfrm>
          <a:prstGeom prst="rect">
            <a:avLst/>
          </a:prstGeom>
          <a:noFill/>
          <a:ln w="9525">
            <a:noFill/>
            <a:miter lim="800000"/>
            <a:headEnd/>
            <a:tailEnd/>
          </a:ln>
        </p:spPr>
        <p:txBody>
          <a:bodyPr>
            <a:spAutoFit/>
          </a:bodyPr>
          <a:lstStyle/>
          <a:p>
            <a:r>
              <a:rPr lang="tr-TR" altLang="tr-TR">
                <a:solidFill>
                  <a:schemeClr val="bg1"/>
                </a:solidFill>
                <a:latin typeface="Comic Sans MS" pitchFamily="66" charset="0"/>
              </a:rPr>
              <a:t>Dr John Snow-1854/Londra</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2571736" y="642918"/>
            <a:ext cx="5399087" cy="990600"/>
          </a:xfrm>
        </p:spPr>
        <p:txBody>
          <a:bodyPr>
            <a:normAutofit/>
          </a:bodyPr>
          <a:lstStyle/>
          <a:p>
            <a:r>
              <a:rPr lang="tr-TR" altLang="tr-TR" sz="3200" smtClean="0">
                <a:solidFill>
                  <a:schemeClr val="accent1">
                    <a:lumMod val="50000"/>
                  </a:schemeClr>
                </a:solidFill>
                <a:latin typeface="Comic Sans MS" pitchFamily="66" charset="0"/>
              </a:rPr>
              <a:t>KİŞİ ÖZELLİKLERİ</a:t>
            </a:r>
            <a:endParaRPr lang="tr-TR" altLang="tr-TR" sz="3200" dirty="0" smtClean="0">
              <a:solidFill>
                <a:schemeClr val="accent1">
                  <a:lumMod val="50000"/>
                </a:schemeClr>
              </a:solidFill>
              <a:latin typeface="Comic Sans MS" pitchFamily="66" charset="0"/>
            </a:endParaRPr>
          </a:p>
        </p:txBody>
      </p:sp>
      <p:sp>
        <p:nvSpPr>
          <p:cNvPr id="64515" name="Content Placeholder 2"/>
          <p:cNvSpPr>
            <a:spLocks noGrp="1"/>
          </p:cNvSpPr>
          <p:nvPr>
            <p:ph sz="quarter" idx="1"/>
          </p:nvPr>
        </p:nvSpPr>
        <p:spPr>
          <a:xfrm>
            <a:off x="1000068" y="2285992"/>
            <a:ext cx="8143932" cy="4191000"/>
          </a:xfrm>
        </p:spPr>
        <p:txBody>
          <a:bodyPr>
            <a:normAutofit/>
          </a:bodyPr>
          <a:lstStyle/>
          <a:p>
            <a:pPr>
              <a:lnSpc>
                <a:spcPct val="150000"/>
              </a:lnSpc>
            </a:pPr>
            <a:r>
              <a:rPr lang="tr-TR" altLang="tr-TR" sz="2800" dirty="0" smtClean="0">
                <a:latin typeface="Comic Sans MS" pitchFamily="66" charset="0"/>
              </a:rPr>
              <a:t>Biyolojik; ırk, etnik köken, cins ve yaş</a:t>
            </a:r>
          </a:p>
          <a:p>
            <a:pPr>
              <a:lnSpc>
                <a:spcPct val="150000"/>
              </a:lnSpc>
            </a:pPr>
            <a:r>
              <a:rPr lang="tr-TR" altLang="tr-TR" sz="2800" dirty="0" smtClean="0">
                <a:latin typeface="Comic Sans MS" pitchFamily="66" charset="0"/>
              </a:rPr>
              <a:t>Sosyal; evlilik durumu, yaşam biçimi, beslenme alışkanlığı, yaşadığı yer, seyahat vb.</a:t>
            </a:r>
          </a:p>
          <a:p>
            <a:endParaRPr lang="tr-TR" altLang="tr-TR" sz="2800" dirty="0" smtClean="0"/>
          </a:p>
        </p:txBody>
      </p:sp>
      <p:pic>
        <p:nvPicPr>
          <p:cNvPr id="64516" name="Picture 5" descr="ANALYZE"/>
          <p:cNvPicPr>
            <a:picLocks noChangeAspect="1" noChangeArrowheads="1"/>
          </p:cNvPicPr>
          <p:nvPr/>
        </p:nvPicPr>
        <p:blipFill>
          <a:blip r:embed="rId3"/>
          <a:srcRect/>
          <a:stretch>
            <a:fillRect/>
          </a:stretch>
        </p:blipFill>
        <p:spPr bwMode="auto">
          <a:xfrm>
            <a:off x="428596" y="428604"/>
            <a:ext cx="1778000" cy="1890712"/>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0034" y="1571612"/>
            <a:ext cx="7989887" cy="4191000"/>
          </a:xfrm>
        </p:spPr>
        <p:txBody>
          <a:bodyPr/>
          <a:lstStyle/>
          <a:p>
            <a:pPr marL="36576" indent="0">
              <a:buFontTx/>
              <a:buNone/>
              <a:defRPr/>
            </a:pPr>
            <a:r>
              <a:rPr lang="tr-TR" dirty="0" smtClean="0">
                <a:latin typeface="Comic Sans MS" pitchFamily="66" charset="0"/>
              </a:rPr>
              <a:t>Bir hipotez;</a:t>
            </a:r>
          </a:p>
          <a:p>
            <a:pPr marL="36576" indent="0">
              <a:buFontTx/>
              <a:buNone/>
              <a:defRPr/>
            </a:pPr>
            <a:endParaRPr lang="tr-TR" dirty="0" smtClean="0">
              <a:latin typeface="Comic Sans MS" pitchFamily="66" charset="0"/>
            </a:endParaRPr>
          </a:p>
          <a:p>
            <a:pPr>
              <a:defRPr/>
            </a:pPr>
            <a:r>
              <a:rPr lang="tr-TR" dirty="0" smtClean="0">
                <a:latin typeface="Comic Sans MS" pitchFamily="66" charset="0"/>
              </a:rPr>
              <a:t>Kaynağa</a:t>
            </a:r>
          </a:p>
          <a:p>
            <a:pPr>
              <a:defRPr/>
            </a:pPr>
            <a:r>
              <a:rPr lang="tr-TR" dirty="0" smtClean="0">
                <a:latin typeface="Comic Sans MS" pitchFamily="66" charset="0"/>
              </a:rPr>
              <a:t>Bulaşma yoluna                   yönelik olmalı</a:t>
            </a:r>
          </a:p>
          <a:p>
            <a:pPr>
              <a:defRPr/>
            </a:pPr>
            <a:r>
              <a:rPr lang="tr-TR" dirty="0" smtClean="0">
                <a:latin typeface="Comic Sans MS" pitchFamily="66" charset="0"/>
              </a:rPr>
              <a:t>Etkene maruz kalmaya</a:t>
            </a:r>
          </a:p>
          <a:p>
            <a:pPr>
              <a:defRPr/>
            </a:pPr>
            <a:endParaRPr lang="tr-TR" dirty="0" smtClean="0">
              <a:latin typeface="Comic Sans MS" pitchFamily="66" charset="0"/>
            </a:endParaRPr>
          </a:p>
          <a:p>
            <a:pPr>
              <a:defRPr/>
            </a:pPr>
            <a:r>
              <a:rPr lang="tr-TR" dirty="0" smtClean="0">
                <a:latin typeface="Comic Sans MS" pitchFamily="66" charset="0"/>
              </a:rPr>
              <a:t>Test edilebilmeli</a:t>
            </a:r>
          </a:p>
        </p:txBody>
      </p:sp>
      <p:sp>
        <p:nvSpPr>
          <p:cNvPr id="6" name="5 Dikdörtgen"/>
          <p:cNvSpPr/>
          <p:nvPr/>
        </p:nvSpPr>
        <p:spPr>
          <a:xfrm>
            <a:off x="1428728" y="642918"/>
            <a:ext cx="4572000" cy="523220"/>
          </a:xfrm>
          <a:prstGeom prst="rect">
            <a:avLst/>
          </a:prstGeom>
        </p:spPr>
        <p:txBody>
          <a:bodyPr>
            <a:spAutoFit/>
          </a:bodyPr>
          <a:lstStyle/>
          <a:p>
            <a:r>
              <a:rPr lang="tr-TR" altLang="tr-TR" sz="2800" dirty="0" smtClean="0">
                <a:solidFill>
                  <a:schemeClr val="accent1">
                    <a:lumMod val="50000"/>
                  </a:schemeClr>
                </a:solidFill>
                <a:latin typeface="Comic Sans MS" pitchFamily="66" charset="0"/>
              </a:rPr>
              <a:t>6- Hipotez Geliştirme</a:t>
            </a:r>
            <a:endParaRPr lang="tr-TR" sz="2800" dirty="0"/>
          </a:p>
        </p:txBody>
      </p:sp>
      <p:sp>
        <p:nvSpPr>
          <p:cNvPr id="4" name="3 Sağ Ayraç"/>
          <p:cNvSpPr/>
          <p:nvPr/>
        </p:nvSpPr>
        <p:spPr>
          <a:xfrm>
            <a:off x="4143372" y="2428868"/>
            <a:ext cx="428628" cy="135732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Content Placeholder 2"/>
          <p:cNvSpPr>
            <a:spLocks noGrp="1"/>
          </p:cNvSpPr>
          <p:nvPr>
            <p:ph sz="quarter" idx="1"/>
          </p:nvPr>
        </p:nvSpPr>
        <p:spPr>
          <a:xfrm>
            <a:off x="500034" y="1984248"/>
            <a:ext cx="7467600" cy="4873752"/>
          </a:xfrm>
        </p:spPr>
        <p:txBody>
          <a:bodyPr/>
          <a:lstStyle/>
          <a:p>
            <a:r>
              <a:rPr lang="tr-TR" altLang="tr-TR" sz="2800" dirty="0" smtClean="0">
                <a:latin typeface="Comic Sans MS" pitchFamily="66" charset="0"/>
              </a:rPr>
              <a:t>Etkenin rezervuarı neresidir?</a:t>
            </a:r>
          </a:p>
          <a:p>
            <a:endParaRPr lang="tr-TR" altLang="tr-TR" sz="2800" dirty="0" smtClean="0">
              <a:latin typeface="Comic Sans MS" pitchFamily="66" charset="0"/>
            </a:endParaRPr>
          </a:p>
          <a:p>
            <a:r>
              <a:rPr lang="tr-TR" altLang="tr-TR" sz="2800" dirty="0" smtClean="0">
                <a:latin typeface="Comic Sans MS" pitchFamily="66" charset="0"/>
              </a:rPr>
              <a:t>Nasıl bulaşır?</a:t>
            </a:r>
          </a:p>
          <a:p>
            <a:endParaRPr lang="tr-TR" altLang="tr-TR" sz="2800" dirty="0" smtClean="0">
              <a:latin typeface="Comic Sans MS" pitchFamily="66" charset="0"/>
            </a:endParaRPr>
          </a:p>
          <a:p>
            <a:r>
              <a:rPr lang="tr-TR" altLang="tr-TR" sz="2800" dirty="0" smtClean="0">
                <a:latin typeface="Comic Sans MS" pitchFamily="66" charset="0"/>
              </a:rPr>
              <a:t>Hangi araçlar bulaşmada etkili olmuştur?</a:t>
            </a:r>
          </a:p>
          <a:p>
            <a:endParaRPr lang="tr-TR" altLang="tr-TR" sz="2800" dirty="0" smtClean="0">
              <a:latin typeface="Comic Sans MS" pitchFamily="66" charset="0"/>
            </a:endParaRPr>
          </a:p>
          <a:p>
            <a:r>
              <a:rPr lang="tr-TR" altLang="tr-TR" sz="2800" dirty="0" smtClean="0">
                <a:latin typeface="Comic Sans MS" pitchFamily="66" charset="0"/>
              </a:rPr>
              <a:t>Risk faktörleri nelerdir?</a:t>
            </a:r>
          </a:p>
        </p:txBody>
      </p:sp>
      <p:sp>
        <p:nvSpPr>
          <p:cNvPr id="4" name="3 Dikdörtgen"/>
          <p:cNvSpPr/>
          <p:nvPr/>
        </p:nvSpPr>
        <p:spPr>
          <a:xfrm>
            <a:off x="357158" y="714356"/>
            <a:ext cx="9787006" cy="1077218"/>
          </a:xfrm>
          <a:prstGeom prst="rect">
            <a:avLst/>
          </a:prstGeom>
        </p:spPr>
        <p:txBody>
          <a:bodyPr wrap="square">
            <a:spAutoFit/>
          </a:bodyPr>
          <a:lstStyle/>
          <a:p>
            <a:r>
              <a:rPr lang="tr-TR" altLang="tr-TR" sz="3200" dirty="0" smtClean="0">
                <a:solidFill>
                  <a:schemeClr val="accent1">
                    <a:lumMod val="50000"/>
                  </a:schemeClr>
                </a:solidFill>
                <a:latin typeface="Comic Sans MS" pitchFamily="66" charset="0"/>
              </a:rPr>
              <a:t>Hastalık hakkında genel bir bilgiye </a:t>
            </a:r>
          </a:p>
          <a:p>
            <a:r>
              <a:rPr lang="tr-TR" altLang="tr-TR" sz="3200" dirty="0" smtClean="0">
                <a:solidFill>
                  <a:schemeClr val="accent1">
                    <a:lumMod val="50000"/>
                  </a:schemeClr>
                </a:solidFill>
                <a:latin typeface="Comic Sans MS" pitchFamily="66" charset="0"/>
              </a:rPr>
              <a:t>sahip olunmalı…</a:t>
            </a:r>
            <a:endParaRPr lang="tr-TR" sz="3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Content Placeholder 2"/>
          <p:cNvSpPr>
            <a:spLocks noGrp="1"/>
          </p:cNvSpPr>
          <p:nvPr>
            <p:ph sz="quarter" idx="1"/>
          </p:nvPr>
        </p:nvSpPr>
        <p:spPr>
          <a:xfrm>
            <a:off x="285720" y="1714488"/>
            <a:ext cx="8472518" cy="4873752"/>
          </a:xfrm>
        </p:spPr>
        <p:txBody>
          <a:bodyPr/>
          <a:lstStyle/>
          <a:p>
            <a:r>
              <a:rPr lang="tr-TR" altLang="tr-TR" sz="2800" dirty="0" smtClean="0">
                <a:latin typeface="Comic Sans MS" pitchFamily="66" charset="0"/>
              </a:rPr>
              <a:t>Saptanan doğrularla hipotezin karşılaştırılması</a:t>
            </a:r>
          </a:p>
          <a:p>
            <a:endParaRPr lang="tr-TR" altLang="tr-TR" sz="2800" dirty="0" smtClean="0">
              <a:latin typeface="Comic Sans MS" pitchFamily="66" charset="0"/>
            </a:endParaRPr>
          </a:p>
          <a:p>
            <a:r>
              <a:rPr lang="tr-TR" altLang="tr-TR" sz="2800" dirty="0" smtClean="0">
                <a:latin typeface="Comic Sans MS" pitchFamily="66" charset="0"/>
              </a:rPr>
              <a:t>Analitik epidemiyolojik yöntemlerin kullanılmasıyla ilişkilerin niceliğinin ortaya konması</a:t>
            </a:r>
            <a:endParaRPr lang="tr-TR" altLang="tr-TR" dirty="0" smtClean="0">
              <a:latin typeface="Comic Sans MS" pitchFamily="66" charset="0"/>
            </a:endParaRPr>
          </a:p>
        </p:txBody>
      </p:sp>
      <p:sp>
        <p:nvSpPr>
          <p:cNvPr id="4" name="3 Dikdörtgen"/>
          <p:cNvSpPr/>
          <p:nvPr/>
        </p:nvSpPr>
        <p:spPr>
          <a:xfrm>
            <a:off x="1071538" y="571480"/>
            <a:ext cx="6000792" cy="584775"/>
          </a:xfrm>
          <a:prstGeom prst="rect">
            <a:avLst/>
          </a:prstGeom>
        </p:spPr>
        <p:txBody>
          <a:bodyPr wrap="square">
            <a:spAutoFit/>
          </a:bodyPr>
          <a:lstStyle/>
          <a:p>
            <a:r>
              <a:rPr lang="tr-TR" altLang="tr-TR" sz="3200" dirty="0" smtClean="0">
                <a:solidFill>
                  <a:schemeClr val="accent1">
                    <a:lumMod val="50000"/>
                  </a:schemeClr>
                </a:solidFill>
                <a:latin typeface="Comic Sans MS" pitchFamily="66" charset="0"/>
              </a:rPr>
              <a:t>7- Hipotezin Değerlendirilmesi</a:t>
            </a:r>
            <a:endParaRPr lang="tr-TR" sz="3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85800" y="2133600"/>
            <a:ext cx="7772400" cy="3810000"/>
          </a:xfrm>
        </p:spPr>
        <p:txBody>
          <a:bodyPr/>
          <a:lstStyle/>
          <a:p>
            <a:pPr marL="609600" indent="-609600">
              <a:buFont typeface="Monotype Sorts" pitchFamily="2" charset="2"/>
              <a:buAutoNum type="arabicPeriod"/>
              <a:defRPr/>
            </a:pPr>
            <a:r>
              <a:rPr lang="tr-TR" sz="2800" dirty="0">
                <a:latin typeface="Comic Sans MS" pitchFamily="66" charset="0"/>
              </a:rPr>
              <a:t>Klinik</a:t>
            </a:r>
          </a:p>
          <a:p>
            <a:pPr marL="609600" indent="-609600">
              <a:buFont typeface="Monotype Sorts" pitchFamily="2" charset="2"/>
              <a:buAutoNum type="arabicPeriod"/>
              <a:defRPr/>
            </a:pPr>
            <a:r>
              <a:rPr lang="tr-TR" sz="2800" dirty="0">
                <a:latin typeface="Comic Sans MS" pitchFamily="66" charset="0"/>
              </a:rPr>
              <a:t>Laboratuar</a:t>
            </a:r>
          </a:p>
          <a:p>
            <a:pPr marL="609600" indent="-609600">
              <a:buFont typeface="Monotype Sorts" pitchFamily="2" charset="2"/>
              <a:buAutoNum type="arabicPeriod"/>
              <a:defRPr/>
            </a:pPr>
            <a:r>
              <a:rPr lang="tr-TR" sz="2800" dirty="0">
                <a:latin typeface="Comic Sans MS" pitchFamily="66" charset="0"/>
              </a:rPr>
              <a:t>Çevresel </a:t>
            </a:r>
          </a:p>
          <a:p>
            <a:pPr marL="609600" indent="-609600">
              <a:buFont typeface="Monotype Sorts" pitchFamily="2" charset="2"/>
              <a:buAutoNum type="arabicPeriod"/>
              <a:defRPr/>
            </a:pPr>
            <a:r>
              <a:rPr lang="tr-TR" sz="2800" dirty="0">
                <a:latin typeface="Comic Sans MS" pitchFamily="66" charset="0"/>
              </a:rPr>
              <a:t>Epidemiyolojik</a:t>
            </a:r>
          </a:p>
          <a:p>
            <a:pPr marL="36576" indent="0">
              <a:buFontTx/>
              <a:buNone/>
              <a:defRPr/>
            </a:pPr>
            <a:endParaRPr lang="tr-TR" dirty="0" smtClean="0"/>
          </a:p>
          <a:p>
            <a:pPr marL="36576" indent="0">
              <a:buFontTx/>
              <a:buNone/>
              <a:defRPr/>
            </a:pPr>
            <a:r>
              <a:rPr lang="tr-TR" sz="2800" dirty="0" smtClean="0">
                <a:latin typeface="Comic Sans MS" pitchFamily="66" charset="0"/>
              </a:rPr>
              <a:t>**Çalışmaların tümü hipotezi destekliyorsa gerek yoktur.</a:t>
            </a:r>
            <a:endParaRPr lang="tr-TR" sz="2800" dirty="0">
              <a:latin typeface="Comic Sans MS" pitchFamily="66" charset="0"/>
            </a:endParaRPr>
          </a:p>
        </p:txBody>
      </p:sp>
      <p:pic>
        <p:nvPicPr>
          <p:cNvPr id="68612" name="Picture 5" descr="AMFRUST"/>
          <p:cNvPicPr>
            <a:picLocks noChangeAspect="1" noChangeArrowheads="1"/>
          </p:cNvPicPr>
          <p:nvPr/>
        </p:nvPicPr>
        <p:blipFill>
          <a:blip r:embed="rId3"/>
          <a:srcRect/>
          <a:stretch>
            <a:fillRect/>
          </a:stretch>
        </p:blipFill>
        <p:spPr bwMode="auto">
          <a:xfrm>
            <a:off x="5580063" y="1628775"/>
            <a:ext cx="2736850" cy="2965450"/>
          </a:xfrm>
          <a:prstGeom prst="rect">
            <a:avLst/>
          </a:prstGeom>
          <a:noFill/>
          <a:ln w="9525">
            <a:noFill/>
            <a:miter lim="800000"/>
            <a:headEnd/>
            <a:tailEnd/>
          </a:ln>
        </p:spPr>
      </p:pic>
      <p:sp>
        <p:nvSpPr>
          <p:cNvPr id="5" name="4 Dikdörtgen"/>
          <p:cNvSpPr/>
          <p:nvPr/>
        </p:nvSpPr>
        <p:spPr>
          <a:xfrm>
            <a:off x="714348" y="428604"/>
            <a:ext cx="8643998" cy="954107"/>
          </a:xfrm>
          <a:prstGeom prst="rect">
            <a:avLst/>
          </a:prstGeom>
        </p:spPr>
        <p:txBody>
          <a:bodyPr wrap="square">
            <a:spAutoFit/>
          </a:bodyPr>
          <a:lstStyle/>
          <a:p>
            <a:r>
              <a:rPr lang="tr-TR" altLang="tr-TR" sz="2800" dirty="0" smtClean="0">
                <a:solidFill>
                  <a:schemeClr val="accent1">
                    <a:lumMod val="50000"/>
                  </a:schemeClr>
                </a:solidFill>
                <a:latin typeface="Comic Sans MS" pitchFamily="66" charset="0"/>
              </a:rPr>
              <a:t>8- Hipotezin gözden geçirilmesi, ek çalışmalar yapılması</a:t>
            </a:r>
            <a:endParaRPr lang="tr-TR" sz="28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0034" y="1500174"/>
            <a:ext cx="8458200" cy="4386262"/>
          </a:xfrm>
        </p:spPr>
        <p:txBody>
          <a:bodyPr/>
          <a:lstStyle/>
          <a:p>
            <a:pPr marL="36576" indent="0">
              <a:buFontTx/>
              <a:buNone/>
              <a:defRPr/>
            </a:pPr>
            <a:r>
              <a:rPr lang="tr-TR" dirty="0" smtClean="0">
                <a:latin typeface="Comic Sans MS" pitchFamily="66" charset="0"/>
              </a:rPr>
              <a:t>Bir salgının kontrolünde 3 önemli nokta vardır:</a:t>
            </a:r>
          </a:p>
          <a:p>
            <a:pPr>
              <a:defRPr/>
            </a:pPr>
            <a:endParaRPr lang="tr-TR" dirty="0">
              <a:latin typeface="Comic Sans MS" pitchFamily="66" charset="0"/>
            </a:endParaRPr>
          </a:p>
          <a:p>
            <a:pPr>
              <a:defRPr/>
            </a:pPr>
            <a:r>
              <a:rPr lang="tr-TR" dirty="0" smtClean="0">
                <a:latin typeface="Comic Sans MS" pitchFamily="66" charset="0"/>
              </a:rPr>
              <a:t>Hastalık kaynağının ortadan kaldırılması ve hastaların tedavisi</a:t>
            </a:r>
          </a:p>
          <a:p>
            <a:pPr>
              <a:defRPr/>
            </a:pPr>
            <a:r>
              <a:rPr lang="tr-TR" dirty="0" smtClean="0">
                <a:latin typeface="Comic Sans MS" pitchFamily="66" charset="0"/>
              </a:rPr>
              <a:t>Bulaşmanın önlenmesi</a:t>
            </a:r>
          </a:p>
          <a:p>
            <a:pPr>
              <a:defRPr/>
            </a:pPr>
            <a:r>
              <a:rPr lang="tr-TR" dirty="0" smtClean="0">
                <a:latin typeface="Comic Sans MS" pitchFamily="66" charset="0"/>
              </a:rPr>
              <a:t>Risk altındaki sağlam kişilerin korunması</a:t>
            </a:r>
            <a:endParaRPr lang="tr-TR" dirty="0">
              <a:latin typeface="Comic Sans MS" pitchFamily="66" charset="0"/>
            </a:endParaRPr>
          </a:p>
        </p:txBody>
      </p:sp>
      <p:sp>
        <p:nvSpPr>
          <p:cNvPr id="4" name="3 Dikdörtgen"/>
          <p:cNvSpPr/>
          <p:nvPr/>
        </p:nvSpPr>
        <p:spPr>
          <a:xfrm>
            <a:off x="1428728" y="642918"/>
            <a:ext cx="4572000" cy="584775"/>
          </a:xfrm>
          <a:prstGeom prst="rect">
            <a:avLst/>
          </a:prstGeom>
        </p:spPr>
        <p:txBody>
          <a:bodyPr>
            <a:spAutoFit/>
          </a:bodyPr>
          <a:lstStyle/>
          <a:p>
            <a:r>
              <a:rPr lang="tr-TR" altLang="tr-TR" sz="3200" dirty="0" smtClean="0">
                <a:solidFill>
                  <a:schemeClr val="accent1">
                    <a:lumMod val="50000"/>
                  </a:schemeClr>
                </a:solidFill>
                <a:latin typeface="Comic Sans MS" pitchFamily="66" charset="0"/>
              </a:rPr>
              <a:t>9- Kontrol ve Koruma</a:t>
            </a:r>
            <a:endParaRPr lang="tr-TR"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Başlık"/>
          <p:cNvSpPr>
            <a:spLocks noGrp="1"/>
          </p:cNvSpPr>
          <p:nvPr>
            <p:ph type="title"/>
          </p:nvPr>
        </p:nvSpPr>
        <p:spPr>
          <a:xfrm>
            <a:off x="685800" y="609600"/>
            <a:ext cx="7772400" cy="658813"/>
          </a:xfrm>
        </p:spPr>
        <p:txBody>
          <a:bodyPr>
            <a:normAutofit/>
          </a:bodyPr>
          <a:lstStyle/>
          <a:p>
            <a:r>
              <a:rPr lang="tr-TR" altLang="tr-TR" dirty="0" smtClean="0">
                <a:solidFill>
                  <a:schemeClr val="accent1">
                    <a:lumMod val="50000"/>
                  </a:schemeClr>
                </a:solidFill>
                <a:latin typeface="Comic Sans MS" pitchFamily="66" charset="0"/>
              </a:rPr>
              <a:t>Bulaşıcı Hastalıkların Önemi</a:t>
            </a:r>
          </a:p>
        </p:txBody>
      </p:sp>
      <p:sp>
        <p:nvSpPr>
          <p:cNvPr id="70659" name="2 İçerik Yer Tutucusu"/>
          <p:cNvSpPr>
            <a:spLocks noGrp="1"/>
          </p:cNvSpPr>
          <p:nvPr>
            <p:ph sz="quarter" idx="1"/>
          </p:nvPr>
        </p:nvSpPr>
        <p:spPr>
          <a:xfrm>
            <a:off x="685800" y="1484313"/>
            <a:ext cx="7772400" cy="4459287"/>
          </a:xfrm>
        </p:spPr>
        <p:txBody>
          <a:bodyPr>
            <a:normAutofit fontScale="92500"/>
          </a:bodyPr>
          <a:lstStyle/>
          <a:p>
            <a:pPr marL="273050" indent="-273050">
              <a:buFont typeface="Wingdings" pitchFamily="2" charset="2"/>
              <a:buNone/>
            </a:pPr>
            <a:r>
              <a:rPr lang="tr-TR" altLang="tr-TR" sz="2800" dirty="0" smtClean="0">
                <a:latin typeface="Comic Sans MS" pitchFamily="66" charset="0"/>
              </a:rPr>
              <a:t>1-Toplum huzurunun kaçması</a:t>
            </a:r>
          </a:p>
          <a:p>
            <a:pPr marL="273050" indent="-273050">
              <a:buFont typeface="Wingdings" pitchFamily="2" charset="2"/>
              <a:buNone/>
            </a:pPr>
            <a:endParaRPr lang="tr-TR" altLang="tr-TR" sz="2800" dirty="0" smtClean="0">
              <a:latin typeface="Comic Sans MS" pitchFamily="66" charset="0"/>
            </a:endParaRPr>
          </a:p>
          <a:p>
            <a:pPr marL="273050" indent="-273050">
              <a:buFont typeface="Wingdings" pitchFamily="2" charset="2"/>
              <a:buNone/>
            </a:pPr>
            <a:r>
              <a:rPr lang="tr-TR" altLang="tr-TR" sz="2800" dirty="0" smtClean="0">
                <a:latin typeface="Comic Sans MS" pitchFamily="66" charset="0"/>
              </a:rPr>
              <a:t>2-Sağlık örgütünün rutin hizmetlerinin aksaması</a:t>
            </a:r>
          </a:p>
          <a:p>
            <a:pPr marL="273050" indent="-273050">
              <a:buFont typeface="Wingdings" pitchFamily="2" charset="2"/>
              <a:buNone/>
            </a:pPr>
            <a:endParaRPr lang="tr-TR" altLang="tr-TR" sz="2800" dirty="0" smtClean="0">
              <a:latin typeface="Comic Sans MS" pitchFamily="66" charset="0"/>
            </a:endParaRPr>
          </a:p>
          <a:p>
            <a:pPr marL="273050" indent="-273050">
              <a:buFont typeface="Wingdings" pitchFamily="2" charset="2"/>
              <a:buNone/>
            </a:pPr>
            <a:r>
              <a:rPr lang="tr-TR" altLang="tr-TR" sz="2800" dirty="0" smtClean="0">
                <a:latin typeface="Comic Sans MS" pitchFamily="66" charset="0"/>
              </a:rPr>
              <a:t>3-Ölüm ve sekel olaylarının olması</a:t>
            </a:r>
          </a:p>
          <a:p>
            <a:pPr marL="273050" indent="-273050">
              <a:buFont typeface="Wingdings" pitchFamily="2" charset="2"/>
              <a:buNone/>
            </a:pPr>
            <a:endParaRPr lang="tr-TR" altLang="tr-TR" sz="2800" dirty="0" smtClean="0">
              <a:latin typeface="Comic Sans MS" pitchFamily="66" charset="0"/>
            </a:endParaRPr>
          </a:p>
          <a:p>
            <a:pPr marL="273050" indent="-273050">
              <a:buFont typeface="Wingdings" pitchFamily="2" charset="2"/>
              <a:buNone/>
            </a:pPr>
            <a:r>
              <a:rPr lang="tr-TR" altLang="tr-TR" sz="2800" dirty="0" smtClean="0">
                <a:latin typeface="Comic Sans MS" pitchFamily="66" charset="0"/>
              </a:rPr>
              <a:t>4-Ekonomik kayıplar</a:t>
            </a:r>
          </a:p>
          <a:p>
            <a:pPr marL="273050" indent="-273050">
              <a:buFont typeface="Wingdings" pitchFamily="2" charset="2"/>
              <a:buNone/>
            </a:pPr>
            <a:endParaRPr lang="tr-TR" altLang="tr-TR" sz="2800" dirty="0" smtClean="0">
              <a:latin typeface="Comic Sans MS" pitchFamily="66" charset="0"/>
            </a:endParaRPr>
          </a:p>
          <a:p>
            <a:pPr marL="273050" indent="-273050">
              <a:buFont typeface="Wingdings" pitchFamily="2" charset="2"/>
              <a:buNone/>
            </a:pPr>
            <a:r>
              <a:rPr lang="tr-TR" altLang="tr-TR" sz="2800" dirty="0" smtClean="0">
                <a:latin typeface="Comic Sans MS" pitchFamily="66" charset="0"/>
              </a:rPr>
              <a:t>5-Hastalıkların uluslararası yayılma kolaylığı</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500034" y="500042"/>
            <a:ext cx="7707312" cy="707886"/>
          </a:xfrm>
          <a:prstGeom prst="rect">
            <a:avLst/>
          </a:prstGeom>
          <a:noFill/>
          <a:ln w="12700" cap="sq">
            <a:noFill/>
            <a:miter lim="800000"/>
            <a:headEnd type="none" w="sm" len="sm"/>
            <a:tailEnd type="none" w="sm" len="sm"/>
          </a:ln>
        </p:spPr>
        <p:txBody>
          <a:bodyPr>
            <a:spAutoFit/>
          </a:bodyPr>
          <a:lstStyle/>
          <a:p>
            <a:r>
              <a:rPr lang="tr-TR" altLang="tr-TR" sz="2000" dirty="0">
                <a:solidFill>
                  <a:schemeClr val="accent1">
                    <a:lumMod val="50000"/>
                  </a:schemeClr>
                </a:solidFill>
                <a:latin typeface="Comic Sans MS" pitchFamily="66" charset="0"/>
              </a:rPr>
              <a:t>BULAŞICI HASTALIKLAR </a:t>
            </a:r>
            <a:r>
              <a:rPr lang="tr-TR" altLang="tr-TR" sz="2000" b="1" dirty="0">
                <a:solidFill>
                  <a:schemeClr val="accent1">
                    <a:lumMod val="50000"/>
                  </a:schemeClr>
                </a:solidFill>
                <a:latin typeface="Comic Sans MS" pitchFamily="66" charset="0"/>
              </a:rPr>
              <a:t>ÇIKMADAN ÖNCE</a:t>
            </a:r>
            <a:r>
              <a:rPr lang="tr-TR" altLang="tr-TR" sz="2000" dirty="0">
                <a:solidFill>
                  <a:schemeClr val="accent1">
                    <a:lumMod val="50000"/>
                  </a:schemeClr>
                </a:solidFill>
                <a:latin typeface="Comic Sans MS" pitchFamily="66" charset="0"/>
              </a:rPr>
              <a:t> ALINMASI GEREKEN </a:t>
            </a:r>
            <a:r>
              <a:rPr lang="tr-TR" altLang="tr-TR" sz="2000" dirty="0" smtClean="0">
                <a:solidFill>
                  <a:schemeClr val="accent1">
                    <a:lumMod val="50000"/>
                  </a:schemeClr>
                </a:solidFill>
                <a:latin typeface="Comic Sans MS" pitchFamily="66" charset="0"/>
              </a:rPr>
              <a:t>ÖNLEMLER</a:t>
            </a:r>
            <a:endParaRPr lang="tr-TR" altLang="tr-TR" sz="2000" dirty="0">
              <a:solidFill>
                <a:schemeClr val="accent1">
                  <a:lumMod val="50000"/>
                </a:schemeClr>
              </a:solidFill>
              <a:latin typeface="Comic Sans MS" pitchFamily="66" charset="0"/>
            </a:endParaRPr>
          </a:p>
        </p:txBody>
      </p:sp>
      <p:sp>
        <p:nvSpPr>
          <p:cNvPr id="71683" name="Text Box 3"/>
          <p:cNvSpPr txBox="1">
            <a:spLocks noChangeArrowheads="1"/>
          </p:cNvSpPr>
          <p:nvPr/>
        </p:nvSpPr>
        <p:spPr bwMode="auto">
          <a:xfrm>
            <a:off x="428596" y="1357298"/>
            <a:ext cx="7754937" cy="3323987"/>
          </a:xfrm>
          <a:prstGeom prst="rect">
            <a:avLst/>
          </a:prstGeom>
          <a:noFill/>
          <a:ln w="12700" cap="sq">
            <a:noFill/>
            <a:miter lim="800000"/>
            <a:headEnd type="none" w="sm" len="sm"/>
            <a:tailEnd type="none" w="sm" len="sm"/>
          </a:ln>
        </p:spPr>
        <p:txBody>
          <a:bodyPr>
            <a:spAutoFit/>
          </a:bodyPr>
          <a:lstStyle/>
          <a:p>
            <a:pPr>
              <a:lnSpc>
                <a:spcPct val="150000"/>
              </a:lnSpc>
            </a:pPr>
            <a:r>
              <a:rPr lang="tr-TR" altLang="tr-TR" sz="2800" dirty="0">
                <a:solidFill>
                  <a:schemeClr val="accent1">
                    <a:lumMod val="50000"/>
                  </a:schemeClr>
                </a:solidFill>
                <a:latin typeface="Comic Sans MS" pitchFamily="66" charset="0"/>
              </a:rPr>
              <a:t>I. BİREYE YÖNELİK KORUYUCU ÖNLEMLER</a:t>
            </a:r>
          </a:p>
          <a:p>
            <a:pPr algn="l">
              <a:lnSpc>
                <a:spcPct val="150000"/>
              </a:lnSpc>
            </a:pPr>
            <a:r>
              <a:rPr lang="tr-TR" altLang="tr-TR" sz="2800" dirty="0">
                <a:latin typeface="Comic Sans MS" pitchFamily="66" charset="0"/>
              </a:rPr>
              <a:t>1.Sağlık eğitimi		</a:t>
            </a:r>
          </a:p>
          <a:p>
            <a:pPr algn="l">
              <a:lnSpc>
                <a:spcPct val="150000"/>
              </a:lnSpc>
            </a:pPr>
            <a:r>
              <a:rPr lang="tr-TR" altLang="tr-TR" sz="2800" dirty="0">
                <a:latin typeface="Comic Sans MS" pitchFamily="66" charset="0"/>
              </a:rPr>
              <a:t>2.Bireysel temizlik</a:t>
            </a:r>
            <a:endParaRPr lang="en-US" altLang="tr-TR" sz="2800" dirty="0">
              <a:latin typeface="Comic Sans MS" pitchFamily="66" charset="0"/>
            </a:endParaRPr>
          </a:p>
          <a:p>
            <a:pPr algn="l">
              <a:lnSpc>
                <a:spcPct val="150000"/>
              </a:lnSpc>
            </a:pPr>
            <a:r>
              <a:rPr lang="tr-TR" altLang="tr-TR" sz="2800" dirty="0">
                <a:latin typeface="Comic Sans MS" pitchFamily="66" charset="0"/>
              </a:rPr>
              <a:t>3.Konut temizliği		</a:t>
            </a:r>
          </a:p>
          <a:p>
            <a:pPr algn="l">
              <a:lnSpc>
                <a:spcPct val="150000"/>
              </a:lnSpc>
            </a:pPr>
            <a:r>
              <a:rPr lang="tr-TR" altLang="tr-TR" sz="2800" dirty="0">
                <a:latin typeface="Comic Sans MS" pitchFamily="66" charset="0"/>
              </a:rPr>
              <a:t>4.Yeterli ve dengeli </a:t>
            </a:r>
            <a:r>
              <a:rPr lang="tr-TR" altLang="tr-TR" sz="2800" dirty="0" smtClean="0">
                <a:latin typeface="Comic Sans MS" pitchFamily="66" charset="0"/>
              </a:rPr>
              <a:t>beslenme</a:t>
            </a:r>
            <a:endParaRPr lang="en-US" altLang="tr-TR" sz="2800" dirty="0">
              <a:latin typeface="Comic Sans MS" pitchFamily="66"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1042988" y="549275"/>
            <a:ext cx="7491412" cy="707886"/>
          </a:xfrm>
          <a:prstGeom prst="rect">
            <a:avLst/>
          </a:prstGeom>
          <a:noFill/>
          <a:ln w="12700" cap="sq">
            <a:noFill/>
            <a:miter lim="800000"/>
            <a:headEnd type="none" w="sm" len="sm"/>
            <a:tailEnd type="none" w="sm" len="sm"/>
          </a:ln>
        </p:spPr>
        <p:txBody>
          <a:bodyPr>
            <a:spAutoFit/>
          </a:bodyPr>
          <a:lstStyle/>
          <a:p>
            <a:r>
              <a:rPr lang="tr-TR" altLang="tr-TR" sz="2000" dirty="0">
                <a:solidFill>
                  <a:schemeClr val="accent1">
                    <a:lumMod val="50000"/>
                  </a:schemeClr>
                </a:solidFill>
                <a:latin typeface="Comic Sans MS" pitchFamily="66" charset="0"/>
              </a:rPr>
              <a:t>BULAŞICI HASTALIKLAR </a:t>
            </a:r>
            <a:r>
              <a:rPr lang="tr-TR" altLang="tr-TR" sz="2000" b="1" dirty="0">
                <a:solidFill>
                  <a:schemeClr val="accent1">
                    <a:lumMod val="50000"/>
                  </a:schemeClr>
                </a:solidFill>
                <a:latin typeface="Comic Sans MS" pitchFamily="66" charset="0"/>
              </a:rPr>
              <a:t>ÇIKMADAN ÖNCE </a:t>
            </a:r>
            <a:r>
              <a:rPr lang="tr-TR" altLang="tr-TR" sz="2000" dirty="0">
                <a:solidFill>
                  <a:schemeClr val="accent1">
                    <a:lumMod val="50000"/>
                  </a:schemeClr>
                </a:solidFill>
                <a:latin typeface="Comic Sans MS" pitchFamily="66" charset="0"/>
              </a:rPr>
              <a:t>ALINMASI GEREKEN </a:t>
            </a:r>
            <a:r>
              <a:rPr lang="tr-TR" altLang="tr-TR" sz="2000" dirty="0" smtClean="0">
                <a:solidFill>
                  <a:schemeClr val="accent1">
                    <a:lumMod val="50000"/>
                  </a:schemeClr>
                </a:solidFill>
                <a:latin typeface="Comic Sans MS" pitchFamily="66" charset="0"/>
              </a:rPr>
              <a:t>ÖNLEMLER</a:t>
            </a:r>
            <a:endParaRPr lang="tr-TR" altLang="tr-TR" sz="2000" dirty="0">
              <a:solidFill>
                <a:schemeClr val="accent1">
                  <a:lumMod val="50000"/>
                </a:schemeClr>
              </a:solidFill>
              <a:latin typeface="Comic Sans MS" pitchFamily="66" charset="0"/>
            </a:endParaRPr>
          </a:p>
        </p:txBody>
      </p:sp>
      <p:sp>
        <p:nvSpPr>
          <p:cNvPr id="72707" name="Text Box 3"/>
          <p:cNvSpPr txBox="1">
            <a:spLocks noChangeArrowheads="1"/>
          </p:cNvSpPr>
          <p:nvPr/>
        </p:nvSpPr>
        <p:spPr bwMode="auto">
          <a:xfrm>
            <a:off x="500034" y="1164134"/>
            <a:ext cx="8318530" cy="5262979"/>
          </a:xfrm>
          <a:prstGeom prst="rect">
            <a:avLst/>
          </a:prstGeom>
          <a:noFill/>
          <a:ln w="12700" cap="sq">
            <a:noFill/>
            <a:miter lim="800000"/>
            <a:headEnd type="none" w="sm" len="sm"/>
            <a:tailEnd type="none" w="sm" len="sm"/>
          </a:ln>
        </p:spPr>
        <p:txBody>
          <a:bodyPr wrap="square">
            <a:spAutoFit/>
          </a:bodyPr>
          <a:lstStyle/>
          <a:p>
            <a:pPr algn="l"/>
            <a:r>
              <a:rPr lang="tr-TR" altLang="tr-TR" sz="2800" dirty="0" smtClean="0">
                <a:latin typeface="Comic Sans MS" pitchFamily="66" charset="0"/>
              </a:rPr>
              <a:t>5.Toplumda bilinmeyen olguların belirlenmesi:</a:t>
            </a:r>
          </a:p>
          <a:p>
            <a:pPr algn="l"/>
            <a:r>
              <a:rPr lang="tr-TR" altLang="tr-TR" sz="2800" dirty="0" smtClean="0">
                <a:latin typeface="Comic Sans MS" pitchFamily="66" charset="0"/>
              </a:rPr>
              <a:t>    Kitle </a:t>
            </a:r>
            <a:r>
              <a:rPr lang="tr-TR" altLang="tr-TR" sz="2800" dirty="0">
                <a:latin typeface="Comic Sans MS" pitchFamily="66" charset="0"/>
              </a:rPr>
              <a:t>taraması</a:t>
            </a:r>
            <a:endParaRPr lang="en-US" altLang="tr-TR" sz="2800" dirty="0">
              <a:latin typeface="Comic Sans MS" pitchFamily="66" charset="0"/>
            </a:endParaRPr>
          </a:p>
          <a:p>
            <a:pPr algn="l"/>
            <a:r>
              <a:rPr lang="tr-TR" altLang="tr-TR" sz="2800" dirty="0" smtClean="0">
                <a:latin typeface="Comic Sans MS" pitchFamily="66" charset="0"/>
              </a:rPr>
              <a:t>   Taşıyıcı </a:t>
            </a:r>
            <a:r>
              <a:rPr lang="tr-TR" altLang="tr-TR" sz="2800" dirty="0">
                <a:latin typeface="Comic Sans MS" pitchFamily="66" charset="0"/>
              </a:rPr>
              <a:t>aranması</a:t>
            </a:r>
            <a:endParaRPr lang="en-US" altLang="tr-TR" sz="2800" dirty="0">
              <a:latin typeface="Comic Sans MS" pitchFamily="66" charset="0"/>
            </a:endParaRPr>
          </a:p>
          <a:p>
            <a:pPr algn="l"/>
            <a:r>
              <a:rPr lang="tr-TR" altLang="tr-TR" sz="2800" dirty="0" smtClean="0">
                <a:latin typeface="Comic Sans MS" pitchFamily="66" charset="0"/>
              </a:rPr>
              <a:t>   Hasta </a:t>
            </a:r>
            <a:r>
              <a:rPr lang="tr-TR" altLang="tr-TR" sz="2800" dirty="0">
                <a:latin typeface="Comic Sans MS" pitchFamily="66" charset="0"/>
              </a:rPr>
              <a:t>hayvanların aranması</a:t>
            </a:r>
            <a:endParaRPr lang="en-US" altLang="tr-TR" sz="2800" dirty="0">
              <a:latin typeface="Comic Sans MS" pitchFamily="66" charset="0"/>
            </a:endParaRPr>
          </a:p>
          <a:p>
            <a:pPr algn="l"/>
            <a:r>
              <a:rPr lang="tr-TR" altLang="tr-TR" sz="2800" dirty="0" smtClean="0">
                <a:latin typeface="Comic Sans MS" pitchFamily="66" charset="0"/>
              </a:rPr>
              <a:t>   Gıda </a:t>
            </a:r>
            <a:r>
              <a:rPr lang="tr-TR" altLang="tr-TR" sz="2800" dirty="0">
                <a:latin typeface="Comic Sans MS" pitchFamily="66" charset="0"/>
              </a:rPr>
              <a:t>kontrolü</a:t>
            </a:r>
          </a:p>
          <a:p>
            <a:pPr algn="l"/>
            <a:endParaRPr lang="tr-TR" altLang="tr-TR" sz="2800" dirty="0">
              <a:latin typeface="Comic Sans MS" pitchFamily="66" charset="0"/>
            </a:endParaRPr>
          </a:p>
          <a:p>
            <a:pPr algn="l"/>
            <a:r>
              <a:rPr lang="tr-TR" altLang="tr-TR" sz="2800" dirty="0" smtClean="0">
                <a:latin typeface="Comic Sans MS" pitchFamily="66" charset="0"/>
              </a:rPr>
              <a:t>6. </a:t>
            </a:r>
            <a:r>
              <a:rPr lang="tr-TR" altLang="tr-TR" sz="2800" dirty="0" err="1">
                <a:latin typeface="Comic Sans MS" pitchFamily="66" charset="0"/>
              </a:rPr>
              <a:t>Bağışıklama</a:t>
            </a:r>
            <a:r>
              <a:rPr lang="tr-TR" altLang="tr-TR" sz="2800" dirty="0">
                <a:latin typeface="Comic Sans MS" pitchFamily="66" charset="0"/>
              </a:rPr>
              <a:t>:	</a:t>
            </a:r>
          </a:p>
          <a:p>
            <a:pPr algn="l"/>
            <a:r>
              <a:rPr lang="tr-TR" altLang="tr-TR" sz="2800" dirty="0">
                <a:latin typeface="Comic Sans MS" pitchFamily="66" charset="0"/>
              </a:rPr>
              <a:t>        Rutin aşılama</a:t>
            </a:r>
            <a:endParaRPr lang="en-US" altLang="tr-TR" sz="2800" dirty="0">
              <a:latin typeface="Comic Sans MS" pitchFamily="66" charset="0"/>
            </a:endParaRPr>
          </a:p>
          <a:p>
            <a:pPr algn="l"/>
            <a:r>
              <a:rPr lang="tr-TR" altLang="tr-TR" sz="2800" dirty="0">
                <a:latin typeface="Comic Sans MS" pitchFamily="66" charset="0"/>
              </a:rPr>
              <a:t>        Yeterli </a:t>
            </a:r>
            <a:r>
              <a:rPr lang="tr-TR" altLang="tr-TR" sz="2800" dirty="0" err="1">
                <a:latin typeface="Comic Sans MS" pitchFamily="66" charset="0"/>
              </a:rPr>
              <a:t>immünitenin</a:t>
            </a:r>
            <a:r>
              <a:rPr lang="tr-TR" altLang="tr-TR" sz="2800" dirty="0">
                <a:latin typeface="Comic Sans MS" pitchFamily="66" charset="0"/>
              </a:rPr>
              <a:t> yeniden sağlanması</a:t>
            </a:r>
            <a:endParaRPr lang="en-US" altLang="tr-TR" sz="2800" dirty="0">
              <a:latin typeface="Comic Sans MS" pitchFamily="66" charset="0"/>
            </a:endParaRPr>
          </a:p>
          <a:p>
            <a:pPr algn="l"/>
            <a:r>
              <a:rPr lang="tr-TR" altLang="tr-TR" sz="2800" dirty="0">
                <a:latin typeface="Comic Sans MS" pitchFamily="66" charset="0"/>
              </a:rPr>
              <a:t>        Gebelerin aşılanması</a:t>
            </a:r>
            <a:endParaRPr lang="en-US" altLang="tr-TR" sz="2800" dirty="0">
              <a:latin typeface="Comic Sans MS" pitchFamily="66" charset="0"/>
            </a:endParaRPr>
          </a:p>
          <a:p>
            <a:pPr algn="l"/>
            <a:r>
              <a:rPr lang="tr-TR" altLang="tr-TR" sz="2800" dirty="0">
                <a:latin typeface="Comic Sans MS" pitchFamily="66" charset="0"/>
              </a:rPr>
              <a:t>        Aşıların saklanması</a:t>
            </a:r>
            <a:endParaRPr lang="en-US" altLang="tr-TR" sz="2800" dirty="0">
              <a:latin typeface="Comic Sans MS" pitchFamily="66" charset="0"/>
            </a:endParaRPr>
          </a:p>
          <a:p>
            <a:pPr algn="l"/>
            <a:r>
              <a:rPr lang="tr-TR" altLang="tr-TR" sz="2800" dirty="0">
                <a:latin typeface="Comic Sans MS" pitchFamily="66" charset="0"/>
              </a:rPr>
              <a:t>        Aşıların kaydı</a:t>
            </a:r>
          </a:p>
        </p:txBody>
      </p:sp>
      <p:pic>
        <p:nvPicPr>
          <p:cNvPr id="72708" name="Picture 4" descr="HM00163_"/>
          <p:cNvPicPr>
            <a:picLocks noChangeAspect="1" noChangeArrowheads="1"/>
          </p:cNvPicPr>
          <p:nvPr/>
        </p:nvPicPr>
        <p:blipFill>
          <a:blip r:embed="rId2"/>
          <a:srcRect/>
          <a:stretch>
            <a:fillRect/>
          </a:stretch>
        </p:blipFill>
        <p:spPr bwMode="auto">
          <a:xfrm>
            <a:off x="5286380" y="2643182"/>
            <a:ext cx="3067050" cy="2166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1295400" y="476250"/>
            <a:ext cx="7239000" cy="707886"/>
          </a:xfrm>
          <a:prstGeom prst="rect">
            <a:avLst/>
          </a:prstGeom>
          <a:noFill/>
          <a:ln w="12700" cap="sq">
            <a:noFill/>
            <a:miter lim="800000"/>
            <a:headEnd type="none" w="sm" len="sm"/>
            <a:tailEnd type="none" w="sm" len="sm"/>
          </a:ln>
        </p:spPr>
        <p:txBody>
          <a:bodyPr>
            <a:spAutoFit/>
          </a:bodyPr>
          <a:lstStyle/>
          <a:p>
            <a:r>
              <a:rPr lang="tr-TR" altLang="tr-TR" sz="2000" dirty="0">
                <a:solidFill>
                  <a:schemeClr val="accent1">
                    <a:lumMod val="50000"/>
                  </a:schemeClr>
                </a:solidFill>
                <a:latin typeface="Comic Sans MS" pitchFamily="66" charset="0"/>
              </a:rPr>
              <a:t>BULAŞICI HASTALIKLAR </a:t>
            </a:r>
            <a:r>
              <a:rPr lang="tr-TR" altLang="tr-TR" sz="2000" b="1" dirty="0">
                <a:solidFill>
                  <a:schemeClr val="accent1">
                    <a:lumMod val="50000"/>
                  </a:schemeClr>
                </a:solidFill>
                <a:latin typeface="Comic Sans MS" pitchFamily="66" charset="0"/>
              </a:rPr>
              <a:t>ÇIKMADAN ÖNCE </a:t>
            </a:r>
            <a:r>
              <a:rPr lang="tr-TR" altLang="tr-TR" sz="2000" dirty="0">
                <a:solidFill>
                  <a:schemeClr val="accent1">
                    <a:lumMod val="50000"/>
                  </a:schemeClr>
                </a:solidFill>
                <a:latin typeface="Comic Sans MS" pitchFamily="66" charset="0"/>
              </a:rPr>
              <a:t>ALINMASI GEREKEN </a:t>
            </a:r>
            <a:r>
              <a:rPr lang="tr-TR" altLang="tr-TR" sz="2000" dirty="0" smtClean="0">
                <a:solidFill>
                  <a:schemeClr val="accent1">
                    <a:lumMod val="50000"/>
                  </a:schemeClr>
                </a:solidFill>
                <a:latin typeface="Comic Sans MS" pitchFamily="66" charset="0"/>
              </a:rPr>
              <a:t>ÖNLEMLER</a:t>
            </a:r>
            <a:endParaRPr lang="tr-TR" altLang="tr-TR" sz="2000" dirty="0">
              <a:solidFill>
                <a:schemeClr val="accent1">
                  <a:lumMod val="50000"/>
                </a:schemeClr>
              </a:solidFill>
              <a:latin typeface="Comic Sans MS" pitchFamily="66" charset="0"/>
            </a:endParaRPr>
          </a:p>
        </p:txBody>
      </p:sp>
      <p:sp>
        <p:nvSpPr>
          <p:cNvPr id="73731" name="Text Box 3"/>
          <p:cNvSpPr txBox="1">
            <a:spLocks noChangeArrowheads="1"/>
          </p:cNvSpPr>
          <p:nvPr/>
        </p:nvSpPr>
        <p:spPr bwMode="auto">
          <a:xfrm>
            <a:off x="611188" y="1484313"/>
            <a:ext cx="8075612" cy="4324261"/>
          </a:xfrm>
          <a:prstGeom prst="rect">
            <a:avLst/>
          </a:prstGeom>
          <a:noFill/>
          <a:ln w="12700" cap="sq">
            <a:noFill/>
            <a:miter lim="800000"/>
            <a:headEnd type="none" w="sm" len="sm"/>
            <a:tailEnd type="none" w="sm" len="sm"/>
          </a:ln>
        </p:spPr>
        <p:txBody>
          <a:bodyPr>
            <a:spAutoFit/>
          </a:bodyPr>
          <a:lstStyle/>
          <a:p>
            <a:r>
              <a:rPr lang="tr-TR" altLang="tr-TR" sz="2400" dirty="0">
                <a:solidFill>
                  <a:schemeClr val="accent1">
                    <a:lumMod val="50000"/>
                  </a:schemeClr>
                </a:solidFill>
                <a:latin typeface="Comic Sans MS" pitchFamily="66" charset="0"/>
              </a:rPr>
              <a:t>II. ÇEVREYE YÖNELİK ÖNLEMLER</a:t>
            </a:r>
          </a:p>
          <a:p>
            <a:endParaRPr lang="tr-TR" altLang="tr-TR" sz="2400" dirty="0">
              <a:latin typeface="Comic Sans MS" pitchFamily="66" charset="0"/>
            </a:endParaRPr>
          </a:p>
          <a:p>
            <a:pPr algn="l">
              <a:spcAft>
                <a:spcPts val="600"/>
              </a:spcAft>
            </a:pPr>
            <a:r>
              <a:rPr lang="tr-TR" altLang="tr-TR" sz="2400" dirty="0">
                <a:latin typeface="Comic Sans MS" pitchFamily="66" charset="0"/>
              </a:rPr>
              <a:t>1. Temiz ve yeterli su sağlanması</a:t>
            </a:r>
            <a:endParaRPr lang="en-US" altLang="tr-TR" sz="2400" dirty="0">
              <a:latin typeface="Comic Sans MS" pitchFamily="66" charset="0"/>
            </a:endParaRPr>
          </a:p>
          <a:p>
            <a:pPr algn="l">
              <a:spcAft>
                <a:spcPts val="600"/>
              </a:spcAft>
            </a:pPr>
            <a:r>
              <a:rPr lang="tr-TR" altLang="tr-TR" sz="2400" dirty="0">
                <a:latin typeface="Comic Sans MS" pitchFamily="66" charset="0"/>
              </a:rPr>
              <a:t>2. Atıklara yönelik çalışmalar</a:t>
            </a:r>
            <a:endParaRPr lang="en-US" altLang="tr-TR" sz="2400" dirty="0">
              <a:latin typeface="Comic Sans MS" pitchFamily="66" charset="0"/>
            </a:endParaRPr>
          </a:p>
          <a:p>
            <a:pPr algn="l">
              <a:spcAft>
                <a:spcPts val="600"/>
              </a:spcAft>
            </a:pPr>
            <a:r>
              <a:rPr lang="tr-TR" altLang="tr-TR" sz="2400" dirty="0">
                <a:latin typeface="Comic Sans MS" pitchFamily="66" charset="0"/>
              </a:rPr>
              <a:t>3. Vektörle savaş</a:t>
            </a:r>
            <a:endParaRPr lang="en-US" altLang="tr-TR" sz="2400" dirty="0">
              <a:latin typeface="Comic Sans MS" pitchFamily="66" charset="0"/>
            </a:endParaRPr>
          </a:p>
          <a:p>
            <a:pPr algn="l">
              <a:spcAft>
                <a:spcPts val="600"/>
              </a:spcAft>
            </a:pPr>
            <a:r>
              <a:rPr lang="tr-TR" altLang="tr-TR" sz="2400" dirty="0">
                <a:latin typeface="Comic Sans MS" pitchFamily="66" charset="0"/>
              </a:rPr>
              <a:t>4. Diğer önlemler:	</a:t>
            </a:r>
            <a:endParaRPr lang="en-US" altLang="tr-TR" sz="2400" dirty="0">
              <a:latin typeface="Comic Sans MS" pitchFamily="66" charset="0"/>
            </a:endParaRPr>
          </a:p>
          <a:p>
            <a:pPr algn="l">
              <a:spcAft>
                <a:spcPts val="600"/>
              </a:spcAft>
            </a:pPr>
            <a:r>
              <a:rPr lang="tr-TR" altLang="tr-TR" sz="2400" dirty="0">
                <a:latin typeface="Comic Sans MS" pitchFamily="66" charset="0"/>
              </a:rPr>
              <a:t>		Sınır ve sahillerin kontrolü</a:t>
            </a:r>
            <a:endParaRPr lang="en-US" altLang="tr-TR" sz="2400" dirty="0">
              <a:latin typeface="Comic Sans MS" pitchFamily="66" charset="0"/>
            </a:endParaRPr>
          </a:p>
          <a:p>
            <a:pPr algn="l">
              <a:spcAft>
                <a:spcPts val="600"/>
              </a:spcAft>
            </a:pPr>
            <a:r>
              <a:rPr lang="tr-TR" altLang="tr-TR" sz="2400" dirty="0">
                <a:latin typeface="Comic Sans MS" pitchFamily="66" charset="0"/>
              </a:rPr>
              <a:t>		Genelevlerin kontrolü</a:t>
            </a:r>
            <a:endParaRPr lang="en-US" altLang="tr-TR" sz="2400" dirty="0">
              <a:latin typeface="Comic Sans MS" pitchFamily="66" charset="0"/>
            </a:endParaRPr>
          </a:p>
          <a:p>
            <a:pPr algn="l">
              <a:spcAft>
                <a:spcPts val="600"/>
              </a:spcAft>
            </a:pPr>
            <a:r>
              <a:rPr lang="tr-TR" altLang="tr-TR" sz="2400" dirty="0">
                <a:latin typeface="Comic Sans MS" pitchFamily="66" charset="0"/>
              </a:rPr>
              <a:t>		Yiyecek ve içecek denetimi</a:t>
            </a:r>
            <a:endParaRPr lang="en-US" altLang="tr-TR" sz="2400" dirty="0">
              <a:latin typeface="Comic Sans MS" pitchFamily="66" charset="0"/>
            </a:endParaRPr>
          </a:p>
          <a:p>
            <a:pPr algn="l">
              <a:spcAft>
                <a:spcPts val="600"/>
              </a:spcAft>
            </a:pPr>
            <a:r>
              <a:rPr lang="tr-TR" altLang="tr-TR" sz="2400" dirty="0">
                <a:latin typeface="Comic Sans MS" pitchFamily="66" charset="0"/>
              </a:rPr>
              <a:t>		Gayri sıhhi müessese denetimi</a:t>
            </a:r>
          </a:p>
        </p:txBody>
      </p:sp>
      <p:pic>
        <p:nvPicPr>
          <p:cNvPr id="73732" name="Picture 4" descr="C:\Documents and Settings\Administrator\Application Data\Microsoft\Media Catalog\Downloaded Clips\cl56\j0215192.wmf"/>
          <p:cNvPicPr>
            <a:picLocks noChangeAspect="1" noChangeArrowheads="1"/>
          </p:cNvPicPr>
          <p:nvPr/>
        </p:nvPicPr>
        <p:blipFill>
          <a:blip r:embed="rId2"/>
          <a:srcRect/>
          <a:stretch>
            <a:fillRect/>
          </a:stretch>
        </p:blipFill>
        <p:spPr bwMode="auto">
          <a:xfrm>
            <a:off x="6588125" y="2163763"/>
            <a:ext cx="2016125" cy="1949450"/>
          </a:xfrm>
          <a:prstGeom prst="rect">
            <a:avLst/>
          </a:prstGeom>
          <a:noFill/>
          <a:ln w="9525">
            <a:solidFill>
              <a:schemeClr val="bg1"/>
            </a:solid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827088" y="476250"/>
            <a:ext cx="7707312" cy="707886"/>
          </a:xfrm>
          <a:prstGeom prst="rect">
            <a:avLst/>
          </a:prstGeom>
          <a:noFill/>
          <a:ln w="12700" cap="sq">
            <a:noFill/>
            <a:miter lim="800000"/>
            <a:headEnd type="none" w="sm" len="sm"/>
            <a:tailEnd type="none" w="sm" len="sm"/>
          </a:ln>
        </p:spPr>
        <p:txBody>
          <a:bodyPr>
            <a:spAutoFit/>
          </a:bodyPr>
          <a:lstStyle/>
          <a:p>
            <a:r>
              <a:rPr lang="tr-TR" altLang="tr-TR" sz="2000" dirty="0">
                <a:solidFill>
                  <a:schemeClr val="accent1">
                    <a:lumMod val="50000"/>
                  </a:schemeClr>
                </a:solidFill>
                <a:latin typeface="Comic Sans MS" pitchFamily="66" charset="0"/>
              </a:rPr>
              <a:t>BULAŞICI HASTALIKLAR </a:t>
            </a:r>
            <a:r>
              <a:rPr lang="tr-TR" altLang="tr-TR" sz="2000" b="1" dirty="0">
                <a:solidFill>
                  <a:schemeClr val="accent1">
                    <a:lumMod val="50000"/>
                  </a:schemeClr>
                </a:solidFill>
                <a:latin typeface="Comic Sans MS" pitchFamily="66" charset="0"/>
              </a:rPr>
              <a:t>ÇIKTIKTAN SONRA </a:t>
            </a:r>
            <a:r>
              <a:rPr lang="tr-TR" altLang="tr-TR" sz="2000" dirty="0">
                <a:solidFill>
                  <a:schemeClr val="accent1">
                    <a:lumMod val="50000"/>
                  </a:schemeClr>
                </a:solidFill>
                <a:latin typeface="Comic Sans MS" pitchFamily="66" charset="0"/>
              </a:rPr>
              <a:t>ALINMASI GEREKEN </a:t>
            </a:r>
            <a:r>
              <a:rPr lang="tr-TR" altLang="tr-TR" sz="2000" dirty="0" smtClean="0">
                <a:solidFill>
                  <a:schemeClr val="accent1">
                    <a:lumMod val="50000"/>
                  </a:schemeClr>
                </a:solidFill>
                <a:latin typeface="Comic Sans MS" pitchFamily="66" charset="0"/>
              </a:rPr>
              <a:t>ÖNLEMLER</a:t>
            </a:r>
            <a:endParaRPr lang="tr-TR" altLang="tr-TR" sz="2000" dirty="0">
              <a:solidFill>
                <a:schemeClr val="accent1">
                  <a:lumMod val="50000"/>
                </a:schemeClr>
              </a:solidFill>
              <a:latin typeface="Comic Sans MS" pitchFamily="66" charset="0"/>
            </a:endParaRPr>
          </a:p>
        </p:txBody>
      </p:sp>
      <p:sp>
        <p:nvSpPr>
          <p:cNvPr id="74755" name="Text Box 3"/>
          <p:cNvSpPr txBox="1">
            <a:spLocks noChangeArrowheads="1"/>
          </p:cNvSpPr>
          <p:nvPr/>
        </p:nvSpPr>
        <p:spPr bwMode="auto">
          <a:xfrm>
            <a:off x="714348" y="1214422"/>
            <a:ext cx="7999412" cy="5709255"/>
          </a:xfrm>
          <a:prstGeom prst="rect">
            <a:avLst/>
          </a:prstGeom>
          <a:noFill/>
          <a:ln w="12700" cap="sq">
            <a:noFill/>
            <a:miter lim="800000"/>
            <a:headEnd type="none" w="sm" len="sm"/>
            <a:tailEnd type="none" w="sm" len="sm"/>
          </a:ln>
        </p:spPr>
        <p:txBody>
          <a:bodyPr>
            <a:spAutoFit/>
          </a:bodyPr>
          <a:lstStyle/>
          <a:p>
            <a:r>
              <a:rPr lang="tr-TR" altLang="tr-TR" sz="2800" dirty="0" smtClean="0">
                <a:solidFill>
                  <a:schemeClr val="accent1">
                    <a:lumMod val="50000"/>
                  </a:schemeClr>
                </a:solidFill>
                <a:latin typeface="Comic Sans MS" pitchFamily="66" charset="0"/>
              </a:rPr>
              <a:t>I-Kaynağa Yönelik Önlemler</a:t>
            </a:r>
            <a:endParaRPr lang="en-US" altLang="tr-TR" sz="2800" dirty="0" smtClean="0">
              <a:solidFill>
                <a:schemeClr val="accent1">
                  <a:lumMod val="50000"/>
                </a:schemeClr>
              </a:solidFill>
              <a:latin typeface="Comic Sans MS" pitchFamily="66" charset="0"/>
            </a:endParaRPr>
          </a:p>
          <a:p>
            <a:pPr algn="l">
              <a:spcBef>
                <a:spcPts val="600"/>
              </a:spcBef>
              <a:spcAft>
                <a:spcPts val="600"/>
              </a:spcAft>
            </a:pPr>
            <a:r>
              <a:rPr lang="tr-TR" altLang="tr-TR" sz="2800" dirty="0" smtClean="0">
                <a:latin typeface="Comic Sans MS" pitchFamily="66" charset="0"/>
              </a:rPr>
              <a:t>1.Kesin </a:t>
            </a:r>
            <a:r>
              <a:rPr lang="tr-TR" altLang="tr-TR" sz="2800" dirty="0">
                <a:latin typeface="Comic Sans MS" pitchFamily="66" charset="0"/>
              </a:rPr>
              <a:t>tanı koymak</a:t>
            </a:r>
            <a:endParaRPr lang="en-US" altLang="tr-TR" sz="2800" dirty="0">
              <a:latin typeface="Comic Sans MS" pitchFamily="66" charset="0"/>
            </a:endParaRPr>
          </a:p>
          <a:p>
            <a:pPr algn="l">
              <a:spcBef>
                <a:spcPts val="600"/>
              </a:spcBef>
              <a:spcAft>
                <a:spcPts val="600"/>
              </a:spcAft>
            </a:pPr>
            <a:r>
              <a:rPr lang="tr-TR" altLang="tr-TR" sz="2800" dirty="0">
                <a:latin typeface="Comic Sans MS" pitchFamily="66" charset="0"/>
              </a:rPr>
              <a:t>2.İhbar</a:t>
            </a:r>
            <a:endParaRPr lang="en-US" altLang="tr-TR" sz="2800" dirty="0">
              <a:latin typeface="Comic Sans MS" pitchFamily="66" charset="0"/>
            </a:endParaRPr>
          </a:p>
          <a:p>
            <a:pPr algn="l">
              <a:spcBef>
                <a:spcPts val="600"/>
              </a:spcBef>
              <a:spcAft>
                <a:spcPts val="600"/>
              </a:spcAft>
            </a:pPr>
            <a:r>
              <a:rPr lang="tr-TR" altLang="tr-TR" sz="2800" dirty="0">
                <a:latin typeface="Comic Sans MS" pitchFamily="66" charset="0"/>
              </a:rPr>
              <a:t>3.Hastaların tedavisi</a:t>
            </a:r>
            <a:endParaRPr lang="en-US" altLang="tr-TR" sz="2800" dirty="0">
              <a:latin typeface="Comic Sans MS" pitchFamily="66" charset="0"/>
            </a:endParaRPr>
          </a:p>
          <a:p>
            <a:pPr algn="l">
              <a:spcBef>
                <a:spcPts val="600"/>
              </a:spcBef>
              <a:spcAft>
                <a:spcPts val="600"/>
              </a:spcAft>
            </a:pPr>
            <a:r>
              <a:rPr lang="tr-TR" altLang="tr-TR" sz="2800" dirty="0">
                <a:latin typeface="Comic Sans MS" pitchFamily="66" charset="0"/>
              </a:rPr>
              <a:t>4.Portör saptama ve tedavi etme</a:t>
            </a:r>
            <a:endParaRPr lang="en-US" altLang="tr-TR" sz="2800" dirty="0">
              <a:latin typeface="Comic Sans MS" pitchFamily="66" charset="0"/>
            </a:endParaRPr>
          </a:p>
          <a:p>
            <a:pPr algn="l">
              <a:spcBef>
                <a:spcPts val="600"/>
              </a:spcBef>
              <a:spcAft>
                <a:spcPts val="600"/>
              </a:spcAft>
            </a:pPr>
            <a:r>
              <a:rPr lang="tr-TR" altLang="tr-TR" sz="2800" dirty="0" smtClean="0">
                <a:latin typeface="Comic Sans MS" pitchFamily="66" charset="0"/>
              </a:rPr>
              <a:t>5.</a:t>
            </a:r>
            <a:r>
              <a:rPr lang="tr-TR" altLang="tr-TR" sz="2800" dirty="0" err="1" smtClean="0">
                <a:latin typeface="Comic Sans MS" pitchFamily="66" charset="0"/>
              </a:rPr>
              <a:t>Filyasyon</a:t>
            </a:r>
            <a:r>
              <a:rPr lang="tr-TR" altLang="tr-TR" sz="2800" dirty="0" smtClean="0">
                <a:latin typeface="Comic Sans MS" pitchFamily="66" charset="0"/>
              </a:rPr>
              <a:t> (Kaynağın aranması)</a:t>
            </a:r>
            <a:endParaRPr lang="en-US" altLang="tr-TR" sz="2800" dirty="0">
              <a:latin typeface="Comic Sans MS" pitchFamily="66" charset="0"/>
            </a:endParaRPr>
          </a:p>
          <a:p>
            <a:pPr algn="l">
              <a:spcBef>
                <a:spcPts val="600"/>
              </a:spcBef>
              <a:spcAft>
                <a:spcPts val="600"/>
              </a:spcAft>
            </a:pPr>
            <a:r>
              <a:rPr lang="tr-TR" altLang="tr-TR" sz="2800" dirty="0">
                <a:latin typeface="Comic Sans MS" pitchFamily="66" charset="0"/>
              </a:rPr>
              <a:t>6.</a:t>
            </a:r>
            <a:r>
              <a:rPr lang="tr-TR" altLang="tr-TR" sz="2800" dirty="0" err="1">
                <a:latin typeface="Comic Sans MS" pitchFamily="66" charset="0"/>
              </a:rPr>
              <a:t>Zoonoz</a:t>
            </a:r>
            <a:r>
              <a:rPr lang="tr-TR" altLang="tr-TR" sz="2800" dirty="0">
                <a:latin typeface="Comic Sans MS" pitchFamily="66" charset="0"/>
              </a:rPr>
              <a:t> ise gerekli önlemlerin alınması</a:t>
            </a:r>
            <a:endParaRPr lang="en-US" altLang="tr-TR" sz="2800" dirty="0">
              <a:latin typeface="Comic Sans MS" pitchFamily="66" charset="0"/>
            </a:endParaRPr>
          </a:p>
          <a:p>
            <a:pPr algn="l">
              <a:spcBef>
                <a:spcPts val="600"/>
              </a:spcBef>
              <a:spcAft>
                <a:spcPts val="600"/>
              </a:spcAft>
            </a:pPr>
            <a:r>
              <a:rPr lang="tr-TR" altLang="tr-TR" sz="2800" dirty="0">
                <a:latin typeface="Comic Sans MS" pitchFamily="66" charset="0"/>
              </a:rPr>
              <a:t>7.Hasta eğitimi</a:t>
            </a:r>
            <a:endParaRPr lang="en-US" altLang="tr-TR" sz="2800" dirty="0">
              <a:latin typeface="Comic Sans MS" pitchFamily="66" charset="0"/>
            </a:endParaRPr>
          </a:p>
          <a:p>
            <a:pPr algn="l">
              <a:spcBef>
                <a:spcPts val="600"/>
              </a:spcBef>
              <a:spcAft>
                <a:spcPts val="600"/>
              </a:spcAft>
            </a:pPr>
            <a:r>
              <a:rPr lang="tr-TR" altLang="tr-TR" sz="2800" dirty="0">
                <a:latin typeface="Comic Sans MS" pitchFamily="66" charset="0"/>
              </a:rPr>
              <a:t>8.Enfeksiyon kaynağı cansız ise yok etme:      </a:t>
            </a:r>
          </a:p>
          <a:p>
            <a:pPr algn="l">
              <a:spcBef>
                <a:spcPts val="600"/>
              </a:spcBef>
              <a:spcAft>
                <a:spcPts val="600"/>
              </a:spcAft>
            </a:pPr>
            <a:r>
              <a:rPr lang="tr-TR" altLang="tr-TR" sz="2800" dirty="0">
                <a:latin typeface="Comic Sans MS" pitchFamily="66" charset="0"/>
              </a:rPr>
              <a:t>        dezenfeksiyon, sterilizasyon</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1042988" y="381000"/>
            <a:ext cx="7491412" cy="707886"/>
          </a:xfrm>
          <a:prstGeom prst="rect">
            <a:avLst/>
          </a:prstGeom>
          <a:noFill/>
          <a:ln w="12700" cap="sq">
            <a:noFill/>
            <a:miter lim="800000"/>
            <a:headEnd type="none" w="sm" len="sm"/>
            <a:tailEnd type="none" w="sm" len="sm"/>
          </a:ln>
        </p:spPr>
        <p:txBody>
          <a:bodyPr>
            <a:spAutoFit/>
          </a:bodyPr>
          <a:lstStyle/>
          <a:p>
            <a:r>
              <a:rPr lang="tr-TR" altLang="tr-TR" sz="2000" dirty="0">
                <a:solidFill>
                  <a:schemeClr val="accent1">
                    <a:lumMod val="50000"/>
                  </a:schemeClr>
                </a:solidFill>
                <a:latin typeface="Comic Sans MS" pitchFamily="66" charset="0"/>
              </a:rPr>
              <a:t>BULAŞICI HASTALIKLAR </a:t>
            </a:r>
            <a:r>
              <a:rPr lang="tr-TR" altLang="tr-TR" sz="2000" b="1" dirty="0">
                <a:solidFill>
                  <a:schemeClr val="accent1">
                    <a:lumMod val="50000"/>
                  </a:schemeClr>
                </a:solidFill>
                <a:latin typeface="Comic Sans MS" pitchFamily="66" charset="0"/>
              </a:rPr>
              <a:t>ÇIKTIKTAN SONRA </a:t>
            </a:r>
            <a:r>
              <a:rPr lang="tr-TR" altLang="tr-TR" sz="2000" dirty="0">
                <a:solidFill>
                  <a:schemeClr val="accent1">
                    <a:lumMod val="50000"/>
                  </a:schemeClr>
                </a:solidFill>
                <a:latin typeface="Comic Sans MS" pitchFamily="66" charset="0"/>
              </a:rPr>
              <a:t>ALINMASI GEREKEN </a:t>
            </a:r>
            <a:r>
              <a:rPr lang="tr-TR" altLang="tr-TR" sz="2000" dirty="0" smtClean="0">
                <a:solidFill>
                  <a:schemeClr val="accent1">
                    <a:lumMod val="50000"/>
                  </a:schemeClr>
                </a:solidFill>
                <a:latin typeface="Comic Sans MS" pitchFamily="66" charset="0"/>
              </a:rPr>
              <a:t>ÖNLEMLER</a:t>
            </a:r>
            <a:endParaRPr lang="tr-TR" altLang="tr-TR" sz="2000" dirty="0">
              <a:solidFill>
                <a:schemeClr val="accent1">
                  <a:lumMod val="50000"/>
                </a:schemeClr>
              </a:solidFill>
              <a:latin typeface="Comic Sans MS" pitchFamily="66" charset="0"/>
            </a:endParaRPr>
          </a:p>
        </p:txBody>
      </p:sp>
      <p:sp>
        <p:nvSpPr>
          <p:cNvPr id="75779" name="Text Box 3"/>
          <p:cNvSpPr txBox="1">
            <a:spLocks noChangeArrowheads="1"/>
          </p:cNvSpPr>
          <p:nvPr/>
        </p:nvSpPr>
        <p:spPr bwMode="auto">
          <a:xfrm>
            <a:off x="500034" y="1500174"/>
            <a:ext cx="7923212" cy="830997"/>
          </a:xfrm>
          <a:prstGeom prst="rect">
            <a:avLst/>
          </a:prstGeom>
          <a:noFill/>
          <a:ln w="12700" cap="sq">
            <a:noFill/>
            <a:miter lim="800000"/>
            <a:headEnd type="none" w="sm" len="sm"/>
            <a:tailEnd type="none" w="sm" len="sm"/>
          </a:ln>
        </p:spPr>
        <p:txBody>
          <a:bodyPr>
            <a:spAutoFit/>
          </a:bodyPr>
          <a:lstStyle/>
          <a:p>
            <a:r>
              <a:rPr lang="tr-TR" altLang="tr-TR" sz="2400" dirty="0" smtClean="0">
                <a:solidFill>
                  <a:schemeClr val="accent1">
                    <a:lumMod val="50000"/>
                  </a:schemeClr>
                </a:solidFill>
                <a:latin typeface="Comic Sans MS" pitchFamily="66" charset="0"/>
              </a:rPr>
              <a:t>II. Bulaşma Yoluna Ait Önlemler</a:t>
            </a:r>
          </a:p>
          <a:p>
            <a:r>
              <a:rPr lang="tr-TR" altLang="tr-TR" sz="2400" dirty="0">
                <a:solidFill>
                  <a:srgbClr val="00B050"/>
                </a:solidFill>
                <a:latin typeface="Comic Sans MS" pitchFamily="66" charset="0"/>
              </a:rPr>
              <a:t>	</a:t>
            </a:r>
          </a:p>
        </p:txBody>
      </p:sp>
      <p:sp>
        <p:nvSpPr>
          <p:cNvPr id="75780" name="Text Box 4"/>
          <p:cNvSpPr txBox="1">
            <a:spLocks noChangeArrowheads="1"/>
          </p:cNvSpPr>
          <p:nvPr/>
        </p:nvSpPr>
        <p:spPr bwMode="auto">
          <a:xfrm>
            <a:off x="428596" y="2143116"/>
            <a:ext cx="7920038" cy="2677656"/>
          </a:xfrm>
          <a:prstGeom prst="rect">
            <a:avLst/>
          </a:prstGeom>
          <a:noFill/>
          <a:ln w="12700" cap="sq">
            <a:noFill/>
            <a:miter lim="800000"/>
            <a:headEnd type="none" w="sm" len="sm"/>
            <a:tailEnd type="none" w="sm" len="sm"/>
          </a:ln>
        </p:spPr>
        <p:txBody>
          <a:bodyPr>
            <a:spAutoFit/>
          </a:bodyPr>
          <a:lstStyle/>
          <a:p>
            <a:pPr algn="just"/>
            <a:r>
              <a:rPr lang="tr-TR" altLang="tr-TR" sz="2400" u="sng" dirty="0">
                <a:solidFill>
                  <a:schemeClr val="accent1">
                    <a:lumMod val="50000"/>
                  </a:schemeClr>
                </a:solidFill>
                <a:latin typeface="Comic Sans MS" pitchFamily="66" charset="0"/>
              </a:rPr>
              <a:t>İZOLASYON (AYIRMA/TECRİT)</a:t>
            </a:r>
            <a:r>
              <a:rPr lang="tr-TR" altLang="tr-TR" sz="2400" dirty="0">
                <a:solidFill>
                  <a:schemeClr val="accent1">
                    <a:lumMod val="50000"/>
                  </a:schemeClr>
                </a:solidFill>
                <a:latin typeface="Comic Sans MS" pitchFamily="66" charset="0"/>
              </a:rPr>
              <a:t>:  </a:t>
            </a:r>
            <a:r>
              <a:rPr lang="tr-TR" altLang="tr-TR" sz="2400" dirty="0">
                <a:latin typeface="Comic Sans MS" pitchFamily="66" charset="0"/>
              </a:rPr>
              <a:t>Bulaşıcı hastalığı olan insan ve hayvanların bulaşıcılık süresi boyunca ayrı tutulmasıdır. </a:t>
            </a:r>
            <a:endParaRPr lang="tr-TR" altLang="tr-TR" sz="2400" dirty="0" smtClean="0">
              <a:latin typeface="Comic Sans MS" pitchFamily="66" charset="0"/>
            </a:endParaRPr>
          </a:p>
          <a:p>
            <a:pPr algn="just"/>
            <a:endParaRPr lang="tr-TR" altLang="tr-TR" sz="2400" dirty="0" smtClean="0">
              <a:latin typeface="Comic Sans MS" pitchFamily="66" charset="0"/>
            </a:endParaRPr>
          </a:p>
          <a:p>
            <a:pPr algn="just"/>
            <a:r>
              <a:rPr lang="tr-TR" altLang="tr-TR" sz="2400" dirty="0" smtClean="0">
                <a:latin typeface="Comic Sans MS" pitchFamily="66" charset="0"/>
              </a:rPr>
              <a:t>Ayırma</a:t>
            </a:r>
            <a:r>
              <a:rPr lang="tr-TR" altLang="tr-TR" sz="2400" dirty="0">
                <a:latin typeface="Comic Sans MS" pitchFamily="66" charset="0"/>
              </a:rPr>
              <a:t>, bulaşıcı etmenin duyarlı kişilere dolaylı ya da dolaysız geçişini engelleyen ya da sınırlayan yer ya da ortamda yapılır </a:t>
            </a:r>
            <a:r>
              <a:rPr lang="tr-TR" altLang="tr-TR" sz="2400" dirty="0" smtClean="0">
                <a:latin typeface="Comic Sans MS" pitchFamily="66" charset="0"/>
              </a:rPr>
              <a:t>(</a:t>
            </a:r>
            <a:r>
              <a:rPr lang="tr-TR" altLang="tr-TR" sz="2400" kern="0" dirty="0" smtClean="0">
                <a:solidFill>
                  <a:srgbClr val="000000"/>
                </a:solidFill>
                <a:latin typeface="Comic Sans MS" pitchFamily="66" charset="0"/>
              </a:rPr>
              <a:t>Kolera, KKKA</a:t>
            </a:r>
            <a:r>
              <a:rPr lang="tr-TR" altLang="tr-TR" sz="2400" dirty="0" smtClean="0">
                <a:latin typeface="Comic Sans MS" pitchFamily="66" charset="0"/>
              </a:rPr>
              <a:t>).</a:t>
            </a:r>
            <a:endParaRPr lang="tr-TR" altLang="tr-TR" sz="2400" dirty="0">
              <a:latin typeface="Comic Sans MS" pitchFamily="66"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428596" y="1428736"/>
            <a:ext cx="7993062" cy="3416320"/>
          </a:xfrm>
          <a:prstGeom prst="rect">
            <a:avLst/>
          </a:prstGeom>
          <a:noFill/>
          <a:ln w="12700" cap="sq">
            <a:noFill/>
            <a:miter lim="800000"/>
            <a:headEnd type="none" w="sm" len="sm"/>
            <a:tailEnd type="none" w="sm" len="sm"/>
          </a:ln>
        </p:spPr>
        <p:txBody>
          <a:bodyPr>
            <a:spAutoFit/>
          </a:bodyPr>
          <a:lstStyle/>
          <a:p>
            <a:pPr algn="just"/>
            <a:r>
              <a:rPr lang="tr-TR" altLang="tr-TR" sz="2400" u="sng" dirty="0">
                <a:solidFill>
                  <a:schemeClr val="accent1">
                    <a:lumMod val="50000"/>
                  </a:schemeClr>
                </a:solidFill>
                <a:latin typeface="Comic Sans MS" pitchFamily="66" charset="0"/>
              </a:rPr>
              <a:t>KARANTİNA</a:t>
            </a:r>
            <a:r>
              <a:rPr lang="tr-TR" altLang="tr-TR" sz="2400" dirty="0">
                <a:solidFill>
                  <a:schemeClr val="accent1">
                    <a:lumMod val="50000"/>
                  </a:schemeClr>
                </a:solidFill>
                <a:latin typeface="Comic Sans MS" pitchFamily="66" charset="0"/>
              </a:rPr>
              <a:t>: </a:t>
            </a:r>
            <a:r>
              <a:rPr lang="tr-TR" altLang="tr-TR" sz="2400" kern="0" dirty="0" smtClean="0">
                <a:solidFill>
                  <a:srgbClr val="000000"/>
                </a:solidFill>
                <a:latin typeface="Comic Sans MS" pitchFamily="66" charset="0"/>
              </a:rPr>
              <a:t>Bulaşıcı hastalığı olan bir kimseyle temas eden sağlam görünümlü kişilerin o hastalığın kuluçka süresi kadar evinde, mahallesinde, kurumunda tutularak ev ya da bölge dışı insanlarla temas etmesinin önlenmesidir (SARS, MERS)</a:t>
            </a:r>
          </a:p>
          <a:p>
            <a:pPr algn="just"/>
            <a:endParaRPr lang="tr-TR" altLang="tr-TR" sz="2400" b="1" kern="0" dirty="0" smtClean="0">
              <a:solidFill>
                <a:srgbClr val="000000"/>
              </a:solidFill>
              <a:latin typeface="Comic Sans MS" pitchFamily="66" charset="0"/>
            </a:endParaRPr>
          </a:p>
          <a:p>
            <a:pPr algn="just"/>
            <a:r>
              <a:rPr lang="tr-TR" altLang="tr-TR" sz="2400" u="sng" kern="0" dirty="0" smtClean="0">
                <a:solidFill>
                  <a:schemeClr val="accent1">
                    <a:lumMod val="50000"/>
                  </a:schemeClr>
                </a:solidFill>
                <a:latin typeface="Comic Sans MS" pitchFamily="66" charset="0"/>
              </a:rPr>
              <a:t> GÖZETİM</a:t>
            </a:r>
            <a:r>
              <a:rPr lang="tr-TR" altLang="tr-TR" sz="2400" b="1" kern="0" dirty="0" smtClean="0">
                <a:latin typeface="Comic Sans MS" pitchFamily="66" charset="0"/>
              </a:rPr>
              <a:t>: </a:t>
            </a:r>
            <a:r>
              <a:rPr lang="tr-TR" altLang="tr-TR" sz="2400" kern="0" dirty="0" smtClean="0">
                <a:solidFill>
                  <a:srgbClr val="000000"/>
                </a:solidFill>
                <a:latin typeface="Comic Sans MS" pitchFamily="66" charset="0"/>
              </a:rPr>
              <a:t>Bulaşıcı hastalığı olan bir kimse ya da etkenle temas eden şüpheli kişilerin bir sağlık kurumunda gözlem altında tutulması (Ebola).</a:t>
            </a:r>
            <a:r>
              <a:rPr lang="tr-TR" altLang="tr-TR" sz="2400" dirty="0" smtClean="0">
                <a:latin typeface="Comic Sans MS" pitchFamily="66" charset="0"/>
              </a:rPr>
              <a:t> </a:t>
            </a:r>
            <a:endParaRPr lang="tr-TR" altLang="tr-TR" sz="2400" dirty="0">
              <a:latin typeface="Comic Sans MS" pitchFamily="66"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428597" y="620713"/>
            <a:ext cx="8029604" cy="707886"/>
          </a:xfrm>
          <a:prstGeom prst="rect">
            <a:avLst/>
          </a:prstGeom>
          <a:noFill/>
          <a:ln w="12700" cap="sq">
            <a:noFill/>
            <a:miter lim="800000"/>
            <a:headEnd type="none" w="sm" len="sm"/>
            <a:tailEnd type="none" w="sm" len="sm"/>
          </a:ln>
        </p:spPr>
        <p:txBody>
          <a:bodyPr wrap="square">
            <a:spAutoFit/>
          </a:bodyPr>
          <a:lstStyle/>
          <a:p>
            <a:r>
              <a:rPr lang="tr-TR" altLang="tr-TR" sz="2000" dirty="0">
                <a:solidFill>
                  <a:schemeClr val="accent1">
                    <a:lumMod val="50000"/>
                  </a:schemeClr>
                </a:solidFill>
                <a:latin typeface="Comic Sans MS" pitchFamily="66" charset="0"/>
              </a:rPr>
              <a:t>BULAŞICI HASTALIKLAR </a:t>
            </a:r>
            <a:r>
              <a:rPr lang="tr-TR" altLang="tr-TR" sz="2000" b="1" dirty="0">
                <a:solidFill>
                  <a:schemeClr val="accent1">
                    <a:lumMod val="50000"/>
                  </a:schemeClr>
                </a:solidFill>
                <a:latin typeface="Comic Sans MS" pitchFamily="66" charset="0"/>
              </a:rPr>
              <a:t>ÇIKTIKTAN SONRA </a:t>
            </a:r>
            <a:r>
              <a:rPr lang="tr-TR" altLang="tr-TR" sz="2000" dirty="0">
                <a:solidFill>
                  <a:schemeClr val="accent1">
                    <a:lumMod val="50000"/>
                  </a:schemeClr>
                </a:solidFill>
                <a:latin typeface="Comic Sans MS" pitchFamily="66" charset="0"/>
              </a:rPr>
              <a:t>ALINMASI GEREKEN </a:t>
            </a:r>
            <a:r>
              <a:rPr lang="tr-TR" altLang="tr-TR" sz="2000" dirty="0" smtClean="0">
                <a:solidFill>
                  <a:schemeClr val="accent1">
                    <a:lumMod val="50000"/>
                  </a:schemeClr>
                </a:solidFill>
                <a:latin typeface="Comic Sans MS" pitchFamily="66" charset="0"/>
              </a:rPr>
              <a:t>ÖNLEMLER</a:t>
            </a:r>
            <a:endParaRPr lang="tr-TR" altLang="tr-TR" sz="2000" dirty="0">
              <a:solidFill>
                <a:schemeClr val="accent1">
                  <a:lumMod val="50000"/>
                </a:schemeClr>
              </a:solidFill>
              <a:latin typeface="Comic Sans MS" pitchFamily="66" charset="0"/>
            </a:endParaRPr>
          </a:p>
        </p:txBody>
      </p:sp>
      <p:sp>
        <p:nvSpPr>
          <p:cNvPr id="76803" name="Text Box 3"/>
          <p:cNvSpPr txBox="1">
            <a:spLocks noChangeArrowheads="1"/>
          </p:cNvSpPr>
          <p:nvPr/>
        </p:nvSpPr>
        <p:spPr bwMode="auto">
          <a:xfrm>
            <a:off x="571472" y="1500174"/>
            <a:ext cx="7773987" cy="3508653"/>
          </a:xfrm>
          <a:prstGeom prst="rect">
            <a:avLst/>
          </a:prstGeom>
          <a:noFill/>
          <a:ln w="12700" cap="sq">
            <a:noFill/>
            <a:miter lim="800000"/>
            <a:headEnd type="none" w="sm" len="sm"/>
            <a:tailEnd type="none" w="sm" len="sm"/>
          </a:ln>
        </p:spPr>
        <p:txBody>
          <a:bodyPr>
            <a:spAutoFit/>
          </a:bodyPr>
          <a:lstStyle/>
          <a:p>
            <a:pPr algn="l">
              <a:spcBef>
                <a:spcPts val="600"/>
              </a:spcBef>
              <a:spcAft>
                <a:spcPts val="600"/>
              </a:spcAft>
            </a:pPr>
            <a:r>
              <a:rPr lang="tr-TR" altLang="tr-TR" sz="2400" dirty="0">
                <a:solidFill>
                  <a:schemeClr val="accent1">
                    <a:lumMod val="50000"/>
                  </a:schemeClr>
                </a:solidFill>
                <a:latin typeface="Comic Sans MS" pitchFamily="66" charset="0"/>
              </a:rPr>
              <a:t>       II. BULAŞMA YOLUNA AİT ÖNLEMLER</a:t>
            </a:r>
          </a:p>
          <a:p>
            <a:pPr algn="l">
              <a:spcBef>
                <a:spcPts val="600"/>
              </a:spcBef>
              <a:spcAft>
                <a:spcPts val="600"/>
              </a:spcAft>
            </a:pPr>
            <a:endParaRPr lang="tr-TR" altLang="tr-TR" dirty="0">
              <a:latin typeface="Comic Sans MS" pitchFamily="66" charset="0"/>
            </a:endParaRPr>
          </a:p>
          <a:p>
            <a:pPr algn="l">
              <a:spcBef>
                <a:spcPts val="600"/>
              </a:spcBef>
              <a:spcAft>
                <a:spcPts val="600"/>
              </a:spcAft>
              <a:buFont typeface="Arial" pitchFamily="34" charset="0"/>
              <a:buChar char="•"/>
            </a:pPr>
            <a:r>
              <a:rPr lang="tr-TR" altLang="tr-TR" sz="2400" dirty="0" smtClean="0">
                <a:latin typeface="Comic Sans MS" pitchFamily="66" charset="0"/>
              </a:rPr>
              <a:t> Dezenfeksiyon</a:t>
            </a:r>
            <a:endParaRPr lang="tr-TR" altLang="tr-TR" sz="2400" dirty="0">
              <a:latin typeface="Comic Sans MS" pitchFamily="66" charset="0"/>
            </a:endParaRPr>
          </a:p>
          <a:p>
            <a:pPr algn="l">
              <a:spcBef>
                <a:spcPts val="600"/>
              </a:spcBef>
              <a:spcAft>
                <a:spcPts val="600"/>
              </a:spcAft>
              <a:buFont typeface="Arial" pitchFamily="34" charset="0"/>
              <a:buChar char="•"/>
            </a:pPr>
            <a:r>
              <a:rPr lang="tr-TR" altLang="tr-TR" sz="2400" dirty="0" smtClean="0">
                <a:latin typeface="Comic Sans MS" pitchFamily="66" charset="0"/>
              </a:rPr>
              <a:t> Vektör </a:t>
            </a:r>
            <a:r>
              <a:rPr lang="tr-TR" altLang="tr-TR" sz="2400" dirty="0">
                <a:latin typeface="Comic Sans MS" pitchFamily="66" charset="0"/>
              </a:rPr>
              <a:t>kontrolü</a:t>
            </a:r>
            <a:endParaRPr lang="en-US" altLang="tr-TR" sz="2400" dirty="0">
              <a:latin typeface="Comic Sans MS" pitchFamily="66" charset="0"/>
            </a:endParaRPr>
          </a:p>
          <a:p>
            <a:pPr algn="l">
              <a:spcBef>
                <a:spcPts val="600"/>
              </a:spcBef>
              <a:spcAft>
                <a:spcPts val="600"/>
              </a:spcAft>
              <a:buFont typeface="Arial" pitchFamily="34" charset="0"/>
              <a:buChar char="•"/>
            </a:pPr>
            <a:r>
              <a:rPr lang="tr-TR" altLang="tr-TR" sz="2400" dirty="0" smtClean="0">
                <a:latin typeface="Comic Sans MS" pitchFamily="66" charset="0"/>
              </a:rPr>
              <a:t> Hayvan </a:t>
            </a:r>
            <a:r>
              <a:rPr lang="tr-TR" altLang="tr-TR" sz="2400" dirty="0">
                <a:latin typeface="Comic Sans MS" pitchFamily="66" charset="0"/>
              </a:rPr>
              <a:t>kontrolü</a:t>
            </a:r>
            <a:endParaRPr lang="en-US" altLang="tr-TR" sz="2400" dirty="0">
              <a:latin typeface="Comic Sans MS" pitchFamily="66" charset="0"/>
            </a:endParaRPr>
          </a:p>
          <a:p>
            <a:pPr algn="l">
              <a:spcBef>
                <a:spcPts val="600"/>
              </a:spcBef>
              <a:spcAft>
                <a:spcPts val="600"/>
              </a:spcAft>
              <a:buFont typeface="Arial" pitchFamily="34" charset="0"/>
              <a:buChar char="•"/>
            </a:pPr>
            <a:r>
              <a:rPr lang="tr-TR" altLang="tr-TR" sz="2400" dirty="0" smtClean="0">
                <a:latin typeface="Comic Sans MS" pitchFamily="66" charset="0"/>
              </a:rPr>
              <a:t> Pastörizasyon</a:t>
            </a:r>
            <a:r>
              <a:rPr lang="tr-TR" altLang="tr-TR" sz="2400" dirty="0">
                <a:latin typeface="Comic Sans MS" pitchFamily="66" charset="0"/>
              </a:rPr>
              <a:t>, kaynatma, pişirme: et,süt</a:t>
            </a:r>
            <a:endParaRPr lang="en-US" altLang="tr-TR" sz="2400" dirty="0">
              <a:latin typeface="Comic Sans MS" pitchFamily="66" charset="0"/>
            </a:endParaRPr>
          </a:p>
          <a:p>
            <a:pPr algn="l">
              <a:spcBef>
                <a:spcPts val="600"/>
              </a:spcBef>
              <a:spcAft>
                <a:spcPts val="600"/>
              </a:spcAft>
              <a:buFont typeface="Arial" pitchFamily="34" charset="0"/>
              <a:buChar char="•"/>
            </a:pPr>
            <a:r>
              <a:rPr lang="tr-TR" altLang="tr-TR" sz="2400" dirty="0" smtClean="0">
                <a:latin typeface="Comic Sans MS" pitchFamily="66" charset="0"/>
              </a:rPr>
              <a:t> Fizik </a:t>
            </a:r>
            <a:r>
              <a:rPr lang="tr-TR" altLang="tr-TR" sz="2400" dirty="0">
                <a:latin typeface="Comic Sans MS" pitchFamily="66" charset="0"/>
              </a:rPr>
              <a:t>çevrenin olumlu hale getirilmesi</a:t>
            </a:r>
          </a:p>
        </p:txBody>
      </p:sp>
      <p:pic>
        <p:nvPicPr>
          <p:cNvPr id="76804" name="Picture 5" descr="farelerle mücadele ile ilgili görsel sonucu"/>
          <p:cNvPicPr>
            <a:picLocks noChangeAspect="1" noChangeArrowheads="1"/>
          </p:cNvPicPr>
          <p:nvPr/>
        </p:nvPicPr>
        <p:blipFill>
          <a:blip r:embed="rId2"/>
          <a:srcRect/>
          <a:stretch>
            <a:fillRect/>
          </a:stretch>
        </p:blipFill>
        <p:spPr bwMode="auto">
          <a:xfrm>
            <a:off x="6516688" y="2276475"/>
            <a:ext cx="1625600" cy="1736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3"/>
          <p:cNvSpPr txBox="1">
            <a:spLocks noChangeArrowheads="1"/>
          </p:cNvSpPr>
          <p:nvPr/>
        </p:nvSpPr>
        <p:spPr bwMode="auto">
          <a:xfrm>
            <a:off x="500034" y="1571612"/>
            <a:ext cx="7850187" cy="4416594"/>
          </a:xfrm>
          <a:prstGeom prst="rect">
            <a:avLst/>
          </a:prstGeom>
          <a:noFill/>
          <a:ln w="12700" cap="sq">
            <a:noFill/>
            <a:miter lim="800000"/>
            <a:headEnd type="none" w="sm" len="sm"/>
            <a:tailEnd type="none" w="sm" len="sm"/>
          </a:ln>
        </p:spPr>
        <p:txBody>
          <a:bodyPr>
            <a:spAutoFit/>
          </a:bodyPr>
          <a:lstStyle/>
          <a:p>
            <a:pPr algn="l"/>
            <a:r>
              <a:rPr lang="tr-TR" altLang="tr-TR" sz="2400" dirty="0">
                <a:latin typeface="Comic Sans MS" pitchFamily="66" charset="0"/>
              </a:rPr>
              <a:t>      </a:t>
            </a:r>
            <a:r>
              <a:rPr lang="tr-TR" altLang="tr-TR" sz="2400" dirty="0">
                <a:solidFill>
                  <a:schemeClr val="accent1">
                    <a:lumMod val="50000"/>
                  </a:schemeClr>
                </a:solidFill>
                <a:latin typeface="Comic Sans MS" pitchFamily="66" charset="0"/>
              </a:rPr>
              <a:t>III. </a:t>
            </a:r>
            <a:r>
              <a:rPr lang="tr-TR" altLang="tr-TR" sz="2400" dirty="0" smtClean="0">
                <a:solidFill>
                  <a:schemeClr val="accent1">
                    <a:lumMod val="50000"/>
                  </a:schemeClr>
                </a:solidFill>
                <a:latin typeface="Comic Sans MS" pitchFamily="66" charset="0"/>
              </a:rPr>
              <a:t>Sağlam Kişiye Ait Önlemler</a:t>
            </a:r>
            <a:endParaRPr lang="tr-TR" altLang="tr-TR" sz="2400" dirty="0">
              <a:solidFill>
                <a:schemeClr val="accent1">
                  <a:lumMod val="50000"/>
                </a:schemeClr>
              </a:solidFill>
              <a:latin typeface="Comic Sans MS" pitchFamily="66" charset="0"/>
            </a:endParaRPr>
          </a:p>
          <a:p>
            <a:pPr algn="l"/>
            <a:endParaRPr lang="tr-TR" altLang="tr-TR" sz="2400" dirty="0">
              <a:latin typeface="Comic Sans MS" pitchFamily="66" charset="0"/>
            </a:endParaRPr>
          </a:p>
          <a:p>
            <a:pPr algn="l">
              <a:spcBef>
                <a:spcPts val="600"/>
              </a:spcBef>
              <a:spcAft>
                <a:spcPts val="600"/>
              </a:spcAft>
            </a:pPr>
            <a:r>
              <a:rPr lang="tr-TR" altLang="tr-TR" sz="2400" dirty="0">
                <a:latin typeface="Comic Sans MS" pitchFamily="66" charset="0"/>
              </a:rPr>
              <a:t>1.  </a:t>
            </a:r>
            <a:r>
              <a:rPr lang="tr-TR" altLang="tr-TR" sz="2400" dirty="0" err="1">
                <a:latin typeface="Comic Sans MS" pitchFamily="66" charset="0"/>
              </a:rPr>
              <a:t>İmmünizasyon</a:t>
            </a:r>
            <a:endParaRPr lang="en-US" altLang="tr-TR" sz="2400" dirty="0">
              <a:latin typeface="Comic Sans MS" pitchFamily="66" charset="0"/>
            </a:endParaRPr>
          </a:p>
          <a:p>
            <a:pPr algn="l">
              <a:spcBef>
                <a:spcPts val="600"/>
              </a:spcBef>
              <a:spcAft>
                <a:spcPts val="600"/>
              </a:spcAft>
            </a:pPr>
            <a:r>
              <a:rPr lang="tr-TR" altLang="tr-TR" sz="2400" dirty="0">
                <a:latin typeface="Comic Sans MS" pitchFamily="66" charset="0"/>
              </a:rPr>
              <a:t>2. Yeterli ve dengeli beslenme</a:t>
            </a:r>
            <a:endParaRPr lang="en-US" altLang="tr-TR" sz="2400" dirty="0">
              <a:latin typeface="Comic Sans MS" pitchFamily="66" charset="0"/>
            </a:endParaRPr>
          </a:p>
          <a:p>
            <a:pPr algn="l">
              <a:spcBef>
                <a:spcPts val="600"/>
              </a:spcBef>
              <a:spcAft>
                <a:spcPts val="600"/>
              </a:spcAft>
            </a:pPr>
            <a:r>
              <a:rPr lang="tr-TR" altLang="tr-TR" sz="2400" dirty="0">
                <a:latin typeface="Comic Sans MS" pitchFamily="66" charset="0"/>
              </a:rPr>
              <a:t>3. </a:t>
            </a:r>
            <a:r>
              <a:rPr lang="tr-TR" altLang="tr-TR" sz="2400" dirty="0" err="1">
                <a:latin typeface="Comic Sans MS" pitchFamily="66" charset="0"/>
              </a:rPr>
              <a:t>Kemoprofilaksi</a:t>
            </a:r>
            <a:endParaRPr lang="en-US" altLang="tr-TR" sz="2400" dirty="0">
              <a:latin typeface="Comic Sans MS" pitchFamily="66" charset="0"/>
            </a:endParaRPr>
          </a:p>
          <a:p>
            <a:pPr algn="l">
              <a:spcBef>
                <a:spcPts val="600"/>
              </a:spcBef>
              <a:spcAft>
                <a:spcPts val="600"/>
              </a:spcAft>
            </a:pPr>
            <a:r>
              <a:rPr lang="tr-TR" altLang="tr-TR" sz="2400" dirty="0">
                <a:latin typeface="Comic Sans MS" pitchFamily="66" charset="0"/>
              </a:rPr>
              <a:t>4. Sağlıklı evde oturma</a:t>
            </a:r>
            <a:endParaRPr lang="en-US" altLang="tr-TR" sz="2400" dirty="0">
              <a:latin typeface="Comic Sans MS" pitchFamily="66" charset="0"/>
            </a:endParaRPr>
          </a:p>
          <a:p>
            <a:pPr algn="l">
              <a:spcBef>
                <a:spcPts val="600"/>
              </a:spcBef>
              <a:spcAft>
                <a:spcPts val="600"/>
              </a:spcAft>
            </a:pPr>
            <a:r>
              <a:rPr lang="tr-TR" altLang="tr-TR" sz="2400" dirty="0">
                <a:latin typeface="Comic Sans MS" pitchFamily="66" charset="0"/>
              </a:rPr>
              <a:t>5. Temiz içme ve kullanma suyu</a:t>
            </a:r>
            <a:endParaRPr lang="en-US" altLang="tr-TR" sz="2400" dirty="0">
              <a:latin typeface="Comic Sans MS" pitchFamily="66" charset="0"/>
            </a:endParaRPr>
          </a:p>
          <a:p>
            <a:pPr algn="l">
              <a:spcBef>
                <a:spcPts val="600"/>
              </a:spcBef>
              <a:spcAft>
                <a:spcPts val="600"/>
              </a:spcAft>
            </a:pPr>
            <a:r>
              <a:rPr lang="tr-TR" altLang="tr-TR" sz="2400" dirty="0">
                <a:latin typeface="Comic Sans MS" pitchFamily="66" charset="0"/>
              </a:rPr>
              <a:t>6. Sağlamların eğitimi</a:t>
            </a:r>
            <a:endParaRPr lang="en-US" altLang="tr-TR" sz="2400" dirty="0">
              <a:latin typeface="Comic Sans MS" pitchFamily="66" charset="0"/>
            </a:endParaRPr>
          </a:p>
          <a:p>
            <a:pPr algn="l">
              <a:spcBef>
                <a:spcPts val="600"/>
              </a:spcBef>
              <a:spcAft>
                <a:spcPts val="600"/>
              </a:spcAft>
            </a:pPr>
            <a:r>
              <a:rPr lang="tr-TR" altLang="tr-TR" sz="2400" dirty="0">
                <a:latin typeface="Comic Sans MS" pitchFamily="66" charset="0"/>
              </a:rPr>
              <a:t>7. Ekonomik düzeyin düzeltilmesi</a:t>
            </a:r>
          </a:p>
        </p:txBody>
      </p:sp>
      <p:sp>
        <p:nvSpPr>
          <p:cNvPr id="4" name="Text Box 2"/>
          <p:cNvSpPr txBox="1">
            <a:spLocks noChangeArrowheads="1"/>
          </p:cNvSpPr>
          <p:nvPr/>
        </p:nvSpPr>
        <p:spPr bwMode="auto">
          <a:xfrm>
            <a:off x="500034" y="642918"/>
            <a:ext cx="8029604" cy="707886"/>
          </a:xfrm>
          <a:prstGeom prst="rect">
            <a:avLst/>
          </a:prstGeom>
          <a:noFill/>
          <a:ln w="12700" cap="sq">
            <a:noFill/>
            <a:miter lim="800000"/>
            <a:headEnd type="none" w="sm" len="sm"/>
            <a:tailEnd type="none" w="sm" len="sm"/>
          </a:ln>
        </p:spPr>
        <p:txBody>
          <a:bodyPr wrap="square">
            <a:spAutoFit/>
          </a:bodyPr>
          <a:lstStyle/>
          <a:p>
            <a:r>
              <a:rPr lang="tr-TR" altLang="tr-TR" sz="2000" dirty="0">
                <a:solidFill>
                  <a:schemeClr val="accent1">
                    <a:lumMod val="50000"/>
                  </a:schemeClr>
                </a:solidFill>
                <a:latin typeface="Comic Sans MS" pitchFamily="66" charset="0"/>
              </a:rPr>
              <a:t>BULAŞICI HASTALIKLAR </a:t>
            </a:r>
            <a:r>
              <a:rPr lang="tr-TR" altLang="tr-TR" sz="2000" b="1" dirty="0">
                <a:solidFill>
                  <a:schemeClr val="accent1">
                    <a:lumMod val="50000"/>
                  </a:schemeClr>
                </a:solidFill>
                <a:latin typeface="Comic Sans MS" pitchFamily="66" charset="0"/>
              </a:rPr>
              <a:t>ÇIKTIKTAN SONRA </a:t>
            </a:r>
            <a:r>
              <a:rPr lang="tr-TR" altLang="tr-TR" sz="2000" dirty="0">
                <a:solidFill>
                  <a:schemeClr val="accent1">
                    <a:lumMod val="50000"/>
                  </a:schemeClr>
                </a:solidFill>
                <a:latin typeface="Comic Sans MS" pitchFamily="66" charset="0"/>
              </a:rPr>
              <a:t>ALINMASI GEREKEN </a:t>
            </a:r>
            <a:r>
              <a:rPr lang="tr-TR" altLang="tr-TR" sz="2000" dirty="0" smtClean="0">
                <a:solidFill>
                  <a:schemeClr val="accent1">
                    <a:lumMod val="50000"/>
                  </a:schemeClr>
                </a:solidFill>
                <a:latin typeface="Comic Sans MS" pitchFamily="66" charset="0"/>
              </a:rPr>
              <a:t>ÖNLEMLER</a:t>
            </a:r>
            <a:endParaRPr lang="tr-TR" altLang="tr-TR" sz="2000" dirty="0">
              <a:solidFill>
                <a:schemeClr val="accent1">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684213" y="1628775"/>
            <a:ext cx="7842250" cy="3216265"/>
          </a:xfrm>
          <a:prstGeom prst="rect">
            <a:avLst/>
          </a:prstGeom>
          <a:noFill/>
          <a:ln w="12700" cap="sq">
            <a:noFill/>
            <a:miter lim="800000"/>
            <a:headEnd type="none" w="sm" len="sm"/>
            <a:tailEnd type="none" w="sm" len="sm"/>
          </a:ln>
        </p:spPr>
        <p:txBody>
          <a:bodyPr>
            <a:spAutoFit/>
          </a:bodyPr>
          <a:lstStyle/>
          <a:p>
            <a:r>
              <a:rPr lang="tr-TR" altLang="tr-TR" sz="2800" dirty="0" smtClean="0">
                <a:solidFill>
                  <a:schemeClr val="accent1">
                    <a:lumMod val="50000"/>
                  </a:schemeClr>
                </a:solidFill>
                <a:latin typeface="Comic Sans MS" pitchFamily="66" charset="0"/>
              </a:rPr>
              <a:t>IV. Uluslararası Önlemler</a:t>
            </a:r>
            <a:endParaRPr lang="tr-TR" altLang="tr-TR" sz="2800" dirty="0">
              <a:latin typeface="Comic Sans MS" pitchFamily="66" charset="0"/>
            </a:endParaRPr>
          </a:p>
          <a:p>
            <a:pPr algn="l">
              <a:spcBef>
                <a:spcPts val="600"/>
              </a:spcBef>
              <a:spcAft>
                <a:spcPts val="600"/>
              </a:spcAft>
            </a:pPr>
            <a:r>
              <a:rPr lang="tr-TR" altLang="tr-TR" sz="2800" dirty="0">
                <a:latin typeface="Comic Sans MS" pitchFamily="66" charset="0"/>
              </a:rPr>
              <a:t>1- Bildirim</a:t>
            </a:r>
          </a:p>
          <a:p>
            <a:pPr algn="l">
              <a:spcBef>
                <a:spcPts val="600"/>
              </a:spcBef>
              <a:spcAft>
                <a:spcPts val="600"/>
              </a:spcAft>
            </a:pPr>
            <a:r>
              <a:rPr lang="tr-TR" altLang="tr-TR" sz="2800" dirty="0">
                <a:latin typeface="Comic Sans MS" pitchFamily="66" charset="0"/>
              </a:rPr>
              <a:t>2- Gezilerde aşı belgesi</a:t>
            </a:r>
          </a:p>
          <a:p>
            <a:pPr algn="l">
              <a:spcBef>
                <a:spcPts val="600"/>
              </a:spcBef>
              <a:spcAft>
                <a:spcPts val="600"/>
              </a:spcAft>
            </a:pPr>
            <a:r>
              <a:rPr lang="tr-TR" altLang="tr-TR" sz="2800" dirty="0">
                <a:latin typeface="Comic Sans MS" pitchFamily="66" charset="0"/>
              </a:rPr>
              <a:t>3- Hayvanların kontrolü ve aşıları</a:t>
            </a:r>
          </a:p>
          <a:p>
            <a:pPr algn="l">
              <a:spcBef>
                <a:spcPts val="600"/>
              </a:spcBef>
              <a:spcAft>
                <a:spcPts val="600"/>
              </a:spcAft>
            </a:pPr>
            <a:r>
              <a:rPr lang="tr-TR" altLang="tr-TR" sz="2800" dirty="0">
                <a:latin typeface="Comic Sans MS" pitchFamily="66" charset="0"/>
              </a:rPr>
              <a:t>4- Dış ticarete konu olan hayvansal besin, deri, yün vs denetimi</a:t>
            </a:r>
          </a:p>
        </p:txBody>
      </p:sp>
      <p:sp>
        <p:nvSpPr>
          <p:cNvPr id="78851" name="Text Box 3"/>
          <p:cNvSpPr txBox="1">
            <a:spLocks noChangeArrowheads="1"/>
          </p:cNvSpPr>
          <p:nvPr/>
        </p:nvSpPr>
        <p:spPr bwMode="auto">
          <a:xfrm>
            <a:off x="900113" y="533400"/>
            <a:ext cx="7558087" cy="707886"/>
          </a:xfrm>
          <a:prstGeom prst="rect">
            <a:avLst/>
          </a:prstGeom>
          <a:noFill/>
          <a:ln w="12700" cap="sq">
            <a:noFill/>
            <a:miter lim="800000"/>
            <a:headEnd type="none" w="sm" len="sm"/>
            <a:tailEnd type="none" w="sm" len="sm"/>
          </a:ln>
        </p:spPr>
        <p:txBody>
          <a:bodyPr>
            <a:spAutoFit/>
          </a:bodyPr>
          <a:lstStyle/>
          <a:p>
            <a:r>
              <a:rPr lang="tr-TR" altLang="tr-TR" sz="2000" dirty="0" smtClean="0">
                <a:solidFill>
                  <a:schemeClr val="accent1">
                    <a:lumMod val="50000"/>
                  </a:schemeClr>
                </a:solidFill>
                <a:latin typeface="Comic Sans MS" pitchFamily="66" charset="0"/>
              </a:rPr>
              <a:t>BULAŞICI HASTALIKLAR </a:t>
            </a:r>
            <a:r>
              <a:rPr lang="tr-TR" altLang="tr-TR" sz="2000" b="1" dirty="0" smtClean="0">
                <a:solidFill>
                  <a:schemeClr val="accent1">
                    <a:lumMod val="50000"/>
                  </a:schemeClr>
                </a:solidFill>
                <a:latin typeface="Comic Sans MS" pitchFamily="66" charset="0"/>
              </a:rPr>
              <a:t>ÇIKTIKTAN SONRA </a:t>
            </a:r>
            <a:r>
              <a:rPr lang="tr-TR" altLang="tr-TR" sz="2000" dirty="0" smtClean="0">
                <a:solidFill>
                  <a:schemeClr val="accent1">
                    <a:lumMod val="50000"/>
                  </a:schemeClr>
                </a:solidFill>
                <a:latin typeface="Comic Sans MS" pitchFamily="66" charset="0"/>
              </a:rPr>
              <a:t>ALINMASI GEREKEN ÖNLEMLER</a:t>
            </a:r>
            <a:endParaRPr lang="tr-TR" altLang="tr-TR" sz="2000" dirty="0">
              <a:solidFill>
                <a:schemeClr val="accent1">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684213" y="1484313"/>
            <a:ext cx="7469187" cy="3693319"/>
          </a:xfrm>
          <a:prstGeom prst="rect">
            <a:avLst/>
          </a:prstGeom>
          <a:noFill/>
          <a:ln w="12700" cap="sq">
            <a:noFill/>
            <a:miter lim="800000"/>
            <a:headEnd/>
            <a:tailEnd/>
          </a:ln>
        </p:spPr>
        <p:txBody>
          <a:bodyPr>
            <a:spAutoFit/>
          </a:bodyPr>
          <a:lstStyle/>
          <a:p>
            <a:r>
              <a:rPr lang="tr-TR" altLang="tr-TR" sz="2800" dirty="0" smtClean="0">
                <a:solidFill>
                  <a:schemeClr val="accent1">
                    <a:lumMod val="50000"/>
                  </a:schemeClr>
                </a:solidFill>
                <a:latin typeface="Comic Sans MS" pitchFamily="66" charset="0"/>
              </a:rPr>
              <a:t>IV. Uluslararası Önlemler</a:t>
            </a:r>
          </a:p>
          <a:p>
            <a:endParaRPr lang="tr-TR" altLang="tr-TR" sz="2800" dirty="0">
              <a:latin typeface="Comic Sans MS" pitchFamily="66" charset="0"/>
            </a:endParaRPr>
          </a:p>
          <a:p>
            <a:pPr algn="l">
              <a:spcBef>
                <a:spcPts val="600"/>
              </a:spcBef>
              <a:spcAft>
                <a:spcPts val="600"/>
              </a:spcAft>
            </a:pPr>
            <a:r>
              <a:rPr lang="tr-TR" altLang="tr-TR" sz="2400" dirty="0">
                <a:latin typeface="Comic Sans MS" pitchFamily="66" charset="0"/>
              </a:rPr>
              <a:t>5- Karşılıklı bilgi alışverişi, ekonomik yardımlaşma</a:t>
            </a:r>
          </a:p>
          <a:p>
            <a:pPr algn="l">
              <a:spcBef>
                <a:spcPts val="600"/>
              </a:spcBef>
              <a:spcAft>
                <a:spcPts val="600"/>
              </a:spcAft>
            </a:pPr>
            <a:r>
              <a:rPr lang="tr-TR" altLang="tr-TR" sz="2400" dirty="0">
                <a:latin typeface="Comic Sans MS" pitchFamily="66" charset="0"/>
              </a:rPr>
              <a:t>6- Turizmin sınırlanması</a:t>
            </a:r>
          </a:p>
          <a:p>
            <a:pPr algn="l">
              <a:spcBef>
                <a:spcPts val="600"/>
              </a:spcBef>
              <a:spcAft>
                <a:spcPts val="600"/>
              </a:spcAft>
            </a:pPr>
            <a:r>
              <a:rPr lang="tr-TR" altLang="tr-TR" sz="2400" dirty="0">
                <a:latin typeface="Comic Sans MS" pitchFamily="66" charset="0"/>
              </a:rPr>
              <a:t>7- Ulaşım araçlarının kontrolü (gemi, uçak, kara taşıtları), dezenfeksiyonu, karantinası</a:t>
            </a:r>
          </a:p>
          <a:p>
            <a:pPr algn="l">
              <a:spcBef>
                <a:spcPts val="600"/>
              </a:spcBef>
              <a:spcAft>
                <a:spcPts val="600"/>
              </a:spcAft>
            </a:pPr>
            <a:r>
              <a:rPr lang="tr-TR" altLang="tr-TR" sz="2400" dirty="0">
                <a:latin typeface="Comic Sans MS" pitchFamily="66" charset="0"/>
              </a:rPr>
              <a:t>8- DSÖ olanaklarından yararlanma (</a:t>
            </a:r>
            <a:r>
              <a:rPr lang="tr-TR" altLang="tr-TR" sz="2400" dirty="0" err="1">
                <a:latin typeface="Comic Sans MS" pitchFamily="66" charset="0"/>
              </a:rPr>
              <a:t>Lab</a:t>
            </a:r>
            <a:r>
              <a:rPr lang="tr-TR" altLang="tr-TR" sz="2400" dirty="0">
                <a:latin typeface="Comic Sans MS" pitchFamily="66" charset="0"/>
              </a:rPr>
              <a:t>)</a:t>
            </a:r>
          </a:p>
          <a:p>
            <a:endParaRPr lang="tr-TR" altLang="tr-TR" dirty="0">
              <a:latin typeface="Comic Sans MS" pitchFamily="66" charset="0"/>
            </a:endParaRPr>
          </a:p>
        </p:txBody>
      </p:sp>
      <p:sp>
        <p:nvSpPr>
          <p:cNvPr id="79875" name="2 Metin kutusu"/>
          <p:cNvSpPr txBox="1">
            <a:spLocks noChangeArrowheads="1"/>
          </p:cNvSpPr>
          <p:nvPr/>
        </p:nvSpPr>
        <p:spPr bwMode="auto">
          <a:xfrm>
            <a:off x="684213" y="476250"/>
            <a:ext cx="7632700" cy="646331"/>
          </a:xfrm>
          <a:prstGeom prst="rect">
            <a:avLst/>
          </a:prstGeom>
          <a:noFill/>
          <a:ln w="9525">
            <a:noFill/>
            <a:miter lim="800000"/>
            <a:headEnd/>
            <a:tailEnd/>
          </a:ln>
        </p:spPr>
        <p:txBody>
          <a:bodyPr>
            <a:spAutoFit/>
          </a:bodyPr>
          <a:lstStyle/>
          <a:p>
            <a:r>
              <a:rPr lang="tr-TR" altLang="tr-TR" dirty="0" smtClean="0">
                <a:solidFill>
                  <a:schemeClr val="accent1">
                    <a:lumMod val="50000"/>
                  </a:schemeClr>
                </a:solidFill>
                <a:latin typeface="Comic Sans MS" pitchFamily="66" charset="0"/>
              </a:rPr>
              <a:t>BULAŞICI HASTALIKLAR </a:t>
            </a:r>
            <a:r>
              <a:rPr lang="tr-TR" altLang="tr-TR" b="1" dirty="0" smtClean="0">
                <a:solidFill>
                  <a:schemeClr val="accent1">
                    <a:lumMod val="50000"/>
                  </a:schemeClr>
                </a:solidFill>
                <a:latin typeface="Comic Sans MS" pitchFamily="66" charset="0"/>
              </a:rPr>
              <a:t>ÇIKTIKTAN SONRA </a:t>
            </a:r>
            <a:r>
              <a:rPr lang="tr-TR" altLang="tr-TR" dirty="0" smtClean="0">
                <a:solidFill>
                  <a:schemeClr val="accent1">
                    <a:lumMod val="50000"/>
                  </a:schemeClr>
                </a:solidFill>
                <a:latin typeface="Comic Sans MS" pitchFamily="66" charset="0"/>
              </a:rPr>
              <a:t>ALINMASI GEREKEN ÖNLEMLER</a:t>
            </a:r>
            <a:endParaRPr lang="tr-TR" altLang="tr-TR" dirty="0">
              <a:solidFill>
                <a:schemeClr val="accent1">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idx="4294967295"/>
          </p:nvPr>
        </p:nvSpPr>
        <p:spPr>
          <a:xfrm>
            <a:off x="-928726" y="285728"/>
            <a:ext cx="11430080" cy="467995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18288" bIns="0" rtlCol="0">
            <a:normAutofit/>
            <a:scene3d>
              <a:camera prst="orthographicFront"/>
              <a:lightRig rig="freezing" dir="t">
                <a:rot lat="0" lon="0" rev="5640000"/>
              </a:lightRig>
            </a:scene3d>
            <a:sp3d prstMaterial="flat">
              <a:bevelT w="38100" h="38100"/>
              <a:contourClr>
                <a:schemeClr val="tx2"/>
              </a:contourClr>
            </a:sp3d>
          </a:bodyPr>
          <a:lstStyle/>
          <a:p>
            <a:pPr algn="ctr" fontAlgn="auto">
              <a:spcAft>
                <a:spcPts val="0"/>
              </a:spcAft>
              <a:defRPr/>
            </a:pPr>
            <a:r>
              <a:rPr lang="tr-TR" sz="3600" dirty="0" smtClean="0">
                <a:solidFill>
                  <a:schemeClr val="accent1">
                    <a:lumMod val="50000"/>
                  </a:schemeClr>
                </a:solidFill>
                <a:latin typeface="Comic Sans MS" pitchFamily="66" charset="0"/>
              </a:rPr>
              <a:t>BULAŞICI HASTALIKLARIN</a:t>
            </a:r>
            <a:br>
              <a:rPr lang="tr-TR" sz="3600" dirty="0" smtClean="0">
                <a:solidFill>
                  <a:schemeClr val="accent1">
                    <a:lumMod val="50000"/>
                  </a:schemeClr>
                </a:solidFill>
                <a:latin typeface="Comic Sans MS" pitchFamily="66" charset="0"/>
              </a:rPr>
            </a:br>
            <a:r>
              <a:rPr lang="tr-TR" sz="3600" dirty="0" smtClean="0">
                <a:solidFill>
                  <a:schemeClr val="accent1">
                    <a:lumMod val="50000"/>
                  </a:schemeClr>
                </a:solidFill>
                <a:latin typeface="Comic Sans MS" pitchFamily="66" charset="0"/>
              </a:rPr>
              <a:t> </a:t>
            </a:r>
            <a:br>
              <a:rPr lang="tr-TR" sz="3600" dirty="0" smtClean="0">
                <a:solidFill>
                  <a:schemeClr val="accent1">
                    <a:lumMod val="50000"/>
                  </a:schemeClr>
                </a:solidFill>
                <a:latin typeface="Comic Sans MS" pitchFamily="66" charset="0"/>
              </a:rPr>
            </a:br>
            <a:r>
              <a:rPr lang="tr-TR" sz="3600" dirty="0" smtClean="0">
                <a:solidFill>
                  <a:schemeClr val="accent1">
                    <a:lumMod val="50000"/>
                  </a:schemeClr>
                </a:solidFill>
                <a:latin typeface="Comic Sans MS" pitchFamily="66" charset="0"/>
              </a:rPr>
              <a:t>İHBARI </a:t>
            </a:r>
            <a:br>
              <a:rPr lang="tr-TR" sz="3600" dirty="0" smtClean="0">
                <a:solidFill>
                  <a:schemeClr val="accent1">
                    <a:lumMod val="50000"/>
                  </a:schemeClr>
                </a:solidFill>
                <a:latin typeface="Comic Sans MS" pitchFamily="66" charset="0"/>
              </a:rPr>
            </a:br>
            <a:r>
              <a:rPr lang="tr-TR" sz="3600" dirty="0" smtClean="0">
                <a:solidFill>
                  <a:schemeClr val="accent1">
                    <a:lumMod val="50000"/>
                  </a:schemeClr>
                </a:solidFill>
                <a:latin typeface="Comic Sans MS" pitchFamily="66" charset="0"/>
              </a:rPr>
              <a:t/>
            </a:r>
            <a:br>
              <a:rPr lang="tr-TR" sz="3600" dirty="0" smtClean="0">
                <a:solidFill>
                  <a:schemeClr val="accent1">
                    <a:lumMod val="50000"/>
                  </a:schemeClr>
                </a:solidFill>
                <a:latin typeface="Comic Sans MS" pitchFamily="66" charset="0"/>
              </a:rPr>
            </a:br>
            <a:r>
              <a:rPr lang="tr-TR" sz="3600" dirty="0" smtClean="0">
                <a:solidFill>
                  <a:schemeClr val="accent1">
                    <a:lumMod val="50000"/>
                  </a:schemeClr>
                </a:solidFill>
                <a:latin typeface="Comic Sans MS" pitchFamily="66" charset="0"/>
              </a:rPr>
              <a:t>VE BİLDİRİMİ SİSTEMİ</a:t>
            </a:r>
            <a:r>
              <a:rPr lang="tr-TR" sz="3600" b="1" dirty="0" smtClean="0">
                <a:solidFill>
                  <a:schemeClr val="accent1">
                    <a:lumMod val="50000"/>
                  </a:schemeClr>
                </a:solidFill>
                <a:effectLst>
                  <a:outerShdw blurRad="38100" dist="25400" dir="5400000" algn="tl" rotWithShape="0">
                    <a:srgbClr val="000000">
                      <a:alpha val="43000"/>
                    </a:srgbClr>
                  </a:outerShdw>
                </a:effectLst>
                <a:latin typeface="Comic Sans MS" pitchFamily="66" charset="0"/>
              </a:rPr>
              <a:t/>
            </a:r>
            <a:br>
              <a:rPr lang="tr-TR" sz="3600" b="1" dirty="0" smtClean="0">
                <a:solidFill>
                  <a:schemeClr val="accent1">
                    <a:lumMod val="50000"/>
                  </a:schemeClr>
                </a:solidFill>
                <a:effectLst>
                  <a:outerShdw blurRad="38100" dist="25400" dir="5400000" algn="tl" rotWithShape="0">
                    <a:srgbClr val="000000">
                      <a:alpha val="43000"/>
                    </a:srgbClr>
                  </a:outerShdw>
                </a:effectLst>
                <a:latin typeface="Comic Sans MS" pitchFamily="66" charset="0"/>
              </a:rPr>
            </a:br>
            <a:endParaRPr lang="tr-TR" sz="3600" b="1" dirty="0">
              <a:solidFill>
                <a:schemeClr val="accent1">
                  <a:lumMod val="50000"/>
                </a:schemeClr>
              </a:solidFill>
              <a:effectLst>
                <a:outerShdw blurRad="38100" dist="25400" dir="5400000" algn="tl" rotWithShape="0">
                  <a:srgbClr val="000000">
                    <a:alpha val="43000"/>
                  </a:srgbClr>
                </a:outerShdw>
              </a:effectLst>
              <a:latin typeface="Comic Sans MS" pitchFamily="66" charset="0"/>
            </a:endParaRPr>
          </a:p>
        </p:txBody>
      </p:sp>
      <p:sp>
        <p:nvSpPr>
          <p:cNvPr id="59394" name="AutoShape 2" descr="ihbar etmek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59396" name="AutoShape 4" descr="ihbar etmek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59397" name="Picture 5"/>
          <p:cNvPicPr>
            <a:picLocks noChangeAspect="1" noChangeArrowheads="1"/>
          </p:cNvPicPr>
          <p:nvPr/>
        </p:nvPicPr>
        <p:blipFill>
          <a:blip r:embed="rId2"/>
          <a:srcRect/>
          <a:stretch>
            <a:fillRect/>
          </a:stretch>
        </p:blipFill>
        <p:spPr bwMode="auto">
          <a:xfrm>
            <a:off x="285720" y="4714884"/>
            <a:ext cx="2333625" cy="19288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500034" y="571480"/>
            <a:ext cx="8883689" cy="523220"/>
          </a:xfrm>
          <a:prstGeom prst="rect">
            <a:avLst/>
          </a:prstGeom>
          <a:noFill/>
          <a:ln w="12700" cap="sq">
            <a:noFill/>
            <a:miter lim="800000"/>
            <a:headEnd type="none" w="sm" len="sm"/>
            <a:tailEnd type="none" w="sm" len="sm"/>
          </a:ln>
        </p:spPr>
        <p:txBody>
          <a:bodyPr wrap="square">
            <a:spAutoFit/>
          </a:bodyPr>
          <a:lstStyle/>
          <a:p>
            <a:pPr algn="l"/>
            <a:r>
              <a:rPr lang="en-US" altLang="tr-TR" sz="2800" dirty="0">
                <a:solidFill>
                  <a:schemeClr val="accent1">
                    <a:lumMod val="50000"/>
                  </a:schemeClr>
                </a:solidFill>
                <a:latin typeface="Comic Sans MS" pitchFamily="66" charset="0"/>
              </a:rPr>
              <a:t>BULAŞICI HASTALIKLARDA </a:t>
            </a:r>
            <a:r>
              <a:rPr lang="en-US" altLang="tr-TR" sz="2800" u="sng" dirty="0">
                <a:solidFill>
                  <a:schemeClr val="accent1">
                    <a:lumMod val="50000"/>
                  </a:schemeClr>
                </a:solidFill>
                <a:latin typeface="Comic Sans MS" pitchFamily="66" charset="0"/>
              </a:rPr>
              <a:t>SÜRVEYANS</a:t>
            </a:r>
            <a:endParaRPr lang="tr-TR" altLang="tr-TR" sz="2800" u="sng" dirty="0">
              <a:solidFill>
                <a:schemeClr val="accent1">
                  <a:lumMod val="50000"/>
                </a:schemeClr>
              </a:solidFill>
              <a:latin typeface="Comic Sans MS" pitchFamily="66" charset="0"/>
            </a:endParaRPr>
          </a:p>
        </p:txBody>
      </p:sp>
      <p:sp>
        <p:nvSpPr>
          <p:cNvPr id="81923" name="Text Box 3"/>
          <p:cNvSpPr txBox="1">
            <a:spLocks noChangeArrowheads="1"/>
          </p:cNvSpPr>
          <p:nvPr/>
        </p:nvSpPr>
        <p:spPr bwMode="auto">
          <a:xfrm>
            <a:off x="539750" y="1371600"/>
            <a:ext cx="8223250" cy="3970318"/>
          </a:xfrm>
          <a:prstGeom prst="rect">
            <a:avLst/>
          </a:prstGeom>
          <a:noFill/>
          <a:ln w="12700" cap="sq">
            <a:noFill/>
            <a:miter lim="800000"/>
            <a:headEnd type="none" w="sm" len="sm"/>
            <a:tailEnd type="none" w="sm" len="sm"/>
          </a:ln>
        </p:spPr>
        <p:txBody>
          <a:bodyPr>
            <a:spAutoFit/>
          </a:bodyPr>
          <a:lstStyle/>
          <a:p>
            <a:pPr>
              <a:lnSpc>
                <a:spcPct val="150000"/>
              </a:lnSpc>
            </a:pPr>
            <a:r>
              <a:rPr lang="tr-TR" altLang="tr-TR" sz="2800" dirty="0">
                <a:latin typeface="Comic Sans MS" pitchFamily="66" charset="0"/>
              </a:rPr>
              <a:t>Bulaşıcı hastalıklardan korunma ve </a:t>
            </a:r>
            <a:r>
              <a:rPr lang="tr-TR" altLang="tr-TR" sz="2800" dirty="0" smtClean="0">
                <a:latin typeface="Comic Sans MS" pitchFamily="66" charset="0"/>
              </a:rPr>
              <a:t>kontrolü </a:t>
            </a:r>
            <a:r>
              <a:rPr lang="tr-TR" altLang="tr-TR" sz="2800" dirty="0">
                <a:latin typeface="Comic Sans MS" pitchFamily="66" charset="0"/>
              </a:rPr>
              <a:t>için:</a:t>
            </a:r>
            <a:endParaRPr lang="en-US" altLang="tr-TR" sz="2800" dirty="0">
              <a:latin typeface="Comic Sans MS" pitchFamily="66" charset="0"/>
            </a:endParaRPr>
          </a:p>
          <a:p>
            <a:pPr>
              <a:lnSpc>
                <a:spcPct val="150000"/>
              </a:lnSpc>
              <a:buFontTx/>
              <a:buChar char="•"/>
            </a:pPr>
            <a:r>
              <a:rPr lang="tr-TR" altLang="tr-TR" sz="2800" dirty="0" smtClean="0">
                <a:latin typeface="Comic Sans MS" pitchFamily="66" charset="0"/>
              </a:rPr>
              <a:t> Düzenli </a:t>
            </a:r>
            <a:r>
              <a:rPr lang="tr-TR" altLang="tr-TR" sz="2800" dirty="0">
                <a:latin typeface="Comic Sans MS" pitchFamily="66" charset="0"/>
              </a:rPr>
              <a:t>ve rutin olarak sürekli veri toplanması</a:t>
            </a:r>
            <a:endParaRPr lang="en-US" altLang="tr-TR" sz="2800" dirty="0">
              <a:latin typeface="Comic Sans MS" pitchFamily="66" charset="0"/>
            </a:endParaRPr>
          </a:p>
          <a:p>
            <a:pPr>
              <a:lnSpc>
                <a:spcPct val="150000"/>
              </a:lnSpc>
              <a:buFontTx/>
              <a:buChar char="•"/>
            </a:pPr>
            <a:r>
              <a:rPr lang="tr-TR" altLang="tr-TR" sz="2800" dirty="0" smtClean="0">
                <a:latin typeface="Comic Sans MS" pitchFamily="66" charset="0"/>
              </a:rPr>
              <a:t> Verilerin </a:t>
            </a:r>
            <a:r>
              <a:rPr lang="tr-TR" altLang="tr-TR" sz="2800" dirty="0">
                <a:latin typeface="Comic Sans MS" pitchFamily="66" charset="0"/>
              </a:rPr>
              <a:t>analizi</a:t>
            </a:r>
            <a:endParaRPr lang="en-US" altLang="tr-TR" sz="2800" dirty="0">
              <a:latin typeface="Comic Sans MS" pitchFamily="66" charset="0"/>
            </a:endParaRPr>
          </a:p>
          <a:p>
            <a:pPr>
              <a:lnSpc>
                <a:spcPct val="150000"/>
              </a:lnSpc>
              <a:buFontTx/>
              <a:buChar char="•"/>
            </a:pPr>
            <a:r>
              <a:rPr lang="tr-TR" altLang="tr-TR" sz="2800" dirty="0" smtClean="0">
                <a:latin typeface="Comic Sans MS" pitchFamily="66" charset="0"/>
              </a:rPr>
              <a:t> Değerlendirilmesi</a:t>
            </a:r>
            <a:endParaRPr lang="en-US" altLang="tr-TR" sz="2800" dirty="0">
              <a:latin typeface="Comic Sans MS" pitchFamily="66" charset="0"/>
            </a:endParaRPr>
          </a:p>
          <a:p>
            <a:pPr>
              <a:lnSpc>
                <a:spcPct val="150000"/>
              </a:lnSpc>
              <a:buFontTx/>
              <a:buChar char="•"/>
            </a:pPr>
            <a:r>
              <a:rPr lang="tr-TR" altLang="tr-TR" sz="2800" dirty="0" smtClean="0">
                <a:latin typeface="Comic Sans MS" pitchFamily="66" charset="0"/>
              </a:rPr>
              <a:t> Bu </a:t>
            </a:r>
            <a:r>
              <a:rPr lang="tr-TR" altLang="tr-TR" sz="2800" dirty="0">
                <a:latin typeface="Comic Sans MS" pitchFamily="66" charset="0"/>
              </a:rPr>
              <a:t>bilgilerin ilgili birimlere dağıtılması işlemlerinin </a:t>
            </a:r>
            <a:r>
              <a:rPr lang="tr-TR" altLang="tr-TR" sz="2800" dirty="0" smtClean="0">
                <a:latin typeface="Comic Sans MS" pitchFamily="66" charset="0"/>
              </a:rPr>
              <a:t>tümü</a:t>
            </a:r>
            <a:endParaRPr lang="tr-TR" altLang="tr-TR" sz="2800" dirty="0">
              <a:latin typeface="Comic Sans MS" pitchFamily="66" charset="0"/>
            </a:endParaRPr>
          </a:p>
        </p:txBody>
      </p:sp>
      <p:pic>
        <p:nvPicPr>
          <p:cNvPr id="81924" name="Picture 5" descr="C:\Documents and Settings\Administrator\Application Data\Microsoft\Media Catalog\Downloaded Clips\cl52\j0205366.gif"/>
          <p:cNvPicPr>
            <a:picLocks noChangeAspect="1" noChangeArrowheads="1" noCrop="1"/>
          </p:cNvPicPr>
          <p:nvPr/>
        </p:nvPicPr>
        <p:blipFill>
          <a:blip r:embed="rId2"/>
          <a:srcRect/>
          <a:stretch>
            <a:fillRect/>
          </a:stretch>
        </p:blipFill>
        <p:spPr bwMode="auto">
          <a:xfrm>
            <a:off x="7000892" y="5000636"/>
            <a:ext cx="1758950" cy="1535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685800" y="1066800"/>
            <a:ext cx="4243390" cy="533400"/>
          </a:xfrm>
        </p:spPr>
        <p:txBody>
          <a:bodyPr>
            <a:noAutofit/>
          </a:bodyPr>
          <a:lstStyle/>
          <a:p>
            <a:pPr eaLnBrk="1" hangingPunct="1"/>
            <a:r>
              <a:rPr lang="tr-TR" altLang="tr-TR" sz="3600" b="1" dirty="0" err="1" smtClean="0">
                <a:solidFill>
                  <a:schemeClr val="accent1">
                    <a:lumMod val="50000"/>
                  </a:schemeClr>
                </a:solidFill>
                <a:latin typeface="Comic Sans MS" pitchFamily="66" charset="0"/>
              </a:rPr>
              <a:t>Sürveyans</a:t>
            </a:r>
            <a:r>
              <a:rPr lang="tr-TR" altLang="tr-TR" sz="3600" b="1" dirty="0" smtClean="0">
                <a:solidFill>
                  <a:schemeClr val="accent1">
                    <a:lumMod val="50000"/>
                  </a:schemeClr>
                </a:solidFill>
                <a:latin typeface="Comic Sans MS" pitchFamily="66" charset="0"/>
              </a:rPr>
              <a:t>;</a:t>
            </a:r>
          </a:p>
        </p:txBody>
      </p:sp>
      <p:sp>
        <p:nvSpPr>
          <p:cNvPr id="82947" name="Rectangle 3"/>
          <p:cNvSpPr>
            <a:spLocks noGrp="1" noChangeArrowheads="1"/>
          </p:cNvSpPr>
          <p:nvPr>
            <p:ph sz="quarter" idx="1"/>
          </p:nvPr>
        </p:nvSpPr>
        <p:spPr>
          <a:xfrm>
            <a:off x="755650" y="1828800"/>
            <a:ext cx="7704138" cy="3733800"/>
          </a:xfrm>
        </p:spPr>
        <p:txBody>
          <a:bodyPr>
            <a:noAutofit/>
          </a:bodyPr>
          <a:lstStyle/>
          <a:p>
            <a:pPr eaLnBrk="1" hangingPunct="1">
              <a:lnSpc>
                <a:spcPct val="150000"/>
              </a:lnSpc>
              <a:spcBef>
                <a:spcPct val="0"/>
              </a:spcBef>
              <a:buFontTx/>
              <a:buNone/>
            </a:pPr>
            <a:r>
              <a:rPr lang="tr-TR" altLang="tr-TR" sz="2800" dirty="0" smtClean="0">
                <a:latin typeface="Comic Sans MS" pitchFamily="66" charset="0"/>
              </a:rPr>
              <a:t>*Sağlıkla ilgili sorunlar tanımlanabilir.</a:t>
            </a:r>
          </a:p>
          <a:p>
            <a:pPr eaLnBrk="1" hangingPunct="1">
              <a:lnSpc>
                <a:spcPct val="150000"/>
              </a:lnSpc>
              <a:spcBef>
                <a:spcPct val="0"/>
              </a:spcBef>
              <a:buFontTx/>
              <a:buNone/>
            </a:pPr>
            <a:r>
              <a:rPr lang="tr-TR" altLang="tr-TR" sz="2800" dirty="0" smtClean="0">
                <a:latin typeface="Comic Sans MS" pitchFamily="66" charset="0"/>
              </a:rPr>
              <a:t>*Sorunlarla ilgili öncelikler belirlenebilir.</a:t>
            </a:r>
          </a:p>
          <a:p>
            <a:pPr eaLnBrk="1" hangingPunct="1">
              <a:lnSpc>
                <a:spcPct val="150000"/>
              </a:lnSpc>
              <a:spcBef>
                <a:spcPct val="0"/>
              </a:spcBef>
              <a:buFontTx/>
              <a:buNone/>
            </a:pPr>
            <a:r>
              <a:rPr lang="tr-TR" altLang="tr-TR" sz="2800" dirty="0" smtClean="0">
                <a:latin typeface="Comic Sans MS" pitchFamily="66" charset="0"/>
              </a:rPr>
              <a:t>*Soruna yönelik amaçlar belirlenebilir.</a:t>
            </a:r>
          </a:p>
          <a:p>
            <a:pPr eaLnBrk="1" hangingPunct="1">
              <a:lnSpc>
                <a:spcPct val="150000"/>
              </a:lnSpc>
              <a:spcBef>
                <a:spcPct val="0"/>
              </a:spcBef>
              <a:buFontTx/>
              <a:buNone/>
            </a:pPr>
            <a:r>
              <a:rPr lang="tr-TR" altLang="tr-TR" sz="2800" dirty="0" smtClean="0">
                <a:latin typeface="Comic Sans MS" pitchFamily="66" charset="0"/>
              </a:rPr>
              <a:t>*Stratejiler saptanabilir.</a:t>
            </a:r>
          </a:p>
          <a:p>
            <a:pPr eaLnBrk="1" hangingPunct="1">
              <a:lnSpc>
                <a:spcPct val="150000"/>
              </a:lnSpc>
              <a:spcBef>
                <a:spcPct val="0"/>
              </a:spcBef>
              <a:buFontTx/>
              <a:buNone/>
            </a:pPr>
            <a:r>
              <a:rPr lang="tr-TR" altLang="tr-TR" sz="2800" dirty="0" smtClean="0">
                <a:latin typeface="Comic Sans MS" pitchFamily="66" charset="0"/>
              </a:rPr>
              <a:t>*Koruma ve kontrol önlemleri değerlendirilir.</a:t>
            </a:r>
          </a:p>
          <a:p>
            <a:pPr eaLnBrk="1" hangingPunct="1">
              <a:lnSpc>
                <a:spcPct val="150000"/>
              </a:lnSpc>
              <a:spcBef>
                <a:spcPct val="0"/>
              </a:spcBef>
              <a:buFontTx/>
              <a:buNone/>
            </a:pPr>
            <a:r>
              <a:rPr lang="tr-TR" altLang="tr-TR" sz="2800" dirty="0" smtClean="0">
                <a:latin typeface="Comic Sans MS" pitchFamily="66" charset="0"/>
              </a:rPr>
              <a:t>*Daha ileri araştırma gereksinimi varsa öneri getirilir.</a:t>
            </a:r>
          </a:p>
        </p:txBody>
      </p:sp>
      <p:pic>
        <p:nvPicPr>
          <p:cNvPr id="82948" name="Picture 4" descr="C:\Documents and Settings\Administrator\Application Data\Microsoft\Media Catalog\Downloaded Clips\cl52\j0205366.gif"/>
          <p:cNvPicPr>
            <a:picLocks noChangeAspect="1" noChangeArrowheads="1" noCrop="1"/>
          </p:cNvPicPr>
          <p:nvPr/>
        </p:nvPicPr>
        <p:blipFill>
          <a:blip r:embed="rId2"/>
          <a:srcRect/>
          <a:stretch>
            <a:fillRect/>
          </a:stretch>
        </p:blipFill>
        <p:spPr bwMode="auto">
          <a:xfrm>
            <a:off x="7010400" y="762000"/>
            <a:ext cx="1371600" cy="11969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3"/>
          <p:cNvSpPr txBox="1">
            <a:spLocks noChangeArrowheads="1"/>
          </p:cNvSpPr>
          <p:nvPr/>
        </p:nvSpPr>
        <p:spPr bwMode="auto">
          <a:xfrm>
            <a:off x="214282" y="1071546"/>
            <a:ext cx="8245537" cy="5047536"/>
          </a:xfrm>
          <a:prstGeom prst="rect">
            <a:avLst/>
          </a:prstGeom>
          <a:noFill/>
          <a:ln w="12700" cap="sq">
            <a:noFill/>
            <a:miter lim="800000"/>
            <a:headEnd type="none" w="sm" len="sm"/>
            <a:tailEnd type="none" w="sm" len="sm"/>
          </a:ln>
        </p:spPr>
        <p:txBody>
          <a:bodyPr wrap="square">
            <a:spAutoFit/>
          </a:bodyPr>
          <a:lstStyle/>
          <a:p>
            <a:pPr algn="just"/>
            <a:endParaRPr lang="tr-TR" altLang="tr-TR" sz="2800" dirty="0">
              <a:latin typeface="Comic Sans MS" pitchFamily="66" charset="0"/>
            </a:endParaRPr>
          </a:p>
          <a:p>
            <a:pPr algn="just">
              <a:lnSpc>
                <a:spcPct val="150000"/>
              </a:lnSpc>
            </a:pPr>
            <a:r>
              <a:rPr lang="tr-TR" altLang="tr-TR" sz="2800" dirty="0">
                <a:latin typeface="Comic Sans MS" pitchFamily="66" charset="0"/>
              </a:rPr>
              <a:t>1.Hastalığın dağılımı ve bulaşmasındaki ani değişikliklerin fark edilmesi</a:t>
            </a:r>
            <a:endParaRPr lang="en-US" altLang="tr-TR" sz="2800" dirty="0">
              <a:latin typeface="Comic Sans MS" pitchFamily="66" charset="0"/>
            </a:endParaRPr>
          </a:p>
          <a:p>
            <a:pPr algn="just">
              <a:lnSpc>
                <a:spcPct val="150000"/>
              </a:lnSpc>
            </a:pPr>
            <a:r>
              <a:rPr lang="tr-TR" altLang="tr-TR" sz="2800" dirty="0">
                <a:latin typeface="Comic Sans MS" pitchFamily="66" charset="0"/>
              </a:rPr>
              <a:t>2.Etken ve konakçıdaki değişikliklerin fark edilmesi</a:t>
            </a:r>
            <a:endParaRPr lang="en-US" altLang="tr-TR" sz="2800" dirty="0">
              <a:latin typeface="Comic Sans MS" pitchFamily="66" charset="0"/>
            </a:endParaRPr>
          </a:p>
          <a:p>
            <a:pPr algn="just">
              <a:lnSpc>
                <a:spcPct val="150000"/>
              </a:lnSpc>
            </a:pPr>
            <a:r>
              <a:rPr lang="tr-TR" altLang="tr-TR" sz="2800" dirty="0">
                <a:latin typeface="Comic Sans MS" pitchFamily="66" charset="0"/>
              </a:rPr>
              <a:t>3. Sağlık bakım hizmetlerindeki değişikliklerin fark edilmesi</a:t>
            </a:r>
            <a:endParaRPr lang="en-US" altLang="tr-TR" sz="2800" dirty="0">
              <a:latin typeface="Comic Sans MS" pitchFamily="66" charset="0"/>
            </a:endParaRPr>
          </a:p>
          <a:p>
            <a:pPr algn="just">
              <a:lnSpc>
                <a:spcPct val="150000"/>
              </a:lnSpc>
            </a:pPr>
            <a:r>
              <a:rPr lang="tr-TR" altLang="tr-TR" sz="2800" dirty="0">
                <a:latin typeface="Comic Sans MS" pitchFamily="66" charset="0"/>
              </a:rPr>
              <a:t>4.Hastalığın trendinin izlenmesi</a:t>
            </a:r>
          </a:p>
        </p:txBody>
      </p:sp>
      <p:sp>
        <p:nvSpPr>
          <p:cNvPr id="83971" name="Text Box 4"/>
          <p:cNvSpPr txBox="1">
            <a:spLocks noChangeArrowheads="1"/>
          </p:cNvSpPr>
          <p:nvPr/>
        </p:nvSpPr>
        <p:spPr bwMode="auto">
          <a:xfrm>
            <a:off x="1219200" y="838200"/>
            <a:ext cx="7315200" cy="646331"/>
          </a:xfrm>
          <a:prstGeom prst="rect">
            <a:avLst/>
          </a:prstGeom>
          <a:noFill/>
          <a:ln w="12700" cap="sq">
            <a:noFill/>
            <a:miter lim="800000"/>
            <a:headEnd type="none" w="sm" len="sm"/>
            <a:tailEnd type="none" w="sm" len="sm"/>
          </a:ln>
        </p:spPr>
        <p:txBody>
          <a:bodyPr>
            <a:spAutoFit/>
          </a:bodyPr>
          <a:lstStyle/>
          <a:p>
            <a:r>
              <a:rPr lang="tr-TR" altLang="tr-TR" sz="3600" dirty="0">
                <a:solidFill>
                  <a:schemeClr val="accent1">
                    <a:lumMod val="50000"/>
                  </a:schemeClr>
                </a:solidFill>
                <a:latin typeface="Comic Sans MS" pitchFamily="66" charset="0"/>
              </a:rPr>
              <a:t>Sürveyansın Yararları</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684213" y="1700213"/>
            <a:ext cx="8154987" cy="2965364"/>
          </a:xfrm>
          <a:prstGeom prst="rect">
            <a:avLst/>
          </a:prstGeom>
          <a:noFill/>
          <a:ln w="12700" cap="sq">
            <a:noFill/>
            <a:miter lim="800000"/>
            <a:headEnd type="none" w="sm" len="sm"/>
            <a:tailEnd type="none" w="sm" len="sm"/>
          </a:ln>
        </p:spPr>
        <p:txBody>
          <a:bodyPr>
            <a:spAutoFit/>
          </a:bodyPr>
          <a:lstStyle/>
          <a:p>
            <a:pPr algn="l">
              <a:lnSpc>
                <a:spcPct val="150000"/>
              </a:lnSpc>
            </a:pPr>
            <a:r>
              <a:rPr lang="tr-TR" altLang="tr-TR" sz="3200" dirty="0">
                <a:latin typeface="Comic Sans MS" pitchFamily="66" charset="0"/>
              </a:rPr>
              <a:t>1.Verilerin toplanması</a:t>
            </a:r>
            <a:endParaRPr lang="en-US" altLang="tr-TR" sz="3200" dirty="0">
              <a:latin typeface="Comic Sans MS" pitchFamily="66" charset="0"/>
            </a:endParaRPr>
          </a:p>
          <a:p>
            <a:pPr algn="l">
              <a:lnSpc>
                <a:spcPct val="150000"/>
              </a:lnSpc>
            </a:pPr>
            <a:r>
              <a:rPr lang="tr-TR" altLang="tr-TR" sz="3200" dirty="0">
                <a:latin typeface="Comic Sans MS" pitchFamily="66" charset="0"/>
              </a:rPr>
              <a:t>2.Verilerin analizi</a:t>
            </a:r>
            <a:endParaRPr lang="en-US" altLang="tr-TR" sz="3200" dirty="0">
              <a:latin typeface="Comic Sans MS" pitchFamily="66" charset="0"/>
            </a:endParaRPr>
          </a:p>
          <a:p>
            <a:pPr algn="l">
              <a:lnSpc>
                <a:spcPct val="150000"/>
              </a:lnSpc>
            </a:pPr>
            <a:r>
              <a:rPr lang="tr-TR" altLang="tr-TR" sz="3200" dirty="0">
                <a:latin typeface="Comic Sans MS" pitchFamily="66" charset="0"/>
              </a:rPr>
              <a:t>3.Verilerin yorumlanması</a:t>
            </a:r>
            <a:endParaRPr lang="en-US" altLang="tr-TR" sz="3200" dirty="0">
              <a:latin typeface="Comic Sans MS" pitchFamily="66" charset="0"/>
            </a:endParaRPr>
          </a:p>
          <a:p>
            <a:pPr algn="l">
              <a:lnSpc>
                <a:spcPct val="150000"/>
              </a:lnSpc>
            </a:pPr>
            <a:r>
              <a:rPr lang="tr-TR" altLang="tr-TR" sz="3200" dirty="0">
                <a:latin typeface="Comic Sans MS" pitchFamily="66" charset="0"/>
              </a:rPr>
              <a:t>4. Verilerin ilgili birimlere dağıtılması</a:t>
            </a:r>
          </a:p>
        </p:txBody>
      </p:sp>
      <p:sp>
        <p:nvSpPr>
          <p:cNvPr id="84995" name="Text Box 3"/>
          <p:cNvSpPr txBox="1">
            <a:spLocks noChangeArrowheads="1"/>
          </p:cNvSpPr>
          <p:nvPr/>
        </p:nvSpPr>
        <p:spPr bwMode="auto">
          <a:xfrm>
            <a:off x="1219200" y="838200"/>
            <a:ext cx="7315200" cy="831446"/>
          </a:xfrm>
          <a:prstGeom prst="rect">
            <a:avLst/>
          </a:prstGeom>
          <a:noFill/>
          <a:ln w="12700" cap="sq">
            <a:noFill/>
            <a:miter lim="800000"/>
            <a:headEnd type="none" w="sm" len="sm"/>
            <a:tailEnd type="none" w="sm" len="sm"/>
          </a:ln>
        </p:spPr>
        <p:txBody>
          <a:bodyPr>
            <a:spAutoFit/>
          </a:bodyPr>
          <a:lstStyle/>
          <a:p>
            <a:pPr algn="l">
              <a:lnSpc>
                <a:spcPct val="150000"/>
              </a:lnSpc>
            </a:pPr>
            <a:r>
              <a:rPr lang="tr-TR" altLang="tr-TR" sz="3600" dirty="0" smtClean="0">
                <a:solidFill>
                  <a:schemeClr val="accent1">
                    <a:lumMod val="50000"/>
                  </a:schemeClr>
                </a:solidFill>
                <a:latin typeface="Comic Sans MS" pitchFamily="66" charset="0"/>
              </a:rPr>
              <a:t>Sürveyansın Aşamaları</a:t>
            </a:r>
            <a:endParaRPr lang="tr-TR" altLang="tr-TR" sz="3600" dirty="0">
              <a:solidFill>
                <a:schemeClr val="accent1">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3"/>
          <p:cNvPicPr>
            <a:picLocks noChangeAspect="1" noChangeArrowheads="1"/>
          </p:cNvPicPr>
          <p:nvPr/>
        </p:nvPicPr>
        <p:blipFill>
          <a:blip r:embed="rId3">
            <a:lum contrast="12000"/>
          </a:blip>
          <a:srcRect l="-1846" t="1326" b="-5331"/>
          <a:stretch>
            <a:fillRect/>
          </a:stretch>
        </p:blipFill>
        <p:spPr bwMode="auto">
          <a:xfrm>
            <a:off x="179388" y="476250"/>
            <a:ext cx="8686800" cy="6048375"/>
          </a:xfrm>
          <a:prstGeom prst="rect">
            <a:avLst/>
          </a:prstGeom>
          <a:noFill/>
          <a:ln w="3175">
            <a:solidFill>
              <a:srgbClr val="000000"/>
            </a:solid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Başlık"/>
          <p:cNvSpPr>
            <a:spLocks noGrp="1"/>
          </p:cNvSpPr>
          <p:nvPr>
            <p:ph type="title"/>
          </p:nvPr>
        </p:nvSpPr>
        <p:spPr>
          <a:xfrm>
            <a:off x="684213" y="836613"/>
            <a:ext cx="7773987" cy="763587"/>
          </a:xfrm>
        </p:spPr>
        <p:txBody>
          <a:bodyPr>
            <a:normAutofit/>
          </a:bodyPr>
          <a:lstStyle/>
          <a:p>
            <a:r>
              <a:rPr lang="tr-TR" altLang="tr-TR" sz="3600" dirty="0" err="1" smtClean="0">
                <a:solidFill>
                  <a:schemeClr val="accent1">
                    <a:lumMod val="50000"/>
                  </a:schemeClr>
                </a:solidFill>
                <a:latin typeface="Comic Sans MS" pitchFamily="66" charset="0"/>
              </a:rPr>
              <a:t>Sürveyans</a:t>
            </a:r>
            <a:r>
              <a:rPr lang="tr-TR" altLang="tr-TR" sz="3600" dirty="0" smtClean="0">
                <a:solidFill>
                  <a:schemeClr val="accent1">
                    <a:lumMod val="50000"/>
                  </a:schemeClr>
                </a:solidFill>
                <a:latin typeface="Comic Sans MS" pitchFamily="66" charset="0"/>
              </a:rPr>
              <a:t> türleri</a:t>
            </a:r>
          </a:p>
        </p:txBody>
      </p:sp>
      <p:sp>
        <p:nvSpPr>
          <p:cNvPr id="87043" name="2 İçerik Yer Tutucusu"/>
          <p:cNvSpPr>
            <a:spLocks noGrp="1"/>
          </p:cNvSpPr>
          <p:nvPr>
            <p:ph sz="quarter" idx="1"/>
          </p:nvPr>
        </p:nvSpPr>
        <p:spPr>
          <a:xfrm>
            <a:off x="571472" y="1857364"/>
            <a:ext cx="7200900" cy="2952750"/>
          </a:xfrm>
        </p:spPr>
        <p:txBody>
          <a:bodyPr>
            <a:normAutofit/>
          </a:bodyPr>
          <a:lstStyle/>
          <a:p>
            <a:r>
              <a:rPr lang="tr-TR" altLang="tr-TR" sz="3200" dirty="0" smtClean="0">
                <a:latin typeface="Comic Sans MS" pitchFamily="66" charset="0"/>
              </a:rPr>
              <a:t>Pasif </a:t>
            </a:r>
            <a:r>
              <a:rPr lang="tr-TR" altLang="tr-TR" sz="3200" dirty="0" err="1" smtClean="0">
                <a:latin typeface="Comic Sans MS" pitchFamily="66" charset="0"/>
              </a:rPr>
              <a:t>Sürveyans</a:t>
            </a:r>
            <a:endParaRPr lang="tr-TR" altLang="tr-TR" sz="3200" dirty="0" smtClean="0">
              <a:latin typeface="Comic Sans MS" pitchFamily="66" charset="0"/>
            </a:endParaRPr>
          </a:p>
          <a:p>
            <a:endParaRPr lang="tr-TR" altLang="tr-TR" sz="3200" dirty="0" smtClean="0">
              <a:latin typeface="Comic Sans MS" pitchFamily="66" charset="0"/>
            </a:endParaRPr>
          </a:p>
          <a:p>
            <a:r>
              <a:rPr lang="tr-TR" altLang="tr-TR" sz="3200" dirty="0" smtClean="0">
                <a:latin typeface="Comic Sans MS" pitchFamily="66" charset="0"/>
              </a:rPr>
              <a:t>Aktif </a:t>
            </a:r>
            <a:r>
              <a:rPr lang="tr-TR" altLang="tr-TR" sz="3200" dirty="0" err="1" smtClean="0">
                <a:latin typeface="Comic Sans MS" pitchFamily="66" charset="0"/>
              </a:rPr>
              <a:t>Sürveyans</a:t>
            </a:r>
            <a:endParaRPr lang="tr-TR" altLang="tr-TR" sz="3200" dirty="0" smtClean="0">
              <a:latin typeface="Comic Sans MS" pitchFamily="66" charset="0"/>
            </a:endParaRPr>
          </a:p>
          <a:p>
            <a:endParaRPr lang="tr-TR" altLang="tr-TR" sz="3200" dirty="0" smtClean="0">
              <a:latin typeface="Comic Sans MS" pitchFamily="66" charset="0"/>
            </a:endParaRPr>
          </a:p>
          <a:p>
            <a:r>
              <a:rPr lang="tr-TR" altLang="tr-TR" sz="3200" dirty="0" err="1" smtClean="0">
                <a:latin typeface="Comic Sans MS" pitchFamily="66" charset="0"/>
              </a:rPr>
              <a:t>Sentinel</a:t>
            </a:r>
            <a:r>
              <a:rPr lang="tr-TR" altLang="tr-TR" sz="3200" dirty="0" smtClean="0">
                <a:latin typeface="Comic Sans MS" pitchFamily="66" charset="0"/>
              </a:rPr>
              <a:t> (Nöbetçi) </a:t>
            </a:r>
            <a:r>
              <a:rPr lang="tr-TR" altLang="tr-TR" sz="3200" dirty="0" err="1" smtClean="0">
                <a:latin typeface="Comic Sans MS" pitchFamily="66" charset="0"/>
              </a:rPr>
              <a:t>Sürveyans</a:t>
            </a:r>
            <a:endParaRPr lang="tr-TR" altLang="tr-TR" sz="3200" dirty="0" smtClean="0">
              <a:latin typeface="Comic Sans MS" pitchFamily="66"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a:xfrm>
            <a:off x="785786" y="214290"/>
            <a:ext cx="7772400" cy="1143000"/>
          </a:xfrm>
        </p:spPr>
        <p:txBody>
          <a:bodyPr lIns="0" rIns="0" bIns="0">
            <a:normAutofit/>
          </a:bodyPr>
          <a:lstStyle/>
          <a:p>
            <a:r>
              <a:rPr lang="tr-TR" altLang="tr-TR" sz="3600" dirty="0" smtClean="0">
                <a:solidFill>
                  <a:schemeClr val="accent1">
                    <a:lumMod val="50000"/>
                  </a:schemeClr>
                </a:solidFill>
                <a:latin typeface="Comic Sans MS" pitchFamily="66" charset="0"/>
              </a:rPr>
              <a:t>a)Pasif </a:t>
            </a:r>
            <a:r>
              <a:rPr lang="tr-TR" altLang="tr-TR" sz="3600" dirty="0" err="1" smtClean="0">
                <a:solidFill>
                  <a:schemeClr val="accent1">
                    <a:lumMod val="50000"/>
                  </a:schemeClr>
                </a:solidFill>
                <a:latin typeface="Comic Sans MS" pitchFamily="66" charset="0"/>
              </a:rPr>
              <a:t>sürveyans</a:t>
            </a:r>
            <a:endParaRPr lang="tr-TR" altLang="tr-TR" sz="3600" dirty="0" smtClean="0">
              <a:solidFill>
                <a:schemeClr val="accent1">
                  <a:lumMod val="50000"/>
                </a:schemeClr>
              </a:solidFill>
              <a:latin typeface="Comic Sans MS" pitchFamily="66" charset="0"/>
            </a:endParaRPr>
          </a:p>
        </p:txBody>
      </p:sp>
      <p:sp>
        <p:nvSpPr>
          <p:cNvPr id="16387" name="Rectangle 3"/>
          <p:cNvSpPr>
            <a:spLocks noGrp="1" noChangeArrowheads="1"/>
          </p:cNvSpPr>
          <p:nvPr>
            <p:ph type="body" idx="4294967295"/>
          </p:nvPr>
        </p:nvSpPr>
        <p:spPr>
          <a:xfrm>
            <a:off x="357158" y="1700213"/>
            <a:ext cx="7634317" cy="4286250"/>
          </a:xfrm>
        </p:spPr>
        <p:txBody>
          <a:bodyPr>
            <a:normAutofit fontScale="92500"/>
          </a:bodyPr>
          <a:lstStyle/>
          <a:p>
            <a:pPr marL="273050" indent="-273050" algn="just">
              <a:defRPr/>
            </a:pPr>
            <a:r>
              <a:rPr lang="tr-TR" altLang="tr-TR" sz="3000" dirty="0" smtClean="0">
                <a:latin typeface="Comic Sans MS" pitchFamily="66" charset="0"/>
              </a:rPr>
              <a:t>Bildirimle görevli sağlık personeli, bir üst kuruma devamlı olarak rapor vermektedir.                           </a:t>
            </a:r>
          </a:p>
          <a:p>
            <a:pPr marL="273050" indent="-273050" algn="just">
              <a:defRPr/>
            </a:pPr>
            <a:r>
              <a:rPr lang="tr-TR" altLang="tr-TR" sz="3000" dirty="0" smtClean="0">
                <a:latin typeface="Comic Sans MS" pitchFamily="66" charset="0"/>
              </a:rPr>
              <a:t>Genellikle ülke çapında kurulan bir sistem olup,tüm sağlık kurumlarını kapsamaktadır.</a:t>
            </a:r>
          </a:p>
          <a:p>
            <a:pPr marL="273050" indent="-273050" algn="just">
              <a:defRPr/>
            </a:pPr>
            <a:r>
              <a:rPr lang="tr-TR" altLang="tr-TR" sz="3000" dirty="0" smtClean="0">
                <a:latin typeface="Comic Sans MS" pitchFamily="66" charset="0"/>
              </a:rPr>
              <a:t>Sağlık çalışanlarının hiç bildirim yapmaması, bildirimde tutarsızlık olması, bildirimlerin düzensiz ve yavaş olması sık karşılaşılan sorunlardır.</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idx="4294967295"/>
          </p:nvPr>
        </p:nvSpPr>
        <p:spPr>
          <a:xfrm>
            <a:off x="1371600" y="277813"/>
            <a:ext cx="7772400" cy="1143000"/>
          </a:xfrm>
        </p:spPr>
        <p:txBody>
          <a:bodyPr lIns="0" rIns="0" bIns="0">
            <a:normAutofit/>
          </a:bodyPr>
          <a:lstStyle/>
          <a:p>
            <a:r>
              <a:rPr lang="tr-TR" altLang="tr-TR" sz="3600" dirty="0" smtClean="0">
                <a:solidFill>
                  <a:schemeClr val="accent1">
                    <a:lumMod val="50000"/>
                  </a:schemeClr>
                </a:solidFill>
                <a:latin typeface="Comic Sans MS" pitchFamily="66" charset="0"/>
              </a:rPr>
              <a:t>b)Aktif </a:t>
            </a:r>
            <a:r>
              <a:rPr lang="tr-TR" altLang="tr-TR" sz="3600" dirty="0" err="1" smtClean="0">
                <a:solidFill>
                  <a:schemeClr val="accent1">
                    <a:lumMod val="50000"/>
                  </a:schemeClr>
                </a:solidFill>
                <a:latin typeface="Comic Sans MS" pitchFamily="66" charset="0"/>
              </a:rPr>
              <a:t>sürveyans</a:t>
            </a:r>
            <a:endParaRPr lang="tr-TR" altLang="tr-TR" sz="3600" dirty="0" smtClean="0">
              <a:solidFill>
                <a:schemeClr val="accent1">
                  <a:lumMod val="50000"/>
                </a:schemeClr>
              </a:solidFill>
              <a:latin typeface="Comic Sans MS" pitchFamily="66" charset="0"/>
            </a:endParaRPr>
          </a:p>
        </p:txBody>
      </p:sp>
      <p:sp>
        <p:nvSpPr>
          <p:cNvPr id="89091" name="Rectangle 3"/>
          <p:cNvSpPr>
            <a:spLocks noGrp="1" noChangeArrowheads="1"/>
          </p:cNvSpPr>
          <p:nvPr>
            <p:ph type="body" idx="4294967295"/>
          </p:nvPr>
        </p:nvSpPr>
        <p:spPr>
          <a:xfrm>
            <a:off x="357158" y="1643050"/>
            <a:ext cx="7704138" cy="4502150"/>
          </a:xfrm>
        </p:spPr>
        <p:txBody>
          <a:bodyPr>
            <a:normAutofit lnSpcReduction="10000"/>
          </a:bodyPr>
          <a:lstStyle/>
          <a:p>
            <a:pPr marL="273050" indent="-273050" algn="just">
              <a:lnSpc>
                <a:spcPct val="90000"/>
              </a:lnSpc>
            </a:pPr>
            <a:r>
              <a:rPr lang="tr-TR" altLang="tr-TR" sz="2800" dirty="0" smtClean="0">
                <a:latin typeface="Comic Sans MS" pitchFamily="66" charset="0"/>
              </a:rPr>
              <a:t>Bu sistemde veri toplayan kişiye-kuruma periyodik olarak yapılan ziyaretlerle veya telefonla kurulan iletişim ile bildirim izlenmektedir.                                                    </a:t>
            </a:r>
          </a:p>
          <a:p>
            <a:pPr marL="273050" indent="-273050" algn="just">
              <a:lnSpc>
                <a:spcPct val="90000"/>
              </a:lnSpc>
            </a:pPr>
            <a:endParaRPr lang="tr-TR" altLang="tr-TR" sz="2800" dirty="0" smtClean="0">
              <a:latin typeface="Comic Sans MS" pitchFamily="66" charset="0"/>
            </a:endParaRPr>
          </a:p>
          <a:p>
            <a:pPr marL="273050" indent="-273050" algn="just">
              <a:lnSpc>
                <a:spcPct val="90000"/>
              </a:lnSpc>
            </a:pPr>
            <a:r>
              <a:rPr lang="tr-TR" altLang="tr-TR" sz="2800" dirty="0" smtClean="0">
                <a:latin typeface="Comic Sans MS" pitchFamily="66" charset="0"/>
              </a:rPr>
              <a:t>Aktif </a:t>
            </a:r>
            <a:r>
              <a:rPr lang="tr-TR" altLang="tr-TR" sz="2800" dirty="0" err="1" smtClean="0">
                <a:latin typeface="Comic Sans MS" pitchFamily="66" charset="0"/>
              </a:rPr>
              <a:t>sürveyans</a:t>
            </a:r>
            <a:r>
              <a:rPr lang="tr-TR" altLang="tr-TR" sz="2800" dirty="0" smtClean="0">
                <a:latin typeface="Comic Sans MS" pitchFamily="66" charset="0"/>
              </a:rPr>
              <a:t> sistemi pahalı olduğu için genellikle daha seyrek, ancak toplum için ciddi tehlike oluşturan hastalıklarda kullanılabilir. </a:t>
            </a:r>
          </a:p>
          <a:p>
            <a:pPr marL="273050" indent="-273050" algn="just">
              <a:lnSpc>
                <a:spcPct val="90000"/>
              </a:lnSpc>
            </a:pPr>
            <a:endParaRPr lang="tr-TR" altLang="tr-TR" sz="2800" dirty="0" smtClean="0">
              <a:latin typeface="Comic Sans MS" pitchFamily="66" charset="0"/>
            </a:endParaRPr>
          </a:p>
          <a:p>
            <a:pPr marL="273050" indent="-273050" algn="just">
              <a:lnSpc>
                <a:spcPct val="90000"/>
              </a:lnSpc>
            </a:pPr>
            <a:r>
              <a:rPr lang="tr-TR" altLang="tr-TR" sz="2800" dirty="0" smtClean="0">
                <a:latin typeface="Comic Sans MS" pitchFamily="66" charset="0"/>
              </a:rPr>
              <a:t>Kızamık,AFP,TBC….</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a:xfrm>
            <a:off x="500034" y="214290"/>
            <a:ext cx="8388350" cy="1135062"/>
          </a:xfrm>
        </p:spPr>
        <p:txBody>
          <a:bodyPr lIns="0" rIns="0" bIns="0">
            <a:normAutofit/>
          </a:bodyPr>
          <a:lstStyle/>
          <a:p>
            <a:r>
              <a:rPr lang="tr-TR" altLang="tr-TR" sz="3600" dirty="0" smtClean="0">
                <a:solidFill>
                  <a:schemeClr val="accent1">
                    <a:lumMod val="50000"/>
                  </a:schemeClr>
                </a:solidFill>
                <a:latin typeface="Comic Sans MS" pitchFamily="66" charset="0"/>
              </a:rPr>
              <a:t>c)Nöbetçi (</a:t>
            </a:r>
            <a:r>
              <a:rPr lang="tr-TR" altLang="tr-TR" sz="3600" dirty="0" err="1" smtClean="0">
                <a:solidFill>
                  <a:schemeClr val="accent1">
                    <a:lumMod val="50000"/>
                  </a:schemeClr>
                </a:solidFill>
                <a:latin typeface="Comic Sans MS" pitchFamily="66" charset="0"/>
              </a:rPr>
              <a:t>sentinel</a:t>
            </a:r>
            <a:r>
              <a:rPr lang="tr-TR" altLang="tr-TR" sz="3600" dirty="0" smtClean="0">
                <a:solidFill>
                  <a:schemeClr val="accent1">
                    <a:lumMod val="50000"/>
                  </a:schemeClr>
                </a:solidFill>
                <a:latin typeface="Comic Sans MS" pitchFamily="66" charset="0"/>
              </a:rPr>
              <a:t>) </a:t>
            </a:r>
            <a:r>
              <a:rPr lang="tr-TR" altLang="tr-TR" sz="3600" dirty="0" err="1" smtClean="0">
                <a:solidFill>
                  <a:schemeClr val="accent1">
                    <a:lumMod val="50000"/>
                  </a:schemeClr>
                </a:solidFill>
                <a:latin typeface="Comic Sans MS" pitchFamily="66" charset="0"/>
              </a:rPr>
              <a:t>sürveyans</a:t>
            </a:r>
            <a:endParaRPr lang="tr-TR" altLang="tr-TR" sz="3600" dirty="0" smtClean="0">
              <a:solidFill>
                <a:schemeClr val="accent1">
                  <a:lumMod val="50000"/>
                </a:schemeClr>
              </a:solidFill>
              <a:latin typeface="Comic Sans MS" pitchFamily="66" charset="0"/>
            </a:endParaRPr>
          </a:p>
        </p:txBody>
      </p:sp>
      <p:sp>
        <p:nvSpPr>
          <p:cNvPr id="90115" name="Rectangle 3"/>
          <p:cNvSpPr>
            <a:spLocks noGrp="1" noChangeArrowheads="1"/>
          </p:cNvSpPr>
          <p:nvPr>
            <p:ph type="body" idx="4294967295"/>
          </p:nvPr>
        </p:nvSpPr>
        <p:spPr>
          <a:xfrm>
            <a:off x="428596" y="1571612"/>
            <a:ext cx="8064500" cy="4530725"/>
          </a:xfrm>
        </p:spPr>
        <p:txBody>
          <a:bodyPr>
            <a:normAutofit lnSpcReduction="10000"/>
          </a:bodyPr>
          <a:lstStyle/>
          <a:p>
            <a:pPr marL="273050" indent="-273050" algn="just">
              <a:lnSpc>
                <a:spcPct val="90000"/>
              </a:lnSpc>
            </a:pPr>
            <a:r>
              <a:rPr lang="tr-TR" altLang="tr-TR" sz="2800" dirty="0" smtClean="0">
                <a:latin typeface="Comic Sans MS" pitchFamily="66" charset="0"/>
              </a:rPr>
              <a:t>Daha hızlı ve daha ucuz olduğu için bazen kullanılır.</a:t>
            </a:r>
          </a:p>
          <a:p>
            <a:pPr marL="273050" indent="-273050" algn="just">
              <a:lnSpc>
                <a:spcPct val="90000"/>
              </a:lnSpc>
            </a:pPr>
            <a:r>
              <a:rPr lang="tr-TR" altLang="tr-TR" sz="2800" dirty="0" smtClean="0">
                <a:latin typeface="Comic Sans MS" pitchFamily="66" charset="0"/>
              </a:rPr>
              <a:t>Bazı sağlık kurumları seçilir. Belirlenen sağlık kurumları bir ya da daha fazla duruma ait tüm vakaları bildirirler.</a:t>
            </a:r>
          </a:p>
          <a:p>
            <a:pPr marL="273050" indent="-273050" algn="just">
              <a:lnSpc>
                <a:spcPct val="90000"/>
              </a:lnSpc>
            </a:pPr>
            <a:r>
              <a:rPr lang="tr-TR" altLang="tr-TR" sz="2800" dirty="0" smtClean="0">
                <a:latin typeface="Comic Sans MS" pitchFamily="66" charset="0"/>
              </a:rPr>
              <a:t>Bu sistem genellikle halk sağlığı açısından önemli hastalıklar için kullanılır. </a:t>
            </a:r>
          </a:p>
          <a:p>
            <a:pPr marL="273050" indent="-273050" algn="just">
              <a:lnSpc>
                <a:spcPct val="90000"/>
              </a:lnSpc>
            </a:pPr>
            <a:r>
              <a:rPr lang="tr-TR" altLang="tr-TR" sz="2800" dirty="0" err="1" smtClean="0">
                <a:latin typeface="Comic Sans MS" pitchFamily="66" charset="0"/>
              </a:rPr>
              <a:t>Sentinel</a:t>
            </a:r>
            <a:r>
              <a:rPr lang="tr-TR" altLang="tr-TR" sz="2800" dirty="0" smtClean="0">
                <a:latin typeface="Comic Sans MS" pitchFamily="66" charset="0"/>
              </a:rPr>
              <a:t> </a:t>
            </a:r>
            <a:r>
              <a:rPr lang="tr-TR" altLang="tr-TR" sz="2800" dirty="0" err="1" smtClean="0">
                <a:latin typeface="Comic Sans MS" pitchFamily="66" charset="0"/>
              </a:rPr>
              <a:t>sürveyans</a:t>
            </a:r>
            <a:r>
              <a:rPr lang="tr-TR" altLang="tr-TR" sz="2800" dirty="0" smtClean="0">
                <a:latin typeface="Comic Sans MS" pitchFamily="66" charset="0"/>
              </a:rPr>
              <a:t> sistemi içinde aktif ve pasif </a:t>
            </a:r>
            <a:r>
              <a:rPr lang="tr-TR" altLang="tr-TR" sz="2800" dirty="0" err="1" smtClean="0">
                <a:latin typeface="Comic Sans MS" pitchFamily="66" charset="0"/>
              </a:rPr>
              <a:t>sürveyans</a:t>
            </a:r>
            <a:r>
              <a:rPr lang="tr-TR" altLang="tr-TR" sz="2800" dirty="0" smtClean="0">
                <a:latin typeface="Comic Sans MS" pitchFamily="66" charset="0"/>
              </a:rPr>
              <a:t> kullanılabilir.</a:t>
            </a:r>
          </a:p>
          <a:p>
            <a:pPr marL="273050" indent="-273050" algn="just">
              <a:lnSpc>
                <a:spcPct val="90000"/>
              </a:lnSpc>
            </a:pPr>
            <a:r>
              <a:rPr lang="tr-TR" altLang="tr-TR" sz="2800" dirty="0" err="1" smtClean="0">
                <a:solidFill>
                  <a:schemeClr val="accent1">
                    <a:lumMod val="50000"/>
                  </a:schemeClr>
                </a:solidFill>
                <a:latin typeface="Comic Sans MS" pitchFamily="66" charset="0"/>
              </a:rPr>
              <a:t>Sentinel</a:t>
            </a:r>
            <a:r>
              <a:rPr lang="tr-TR" altLang="tr-TR" sz="2800" dirty="0" smtClean="0">
                <a:solidFill>
                  <a:schemeClr val="accent1">
                    <a:lumMod val="50000"/>
                  </a:schemeClr>
                </a:solidFill>
                <a:latin typeface="Comic Sans MS" pitchFamily="66" charset="0"/>
              </a:rPr>
              <a:t> ILI </a:t>
            </a:r>
            <a:r>
              <a:rPr lang="tr-TR" altLang="tr-TR" sz="2800" dirty="0" smtClean="0">
                <a:latin typeface="Comic Sans MS" pitchFamily="66" charset="0"/>
              </a:rPr>
              <a:t>(</a:t>
            </a:r>
            <a:r>
              <a:rPr lang="tr-TR" altLang="tr-TR" sz="2800" dirty="0" err="1" smtClean="0">
                <a:latin typeface="Comic Sans MS" pitchFamily="66" charset="0"/>
              </a:rPr>
              <a:t>İnfluenza</a:t>
            </a:r>
            <a:r>
              <a:rPr lang="tr-TR" altLang="tr-TR" sz="2800" dirty="0" smtClean="0">
                <a:latin typeface="Comic Sans MS" pitchFamily="66" charset="0"/>
              </a:rPr>
              <a:t> benzeri hastalık),    </a:t>
            </a:r>
          </a:p>
          <a:p>
            <a:pPr marL="273050" indent="-273050" algn="just">
              <a:lnSpc>
                <a:spcPct val="90000"/>
              </a:lnSpc>
              <a:buNone/>
            </a:pPr>
            <a:r>
              <a:rPr lang="tr-TR" altLang="tr-TR" sz="2800" dirty="0" smtClean="0">
                <a:solidFill>
                  <a:schemeClr val="accent1">
                    <a:lumMod val="50000"/>
                  </a:schemeClr>
                </a:solidFill>
                <a:latin typeface="Comic Sans MS" pitchFamily="66" charset="0"/>
              </a:rPr>
              <a:t>                 SARI</a:t>
            </a:r>
            <a:r>
              <a:rPr lang="tr-TR" altLang="tr-TR" sz="2800" dirty="0" smtClean="0">
                <a:latin typeface="Comic Sans MS" pitchFamily="66" charset="0"/>
              </a:rPr>
              <a:t> (Ağır akut solunum yolu </a:t>
            </a:r>
            <a:r>
              <a:rPr lang="tr-TR" altLang="tr-TR" sz="2800" dirty="0" err="1" smtClean="0">
                <a:latin typeface="Comic Sans MS" pitchFamily="66" charset="0"/>
              </a:rPr>
              <a:t>enf</a:t>
            </a:r>
            <a:r>
              <a:rPr lang="tr-TR" altLang="tr-TR" sz="2800" dirty="0" smtClean="0">
                <a:latin typeface="Comic Sans MS" pitchFamily="66" charset="0"/>
              </a:rPr>
              <a:t>.)</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Başlık"/>
          <p:cNvSpPr>
            <a:spLocks noGrp="1"/>
          </p:cNvSpPr>
          <p:nvPr>
            <p:ph type="title"/>
          </p:nvPr>
        </p:nvSpPr>
        <p:spPr>
          <a:xfrm>
            <a:off x="685800" y="404813"/>
            <a:ext cx="7772400" cy="1195387"/>
          </a:xfrm>
        </p:spPr>
        <p:txBody>
          <a:bodyPr/>
          <a:lstStyle/>
          <a:p>
            <a:pPr algn="ctr"/>
            <a:r>
              <a:rPr lang="tr-TR" altLang="tr-TR" sz="2800" dirty="0" smtClean="0">
                <a:solidFill>
                  <a:schemeClr val="accent1">
                    <a:lumMod val="50000"/>
                  </a:schemeClr>
                </a:solidFill>
                <a:latin typeface="Comic Sans MS" pitchFamily="66" charset="0"/>
              </a:rPr>
              <a:t>SÜRVEYANS SİSTEMİ KAPSAMINDA BİLDİRİMİ YAPILACAK HASTALIKLAR</a:t>
            </a:r>
          </a:p>
        </p:txBody>
      </p:sp>
      <p:sp>
        <p:nvSpPr>
          <p:cNvPr id="91139" name="2 İçerik Yer Tutucusu"/>
          <p:cNvSpPr>
            <a:spLocks noGrp="1"/>
          </p:cNvSpPr>
          <p:nvPr>
            <p:ph sz="quarter" idx="1"/>
          </p:nvPr>
        </p:nvSpPr>
        <p:spPr>
          <a:xfrm>
            <a:off x="539750" y="1700213"/>
            <a:ext cx="8208963" cy="5157787"/>
          </a:xfrm>
        </p:spPr>
        <p:txBody>
          <a:bodyPr>
            <a:normAutofit/>
          </a:bodyPr>
          <a:lstStyle/>
          <a:p>
            <a:pPr algn="just">
              <a:buFontTx/>
              <a:buNone/>
            </a:pPr>
            <a:r>
              <a:rPr lang="tr-TR" altLang="tr-TR" sz="2800" dirty="0" smtClean="0">
                <a:latin typeface="Comic Sans MS" pitchFamily="66" charset="0"/>
              </a:rPr>
              <a:t>1. Ülke genelinde önemli halk sağlığı sorunu olarak görülen veya görülme potansiyeli bulunan hastalıklar. </a:t>
            </a:r>
          </a:p>
          <a:p>
            <a:pPr algn="just">
              <a:buFontTx/>
              <a:buNone/>
            </a:pPr>
            <a:r>
              <a:rPr lang="tr-TR" altLang="tr-TR" sz="2800" dirty="0" smtClean="0">
                <a:latin typeface="Comic Sans MS" pitchFamily="66" charset="0"/>
              </a:rPr>
              <a:t>2. Hastalığın özelliğinden dolayı önlenmesinin, koordinasyon için bölgesel veya küresel bir yaklaşımı gerektirdiği durumlar. </a:t>
            </a:r>
          </a:p>
          <a:p>
            <a:pPr algn="just">
              <a:buFontTx/>
              <a:buNone/>
            </a:pPr>
            <a:r>
              <a:rPr lang="tr-TR" altLang="tr-TR" sz="2800" dirty="0" smtClean="0">
                <a:latin typeface="Comic Sans MS" pitchFamily="66" charset="0"/>
              </a:rPr>
              <a:t>3. Ülke genelinde veya bölgesel düzeyde özel program yürütülen hastalıklar. </a:t>
            </a:r>
          </a:p>
          <a:p>
            <a:pPr algn="just">
              <a:buFontTx/>
              <a:buNone/>
            </a:pPr>
            <a:r>
              <a:rPr lang="tr-TR" altLang="tr-TR" sz="2800" dirty="0" smtClean="0">
                <a:latin typeface="Comic Sans MS" pitchFamily="66" charset="0"/>
              </a:rPr>
              <a:t>4. Etkili koruyucu önlemleri bulunan hastalıklar. </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Başlık 1"/>
          <p:cNvSpPr>
            <a:spLocks noGrp="1"/>
          </p:cNvSpPr>
          <p:nvPr>
            <p:ph type="title"/>
          </p:nvPr>
        </p:nvSpPr>
        <p:spPr>
          <a:xfrm>
            <a:off x="714348" y="285728"/>
            <a:ext cx="7467600" cy="1143000"/>
          </a:xfrm>
        </p:spPr>
        <p:txBody>
          <a:bodyPr/>
          <a:lstStyle/>
          <a:p>
            <a:r>
              <a:rPr lang="tr-TR" altLang="tr-TR" sz="2800" dirty="0" smtClean="0">
                <a:solidFill>
                  <a:schemeClr val="accent1">
                    <a:lumMod val="50000"/>
                  </a:schemeClr>
                </a:solidFill>
                <a:latin typeface="Comic Sans MS" pitchFamily="66" charset="0"/>
              </a:rPr>
              <a:t>SÜRVEYANS SİSTEMİ KAPSAMINDA BİLDİRİMİ YAPILACAK HASTALIKLAR</a:t>
            </a:r>
          </a:p>
        </p:txBody>
      </p:sp>
      <p:sp>
        <p:nvSpPr>
          <p:cNvPr id="92163" name="İçerik Yer Tutucusu 2"/>
          <p:cNvSpPr>
            <a:spLocks noGrp="1"/>
          </p:cNvSpPr>
          <p:nvPr>
            <p:ph sz="quarter" idx="1"/>
          </p:nvPr>
        </p:nvSpPr>
        <p:spPr>
          <a:xfrm>
            <a:off x="428596" y="1643050"/>
            <a:ext cx="8064500" cy="4314825"/>
          </a:xfrm>
        </p:spPr>
        <p:txBody>
          <a:bodyPr>
            <a:noAutofit/>
          </a:bodyPr>
          <a:lstStyle/>
          <a:p>
            <a:pPr algn="just">
              <a:buFontTx/>
              <a:buNone/>
            </a:pPr>
            <a:r>
              <a:rPr lang="tr-TR" altLang="tr-TR" sz="2800" dirty="0" smtClean="0">
                <a:latin typeface="Comic Sans MS" pitchFamily="66" charset="0"/>
              </a:rPr>
              <a:t>5. Ulusal düzeyde gözden kaçabilecek, ancak verilerin bir havuz sistemi içinde toplanması ile daha geniş bir veri tabanından hipotez üretmenin mümkün olacağı ve erken uyarı sağlayacak hastalıklar. </a:t>
            </a:r>
          </a:p>
          <a:p>
            <a:pPr algn="just">
              <a:buFontTx/>
              <a:buNone/>
            </a:pPr>
            <a:r>
              <a:rPr lang="tr-TR" altLang="tr-TR" sz="2800" dirty="0" smtClean="0">
                <a:latin typeface="Comic Sans MS" pitchFamily="66" charset="0"/>
              </a:rPr>
              <a:t>6. Uluslararası kuruluşlar ve topluluk ağı ile bilgi paylaşımı sonucu, bir karşılaştırma yapıldığı zaman elde edilen sonuçların ulusal veya uluslararası programların değerlendirilmesine katkı sağlayacak hastalıklar. </a:t>
            </a:r>
          </a:p>
          <a:p>
            <a:pPr algn="just"/>
            <a:endParaRPr lang="tr-TR" altLang="tr-TR" dirty="0" smtClean="0"/>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142844" y="1928802"/>
            <a:ext cx="8686800" cy="4929198"/>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a:srcRect/>
          <a:stretch>
            <a:fillRect/>
          </a:stretch>
        </p:blipFill>
        <p:spPr bwMode="auto">
          <a:xfrm>
            <a:off x="571472" y="1214422"/>
            <a:ext cx="7643866" cy="628650"/>
          </a:xfrm>
          <a:prstGeom prst="rect">
            <a:avLst/>
          </a:prstGeom>
          <a:noFill/>
          <a:ln w="9525">
            <a:noFill/>
            <a:miter lim="800000"/>
            <a:headEnd/>
            <a:tailEnd/>
          </a:ln>
          <a:effectLst/>
        </p:spPr>
      </p:pic>
      <p:sp>
        <p:nvSpPr>
          <p:cNvPr id="6" name="5 Dikdörtgen"/>
          <p:cNvSpPr/>
          <p:nvPr/>
        </p:nvSpPr>
        <p:spPr>
          <a:xfrm>
            <a:off x="285720" y="500042"/>
            <a:ext cx="8858280" cy="461665"/>
          </a:xfrm>
          <a:prstGeom prst="rect">
            <a:avLst/>
          </a:prstGeom>
        </p:spPr>
        <p:txBody>
          <a:bodyPr wrap="square">
            <a:spAutoFit/>
          </a:bodyPr>
          <a:lstStyle/>
          <a:p>
            <a:r>
              <a:rPr lang="tr-TR" sz="2400" b="1" dirty="0" smtClean="0">
                <a:solidFill>
                  <a:schemeClr val="accent3"/>
                </a:solidFill>
                <a:latin typeface="Comic Sans MS" pitchFamily="66" charset="0"/>
              </a:rPr>
              <a:t>BİLDİRİMİ ZORUNLU BULAŞICI HASTALIK GRUPLARI</a:t>
            </a:r>
            <a:endParaRPr lang="tr-TR" sz="2400" dirty="0">
              <a:solidFill>
                <a:schemeClr val="accent3"/>
              </a:solidFill>
              <a:latin typeface="Comic Sans MS" pitchFamily="66"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00034" y="428604"/>
            <a:ext cx="8001056" cy="1077218"/>
          </a:xfrm>
          <a:prstGeom prst="rect">
            <a:avLst/>
          </a:prstGeom>
        </p:spPr>
        <p:txBody>
          <a:bodyPr wrap="square">
            <a:spAutoFit/>
          </a:bodyPr>
          <a:lstStyle/>
          <a:p>
            <a:pPr algn="ctr"/>
            <a:r>
              <a:rPr lang="tr-TR" sz="3200" dirty="0" smtClean="0">
                <a:solidFill>
                  <a:schemeClr val="accent1">
                    <a:lumMod val="50000"/>
                  </a:schemeClr>
                </a:solidFill>
                <a:latin typeface="Comic Sans MS" pitchFamily="66" charset="0"/>
              </a:rPr>
              <a:t>Bulaşıcı Hastalıklar </a:t>
            </a:r>
            <a:r>
              <a:rPr lang="tr-TR" sz="3200" dirty="0" err="1" smtClean="0">
                <a:solidFill>
                  <a:schemeClr val="accent1">
                    <a:lumMod val="50000"/>
                  </a:schemeClr>
                </a:solidFill>
                <a:latin typeface="Comic Sans MS" pitchFamily="66" charset="0"/>
              </a:rPr>
              <a:t>Sürveyans</a:t>
            </a:r>
            <a:r>
              <a:rPr lang="tr-TR" sz="3200" dirty="0" smtClean="0">
                <a:solidFill>
                  <a:schemeClr val="accent1">
                    <a:lumMod val="50000"/>
                  </a:schemeClr>
                </a:solidFill>
                <a:latin typeface="Comic Sans MS" pitchFamily="66" charset="0"/>
              </a:rPr>
              <a:t> ve </a:t>
            </a:r>
          </a:p>
          <a:p>
            <a:pPr algn="ctr"/>
            <a:r>
              <a:rPr lang="tr-TR" sz="3200" dirty="0" smtClean="0">
                <a:solidFill>
                  <a:schemeClr val="accent1">
                    <a:lumMod val="50000"/>
                  </a:schemeClr>
                </a:solidFill>
                <a:latin typeface="Comic Sans MS" pitchFamily="66" charset="0"/>
              </a:rPr>
              <a:t>Kontrol Esasları Yönetmeliği - 2019</a:t>
            </a:r>
            <a:endParaRPr lang="tr-TR" sz="3200" dirty="0">
              <a:solidFill>
                <a:schemeClr val="accent1">
                  <a:lumMod val="50000"/>
                </a:schemeClr>
              </a:solidFill>
              <a:latin typeface="Comic Sans MS" pitchFamily="66" charset="0"/>
            </a:endParaRPr>
          </a:p>
        </p:txBody>
      </p:sp>
      <p:sp>
        <p:nvSpPr>
          <p:cNvPr id="3" name="2 Dikdörtgen"/>
          <p:cNvSpPr/>
          <p:nvPr/>
        </p:nvSpPr>
        <p:spPr>
          <a:xfrm>
            <a:off x="357158" y="1643050"/>
            <a:ext cx="9358378" cy="4154984"/>
          </a:xfrm>
          <a:prstGeom prst="rect">
            <a:avLst/>
          </a:prstGeom>
        </p:spPr>
        <p:txBody>
          <a:bodyPr wrap="square">
            <a:spAutoFit/>
          </a:bodyPr>
          <a:lstStyle/>
          <a:p>
            <a:pPr>
              <a:buClr>
                <a:schemeClr val="accent1">
                  <a:lumMod val="75000"/>
                </a:schemeClr>
              </a:buClr>
              <a:buFont typeface="Arial" pitchFamily="34" charset="0"/>
              <a:buChar char="•"/>
            </a:pPr>
            <a:r>
              <a:rPr lang="tr-TR" sz="2400" dirty="0" smtClean="0">
                <a:latin typeface="Comic Sans MS" pitchFamily="66" charset="0"/>
              </a:rPr>
              <a:t> 04/05/2019 tarihli ve 30764 sayılı Resmi Gazete</a:t>
            </a:r>
          </a:p>
          <a:p>
            <a:pPr>
              <a:buClr>
                <a:schemeClr val="accent1">
                  <a:lumMod val="75000"/>
                </a:schemeClr>
              </a:buClr>
              <a:buFont typeface="Arial" pitchFamily="34" charset="0"/>
              <a:buChar char="•"/>
            </a:pPr>
            <a:endParaRPr lang="tr-TR" sz="2400" b="1" dirty="0" smtClean="0">
              <a:latin typeface="Comic Sans MS" pitchFamily="66" charset="0"/>
            </a:endParaRPr>
          </a:p>
          <a:p>
            <a:pPr>
              <a:buClr>
                <a:schemeClr val="accent1">
                  <a:lumMod val="75000"/>
                </a:schemeClr>
              </a:buClr>
              <a:buFont typeface="Arial" pitchFamily="34" charset="0"/>
              <a:buChar char="•"/>
            </a:pPr>
            <a:r>
              <a:rPr lang="tr-TR" sz="2400" dirty="0" smtClean="0">
                <a:latin typeface="Comic Sans MS" pitchFamily="66" charset="0"/>
              </a:rPr>
              <a:t> Bildirimi zorunlu bulaşıcı hastalıklara ait vaka tanımları güncellendi.</a:t>
            </a:r>
          </a:p>
          <a:p>
            <a:pPr>
              <a:buClr>
                <a:schemeClr val="accent1">
                  <a:lumMod val="75000"/>
                </a:schemeClr>
              </a:buClr>
              <a:buFont typeface="Arial" pitchFamily="34" charset="0"/>
              <a:buChar char="•"/>
            </a:pPr>
            <a:endParaRPr lang="tr-TR" sz="2400" dirty="0" smtClean="0">
              <a:latin typeface="Comic Sans MS" pitchFamily="66" charset="0"/>
            </a:endParaRPr>
          </a:p>
          <a:p>
            <a:pPr>
              <a:buClr>
                <a:schemeClr val="accent1">
                  <a:lumMod val="75000"/>
                </a:schemeClr>
              </a:buClr>
              <a:buFont typeface="Arial" pitchFamily="34" charset="0"/>
              <a:buChar char="•"/>
            </a:pPr>
            <a:r>
              <a:rPr lang="tr-TR" sz="2400" dirty="0" smtClean="0">
                <a:latin typeface="Comic Sans MS" pitchFamily="66" charset="0"/>
              </a:rPr>
              <a:t> Hastalık/Durum sayısı       73           77/3</a:t>
            </a:r>
          </a:p>
          <a:p>
            <a:pPr>
              <a:buClr>
                <a:schemeClr val="accent1">
                  <a:lumMod val="75000"/>
                </a:schemeClr>
              </a:buClr>
              <a:buFont typeface="Arial" pitchFamily="34" charset="0"/>
              <a:buChar char="•"/>
            </a:pPr>
            <a:endParaRPr lang="tr-TR" sz="2400" dirty="0" smtClean="0">
              <a:latin typeface="Comic Sans MS" pitchFamily="66" charset="0"/>
            </a:endParaRPr>
          </a:p>
          <a:p>
            <a:pPr>
              <a:buClr>
                <a:schemeClr val="accent1">
                  <a:lumMod val="75000"/>
                </a:schemeClr>
              </a:buClr>
              <a:buFont typeface="Arial" pitchFamily="34" charset="0"/>
              <a:buChar char="•"/>
            </a:pPr>
            <a:r>
              <a:rPr lang="tr-TR" sz="2400" dirty="0" smtClean="0">
                <a:latin typeface="Comic Sans MS" pitchFamily="66" charset="0"/>
              </a:rPr>
              <a:t> Erken uyarı ve cevap sistemi evreleri tanımlandı</a:t>
            </a:r>
          </a:p>
          <a:p>
            <a:pPr>
              <a:buClr>
                <a:schemeClr val="accent1">
                  <a:lumMod val="75000"/>
                </a:schemeClr>
              </a:buClr>
              <a:buFont typeface="Arial" pitchFamily="34" charset="0"/>
              <a:buChar char="•"/>
            </a:pPr>
            <a:r>
              <a:rPr lang="tr-TR" sz="2400" dirty="0" smtClean="0">
                <a:latin typeface="Comic Sans MS" pitchFamily="66" charset="0"/>
              </a:rPr>
              <a:t> Hastane </a:t>
            </a:r>
            <a:r>
              <a:rPr lang="tr-TR" sz="2400" dirty="0" err="1" smtClean="0">
                <a:latin typeface="Comic Sans MS" pitchFamily="66" charset="0"/>
              </a:rPr>
              <a:t>sürveyans</a:t>
            </a:r>
            <a:r>
              <a:rPr lang="tr-TR" sz="2400" dirty="0" smtClean="0">
                <a:latin typeface="Comic Sans MS" pitchFamily="66" charset="0"/>
              </a:rPr>
              <a:t> birimlerinin oluşturulması</a:t>
            </a:r>
          </a:p>
          <a:p>
            <a:pPr>
              <a:buClr>
                <a:schemeClr val="accent1">
                  <a:lumMod val="75000"/>
                </a:schemeClr>
              </a:buClr>
              <a:buFont typeface="Arial" pitchFamily="34" charset="0"/>
              <a:buChar char="•"/>
            </a:pPr>
            <a:r>
              <a:rPr lang="tr-TR" sz="2400" dirty="0" smtClean="0">
                <a:latin typeface="Comic Sans MS" pitchFamily="66" charset="0"/>
              </a:rPr>
              <a:t> </a:t>
            </a:r>
            <a:r>
              <a:rPr lang="tr-TR" sz="2400" dirty="0" err="1" smtClean="0">
                <a:latin typeface="Comic Sans MS" pitchFamily="66" charset="0"/>
              </a:rPr>
              <a:t>Sendromik</a:t>
            </a:r>
            <a:r>
              <a:rPr lang="tr-TR" sz="2400" dirty="0" smtClean="0">
                <a:latin typeface="Comic Sans MS" pitchFamily="66" charset="0"/>
              </a:rPr>
              <a:t> </a:t>
            </a:r>
            <a:r>
              <a:rPr lang="tr-TR" sz="2400" dirty="0" err="1" smtClean="0">
                <a:latin typeface="Comic Sans MS" pitchFamily="66" charset="0"/>
              </a:rPr>
              <a:t>sürveyans</a:t>
            </a:r>
            <a:endParaRPr lang="tr-TR" sz="2400" dirty="0" smtClean="0">
              <a:latin typeface="Comic Sans MS" pitchFamily="66" charset="0"/>
            </a:endParaRPr>
          </a:p>
          <a:p>
            <a:pPr>
              <a:buClr>
                <a:schemeClr val="accent1">
                  <a:lumMod val="75000"/>
                </a:schemeClr>
              </a:buClr>
              <a:buFont typeface="Arial" pitchFamily="34" charset="0"/>
              <a:buChar char="•"/>
            </a:pPr>
            <a:r>
              <a:rPr lang="tr-TR" sz="2400" dirty="0" smtClean="0">
                <a:latin typeface="Comic Sans MS" pitchFamily="66" charset="0"/>
              </a:rPr>
              <a:t> Halk sağlığı riski taşıyan olaylar</a:t>
            </a:r>
            <a:endParaRPr lang="tr-TR" sz="2400" dirty="0">
              <a:latin typeface="Comic Sans MS" pitchFamily="66" charset="0"/>
            </a:endParaRPr>
          </a:p>
        </p:txBody>
      </p:sp>
      <p:sp>
        <p:nvSpPr>
          <p:cNvPr id="4" name="3 Sağ Ok"/>
          <p:cNvSpPr/>
          <p:nvPr/>
        </p:nvSpPr>
        <p:spPr>
          <a:xfrm>
            <a:off x="5000628" y="3571876"/>
            <a:ext cx="642942"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8913" name="Rectangle 1"/>
          <p:cNvSpPr>
            <a:spLocks noChangeArrowheads="1"/>
          </p:cNvSpPr>
          <p:nvPr/>
        </p:nvSpPr>
        <p:spPr bwMode="auto">
          <a:xfrm>
            <a:off x="3571868" y="6215082"/>
            <a:ext cx="4753737"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dirty="0" smtClean="0">
                <a:ln>
                  <a:noFill/>
                </a:ln>
                <a:effectLst/>
                <a:latin typeface="Arial" pitchFamily="34" charset="0"/>
                <a:ea typeface="Times New Roman" pitchFamily="18" charset="0"/>
                <a:cs typeface="Arial" pitchFamily="34" charset="0"/>
                <a:hlinkClick r:id="rId3"/>
              </a:rPr>
              <a:t>https://www.resmigazete.gov.tr/eskiler/2019/05/20190504-1.htm</a:t>
            </a:r>
            <a:endParaRPr kumimoji="0" lang="tr-TR" sz="12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200" b="1" i="0" u="none" strike="noStrike" cap="none" normalizeH="0" baseline="0" dirty="0" smtClean="0">
              <a:ln>
                <a:noFill/>
              </a:ln>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500034" y="785794"/>
            <a:ext cx="7786742" cy="6370975"/>
          </a:xfrm>
          <a:prstGeom prst="rect">
            <a:avLst/>
          </a:prstGeom>
        </p:spPr>
        <p:txBody>
          <a:bodyPr wrap="square">
            <a:spAutoFit/>
          </a:bodyPr>
          <a:lstStyle/>
          <a:p>
            <a:endParaRPr lang="tr-TR" sz="2400" dirty="0" smtClean="0">
              <a:latin typeface="Comic Sans MS" pitchFamily="66" charset="0"/>
            </a:endParaRPr>
          </a:p>
          <a:p>
            <a:pPr>
              <a:buFont typeface="Arial" pitchFamily="34" charset="0"/>
              <a:buChar char="•"/>
            </a:pPr>
            <a:r>
              <a:rPr lang="tr-TR" sz="2400" dirty="0" smtClean="0">
                <a:latin typeface="Comic Sans MS" pitchFamily="66" charset="0"/>
              </a:rPr>
              <a:t> Akut barsak enfeksiyonu</a:t>
            </a:r>
          </a:p>
          <a:p>
            <a:r>
              <a:rPr lang="tr-TR" sz="2400" dirty="0" smtClean="0">
                <a:latin typeface="Comic Sans MS" pitchFamily="66" charset="0"/>
              </a:rPr>
              <a:t>•Ağır akut solunum yetmezliği sendromu (SARS)</a:t>
            </a:r>
          </a:p>
          <a:p>
            <a:r>
              <a:rPr lang="pt-BR" sz="2400" dirty="0" smtClean="0">
                <a:latin typeface="Comic Sans MS" pitchFamily="66" charset="0"/>
              </a:rPr>
              <a:t>•Avian</a:t>
            </a:r>
            <a:r>
              <a:rPr lang="tr-TR" sz="2400" dirty="0" smtClean="0">
                <a:latin typeface="Comic Sans MS" pitchFamily="66" charset="0"/>
              </a:rPr>
              <a:t> </a:t>
            </a:r>
            <a:r>
              <a:rPr lang="pt-BR" sz="2400" dirty="0" smtClean="0">
                <a:latin typeface="Comic Sans MS" pitchFamily="66" charset="0"/>
              </a:rPr>
              <a:t>influenza</a:t>
            </a:r>
            <a:r>
              <a:rPr lang="tr-TR" sz="2400" dirty="0" smtClean="0">
                <a:latin typeface="Comic Sans MS" pitchFamily="66" charset="0"/>
              </a:rPr>
              <a:t> </a:t>
            </a:r>
            <a:r>
              <a:rPr lang="pt-BR" sz="2400" dirty="0" smtClean="0">
                <a:latin typeface="Comic Sans MS" pitchFamily="66" charset="0"/>
              </a:rPr>
              <a:t>enfeksiyonu -İnsanlarda (A/H5, </a:t>
            </a:r>
            <a:r>
              <a:rPr lang="tr-TR" sz="2400" dirty="0" smtClean="0">
                <a:latin typeface="Comic Sans MS" pitchFamily="66" charset="0"/>
              </a:rPr>
              <a:t>    </a:t>
            </a:r>
          </a:p>
          <a:p>
            <a:r>
              <a:rPr lang="tr-TR" sz="2400" dirty="0" smtClean="0">
                <a:latin typeface="Comic Sans MS" pitchFamily="66" charset="0"/>
              </a:rPr>
              <a:t>  </a:t>
            </a:r>
            <a:r>
              <a:rPr lang="pt-BR" sz="2400" dirty="0" smtClean="0">
                <a:latin typeface="Comic Sans MS" pitchFamily="66" charset="0"/>
              </a:rPr>
              <a:t>A/H7 ve A/H9)</a:t>
            </a:r>
          </a:p>
          <a:p>
            <a:r>
              <a:rPr lang="tr-TR" sz="2400" dirty="0" smtClean="0">
                <a:latin typeface="Comic Sans MS" pitchFamily="66" charset="0"/>
              </a:rPr>
              <a:t>•Batı Nil virüsü enfeksiyonu</a:t>
            </a:r>
          </a:p>
          <a:p>
            <a:r>
              <a:rPr lang="tr-TR" sz="2400" dirty="0" smtClean="0">
                <a:latin typeface="Comic Sans MS" pitchFamily="66" charset="0"/>
              </a:rPr>
              <a:t>•Boğmaca</a:t>
            </a:r>
          </a:p>
          <a:p>
            <a:r>
              <a:rPr lang="tr-TR" sz="2400" dirty="0" smtClean="0">
                <a:latin typeface="Comic Sans MS" pitchFamily="66" charset="0"/>
              </a:rPr>
              <a:t>•</a:t>
            </a:r>
            <a:r>
              <a:rPr lang="tr-TR" sz="2400" dirty="0" err="1" smtClean="0">
                <a:latin typeface="Comic Sans MS" pitchFamily="66" charset="0"/>
              </a:rPr>
              <a:t>Botulismus</a:t>
            </a:r>
            <a:r>
              <a:rPr lang="tr-TR" sz="2400" dirty="0" smtClean="0">
                <a:latin typeface="Comic Sans MS" pitchFamily="66" charset="0"/>
              </a:rPr>
              <a:t>, besin kaynaklı</a:t>
            </a:r>
          </a:p>
          <a:p>
            <a:r>
              <a:rPr lang="tr-TR" sz="2400" dirty="0" smtClean="0">
                <a:latin typeface="Comic Sans MS" pitchFamily="66" charset="0"/>
              </a:rPr>
              <a:t>•</a:t>
            </a:r>
            <a:r>
              <a:rPr lang="tr-TR" sz="2400" dirty="0" err="1" smtClean="0">
                <a:latin typeface="Comic Sans MS" pitchFamily="66" charset="0"/>
              </a:rPr>
              <a:t>Bruselloz</a:t>
            </a:r>
            <a:endParaRPr lang="tr-TR" sz="2400" dirty="0" smtClean="0">
              <a:latin typeface="Comic Sans MS" pitchFamily="66" charset="0"/>
            </a:endParaRPr>
          </a:p>
          <a:p>
            <a:r>
              <a:rPr lang="tr-TR" sz="2400" dirty="0" smtClean="0">
                <a:latin typeface="Comic Sans MS" pitchFamily="66" charset="0"/>
              </a:rPr>
              <a:t>•</a:t>
            </a:r>
            <a:r>
              <a:rPr lang="tr-TR" sz="2400" i="1" dirty="0" err="1" smtClean="0">
                <a:latin typeface="Comic Sans MS" pitchFamily="66" charset="0"/>
              </a:rPr>
              <a:t>Campylobacterspp</a:t>
            </a:r>
            <a:r>
              <a:rPr lang="tr-TR" sz="2400" i="1" dirty="0" smtClean="0">
                <a:latin typeface="Comic Sans MS" pitchFamily="66" charset="0"/>
              </a:rPr>
              <a:t>. enfeksiyonu (</a:t>
            </a:r>
            <a:r>
              <a:rPr lang="tr-TR" sz="2400" i="1" dirty="0" err="1" smtClean="0">
                <a:latin typeface="Comic Sans MS" pitchFamily="66" charset="0"/>
              </a:rPr>
              <a:t>Campylobacterjejuni</a:t>
            </a:r>
            <a:r>
              <a:rPr lang="tr-TR" sz="2400" i="1" dirty="0" smtClean="0">
                <a:latin typeface="Comic Sans MS" pitchFamily="66" charset="0"/>
              </a:rPr>
              <a:t>/</a:t>
            </a:r>
            <a:r>
              <a:rPr lang="tr-TR" sz="2400" i="1" dirty="0" err="1" smtClean="0">
                <a:latin typeface="Comic Sans MS" pitchFamily="66" charset="0"/>
              </a:rPr>
              <a:t>coli</a:t>
            </a:r>
            <a:r>
              <a:rPr lang="tr-TR" sz="2400" i="1" dirty="0" smtClean="0">
                <a:latin typeface="Comic Sans MS" pitchFamily="66" charset="0"/>
              </a:rPr>
              <a:t>)</a:t>
            </a:r>
          </a:p>
          <a:p>
            <a:r>
              <a:rPr lang="tr-TR" sz="2400" dirty="0" smtClean="0">
                <a:latin typeface="Comic Sans MS" pitchFamily="66" charset="0"/>
              </a:rPr>
              <a:t>•</a:t>
            </a:r>
            <a:r>
              <a:rPr lang="tr-TR" sz="2400" dirty="0" err="1" smtClean="0">
                <a:latin typeface="Comic Sans MS" pitchFamily="66" charset="0"/>
              </a:rPr>
              <a:t>Chikungunya</a:t>
            </a:r>
            <a:r>
              <a:rPr lang="tr-TR" sz="2400" dirty="0" smtClean="0">
                <a:latin typeface="Comic Sans MS" pitchFamily="66" charset="0"/>
              </a:rPr>
              <a:t> ateşi</a:t>
            </a:r>
          </a:p>
          <a:p>
            <a:r>
              <a:rPr lang="tr-TR" sz="2400" dirty="0" smtClean="0">
                <a:latin typeface="Comic Sans MS" pitchFamily="66" charset="0"/>
              </a:rPr>
              <a:t>•</a:t>
            </a:r>
            <a:r>
              <a:rPr lang="tr-TR" sz="2400" i="1" dirty="0" err="1" smtClean="0">
                <a:latin typeface="Comic Sans MS" pitchFamily="66" charset="0"/>
              </a:rPr>
              <a:t>Chlamydia</a:t>
            </a:r>
            <a:r>
              <a:rPr lang="tr-TR" sz="2400" i="1" dirty="0" smtClean="0">
                <a:latin typeface="Comic Sans MS" pitchFamily="66" charset="0"/>
              </a:rPr>
              <a:t> </a:t>
            </a:r>
            <a:r>
              <a:rPr lang="tr-TR" sz="2400" i="1" dirty="0" err="1" smtClean="0">
                <a:latin typeface="Comic Sans MS" pitchFamily="66" charset="0"/>
              </a:rPr>
              <a:t>trachomatis</a:t>
            </a:r>
            <a:r>
              <a:rPr lang="tr-TR" sz="2400" i="1" dirty="0" smtClean="0">
                <a:latin typeface="Comic Sans MS" pitchFamily="66" charset="0"/>
              </a:rPr>
              <a:t> (cinsel yolla bulaşan enfeksiyon etkeni olarak)</a:t>
            </a:r>
          </a:p>
          <a:p>
            <a:r>
              <a:rPr lang="tr-TR" sz="2400" dirty="0" smtClean="0">
                <a:latin typeface="Comic Sans MS" pitchFamily="66" charset="0"/>
              </a:rPr>
              <a:t>•</a:t>
            </a:r>
            <a:r>
              <a:rPr lang="tr-TR" sz="2400" i="1" dirty="0" err="1" smtClean="0">
                <a:latin typeface="Comic Sans MS" pitchFamily="66" charset="0"/>
              </a:rPr>
              <a:t>Clostridium</a:t>
            </a:r>
            <a:r>
              <a:rPr lang="tr-TR" sz="2400" i="1" dirty="0" smtClean="0">
                <a:latin typeface="Comic Sans MS" pitchFamily="66" charset="0"/>
              </a:rPr>
              <a:t> </a:t>
            </a:r>
            <a:r>
              <a:rPr lang="tr-TR" sz="2400" i="1" dirty="0" err="1" smtClean="0">
                <a:latin typeface="Comic Sans MS" pitchFamily="66" charset="0"/>
              </a:rPr>
              <a:t>difficile</a:t>
            </a:r>
            <a:r>
              <a:rPr lang="tr-TR" sz="2400" i="1" dirty="0" smtClean="0">
                <a:latin typeface="Comic Sans MS" pitchFamily="66" charset="0"/>
              </a:rPr>
              <a:t> enfeksiyonu</a:t>
            </a:r>
          </a:p>
          <a:p>
            <a:r>
              <a:rPr lang="tr-TR" sz="2400" dirty="0" smtClean="0">
                <a:latin typeface="Comic Sans MS" pitchFamily="66" charset="0"/>
              </a:rPr>
              <a:t>•</a:t>
            </a:r>
            <a:r>
              <a:rPr lang="tr-TR" sz="2400" i="1" dirty="0" err="1" smtClean="0">
                <a:latin typeface="Comic Sans MS" pitchFamily="66" charset="0"/>
              </a:rPr>
              <a:t>Cryptosporidium</a:t>
            </a:r>
            <a:r>
              <a:rPr lang="tr-TR" sz="2400" i="1" dirty="0" smtClean="0">
                <a:latin typeface="Comic Sans MS" pitchFamily="66" charset="0"/>
              </a:rPr>
              <a:t> </a:t>
            </a:r>
            <a:r>
              <a:rPr lang="tr-TR" sz="2400" i="1" dirty="0" err="1" smtClean="0">
                <a:latin typeface="Comic Sans MS" pitchFamily="66" charset="0"/>
              </a:rPr>
              <a:t>spp</a:t>
            </a:r>
            <a:r>
              <a:rPr lang="tr-TR" sz="2400" i="1" dirty="0" smtClean="0">
                <a:latin typeface="Comic Sans MS" pitchFamily="66" charset="0"/>
              </a:rPr>
              <a:t>. enfeksiyonu</a:t>
            </a:r>
          </a:p>
          <a:p>
            <a:endParaRPr lang="tr-TR" sz="2400" dirty="0" smtClean="0">
              <a:latin typeface="Comic Sans MS" pitchFamily="66" charset="0"/>
            </a:endParaRPr>
          </a:p>
        </p:txBody>
      </p:sp>
      <p:sp>
        <p:nvSpPr>
          <p:cNvPr id="5" name="4 Dikdörtgen"/>
          <p:cNvSpPr/>
          <p:nvPr/>
        </p:nvSpPr>
        <p:spPr>
          <a:xfrm>
            <a:off x="1785918" y="428604"/>
            <a:ext cx="4538422" cy="584775"/>
          </a:xfrm>
          <a:prstGeom prst="rect">
            <a:avLst/>
          </a:prstGeom>
        </p:spPr>
        <p:txBody>
          <a:bodyPr wrap="none">
            <a:spAutoFit/>
          </a:bodyPr>
          <a:lstStyle/>
          <a:p>
            <a:r>
              <a:rPr lang="tr-TR" sz="3200" b="1" dirty="0" smtClean="0">
                <a:solidFill>
                  <a:schemeClr val="accent1">
                    <a:lumMod val="50000"/>
                  </a:schemeClr>
                </a:solidFill>
                <a:latin typeface="Comic Sans MS" pitchFamily="66" charset="0"/>
              </a:rPr>
              <a:t>Hastalık ve Durumlar </a:t>
            </a:r>
            <a:endParaRPr lang="tr-TR" sz="3200" dirty="0">
              <a:solidFill>
                <a:schemeClr val="accent1">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00034" y="1166843"/>
            <a:ext cx="8072494" cy="4893647"/>
          </a:xfrm>
          <a:prstGeom prst="rect">
            <a:avLst/>
          </a:prstGeom>
        </p:spPr>
        <p:txBody>
          <a:bodyPr wrap="square">
            <a:spAutoFit/>
          </a:bodyPr>
          <a:lstStyle/>
          <a:p>
            <a:r>
              <a:rPr lang="tr-TR" sz="2400" dirty="0" smtClean="0">
                <a:latin typeface="Comic Sans MS" pitchFamily="66" charset="0"/>
              </a:rPr>
              <a:t>•Çiçek</a:t>
            </a:r>
          </a:p>
          <a:p>
            <a:r>
              <a:rPr lang="tr-TR" sz="2400" dirty="0" smtClean="0">
                <a:latin typeface="Comic Sans MS" pitchFamily="66" charset="0"/>
              </a:rPr>
              <a:t>•Çocuk felci (</a:t>
            </a:r>
            <a:r>
              <a:rPr lang="tr-TR" sz="2400" dirty="0" err="1" smtClean="0">
                <a:latin typeface="Comic Sans MS" pitchFamily="66" charset="0"/>
              </a:rPr>
              <a:t>Poliomyelitis</a:t>
            </a:r>
            <a:r>
              <a:rPr lang="tr-TR" sz="2400" dirty="0" smtClean="0">
                <a:latin typeface="Comic Sans MS" pitchFamily="66" charset="0"/>
              </a:rPr>
              <a:t>)</a:t>
            </a:r>
          </a:p>
          <a:p>
            <a:r>
              <a:rPr lang="tr-TR" sz="2400" dirty="0" smtClean="0">
                <a:latin typeface="Comic Sans MS" pitchFamily="66" charset="0"/>
              </a:rPr>
              <a:t>•</a:t>
            </a:r>
            <a:r>
              <a:rPr lang="tr-TR" sz="2400" dirty="0" err="1" smtClean="0">
                <a:latin typeface="Comic Sans MS" pitchFamily="66" charset="0"/>
              </a:rPr>
              <a:t>Dengue</a:t>
            </a:r>
            <a:r>
              <a:rPr lang="tr-TR" sz="2400" dirty="0" smtClean="0">
                <a:latin typeface="Comic Sans MS" pitchFamily="66" charset="0"/>
              </a:rPr>
              <a:t> virüs enfeksiyonu</a:t>
            </a:r>
          </a:p>
          <a:p>
            <a:r>
              <a:rPr lang="tr-TR" sz="2400" dirty="0" smtClean="0">
                <a:latin typeface="Comic Sans MS" pitchFamily="66" charset="0"/>
              </a:rPr>
              <a:t>•Difteri</a:t>
            </a:r>
          </a:p>
          <a:p>
            <a:r>
              <a:rPr lang="tr-TR" sz="2400" dirty="0" smtClean="0">
                <a:latin typeface="Comic Sans MS" pitchFamily="66" charset="0"/>
              </a:rPr>
              <a:t>•</a:t>
            </a:r>
            <a:r>
              <a:rPr lang="tr-TR" sz="2400" dirty="0" smtClean="0">
                <a:solidFill>
                  <a:schemeClr val="accent1">
                    <a:lumMod val="50000"/>
                  </a:schemeClr>
                </a:solidFill>
                <a:latin typeface="Comic Sans MS" pitchFamily="66" charset="0"/>
              </a:rPr>
              <a:t>Ebola virüs hastalığı</a:t>
            </a:r>
          </a:p>
          <a:p>
            <a:r>
              <a:rPr lang="tr-TR" sz="2400" dirty="0" smtClean="0">
                <a:latin typeface="Comic Sans MS" pitchFamily="66" charset="0"/>
              </a:rPr>
              <a:t>•</a:t>
            </a:r>
            <a:r>
              <a:rPr lang="tr-TR" sz="2400" dirty="0" err="1" smtClean="0">
                <a:latin typeface="Comic Sans MS" pitchFamily="66" charset="0"/>
              </a:rPr>
              <a:t>Ekinokokkoz</a:t>
            </a:r>
            <a:endParaRPr lang="tr-TR" sz="2400" dirty="0" smtClean="0">
              <a:latin typeface="Comic Sans MS" pitchFamily="66" charset="0"/>
            </a:endParaRPr>
          </a:p>
          <a:p>
            <a:r>
              <a:rPr lang="tr-TR" sz="2400" dirty="0" smtClean="0">
                <a:latin typeface="Comic Sans MS" pitchFamily="66" charset="0"/>
              </a:rPr>
              <a:t>•</a:t>
            </a:r>
            <a:r>
              <a:rPr lang="tr-TR" sz="2400" i="1" dirty="0" err="1" smtClean="0">
                <a:latin typeface="Comic Sans MS" pitchFamily="66" charset="0"/>
              </a:rPr>
              <a:t>Entamoeba</a:t>
            </a:r>
            <a:r>
              <a:rPr lang="tr-TR" sz="2400" i="1" dirty="0" smtClean="0">
                <a:latin typeface="Comic Sans MS" pitchFamily="66" charset="0"/>
              </a:rPr>
              <a:t> </a:t>
            </a:r>
            <a:r>
              <a:rPr lang="tr-TR" sz="2400" i="1" dirty="0" err="1" smtClean="0">
                <a:latin typeface="Comic Sans MS" pitchFamily="66" charset="0"/>
              </a:rPr>
              <a:t>histolytica</a:t>
            </a:r>
            <a:r>
              <a:rPr lang="tr-TR" sz="2400" i="1" dirty="0" smtClean="0">
                <a:latin typeface="Comic Sans MS" pitchFamily="66" charset="0"/>
              </a:rPr>
              <a:t> (amipli dizanteri etkeni olarak)</a:t>
            </a:r>
          </a:p>
          <a:p>
            <a:r>
              <a:rPr lang="tr-TR" sz="2400" dirty="0" smtClean="0">
                <a:latin typeface="Comic Sans MS" pitchFamily="66" charset="0"/>
              </a:rPr>
              <a:t>•</a:t>
            </a:r>
            <a:r>
              <a:rPr lang="tr-TR" sz="2400" dirty="0" err="1" smtClean="0">
                <a:latin typeface="Comic Sans MS" pitchFamily="66" charset="0"/>
              </a:rPr>
              <a:t>Epidemik</a:t>
            </a:r>
            <a:r>
              <a:rPr lang="tr-TR" sz="2400" dirty="0" smtClean="0">
                <a:latin typeface="Comic Sans MS" pitchFamily="66" charset="0"/>
              </a:rPr>
              <a:t> tifüs</a:t>
            </a:r>
          </a:p>
          <a:p>
            <a:r>
              <a:rPr lang="tr-TR" sz="2400" dirty="0" smtClean="0">
                <a:latin typeface="Comic Sans MS" pitchFamily="66" charset="0"/>
              </a:rPr>
              <a:t>•</a:t>
            </a:r>
            <a:r>
              <a:rPr lang="tr-TR" sz="2400" i="1" dirty="0" err="1" smtClean="0">
                <a:latin typeface="Comic Sans MS" pitchFamily="66" charset="0"/>
              </a:rPr>
              <a:t>Escherichia</a:t>
            </a:r>
            <a:r>
              <a:rPr lang="tr-TR" sz="2400" i="1" dirty="0" smtClean="0">
                <a:latin typeface="Comic Sans MS" pitchFamily="66" charset="0"/>
              </a:rPr>
              <a:t> </a:t>
            </a:r>
            <a:r>
              <a:rPr lang="tr-TR" sz="2400" i="1" dirty="0" err="1" smtClean="0">
                <a:latin typeface="Comic Sans MS" pitchFamily="66" charset="0"/>
              </a:rPr>
              <a:t>coli</a:t>
            </a:r>
            <a:r>
              <a:rPr lang="tr-TR" sz="2400" i="1" dirty="0" smtClean="0">
                <a:latin typeface="Comic Sans MS" pitchFamily="66" charset="0"/>
              </a:rPr>
              <a:t> enfeksiyonu (</a:t>
            </a:r>
            <a:r>
              <a:rPr lang="tr-TR" sz="2400" i="1" dirty="0" err="1" smtClean="0">
                <a:latin typeface="Comic Sans MS" pitchFamily="66" charset="0"/>
              </a:rPr>
              <a:t>Verotoksijenik</a:t>
            </a:r>
            <a:r>
              <a:rPr lang="tr-TR" sz="2400" i="1" dirty="0" smtClean="0">
                <a:latin typeface="Comic Sans MS" pitchFamily="66" charset="0"/>
              </a:rPr>
              <a:t>(VTEC) /</a:t>
            </a:r>
            <a:r>
              <a:rPr lang="tr-TR" sz="2400" i="1" dirty="0" err="1" smtClean="0">
                <a:latin typeface="Comic Sans MS" pitchFamily="66" charset="0"/>
              </a:rPr>
              <a:t>Shiga</a:t>
            </a:r>
            <a:r>
              <a:rPr lang="tr-TR" sz="2400" i="1" dirty="0" smtClean="0">
                <a:latin typeface="Comic Sans MS" pitchFamily="66" charset="0"/>
              </a:rPr>
              <a:t> </a:t>
            </a:r>
            <a:r>
              <a:rPr lang="tr-TR" sz="2400" i="1" dirty="0" err="1" smtClean="0">
                <a:latin typeface="Comic Sans MS" pitchFamily="66" charset="0"/>
              </a:rPr>
              <a:t>toksijenik</a:t>
            </a:r>
            <a:r>
              <a:rPr lang="tr-TR" sz="2400" i="1" dirty="0" smtClean="0">
                <a:latin typeface="Comic Sans MS" pitchFamily="66" charset="0"/>
              </a:rPr>
              <a:t>(STEC) / </a:t>
            </a:r>
            <a:r>
              <a:rPr lang="tr-TR" sz="2400" i="1" dirty="0" err="1" smtClean="0">
                <a:latin typeface="Comic Sans MS" pitchFamily="66" charset="0"/>
              </a:rPr>
              <a:t>Enterohemorajik</a:t>
            </a:r>
            <a:r>
              <a:rPr lang="tr-TR" sz="2400" i="1" dirty="0" smtClean="0">
                <a:latin typeface="Comic Sans MS" pitchFamily="66" charset="0"/>
              </a:rPr>
              <a:t>(EHEC)</a:t>
            </a:r>
          </a:p>
          <a:p>
            <a:r>
              <a:rPr lang="tr-TR" sz="2400" dirty="0" smtClean="0">
                <a:latin typeface="Comic Sans MS" pitchFamily="66" charset="0"/>
              </a:rPr>
              <a:t>•</a:t>
            </a:r>
            <a:r>
              <a:rPr lang="tr-TR" sz="2400" i="1" dirty="0" err="1" smtClean="0">
                <a:latin typeface="Comic Sans MS" pitchFamily="66" charset="0"/>
              </a:rPr>
              <a:t>Giardia</a:t>
            </a:r>
            <a:r>
              <a:rPr lang="tr-TR" sz="2400" i="1" dirty="0" smtClean="0">
                <a:latin typeface="Comic Sans MS" pitchFamily="66" charset="0"/>
              </a:rPr>
              <a:t> </a:t>
            </a:r>
            <a:r>
              <a:rPr lang="tr-TR" sz="2400" i="1" dirty="0" err="1" smtClean="0">
                <a:latin typeface="Comic Sans MS" pitchFamily="66" charset="0"/>
              </a:rPr>
              <a:t>intestinalis</a:t>
            </a:r>
            <a:r>
              <a:rPr lang="tr-TR" sz="2400" i="1" dirty="0" smtClean="0">
                <a:latin typeface="Comic Sans MS" pitchFamily="66" charset="0"/>
              </a:rPr>
              <a:t> enfeksiyonu</a:t>
            </a:r>
          </a:p>
          <a:p>
            <a:r>
              <a:rPr lang="tr-TR" sz="2400" dirty="0" smtClean="0">
                <a:latin typeface="Comic Sans MS" pitchFamily="66" charset="0"/>
              </a:rPr>
              <a:t>•</a:t>
            </a:r>
            <a:r>
              <a:rPr lang="tr-TR" sz="2400" dirty="0" err="1" smtClean="0">
                <a:latin typeface="Comic Sans MS" pitchFamily="66" charset="0"/>
              </a:rPr>
              <a:t>Gonore</a:t>
            </a:r>
            <a:endParaRPr lang="tr-TR" sz="2400" dirty="0" smtClean="0">
              <a:latin typeface="Comic Sans MS" pitchFamily="66" charset="0"/>
            </a:endParaRPr>
          </a:p>
          <a:p>
            <a:r>
              <a:rPr lang="tr-TR" sz="2400" dirty="0" smtClean="0">
                <a:latin typeface="Comic Sans MS" pitchFamily="66" charset="0"/>
              </a:rPr>
              <a:t>•</a:t>
            </a:r>
            <a:r>
              <a:rPr lang="tr-TR" sz="2400" dirty="0" err="1" smtClean="0">
                <a:latin typeface="Comic Sans MS" pitchFamily="66" charset="0"/>
              </a:rPr>
              <a:t>Hanta</a:t>
            </a:r>
            <a:r>
              <a:rPr lang="tr-TR" sz="2400" dirty="0" smtClean="0">
                <a:latin typeface="Comic Sans MS" pitchFamily="66" charset="0"/>
              </a:rPr>
              <a:t> virüs enfeksiyonları</a:t>
            </a:r>
          </a:p>
        </p:txBody>
      </p:sp>
      <p:sp>
        <p:nvSpPr>
          <p:cNvPr id="3" name="2 Dikdörtgen"/>
          <p:cNvSpPr/>
          <p:nvPr/>
        </p:nvSpPr>
        <p:spPr>
          <a:xfrm>
            <a:off x="1714480" y="500042"/>
            <a:ext cx="4538422" cy="584775"/>
          </a:xfrm>
          <a:prstGeom prst="rect">
            <a:avLst/>
          </a:prstGeom>
        </p:spPr>
        <p:txBody>
          <a:bodyPr wrap="none">
            <a:spAutoFit/>
          </a:bodyPr>
          <a:lstStyle/>
          <a:p>
            <a:r>
              <a:rPr lang="tr-TR" sz="3200" b="1" dirty="0" smtClean="0">
                <a:solidFill>
                  <a:schemeClr val="accent1">
                    <a:lumMod val="50000"/>
                  </a:schemeClr>
                </a:solidFill>
                <a:latin typeface="Comic Sans MS" pitchFamily="66" charset="0"/>
              </a:rPr>
              <a:t>Hastalık ve Durumlar </a:t>
            </a:r>
            <a:endParaRPr lang="tr-TR" sz="3200" dirty="0">
              <a:solidFill>
                <a:schemeClr val="accent1">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71440" y="714356"/>
            <a:ext cx="8572560" cy="5632311"/>
          </a:xfrm>
          <a:prstGeom prst="rect">
            <a:avLst/>
          </a:prstGeom>
        </p:spPr>
        <p:txBody>
          <a:bodyPr wrap="square">
            <a:spAutoFit/>
          </a:bodyPr>
          <a:lstStyle/>
          <a:p>
            <a:endParaRPr lang="tr-TR" sz="2400" dirty="0" smtClean="0">
              <a:latin typeface="Comic Sans MS" pitchFamily="66" charset="0"/>
            </a:endParaRPr>
          </a:p>
          <a:p>
            <a:pPr>
              <a:buFont typeface="Arial" pitchFamily="34" charset="0"/>
              <a:buChar char="•"/>
            </a:pPr>
            <a:r>
              <a:rPr lang="tr-TR" sz="2400" dirty="0" smtClean="0">
                <a:latin typeface="Comic Sans MS" pitchFamily="66" charset="0"/>
              </a:rPr>
              <a:t> Hepatit A</a:t>
            </a:r>
          </a:p>
          <a:p>
            <a:r>
              <a:rPr lang="tr-TR" sz="2400" dirty="0" smtClean="0">
                <a:latin typeface="Comic Sans MS" pitchFamily="66" charset="0"/>
              </a:rPr>
              <a:t>•Hepatit B</a:t>
            </a:r>
          </a:p>
          <a:p>
            <a:r>
              <a:rPr lang="tr-TR" sz="2400" dirty="0" smtClean="0">
                <a:latin typeface="Comic Sans MS" pitchFamily="66" charset="0"/>
              </a:rPr>
              <a:t>•Hepatit C</a:t>
            </a:r>
          </a:p>
          <a:p>
            <a:r>
              <a:rPr lang="tr-TR" sz="2400" dirty="0" smtClean="0">
                <a:latin typeface="Comic Sans MS" pitchFamily="66" charset="0"/>
              </a:rPr>
              <a:t>•Hepatit D</a:t>
            </a:r>
          </a:p>
          <a:p>
            <a:r>
              <a:rPr lang="tr-TR" sz="2400" dirty="0" smtClean="0">
                <a:latin typeface="Comic Sans MS" pitchFamily="66" charset="0"/>
              </a:rPr>
              <a:t>•Hepatit E</a:t>
            </a:r>
          </a:p>
          <a:p>
            <a:r>
              <a:rPr lang="tr-TR" sz="2400" dirty="0" smtClean="0">
                <a:latin typeface="Comic Sans MS" pitchFamily="66" charset="0"/>
              </a:rPr>
              <a:t>•HIV enfeksiyonu /AIDS (Edinilmiş </a:t>
            </a:r>
            <a:r>
              <a:rPr lang="tr-TR" sz="2400" dirty="0" err="1" smtClean="0">
                <a:latin typeface="Comic Sans MS" pitchFamily="66" charset="0"/>
              </a:rPr>
              <a:t>immün</a:t>
            </a:r>
            <a:r>
              <a:rPr lang="tr-TR" sz="2400" dirty="0" smtClean="0">
                <a:latin typeface="Comic Sans MS" pitchFamily="66" charset="0"/>
              </a:rPr>
              <a:t> yetmezlik </a:t>
            </a:r>
          </a:p>
          <a:p>
            <a:r>
              <a:rPr lang="tr-TR" sz="2400" dirty="0" smtClean="0">
                <a:latin typeface="Comic Sans MS" pitchFamily="66" charset="0"/>
              </a:rPr>
              <a:t>  sendromu)</a:t>
            </a:r>
          </a:p>
          <a:p>
            <a:r>
              <a:rPr lang="tr-TR" sz="2400" dirty="0" smtClean="0">
                <a:latin typeface="Comic Sans MS" pitchFamily="66" charset="0"/>
              </a:rPr>
              <a:t>•</a:t>
            </a:r>
            <a:r>
              <a:rPr lang="tr-TR" sz="2400" dirty="0" err="1" smtClean="0">
                <a:latin typeface="Comic Sans MS" pitchFamily="66" charset="0"/>
              </a:rPr>
              <a:t>İnfluenza</a:t>
            </a:r>
            <a:endParaRPr lang="tr-TR" sz="2400" dirty="0" smtClean="0">
              <a:latin typeface="Comic Sans MS" pitchFamily="66" charset="0"/>
            </a:endParaRPr>
          </a:p>
          <a:p>
            <a:r>
              <a:rPr lang="tr-TR" sz="2400" dirty="0" smtClean="0">
                <a:latin typeface="Comic Sans MS" pitchFamily="66" charset="0"/>
              </a:rPr>
              <a:t>•</a:t>
            </a:r>
            <a:r>
              <a:rPr lang="tr-TR" sz="2400" dirty="0" err="1" smtClean="0">
                <a:latin typeface="Comic Sans MS" pitchFamily="66" charset="0"/>
              </a:rPr>
              <a:t>İnvaziv</a:t>
            </a:r>
            <a:r>
              <a:rPr lang="tr-TR" sz="2400" dirty="0" smtClean="0">
                <a:latin typeface="Comic Sans MS" pitchFamily="66" charset="0"/>
              </a:rPr>
              <a:t> </a:t>
            </a:r>
            <a:r>
              <a:rPr lang="tr-TR" sz="2400" dirty="0" err="1" smtClean="0">
                <a:latin typeface="Comic Sans MS" pitchFamily="66" charset="0"/>
              </a:rPr>
              <a:t>haemophilus</a:t>
            </a:r>
            <a:r>
              <a:rPr lang="tr-TR" sz="2400" dirty="0" smtClean="0">
                <a:latin typeface="Comic Sans MS" pitchFamily="66" charset="0"/>
              </a:rPr>
              <a:t> </a:t>
            </a:r>
            <a:r>
              <a:rPr lang="tr-TR" sz="2400" dirty="0" err="1" smtClean="0">
                <a:latin typeface="Comic Sans MS" pitchFamily="66" charset="0"/>
              </a:rPr>
              <a:t>influenzae</a:t>
            </a:r>
            <a:r>
              <a:rPr lang="tr-TR" sz="2400" dirty="0" smtClean="0">
                <a:latin typeface="Comic Sans MS" pitchFamily="66" charset="0"/>
              </a:rPr>
              <a:t> hastalıkları</a:t>
            </a:r>
          </a:p>
          <a:p>
            <a:r>
              <a:rPr lang="tr-TR" sz="2400" dirty="0" smtClean="0">
                <a:latin typeface="Comic Sans MS" pitchFamily="66" charset="0"/>
              </a:rPr>
              <a:t>•</a:t>
            </a:r>
            <a:r>
              <a:rPr lang="tr-TR" sz="2400" dirty="0" err="1" smtClean="0">
                <a:latin typeface="Comic Sans MS" pitchFamily="66" charset="0"/>
              </a:rPr>
              <a:t>İnvaziv</a:t>
            </a:r>
            <a:r>
              <a:rPr lang="tr-TR" sz="2400" dirty="0" smtClean="0">
                <a:latin typeface="Comic Sans MS" pitchFamily="66" charset="0"/>
              </a:rPr>
              <a:t> </a:t>
            </a:r>
            <a:r>
              <a:rPr lang="tr-TR" sz="2400" dirty="0" err="1" smtClean="0">
                <a:latin typeface="Comic Sans MS" pitchFamily="66" charset="0"/>
              </a:rPr>
              <a:t>meningokokal</a:t>
            </a:r>
            <a:r>
              <a:rPr lang="tr-TR" sz="2400" dirty="0" smtClean="0">
                <a:latin typeface="Comic Sans MS" pitchFamily="66" charset="0"/>
              </a:rPr>
              <a:t> hastalık</a:t>
            </a:r>
          </a:p>
          <a:p>
            <a:r>
              <a:rPr lang="tr-TR" sz="2400" dirty="0" smtClean="0">
                <a:latin typeface="Comic Sans MS" pitchFamily="66" charset="0"/>
              </a:rPr>
              <a:t>•</a:t>
            </a:r>
            <a:r>
              <a:rPr lang="tr-TR" sz="2400" dirty="0" err="1" smtClean="0">
                <a:latin typeface="Comic Sans MS" pitchFamily="66" charset="0"/>
              </a:rPr>
              <a:t>İnvaziv</a:t>
            </a:r>
            <a:r>
              <a:rPr lang="tr-TR" sz="2400" dirty="0" smtClean="0">
                <a:latin typeface="Comic Sans MS" pitchFamily="66" charset="0"/>
              </a:rPr>
              <a:t> </a:t>
            </a:r>
            <a:r>
              <a:rPr lang="tr-TR" sz="2400" dirty="0" err="1" smtClean="0">
                <a:latin typeface="Comic Sans MS" pitchFamily="66" charset="0"/>
              </a:rPr>
              <a:t>pnömokokal</a:t>
            </a:r>
            <a:r>
              <a:rPr lang="tr-TR" sz="2400" dirty="0" smtClean="0">
                <a:latin typeface="Comic Sans MS" pitchFamily="66" charset="0"/>
              </a:rPr>
              <a:t> hastalıklar</a:t>
            </a:r>
          </a:p>
          <a:p>
            <a:r>
              <a:rPr lang="tr-TR" sz="2400" dirty="0" smtClean="0">
                <a:latin typeface="Comic Sans MS" pitchFamily="66" charset="0"/>
              </a:rPr>
              <a:t>•Kabakulak</a:t>
            </a:r>
          </a:p>
          <a:p>
            <a:r>
              <a:rPr lang="tr-TR" sz="2400" dirty="0" smtClean="0">
                <a:latin typeface="Comic Sans MS" pitchFamily="66" charset="0"/>
              </a:rPr>
              <a:t>•Kala-azar (</a:t>
            </a:r>
            <a:r>
              <a:rPr lang="tr-TR" sz="2400" dirty="0" err="1" smtClean="0">
                <a:latin typeface="Comic Sans MS" pitchFamily="66" charset="0"/>
              </a:rPr>
              <a:t>Visseral</a:t>
            </a:r>
            <a:r>
              <a:rPr lang="tr-TR" sz="2400" dirty="0" smtClean="0">
                <a:latin typeface="Comic Sans MS" pitchFamily="66" charset="0"/>
              </a:rPr>
              <a:t> </a:t>
            </a:r>
            <a:r>
              <a:rPr lang="tr-TR" sz="2400" dirty="0" err="1" smtClean="0">
                <a:latin typeface="Comic Sans MS" pitchFamily="66" charset="0"/>
              </a:rPr>
              <a:t>leishmaniasis</a:t>
            </a:r>
            <a:r>
              <a:rPr lang="tr-TR" sz="2400" dirty="0" smtClean="0">
                <a:latin typeface="Comic Sans MS" pitchFamily="66" charset="0"/>
              </a:rPr>
              <a:t>)</a:t>
            </a:r>
          </a:p>
          <a:p>
            <a:r>
              <a:rPr lang="tr-TR" sz="2400" dirty="0" smtClean="0">
                <a:latin typeface="Comic Sans MS" pitchFamily="66" charset="0"/>
              </a:rPr>
              <a:t>•Kene kaynaklı </a:t>
            </a:r>
            <a:r>
              <a:rPr lang="tr-TR" sz="2400" dirty="0" err="1" smtClean="0">
                <a:latin typeface="Comic Sans MS" pitchFamily="66" charset="0"/>
              </a:rPr>
              <a:t>ensefalit</a:t>
            </a:r>
            <a:endParaRPr lang="tr-TR" sz="2400" dirty="0" smtClean="0">
              <a:latin typeface="Comic Sans MS" pitchFamily="66" charset="0"/>
            </a:endParaRPr>
          </a:p>
        </p:txBody>
      </p:sp>
      <p:sp>
        <p:nvSpPr>
          <p:cNvPr id="3" name="2 Dikdörtgen"/>
          <p:cNvSpPr/>
          <p:nvPr/>
        </p:nvSpPr>
        <p:spPr>
          <a:xfrm>
            <a:off x="1714480" y="500042"/>
            <a:ext cx="4538422" cy="584775"/>
          </a:xfrm>
          <a:prstGeom prst="rect">
            <a:avLst/>
          </a:prstGeom>
        </p:spPr>
        <p:txBody>
          <a:bodyPr wrap="none">
            <a:spAutoFit/>
          </a:bodyPr>
          <a:lstStyle/>
          <a:p>
            <a:r>
              <a:rPr lang="tr-TR" sz="3200" b="1" dirty="0" smtClean="0">
                <a:solidFill>
                  <a:schemeClr val="accent1">
                    <a:lumMod val="50000"/>
                  </a:schemeClr>
                </a:solidFill>
                <a:latin typeface="Comic Sans MS" pitchFamily="66" charset="0"/>
              </a:rPr>
              <a:t>Hastalık ve Durumlar </a:t>
            </a:r>
            <a:endParaRPr lang="tr-TR" sz="3200" dirty="0">
              <a:solidFill>
                <a:schemeClr val="accent1">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2910" y="857232"/>
            <a:ext cx="7643866" cy="5632311"/>
          </a:xfrm>
          <a:prstGeom prst="rect">
            <a:avLst/>
          </a:prstGeom>
        </p:spPr>
        <p:txBody>
          <a:bodyPr wrap="square">
            <a:spAutoFit/>
          </a:bodyPr>
          <a:lstStyle/>
          <a:p>
            <a:endParaRPr lang="tr-TR" sz="2400" dirty="0" smtClean="0">
              <a:latin typeface="Comic Sans MS" pitchFamily="66" charset="0"/>
            </a:endParaRPr>
          </a:p>
          <a:p>
            <a:pPr>
              <a:buFont typeface="Arial" pitchFamily="34" charset="0"/>
              <a:buChar char="•"/>
            </a:pPr>
            <a:r>
              <a:rPr lang="tr-TR" sz="2400" dirty="0" smtClean="0">
                <a:latin typeface="Comic Sans MS" pitchFamily="66" charset="0"/>
              </a:rPr>
              <a:t>Kırım </a:t>
            </a:r>
            <a:r>
              <a:rPr lang="tr-TR" sz="2400" dirty="0" err="1" smtClean="0">
                <a:latin typeface="Comic Sans MS" pitchFamily="66" charset="0"/>
              </a:rPr>
              <a:t>kongo</a:t>
            </a:r>
            <a:r>
              <a:rPr lang="tr-TR" sz="2400" dirty="0" smtClean="0">
                <a:latin typeface="Comic Sans MS" pitchFamily="66" charset="0"/>
              </a:rPr>
              <a:t> kanamalı ateşi</a:t>
            </a:r>
          </a:p>
          <a:p>
            <a:r>
              <a:rPr lang="tr-TR" sz="2400" dirty="0" smtClean="0">
                <a:latin typeface="Comic Sans MS" pitchFamily="66" charset="0"/>
              </a:rPr>
              <a:t>•Kızamık</a:t>
            </a:r>
          </a:p>
          <a:p>
            <a:r>
              <a:rPr lang="tr-TR" sz="2400" dirty="0" smtClean="0">
                <a:latin typeface="Comic Sans MS" pitchFamily="66" charset="0"/>
              </a:rPr>
              <a:t>•Kızamıkçık</a:t>
            </a:r>
          </a:p>
          <a:p>
            <a:r>
              <a:rPr lang="tr-TR" sz="2400" dirty="0" smtClean="0">
                <a:latin typeface="Comic Sans MS" pitchFamily="66" charset="0"/>
              </a:rPr>
              <a:t>•</a:t>
            </a:r>
            <a:r>
              <a:rPr lang="tr-TR" sz="2400" dirty="0" err="1" smtClean="0">
                <a:latin typeface="Comic Sans MS" pitchFamily="66" charset="0"/>
              </a:rPr>
              <a:t>Konjenital</a:t>
            </a:r>
            <a:r>
              <a:rPr lang="tr-TR" sz="2400" dirty="0" smtClean="0">
                <a:latin typeface="Comic Sans MS" pitchFamily="66" charset="0"/>
              </a:rPr>
              <a:t> kızamıkçık sendromu (KKS)</a:t>
            </a:r>
          </a:p>
          <a:p>
            <a:r>
              <a:rPr lang="tr-TR" sz="2400" dirty="0" smtClean="0">
                <a:latin typeface="Comic Sans MS" pitchFamily="66" charset="0"/>
              </a:rPr>
              <a:t>•Kolera</a:t>
            </a:r>
          </a:p>
          <a:p>
            <a:r>
              <a:rPr lang="tr-TR" sz="2400" dirty="0" smtClean="0">
                <a:latin typeface="Comic Sans MS" pitchFamily="66" charset="0"/>
              </a:rPr>
              <a:t>•Kuduz</a:t>
            </a:r>
          </a:p>
          <a:p>
            <a:r>
              <a:rPr lang="tr-TR" sz="2400" dirty="0" smtClean="0">
                <a:latin typeface="Comic Sans MS" pitchFamily="66" charset="0"/>
              </a:rPr>
              <a:t>•Kuduz riskli temas</a:t>
            </a:r>
          </a:p>
          <a:p>
            <a:r>
              <a:rPr lang="tr-TR" sz="2400" dirty="0" smtClean="0">
                <a:latin typeface="Comic Sans MS" pitchFamily="66" charset="0"/>
              </a:rPr>
              <a:t>•Lejyoner hastalığı</a:t>
            </a:r>
          </a:p>
          <a:p>
            <a:r>
              <a:rPr lang="tr-TR" sz="2400" dirty="0" smtClean="0">
                <a:latin typeface="Comic Sans MS" pitchFamily="66" charset="0"/>
              </a:rPr>
              <a:t>•Lepra</a:t>
            </a:r>
          </a:p>
          <a:p>
            <a:r>
              <a:rPr lang="tr-TR" sz="2400" dirty="0" smtClean="0">
                <a:latin typeface="Comic Sans MS" pitchFamily="66" charset="0"/>
              </a:rPr>
              <a:t>•</a:t>
            </a:r>
            <a:r>
              <a:rPr lang="tr-TR" sz="2400" dirty="0" err="1" smtClean="0">
                <a:latin typeface="Comic Sans MS" pitchFamily="66" charset="0"/>
              </a:rPr>
              <a:t>Leptospiroz</a:t>
            </a:r>
            <a:endParaRPr lang="tr-TR" sz="2400" dirty="0" smtClean="0">
              <a:latin typeface="Comic Sans MS" pitchFamily="66" charset="0"/>
            </a:endParaRPr>
          </a:p>
          <a:p>
            <a:r>
              <a:rPr lang="tr-TR" sz="2400" dirty="0" smtClean="0">
                <a:latin typeface="Comic Sans MS" pitchFamily="66" charset="0"/>
              </a:rPr>
              <a:t>•</a:t>
            </a:r>
            <a:r>
              <a:rPr lang="tr-TR" sz="2400" i="1" dirty="0" err="1" smtClean="0">
                <a:latin typeface="Comic Sans MS" pitchFamily="66" charset="0"/>
              </a:rPr>
              <a:t>Listeriamonocytogenes</a:t>
            </a:r>
            <a:r>
              <a:rPr lang="tr-TR" sz="2400" i="1" dirty="0" smtClean="0">
                <a:latin typeface="Comic Sans MS" pitchFamily="66" charset="0"/>
              </a:rPr>
              <a:t> enfeksiyonu</a:t>
            </a:r>
          </a:p>
          <a:p>
            <a:r>
              <a:rPr lang="tr-TR" sz="2400" dirty="0" smtClean="0">
                <a:latin typeface="Comic Sans MS" pitchFamily="66" charset="0"/>
              </a:rPr>
              <a:t>•</a:t>
            </a:r>
            <a:r>
              <a:rPr lang="tr-TR" sz="2400" dirty="0" err="1" smtClean="0">
                <a:latin typeface="Comic Sans MS" pitchFamily="66" charset="0"/>
              </a:rPr>
              <a:t>Lyme</a:t>
            </a:r>
            <a:r>
              <a:rPr lang="tr-TR" sz="2400" dirty="0" smtClean="0">
                <a:latin typeface="Comic Sans MS" pitchFamily="66" charset="0"/>
              </a:rPr>
              <a:t> hastalığı</a:t>
            </a:r>
          </a:p>
          <a:p>
            <a:r>
              <a:rPr lang="tr-TR" sz="2400" dirty="0" smtClean="0">
                <a:solidFill>
                  <a:schemeClr val="accent1">
                    <a:lumMod val="50000"/>
                  </a:schemeClr>
                </a:solidFill>
                <a:latin typeface="Comic Sans MS" pitchFamily="66" charset="0"/>
              </a:rPr>
              <a:t>•MERS (</a:t>
            </a:r>
            <a:r>
              <a:rPr lang="tr-TR" sz="2400" dirty="0" err="1" smtClean="0">
                <a:solidFill>
                  <a:schemeClr val="accent1">
                    <a:lumMod val="50000"/>
                  </a:schemeClr>
                </a:solidFill>
                <a:latin typeface="Comic Sans MS" pitchFamily="66" charset="0"/>
              </a:rPr>
              <a:t>Coronavirus</a:t>
            </a:r>
            <a:r>
              <a:rPr lang="tr-TR" sz="2400" dirty="0" smtClean="0">
                <a:solidFill>
                  <a:schemeClr val="accent1">
                    <a:lumMod val="50000"/>
                  </a:schemeClr>
                </a:solidFill>
                <a:latin typeface="Comic Sans MS" pitchFamily="66" charset="0"/>
              </a:rPr>
              <a:t>)</a:t>
            </a:r>
          </a:p>
          <a:p>
            <a:r>
              <a:rPr lang="tr-TR" sz="2400" dirty="0" smtClean="0">
                <a:latin typeface="Comic Sans MS" pitchFamily="66" charset="0"/>
              </a:rPr>
              <a:t>•</a:t>
            </a:r>
            <a:r>
              <a:rPr lang="tr-TR" sz="2400" dirty="0" err="1" smtClean="0">
                <a:latin typeface="Comic Sans MS" pitchFamily="66" charset="0"/>
              </a:rPr>
              <a:t>Norovirüs</a:t>
            </a:r>
            <a:r>
              <a:rPr lang="tr-TR" sz="2400" dirty="0" smtClean="0">
                <a:latin typeface="Comic Sans MS" pitchFamily="66" charset="0"/>
              </a:rPr>
              <a:t> enfeksiyonu</a:t>
            </a:r>
          </a:p>
        </p:txBody>
      </p:sp>
      <p:sp>
        <p:nvSpPr>
          <p:cNvPr id="4" name="3 Dikdörtgen"/>
          <p:cNvSpPr/>
          <p:nvPr/>
        </p:nvSpPr>
        <p:spPr>
          <a:xfrm>
            <a:off x="1714480" y="500042"/>
            <a:ext cx="4538422" cy="584775"/>
          </a:xfrm>
          <a:prstGeom prst="rect">
            <a:avLst/>
          </a:prstGeom>
        </p:spPr>
        <p:txBody>
          <a:bodyPr wrap="none">
            <a:spAutoFit/>
          </a:bodyPr>
          <a:lstStyle/>
          <a:p>
            <a:r>
              <a:rPr lang="tr-TR" sz="3200" b="1" dirty="0" smtClean="0">
                <a:solidFill>
                  <a:schemeClr val="accent1">
                    <a:lumMod val="50000"/>
                  </a:schemeClr>
                </a:solidFill>
                <a:latin typeface="Comic Sans MS" pitchFamily="66" charset="0"/>
              </a:rPr>
              <a:t>Hastalık ve Durumlar </a:t>
            </a:r>
            <a:endParaRPr lang="tr-TR" sz="3200" dirty="0">
              <a:solidFill>
                <a:schemeClr val="accent1">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14348" y="642918"/>
            <a:ext cx="8715436" cy="6001643"/>
          </a:xfrm>
          <a:prstGeom prst="rect">
            <a:avLst/>
          </a:prstGeom>
        </p:spPr>
        <p:txBody>
          <a:bodyPr wrap="square">
            <a:spAutoFit/>
          </a:bodyPr>
          <a:lstStyle/>
          <a:p>
            <a:endParaRPr lang="tr-TR" sz="2400" dirty="0" smtClean="0">
              <a:latin typeface="Comic Sans MS" pitchFamily="66" charset="0"/>
            </a:endParaRPr>
          </a:p>
          <a:p>
            <a:pPr>
              <a:buFont typeface="Arial" pitchFamily="34" charset="0"/>
              <a:buChar char="•"/>
            </a:pPr>
            <a:r>
              <a:rPr lang="tr-TR" sz="2400" dirty="0" err="1" smtClean="0">
                <a:latin typeface="Comic Sans MS" pitchFamily="66" charset="0"/>
              </a:rPr>
              <a:t>Norovirüs</a:t>
            </a:r>
            <a:r>
              <a:rPr lang="tr-TR" sz="2400" dirty="0" smtClean="0">
                <a:latin typeface="Comic Sans MS" pitchFamily="66" charset="0"/>
              </a:rPr>
              <a:t> enfeksiyonu</a:t>
            </a:r>
          </a:p>
          <a:p>
            <a:r>
              <a:rPr lang="tr-TR" sz="2400" dirty="0" smtClean="0">
                <a:latin typeface="Comic Sans MS" pitchFamily="66" charset="0"/>
              </a:rPr>
              <a:t>•Q Ateşi</a:t>
            </a:r>
          </a:p>
          <a:p>
            <a:r>
              <a:rPr lang="tr-TR" sz="2400" dirty="0" smtClean="0">
                <a:latin typeface="Comic Sans MS" pitchFamily="66" charset="0"/>
              </a:rPr>
              <a:t>•</a:t>
            </a:r>
            <a:r>
              <a:rPr lang="tr-TR" sz="2400" dirty="0" err="1" smtClean="0">
                <a:latin typeface="Comic Sans MS" pitchFamily="66" charset="0"/>
              </a:rPr>
              <a:t>Rotavirüs</a:t>
            </a:r>
            <a:r>
              <a:rPr lang="tr-TR" sz="2400" dirty="0" smtClean="0">
                <a:latin typeface="Comic Sans MS" pitchFamily="66" charset="0"/>
              </a:rPr>
              <a:t> enfeksiyonu</a:t>
            </a:r>
          </a:p>
          <a:p>
            <a:r>
              <a:rPr lang="tr-TR" sz="2400" dirty="0" smtClean="0">
                <a:latin typeface="Comic Sans MS" pitchFamily="66" charset="0"/>
              </a:rPr>
              <a:t>•</a:t>
            </a:r>
            <a:r>
              <a:rPr lang="tr-TR" sz="2400" i="1" dirty="0" err="1" smtClean="0">
                <a:latin typeface="Comic Sans MS" pitchFamily="66" charset="0"/>
              </a:rPr>
              <a:t>Salmonella</a:t>
            </a:r>
            <a:r>
              <a:rPr lang="tr-TR" sz="2400" i="1" dirty="0" smtClean="0">
                <a:latin typeface="Comic Sans MS" pitchFamily="66" charset="0"/>
              </a:rPr>
              <a:t> </a:t>
            </a:r>
            <a:r>
              <a:rPr lang="tr-TR" sz="2400" i="1" dirty="0" err="1" smtClean="0">
                <a:latin typeface="Comic Sans MS" pitchFamily="66" charset="0"/>
              </a:rPr>
              <a:t>spp</a:t>
            </a:r>
            <a:r>
              <a:rPr lang="tr-TR" sz="2400" i="1" dirty="0" smtClean="0">
                <a:latin typeface="Comic Sans MS" pitchFamily="66" charset="0"/>
              </a:rPr>
              <a:t>. enfeksiyonu</a:t>
            </a:r>
          </a:p>
          <a:p>
            <a:r>
              <a:rPr lang="tr-TR" sz="2400" dirty="0" smtClean="0">
                <a:latin typeface="Comic Sans MS" pitchFamily="66" charset="0"/>
              </a:rPr>
              <a:t>•</a:t>
            </a:r>
            <a:r>
              <a:rPr lang="tr-TR" sz="2400" i="1" dirty="0" err="1" smtClean="0">
                <a:latin typeface="Comic Sans MS" pitchFamily="66" charset="0"/>
              </a:rPr>
              <a:t>SalmonellaTyphi</a:t>
            </a:r>
            <a:r>
              <a:rPr lang="tr-TR" sz="2400" i="1" dirty="0" smtClean="0">
                <a:latin typeface="Comic Sans MS" pitchFamily="66" charset="0"/>
              </a:rPr>
              <a:t> enfeksiyonu (Tifo; </a:t>
            </a:r>
            <a:r>
              <a:rPr lang="tr-TR" sz="2400" i="1" dirty="0" err="1" smtClean="0">
                <a:latin typeface="Comic Sans MS" pitchFamily="66" charset="0"/>
              </a:rPr>
              <a:t>enterikateş</a:t>
            </a:r>
            <a:r>
              <a:rPr lang="tr-TR" sz="2400" i="1" dirty="0" smtClean="0">
                <a:latin typeface="Comic Sans MS" pitchFamily="66" charset="0"/>
              </a:rPr>
              <a:t>)</a:t>
            </a:r>
          </a:p>
          <a:p>
            <a:r>
              <a:rPr lang="tr-TR" sz="2400" dirty="0" smtClean="0">
                <a:latin typeface="Comic Sans MS" pitchFamily="66" charset="0"/>
              </a:rPr>
              <a:t>•Sarı humma</a:t>
            </a:r>
          </a:p>
          <a:p>
            <a:r>
              <a:rPr lang="tr-TR" sz="2400" dirty="0" smtClean="0">
                <a:latin typeface="Comic Sans MS" pitchFamily="66" charset="0"/>
              </a:rPr>
              <a:t>•</a:t>
            </a:r>
            <a:r>
              <a:rPr lang="tr-TR" sz="2400" i="1" dirty="0" err="1" smtClean="0">
                <a:latin typeface="Comic Sans MS" pitchFamily="66" charset="0"/>
              </a:rPr>
              <a:t>Shigella</a:t>
            </a:r>
            <a:r>
              <a:rPr lang="tr-TR" sz="2400" i="1" dirty="0" smtClean="0">
                <a:latin typeface="Comic Sans MS" pitchFamily="66" charset="0"/>
              </a:rPr>
              <a:t> </a:t>
            </a:r>
            <a:r>
              <a:rPr lang="tr-TR" sz="2400" i="1" dirty="0" err="1" smtClean="0">
                <a:latin typeface="Comic Sans MS" pitchFamily="66" charset="0"/>
              </a:rPr>
              <a:t>spp</a:t>
            </a:r>
            <a:r>
              <a:rPr lang="tr-TR" sz="2400" i="1" dirty="0" smtClean="0">
                <a:latin typeface="Comic Sans MS" pitchFamily="66" charset="0"/>
              </a:rPr>
              <a:t>. enfeksiyonu</a:t>
            </a:r>
          </a:p>
          <a:p>
            <a:r>
              <a:rPr lang="tr-TR" sz="2400" dirty="0" smtClean="0">
                <a:latin typeface="Comic Sans MS" pitchFamily="66" charset="0"/>
              </a:rPr>
              <a:t>•Sıtma</a:t>
            </a:r>
          </a:p>
          <a:p>
            <a:r>
              <a:rPr lang="tr-TR" sz="2400" dirty="0" smtClean="0">
                <a:latin typeface="Comic Sans MS" pitchFamily="66" charset="0"/>
              </a:rPr>
              <a:t>•</a:t>
            </a:r>
            <a:r>
              <a:rPr lang="tr-TR" sz="2400" dirty="0" err="1" smtClean="0">
                <a:latin typeface="Comic Sans MS" pitchFamily="66" charset="0"/>
              </a:rPr>
              <a:t>Sifiliz</a:t>
            </a:r>
            <a:endParaRPr lang="tr-TR" sz="2400" dirty="0" smtClean="0">
              <a:latin typeface="Comic Sans MS" pitchFamily="66" charset="0"/>
            </a:endParaRPr>
          </a:p>
          <a:p>
            <a:r>
              <a:rPr lang="tr-TR" sz="2400" dirty="0" smtClean="0">
                <a:latin typeface="Comic Sans MS" pitchFamily="66" charset="0"/>
              </a:rPr>
              <a:t>•</a:t>
            </a:r>
            <a:r>
              <a:rPr lang="tr-TR" sz="2400" dirty="0" err="1" smtClean="0">
                <a:latin typeface="Comic Sans MS" pitchFamily="66" charset="0"/>
              </a:rPr>
              <a:t>Subakut</a:t>
            </a:r>
            <a:r>
              <a:rPr lang="tr-TR" sz="2400" dirty="0" smtClean="0">
                <a:latin typeface="Comic Sans MS" pitchFamily="66" charset="0"/>
              </a:rPr>
              <a:t> </a:t>
            </a:r>
            <a:r>
              <a:rPr lang="tr-TR" sz="2400" dirty="0" err="1" smtClean="0">
                <a:latin typeface="Comic Sans MS" pitchFamily="66" charset="0"/>
              </a:rPr>
              <a:t>sklerozan</a:t>
            </a:r>
            <a:r>
              <a:rPr lang="tr-TR" sz="2400" dirty="0" smtClean="0">
                <a:latin typeface="Comic Sans MS" pitchFamily="66" charset="0"/>
              </a:rPr>
              <a:t> </a:t>
            </a:r>
            <a:r>
              <a:rPr lang="tr-TR" sz="2400" dirty="0" err="1" smtClean="0">
                <a:latin typeface="Comic Sans MS" pitchFamily="66" charset="0"/>
              </a:rPr>
              <a:t>panensefalit</a:t>
            </a:r>
            <a:endParaRPr lang="tr-TR" sz="2400" dirty="0" smtClean="0">
              <a:latin typeface="Comic Sans MS" pitchFamily="66" charset="0"/>
            </a:endParaRPr>
          </a:p>
          <a:p>
            <a:r>
              <a:rPr lang="tr-TR" sz="2400" dirty="0" smtClean="0">
                <a:latin typeface="Comic Sans MS" pitchFamily="66" charset="0"/>
              </a:rPr>
              <a:t>•</a:t>
            </a:r>
            <a:r>
              <a:rPr lang="tr-TR" sz="2400" dirty="0" err="1" smtClean="0">
                <a:latin typeface="Comic Sans MS" pitchFamily="66" charset="0"/>
              </a:rPr>
              <a:t>Konjenital</a:t>
            </a:r>
            <a:r>
              <a:rPr lang="tr-TR" sz="2400" dirty="0" smtClean="0">
                <a:latin typeface="Comic Sans MS" pitchFamily="66" charset="0"/>
              </a:rPr>
              <a:t> </a:t>
            </a:r>
            <a:r>
              <a:rPr lang="tr-TR" sz="2400" dirty="0" err="1" smtClean="0">
                <a:latin typeface="Comic Sans MS" pitchFamily="66" charset="0"/>
              </a:rPr>
              <a:t>sifiliz</a:t>
            </a:r>
            <a:endParaRPr lang="tr-TR" sz="2400" dirty="0" smtClean="0">
              <a:latin typeface="Comic Sans MS" pitchFamily="66" charset="0"/>
            </a:endParaRPr>
          </a:p>
          <a:p>
            <a:r>
              <a:rPr lang="tr-TR" sz="2400" dirty="0" smtClean="0">
                <a:latin typeface="Comic Sans MS" pitchFamily="66" charset="0"/>
              </a:rPr>
              <a:t>•Su çiçeği (</a:t>
            </a:r>
            <a:r>
              <a:rPr lang="tr-TR" sz="2400" dirty="0" err="1" smtClean="0">
                <a:latin typeface="Comic Sans MS" pitchFamily="66" charset="0"/>
              </a:rPr>
              <a:t>Varisella</a:t>
            </a:r>
            <a:r>
              <a:rPr lang="tr-TR" sz="2400" dirty="0" smtClean="0">
                <a:latin typeface="Comic Sans MS" pitchFamily="66" charset="0"/>
              </a:rPr>
              <a:t>)</a:t>
            </a:r>
          </a:p>
          <a:p>
            <a:r>
              <a:rPr lang="tr-TR" sz="2400" dirty="0" smtClean="0">
                <a:latin typeface="Comic Sans MS" pitchFamily="66" charset="0"/>
              </a:rPr>
              <a:t>•Şarbon</a:t>
            </a:r>
          </a:p>
          <a:p>
            <a:r>
              <a:rPr lang="tr-TR" sz="2400" dirty="0" smtClean="0">
                <a:latin typeface="Comic Sans MS" pitchFamily="66" charset="0"/>
              </a:rPr>
              <a:t>•Şark çıbanı (</a:t>
            </a:r>
            <a:r>
              <a:rPr lang="tr-TR" sz="2400" dirty="0" err="1" smtClean="0">
                <a:latin typeface="Comic Sans MS" pitchFamily="66" charset="0"/>
              </a:rPr>
              <a:t>Kutanöz</a:t>
            </a:r>
            <a:r>
              <a:rPr lang="tr-TR" sz="2400" dirty="0" smtClean="0">
                <a:latin typeface="Comic Sans MS" pitchFamily="66" charset="0"/>
              </a:rPr>
              <a:t> </a:t>
            </a:r>
            <a:r>
              <a:rPr lang="tr-TR" sz="2400" dirty="0" err="1" smtClean="0">
                <a:latin typeface="Comic Sans MS" pitchFamily="66" charset="0"/>
              </a:rPr>
              <a:t>leishmaniasis</a:t>
            </a:r>
            <a:r>
              <a:rPr lang="tr-TR" sz="2400" dirty="0" smtClean="0">
                <a:latin typeface="Comic Sans MS" pitchFamily="66" charset="0"/>
              </a:rPr>
              <a:t>)</a:t>
            </a:r>
          </a:p>
          <a:p>
            <a:r>
              <a:rPr lang="tr-TR" sz="2400" dirty="0" smtClean="0">
                <a:latin typeface="Comic Sans MS" pitchFamily="66" charset="0"/>
              </a:rPr>
              <a:t>•</a:t>
            </a:r>
            <a:r>
              <a:rPr lang="tr-TR" sz="2400" dirty="0" err="1" smtClean="0">
                <a:latin typeface="Comic Sans MS" pitchFamily="66" charset="0"/>
              </a:rPr>
              <a:t>Tetanoz</a:t>
            </a:r>
            <a:endParaRPr lang="tr-TR" sz="2400" dirty="0" smtClean="0">
              <a:latin typeface="Comic Sans MS" pitchFamily="66" charset="0"/>
            </a:endParaRPr>
          </a:p>
        </p:txBody>
      </p:sp>
      <p:sp>
        <p:nvSpPr>
          <p:cNvPr id="3" name="2 Dikdörtgen"/>
          <p:cNvSpPr/>
          <p:nvPr/>
        </p:nvSpPr>
        <p:spPr>
          <a:xfrm>
            <a:off x="1714480" y="428604"/>
            <a:ext cx="4538422" cy="584775"/>
          </a:xfrm>
          <a:prstGeom prst="rect">
            <a:avLst/>
          </a:prstGeom>
        </p:spPr>
        <p:txBody>
          <a:bodyPr wrap="none">
            <a:spAutoFit/>
          </a:bodyPr>
          <a:lstStyle/>
          <a:p>
            <a:r>
              <a:rPr lang="tr-TR" sz="3200" b="1" dirty="0" smtClean="0">
                <a:solidFill>
                  <a:schemeClr val="accent1">
                    <a:lumMod val="50000"/>
                  </a:schemeClr>
                </a:solidFill>
                <a:latin typeface="Comic Sans MS" pitchFamily="66" charset="0"/>
              </a:rPr>
              <a:t>Hastalık ve Durumlar </a:t>
            </a:r>
            <a:endParaRPr lang="tr-TR" sz="3200" dirty="0">
              <a:solidFill>
                <a:schemeClr val="accent1">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2910" y="571480"/>
            <a:ext cx="9858444" cy="6001643"/>
          </a:xfrm>
          <a:prstGeom prst="rect">
            <a:avLst/>
          </a:prstGeom>
        </p:spPr>
        <p:txBody>
          <a:bodyPr wrap="square">
            <a:spAutoFit/>
          </a:bodyPr>
          <a:lstStyle/>
          <a:p>
            <a:endParaRPr lang="tr-TR" sz="2400" dirty="0" smtClean="0">
              <a:latin typeface="Comic Sans MS" pitchFamily="66" charset="0"/>
            </a:endParaRPr>
          </a:p>
          <a:p>
            <a:pPr>
              <a:buFont typeface="Arial" pitchFamily="34" charset="0"/>
              <a:buChar char="•"/>
            </a:pPr>
            <a:r>
              <a:rPr lang="tr-TR" sz="2400" dirty="0" smtClean="0">
                <a:latin typeface="Comic Sans MS" pitchFamily="66" charset="0"/>
              </a:rPr>
              <a:t> </a:t>
            </a:r>
            <a:r>
              <a:rPr lang="tr-TR" sz="2400" dirty="0" err="1" smtClean="0">
                <a:latin typeface="Comic Sans MS" pitchFamily="66" charset="0"/>
              </a:rPr>
              <a:t>Neonataltetanoz</a:t>
            </a:r>
            <a:endParaRPr lang="tr-TR" sz="2400" dirty="0" smtClean="0">
              <a:latin typeface="Comic Sans MS" pitchFamily="66" charset="0"/>
            </a:endParaRPr>
          </a:p>
          <a:p>
            <a:r>
              <a:rPr lang="tr-TR" sz="2400" dirty="0" smtClean="0">
                <a:latin typeface="Comic Sans MS" pitchFamily="66" charset="0"/>
              </a:rPr>
              <a:t>•</a:t>
            </a:r>
            <a:r>
              <a:rPr lang="tr-TR" sz="2400" dirty="0" err="1" smtClean="0">
                <a:latin typeface="Comic Sans MS" pitchFamily="66" charset="0"/>
              </a:rPr>
              <a:t>Toksoplazmoz</a:t>
            </a:r>
            <a:endParaRPr lang="tr-TR" sz="2400" dirty="0" smtClean="0">
              <a:latin typeface="Comic Sans MS" pitchFamily="66" charset="0"/>
            </a:endParaRPr>
          </a:p>
          <a:p>
            <a:r>
              <a:rPr lang="tr-TR" sz="2400" dirty="0" smtClean="0">
                <a:latin typeface="Comic Sans MS" pitchFamily="66" charset="0"/>
              </a:rPr>
              <a:t>•Trahom</a:t>
            </a:r>
          </a:p>
          <a:p>
            <a:r>
              <a:rPr lang="tr-TR" sz="2400" dirty="0" smtClean="0">
                <a:latin typeface="Comic Sans MS" pitchFamily="66" charset="0"/>
              </a:rPr>
              <a:t>•</a:t>
            </a:r>
            <a:r>
              <a:rPr lang="tr-TR" sz="2400" dirty="0" err="1" smtClean="0">
                <a:latin typeface="Comic Sans MS" pitchFamily="66" charset="0"/>
              </a:rPr>
              <a:t>Trişinelloz</a:t>
            </a:r>
            <a:endParaRPr lang="tr-TR" sz="2400" dirty="0" smtClean="0">
              <a:latin typeface="Comic Sans MS" pitchFamily="66" charset="0"/>
            </a:endParaRPr>
          </a:p>
          <a:p>
            <a:r>
              <a:rPr lang="tr-TR" sz="2400" dirty="0" smtClean="0">
                <a:latin typeface="Comic Sans MS" pitchFamily="66" charset="0"/>
              </a:rPr>
              <a:t>•</a:t>
            </a:r>
            <a:r>
              <a:rPr lang="tr-TR" sz="2400" dirty="0" err="1" smtClean="0">
                <a:latin typeface="Comic Sans MS" pitchFamily="66" charset="0"/>
              </a:rPr>
              <a:t>Tularemi</a:t>
            </a:r>
            <a:endParaRPr lang="tr-TR" sz="2400" dirty="0" smtClean="0">
              <a:latin typeface="Comic Sans MS" pitchFamily="66" charset="0"/>
            </a:endParaRPr>
          </a:p>
          <a:p>
            <a:r>
              <a:rPr lang="tr-TR" sz="2400" dirty="0" smtClean="0">
                <a:latin typeface="Comic Sans MS" pitchFamily="66" charset="0"/>
              </a:rPr>
              <a:t>•Tüberküloz</a:t>
            </a:r>
          </a:p>
          <a:p>
            <a:r>
              <a:rPr lang="tr-TR" sz="2400" dirty="0" smtClean="0">
                <a:latin typeface="Comic Sans MS" pitchFamily="66" charset="0"/>
              </a:rPr>
              <a:t>•Veba</a:t>
            </a:r>
          </a:p>
          <a:p>
            <a:r>
              <a:rPr lang="tr-TR" sz="2400" dirty="0" smtClean="0">
                <a:latin typeface="Comic Sans MS" pitchFamily="66" charset="0"/>
              </a:rPr>
              <a:t>•</a:t>
            </a:r>
            <a:r>
              <a:rPr lang="tr-TR" sz="2400" dirty="0" err="1" smtClean="0">
                <a:latin typeface="Comic Sans MS" pitchFamily="66" charset="0"/>
              </a:rPr>
              <a:t>Viral</a:t>
            </a:r>
            <a:r>
              <a:rPr lang="tr-TR" sz="2400" dirty="0" smtClean="0">
                <a:latin typeface="Comic Sans MS" pitchFamily="66" charset="0"/>
              </a:rPr>
              <a:t> </a:t>
            </a:r>
            <a:r>
              <a:rPr lang="tr-TR" sz="2400" dirty="0" err="1" smtClean="0">
                <a:latin typeface="Comic Sans MS" pitchFamily="66" charset="0"/>
              </a:rPr>
              <a:t>hemorajik</a:t>
            </a:r>
            <a:r>
              <a:rPr lang="tr-TR" sz="2400" dirty="0" smtClean="0">
                <a:latin typeface="Comic Sans MS" pitchFamily="66" charset="0"/>
              </a:rPr>
              <a:t> ateş sendromu</a:t>
            </a:r>
          </a:p>
          <a:p>
            <a:r>
              <a:rPr lang="tr-TR" sz="2400" dirty="0" smtClean="0">
                <a:latin typeface="Comic Sans MS" pitchFamily="66" charset="0"/>
              </a:rPr>
              <a:t>•Yeni Varyant </a:t>
            </a:r>
            <a:r>
              <a:rPr lang="tr-TR" sz="2400" dirty="0" err="1" smtClean="0">
                <a:latin typeface="Comic Sans MS" pitchFamily="66" charset="0"/>
              </a:rPr>
              <a:t>CreutzfeldtJacob</a:t>
            </a:r>
            <a:r>
              <a:rPr lang="tr-TR" sz="2400" dirty="0" smtClean="0">
                <a:latin typeface="Comic Sans MS" pitchFamily="66" charset="0"/>
              </a:rPr>
              <a:t> Hastalığı</a:t>
            </a:r>
          </a:p>
          <a:p>
            <a:r>
              <a:rPr lang="tr-TR" sz="2400" dirty="0" smtClean="0">
                <a:latin typeface="Comic Sans MS" pitchFamily="66" charset="0"/>
              </a:rPr>
              <a:t>•</a:t>
            </a:r>
            <a:r>
              <a:rPr lang="tr-TR" sz="2400" i="1" dirty="0" err="1" smtClean="0">
                <a:latin typeface="Comic Sans MS" pitchFamily="66" charset="0"/>
              </a:rPr>
              <a:t>Yersinia</a:t>
            </a:r>
            <a:r>
              <a:rPr lang="tr-TR" sz="2400" i="1" dirty="0" smtClean="0">
                <a:latin typeface="Comic Sans MS" pitchFamily="66" charset="0"/>
              </a:rPr>
              <a:t> </a:t>
            </a:r>
            <a:r>
              <a:rPr lang="tr-TR" sz="2400" i="1" dirty="0" err="1" smtClean="0">
                <a:latin typeface="Comic Sans MS" pitchFamily="66" charset="0"/>
              </a:rPr>
              <a:t>spp</a:t>
            </a:r>
            <a:r>
              <a:rPr lang="tr-TR" sz="2400" i="1" dirty="0" smtClean="0">
                <a:latin typeface="Comic Sans MS" pitchFamily="66" charset="0"/>
              </a:rPr>
              <a:t>. enfeksiyonu</a:t>
            </a:r>
          </a:p>
          <a:p>
            <a:r>
              <a:rPr lang="tr-TR" sz="2400" dirty="0" smtClean="0">
                <a:solidFill>
                  <a:schemeClr val="accent1">
                    <a:lumMod val="50000"/>
                  </a:schemeClr>
                </a:solidFill>
                <a:latin typeface="Comic Sans MS" pitchFamily="66" charset="0"/>
              </a:rPr>
              <a:t>•</a:t>
            </a:r>
            <a:r>
              <a:rPr lang="tr-TR" sz="2400" dirty="0" err="1" smtClean="0">
                <a:solidFill>
                  <a:schemeClr val="accent1">
                    <a:lumMod val="50000"/>
                  </a:schemeClr>
                </a:solidFill>
                <a:latin typeface="Comic Sans MS" pitchFamily="66" charset="0"/>
              </a:rPr>
              <a:t>Zikavirüs</a:t>
            </a:r>
            <a:r>
              <a:rPr lang="tr-TR" sz="2400" dirty="0" smtClean="0">
                <a:solidFill>
                  <a:schemeClr val="accent1">
                    <a:lumMod val="50000"/>
                  </a:schemeClr>
                </a:solidFill>
                <a:latin typeface="Comic Sans MS" pitchFamily="66" charset="0"/>
              </a:rPr>
              <a:t> hastalığı</a:t>
            </a:r>
          </a:p>
          <a:p>
            <a:r>
              <a:rPr lang="tr-TR" sz="2400" dirty="0" smtClean="0">
                <a:solidFill>
                  <a:schemeClr val="accent1">
                    <a:lumMod val="50000"/>
                  </a:schemeClr>
                </a:solidFill>
                <a:latin typeface="Comic Sans MS" pitchFamily="66" charset="0"/>
              </a:rPr>
              <a:t>•</a:t>
            </a:r>
            <a:r>
              <a:rPr lang="tr-TR" sz="2400" dirty="0" err="1" smtClean="0">
                <a:solidFill>
                  <a:schemeClr val="accent1">
                    <a:lumMod val="50000"/>
                  </a:schemeClr>
                </a:solidFill>
                <a:latin typeface="Comic Sans MS" pitchFamily="66" charset="0"/>
              </a:rPr>
              <a:t>Konjenital</a:t>
            </a:r>
            <a:r>
              <a:rPr lang="tr-TR" sz="2400" dirty="0" smtClean="0">
                <a:solidFill>
                  <a:schemeClr val="accent1">
                    <a:lumMod val="50000"/>
                  </a:schemeClr>
                </a:solidFill>
                <a:latin typeface="Comic Sans MS" pitchFamily="66" charset="0"/>
              </a:rPr>
              <a:t> </a:t>
            </a:r>
            <a:r>
              <a:rPr lang="tr-TR" sz="2400" dirty="0" err="1" smtClean="0">
                <a:solidFill>
                  <a:schemeClr val="accent1">
                    <a:lumMod val="50000"/>
                  </a:schemeClr>
                </a:solidFill>
                <a:latin typeface="Comic Sans MS" pitchFamily="66" charset="0"/>
              </a:rPr>
              <a:t>Zikavirüs</a:t>
            </a:r>
            <a:r>
              <a:rPr lang="tr-TR" sz="2400" dirty="0" smtClean="0">
                <a:solidFill>
                  <a:schemeClr val="accent1">
                    <a:lumMod val="50000"/>
                  </a:schemeClr>
                </a:solidFill>
                <a:latin typeface="Comic Sans MS" pitchFamily="66" charset="0"/>
              </a:rPr>
              <a:t> hastalığı</a:t>
            </a:r>
          </a:p>
          <a:p>
            <a:r>
              <a:rPr lang="tr-TR" sz="2400" dirty="0" smtClean="0">
                <a:solidFill>
                  <a:schemeClr val="accent2">
                    <a:lumMod val="75000"/>
                  </a:schemeClr>
                </a:solidFill>
                <a:latin typeface="Comic Sans MS" pitchFamily="66" charset="0"/>
              </a:rPr>
              <a:t>•</a:t>
            </a:r>
            <a:r>
              <a:rPr lang="tr-TR" sz="2400" dirty="0" err="1" smtClean="0">
                <a:solidFill>
                  <a:schemeClr val="accent2">
                    <a:lumMod val="75000"/>
                  </a:schemeClr>
                </a:solidFill>
                <a:latin typeface="Comic Sans MS" pitchFamily="66" charset="0"/>
              </a:rPr>
              <a:t>Antimikrobiyal</a:t>
            </a:r>
            <a:r>
              <a:rPr lang="tr-TR" sz="2400" dirty="0" smtClean="0">
                <a:solidFill>
                  <a:schemeClr val="accent2">
                    <a:lumMod val="75000"/>
                  </a:schemeClr>
                </a:solidFill>
                <a:latin typeface="Comic Sans MS" pitchFamily="66" charset="0"/>
              </a:rPr>
              <a:t> direnç</a:t>
            </a:r>
          </a:p>
          <a:p>
            <a:r>
              <a:rPr lang="tr-TR" sz="2400" dirty="0" smtClean="0">
                <a:solidFill>
                  <a:schemeClr val="accent2">
                    <a:lumMod val="75000"/>
                  </a:schemeClr>
                </a:solidFill>
                <a:latin typeface="Comic Sans MS" pitchFamily="66" charset="0"/>
              </a:rPr>
              <a:t>•Sağlık hizmeti ilişkili enfeksiyonlar</a:t>
            </a:r>
          </a:p>
          <a:p>
            <a:r>
              <a:rPr lang="tr-TR" sz="2400" dirty="0" smtClean="0">
                <a:solidFill>
                  <a:schemeClr val="accent2">
                    <a:lumMod val="75000"/>
                  </a:schemeClr>
                </a:solidFill>
                <a:latin typeface="Comic Sans MS" pitchFamily="66" charset="0"/>
              </a:rPr>
              <a:t>•Uluslararası önemi haiz halk sağlığı acil durumları</a:t>
            </a:r>
          </a:p>
        </p:txBody>
      </p:sp>
      <p:sp>
        <p:nvSpPr>
          <p:cNvPr id="3" name="2 Dikdörtgen"/>
          <p:cNvSpPr/>
          <p:nvPr/>
        </p:nvSpPr>
        <p:spPr>
          <a:xfrm>
            <a:off x="1714480" y="357166"/>
            <a:ext cx="4538422" cy="584775"/>
          </a:xfrm>
          <a:prstGeom prst="rect">
            <a:avLst/>
          </a:prstGeom>
        </p:spPr>
        <p:txBody>
          <a:bodyPr wrap="none">
            <a:spAutoFit/>
          </a:bodyPr>
          <a:lstStyle/>
          <a:p>
            <a:r>
              <a:rPr lang="tr-TR" sz="3200" b="1" dirty="0" smtClean="0">
                <a:solidFill>
                  <a:schemeClr val="accent1">
                    <a:lumMod val="50000"/>
                  </a:schemeClr>
                </a:solidFill>
                <a:latin typeface="Comic Sans MS" pitchFamily="66" charset="0"/>
              </a:rPr>
              <a:t>Hastalık ve Durumlar </a:t>
            </a:r>
            <a:endParaRPr lang="tr-TR" sz="3200" dirty="0">
              <a:solidFill>
                <a:schemeClr val="accent1">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785786" y="928670"/>
            <a:ext cx="3308919" cy="584775"/>
          </a:xfrm>
          <a:prstGeom prst="rect">
            <a:avLst/>
          </a:prstGeom>
        </p:spPr>
        <p:txBody>
          <a:bodyPr wrap="none">
            <a:spAutoFit/>
          </a:bodyPr>
          <a:lstStyle/>
          <a:p>
            <a:r>
              <a:rPr lang="tr-TR" sz="3200" b="1" dirty="0" smtClean="0">
                <a:solidFill>
                  <a:schemeClr val="accent1">
                    <a:lumMod val="50000"/>
                  </a:schemeClr>
                </a:solidFill>
                <a:latin typeface="Comic Sans MS" pitchFamily="66" charset="0"/>
              </a:rPr>
              <a:t>Vaka Tanımları </a:t>
            </a:r>
            <a:endParaRPr lang="tr-TR" sz="3200" dirty="0">
              <a:solidFill>
                <a:schemeClr val="accent1">
                  <a:lumMod val="50000"/>
                </a:schemeClr>
              </a:solidFill>
              <a:latin typeface="Comic Sans MS" pitchFamily="66" charset="0"/>
            </a:endParaRPr>
          </a:p>
        </p:txBody>
      </p:sp>
      <p:sp>
        <p:nvSpPr>
          <p:cNvPr id="3" name="2 Dikdörtgen"/>
          <p:cNvSpPr/>
          <p:nvPr/>
        </p:nvSpPr>
        <p:spPr>
          <a:xfrm>
            <a:off x="285720" y="1571612"/>
            <a:ext cx="8143932" cy="4154984"/>
          </a:xfrm>
          <a:prstGeom prst="rect">
            <a:avLst/>
          </a:prstGeom>
        </p:spPr>
        <p:txBody>
          <a:bodyPr wrap="square">
            <a:spAutoFit/>
          </a:bodyPr>
          <a:lstStyle/>
          <a:p>
            <a:endParaRPr lang="tr-TR" sz="2400" dirty="0" smtClean="0">
              <a:latin typeface="Comic Sans MS" pitchFamily="66" charset="0"/>
            </a:endParaRPr>
          </a:p>
          <a:p>
            <a:r>
              <a:rPr lang="tr-TR" sz="2400" dirty="0" smtClean="0">
                <a:latin typeface="Comic Sans MS" pitchFamily="66" charset="0"/>
              </a:rPr>
              <a:t>•Belirli bir hastalığın sürveyansı veya salgın araştırmasında bireyin vaka olarak tanımlanabilmesinde bir arada bulunması gereken tanısal kriterler seti</a:t>
            </a:r>
          </a:p>
          <a:p>
            <a:endParaRPr lang="tr-TR" sz="2400" dirty="0" smtClean="0">
              <a:latin typeface="Comic Sans MS" pitchFamily="66" charset="0"/>
            </a:endParaRPr>
          </a:p>
          <a:p>
            <a:r>
              <a:rPr lang="tr-TR" sz="2400" dirty="0" smtClean="0">
                <a:latin typeface="Comic Sans MS" pitchFamily="66" charset="0"/>
              </a:rPr>
              <a:t>Vaka tanımları; </a:t>
            </a:r>
          </a:p>
          <a:p>
            <a:endParaRPr lang="tr-TR" sz="2400" dirty="0" smtClean="0">
              <a:latin typeface="Comic Sans MS" pitchFamily="66" charset="0"/>
            </a:endParaRPr>
          </a:p>
          <a:p>
            <a:r>
              <a:rPr lang="tr-TR" sz="2400" dirty="0" smtClean="0">
                <a:latin typeface="Comic Sans MS" pitchFamily="66" charset="0"/>
              </a:rPr>
              <a:t>•Klinik kriterler,</a:t>
            </a:r>
          </a:p>
          <a:p>
            <a:r>
              <a:rPr lang="tr-TR" sz="2400" dirty="0" smtClean="0">
                <a:latin typeface="Comic Sans MS" pitchFamily="66" charset="0"/>
              </a:rPr>
              <a:t>•Epidemiyolojik bağlantı,</a:t>
            </a:r>
          </a:p>
          <a:p>
            <a:r>
              <a:rPr lang="tr-TR" sz="2400" dirty="0" smtClean="0">
                <a:latin typeface="Comic Sans MS" pitchFamily="66" charset="0"/>
              </a:rPr>
              <a:t>•</a:t>
            </a:r>
            <a:r>
              <a:rPr lang="tr-TR" sz="2400" dirty="0" err="1" smtClean="0">
                <a:latin typeface="Comic Sans MS" pitchFamily="66" charset="0"/>
              </a:rPr>
              <a:t>Laboratuvar</a:t>
            </a:r>
            <a:r>
              <a:rPr lang="tr-TR" sz="2400" dirty="0" smtClean="0">
                <a:latin typeface="Comic Sans MS" pitchFamily="66" charset="0"/>
              </a:rPr>
              <a:t> kriterleri veya bunların kombinasyonu şeklinde olabilir.</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00034" y="642918"/>
            <a:ext cx="8072494" cy="5262979"/>
          </a:xfrm>
          <a:prstGeom prst="rect">
            <a:avLst/>
          </a:prstGeom>
        </p:spPr>
        <p:txBody>
          <a:bodyPr wrap="square">
            <a:spAutoFit/>
          </a:bodyPr>
          <a:lstStyle/>
          <a:p>
            <a:pPr algn="just"/>
            <a:endParaRPr lang="tr-TR" sz="2400" dirty="0" smtClean="0">
              <a:latin typeface="Comic Sans MS" pitchFamily="66" charset="0"/>
            </a:endParaRPr>
          </a:p>
          <a:p>
            <a:pPr algn="just"/>
            <a:r>
              <a:rPr lang="tr-TR" sz="2400" dirty="0" smtClean="0">
                <a:solidFill>
                  <a:schemeClr val="accent1">
                    <a:lumMod val="50000"/>
                  </a:schemeClr>
                </a:solidFill>
                <a:latin typeface="Comic Sans MS" pitchFamily="66" charset="0"/>
              </a:rPr>
              <a:t>•Şüpheli vaka:</a:t>
            </a:r>
            <a:endParaRPr lang="tr-TR" sz="2400" dirty="0" smtClean="0">
              <a:latin typeface="Comic Sans MS" pitchFamily="66" charset="0"/>
            </a:endParaRPr>
          </a:p>
          <a:p>
            <a:pPr algn="just"/>
            <a:r>
              <a:rPr lang="tr-TR" sz="2400" dirty="0" smtClean="0">
                <a:latin typeface="Comic Sans MS" pitchFamily="66" charset="0"/>
              </a:rPr>
              <a:t>Genellikle klinik bulgulara dayanmakta ve hastalıkta</a:t>
            </a:r>
          </a:p>
          <a:p>
            <a:pPr algn="just"/>
            <a:r>
              <a:rPr lang="tr-TR" sz="2400" dirty="0" smtClean="0">
                <a:latin typeface="Comic Sans MS" pitchFamily="66" charset="0"/>
              </a:rPr>
              <a:t>sık görülen semptomlar üzerinden yapılmaktadır.</a:t>
            </a:r>
          </a:p>
          <a:p>
            <a:pPr algn="just"/>
            <a:endParaRPr lang="tr-TR" sz="2400" dirty="0" smtClean="0">
              <a:latin typeface="Comic Sans MS" pitchFamily="66" charset="0"/>
            </a:endParaRPr>
          </a:p>
          <a:p>
            <a:pPr algn="just"/>
            <a:r>
              <a:rPr lang="tr-TR" sz="2400" dirty="0" smtClean="0">
                <a:solidFill>
                  <a:schemeClr val="accent1">
                    <a:lumMod val="50000"/>
                  </a:schemeClr>
                </a:solidFill>
                <a:latin typeface="Comic Sans MS" pitchFamily="66" charset="0"/>
              </a:rPr>
              <a:t>•Olası vaka:</a:t>
            </a:r>
          </a:p>
          <a:p>
            <a:pPr algn="just"/>
            <a:r>
              <a:rPr lang="tr-TR" sz="2400" dirty="0" smtClean="0">
                <a:latin typeface="Comic Sans MS" pitchFamily="66" charset="0"/>
              </a:rPr>
              <a:t>Klinik kriterler, klinik tanımlamaya ek olarak bazı destekleyici </a:t>
            </a:r>
            <a:r>
              <a:rPr lang="tr-TR" sz="2400" dirty="0" err="1" smtClean="0">
                <a:latin typeface="Comic Sans MS" pitchFamily="66" charset="0"/>
              </a:rPr>
              <a:t>laboratuvar</a:t>
            </a:r>
            <a:r>
              <a:rPr lang="tr-TR" sz="2400" dirty="0" smtClean="0">
                <a:latin typeface="Comic Sans MS" pitchFamily="66" charset="0"/>
              </a:rPr>
              <a:t> kriterleri veya epidemiyolojik bağlantısı olan vaka.</a:t>
            </a:r>
          </a:p>
          <a:p>
            <a:pPr algn="just"/>
            <a:endParaRPr lang="tr-TR" sz="2400" dirty="0" smtClean="0">
              <a:latin typeface="Comic Sans MS" pitchFamily="66" charset="0"/>
            </a:endParaRPr>
          </a:p>
          <a:p>
            <a:pPr algn="just"/>
            <a:r>
              <a:rPr lang="tr-TR" sz="2400" dirty="0" smtClean="0">
                <a:solidFill>
                  <a:schemeClr val="accent1">
                    <a:lumMod val="50000"/>
                  </a:schemeClr>
                </a:solidFill>
                <a:latin typeface="Comic Sans MS" pitchFamily="66" charset="0"/>
              </a:rPr>
              <a:t>•Kesin vaka: </a:t>
            </a:r>
          </a:p>
          <a:p>
            <a:pPr algn="just"/>
            <a:r>
              <a:rPr lang="tr-TR" sz="2400" dirty="0" smtClean="0">
                <a:latin typeface="Comic Sans MS" pitchFamily="66" charset="0"/>
              </a:rPr>
              <a:t>Sıklıkla </a:t>
            </a:r>
            <a:r>
              <a:rPr lang="tr-TR" sz="2400" dirty="0" err="1" smtClean="0">
                <a:latin typeface="Comic Sans MS" pitchFamily="66" charset="0"/>
              </a:rPr>
              <a:t>laboratuvarda</a:t>
            </a:r>
            <a:r>
              <a:rPr lang="tr-TR" sz="2400" dirty="0" smtClean="0">
                <a:latin typeface="Comic Sans MS" pitchFamily="66" charset="0"/>
              </a:rPr>
              <a:t> etkenin gösterildiği vakalardır. Bazı hastalıklar için epidemiyolojik bağlantı olması da kesin vaka tanımı kriterleri içinde yer almaktadır.</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85720" y="1142984"/>
            <a:ext cx="8358214" cy="3908762"/>
          </a:xfrm>
          <a:prstGeom prst="rect">
            <a:avLst/>
          </a:prstGeom>
        </p:spPr>
        <p:txBody>
          <a:bodyPr wrap="square">
            <a:spAutoFit/>
          </a:bodyPr>
          <a:lstStyle/>
          <a:p>
            <a:pPr algn="ctr"/>
            <a:r>
              <a:rPr lang="tr-TR" sz="2800" b="1" dirty="0" smtClean="0">
                <a:solidFill>
                  <a:schemeClr val="accent1">
                    <a:lumMod val="50000"/>
                  </a:schemeClr>
                </a:solidFill>
                <a:latin typeface="Comic Sans MS" pitchFamily="66" charset="0"/>
              </a:rPr>
              <a:t>Bulaşıcı Hastalıkların İhbar ve </a:t>
            </a:r>
          </a:p>
          <a:p>
            <a:pPr algn="ctr"/>
            <a:r>
              <a:rPr lang="tr-TR" sz="2800" b="1" dirty="0" smtClean="0">
                <a:solidFill>
                  <a:schemeClr val="accent1">
                    <a:lumMod val="50000"/>
                  </a:schemeClr>
                </a:solidFill>
                <a:latin typeface="Comic Sans MS" pitchFamily="66" charset="0"/>
              </a:rPr>
              <a:t>Bildirim Sistemi Mevzuatı</a:t>
            </a:r>
          </a:p>
          <a:p>
            <a:endParaRPr lang="tr-TR" sz="2400" b="1" dirty="0" smtClean="0">
              <a:latin typeface="Comic Sans MS" pitchFamily="66" charset="0"/>
            </a:endParaRPr>
          </a:p>
          <a:p>
            <a:pPr algn="just">
              <a:buFont typeface="Arial" pitchFamily="34" charset="0"/>
              <a:buChar char="•"/>
            </a:pPr>
            <a:r>
              <a:rPr lang="tr-TR" sz="2400" dirty="0" smtClean="0">
                <a:latin typeface="Comic Sans MS" pitchFamily="66" charset="0"/>
              </a:rPr>
              <a:t> Bulaşıcı Hastalıkların İhbar ve Bildirim Sistemi </a:t>
            </a:r>
          </a:p>
          <a:p>
            <a:pPr algn="just"/>
            <a:r>
              <a:rPr lang="tr-TR" sz="2400" dirty="0" smtClean="0">
                <a:latin typeface="Comic Sans MS" pitchFamily="66" charset="0"/>
              </a:rPr>
              <a:t>2015/18 sayılı genelge ile yeniden güncellenmiştir.</a:t>
            </a:r>
          </a:p>
          <a:p>
            <a:pPr algn="just"/>
            <a:endParaRPr lang="tr-TR" sz="2400" dirty="0" smtClean="0">
              <a:latin typeface="Comic Sans MS" pitchFamily="66" charset="0"/>
            </a:endParaRPr>
          </a:p>
          <a:p>
            <a:pPr algn="just">
              <a:buFont typeface="Arial" pitchFamily="34" charset="0"/>
              <a:buChar char="•"/>
            </a:pPr>
            <a:r>
              <a:rPr lang="tr-TR" sz="2400" dirty="0" smtClean="0">
                <a:latin typeface="Comic Sans MS" pitchFamily="66" charset="0"/>
              </a:rPr>
              <a:t> Bildirimi zorunlu bir bulaşıcı hastalığın ihbarı ve bildiriminden; sağlık hizmeti veren bütün kamu kurum ve kuruluşları ile gerçek ve tüzel kişiler sorumludur.</a:t>
            </a:r>
          </a:p>
          <a:p>
            <a:endParaRPr lang="tr-TR" sz="2400" dirty="0" smtClean="0">
              <a:latin typeface="Comic Sans MS" pitchFamily="66"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928662" y="1166843"/>
            <a:ext cx="7500990" cy="3477875"/>
          </a:xfrm>
          <a:prstGeom prst="rect">
            <a:avLst/>
          </a:prstGeom>
        </p:spPr>
        <p:txBody>
          <a:bodyPr wrap="square">
            <a:spAutoFit/>
          </a:bodyPr>
          <a:lstStyle/>
          <a:p>
            <a:r>
              <a:rPr lang="tr-TR" sz="2800" b="1" dirty="0" smtClean="0">
                <a:solidFill>
                  <a:schemeClr val="accent1">
                    <a:lumMod val="50000"/>
                  </a:schemeClr>
                </a:solidFill>
                <a:latin typeface="Comic Sans MS" pitchFamily="66" charset="0"/>
              </a:rPr>
              <a:t>Bulaşıcı Hastalıkların İhbar ve Bildirimi </a:t>
            </a:r>
          </a:p>
          <a:p>
            <a:endParaRPr lang="tr-TR" sz="2400" dirty="0" smtClean="0">
              <a:latin typeface="Comic Sans MS" pitchFamily="66" charset="0"/>
            </a:endParaRPr>
          </a:p>
          <a:p>
            <a:r>
              <a:rPr lang="tr-TR" sz="2400" dirty="0" smtClean="0">
                <a:latin typeface="Comic Sans MS" pitchFamily="66" charset="0"/>
              </a:rPr>
              <a:t>-A Grubu Bildirimi Zorunlu Bulaşıcı Hastalıklar</a:t>
            </a:r>
          </a:p>
          <a:p>
            <a:endParaRPr lang="tr-TR" sz="2400" dirty="0" smtClean="0">
              <a:latin typeface="Comic Sans MS" pitchFamily="66" charset="0"/>
            </a:endParaRPr>
          </a:p>
          <a:p>
            <a:r>
              <a:rPr lang="tr-TR" sz="2400" dirty="0" smtClean="0">
                <a:latin typeface="Comic Sans MS" pitchFamily="66" charset="0"/>
              </a:rPr>
              <a:t>-B Grubu Bildirimi Zorunlu Bulaşıcı Hastalıklar</a:t>
            </a:r>
          </a:p>
          <a:p>
            <a:endParaRPr lang="tr-TR" sz="2400" dirty="0" smtClean="0">
              <a:latin typeface="Comic Sans MS" pitchFamily="66" charset="0"/>
            </a:endParaRPr>
          </a:p>
          <a:p>
            <a:r>
              <a:rPr lang="tr-TR" sz="2400" dirty="0" smtClean="0">
                <a:latin typeface="Comic Sans MS" pitchFamily="66" charset="0"/>
              </a:rPr>
              <a:t>-C Grubu Bildirimi Zorunlu Bulaşıcı Hastalıklar</a:t>
            </a:r>
          </a:p>
          <a:p>
            <a:endParaRPr lang="tr-TR" sz="2400" dirty="0" smtClean="0">
              <a:latin typeface="Comic Sans MS" pitchFamily="66" charset="0"/>
            </a:endParaRPr>
          </a:p>
          <a:p>
            <a:r>
              <a:rPr lang="tr-TR" sz="2400" dirty="0" smtClean="0">
                <a:latin typeface="Comic Sans MS" pitchFamily="66" charset="0"/>
              </a:rPr>
              <a:t>-D Grubu Bildirimi Zorunlu Etkenler</a:t>
            </a:r>
            <a:endParaRPr lang="tr-TR" sz="2400" dirty="0">
              <a:latin typeface="Comic Sans MS" pitchFamily="66"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85720" y="1142984"/>
            <a:ext cx="8429684" cy="2369880"/>
          </a:xfrm>
          <a:prstGeom prst="rect">
            <a:avLst/>
          </a:prstGeom>
        </p:spPr>
        <p:txBody>
          <a:bodyPr wrap="square">
            <a:spAutoFit/>
          </a:bodyPr>
          <a:lstStyle/>
          <a:p>
            <a:r>
              <a:rPr lang="tr-TR" sz="2800" b="1" dirty="0" smtClean="0">
                <a:solidFill>
                  <a:schemeClr val="accent1">
                    <a:lumMod val="50000"/>
                  </a:schemeClr>
                </a:solidFill>
                <a:latin typeface="Comic Sans MS" pitchFamily="66" charset="0"/>
              </a:rPr>
              <a:t>A Grubu Bildirimi Zorunlu Bulaşıcı Hastalıklar</a:t>
            </a:r>
          </a:p>
          <a:p>
            <a:endParaRPr lang="tr-TR" sz="2400" b="1" dirty="0" smtClean="0">
              <a:latin typeface="Comic Sans MS" pitchFamily="66" charset="0"/>
            </a:endParaRPr>
          </a:p>
          <a:p>
            <a:endParaRPr lang="tr-TR" sz="2400" b="1" dirty="0" smtClean="0">
              <a:latin typeface="Comic Sans MS" pitchFamily="66" charset="0"/>
            </a:endParaRPr>
          </a:p>
          <a:p>
            <a:pPr algn="just"/>
            <a:r>
              <a:rPr lang="tr-TR" sz="2400" dirty="0" smtClean="0">
                <a:latin typeface="Comic Sans MS" pitchFamily="66" charset="0"/>
              </a:rPr>
              <a:t>•Ülke genelinde hizmet veren tüm sağlık kurum ve kuruluşlarında çalışan hekimler tarafından bildirimi yapılacak hastalıkları kapsar.</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71472" y="1571612"/>
            <a:ext cx="8001056" cy="2800767"/>
          </a:xfrm>
          <a:prstGeom prst="rect">
            <a:avLst/>
          </a:prstGeom>
        </p:spPr>
        <p:txBody>
          <a:bodyPr wrap="square">
            <a:spAutoFit/>
          </a:bodyPr>
          <a:lstStyle/>
          <a:p>
            <a:r>
              <a:rPr lang="tr-TR" sz="2800" b="1" dirty="0" smtClean="0">
                <a:solidFill>
                  <a:schemeClr val="accent1">
                    <a:lumMod val="50000"/>
                  </a:schemeClr>
                </a:solidFill>
                <a:latin typeface="Comic Sans MS" pitchFamily="66" charset="0"/>
              </a:rPr>
              <a:t>B Grubu Bildirimi Zorunlu Bulaşıcı Hastalıklar</a:t>
            </a:r>
          </a:p>
          <a:p>
            <a:endParaRPr lang="tr-TR" sz="2800" b="1" dirty="0" smtClean="0">
              <a:solidFill>
                <a:schemeClr val="accent1">
                  <a:lumMod val="50000"/>
                </a:schemeClr>
              </a:solidFill>
              <a:latin typeface="Comic Sans MS" pitchFamily="66" charset="0"/>
            </a:endParaRPr>
          </a:p>
          <a:p>
            <a:r>
              <a:rPr lang="tr-TR" sz="2400" dirty="0" smtClean="0">
                <a:latin typeface="Comic Sans MS" pitchFamily="66" charset="0"/>
              </a:rPr>
              <a:t>•</a:t>
            </a:r>
            <a:r>
              <a:rPr lang="tr-TR" sz="2400" i="1" dirty="0" smtClean="0">
                <a:solidFill>
                  <a:schemeClr val="accent1">
                    <a:lumMod val="50000"/>
                  </a:schemeClr>
                </a:solidFill>
                <a:latin typeface="Comic Sans MS" pitchFamily="66" charset="0"/>
              </a:rPr>
              <a:t>Uluslararası bildirimi zorunlu </a:t>
            </a:r>
            <a:r>
              <a:rPr lang="tr-TR" sz="2400" dirty="0" smtClean="0">
                <a:latin typeface="Comic Sans MS" pitchFamily="66" charset="0"/>
              </a:rPr>
              <a:t>olan hastalıkları ve durumları kapsar.</a:t>
            </a:r>
          </a:p>
          <a:p>
            <a:endParaRPr lang="tr-TR" sz="2400" dirty="0" smtClean="0">
              <a:latin typeface="Comic Sans MS" pitchFamily="66" charset="0"/>
            </a:endParaRPr>
          </a:p>
          <a:p>
            <a:r>
              <a:rPr lang="tr-TR" sz="2400" dirty="0" smtClean="0">
                <a:latin typeface="Comic Sans MS" pitchFamily="66" charset="0"/>
              </a:rPr>
              <a:t>•Ülke genelinde hizmet veren tüm sağlık kurum ve kuruluşlarında çalışan hekimler tarafından yapılacaktır.</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28596" y="1142984"/>
            <a:ext cx="8143932" cy="4955203"/>
          </a:xfrm>
          <a:prstGeom prst="rect">
            <a:avLst/>
          </a:prstGeom>
        </p:spPr>
        <p:txBody>
          <a:bodyPr wrap="square">
            <a:spAutoFit/>
          </a:bodyPr>
          <a:lstStyle/>
          <a:p>
            <a:r>
              <a:rPr lang="tr-TR" sz="2800" b="1" dirty="0" smtClean="0">
                <a:solidFill>
                  <a:schemeClr val="accent1">
                    <a:lumMod val="50000"/>
                  </a:schemeClr>
                </a:solidFill>
                <a:latin typeface="Comic Sans MS" pitchFamily="66" charset="0"/>
              </a:rPr>
              <a:t>B Grubu Bildirimi Zorunlu Bulaşıcı Hastalıklar</a:t>
            </a:r>
          </a:p>
          <a:p>
            <a:endParaRPr lang="tr-TR" sz="2400" b="1" dirty="0" smtClean="0">
              <a:latin typeface="Comic Sans MS" pitchFamily="66" charset="0"/>
            </a:endParaRPr>
          </a:p>
          <a:p>
            <a:r>
              <a:rPr lang="tr-TR" sz="2400" dirty="0" smtClean="0">
                <a:latin typeface="Comic Sans MS" pitchFamily="66" charset="0"/>
              </a:rPr>
              <a:t>•B grubunda yer alan hastalıklar tespit edildiği </a:t>
            </a:r>
            <a:r>
              <a:rPr lang="tr-TR" sz="2400" i="1" dirty="0" smtClean="0">
                <a:solidFill>
                  <a:schemeClr val="accent1">
                    <a:lumMod val="50000"/>
                  </a:schemeClr>
                </a:solidFill>
                <a:latin typeface="Comic Sans MS" pitchFamily="66" charset="0"/>
              </a:rPr>
              <a:t>anda,tek vaka görülmesi durumunda dahi</a:t>
            </a:r>
            <a:r>
              <a:rPr lang="tr-TR" sz="2400" dirty="0" smtClean="0">
                <a:latin typeface="Comic Sans MS" pitchFamily="66" charset="0"/>
              </a:rPr>
              <a:t>,ivedilikle, en hızlı iletişim araçları kullanılarak, direkt olarak Müdürlüğe </a:t>
            </a:r>
            <a:r>
              <a:rPr lang="tr-TR" sz="2400" b="1" i="1" dirty="0" smtClean="0">
                <a:latin typeface="Comic Sans MS" pitchFamily="66" charset="0"/>
              </a:rPr>
              <a:t>İHBAR edilecektir.</a:t>
            </a:r>
          </a:p>
          <a:p>
            <a:endParaRPr lang="tr-TR" sz="2400" b="1" i="1" dirty="0" smtClean="0">
              <a:latin typeface="Comic Sans MS" pitchFamily="66" charset="0"/>
            </a:endParaRPr>
          </a:p>
          <a:p>
            <a:r>
              <a:rPr lang="tr-TR" sz="2400" dirty="0" smtClean="0">
                <a:latin typeface="Comic Sans MS" pitchFamily="66" charset="0"/>
              </a:rPr>
              <a:t>•Müdürlük            Sağlık Bakanlığına</a:t>
            </a:r>
          </a:p>
          <a:p>
            <a:endParaRPr lang="tr-TR" sz="2400" dirty="0" smtClean="0">
              <a:latin typeface="Comic Sans MS" pitchFamily="66" charset="0"/>
            </a:endParaRPr>
          </a:p>
          <a:p>
            <a:r>
              <a:rPr lang="tr-TR" sz="2400" dirty="0" smtClean="0">
                <a:latin typeface="Comic Sans MS" pitchFamily="66" charset="0"/>
              </a:rPr>
              <a:t>•Sağlık Bakanlığı         Uluslararası Bildirim</a:t>
            </a:r>
          </a:p>
          <a:p>
            <a:endParaRPr lang="tr-TR" sz="2400" dirty="0" smtClean="0">
              <a:latin typeface="Comic Sans MS" pitchFamily="66" charset="0"/>
            </a:endParaRPr>
          </a:p>
          <a:p>
            <a:r>
              <a:rPr lang="tr-TR" sz="2400" dirty="0" smtClean="0">
                <a:latin typeface="Comic Sans MS" pitchFamily="66" charset="0"/>
              </a:rPr>
              <a:t>•Hastalık ile ilgili olarak Bakanlık ve/veya Müdürlük kanalı ile inceleme başlatılacaktır.</a:t>
            </a:r>
          </a:p>
        </p:txBody>
      </p:sp>
      <p:sp>
        <p:nvSpPr>
          <p:cNvPr id="3" name="2 Sağ Ok"/>
          <p:cNvSpPr/>
          <p:nvPr/>
        </p:nvSpPr>
        <p:spPr>
          <a:xfrm>
            <a:off x="2143108" y="4000504"/>
            <a:ext cx="71438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3 Sağ Ok"/>
          <p:cNvSpPr/>
          <p:nvPr/>
        </p:nvSpPr>
        <p:spPr>
          <a:xfrm>
            <a:off x="2857488" y="4714884"/>
            <a:ext cx="71438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1"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00034" y="785794"/>
            <a:ext cx="7929618" cy="2000548"/>
          </a:xfrm>
          <a:prstGeom prst="rect">
            <a:avLst/>
          </a:prstGeom>
        </p:spPr>
        <p:txBody>
          <a:bodyPr wrap="square">
            <a:spAutoFit/>
          </a:bodyPr>
          <a:lstStyle/>
          <a:p>
            <a:r>
              <a:rPr lang="tr-TR" sz="2800" b="1" dirty="0" smtClean="0">
                <a:solidFill>
                  <a:schemeClr val="accent1">
                    <a:lumMod val="50000"/>
                  </a:schemeClr>
                </a:solidFill>
                <a:latin typeface="Comic Sans MS" pitchFamily="66" charset="0"/>
              </a:rPr>
              <a:t>C Grubu Bildirimi Zorunlu Bulaşıcı Hastalıklar</a:t>
            </a:r>
          </a:p>
          <a:p>
            <a:endParaRPr lang="tr-TR" sz="2400" b="1" dirty="0" smtClean="0">
              <a:latin typeface="Comic Sans MS" pitchFamily="66" charset="0"/>
            </a:endParaRPr>
          </a:p>
          <a:p>
            <a:endParaRPr lang="tr-TR" sz="2400" b="1" dirty="0" smtClean="0">
              <a:latin typeface="Comic Sans MS" pitchFamily="66" charset="0"/>
            </a:endParaRPr>
          </a:p>
          <a:p>
            <a:r>
              <a:rPr lang="tr-TR" sz="2400" dirty="0" smtClean="0">
                <a:latin typeface="Comic Sans MS" pitchFamily="66" charset="0"/>
              </a:rPr>
              <a:t>•Yataklı tedavi kurumları tarafından</a:t>
            </a:r>
          </a:p>
          <a:p>
            <a:r>
              <a:rPr lang="tr-TR" sz="2400" dirty="0" smtClean="0">
                <a:latin typeface="Comic Sans MS" pitchFamily="66" charset="0"/>
              </a:rPr>
              <a:t> bildirimi yapılacak hastalıkları kapsar.</a:t>
            </a:r>
          </a:p>
        </p:txBody>
      </p:sp>
      <p:pic>
        <p:nvPicPr>
          <p:cNvPr id="2050" name="Picture 2"/>
          <p:cNvPicPr>
            <a:picLocks noChangeAspect="1" noChangeArrowheads="1"/>
          </p:cNvPicPr>
          <p:nvPr/>
        </p:nvPicPr>
        <p:blipFill>
          <a:blip r:embed="rId2"/>
          <a:srcRect/>
          <a:stretch>
            <a:fillRect/>
          </a:stretch>
        </p:blipFill>
        <p:spPr bwMode="auto">
          <a:xfrm>
            <a:off x="5143504" y="3214686"/>
            <a:ext cx="2643206" cy="220504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1" y="0"/>
            <a:ext cx="9144000"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2910" y="714356"/>
            <a:ext cx="7143800" cy="3108543"/>
          </a:xfrm>
          <a:prstGeom prst="rect">
            <a:avLst/>
          </a:prstGeom>
        </p:spPr>
        <p:txBody>
          <a:bodyPr wrap="square">
            <a:spAutoFit/>
          </a:bodyPr>
          <a:lstStyle/>
          <a:p>
            <a:r>
              <a:rPr lang="tr-TR" sz="2800" b="1" dirty="0" smtClean="0">
                <a:solidFill>
                  <a:schemeClr val="accent1">
                    <a:lumMod val="50000"/>
                  </a:schemeClr>
                </a:solidFill>
                <a:latin typeface="Comic Sans MS" pitchFamily="66" charset="0"/>
              </a:rPr>
              <a:t>D Grubu Bildirimi Zorunlu Etkenler</a:t>
            </a:r>
          </a:p>
          <a:p>
            <a:endParaRPr lang="tr-TR" sz="2400" b="1" dirty="0" smtClean="0">
              <a:latin typeface="Comic Sans MS" pitchFamily="66" charset="0"/>
            </a:endParaRPr>
          </a:p>
          <a:p>
            <a:pPr algn="just"/>
            <a:r>
              <a:rPr lang="tr-TR" sz="2400" dirty="0" smtClean="0">
                <a:latin typeface="Comic Sans MS" pitchFamily="66" charset="0"/>
              </a:rPr>
              <a:t>•Tanı koyma kapasitesine sahip veya </a:t>
            </a:r>
            <a:r>
              <a:rPr lang="tr-TR" sz="2400" dirty="0" err="1" smtClean="0">
                <a:latin typeface="Comic Sans MS" pitchFamily="66" charset="0"/>
              </a:rPr>
              <a:t>sentinel</a:t>
            </a:r>
            <a:r>
              <a:rPr lang="tr-TR" sz="2400" dirty="0" smtClean="0">
                <a:latin typeface="Comic Sans MS" pitchFamily="66" charset="0"/>
              </a:rPr>
              <a:t> </a:t>
            </a:r>
            <a:r>
              <a:rPr lang="tr-TR" sz="2400" dirty="0" err="1" smtClean="0">
                <a:latin typeface="Comic Sans MS" pitchFamily="66" charset="0"/>
              </a:rPr>
              <a:t>laboratuvarlar</a:t>
            </a:r>
            <a:r>
              <a:rPr lang="tr-TR" sz="2400" dirty="0" smtClean="0">
                <a:latin typeface="Comic Sans MS" pitchFamily="66" charset="0"/>
              </a:rPr>
              <a:t> tarafından tespit edilen etkenleri kapsar.</a:t>
            </a:r>
          </a:p>
          <a:p>
            <a:pPr algn="just"/>
            <a:endParaRPr lang="tr-TR" sz="2400" dirty="0" smtClean="0">
              <a:latin typeface="Comic Sans MS" pitchFamily="66" charset="0"/>
            </a:endParaRPr>
          </a:p>
          <a:p>
            <a:pPr algn="just"/>
            <a:r>
              <a:rPr lang="tr-TR" sz="2400" dirty="0" smtClean="0">
                <a:latin typeface="Comic Sans MS" pitchFamily="66" charset="0"/>
              </a:rPr>
              <a:t>•</a:t>
            </a:r>
            <a:r>
              <a:rPr lang="tr-TR" sz="2400" dirty="0" err="1" smtClean="0">
                <a:latin typeface="Comic Sans MS" pitchFamily="66" charset="0"/>
              </a:rPr>
              <a:t>Enfeksiyöz</a:t>
            </a:r>
            <a:r>
              <a:rPr lang="tr-TR" sz="2400" dirty="0" smtClean="0">
                <a:latin typeface="Comic Sans MS" pitchFamily="66" charset="0"/>
              </a:rPr>
              <a:t> etkenin bildirimi </a:t>
            </a:r>
            <a:r>
              <a:rPr lang="tr-TR" sz="2400" dirty="0" err="1" smtClean="0">
                <a:latin typeface="Comic Sans MS" pitchFamily="66" charset="0"/>
              </a:rPr>
              <a:t>laboratuvarlar</a:t>
            </a:r>
            <a:r>
              <a:rPr lang="tr-TR" sz="2400" dirty="0" smtClean="0">
                <a:latin typeface="Comic Sans MS" pitchFamily="66" charset="0"/>
              </a:rPr>
              <a:t> tarafından yapılacaktır.</a:t>
            </a:r>
          </a:p>
        </p:txBody>
      </p:sp>
      <p:pic>
        <p:nvPicPr>
          <p:cNvPr id="3074" name="Picture 2"/>
          <p:cNvPicPr>
            <a:picLocks noChangeAspect="1" noChangeArrowheads="1"/>
          </p:cNvPicPr>
          <p:nvPr/>
        </p:nvPicPr>
        <p:blipFill>
          <a:blip r:embed="rId2"/>
          <a:srcRect/>
          <a:stretch>
            <a:fillRect/>
          </a:stretch>
        </p:blipFill>
        <p:spPr bwMode="auto">
          <a:xfrm>
            <a:off x="6643702" y="4572008"/>
            <a:ext cx="2143125" cy="211455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1" y="0"/>
            <a:ext cx="9143999"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28596" y="857232"/>
            <a:ext cx="8215370" cy="4524315"/>
          </a:xfrm>
          <a:prstGeom prst="rect">
            <a:avLst/>
          </a:prstGeom>
        </p:spPr>
        <p:txBody>
          <a:bodyPr wrap="square">
            <a:spAutoFit/>
          </a:bodyPr>
          <a:lstStyle/>
          <a:p>
            <a:r>
              <a:rPr lang="tr-TR" sz="2400" dirty="0" smtClean="0">
                <a:latin typeface="Comic Sans MS" pitchFamily="66" charset="0"/>
              </a:rPr>
              <a:t>Kurum tarafından </a:t>
            </a:r>
            <a:r>
              <a:rPr lang="tr-TR" sz="2400" dirty="0" err="1" smtClean="0">
                <a:latin typeface="Comic Sans MS" pitchFamily="66" charset="0"/>
              </a:rPr>
              <a:t>sentinel</a:t>
            </a:r>
            <a:r>
              <a:rPr lang="tr-TR" sz="2400" dirty="0" smtClean="0">
                <a:latin typeface="Comic Sans MS" pitchFamily="66" charset="0"/>
              </a:rPr>
              <a:t> ve </a:t>
            </a:r>
            <a:r>
              <a:rPr lang="tr-TR" sz="2400" dirty="0" err="1" smtClean="0">
                <a:latin typeface="Comic Sans MS" pitchFamily="66" charset="0"/>
              </a:rPr>
              <a:t>sendromik</a:t>
            </a:r>
            <a:r>
              <a:rPr lang="tr-TR" sz="2400" dirty="0" smtClean="0">
                <a:latin typeface="Comic Sans MS" pitchFamily="66" charset="0"/>
              </a:rPr>
              <a:t> </a:t>
            </a:r>
            <a:r>
              <a:rPr lang="tr-TR" sz="2400" dirty="0" err="1" smtClean="0">
                <a:latin typeface="Comic Sans MS" pitchFamily="66" charset="0"/>
              </a:rPr>
              <a:t>sürveyans</a:t>
            </a:r>
            <a:r>
              <a:rPr lang="tr-TR" sz="2400" dirty="0" smtClean="0">
                <a:latin typeface="Comic Sans MS" pitchFamily="66" charset="0"/>
              </a:rPr>
              <a:t> kapsamında değerlendirilen;</a:t>
            </a:r>
          </a:p>
          <a:p>
            <a:endParaRPr lang="tr-TR" sz="2400" dirty="0" smtClean="0">
              <a:latin typeface="Comic Sans MS" pitchFamily="66" charset="0"/>
            </a:endParaRPr>
          </a:p>
          <a:p>
            <a:r>
              <a:rPr lang="tr-TR" sz="2400" dirty="0" smtClean="0">
                <a:latin typeface="Comic Sans MS" pitchFamily="66" charset="0"/>
              </a:rPr>
              <a:t>•Akut bağırsak enfeksiyonu,</a:t>
            </a:r>
          </a:p>
          <a:p>
            <a:r>
              <a:rPr lang="tr-TR" sz="2400" dirty="0" smtClean="0">
                <a:latin typeface="Comic Sans MS" pitchFamily="66" charset="0"/>
              </a:rPr>
              <a:t>•</a:t>
            </a:r>
            <a:r>
              <a:rPr lang="tr-TR" sz="2400" dirty="0" err="1" smtClean="0">
                <a:latin typeface="Comic Sans MS" pitchFamily="66" charset="0"/>
              </a:rPr>
              <a:t>Makülopapüler</a:t>
            </a:r>
            <a:r>
              <a:rPr lang="tr-TR" sz="2400" dirty="0" smtClean="0">
                <a:latin typeface="Comic Sans MS" pitchFamily="66" charset="0"/>
              </a:rPr>
              <a:t> döküntülü hastalıklar,</a:t>
            </a:r>
          </a:p>
          <a:p>
            <a:r>
              <a:rPr lang="tr-TR" sz="2400" dirty="0" smtClean="0">
                <a:latin typeface="Comic Sans MS" pitchFamily="66" charset="0"/>
              </a:rPr>
              <a:t>•Akut </a:t>
            </a:r>
            <a:r>
              <a:rPr lang="tr-TR" sz="2400" dirty="0" err="1" smtClean="0">
                <a:latin typeface="Comic Sans MS" pitchFamily="66" charset="0"/>
              </a:rPr>
              <a:t>flask</a:t>
            </a:r>
            <a:r>
              <a:rPr lang="tr-TR" sz="2400" dirty="0" smtClean="0">
                <a:latin typeface="Comic Sans MS" pitchFamily="66" charset="0"/>
              </a:rPr>
              <a:t> paralizi,</a:t>
            </a:r>
          </a:p>
          <a:p>
            <a:r>
              <a:rPr lang="tr-TR" sz="2400" dirty="0" smtClean="0">
                <a:latin typeface="Comic Sans MS" pitchFamily="66" charset="0"/>
              </a:rPr>
              <a:t>•</a:t>
            </a:r>
            <a:r>
              <a:rPr lang="tr-TR" sz="2400" dirty="0" err="1" smtClean="0">
                <a:latin typeface="Comic Sans MS" pitchFamily="66" charset="0"/>
              </a:rPr>
              <a:t>Maternal</a:t>
            </a:r>
            <a:r>
              <a:rPr lang="tr-TR" sz="2400" dirty="0" smtClean="0">
                <a:latin typeface="Comic Sans MS" pitchFamily="66" charset="0"/>
              </a:rPr>
              <a:t> </a:t>
            </a:r>
            <a:r>
              <a:rPr lang="tr-TR" sz="2400" dirty="0" err="1" smtClean="0">
                <a:latin typeface="Comic Sans MS" pitchFamily="66" charset="0"/>
              </a:rPr>
              <a:t>neonatal</a:t>
            </a:r>
            <a:r>
              <a:rPr lang="tr-TR" sz="2400" dirty="0" smtClean="0">
                <a:latin typeface="Comic Sans MS" pitchFamily="66" charset="0"/>
              </a:rPr>
              <a:t> </a:t>
            </a:r>
            <a:r>
              <a:rPr lang="tr-TR" sz="2400" dirty="0" err="1" smtClean="0">
                <a:latin typeface="Comic Sans MS" pitchFamily="66" charset="0"/>
              </a:rPr>
              <a:t>tetanoz</a:t>
            </a:r>
            <a:endParaRPr lang="tr-TR" sz="2400" dirty="0" smtClean="0">
              <a:latin typeface="Comic Sans MS" pitchFamily="66" charset="0"/>
            </a:endParaRPr>
          </a:p>
          <a:p>
            <a:r>
              <a:rPr lang="tr-TR" sz="2400" dirty="0" smtClean="0">
                <a:latin typeface="Comic Sans MS" pitchFamily="66" charset="0"/>
              </a:rPr>
              <a:t>•</a:t>
            </a:r>
            <a:r>
              <a:rPr lang="tr-TR" sz="2400" dirty="0" err="1" smtClean="0">
                <a:latin typeface="Comic Sans MS" pitchFamily="66" charset="0"/>
              </a:rPr>
              <a:t>İnfluenza</a:t>
            </a:r>
            <a:r>
              <a:rPr lang="tr-TR" sz="2400" dirty="0" smtClean="0">
                <a:latin typeface="Comic Sans MS" pitchFamily="66" charset="0"/>
              </a:rPr>
              <a:t> gibi</a:t>
            </a:r>
          </a:p>
          <a:p>
            <a:endParaRPr lang="tr-TR" sz="2400" dirty="0" smtClean="0">
              <a:latin typeface="Comic Sans MS" pitchFamily="66" charset="0"/>
            </a:endParaRPr>
          </a:p>
          <a:p>
            <a:endParaRPr lang="tr-TR" sz="2400" dirty="0" smtClean="0">
              <a:latin typeface="Comic Sans MS" pitchFamily="66" charset="0"/>
            </a:endParaRPr>
          </a:p>
          <a:p>
            <a:r>
              <a:rPr lang="tr-TR" sz="2400" dirty="0" smtClean="0">
                <a:latin typeface="Comic Sans MS" pitchFamily="66" charset="0"/>
              </a:rPr>
              <a:t>Bazı özel hastalıklar ve sendromlar için özel </a:t>
            </a:r>
            <a:r>
              <a:rPr lang="tr-TR" sz="2400" dirty="0" err="1" smtClean="0">
                <a:latin typeface="Comic Sans MS" pitchFamily="66" charset="0"/>
              </a:rPr>
              <a:t>sürveyanslar</a:t>
            </a:r>
            <a:r>
              <a:rPr lang="tr-TR" sz="2400" dirty="0" smtClean="0">
                <a:latin typeface="Comic Sans MS" pitchFamily="66" charset="0"/>
              </a:rPr>
              <a:t> yürütülmektedir.</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357158" y="214290"/>
            <a:ext cx="8429684" cy="64294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2910" y="1643050"/>
            <a:ext cx="7715304" cy="2308324"/>
          </a:xfrm>
          <a:prstGeom prst="rect">
            <a:avLst/>
          </a:prstGeom>
        </p:spPr>
        <p:txBody>
          <a:bodyPr wrap="square">
            <a:spAutoFit/>
          </a:bodyPr>
          <a:lstStyle/>
          <a:p>
            <a:pPr algn="just"/>
            <a:endParaRPr lang="tr-TR" sz="2400" dirty="0" smtClean="0">
              <a:latin typeface="Comic Sans MS" pitchFamily="66" charset="0"/>
            </a:endParaRPr>
          </a:p>
          <a:p>
            <a:pPr algn="just"/>
            <a:r>
              <a:rPr lang="tr-TR" sz="2400" dirty="0" smtClean="0">
                <a:latin typeface="Comic Sans MS" pitchFamily="66" charset="0"/>
              </a:rPr>
              <a:t>İhbar ve bildirim sistemi uygulanırken,</a:t>
            </a:r>
          </a:p>
          <a:p>
            <a:pPr algn="just"/>
            <a:endParaRPr lang="tr-TR" sz="2400" dirty="0" smtClean="0">
              <a:latin typeface="Comic Sans MS" pitchFamily="66" charset="0"/>
            </a:endParaRPr>
          </a:p>
          <a:p>
            <a:pPr algn="just"/>
            <a:r>
              <a:rPr lang="tr-TR" sz="2400" dirty="0" smtClean="0">
                <a:latin typeface="Comic Sans MS" pitchFamily="66" charset="0"/>
              </a:rPr>
              <a:t>dünyada yaşanan gelişmeler doğrultusunda güncellenen bildirimi zorunlu bulaşıcı hastalıklar listesi ve standart vaka tanımları esas alınacaktır.</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4357686" y="4714884"/>
            <a:ext cx="3219151" cy="646331"/>
          </a:xfrm>
          <a:prstGeom prst="rect">
            <a:avLst/>
          </a:prstGeom>
          <a:noFill/>
        </p:spPr>
        <p:txBody>
          <a:bodyPr wrap="none" rtlCol="0">
            <a:spAutoFit/>
          </a:bodyPr>
          <a:lstStyle/>
          <a:p>
            <a:r>
              <a:rPr lang="tr-TR" sz="3600" dirty="0" smtClean="0">
                <a:solidFill>
                  <a:schemeClr val="accent1">
                    <a:lumMod val="50000"/>
                  </a:schemeClr>
                </a:solidFill>
                <a:latin typeface="Comic Sans MS" pitchFamily="66" charset="0"/>
              </a:rPr>
              <a:t>Teşekkürler….</a:t>
            </a:r>
            <a:endParaRPr lang="tr-TR" sz="3600" dirty="0">
              <a:solidFill>
                <a:schemeClr val="accent1">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2298</TotalTime>
  <Words>4009</Words>
  <Application>Microsoft Office PowerPoint</Application>
  <PresentationFormat>Ekran Gösterisi (4:3)</PresentationFormat>
  <Paragraphs>809</Paragraphs>
  <Slides>90</Slides>
  <Notes>30</Notes>
  <HiddenSlides>0</HiddenSlides>
  <MMClips>0</MMClips>
  <ScaleCrop>false</ScaleCrop>
  <HeadingPairs>
    <vt:vector size="4" baseType="variant">
      <vt:variant>
        <vt:lpstr>Tema</vt:lpstr>
      </vt:variant>
      <vt:variant>
        <vt:i4>1</vt:i4>
      </vt:variant>
      <vt:variant>
        <vt:lpstr>Slayt Başlıkları</vt:lpstr>
      </vt:variant>
      <vt:variant>
        <vt:i4>90</vt:i4>
      </vt:variant>
    </vt:vector>
  </HeadingPairs>
  <TitlesOfParts>
    <vt:vector size="91" baseType="lpstr">
      <vt:lpstr>Cumba</vt:lpstr>
      <vt:lpstr>Bulaşıcı hastalıklarda epidemiyoloji</vt:lpstr>
      <vt:lpstr>Sunum planı</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Kuluçka Süresi </vt:lpstr>
      <vt:lpstr>Slayt 20</vt:lpstr>
      <vt:lpstr>BULAŞMA YOLUNA AİT ÖZELLİKLER</vt:lpstr>
      <vt:lpstr>Slayt 22</vt:lpstr>
      <vt:lpstr>Slayt 23</vt:lpstr>
      <vt:lpstr>Slayt 24</vt:lpstr>
      <vt:lpstr>Salgın Kaynakları</vt:lpstr>
      <vt:lpstr>Salgın İncelemesi ve Kontrolü</vt:lpstr>
      <vt:lpstr>Slayt 27</vt:lpstr>
      <vt:lpstr>Slayt 28</vt:lpstr>
      <vt:lpstr>Slayt 29</vt:lpstr>
      <vt:lpstr>VAKALAR??</vt:lpstr>
      <vt:lpstr>Slayt 31</vt:lpstr>
      <vt:lpstr>Zaman Özellikleri</vt:lpstr>
      <vt:lpstr>Tek Kaynaklı Salgın (Kısa Maruziyet Süreli)</vt:lpstr>
      <vt:lpstr>Tek Kaynaklı Salgın (Uzun Maruziyet Süreli)</vt:lpstr>
      <vt:lpstr>Yer Özellikleri</vt:lpstr>
      <vt:lpstr>KİŞİ ÖZELLİKLERİ</vt:lpstr>
      <vt:lpstr>Slayt 37</vt:lpstr>
      <vt:lpstr>Slayt 38</vt:lpstr>
      <vt:lpstr>Slayt 39</vt:lpstr>
      <vt:lpstr>Slayt 40</vt:lpstr>
      <vt:lpstr>Slayt 41</vt:lpstr>
      <vt:lpstr>Bulaşıcı Hastalıkların Önemi</vt:lpstr>
      <vt:lpstr>Slayt 43</vt:lpstr>
      <vt:lpstr>Slayt 44</vt:lpstr>
      <vt:lpstr>Slayt 45</vt:lpstr>
      <vt:lpstr>Slayt 46</vt:lpstr>
      <vt:lpstr>Slayt 47</vt:lpstr>
      <vt:lpstr>Slayt 48</vt:lpstr>
      <vt:lpstr>Slayt 49</vt:lpstr>
      <vt:lpstr>Slayt 50</vt:lpstr>
      <vt:lpstr>Slayt 51</vt:lpstr>
      <vt:lpstr>Slayt 52</vt:lpstr>
      <vt:lpstr>BULAŞICI HASTALIKLARIN   İHBARI   VE BİLDİRİMİ SİSTEMİ </vt:lpstr>
      <vt:lpstr>Slayt 54</vt:lpstr>
      <vt:lpstr>Sürveyans;</vt:lpstr>
      <vt:lpstr>Slayt 56</vt:lpstr>
      <vt:lpstr>Slayt 57</vt:lpstr>
      <vt:lpstr>Slayt 58</vt:lpstr>
      <vt:lpstr>Sürveyans türleri</vt:lpstr>
      <vt:lpstr>a)Pasif sürveyans</vt:lpstr>
      <vt:lpstr>b)Aktif sürveyans</vt:lpstr>
      <vt:lpstr>c)Nöbetçi (sentinel) sürveyans</vt:lpstr>
      <vt:lpstr>SÜRVEYANS SİSTEMİ KAPSAMINDA BİLDİRİMİ YAPILACAK HASTALIKLAR</vt:lpstr>
      <vt:lpstr>SÜRVEYANS SİSTEMİ KAPSAMINDA BİLDİRİMİ YAPILACAK HASTALIKLAR</vt:lpstr>
      <vt:lpstr>Slayt 65</vt:lpstr>
      <vt:lpstr>Slayt 66</vt:lpstr>
      <vt:lpstr>Slayt 67</vt:lpstr>
      <vt:lpstr>Slayt 68</vt:lpstr>
      <vt:lpstr>Slayt 69</vt:lpstr>
      <vt:lpstr>Slayt 70</vt:lpstr>
      <vt:lpstr>Slayt 71</vt:lpstr>
      <vt:lpstr>Slayt 72</vt:lpstr>
      <vt:lpstr>Slayt 73</vt:lpstr>
      <vt:lpstr>Slayt 74</vt:lpstr>
      <vt:lpstr>Slayt 75</vt:lpstr>
      <vt:lpstr>Slayt 76</vt:lpstr>
      <vt:lpstr>Slayt 77</vt:lpstr>
      <vt:lpstr>Slayt 78</vt:lpstr>
      <vt:lpstr>Slayt 79</vt:lpstr>
      <vt:lpstr>Slayt 80</vt:lpstr>
      <vt:lpstr>Slayt 81</vt:lpstr>
      <vt:lpstr>Slayt 82</vt:lpstr>
      <vt:lpstr>Slayt 83</vt:lpstr>
      <vt:lpstr>Slayt 84</vt:lpstr>
      <vt:lpstr>Slayt 85</vt:lpstr>
      <vt:lpstr>Slayt 86</vt:lpstr>
      <vt:lpstr>Slayt 87</vt:lpstr>
      <vt:lpstr>Slayt 88</vt:lpstr>
      <vt:lpstr>Slayt 89</vt:lpstr>
      <vt:lpstr>Slayt 90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admin</dc:creator>
  <cp:lastModifiedBy>admin</cp:lastModifiedBy>
  <cp:revision>244</cp:revision>
  <dcterms:created xsi:type="dcterms:W3CDTF">2019-12-27T11:24:47Z</dcterms:created>
  <dcterms:modified xsi:type="dcterms:W3CDTF">2020-03-11T11:41:41Z</dcterms:modified>
</cp:coreProperties>
</file>