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8" r:id="rId2"/>
    <p:sldId id="269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0" r:id="rId14"/>
    <p:sldId id="266" r:id="rId15"/>
    <p:sldId id="267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unu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499582-91B6-4BBD-9434-6D548FFCB64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67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unu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63D56D-3EA4-490A-9F18-B683C4A38DF4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657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unu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23A2DC-FEB5-4444-A98F-F3C3ADBC5487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75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7FD7D1-2FD9-4785-9EF7-BD680897352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724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8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10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37C0C9-6A40-4C3D-842E-B4EE140BB12D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909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sunu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4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28B84-BC06-456B-8883-7FE1CA2EC23B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55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sunu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B0647-CDED-48E2-B98A-A0BC6DAC1F26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70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E71906-5EDB-4146-8774-5E81720D7A36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82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B56B4-BE7D-4DA1-BFF0-AE48AD503698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420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unu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490A7-E277-40FD-A2ED-FDAD18A41EF7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162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unu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73EF07-D1FF-44D0-B1F9-70437B6FD0F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742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297013-AE82-41FE-8415-CBB83F1CFCF7}" type="slidenum">
              <a:rPr lang="tr-TR" altLang="tr-T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82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sunu kap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393238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altLang="tr-TR" b="1" smtClean="0"/>
              <a:t>Optisyenlik Programı</a:t>
            </a:r>
          </a:p>
        </p:txBody>
      </p:sp>
      <p:sp>
        <p:nvSpPr>
          <p:cNvPr id="3076" name="Rectangle 8"/>
          <p:cNvSpPr txBox="1">
            <a:spLocks noChangeArrowheads="1"/>
          </p:cNvSpPr>
          <p:nvPr/>
        </p:nvSpPr>
        <p:spPr bwMode="auto">
          <a:xfrm>
            <a:off x="2627313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tr-TR" altLang="tr-TR" sz="3200" b="1">
                <a:solidFill>
                  <a:srgbClr val="000000"/>
                </a:solidFill>
              </a:rPr>
              <a:t>SAĞLIK HİZMETLERİ MYO</a:t>
            </a:r>
          </a:p>
        </p:txBody>
      </p:sp>
      <p:sp>
        <p:nvSpPr>
          <p:cNvPr id="3077" name="Rectangle 8"/>
          <p:cNvSpPr txBox="1">
            <a:spLocks noChangeArrowheads="1"/>
          </p:cNvSpPr>
          <p:nvPr/>
        </p:nvSpPr>
        <p:spPr bwMode="auto">
          <a:xfrm>
            <a:off x="2843213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tr-TR" altLang="tr-TR" sz="2400" b="1" i="1">
                <a:solidFill>
                  <a:srgbClr val="000000"/>
                </a:solidFill>
              </a:rPr>
              <a:t>OPT117 – Opsiyenliğe Giriş</a:t>
            </a:r>
          </a:p>
        </p:txBody>
      </p:sp>
      <p:sp>
        <p:nvSpPr>
          <p:cNvPr id="3078" name="Rectangle 8"/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tr-TR" altLang="tr-TR" sz="2000" b="1" i="1">
                <a:solidFill>
                  <a:srgbClr val="7F7F7F"/>
                </a:solidFill>
              </a:rPr>
              <a:t>Öğr.Gör. Hayrettin KATİPOĞLU</a:t>
            </a:r>
          </a:p>
        </p:txBody>
      </p:sp>
    </p:spTree>
    <p:extLst>
      <p:ext uri="{BB962C8B-B14F-4D97-AF65-F5344CB8AC3E}">
        <p14:creationId xmlns:p14="http://schemas.microsoft.com/office/powerpoint/2010/main" val="175336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pPr eaLnBrk="1" hangingPunct="1"/>
            <a:r>
              <a:rPr lang="tr-TR" altLang="tr-TR" sz="4400" dirty="0" smtClean="0"/>
              <a:t>Temel Tanımlar, Kavramlar ve Semboller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3050"/>
            <a:ext cx="1676400" cy="762000"/>
          </a:xfrm>
        </p:spPr>
        <p:txBody>
          <a:bodyPr/>
          <a:lstStyle/>
          <a:p>
            <a:pPr eaLnBrk="1" hangingPunct="1"/>
            <a:r>
              <a:rPr lang="tr-TR" altLang="tr-TR" sz="2800" i="1" dirty="0" smtClean="0"/>
              <a:t>6. </a:t>
            </a:r>
            <a:r>
              <a:rPr lang="tr-TR" altLang="tr-TR" sz="2800" i="1" dirty="0" smtClean="0"/>
              <a:t>Hafta</a:t>
            </a:r>
          </a:p>
        </p:txBody>
      </p:sp>
      <p:pic>
        <p:nvPicPr>
          <p:cNvPr id="14340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Rectangle 3"/>
          <p:cNvSpPr txBox="1">
            <a:spLocks noChangeArrowheads="1"/>
          </p:cNvSpPr>
          <p:nvPr/>
        </p:nvSpPr>
        <p:spPr bwMode="auto">
          <a:xfrm>
            <a:off x="1638300" y="2957513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tr-TR" altLang="tr-TR" sz="3200" b="1" i="1" dirty="0">
                <a:solidFill>
                  <a:srgbClr val="000000"/>
                </a:solidFill>
              </a:rPr>
              <a:t>OPT117 – </a:t>
            </a:r>
            <a:r>
              <a:rPr lang="tr-TR" altLang="tr-TR" sz="3200" b="1" i="1" dirty="0" err="1">
                <a:solidFill>
                  <a:srgbClr val="000000"/>
                </a:solidFill>
              </a:rPr>
              <a:t>Opsiyenliğe</a:t>
            </a:r>
            <a:r>
              <a:rPr lang="tr-TR" altLang="tr-TR" sz="3200" b="1" i="1" dirty="0">
                <a:solidFill>
                  <a:srgbClr val="000000"/>
                </a:solidFill>
              </a:rPr>
              <a:t> Giriş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</a:pPr>
            <a:endParaRPr lang="tr-TR" altLang="tr-TR" sz="32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23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395536" y="116632"/>
            <a:ext cx="8352928" cy="595272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en-US" dirty="0"/>
              <a:t>ABBE </a:t>
            </a:r>
            <a:r>
              <a:rPr lang="en-US" dirty="0" smtClean="0"/>
              <a:t>DEĞERİ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err="1" smtClean="0"/>
              <a:t>Oftalmik</a:t>
            </a:r>
            <a:r>
              <a:rPr lang="tr-TR" dirty="0" smtClean="0"/>
              <a:t> </a:t>
            </a:r>
            <a:r>
              <a:rPr lang="tr-TR" dirty="0"/>
              <a:t>lensin (gözlük </a:t>
            </a:r>
            <a:r>
              <a:rPr lang="tr-TR" dirty="0" smtClean="0"/>
              <a:t>camının</a:t>
            </a:r>
            <a:r>
              <a:rPr lang="tr-TR" dirty="0"/>
              <a:t>), beyaz renklerin </a:t>
            </a:r>
            <a:r>
              <a:rPr lang="tr-TR" dirty="0" smtClean="0"/>
              <a:t>tonlarını </a:t>
            </a:r>
            <a:r>
              <a:rPr lang="tr-TR" dirty="0"/>
              <a:t>ayırt etme </a:t>
            </a:r>
            <a:r>
              <a:rPr lang="tr-TR" dirty="0" smtClean="0"/>
              <a:t>değeri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ANTİREFLE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Mercek </a:t>
            </a:r>
            <a:r>
              <a:rPr lang="tr-TR" dirty="0"/>
              <a:t>yüzeyine gelen </a:t>
            </a:r>
            <a:r>
              <a:rPr lang="tr-TR" dirty="0" smtClean="0"/>
              <a:t>ışının </a:t>
            </a:r>
            <a:r>
              <a:rPr lang="tr-TR" dirty="0"/>
              <a:t>yansıma </a:t>
            </a:r>
            <a:r>
              <a:rPr lang="tr-TR" dirty="0" smtClean="0"/>
              <a:t>oranını azaltan </a:t>
            </a:r>
            <a:r>
              <a:rPr lang="tr-TR" dirty="0"/>
              <a:t>kaplama </a:t>
            </a:r>
            <a:r>
              <a:rPr lang="tr-TR" dirty="0" smtClean="0"/>
              <a:t>çeşidi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ASTİGMAT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Kornea yüzeyinin tam küresel bir şekle sahip olmaması </a:t>
            </a:r>
            <a:r>
              <a:rPr lang="tr-TR" dirty="0" smtClean="0"/>
              <a:t>durumu</a:t>
            </a: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9826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611560" y="188640"/>
            <a:ext cx="7714104" cy="595272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BİFOKAL GÖZLÜK CAMI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Uzak </a:t>
            </a:r>
            <a:r>
              <a:rPr lang="tr-TR" dirty="0"/>
              <a:t>ve yakın görüşe sahip, alt kısmında yakın. için </a:t>
            </a:r>
            <a:r>
              <a:rPr lang="tr-TR" dirty="0" err="1"/>
              <a:t>segment</a:t>
            </a:r>
            <a:r>
              <a:rPr lang="tr-TR" dirty="0"/>
              <a:t> bulunan, iki ayrı </a:t>
            </a:r>
            <a:r>
              <a:rPr lang="tr-TR" dirty="0" err="1"/>
              <a:t>diyoptrik</a:t>
            </a:r>
            <a:r>
              <a:rPr lang="tr-TR" dirty="0"/>
              <a:t> güce sahip gözlük </a:t>
            </a:r>
            <a:r>
              <a:rPr lang="tr-TR" dirty="0" smtClean="0"/>
              <a:t>camı</a:t>
            </a: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r>
              <a:rPr lang="tr-TR" dirty="0"/>
              <a:t>BURUN EKARTMANI </a:t>
            </a:r>
            <a:endParaRPr lang="tr-TR" dirty="0" smtClean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Burun </a:t>
            </a:r>
            <a:r>
              <a:rPr lang="tr-TR" dirty="0"/>
              <a:t>genişliği </a:t>
            </a:r>
            <a:r>
              <a:rPr lang="tr-TR" dirty="0" smtClean="0"/>
              <a:t>ölçüsü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CAMIN </a:t>
            </a:r>
            <a:r>
              <a:rPr lang="tr-TR" dirty="0"/>
              <a:t>KENAR </a:t>
            </a:r>
            <a:r>
              <a:rPr lang="tr-TR" dirty="0" smtClean="0"/>
              <a:t>FORMU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Gözlük </a:t>
            </a:r>
            <a:r>
              <a:rPr lang="tr-TR" dirty="0"/>
              <a:t>camının monte edileceği çerçeveye uygunluğu için oluşturulan kenar kesim </a:t>
            </a:r>
            <a:r>
              <a:rPr lang="tr-TR" dirty="0" smtClean="0"/>
              <a:t>şekli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5819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683568" y="260648"/>
            <a:ext cx="7714104" cy="5952728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tr-TR" dirty="0"/>
              <a:t>ÇAPAK </a:t>
            </a:r>
            <a:endParaRPr lang="tr-TR" dirty="0" smtClean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Cam </a:t>
            </a:r>
            <a:r>
              <a:rPr lang="tr-TR" dirty="0"/>
              <a:t>kenarlarından küçük bir </a:t>
            </a:r>
            <a:r>
              <a:rPr lang="tr-TR" dirty="0" smtClean="0"/>
              <a:t>parçanın </a:t>
            </a:r>
            <a:r>
              <a:rPr lang="tr-TR" dirty="0"/>
              <a:t>koparak </a:t>
            </a:r>
            <a:r>
              <a:rPr lang="tr-TR" dirty="0" smtClean="0"/>
              <a:t>ayrılması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DİYOPTRİ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err="1" smtClean="0"/>
              <a:t>Optik'te</a:t>
            </a:r>
            <a:r>
              <a:rPr lang="tr-TR" dirty="0" smtClean="0"/>
              <a:t> </a:t>
            </a:r>
            <a:r>
              <a:rPr lang="tr-TR" dirty="0"/>
              <a:t>bir merceğin, cisimlerden gelen ışını kırma gücünü ifade eden </a:t>
            </a:r>
            <a:r>
              <a:rPr lang="tr-TR" dirty="0" smtClean="0"/>
              <a:t>birim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DÜŞÜK </a:t>
            </a:r>
            <a:r>
              <a:rPr lang="tr-TR" dirty="0"/>
              <a:t>GÖRME CİHAZI 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En </a:t>
            </a:r>
            <a:r>
              <a:rPr lang="tr-TR" dirty="0"/>
              <a:t>optimal </a:t>
            </a:r>
            <a:r>
              <a:rPr lang="tr-TR" dirty="0" err="1"/>
              <a:t>oftalmik</a:t>
            </a:r>
            <a:r>
              <a:rPr lang="tr-TR" dirty="0"/>
              <a:t> lens (gözlük camı) veya </a:t>
            </a:r>
            <a:r>
              <a:rPr lang="tr-TR" dirty="0" err="1"/>
              <a:t>kontakt</a:t>
            </a:r>
            <a:r>
              <a:rPr lang="tr-TR" dirty="0"/>
              <a:t> lens düzeltmesine rağmen görme performansı düşük olan kişilere verilen özel görme </a:t>
            </a:r>
            <a:r>
              <a:rPr lang="tr-TR" dirty="0" smtClean="0"/>
              <a:t>cihaz</a:t>
            </a: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730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67544" y="260648"/>
            <a:ext cx="7714104" cy="5952728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tr-TR" dirty="0" smtClean="0"/>
              <a:t>ELMAS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Ucunda </a:t>
            </a:r>
            <a:r>
              <a:rPr lang="tr-TR" dirty="0"/>
              <a:t>sivri bir elmas parçası bulunan ve cam kesmekte kullanılan </a:t>
            </a:r>
            <a:r>
              <a:rPr lang="tr-TR" dirty="0" smtClean="0"/>
              <a:t>alet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FASET </a:t>
            </a:r>
            <a:r>
              <a:rPr lang="tr-TR" dirty="0"/>
              <a:t>ÇERÇEVE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Sap </a:t>
            </a:r>
            <a:r>
              <a:rPr lang="tr-TR" dirty="0"/>
              <a:t>ve köprünün, camın yüzeyine tutturulması suretiyle sabitlendiği, çerçevesiz gözlük </a:t>
            </a:r>
            <a:r>
              <a:rPr lang="tr-TR" dirty="0" smtClean="0"/>
              <a:t>modeli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FOKOMETRE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err="1"/>
              <a:t>Oftalmik</a:t>
            </a:r>
            <a:r>
              <a:rPr lang="tr-TR" dirty="0"/>
              <a:t> lenslerde (gözlük camlarında) </a:t>
            </a:r>
            <a:r>
              <a:rPr lang="tr-TR" dirty="0" err="1"/>
              <a:t>sferik</a:t>
            </a:r>
            <a:r>
              <a:rPr lang="tr-TR" dirty="0"/>
              <a:t>, silindirik diyoptri gücü, aksi ve </a:t>
            </a:r>
            <a:r>
              <a:rPr lang="tr-TR" dirty="0" smtClean="0"/>
              <a:t>prizma </a:t>
            </a:r>
            <a:r>
              <a:rPr lang="tr-TR" dirty="0"/>
              <a:t>diyoptrisinin taban yönünü ve merkezin saptanmasında kullanılan </a:t>
            </a:r>
            <a:r>
              <a:rPr lang="tr-TR" dirty="0" smtClean="0"/>
              <a:t>cihaz</a:t>
            </a: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2964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539552" y="188640"/>
            <a:ext cx="8064896" cy="595272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/>
              <a:t>FOTOKROMİK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UV </a:t>
            </a:r>
            <a:r>
              <a:rPr lang="tr-TR" dirty="0"/>
              <a:t>ışınlarına maruz kaldığı zaman rengi koyulaşan </a:t>
            </a:r>
            <a:r>
              <a:rPr lang="tr-TR" dirty="0" err="1"/>
              <a:t>oftalmik</a:t>
            </a:r>
            <a:r>
              <a:rPr lang="tr-TR" dirty="0"/>
              <a:t> </a:t>
            </a:r>
            <a:r>
              <a:rPr lang="tr-TR" dirty="0" smtClean="0"/>
              <a:t>lens(gözlük camı)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GÖRME </a:t>
            </a:r>
            <a:r>
              <a:rPr lang="tr-TR" dirty="0"/>
              <a:t>ALANI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/>
              <a:t>Hareketsiz ve dik bakış esnasında gözün içinde bulunulan ortama dair alabildiği tüm </a:t>
            </a:r>
            <a:r>
              <a:rPr lang="tr-TR" dirty="0" smtClean="0"/>
              <a:t>görüntü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GÖRME </a:t>
            </a:r>
            <a:r>
              <a:rPr lang="tr-TR" dirty="0"/>
              <a:t>KESKİNLİĞİ </a:t>
            </a:r>
            <a:endParaRPr lang="tr-TR" dirty="0" smtClean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r>
              <a:rPr lang="tr-TR" dirty="0"/>
              <a:t>Gözün keskin görme ya da ayırt etme </a:t>
            </a:r>
            <a:r>
              <a:rPr lang="tr-TR" dirty="0" err="1"/>
              <a:t>gücününün</a:t>
            </a:r>
            <a:r>
              <a:rPr lang="tr-TR" dirty="0"/>
              <a:t> </a:t>
            </a:r>
            <a:r>
              <a:rPr lang="tr-TR" dirty="0" smtClean="0"/>
              <a:t>belirlenmesi</a:t>
            </a: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8555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67544" y="188640"/>
            <a:ext cx="7714104" cy="595272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tr-TR" b="1" dirty="0"/>
              <a:t>GÖZLÜK ÇERÇEVESI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Görme </a:t>
            </a:r>
            <a:r>
              <a:rPr lang="tr-TR" dirty="0"/>
              <a:t>bozukluğu olan kişilerin gözlerinin daha iyi görmesine veya </a:t>
            </a:r>
            <a:r>
              <a:rPr lang="tr-TR" dirty="0" err="1"/>
              <a:t>gözıerini</a:t>
            </a:r>
            <a:r>
              <a:rPr lang="tr-TR" dirty="0"/>
              <a:t> korumaya yarayan, içine </a:t>
            </a:r>
            <a:r>
              <a:rPr lang="tr-TR" dirty="0" err="1"/>
              <a:t>oftalmik</a:t>
            </a:r>
            <a:r>
              <a:rPr lang="tr-TR" dirty="0"/>
              <a:t> lens (gözlük camı) monte edilen </a:t>
            </a:r>
            <a:r>
              <a:rPr lang="tr-TR" dirty="0" smtClean="0"/>
              <a:t>cihaz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b="1" dirty="0"/>
              <a:t>GÜNEŞ GÖZLÜĞÜ </a:t>
            </a:r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r>
              <a:rPr lang="tr-TR" dirty="0"/>
              <a:t>Güçlü ışığın göze ulaşmasını engelleyen renkli ve/veya koyu gözlük camlarına sahip gözlük</a:t>
            </a:r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680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611560" y="188640"/>
            <a:ext cx="7714104" cy="595272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r>
              <a:rPr lang="tr-TR" b="1" dirty="0" smtClean="0"/>
              <a:t>KALIP </a:t>
            </a:r>
            <a:r>
              <a:rPr lang="tr-TR" b="1" dirty="0"/>
              <a:t>(ŞABLON) 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Camın </a:t>
            </a:r>
            <a:r>
              <a:rPr lang="tr-TR" dirty="0"/>
              <a:t>monte edileceği çerçeve şekline göre kesilmesinde uyulacak </a:t>
            </a:r>
            <a:r>
              <a:rPr lang="tr-TR" dirty="0" smtClean="0"/>
              <a:t>aparat</a:t>
            </a:r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r>
              <a:rPr lang="tr-TR" b="1" dirty="0" smtClean="0"/>
              <a:t>KANAL </a:t>
            </a:r>
            <a:r>
              <a:rPr lang="tr-TR" b="1" dirty="0"/>
              <a:t>AÇMA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err="1" smtClean="0"/>
              <a:t>Nilör</a:t>
            </a:r>
            <a:r>
              <a:rPr lang="tr-TR" dirty="0" smtClean="0"/>
              <a:t> </a:t>
            </a:r>
            <a:r>
              <a:rPr lang="tr-TR" dirty="0"/>
              <a:t>çerçevelerde camı çerçeveye sabitlemek amacıyla cam kenarında oluşturulan kanalı</a:t>
            </a:r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4561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67544" y="332656"/>
            <a:ext cx="7714104" cy="5952728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tr-TR" b="1" dirty="0"/>
              <a:t>KAYNAK</a:t>
            </a:r>
            <a:endParaRPr lang="tr-TR" dirty="0" smtClean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Aynı </a:t>
            </a:r>
            <a:r>
              <a:rPr lang="tr-TR" dirty="0"/>
              <a:t>hammaddeden iki parçanın çeşitli yöntemlerle birbiriyle birleştirilmesi işlemini</a:t>
            </a:r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r>
              <a:rPr lang="tr-TR" b="1" dirty="0" smtClean="0"/>
              <a:t>KERATOMETRE 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Kornea </a:t>
            </a:r>
            <a:r>
              <a:rPr lang="tr-TR" dirty="0"/>
              <a:t>yüzeyinin kalınlığını ve açısını ölmekte kullanılan </a:t>
            </a:r>
            <a:r>
              <a:rPr lang="tr-TR" dirty="0" smtClean="0"/>
              <a:t>cihaz</a:t>
            </a:r>
            <a:endParaRPr lang="tr-TR" dirty="0"/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r>
              <a:rPr lang="tr-TR" b="1" dirty="0" smtClean="0"/>
              <a:t>KIRMA </a:t>
            </a:r>
            <a:r>
              <a:rPr lang="tr-TR" b="1" dirty="0"/>
              <a:t>İNDİSİ</a:t>
            </a:r>
            <a:endParaRPr lang="tr-TR" dirty="0" smtClean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Mercek </a:t>
            </a:r>
            <a:r>
              <a:rPr lang="tr-TR" dirty="0"/>
              <a:t>yüzeyine gelen ışının, merceğin hammadde cinsine, yoğunluğuna, rengine ve merkez kalınlığına bağlı olarak yaptığı sapma </a:t>
            </a:r>
            <a:r>
              <a:rPr lang="tr-TR" dirty="0" smtClean="0"/>
              <a:t>derecesi</a:t>
            </a: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7528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67544" y="188640"/>
            <a:ext cx="7714104" cy="595272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tr-TR" b="1" dirty="0"/>
              <a:t>KONTAKT </a:t>
            </a:r>
            <a:r>
              <a:rPr lang="tr-TR" b="1" dirty="0" smtClean="0"/>
              <a:t>LENS</a:t>
            </a:r>
          </a:p>
          <a:p>
            <a:pPr marL="82296" indent="0">
              <a:buNone/>
            </a:pPr>
            <a:endParaRPr lang="tr-TR" b="1" dirty="0"/>
          </a:p>
          <a:p>
            <a:pPr marL="82296" indent="0">
              <a:buNone/>
            </a:pPr>
            <a:r>
              <a:rPr lang="tr-TR" dirty="0"/>
              <a:t>Kornea üzerine yerleştirilen, görme </a:t>
            </a:r>
            <a:r>
              <a:rPr lang="tr-TR" dirty="0" err="1"/>
              <a:t>kusurlannı</a:t>
            </a:r>
            <a:r>
              <a:rPr lang="tr-TR" dirty="0"/>
              <a:t> düzeltici küçük optik lensleri (mercekleri)</a:t>
            </a:r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r>
              <a:rPr lang="tr-TR" b="1" dirty="0" smtClean="0"/>
              <a:t>KONTAKT </a:t>
            </a:r>
            <a:r>
              <a:rPr lang="tr-TR" b="1" dirty="0"/>
              <a:t>LENS SOLÜSYONU </a:t>
            </a:r>
            <a:endParaRPr lang="tr-TR" dirty="0" smtClean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err="1" smtClean="0"/>
              <a:t>Kontakt</a:t>
            </a:r>
            <a:r>
              <a:rPr lang="tr-TR" dirty="0" smtClean="0"/>
              <a:t> </a:t>
            </a:r>
            <a:r>
              <a:rPr lang="tr-TR" dirty="0"/>
              <a:t>lenslerin temizliği, bakımı ve saklaması için kullanılan fizyolojik </a:t>
            </a:r>
            <a:r>
              <a:rPr lang="tr-TR" dirty="0" smtClean="0"/>
              <a:t>solüsyon</a:t>
            </a:r>
            <a:endParaRPr lang="tr-TR" dirty="0"/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r>
              <a:rPr lang="tr-TR" b="1" dirty="0" smtClean="0"/>
              <a:t>KONTRAST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Bir </a:t>
            </a:r>
            <a:r>
              <a:rPr lang="tr-TR" dirty="0"/>
              <a:t>görüntünün, aydınlık ve karanlık yüzey birimleri arasındaki </a:t>
            </a:r>
            <a:r>
              <a:rPr lang="tr-TR" dirty="0" smtClean="0"/>
              <a:t>farkı</a:t>
            </a: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0730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611560" y="260648"/>
            <a:ext cx="7714104" cy="595272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tr-TR" b="1" dirty="0"/>
              <a:t>KÖPRÜ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Gözlük </a:t>
            </a:r>
            <a:r>
              <a:rPr lang="tr-TR" dirty="0"/>
              <a:t>çerçevesinin burun üstüne gelen </a:t>
            </a:r>
            <a:r>
              <a:rPr lang="tr-TR" dirty="0" smtClean="0"/>
              <a:t>kısmı</a:t>
            </a:r>
            <a:endParaRPr lang="tr-TR" dirty="0"/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r>
              <a:rPr lang="tr-TR" b="1" dirty="0" smtClean="0"/>
              <a:t>KULAK </a:t>
            </a:r>
            <a:r>
              <a:rPr lang="tr-TR" b="1" dirty="0"/>
              <a:t>ARKASI AYARI 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Gözlük </a:t>
            </a:r>
            <a:r>
              <a:rPr lang="tr-TR" dirty="0"/>
              <a:t>saplarının kulak kavisine uygun hale getirilmesini</a:t>
            </a:r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r>
              <a:rPr lang="tr-TR" b="1" dirty="0" smtClean="0"/>
              <a:t>MANÜEL TAŞ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/>
              <a:t>Gözlük camlarının kesilmesinde kullanılan manüel özellikli </a:t>
            </a:r>
            <a:r>
              <a:rPr lang="tr-TR" dirty="0" smtClean="0"/>
              <a:t>aşındırıcı makine</a:t>
            </a: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903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395536" y="404664"/>
            <a:ext cx="7714104" cy="595272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tr-TR" b="1" dirty="0"/>
              <a:t>MARKÜRLEME </a:t>
            </a:r>
            <a:endParaRPr lang="tr-TR" dirty="0"/>
          </a:p>
          <a:p>
            <a:pPr marL="82296" indent="0">
              <a:buNone/>
            </a:pPr>
            <a:r>
              <a:rPr lang="tr-TR" dirty="0" err="1"/>
              <a:t>Fokometrede</a:t>
            </a:r>
            <a:r>
              <a:rPr lang="tr-TR" dirty="0"/>
              <a:t> ayarlanan, optik merkezin ve aksın sabitlenmesi amacıyla işaret konulmasını</a:t>
            </a:r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r>
              <a:rPr lang="tr-TR" b="1" dirty="0"/>
              <a:t>MENTEŞE</a:t>
            </a:r>
            <a:endParaRPr lang="tr-TR" dirty="0" smtClean="0"/>
          </a:p>
          <a:p>
            <a:pPr marL="82296" indent="0">
              <a:buNone/>
            </a:pPr>
            <a:r>
              <a:rPr lang="tr-TR" dirty="0"/>
              <a:t>Gözlük </a:t>
            </a:r>
            <a:r>
              <a:rPr lang="tr-TR" dirty="0" err="1"/>
              <a:t>sapımn</a:t>
            </a:r>
            <a:r>
              <a:rPr lang="tr-TR" dirty="0"/>
              <a:t> çerçeveye bağlı ve hareketli olmasını sağlayan aparatını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b="1" dirty="0" smtClean="0"/>
              <a:t>MERKEZLEME </a:t>
            </a:r>
            <a:endParaRPr lang="tr-TR" b="1" dirty="0"/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r>
              <a:rPr lang="tr-TR" dirty="0" err="1"/>
              <a:t>Oftalmik</a:t>
            </a:r>
            <a:r>
              <a:rPr lang="tr-TR" dirty="0"/>
              <a:t> lensin (gözlük camının), kazandırılmak istenilen form üzerinde optik merkezinin işaretlenmesi işlemini</a:t>
            </a:r>
          </a:p>
          <a:p>
            <a:pPr marL="82296" indent="0">
              <a:buNone/>
            </a:pPr>
            <a:endParaRPr lang="tr-TR" b="1" dirty="0"/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endParaRPr lang="tr-TR" b="1" dirty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526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395536" y="404664"/>
            <a:ext cx="7714104" cy="595272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tr-TR" b="1" dirty="0" smtClean="0"/>
              <a:t>NİLÖR </a:t>
            </a:r>
            <a:r>
              <a:rPr lang="tr-TR" b="1" dirty="0"/>
              <a:t>ÇERÇEVE </a:t>
            </a:r>
            <a:endParaRPr lang="tr-TR" b="1" dirty="0" smtClean="0"/>
          </a:p>
          <a:p>
            <a:pPr marL="82296" indent="0">
              <a:buNone/>
            </a:pPr>
            <a:r>
              <a:rPr lang="tr-TR" dirty="0"/>
              <a:t>Camın sadece bazı kenarlarının çerçeveyle kapandığı, cam içine kanal açılarak misine ile çerçeveye monte edilen gözlük modelini </a:t>
            </a:r>
            <a:endParaRPr lang="tr-TR" b="1" dirty="0"/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r>
              <a:rPr lang="tr-TR" b="1" dirty="0" smtClean="0"/>
              <a:t>NİLÖR MAKINESI</a:t>
            </a:r>
          </a:p>
          <a:p>
            <a:pPr marL="82296" indent="0">
              <a:buNone/>
            </a:pPr>
            <a:r>
              <a:rPr lang="tr-TR" dirty="0"/>
              <a:t>Camın kenar sathına kanal açan makineyi</a:t>
            </a:r>
            <a:endParaRPr lang="tr-TR" b="1" dirty="0" smtClean="0"/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r>
              <a:rPr lang="tr-TR" b="1" dirty="0"/>
              <a:t>OFTALMİK CAM KATALOĞU</a:t>
            </a:r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r>
              <a:rPr lang="tr-TR" dirty="0"/>
              <a:t>İçinde gözlük camlarının çeşitliliğini bulunduran basılı malzemeyi</a:t>
            </a:r>
          </a:p>
          <a:p>
            <a:pPr marL="82296" indent="0">
              <a:buNone/>
            </a:pPr>
            <a:endParaRPr lang="tr-TR" b="1" dirty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4638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5952728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endParaRPr lang="tr-TR" b="1" dirty="0"/>
          </a:p>
          <a:p>
            <a:pPr marL="82296" indent="0">
              <a:buNone/>
            </a:pPr>
            <a:r>
              <a:rPr lang="tr-TR" b="1" dirty="0" smtClean="0"/>
              <a:t>OFTALMİK </a:t>
            </a:r>
            <a:r>
              <a:rPr lang="tr-TR" b="1" dirty="0"/>
              <a:t>LENS </a:t>
            </a:r>
            <a:endParaRPr lang="tr-TR" b="1" dirty="0" smtClean="0"/>
          </a:p>
          <a:p>
            <a:pPr marL="82296" indent="0">
              <a:buNone/>
            </a:pPr>
            <a:endParaRPr lang="tr-TR" b="1" dirty="0"/>
          </a:p>
          <a:p>
            <a:pPr marL="82296" indent="0">
              <a:buNone/>
            </a:pPr>
            <a:r>
              <a:rPr lang="tr-TR" dirty="0"/>
              <a:t>Görme bozukluğu olan kişilerin gözlerinin daha iyi görmesine veya gözlerini korumaya yarayan, özel kırma gücüne sahip gözlük camlarını </a:t>
            </a:r>
            <a:endParaRPr lang="tr-TR" b="1" dirty="0" smtClean="0"/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r>
              <a:rPr lang="tr-TR" b="1" dirty="0" smtClean="0"/>
              <a:t>OFTALMİK </a:t>
            </a:r>
            <a:r>
              <a:rPr lang="tr-TR" b="1" dirty="0"/>
              <a:t>LENS NUMUNE SETİ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İçinde </a:t>
            </a:r>
            <a:r>
              <a:rPr lang="tr-TR" dirty="0"/>
              <a:t>gözlük camlarının çeşitliliğini bulunduran, kişiye gözlük camlarının özelliklerini göstermeye yarayan örnek </a:t>
            </a:r>
            <a:r>
              <a:rPr lang="tr-TR" dirty="0" err="1"/>
              <a:t>oftalmik</a:t>
            </a:r>
            <a:r>
              <a:rPr lang="tr-TR" dirty="0"/>
              <a:t> lens (gözlük camı) setini</a:t>
            </a:r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r>
              <a:rPr lang="tr-TR" b="1" dirty="0" smtClean="0"/>
              <a:t>OFTALMİK </a:t>
            </a:r>
            <a:r>
              <a:rPr lang="tr-TR" b="1" dirty="0"/>
              <a:t>OPTİK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Fizik </a:t>
            </a:r>
            <a:r>
              <a:rPr lang="tr-TR" dirty="0"/>
              <a:t>biliminin, göze ve görmeye ait ışık olaylarını inceleyen kolu</a:t>
            </a:r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endParaRPr lang="tr-TR" b="1" dirty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6849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59527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dirty="0"/>
              <a:t>OPTİK ÖLÇÜLER	</a:t>
            </a:r>
            <a:endParaRPr lang="tr-TR" b="1" dirty="0" smtClean="0"/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dirty="0" err="1" smtClean="0"/>
              <a:t>Pupilla</a:t>
            </a:r>
            <a:r>
              <a:rPr lang="tr-TR" dirty="0" smtClean="0"/>
              <a:t> </a:t>
            </a:r>
            <a:r>
              <a:rPr lang="tr-TR" dirty="0"/>
              <a:t>mesafesi, </a:t>
            </a:r>
            <a:r>
              <a:rPr lang="tr-TR" dirty="0" err="1"/>
              <a:t>pupilla</a:t>
            </a:r>
            <a:r>
              <a:rPr lang="tr-TR" dirty="0"/>
              <a:t> yüksekliği, </a:t>
            </a:r>
            <a:r>
              <a:rPr lang="tr-TR" dirty="0" err="1"/>
              <a:t>verteks</a:t>
            </a:r>
            <a:r>
              <a:rPr lang="tr-TR" dirty="0"/>
              <a:t> mesafesi,</a:t>
            </a:r>
          </a:p>
          <a:p>
            <a:pPr marL="0" indent="0">
              <a:buNone/>
            </a:pPr>
            <a:r>
              <a:rPr lang="tr-TR" dirty="0"/>
              <a:t>pantoskopik açı ve reçetedeki diyoptri ölçü bilgilerinden oluşan veriler </a:t>
            </a:r>
            <a:r>
              <a:rPr lang="tr-TR" dirty="0" smtClean="0"/>
              <a:t>bütününü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OTOMATIK </a:t>
            </a:r>
            <a:r>
              <a:rPr lang="tr-TR" b="1" dirty="0" smtClean="0"/>
              <a:t>MAKINE</a:t>
            </a:r>
          </a:p>
          <a:p>
            <a:pPr marL="0" indent="0">
              <a:buNone/>
            </a:pPr>
            <a:r>
              <a:rPr lang="tr-TR" dirty="0"/>
              <a:t>	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Gözlük camlarının </a:t>
            </a:r>
            <a:r>
              <a:rPr lang="tr-TR" dirty="0"/>
              <a:t>kesilmesinde kullanılan otomatik özellikli ve</a:t>
            </a:r>
          </a:p>
          <a:p>
            <a:pPr marL="0" indent="0">
              <a:buNone/>
            </a:pPr>
            <a:r>
              <a:rPr lang="tr-TR" dirty="0"/>
              <a:t>çok fonksiyonlu </a:t>
            </a:r>
            <a:r>
              <a:rPr lang="tr-TR" dirty="0" smtClean="0"/>
              <a:t>aşındırıcı </a:t>
            </a:r>
            <a:r>
              <a:rPr lang="tr-TR" dirty="0"/>
              <a:t>makineyi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b="1" dirty="0" smtClean="0"/>
              <a:t>PAH</a:t>
            </a:r>
            <a:r>
              <a:rPr lang="tr-TR" b="1" dirty="0"/>
              <a:t>	</a:t>
            </a:r>
            <a:endParaRPr lang="tr-TR" b="1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err="1" smtClean="0"/>
              <a:t>Traşlanan</a:t>
            </a:r>
            <a:r>
              <a:rPr lang="tr-TR" dirty="0" smtClean="0"/>
              <a:t> </a:t>
            </a:r>
            <a:r>
              <a:rPr lang="tr-TR" dirty="0"/>
              <a:t>cam kenarlarının keskinliğinin </a:t>
            </a:r>
            <a:r>
              <a:rPr lang="tr-TR" dirty="0" smtClean="0"/>
              <a:t>tıraşlanarak azaltılmasını</a:t>
            </a:r>
          </a:p>
          <a:p>
            <a:pPr marL="0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71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5952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PANTOSKOPİK </a:t>
            </a:r>
            <a:r>
              <a:rPr lang="tr-TR" b="1" dirty="0"/>
              <a:t>AÇI	</a:t>
            </a:r>
            <a:endParaRPr lang="tr-TR" b="1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Cam </a:t>
            </a:r>
            <a:r>
              <a:rPr lang="tr-TR" dirty="0"/>
              <a:t>yüzeyinin, göz bebeğine paralel duruşunu </a:t>
            </a:r>
            <a:r>
              <a:rPr lang="tr-TR" dirty="0" smtClean="0"/>
              <a:t>sağlamak </a:t>
            </a:r>
            <a:r>
              <a:rPr lang="tr-TR" dirty="0"/>
              <a:t>amacıyla gözlük çerçevesi ile sapın yaptığı açı ayarını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b="1" dirty="0"/>
              <a:t>PENS	</a:t>
            </a:r>
            <a:r>
              <a:rPr lang="tr-TR" b="1" dirty="0" smtClean="0"/>
              <a:t> </a:t>
            </a:r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dirty="0" smtClean="0"/>
              <a:t>Gözlük </a:t>
            </a:r>
            <a:r>
              <a:rPr lang="tr-TR" dirty="0"/>
              <a:t>çerçevesi ayar ve cam kesim işlemlerinde </a:t>
            </a:r>
            <a:r>
              <a:rPr lang="tr-TR" dirty="0" smtClean="0"/>
              <a:t>kullanılan çeşitli </a:t>
            </a:r>
            <a:r>
              <a:rPr lang="tr-TR" dirty="0"/>
              <a:t>penseleri</a:t>
            </a:r>
          </a:p>
          <a:p>
            <a:pPr marL="82296" indent="0">
              <a:buNone/>
            </a:pPr>
            <a:endParaRPr lang="tr-TR" b="1" dirty="0" smtClean="0"/>
          </a:p>
          <a:p>
            <a:pPr marL="82296" indent="0">
              <a:buNone/>
            </a:pPr>
            <a:r>
              <a:rPr lang="tr-TR" b="1" dirty="0" smtClean="0"/>
              <a:t>PERİFERİK </a:t>
            </a:r>
            <a:r>
              <a:rPr lang="tr-TR" b="1" dirty="0"/>
              <a:t>GÖRME</a:t>
            </a:r>
            <a:r>
              <a:rPr lang="tr-TR" dirty="0"/>
              <a:t>	</a:t>
            </a:r>
            <a:endParaRPr lang="tr-TR" dirty="0" smtClean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r>
              <a:rPr lang="tr-TR" dirty="0" smtClean="0"/>
              <a:t>Görme </a:t>
            </a:r>
            <a:r>
              <a:rPr lang="tr-TR" dirty="0"/>
              <a:t>alanının dış sınırlarını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7347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5952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PLAKET	</a:t>
            </a: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dirty="0" smtClean="0"/>
              <a:t>Gözlük </a:t>
            </a:r>
            <a:r>
              <a:rPr lang="tr-TR" dirty="0"/>
              <a:t>çerçevelerinin burun kısmında cilde temas eden </a:t>
            </a:r>
            <a:r>
              <a:rPr lang="tr-TR" dirty="0" smtClean="0"/>
              <a:t>aparatını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POLİSAJ	</a:t>
            </a: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dirty="0" smtClean="0"/>
              <a:t>Gözlük </a:t>
            </a:r>
            <a:r>
              <a:rPr lang="tr-TR" dirty="0"/>
              <a:t>veya cam yüzeyinin parlatılmasını</a:t>
            </a:r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/>
              <a:t>PRİZMA</a:t>
            </a:r>
          </a:p>
          <a:p>
            <a:pPr marL="0" indent="0">
              <a:buNone/>
            </a:pPr>
            <a:r>
              <a:rPr lang="tr-TR" b="1" dirty="0"/>
              <a:t>	</a:t>
            </a:r>
            <a:endParaRPr lang="tr-TR" b="1" dirty="0" smtClean="0"/>
          </a:p>
          <a:p>
            <a:pPr marL="0" indent="0">
              <a:buNone/>
            </a:pPr>
            <a:r>
              <a:rPr lang="tr-TR" dirty="0" smtClean="0"/>
              <a:t>Göz </a:t>
            </a:r>
            <a:r>
              <a:rPr lang="tr-TR" dirty="0"/>
              <a:t>şaşılığı olan kişilerin şaşılığım düzeltmeye yarayan merceği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7664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59527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dirty="0" smtClean="0"/>
              <a:t>PUPİLLAMETRE</a:t>
            </a:r>
            <a:r>
              <a:rPr lang="tr-TR" b="1" dirty="0"/>
              <a:t>	</a:t>
            </a: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dirty="0" smtClean="0"/>
              <a:t>İki </a:t>
            </a:r>
            <a:r>
              <a:rPr lang="tr-TR" dirty="0"/>
              <a:t>göz bebeği arasındaki mesafeyi ölçen aleti</a:t>
            </a:r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/>
              <a:t>REÇETE</a:t>
            </a:r>
            <a:r>
              <a:rPr lang="tr-TR" b="1" dirty="0"/>
              <a:t>	</a:t>
            </a: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dirty="0" smtClean="0"/>
              <a:t>Üzerinde </a:t>
            </a:r>
            <a:r>
              <a:rPr lang="tr-TR" dirty="0"/>
              <a:t>hastanın görme kusuruna ilişkin verilerin yazılı </a:t>
            </a:r>
            <a:r>
              <a:rPr lang="tr-TR" dirty="0" smtClean="0"/>
              <a:t>olduğu belge 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REFRAKSİYON	</a:t>
            </a: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dirty="0" smtClean="0"/>
              <a:t>Gözün </a:t>
            </a:r>
            <a:r>
              <a:rPr lang="tr-TR" dirty="0"/>
              <a:t>kırma </a:t>
            </a:r>
            <a:r>
              <a:rPr lang="tr-TR" dirty="0" smtClean="0"/>
              <a:t>kusuru</a:t>
            </a:r>
            <a:endParaRPr lang="tr-TR" b="1" dirty="0" smtClean="0"/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/>
              <a:t>RENK </a:t>
            </a:r>
            <a:r>
              <a:rPr lang="tr-TR" b="1" dirty="0"/>
              <a:t>KÖRLÜĞÜ	</a:t>
            </a: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dirty="0" smtClean="0"/>
              <a:t>Gözün</a:t>
            </a:r>
            <a:r>
              <a:rPr lang="tr-TR" dirty="0"/>
              <a:t>, renkleri ayırt etme bozulduğunu</a:t>
            </a:r>
          </a:p>
          <a:p>
            <a:pPr marL="0" indent="0">
              <a:buNone/>
            </a:pPr>
            <a:endParaRPr lang="tr-TR" b="1" dirty="0" smtClean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9919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59527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dirty="0" smtClean="0"/>
              <a:t>SEGMENT</a:t>
            </a:r>
            <a:r>
              <a:rPr lang="tr-TR" b="1" dirty="0"/>
              <a:t>	</a:t>
            </a: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dirty="0" smtClean="0"/>
              <a:t>Bifokal </a:t>
            </a:r>
            <a:r>
              <a:rPr lang="tr-TR" dirty="0"/>
              <a:t>camlarda yakın nesnelere odaklanmak için cam içinde </a:t>
            </a:r>
            <a:r>
              <a:rPr lang="tr-TR" dirty="0" smtClean="0"/>
              <a:t>yer alan</a:t>
            </a:r>
            <a:r>
              <a:rPr lang="tr-TR" dirty="0"/>
              <a:t>, farklı diyoptriye sahip bölümünü</a:t>
            </a:r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/>
              <a:t>SLİT </a:t>
            </a:r>
            <a:r>
              <a:rPr lang="tr-TR" b="1" dirty="0"/>
              <a:t>LAMBASI	</a:t>
            </a: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dirty="0" smtClean="0"/>
              <a:t>Göz </a:t>
            </a:r>
            <a:r>
              <a:rPr lang="tr-TR" dirty="0"/>
              <a:t>küresinin ön ve arka kamarasını incelemeye </a:t>
            </a:r>
            <a:r>
              <a:rPr lang="tr-TR" dirty="0" smtClean="0"/>
              <a:t>yarayan muayene lambasını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TEK ODAKLI	</a:t>
            </a:r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dirty="0"/>
              <a:t>Tek bir optik merkezi olan gözlük camını</a:t>
            </a:r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dirty="0"/>
              <a:t>TESPİT	</a:t>
            </a:r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dirty="0"/>
              <a:t>Muayene sonucunda elde edilen bulguların yorumlanarak</a:t>
            </a:r>
          </a:p>
          <a:p>
            <a:pPr marL="0" indent="0">
              <a:buNone/>
            </a:pPr>
            <a:r>
              <a:rPr lang="tr-TR" dirty="0"/>
              <a:t>yönetimini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b="1" dirty="0" smtClean="0"/>
          </a:p>
        </p:txBody>
      </p:sp>
    </p:spTree>
    <p:extLst>
      <p:ext uri="{BB962C8B-B14F-4D97-AF65-F5344CB8AC3E}">
        <p14:creationId xmlns:p14="http://schemas.microsoft.com/office/powerpoint/2010/main" val="38992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59527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/>
              <a:t>TETKİK	</a:t>
            </a:r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dirty="0" smtClean="0"/>
              <a:t>Göz ve görme işlevlerindeki </a:t>
            </a:r>
            <a:r>
              <a:rPr lang="tr-TR" dirty="0" err="1" smtClean="0"/>
              <a:t>kusurlann</a:t>
            </a:r>
            <a:r>
              <a:rPr lang="tr-TR" dirty="0" smtClean="0"/>
              <a:t> tespitine yönelik inceleme ve testler bütününü</a:t>
            </a:r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dirty="0" smtClean="0"/>
              <a:t>VANTUZ</a:t>
            </a:r>
            <a:r>
              <a:rPr lang="tr-TR" b="1" dirty="0"/>
              <a:t>	</a:t>
            </a: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dirty="0" err="1" smtClean="0"/>
              <a:t>Merkezlemede</a:t>
            </a:r>
            <a:r>
              <a:rPr lang="tr-TR" dirty="0" smtClean="0"/>
              <a:t> </a:t>
            </a:r>
            <a:r>
              <a:rPr lang="tr-TR" dirty="0"/>
              <a:t>yapılan işlemin kesici üniteye </a:t>
            </a:r>
            <a:r>
              <a:rPr lang="tr-TR" dirty="0" smtClean="0"/>
              <a:t>sabitlenmesine yarayan </a:t>
            </a:r>
            <a:r>
              <a:rPr lang="tr-TR" dirty="0"/>
              <a:t>aracı</a:t>
            </a:r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/>
              <a:t>VERJANS</a:t>
            </a:r>
            <a:r>
              <a:rPr lang="tr-TR" b="1" dirty="0"/>
              <a:t>	</a:t>
            </a: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dirty="0" smtClean="0"/>
              <a:t>Her </a:t>
            </a:r>
            <a:r>
              <a:rPr lang="tr-TR" dirty="0"/>
              <a:t>iki gözün, aynı anda karşıt yöne hareketini</a:t>
            </a:r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dirty="0" smtClean="0"/>
              <a:t>VERTEKS </a:t>
            </a:r>
            <a:r>
              <a:rPr lang="tr-TR" b="1" dirty="0"/>
              <a:t>MESAFESİ	</a:t>
            </a: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dirty="0" smtClean="0"/>
              <a:t>Gözlük </a:t>
            </a:r>
            <a:r>
              <a:rPr lang="tr-TR" dirty="0"/>
              <a:t>camının iç yüzeyiyle göz kornea tepesi </a:t>
            </a:r>
            <a:r>
              <a:rPr lang="tr-TR" dirty="0" smtClean="0"/>
              <a:t>arasındaki mesafeyi ifade </a:t>
            </a:r>
            <a:r>
              <a:rPr lang="tr-TR" dirty="0"/>
              <a:t>eder.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445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551</Words>
  <Application>Microsoft Office PowerPoint</Application>
  <PresentationFormat>Ekran Gösterisi (4:3)</PresentationFormat>
  <Paragraphs>256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1</vt:lpstr>
      <vt:lpstr>PowerPoint Sunusu</vt:lpstr>
      <vt:lpstr>Temel Tanımlar, Kavramlar ve Semboller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SHMYO</dc:creator>
  <cp:lastModifiedBy>Windows Kullanıcısı</cp:lastModifiedBy>
  <cp:revision>15</cp:revision>
  <dcterms:created xsi:type="dcterms:W3CDTF">2015-11-03T15:09:09Z</dcterms:created>
  <dcterms:modified xsi:type="dcterms:W3CDTF">2020-11-07T19:45:20Z</dcterms:modified>
</cp:coreProperties>
</file>