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9" r:id="rId3"/>
    <p:sldId id="271" r:id="rId4"/>
    <p:sldId id="272" r:id="rId5"/>
    <p:sldId id="273" r:id="rId6"/>
    <p:sldId id="270" r:id="rId7"/>
    <p:sldId id="258" r:id="rId8"/>
    <p:sldId id="257" r:id="rId9"/>
    <p:sldId id="259" r:id="rId10"/>
    <p:sldId id="260" r:id="rId11"/>
    <p:sldId id="261" r:id="rId12"/>
    <p:sldId id="262" r:id="rId13"/>
    <p:sldId id="266" r:id="rId14"/>
    <p:sldId id="267" r:id="rId15"/>
    <p:sldId id="264" r:id="rId16"/>
    <p:sldId id="274" r:id="rId17"/>
    <p:sldId id="268" r:id="rId18"/>
    <p:sldId id="263" r:id="rId19"/>
    <p:sldId id="265" r:id="rId20"/>
    <p:sldId id="275" r:id="rId21"/>
    <p:sldId id="276" r:id="rId22"/>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130425"/>
            <a:ext cx="7772400" cy="1470025"/>
          </a:xfrm>
        </p:spPr>
        <p:txBody>
          <a:bodyPr/>
          <a:lstStyle/>
          <a:p>
            <a:r>
              <a:rPr lang="tr-TR"/>
              <a:t>Asıl başlık stili için tıklatın</a:t>
            </a:r>
          </a:p>
        </p:txBody>
      </p:sp>
      <p:sp>
        <p:nvSpPr>
          <p:cNvPr id="3" name="Alt Başlı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tıklatın</a:t>
            </a:r>
          </a:p>
        </p:txBody>
      </p:sp>
      <p:sp>
        <p:nvSpPr>
          <p:cNvPr id="4" name="Veri Yer Tutucusu 3"/>
          <p:cNvSpPr>
            <a:spLocks noGrp="1"/>
          </p:cNvSpPr>
          <p:nvPr>
            <p:ph type="dt" sz="half" idx="10"/>
          </p:nvPr>
        </p:nvSpPr>
        <p:spPr/>
        <p:txBody>
          <a:bodyPr/>
          <a:lstStyle/>
          <a:p>
            <a:fld id="{2F9C161C-36C6-4F26-ADC0-4A1764A51644}" type="datetimeFigureOut">
              <a:rPr lang="tr-TR" smtClean="0"/>
              <a:t>18.01.2020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ED24BCB5-451D-4106-8DBF-BBA98785AD7A}" type="slidenum">
              <a:rPr lang="tr-TR" smtClean="0"/>
              <a:t>‹#›</a:t>
            </a:fld>
            <a:endParaRPr lang="tr-TR"/>
          </a:p>
        </p:txBody>
      </p:sp>
    </p:spTree>
    <p:extLst>
      <p:ext uri="{BB962C8B-B14F-4D97-AF65-F5344CB8AC3E}">
        <p14:creationId xmlns:p14="http://schemas.microsoft.com/office/powerpoint/2010/main" val="23967848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2F9C161C-36C6-4F26-ADC0-4A1764A51644}" type="datetimeFigureOut">
              <a:rPr lang="tr-TR" smtClean="0"/>
              <a:t>18.01.2020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ED24BCB5-451D-4106-8DBF-BBA98785AD7A}" type="slidenum">
              <a:rPr lang="tr-TR" smtClean="0"/>
              <a:t>‹#›</a:t>
            </a:fld>
            <a:endParaRPr lang="tr-TR"/>
          </a:p>
        </p:txBody>
      </p:sp>
    </p:spTree>
    <p:extLst>
      <p:ext uri="{BB962C8B-B14F-4D97-AF65-F5344CB8AC3E}">
        <p14:creationId xmlns:p14="http://schemas.microsoft.com/office/powerpoint/2010/main" val="41111040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4406900"/>
            <a:ext cx="7772400" cy="1362075"/>
          </a:xfrm>
        </p:spPr>
        <p:txBody>
          <a:bodyPr anchor="t"/>
          <a:lstStyle>
            <a:lvl1pPr algn="l">
              <a:defRPr sz="4000" b="1" cap="all"/>
            </a:lvl1pPr>
          </a:lstStyle>
          <a:p>
            <a:r>
              <a:rPr lang="tr-TR"/>
              <a:t>Asıl başlık stili için tıklatın</a:t>
            </a:r>
          </a:p>
        </p:txBody>
      </p:sp>
      <p:sp>
        <p:nvSpPr>
          <p:cNvPr id="3" name="Metin Yer Tutucus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4" name="Veri Yer Tutucusu 3"/>
          <p:cNvSpPr>
            <a:spLocks noGrp="1"/>
          </p:cNvSpPr>
          <p:nvPr>
            <p:ph type="dt" sz="half" idx="10"/>
          </p:nvPr>
        </p:nvSpPr>
        <p:spPr/>
        <p:txBody>
          <a:bodyPr/>
          <a:lstStyle/>
          <a:p>
            <a:fld id="{2F9C161C-36C6-4F26-ADC0-4A1764A51644}" type="datetimeFigureOut">
              <a:rPr lang="tr-TR" smtClean="0"/>
              <a:t>18.01.2020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ED24BCB5-451D-4106-8DBF-BBA98785AD7A}" type="slidenum">
              <a:rPr lang="tr-TR" smtClean="0"/>
              <a:t>‹#›</a:t>
            </a:fld>
            <a:endParaRPr lang="tr-TR"/>
          </a:p>
        </p:txBody>
      </p:sp>
    </p:spTree>
    <p:extLst>
      <p:ext uri="{BB962C8B-B14F-4D97-AF65-F5344CB8AC3E}">
        <p14:creationId xmlns:p14="http://schemas.microsoft.com/office/powerpoint/2010/main" val="24062156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İçerik Yer Tutucus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p:cNvSpPr>
            <a:spLocks noGrp="1"/>
          </p:cNvSpPr>
          <p:nvPr>
            <p:ph type="dt" sz="half" idx="10"/>
          </p:nvPr>
        </p:nvSpPr>
        <p:spPr/>
        <p:txBody>
          <a:bodyPr/>
          <a:lstStyle/>
          <a:p>
            <a:fld id="{2F9C161C-36C6-4F26-ADC0-4A1764A51644}" type="datetimeFigureOut">
              <a:rPr lang="tr-TR" smtClean="0"/>
              <a:t>18.01.2020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ED24BCB5-451D-4106-8DBF-BBA98785AD7A}" type="slidenum">
              <a:rPr lang="tr-TR" smtClean="0"/>
              <a:t>‹#›</a:t>
            </a:fld>
            <a:endParaRPr lang="tr-TR"/>
          </a:p>
        </p:txBody>
      </p:sp>
    </p:spTree>
    <p:extLst>
      <p:ext uri="{BB962C8B-B14F-4D97-AF65-F5344CB8AC3E}">
        <p14:creationId xmlns:p14="http://schemas.microsoft.com/office/powerpoint/2010/main" val="25825202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a:t>Asıl başlık stili için tıklatın</a:t>
            </a:r>
          </a:p>
        </p:txBody>
      </p:sp>
      <p:sp>
        <p:nvSpPr>
          <p:cNvPr id="3" name="Metin Yer Tutucus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İçerik Yer Tutucus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İçerik Yer Tutucus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p:cNvSpPr>
            <a:spLocks noGrp="1"/>
          </p:cNvSpPr>
          <p:nvPr>
            <p:ph type="dt" sz="half" idx="10"/>
          </p:nvPr>
        </p:nvSpPr>
        <p:spPr/>
        <p:txBody>
          <a:bodyPr/>
          <a:lstStyle/>
          <a:p>
            <a:fld id="{2F9C161C-36C6-4F26-ADC0-4A1764A51644}" type="datetimeFigureOut">
              <a:rPr lang="tr-TR" smtClean="0"/>
              <a:t>18.01.2020</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ED24BCB5-451D-4106-8DBF-BBA98785AD7A}" type="slidenum">
              <a:rPr lang="tr-TR" smtClean="0"/>
              <a:t>‹#›</a:t>
            </a:fld>
            <a:endParaRPr lang="tr-TR"/>
          </a:p>
        </p:txBody>
      </p:sp>
    </p:spTree>
    <p:extLst>
      <p:ext uri="{BB962C8B-B14F-4D97-AF65-F5344CB8AC3E}">
        <p14:creationId xmlns:p14="http://schemas.microsoft.com/office/powerpoint/2010/main" val="9444913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Veri Yer Tutucusu 2"/>
          <p:cNvSpPr>
            <a:spLocks noGrp="1"/>
          </p:cNvSpPr>
          <p:nvPr>
            <p:ph type="dt" sz="half" idx="10"/>
          </p:nvPr>
        </p:nvSpPr>
        <p:spPr/>
        <p:txBody>
          <a:bodyPr/>
          <a:lstStyle/>
          <a:p>
            <a:fld id="{2F9C161C-36C6-4F26-ADC0-4A1764A51644}" type="datetimeFigureOut">
              <a:rPr lang="tr-TR" smtClean="0"/>
              <a:t>18.01.2020</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ED24BCB5-451D-4106-8DBF-BBA98785AD7A}" type="slidenum">
              <a:rPr lang="tr-TR" smtClean="0"/>
              <a:t>‹#›</a:t>
            </a:fld>
            <a:endParaRPr lang="tr-TR"/>
          </a:p>
        </p:txBody>
      </p:sp>
    </p:spTree>
    <p:extLst>
      <p:ext uri="{BB962C8B-B14F-4D97-AF65-F5344CB8AC3E}">
        <p14:creationId xmlns:p14="http://schemas.microsoft.com/office/powerpoint/2010/main" val="23190948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2F9C161C-36C6-4F26-ADC0-4A1764A51644}" type="datetimeFigureOut">
              <a:rPr lang="tr-TR" smtClean="0"/>
              <a:t>18.01.2020</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ED24BCB5-451D-4106-8DBF-BBA98785AD7A}" type="slidenum">
              <a:rPr lang="tr-TR" smtClean="0"/>
              <a:t>‹#›</a:t>
            </a:fld>
            <a:endParaRPr lang="tr-TR"/>
          </a:p>
        </p:txBody>
      </p:sp>
    </p:spTree>
    <p:extLst>
      <p:ext uri="{BB962C8B-B14F-4D97-AF65-F5344CB8AC3E}">
        <p14:creationId xmlns:p14="http://schemas.microsoft.com/office/powerpoint/2010/main" val="32531468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3008313" cy="1162050"/>
          </a:xfrm>
        </p:spPr>
        <p:txBody>
          <a:bodyPr anchor="b"/>
          <a:lstStyle>
            <a:lvl1pPr algn="l">
              <a:defRPr sz="2000" b="1"/>
            </a:lvl1pPr>
          </a:lstStyle>
          <a:p>
            <a:r>
              <a:rPr lang="tr-TR"/>
              <a:t>Asıl başlık stili için tıklatın</a:t>
            </a:r>
          </a:p>
        </p:txBody>
      </p:sp>
      <p:sp>
        <p:nvSpPr>
          <p:cNvPr id="3" name="İçerik Yer Tutucus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Veri Yer Tutucusu 4"/>
          <p:cNvSpPr>
            <a:spLocks noGrp="1"/>
          </p:cNvSpPr>
          <p:nvPr>
            <p:ph type="dt" sz="half" idx="10"/>
          </p:nvPr>
        </p:nvSpPr>
        <p:spPr/>
        <p:txBody>
          <a:bodyPr/>
          <a:lstStyle/>
          <a:p>
            <a:fld id="{2F9C161C-36C6-4F26-ADC0-4A1764A51644}" type="datetimeFigureOut">
              <a:rPr lang="tr-TR" smtClean="0"/>
              <a:t>18.01.2020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ED24BCB5-451D-4106-8DBF-BBA98785AD7A}" type="slidenum">
              <a:rPr lang="tr-TR" smtClean="0"/>
              <a:t>‹#›</a:t>
            </a:fld>
            <a:endParaRPr lang="tr-TR"/>
          </a:p>
        </p:txBody>
      </p:sp>
    </p:spTree>
    <p:extLst>
      <p:ext uri="{BB962C8B-B14F-4D97-AF65-F5344CB8AC3E}">
        <p14:creationId xmlns:p14="http://schemas.microsoft.com/office/powerpoint/2010/main" val="35579377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4800600"/>
            <a:ext cx="5486400" cy="566738"/>
          </a:xfrm>
        </p:spPr>
        <p:txBody>
          <a:bodyPr anchor="b"/>
          <a:lstStyle>
            <a:lvl1pPr algn="l">
              <a:defRPr sz="2000" b="1"/>
            </a:lvl1pPr>
          </a:lstStyle>
          <a:p>
            <a:r>
              <a:rPr lang="tr-TR"/>
              <a:t>Asıl başlık stili için tıklatın</a:t>
            </a:r>
          </a:p>
        </p:txBody>
      </p:sp>
      <p:sp>
        <p:nvSpPr>
          <p:cNvPr id="3" name="Resim Yer Tutucus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Veri Yer Tutucusu 4"/>
          <p:cNvSpPr>
            <a:spLocks noGrp="1"/>
          </p:cNvSpPr>
          <p:nvPr>
            <p:ph type="dt" sz="half" idx="10"/>
          </p:nvPr>
        </p:nvSpPr>
        <p:spPr/>
        <p:txBody>
          <a:bodyPr/>
          <a:lstStyle/>
          <a:p>
            <a:fld id="{2F9C161C-36C6-4F26-ADC0-4A1764A51644}" type="datetimeFigureOut">
              <a:rPr lang="tr-TR" smtClean="0"/>
              <a:t>18.01.2020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ED24BCB5-451D-4106-8DBF-BBA98785AD7A}" type="slidenum">
              <a:rPr lang="tr-TR" smtClean="0"/>
              <a:t>‹#›</a:t>
            </a:fld>
            <a:endParaRPr lang="tr-TR"/>
          </a:p>
        </p:txBody>
      </p:sp>
    </p:spTree>
    <p:extLst>
      <p:ext uri="{BB962C8B-B14F-4D97-AF65-F5344CB8AC3E}">
        <p14:creationId xmlns:p14="http://schemas.microsoft.com/office/powerpoint/2010/main" val="29752613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Dikey Metin Yer Tutucusu 2"/>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2F9C161C-36C6-4F26-ADC0-4A1764A51644}" type="datetimeFigureOut">
              <a:rPr lang="tr-TR" smtClean="0"/>
              <a:t>18.01.2020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ED24BCB5-451D-4106-8DBF-BBA98785AD7A}" type="slidenum">
              <a:rPr lang="tr-TR" smtClean="0"/>
              <a:t>‹#›</a:t>
            </a:fld>
            <a:endParaRPr lang="tr-TR"/>
          </a:p>
        </p:txBody>
      </p:sp>
    </p:spTree>
    <p:extLst>
      <p:ext uri="{BB962C8B-B14F-4D97-AF65-F5344CB8AC3E}">
        <p14:creationId xmlns:p14="http://schemas.microsoft.com/office/powerpoint/2010/main" val="5001638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38"/>
            <a:ext cx="2057400" cy="5851525"/>
          </a:xfrm>
        </p:spPr>
        <p:txBody>
          <a:bodyPr vert="eaVert"/>
          <a:lstStyle/>
          <a:p>
            <a:r>
              <a:rPr lang="tr-TR"/>
              <a:t>Asıl başlık stili için tıklatın</a:t>
            </a:r>
          </a:p>
        </p:txBody>
      </p:sp>
      <p:sp>
        <p:nvSpPr>
          <p:cNvPr id="3" name="Dikey Metin Yer Tutucusu 2"/>
          <p:cNvSpPr>
            <a:spLocks noGrp="1"/>
          </p:cNvSpPr>
          <p:nvPr>
            <p:ph type="body" orient="vert" idx="1"/>
          </p:nvPr>
        </p:nvSpPr>
        <p:spPr>
          <a:xfrm>
            <a:off x="457200" y="274638"/>
            <a:ext cx="60198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2F9C161C-36C6-4F26-ADC0-4A1764A51644}" type="datetimeFigureOut">
              <a:rPr lang="tr-TR" smtClean="0"/>
              <a:t>18.01.2020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ED24BCB5-451D-4106-8DBF-BBA98785AD7A}" type="slidenum">
              <a:rPr lang="tr-TR" smtClean="0"/>
              <a:t>‹#›</a:t>
            </a:fld>
            <a:endParaRPr lang="tr-TR"/>
          </a:p>
        </p:txBody>
      </p:sp>
    </p:spTree>
    <p:extLst>
      <p:ext uri="{BB962C8B-B14F-4D97-AF65-F5344CB8AC3E}">
        <p14:creationId xmlns:p14="http://schemas.microsoft.com/office/powerpoint/2010/main" val="14453378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a:t>Asıl başlık stili için tıklatın</a:t>
            </a:r>
          </a:p>
        </p:txBody>
      </p:sp>
      <p:sp>
        <p:nvSpPr>
          <p:cNvPr id="3" name="Metin Yer Tutucus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F9C161C-36C6-4F26-ADC0-4A1764A51644}" type="datetimeFigureOut">
              <a:rPr lang="tr-TR" smtClean="0"/>
              <a:t>18.01.2020</a:t>
            </a:fld>
            <a:endParaRPr lang="tr-TR"/>
          </a:p>
        </p:txBody>
      </p:sp>
      <p:sp>
        <p:nvSpPr>
          <p:cNvPr id="5" name="Altbilgi Yer Tutucusu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D24BCB5-451D-4106-8DBF-BBA98785AD7A}" type="slidenum">
              <a:rPr lang="tr-TR" smtClean="0"/>
              <a:t>‹#›</a:t>
            </a:fld>
            <a:endParaRPr lang="tr-TR"/>
          </a:p>
        </p:txBody>
      </p:sp>
    </p:spTree>
    <p:extLst>
      <p:ext uri="{BB962C8B-B14F-4D97-AF65-F5344CB8AC3E}">
        <p14:creationId xmlns:p14="http://schemas.microsoft.com/office/powerpoint/2010/main" val="37240019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s://bubbl.us/" TargetMode="External"/><Relationship Id="rId2" Type="http://schemas.openxmlformats.org/officeDocument/2006/relationships/hyperlink" Target="https://www.mindmup.com/" TargetMode="External"/><Relationship Id="rId1" Type="http://schemas.openxmlformats.org/officeDocument/2006/relationships/slideLayout" Target="../slideLayouts/slideLayout7.xml"/><Relationship Id="rId4" Type="http://schemas.openxmlformats.org/officeDocument/2006/relationships/hyperlink" Target="https://www.mindmeister.com/"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p:txBody>
          <a:bodyPr/>
          <a:lstStyle/>
          <a:p>
            <a:endParaRPr lang="tr-TR"/>
          </a:p>
        </p:txBody>
      </p:sp>
      <p:sp>
        <p:nvSpPr>
          <p:cNvPr id="3" name="Alt Başlık 2"/>
          <p:cNvSpPr>
            <a:spLocks noGrp="1"/>
          </p:cNvSpPr>
          <p:nvPr>
            <p:ph type="subTitle" idx="1"/>
          </p:nvPr>
        </p:nvSpPr>
        <p:spPr/>
        <p:txBody>
          <a:bodyPr/>
          <a:lstStyle/>
          <a:p>
            <a:endParaRPr lang="tr-TR"/>
          </a:p>
        </p:txBody>
      </p:sp>
    </p:spTree>
    <p:extLst>
      <p:ext uri="{BB962C8B-B14F-4D97-AF65-F5344CB8AC3E}">
        <p14:creationId xmlns:p14="http://schemas.microsoft.com/office/powerpoint/2010/main" val="28192072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755576" y="692697"/>
            <a:ext cx="8064896" cy="5262979"/>
          </a:xfrm>
          <a:prstGeom prst="rect">
            <a:avLst/>
          </a:prstGeom>
        </p:spPr>
        <p:txBody>
          <a:bodyPr wrap="square">
            <a:spAutoFit/>
          </a:bodyPr>
          <a:lstStyle/>
          <a:p>
            <a:r>
              <a:rPr lang="tr-TR" sz="2800" b="1" i="0" dirty="0">
                <a:solidFill>
                  <a:srgbClr val="222222"/>
                </a:solidFill>
                <a:effectLst/>
                <a:latin typeface="Arial"/>
              </a:rPr>
              <a:t>Kavram Haritasının Faydaları</a:t>
            </a:r>
          </a:p>
          <a:p>
            <a:r>
              <a:rPr lang="tr-TR" sz="2800" b="0" i="0" dirty="0">
                <a:solidFill>
                  <a:srgbClr val="444444"/>
                </a:solidFill>
                <a:effectLst/>
                <a:latin typeface="Arial"/>
              </a:rPr>
              <a:t>Öğretmenler tarafından kavram haritası hazırlanarak öğrencilere gösterildiğinde görsel olarak kavramların birbiri ile ilişkisi daha iyi anlaşılmakta ve kavramların öğrenilmesi daha kolay hale gelmektedir.</a:t>
            </a:r>
            <a:br>
              <a:rPr lang="tr-TR" sz="2800" b="0" i="0" dirty="0">
                <a:solidFill>
                  <a:srgbClr val="444444"/>
                </a:solidFill>
                <a:effectLst/>
                <a:latin typeface="Arial"/>
              </a:rPr>
            </a:br>
            <a:r>
              <a:rPr lang="tr-TR" sz="2800" b="0" i="0" dirty="0">
                <a:solidFill>
                  <a:srgbClr val="444444"/>
                </a:solidFill>
                <a:effectLst/>
                <a:latin typeface="Arial"/>
              </a:rPr>
              <a:t>Kavram haritaları öğrenciler tarafından hazırlandığı zaman öğrencileri bir ders konusunda geçen kavramları bulmaya ve onları ilişkilendirmeye zorlamaktadır. Öğrenciler kendi kendilerine ders konularının anlamlı bir biçimde öğrenilmesini öğrenmektedir.</a:t>
            </a:r>
          </a:p>
        </p:txBody>
      </p:sp>
    </p:spTree>
    <p:extLst>
      <p:ext uri="{BB962C8B-B14F-4D97-AF65-F5344CB8AC3E}">
        <p14:creationId xmlns:p14="http://schemas.microsoft.com/office/powerpoint/2010/main" val="7095493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95536" y="260648"/>
            <a:ext cx="8424936" cy="5632311"/>
          </a:xfrm>
          <a:prstGeom prst="rect">
            <a:avLst/>
          </a:prstGeom>
        </p:spPr>
        <p:txBody>
          <a:bodyPr wrap="square">
            <a:spAutoFit/>
          </a:bodyPr>
          <a:lstStyle/>
          <a:p>
            <a:pPr fontAlgn="base"/>
            <a:r>
              <a:rPr lang="tr-TR" sz="2000" b="0" i="0" dirty="0">
                <a:solidFill>
                  <a:srgbClr val="444444"/>
                </a:solidFill>
                <a:effectLst/>
                <a:latin typeface="Open Sans"/>
              </a:rPr>
              <a:t>Kavram haritaları;</a:t>
            </a:r>
          </a:p>
          <a:p>
            <a:pPr fontAlgn="base">
              <a:buFont typeface="Arial"/>
              <a:buChar char="•"/>
            </a:pPr>
            <a:r>
              <a:rPr lang="tr-TR" sz="2000" b="0" i="0" dirty="0">
                <a:solidFill>
                  <a:srgbClr val="444444"/>
                </a:solidFill>
                <a:effectLst/>
                <a:latin typeface="inherit"/>
              </a:rPr>
              <a:t>Hafızanızı güçlendirir ve kalıcı bir öğrenme sağlar.</a:t>
            </a:r>
          </a:p>
          <a:p>
            <a:pPr fontAlgn="base">
              <a:buFont typeface="Arial"/>
              <a:buChar char="•"/>
            </a:pPr>
            <a:r>
              <a:rPr lang="tr-TR" sz="2000" b="0" i="0" dirty="0">
                <a:solidFill>
                  <a:srgbClr val="444444"/>
                </a:solidFill>
                <a:effectLst/>
                <a:latin typeface="inherit"/>
              </a:rPr>
              <a:t>Düşünmenize imkan sunar.</a:t>
            </a:r>
          </a:p>
          <a:p>
            <a:pPr fontAlgn="base">
              <a:buFont typeface="Arial"/>
              <a:buChar char="•"/>
            </a:pPr>
            <a:r>
              <a:rPr lang="tr-TR" sz="2000" b="0" i="0" dirty="0">
                <a:solidFill>
                  <a:srgbClr val="444444"/>
                </a:solidFill>
                <a:effectLst/>
                <a:latin typeface="inherit"/>
              </a:rPr>
              <a:t>Bilgiyi zihninizde organize etmenizi sağlar.</a:t>
            </a:r>
          </a:p>
          <a:p>
            <a:pPr fontAlgn="base">
              <a:buFont typeface="Arial"/>
              <a:buChar char="•"/>
            </a:pPr>
            <a:r>
              <a:rPr lang="tr-TR" sz="2000" b="0" i="0" dirty="0">
                <a:solidFill>
                  <a:srgbClr val="444444"/>
                </a:solidFill>
                <a:effectLst/>
                <a:latin typeface="inherit"/>
              </a:rPr>
              <a:t>Bilgilerin birbirleri arasındaki ilişkiyi kavramanızı sağlar.</a:t>
            </a:r>
          </a:p>
          <a:p>
            <a:pPr fontAlgn="base">
              <a:buFont typeface="Arial"/>
              <a:buChar char="•"/>
            </a:pPr>
            <a:r>
              <a:rPr lang="tr-TR" sz="2000" b="0" i="0" dirty="0">
                <a:solidFill>
                  <a:srgbClr val="444444"/>
                </a:solidFill>
                <a:effectLst/>
                <a:latin typeface="inherit"/>
              </a:rPr>
              <a:t>Sizi boşa zaman harcamaktan kurtarır.</a:t>
            </a:r>
          </a:p>
          <a:p>
            <a:pPr fontAlgn="base">
              <a:buFont typeface="Arial"/>
              <a:buChar char="•"/>
            </a:pPr>
            <a:r>
              <a:rPr lang="tr-TR" sz="2000" b="0" i="0" dirty="0">
                <a:solidFill>
                  <a:srgbClr val="444444"/>
                </a:solidFill>
                <a:effectLst/>
                <a:latin typeface="inherit"/>
              </a:rPr>
              <a:t>Zihninizi bilgi kalabalığından kurtarır ve sadece anahtar kelimeleri öğrenmenizi sağlar.</a:t>
            </a:r>
          </a:p>
          <a:p>
            <a:pPr fontAlgn="base">
              <a:buFont typeface="Arial"/>
              <a:buChar char="•"/>
            </a:pPr>
            <a:r>
              <a:rPr lang="tr-TR" sz="2000" b="0" i="0" dirty="0">
                <a:solidFill>
                  <a:srgbClr val="444444"/>
                </a:solidFill>
                <a:effectLst/>
                <a:latin typeface="inherit"/>
              </a:rPr>
              <a:t>Sadece tek bir sayfa kullanarak birçok bilgiyi ilişkileri anlayarak öğrenme imkanı sunar.</a:t>
            </a:r>
          </a:p>
          <a:p>
            <a:pPr fontAlgn="base">
              <a:buFont typeface="Arial"/>
              <a:buChar char="•"/>
            </a:pPr>
            <a:r>
              <a:rPr lang="tr-TR" sz="2000" b="0" i="0" dirty="0">
                <a:solidFill>
                  <a:srgbClr val="444444"/>
                </a:solidFill>
                <a:effectLst/>
                <a:latin typeface="inherit"/>
              </a:rPr>
              <a:t>Öğreneceğiniz konuyu bütün ve parçalar halinde anlamanızı sağlar.</a:t>
            </a:r>
          </a:p>
          <a:p>
            <a:pPr fontAlgn="base">
              <a:buFont typeface="Arial"/>
              <a:buChar char="•"/>
            </a:pPr>
            <a:r>
              <a:rPr lang="tr-TR" sz="2000" b="0" i="0" dirty="0">
                <a:solidFill>
                  <a:srgbClr val="444444"/>
                </a:solidFill>
                <a:effectLst/>
                <a:latin typeface="inherit"/>
              </a:rPr>
              <a:t>Notlarınızı silip tekrardan yazmadan sonradan yeni bilgiler eklemeye imkan tanır.</a:t>
            </a:r>
          </a:p>
          <a:p>
            <a:pPr fontAlgn="base"/>
            <a:r>
              <a:rPr lang="tr-TR" sz="2000" b="0" i="0" dirty="0">
                <a:solidFill>
                  <a:srgbClr val="444444"/>
                </a:solidFill>
                <a:effectLst/>
                <a:latin typeface="Open Sans"/>
              </a:rPr>
              <a:t>Bu bilgiler ışığında araştırmalar birçok öğrencinin </a:t>
            </a:r>
            <a:r>
              <a:rPr lang="tr-TR" sz="2000" b="1" i="0" dirty="0">
                <a:solidFill>
                  <a:srgbClr val="444444"/>
                </a:solidFill>
                <a:effectLst/>
                <a:latin typeface="inherit"/>
              </a:rPr>
              <a:t>kavram haritası</a:t>
            </a:r>
            <a:r>
              <a:rPr lang="tr-TR" sz="2000" b="0" i="0" dirty="0">
                <a:solidFill>
                  <a:srgbClr val="444444"/>
                </a:solidFill>
                <a:effectLst/>
                <a:latin typeface="Open Sans"/>
              </a:rPr>
              <a:t> hazırlamanın bilgiyi en kolay şekilde öğrenme yolu olduğunu söylediğini, bu kavram haritalarını sınavlarında da kullandıklarını ve aynı kavram haritalarını daha etkili öğrenebilmek için defalarca oluşturduklarını da ifade etmektedir.</a:t>
            </a:r>
          </a:p>
        </p:txBody>
      </p:sp>
    </p:spTree>
    <p:extLst>
      <p:ext uri="{BB962C8B-B14F-4D97-AF65-F5344CB8AC3E}">
        <p14:creationId xmlns:p14="http://schemas.microsoft.com/office/powerpoint/2010/main" val="18195356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611560" y="260648"/>
            <a:ext cx="8136904" cy="5909310"/>
          </a:xfrm>
          <a:prstGeom prst="rect">
            <a:avLst/>
          </a:prstGeom>
        </p:spPr>
        <p:txBody>
          <a:bodyPr wrap="square">
            <a:spAutoFit/>
          </a:bodyPr>
          <a:lstStyle/>
          <a:p>
            <a:pPr fontAlgn="base"/>
            <a:r>
              <a:rPr lang="tr-TR" b="1" i="0" dirty="0">
                <a:solidFill>
                  <a:srgbClr val="333333"/>
                </a:solidFill>
                <a:effectLst/>
                <a:latin typeface="Open Sans"/>
              </a:rPr>
              <a:t>Unutmayın!</a:t>
            </a:r>
          </a:p>
          <a:p>
            <a:pPr fontAlgn="base">
              <a:buFont typeface="Arial"/>
              <a:buChar char="•"/>
            </a:pPr>
            <a:r>
              <a:rPr lang="tr-TR" sz="2000" b="1" i="0" dirty="0">
                <a:solidFill>
                  <a:srgbClr val="444444"/>
                </a:solidFill>
                <a:effectLst/>
                <a:latin typeface="inherit"/>
              </a:rPr>
              <a:t>Bilgileri sığdırabilmek için yazılarınızı küçük yazın.</a:t>
            </a:r>
          </a:p>
          <a:p>
            <a:pPr fontAlgn="base">
              <a:buFont typeface="Arial"/>
              <a:buChar char="•"/>
            </a:pPr>
            <a:r>
              <a:rPr lang="tr-TR" sz="2000" b="1" i="0" dirty="0">
                <a:solidFill>
                  <a:srgbClr val="444444"/>
                </a:solidFill>
                <a:effectLst/>
                <a:latin typeface="inherit"/>
              </a:rPr>
              <a:t>Bir başlıkta en fazla 3 kelime kullanın.</a:t>
            </a:r>
          </a:p>
          <a:p>
            <a:pPr fontAlgn="base">
              <a:buFont typeface="Arial"/>
              <a:buChar char="•"/>
            </a:pPr>
            <a:r>
              <a:rPr lang="tr-TR" sz="2000" b="1" i="0" dirty="0">
                <a:solidFill>
                  <a:srgbClr val="444444"/>
                </a:solidFill>
                <a:effectLst/>
                <a:latin typeface="inherit"/>
              </a:rPr>
              <a:t>Görseller kelimelerden daha iyi olacaktır.</a:t>
            </a:r>
          </a:p>
          <a:p>
            <a:pPr fontAlgn="base">
              <a:buFont typeface="Arial"/>
              <a:buChar char="•"/>
            </a:pPr>
            <a:r>
              <a:rPr lang="tr-TR" sz="2000" b="1" i="0" dirty="0">
                <a:solidFill>
                  <a:srgbClr val="444444"/>
                </a:solidFill>
                <a:effectLst/>
                <a:latin typeface="inherit"/>
              </a:rPr>
              <a:t>Yukarıdaki örnekte olduğu gibi aynı düzeydeki başlıkları aynı renk kalemle yazabilir ya da arka planını renklendirebilirsiniz. Bu sınıflandırmayı daha iyi yapmanızı sağlayacaktır.</a:t>
            </a:r>
          </a:p>
          <a:p>
            <a:pPr fontAlgn="base">
              <a:buFont typeface="Arial"/>
              <a:buChar char="•"/>
            </a:pPr>
            <a:r>
              <a:rPr lang="tr-TR" sz="2000" b="1" i="0" dirty="0">
                <a:solidFill>
                  <a:srgbClr val="444444"/>
                </a:solidFill>
                <a:effectLst/>
                <a:latin typeface="inherit"/>
              </a:rPr>
              <a:t>Aradaki bağıntıları göstermek için oklar kullanmayı ihmal etmeyin.</a:t>
            </a:r>
          </a:p>
          <a:p>
            <a:pPr fontAlgn="base">
              <a:buFont typeface="Arial"/>
              <a:buChar char="•"/>
            </a:pPr>
            <a:r>
              <a:rPr lang="tr-TR" sz="2000" b="1" i="0" dirty="0">
                <a:solidFill>
                  <a:srgbClr val="444444"/>
                </a:solidFill>
                <a:effectLst/>
                <a:latin typeface="inherit"/>
              </a:rPr>
              <a:t>Kavram haritasında hep bir tarafa yönelmeyin. Bunun bir ağaç gibi düşünürseniz hep aynı tarafta dallar büyürse ağaç kökten yıkılabilir. Gövdeyi yani ana başlığınızı merkezde tutun.</a:t>
            </a:r>
          </a:p>
          <a:p>
            <a:pPr fontAlgn="base">
              <a:buFont typeface="Arial"/>
              <a:buChar char="•"/>
            </a:pPr>
            <a:r>
              <a:rPr lang="tr-TR" sz="2000" b="1" i="0" dirty="0">
                <a:solidFill>
                  <a:srgbClr val="444444"/>
                </a:solidFill>
                <a:effectLst/>
                <a:latin typeface="inherit"/>
              </a:rPr>
              <a:t>Eğer bir alt başlığı devam ettirmek için aklınıza bir fikir gelmiyorsa diğer alt başlığa geçin. Onu devam ettirmeye çalışın.</a:t>
            </a:r>
          </a:p>
          <a:p>
            <a:pPr fontAlgn="base">
              <a:buFont typeface="Arial"/>
              <a:buChar char="•"/>
            </a:pPr>
            <a:r>
              <a:rPr lang="tr-TR" sz="2000" b="1" i="0" dirty="0">
                <a:solidFill>
                  <a:srgbClr val="444444"/>
                </a:solidFill>
                <a:effectLst/>
                <a:latin typeface="inherit"/>
              </a:rPr>
              <a:t>Eğer sayfa  size yeterli gelmediyse yeni bir sayfayı baştan aşağı doldurmayın. Var olan sayfanın altına, üstüne, sağına veya soluna boş kağıtlar yapıştırın.</a:t>
            </a:r>
          </a:p>
          <a:p>
            <a:pPr fontAlgn="base">
              <a:buFont typeface="Arial"/>
              <a:buChar char="•"/>
            </a:pPr>
            <a:r>
              <a:rPr lang="tr-TR" sz="2000" b="1" i="0" dirty="0">
                <a:solidFill>
                  <a:srgbClr val="444444"/>
                </a:solidFill>
                <a:effectLst/>
                <a:latin typeface="inherit"/>
              </a:rPr>
              <a:t>Ve en önemlisi yaratıcı olun. Yaratıcı olmak hafızanıza yardımcı olacaktır.</a:t>
            </a:r>
          </a:p>
        </p:txBody>
      </p:sp>
    </p:spTree>
    <p:extLst>
      <p:ext uri="{BB962C8B-B14F-4D97-AF65-F5344CB8AC3E}">
        <p14:creationId xmlns:p14="http://schemas.microsoft.com/office/powerpoint/2010/main" val="38839546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611560" y="197346"/>
            <a:ext cx="7992888" cy="6647974"/>
          </a:xfrm>
          <a:prstGeom prst="rect">
            <a:avLst/>
          </a:prstGeom>
        </p:spPr>
        <p:txBody>
          <a:bodyPr wrap="square">
            <a:spAutoFit/>
          </a:bodyPr>
          <a:lstStyle/>
          <a:p>
            <a:pPr fontAlgn="base"/>
            <a:r>
              <a:rPr lang="tr-TR" b="0" i="0" dirty="0">
                <a:solidFill>
                  <a:srgbClr val="444444"/>
                </a:solidFill>
                <a:effectLst/>
                <a:latin typeface="Open Sans"/>
              </a:rPr>
              <a:t>Özetle;</a:t>
            </a:r>
          </a:p>
          <a:p>
            <a:pPr fontAlgn="base">
              <a:buFont typeface="Arial"/>
              <a:buChar char="•"/>
            </a:pPr>
            <a:r>
              <a:rPr lang="tr-TR" sz="2400" b="1" i="0" dirty="0">
                <a:solidFill>
                  <a:srgbClr val="444444"/>
                </a:solidFill>
                <a:effectLst/>
                <a:latin typeface="inherit"/>
              </a:rPr>
              <a:t>Kavram haritası</a:t>
            </a:r>
            <a:r>
              <a:rPr lang="tr-TR" sz="2400" b="0" i="0" dirty="0">
                <a:solidFill>
                  <a:srgbClr val="444444"/>
                </a:solidFill>
                <a:effectLst/>
                <a:latin typeface="inherit"/>
              </a:rPr>
              <a:t>, size not alırken ve öğrenirken etkili bir öğrenme imkanı sunar.</a:t>
            </a:r>
          </a:p>
          <a:p>
            <a:pPr fontAlgn="base">
              <a:buFont typeface="Arial"/>
              <a:buChar char="•"/>
            </a:pPr>
            <a:r>
              <a:rPr lang="tr-TR" sz="2400" b="1" i="0" dirty="0">
                <a:solidFill>
                  <a:srgbClr val="444444"/>
                </a:solidFill>
                <a:effectLst/>
                <a:latin typeface="inherit"/>
              </a:rPr>
              <a:t>Kavram haritası</a:t>
            </a:r>
            <a:r>
              <a:rPr lang="tr-TR" sz="2400" b="0" i="0" dirty="0">
                <a:solidFill>
                  <a:srgbClr val="444444"/>
                </a:solidFill>
                <a:effectLst/>
                <a:latin typeface="inherit"/>
              </a:rPr>
              <a:t>, size konunun ana temasını, bu temanın alt başlıklarını ve konular arasındaki bağıntıları daha kolay öğretecektir. </a:t>
            </a:r>
          </a:p>
          <a:p>
            <a:pPr fontAlgn="base">
              <a:buFont typeface="Arial"/>
              <a:buChar char="•"/>
            </a:pPr>
            <a:r>
              <a:rPr lang="tr-TR" sz="2400" b="0" i="0" dirty="0">
                <a:solidFill>
                  <a:srgbClr val="444444"/>
                </a:solidFill>
                <a:effectLst/>
                <a:latin typeface="inherit"/>
              </a:rPr>
              <a:t>Her </a:t>
            </a:r>
            <a:r>
              <a:rPr lang="tr-TR" sz="2400" b="1" i="0" dirty="0">
                <a:solidFill>
                  <a:srgbClr val="444444"/>
                </a:solidFill>
                <a:effectLst/>
                <a:latin typeface="inherit"/>
              </a:rPr>
              <a:t>kavram haritası</a:t>
            </a:r>
            <a:r>
              <a:rPr lang="tr-TR" sz="2400" b="0" i="0" dirty="0">
                <a:solidFill>
                  <a:srgbClr val="444444"/>
                </a:solidFill>
                <a:effectLst/>
                <a:latin typeface="inherit"/>
              </a:rPr>
              <a:t> kişiye özeldir. Unutmayın bu sizin kendi kavram haritanız. Onu istediğiniz gibi düzenlemekte özgürsünüz. </a:t>
            </a:r>
          </a:p>
          <a:p>
            <a:pPr fontAlgn="base">
              <a:buFont typeface="Arial"/>
              <a:buChar char="•"/>
            </a:pPr>
            <a:r>
              <a:rPr lang="tr-TR" sz="2400" b="1" i="0" dirty="0">
                <a:solidFill>
                  <a:srgbClr val="444444"/>
                </a:solidFill>
                <a:effectLst/>
                <a:latin typeface="inherit"/>
              </a:rPr>
              <a:t>Kavram haritası</a:t>
            </a:r>
            <a:r>
              <a:rPr lang="tr-TR" sz="2400" b="0" i="0" dirty="0">
                <a:solidFill>
                  <a:srgbClr val="444444"/>
                </a:solidFill>
                <a:effectLst/>
                <a:latin typeface="inherit"/>
              </a:rPr>
              <a:t> hazırlamaya başladıkça bunun sizin için ne kadar faydası olduğunu göreceksiniz. Yaptığınız haritaları odanıza, panonuza asmayı unutmayın.</a:t>
            </a:r>
          </a:p>
          <a:p>
            <a:pPr fontAlgn="base">
              <a:buFont typeface="Arial"/>
              <a:buChar char="•"/>
            </a:pPr>
            <a:r>
              <a:rPr lang="tr-TR" sz="2400" b="0" i="0" dirty="0">
                <a:solidFill>
                  <a:srgbClr val="444444"/>
                </a:solidFill>
                <a:effectLst/>
                <a:latin typeface="inherit"/>
              </a:rPr>
              <a:t>Sormak istediğiniz herhangi bir şey olursa yorumlar kısmından bizimle iletişime geçmeyi unutmayın.</a:t>
            </a:r>
          </a:p>
          <a:p>
            <a:pPr fontAlgn="base">
              <a:buFont typeface="Arial"/>
              <a:buChar char="•"/>
            </a:pPr>
            <a:r>
              <a:rPr lang="tr-TR" sz="2400" b="0" i="0" dirty="0">
                <a:solidFill>
                  <a:srgbClr val="444444"/>
                </a:solidFill>
                <a:effectLst/>
                <a:latin typeface="inherit"/>
              </a:rPr>
              <a:t>Eğer kavram haritalarını internet üzerinden rengarenk bir şekilde, görsellerle oluşturmak istiyorsanız bu uygulamaları kullanmayı deneyin: “</a:t>
            </a:r>
            <a:r>
              <a:rPr lang="tr-TR" sz="2400" b="0" i="0" u="none" strike="noStrike" dirty="0">
                <a:solidFill>
                  <a:srgbClr val="289DCC"/>
                </a:solidFill>
                <a:effectLst/>
                <a:latin typeface="inherit"/>
                <a:hlinkClick r:id="rId2"/>
              </a:rPr>
              <a:t>Mindmup</a:t>
            </a:r>
            <a:r>
              <a:rPr lang="tr-TR" sz="2400" b="0" i="0" dirty="0">
                <a:solidFill>
                  <a:srgbClr val="444444"/>
                </a:solidFill>
                <a:effectLst/>
                <a:latin typeface="inherit"/>
              </a:rPr>
              <a:t>“, “</a:t>
            </a:r>
            <a:r>
              <a:rPr lang="tr-TR" sz="2400" b="0" i="0" u="none" strike="noStrike" dirty="0">
                <a:solidFill>
                  <a:srgbClr val="289DCC"/>
                </a:solidFill>
                <a:effectLst/>
                <a:latin typeface="inherit"/>
                <a:hlinkClick r:id="rId3"/>
              </a:rPr>
              <a:t>Bubbl.us</a:t>
            </a:r>
            <a:r>
              <a:rPr lang="tr-TR" sz="2400" b="0" i="0" dirty="0">
                <a:solidFill>
                  <a:srgbClr val="444444"/>
                </a:solidFill>
                <a:effectLst/>
                <a:latin typeface="inherit"/>
              </a:rPr>
              <a:t>” ve “</a:t>
            </a:r>
            <a:r>
              <a:rPr lang="tr-TR" sz="2400" b="0" i="0" u="none" strike="noStrike" dirty="0">
                <a:solidFill>
                  <a:srgbClr val="289DCC"/>
                </a:solidFill>
                <a:effectLst/>
                <a:latin typeface="inherit"/>
                <a:hlinkClick r:id="rId4"/>
              </a:rPr>
              <a:t>Mindmeister</a:t>
            </a:r>
            <a:r>
              <a:rPr lang="tr-TR" sz="2400" b="0" i="0" dirty="0">
                <a:solidFill>
                  <a:srgbClr val="444444"/>
                </a:solidFill>
                <a:effectLst/>
                <a:latin typeface="inherit"/>
              </a:rPr>
              <a:t>“</a:t>
            </a:r>
          </a:p>
        </p:txBody>
      </p:sp>
    </p:spTree>
    <p:extLst>
      <p:ext uri="{BB962C8B-B14F-4D97-AF65-F5344CB8AC3E}">
        <p14:creationId xmlns:p14="http://schemas.microsoft.com/office/powerpoint/2010/main" val="3180698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http://www.bilgiyasam.com/wp-content/uploads/2017/09/canlc4b1larc4b1n-sc4b1nc4b1f2-500x35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4" y="188639"/>
            <a:ext cx="8304857" cy="62646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86537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tÃ¼rkÃ§e kavram haritasÄ± Ã¶rnekleri ile ilgili gÃ¶rsel sonuc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5" y="188640"/>
            <a:ext cx="8808913" cy="62646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27299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1.bp.blogspot.com/-m3HmpySemdQ/Vdpyf69NErI/AAAAAAAAAEA/y8hyn22sSaU/s1600/kavram-haritas%25C4%25B1-T%25C3%25BCrk%25C3%25A7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5" y="260648"/>
            <a:ext cx="8880921" cy="61206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65539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Ä°lgili resi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4" y="332656"/>
            <a:ext cx="8808913" cy="64087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34098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260648"/>
            <a:ext cx="8568952" cy="6480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768761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Ä°lgili resi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4" y="106362"/>
            <a:ext cx="8880921" cy="63469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26390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260648"/>
            <a:ext cx="8784976" cy="63367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145333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Ä°lgili resi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4" y="332656"/>
            <a:ext cx="8520882" cy="61206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41556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681163"/>
            <a:ext cx="7620000" cy="3495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529711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51520" y="188640"/>
            <a:ext cx="8352928" cy="6863417"/>
          </a:xfrm>
          <a:prstGeom prst="rect">
            <a:avLst/>
          </a:prstGeom>
        </p:spPr>
        <p:txBody>
          <a:bodyPr wrap="square">
            <a:spAutoFit/>
          </a:bodyPr>
          <a:lstStyle/>
          <a:p>
            <a:r>
              <a:rPr lang="tr-TR" sz="2000" b="1" i="0" dirty="0">
                <a:solidFill>
                  <a:srgbClr val="333333"/>
                </a:solidFill>
                <a:effectLst/>
                <a:latin typeface="Helvetica"/>
              </a:rPr>
              <a:t>ZİHİN HARİTASI</a:t>
            </a:r>
          </a:p>
          <a:p>
            <a:r>
              <a:rPr lang="tr-TR" sz="2000" b="0" i="0" dirty="0">
                <a:solidFill>
                  <a:srgbClr val="333333"/>
                </a:solidFill>
                <a:effectLst/>
                <a:latin typeface="Helvetica"/>
              </a:rPr>
              <a:t>Öğrenciler yine farklı eğitim yöntemleriyle farkına vardıkları bilgileri kendi ‘Mind Mapping’lerine dökecekler, böylelikle Türk Edebiyatı dersi ezberden kavramlara ve şekillere bağlanacaktır. </a:t>
            </a:r>
          </a:p>
          <a:p>
            <a:endParaRPr lang="tr-TR" sz="2000" dirty="0">
              <a:solidFill>
                <a:srgbClr val="333333"/>
              </a:solidFill>
              <a:latin typeface="Helvetica"/>
            </a:endParaRPr>
          </a:p>
          <a:p>
            <a:r>
              <a:rPr lang="tr-TR" sz="2000" b="0" i="0" dirty="0">
                <a:solidFill>
                  <a:srgbClr val="333333"/>
                </a:solidFill>
                <a:effectLst/>
                <a:latin typeface="Helvetica"/>
              </a:rPr>
              <a:t>Bu yöntemle bilginin transferi, grupla öğrenme alanından çıkarak kişisel öğrenme alanına girecektir. Bu da, öğrencinin asıl ihtiyacı olan bilginin özümsemesini sağlayacak ve yeni bilgilerin çıkarımı ise ders saatinde sınıfta öğretmenleri ve sınıf arkadaşlarıyla işbirliği içinde gerçekleşecek. Bu yöntem sayesinde öğrenciler ‘öğretenleri tarafından bilgilendirilen’ kişilerden, ‘bilgiye ulaşan ve bilgiyi bir sonraki adıma taşıyan’ kişilere dönüşecek. </a:t>
            </a:r>
          </a:p>
          <a:p>
            <a:endParaRPr lang="tr-TR" sz="2000" dirty="0">
              <a:solidFill>
                <a:srgbClr val="333333"/>
              </a:solidFill>
              <a:latin typeface="Helvetica"/>
            </a:endParaRPr>
          </a:p>
          <a:p>
            <a:r>
              <a:rPr lang="tr-TR" sz="2000" b="0" i="0" dirty="0">
                <a:solidFill>
                  <a:srgbClr val="333333"/>
                </a:solidFill>
                <a:effectLst/>
                <a:latin typeface="Helvetica"/>
              </a:rPr>
              <a:t>Bu şekilde planlanan bir Türk Edebiyatı dersinin örnek planı ekte yer almaktadır. Bu plan çerçevesinde ‘Flipped Classrom’ tekniğiyle ön çalışma yapan öğrencilerimiz hem Tanzimat 2. dönem romanının özelliklerini ön hazırlıkla kavrayacaklar hem de önceden bildikleri Romantik akımın ikinci dönem romanında nasıl realist akıma dönüştüğünü ve bu akımın roman üzerindeki belirgin etkilerini kurgulayabilecekler. Tanzimat 1. dönem romanında görülen kusurların ikinci dönemde nasıl giderilmeye başladığınım adım adım farkına varıp bunu bilgiye dönüştürebilecekler.</a:t>
            </a:r>
            <a:endParaRPr lang="tr-TR" sz="2000" dirty="0"/>
          </a:p>
        </p:txBody>
      </p:sp>
    </p:spTree>
    <p:extLst>
      <p:ext uri="{BB962C8B-B14F-4D97-AF65-F5344CB8AC3E}">
        <p14:creationId xmlns:p14="http://schemas.microsoft.com/office/powerpoint/2010/main" val="10854165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79512" y="332656"/>
            <a:ext cx="8712968" cy="6871368"/>
          </a:xfrm>
          <a:prstGeom prst="rect">
            <a:avLst/>
          </a:prstGeom>
        </p:spPr>
        <p:txBody>
          <a:bodyPr wrap="square">
            <a:spAutoFit/>
          </a:bodyPr>
          <a:lstStyle/>
          <a:p>
            <a:pPr fontAlgn="base">
              <a:lnSpc>
                <a:spcPct val="115000"/>
              </a:lnSpc>
              <a:spcAft>
                <a:spcPts val="0"/>
              </a:spcAft>
            </a:pPr>
            <a:r>
              <a:rPr lang="tr-TR" sz="1600" b="1" dirty="0">
                <a:solidFill>
                  <a:srgbClr val="444444"/>
                </a:solidFill>
                <a:effectLst/>
                <a:latin typeface="Open Sans"/>
                <a:ea typeface="Times New Roman"/>
                <a:cs typeface="Times New Roman"/>
              </a:rPr>
              <a:t>Tony Buzan</a:t>
            </a:r>
            <a:r>
              <a:rPr lang="tr-TR" sz="1600" dirty="0">
                <a:solidFill>
                  <a:srgbClr val="444444"/>
                </a:solidFill>
                <a:effectLst/>
                <a:latin typeface="Open Sans"/>
                <a:ea typeface="Times New Roman"/>
                <a:cs typeface="Times New Roman"/>
              </a:rPr>
              <a:t>’ın geliştirmiş olduğu zihin haritalarıyla </a:t>
            </a:r>
            <a:r>
              <a:rPr lang="tr-TR" sz="1600" b="1" dirty="0">
                <a:solidFill>
                  <a:srgbClr val="444444"/>
                </a:solidFill>
                <a:effectLst/>
                <a:latin typeface="Open Sans"/>
                <a:ea typeface="Times New Roman"/>
                <a:cs typeface="Times New Roman"/>
              </a:rPr>
              <a:t>not tutma</a:t>
            </a:r>
            <a:r>
              <a:rPr lang="tr-TR" sz="1600" dirty="0">
                <a:solidFill>
                  <a:srgbClr val="444444"/>
                </a:solidFill>
                <a:effectLst/>
                <a:latin typeface="Open Sans"/>
                <a:ea typeface="Times New Roman"/>
                <a:cs typeface="Times New Roman"/>
              </a:rPr>
              <a:t> öğrenme verimliliğini kat be kat artırmaktadır.</a:t>
            </a:r>
            <a:endParaRPr lang="tr-TR" sz="1600" dirty="0">
              <a:ea typeface="Calibri"/>
              <a:cs typeface="Times New Roman"/>
            </a:endParaRPr>
          </a:p>
          <a:p>
            <a:pPr fontAlgn="base">
              <a:lnSpc>
                <a:spcPct val="115000"/>
              </a:lnSpc>
              <a:spcAft>
                <a:spcPts val="0"/>
              </a:spcAft>
            </a:pPr>
            <a:r>
              <a:rPr lang="tr-TR" sz="1600" dirty="0">
                <a:solidFill>
                  <a:srgbClr val="444444"/>
                </a:solidFill>
                <a:effectLst/>
                <a:latin typeface="Open Sans"/>
                <a:ea typeface="Times New Roman"/>
                <a:cs typeface="Times New Roman"/>
              </a:rPr>
              <a:t>Bir </a:t>
            </a:r>
            <a:r>
              <a:rPr lang="tr-TR" sz="1600" b="1" dirty="0">
                <a:solidFill>
                  <a:srgbClr val="444444"/>
                </a:solidFill>
                <a:effectLst/>
                <a:latin typeface="Open Sans"/>
                <a:ea typeface="Times New Roman"/>
                <a:cs typeface="Times New Roman"/>
              </a:rPr>
              <a:t>zihin haritası</a:t>
            </a:r>
            <a:r>
              <a:rPr lang="tr-TR" sz="1600" dirty="0">
                <a:solidFill>
                  <a:srgbClr val="444444"/>
                </a:solidFill>
                <a:effectLst/>
                <a:latin typeface="Open Sans"/>
                <a:ea typeface="Times New Roman"/>
                <a:cs typeface="Times New Roman"/>
              </a:rPr>
              <a:t> bütün zihinsel becerileri harekete geçirir. Çağrıştırıcı ve yaratıcı hatırlama becerilerini, sözcükleri, sayıları, listeleri, sıraları, sol lobdan mantık ve analizi; renkleri, imgeleri, boyutları, ritimleri, düş gücünü, bütünleştirme yeteneğini(Gestalt) ve sağ loba ait uzaysal algılama yeteneklerini; el becerilerini, görme yeteneğini ve beynin organizasyon saklama ve hatırlama gücünü harekete geçirir.</a:t>
            </a:r>
            <a:r>
              <a:rPr lang="tr-TR" sz="1600" b="1" dirty="0">
                <a:solidFill>
                  <a:srgbClr val="444444"/>
                </a:solidFill>
                <a:effectLst/>
                <a:latin typeface="Open Sans"/>
                <a:ea typeface="Times New Roman"/>
                <a:cs typeface="Times New Roman"/>
              </a:rPr>
              <a:t> Zihin haritası</a:t>
            </a:r>
            <a:r>
              <a:rPr lang="tr-TR" sz="1600" dirty="0">
                <a:solidFill>
                  <a:srgbClr val="444444"/>
                </a:solidFill>
                <a:effectLst/>
                <a:latin typeface="Open Sans"/>
                <a:ea typeface="Times New Roman"/>
                <a:cs typeface="Times New Roman"/>
              </a:rPr>
              <a:t> notlarında hatırlamak istediklerinizi cümleler veya listeler halinde yazmak yerine sayfanın ortasına(konsantrasyonunuza ve hafızanıza yardımcı olması için) bir imge yerleştirin ve daha sonra da imgelerin etrafında organize bir biçimde anahtar sözcükleri ve imgeleri kullanarak sayfayı kaplayın.</a:t>
            </a:r>
            <a:endParaRPr lang="tr-TR" sz="1600" dirty="0">
              <a:ea typeface="Calibri"/>
              <a:cs typeface="Times New Roman"/>
            </a:endParaRPr>
          </a:p>
          <a:p>
            <a:pPr fontAlgn="base">
              <a:lnSpc>
                <a:spcPct val="115000"/>
              </a:lnSpc>
              <a:spcAft>
                <a:spcPts val="0"/>
              </a:spcAft>
            </a:pPr>
            <a:r>
              <a:rPr lang="tr-TR" sz="1600" dirty="0">
                <a:solidFill>
                  <a:srgbClr val="444444"/>
                </a:solidFill>
                <a:effectLst/>
                <a:latin typeface="Open Sans"/>
                <a:ea typeface="Times New Roman"/>
                <a:cs typeface="Times New Roman"/>
              </a:rPr>
              <a:t>Yerinde kullanıldığında </a:t>
            </a:r>
            <a:r>
              <a:rPr lang="tr-TR" sz="1600" b="1" dirty="0">
                <a:solidFill>
                  <a:srgbClr val="444444"/>
                </a:solidFill>
                <a:effectLst/>
                <a:latin typeface="Open Sans"/>
                <a:ea typeface="Times New Roman"/>
                <a:cs typeface="Times New Roman"/>
              </a:rPr>
              <a:t>zihin haritası</a:t>
            </a:r>
            <a:r>
              <a:rPr lang="tr-TR" sz="1600" dirty="0">
                <a:solidFill>
                  <a:srgbClr val="444444"/>
                </a:solidFill>
                <a:effectLst/>
                <a:latin typeface="Open Sans"/>
                <a:ea typeface="Times New Roman"/>
                <a:cs typeface="Times New Roman"/>
              </a:rPr>
              <a:t> okuma ve öğrenme veriminizi üç katına çıkarmanızı sağlar ve genel okuma verimliliğinizi artırarak size büyük ölçüde zaman kazandırır.</a:t>
            </a:r>
            <a:endParaRPr lang="tr-TR" sz="1600" dirty="0">
              <a:ea typeface="Calibri"/>
              <a:cs typeface="Times New Roman"/>
            </a:endParaRPr>
          </a:p>
          <a:p>
            <a:pPr fontAlgn="base">
              <a:lnSpc>
                <a:spcPct val="115000"/>
              </a:lnSpc>
              <a:spcAft>
                <a:spcPts val="0"/>
              </a:spcAft>
            </a:pPr>
            <a:r>
              <a:rPr lang="tr-TR" sz="1600" b="1" dirty="0">
                <a:solidFill>
                  <a:srgbClr val="444444"/>
                </a:solidFill>
                <a:effectLst/>
                <a:latin typeface="Open Sans"/>
                <a:ea typeface="Times New Roman"/>
                <a:cs typeface="Times New Roman"/>
              </a:rPr>
              <a:t>Zihin haritasının kuralları:</a:t>
            </a:r>
            <a:endParaRPr lang="tr-TR" sz="1600" dirty="0">
              <a:ea typeface="Calibri"/>
              <a:cs typeface="Times New Roman"/>
            </a:endParaRPr>
          </a:p>
          <a:p>
            <a:pPr marL="342900" lvl="0" indent="-342900" fontAlgn="base">
              <a:lnSpc>
                <a:spcPct val="115000"/>
              </a:lnSpc>
              <a:spcAft>
                <a:spcPts val="0"/>
              </a:spcAft>
              <a:buSzPts val="1000"/>
              <a:buFont typeface="Symbol"/>
              <a:buChar char=""/>
              <a:tabLst>
                <a:tab pos="457200" algn="l"/>
              </a:tabLst>
            </a:pPr>
            <a:r>
              <a:rPr lang="tr-TR" sz="1600" dirty="0">
                <a:solidFill>
                  <a:srgbClr val="444444"/>
                </a:solidFill>
                <a:effectLst/>
                <a:latin typeface="Open Sans"/>
                <a:ea typeface="Times New Roman"/>
                <a:cs typeface="Times New Roman"/>
              </a:rPr>
              <a:t>Ortada renkli bir imge olmalı</a:t>
            </a:r>
            <a:endParaRPr lang="tr-TR" sz="1600" dirty="0">
              <a:ea typeface="Calibri"/>
              <a:cs typeface="Times New Roman"/>
            </a:endParaRPr>
          </a:p>
          <a:p>
            <a:pPr marL="342900" lvl="0" indent="-342900" fontAlgn="base">
              <a:lnSpc>
                <a:spcPct val="115000"/>
              </a:lnSpc>
              <a:spcAft>
                <a:spcPts val="0"/>
              </a:spcAft>
              <a:buSzPts val="1000"/>
              <a:buFont typeface="Symbol"/>
              <a:buChar char=""/>
              <a:tabLst>
                <a:tab pos="457200" algn="l"/>
              </a:tabLst>
            </a:pPr>
            <a:r>
              <a:rPr lang="tr-TR" sz="1600" dirty="0">
                <a:solidFill>
                  <a:srgbClr val="444444"/>
                </a:solidFill>
                <a:effectLst/>
                <a:latin typeface="Open Sans"/>
                <a:ea typeface="Times New Roman"/>
                <a:cs typeface="Times New Roman"/>
              </a:rPr>
              <a:t>Ana fikirler merkeze yayılmalıdır</a:t>
            </a:r>
            <a:endParaRPr lang="tr-TR" sz="1600" dirty="0">
              <a:ea typeface="Calibri"/>
              <a:cs typeface="Times New Roman"/>
            </a:endParaRPr>
          </a:p>
          <a:p>
            <a:pPr marL="342900" lvl="0" indent="-342900" fontAlgn="base">
              <a:lnSpc>
                <a:spcPct val="115000"/>
              </a:lnSpc>
              <a:spcAft>
                <a:spcPts val="0"/>
              </a:spcAft>
              <a:buSzPts val="1000"/>
              <a:buFont typeface="Symbol"/>
              <a:buChar char=""/>
              <a:tabLst>
                <a:tab pos="457200" algn="l"/>
              </a:tabLst>
            </a:pPr>
            <a:r>
              <a:rPr lang="tr-TR" sz="1600" dirty="0">
                <a:solidFill>
                  <a:srgbClr val="444444"/>
                </a:solidFill>
                <a:effectLst/>
                <a:latin typeface="Open Sans"/>
                <a:ea typeface="Times New Roman"/>
                <a:cs typeface="Times New Roman"/>
              </a:rPr>
              <a:t>Ana fikirler yan fikirlere göre daha büyük harflerle yazılmalıdır.</a:t>
            </a:r>
            <a:endParaRPr lang="tr-TR" sz="1600" dirty="0">
              <a:ea typeface="Calibri"/>
              <a:cs typeface="Times New Roman"/>
            </a:endParaRPr>
          </a:p>
          <a:p>
            <a:pPr marL="342900" lvl="0" indent="-342900" fontAlgn="base">
              <a:lnSpc>
                <a:spcPct val="115000"/>
              </a:lnSpc>
              <a:spcAft>
                <a:spcPts val="0"/>
              </a:spcAft>
              <a:buSzPts val="1000"/>
              <a:buFont typeface="Symbol"/>
              <a:buChar char=""/>
              <a:tabLst>
                <a:tab pos="457200" algn="l"/>
              </a:tabLst>
            </a:pPr>
            <a:r>
              <a:rPr lang="tr-TR" sz="1600" dirty="0">
                <a:solidFill>
                  <a:srgbClr val="444444"/>
                </a:solidFill>
                <a:effectLst/>
                <a:latin typeface="Open Sans"/>
                <a:ea typeface="Times New Roman"/>
                <a:cs typeface="Times New Roman"/>
              </a:rPr>
              <a:t>Her zaman her satırda bir sözcük olmalıdır.</a:t>
            </a:r>
            <a:endParaRPr lang="tr-TR" sz="1600" dirty="0">
              <a:ea typeface="Calibri"/>
              <a:cs typeface="Times New Roman"/>
            </a:endParaRPr>
          </a:p>
          <a:p>
            <a:pPr marL="342900" lvl="0" indent="-342900" fontAlgn="base">
              <a:lnSpc>
                <a:spcPct val="115000"/>
              </a:lnSpc>
              <a:spcAft>
                <a:spcPts val="0"/>
              </a:spcAft>
              <a:buSzPts val="1000"/>
              <a:buFont typeface="Symbol"/>
              <a:buChar char=""/>
              <a:tabLst>
                <a:tab pos="457200" algn="l"/>
              </a:tabLst>
            </a:pPr>
            <a:r>
              <a:rPr lang="tr-TR" sz="1600" dirty="0">
                <a:solidFill>
                  <a:srgbClr val="444444"/>
                </a:solidFill>
                <a:effectLst/>
                <a:latin typeface="Open Sans"/>
                <a:ea typeface="Times New Roman"/>
                <a:cs typeface="Times New Roman"/>
              </a:rPr>
              <a:t>Sözcükler her zaman büyük ya da küçük harflerle ya da ham büyük hem de küçük harflerle yazılması gerekir.</a:t>
            </a:r>
            <a:endParaRPr lang="tr-TR" sz="1600" dirty="0">
              <a:ea typeface="Calibri"/>
              <a:cs typeface="Times New Roman"/>
            </a:endParaRPr>
          </a:p>
          <a:p>
            <a:pPr marL="342900" lvl="0" indent="-342900" fontAlgn="base">
              <a:lnSpc>
                <a:spcPct val="115000"/>
              </a:lnSpc>
              <a:spcAft>
                <a:spcPts val="0"/>
              </a:spcAft>
              <a:buSzPts val="1000"/>
              <a:buFont typeface="Symbol"/>
              <a:buChar char=""/>
              <a:tabLst>
                <a:tab pos="457200" algn="l"/>
              </a:tabLst>
            </a:pPr>
            <a:r>
              <a:rPr lang="tr-TR" sz="1600" dirty="0">
                <a:solidFill>
                  <a:srgbClr val="444444"/>
                </a:solidFill>
                <a:effectLst/>
                <a:latin typeface="Open Sans"/>
                <a:ea typeface="Times New Roman"/>
                <a:cs typeface="Times New Roman"/>
              </a:rPr>
              <a:t>Sözcüklerin satırlara yazılması gerekir.</a:t>
            </a:r>
            <a:endParaRPr lang="tr-TR" sz="1600" dirty="0">
              <a:ea typeface="Calibri"/>
              <a:cs typeface="Times New Roman"/>
            </a:endParaRPr>
          </a:p>
          <a:p>
            <a:pPr marL="342900" lvl="0" indent="-342900" fontAlgn="base">
              <a:lnSpc>
                <a:spcPct val="115000"/>
              </a:lnSpc>
              <a:spcAft>
                <a:spcPts val="0"/>
              </a:spcAft>
              <a:buSzPts val="1000"/>
              <a:buFont typeface="Symbol"/>
              <a:buChar char=""/>
              <a:tabLst>
                <a:tab pos="457200" algn="l"/>
              </a:tabLst>
            </a:pPr>
            <a:r>
              <a:rPr lang="tr-TR" sz="1600" dirty="0">
                <a:solidFill>
                  <a:srgbClr val="444444"/>
                </a:solidFill>
                <a:effectLst/>
                <a:latin typeface="Open Sans"/>
                <a:ea typeface="Times New Roman"/>
                <a:cs typeface="Times New Roman"/>
              </a:rPr>
              <a:t>Satırlar bağlantılı olmalıdır.</a:t>
            </a:r>
            <a:endParaRPr lang="tr-TR" sz="1600" dirty="0">
              <a:ea typeface="Calibri"/>
              <a:cs typeface="Times New Roman"/>
            </a:endParaRPr>
          </a:p>
          <a:p>
            <a:pPr marL="342900" lvl="0" indent="-342900" fontAlgn="base">
              <a:lnSpc>
                <a:spcPct val="115000"/>
              </a:lnSpc>
              <a:spcAft>
                <a:spcPts val="0"/>
              </a:spcAft>
              <a:buSzPts val="1000"/>
              <a:buFont typeface="Symbol"/>
              <a:buChar char=""/>
              <a:tabLst>
                <a:tab pos="457200" algn="l"/>
              </a:tabLst>
            </a:pPr>
            <a:r>
              <a:rPr lang="tr-TR" sz="1600" dirty="0">
                <a:solidFill>
                  <a:srgbClr val="444444"/>
                </a:solidFill>
                <a:effectLst/>
                <a:latin typeface="Open Sans"/>
                <a:ea typeface="Times New Roman"/>
                <a:cs typeface="Times New Roman"/>
              </a:rPr>
              <a:t>Olabildiğince çok imge kullanılmalıdır.</a:t>
            </a:r>
            <a:endParaRPr lang="tr-TR" sz="1600" dirty="0">
              <a:ea typeface="Calibri"/>
              <a:cs typeface="Times New Roman"/>
            </a:endParaRPr>
          </a:p>
          <a:p>
            <a:pPr marL="342900" lvl="0" indent="-342900" fontAlgn="base">
              <a:lnSpc>
                <a:spcPct val="115000"/>
              </a:lnSpc>
              <a:spcAft>
                <a:spcPts val="0"/>
              </a:spcAft>
              <a:buSzPts val="1000"/>
              <a:buFont typeface="Symbol"/>
              <a:buChar char=""/>
              <a:tabLst>
                <a:tab pos="457200" algn="l"/>
              </a:tabLst>
            </a:pPr>
            <a:r>
              <a:rPr lang="tr-TR" sz="1600" dirty="0">
                <a:solidFill>
                  <a:srgbClr val="444444"/>
                </a:solidFill>
                <a:effectLst/>
                <a:latin typeface="Open Sans"/>
                <a:ea typeface="Times New Roman"/>
                <a:cs typeface="Times New Roman"/>
              </a:rPr>
              <a:t>Mümkün olan her yerde boyut kullanılmalıdır.</a:t>
            </a:r>
            <a:endParaRPr lang="tr-TR" sz="1600" dirty="0">
              <a:ea typeface="Calibri"/>
              <a:cs typeface="Times New Roman"/>
            </a:endParaRPr>
          </a:p>
          <a:p>
            <a:pPr fontAlgn="base">
              <a:lnSpc>
                <a:spcPct val="115000"/>
              </a:lnSpc>
              <a:spcAft>
                <a:spcPts val="0"/>
              </a:spcAft>
            </a:pPr>
            <a:endParaRPr lang="tr-TR" sz="1600" dirty="0">
              <a:ea typeface="Calibri"/>
              <a:cs typeface="Times New Roman"/>
            </a:endParaRPr>
          </a:p>
        </p:txBody>
      </p:sp>
    </p:spTree>
    <p:extLst>
      <p:ext uri="{BB962C8B-B14F-4D97-AF65-F5344CB8AC3E}">
        <p14:creationId xmlns:p14="http://schemas.microsoft.com/office/powerpoint/2010/main" val="9400197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Kavram HaritasÄ± NasÄ±l OluÅturulu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228600"/>
            <a:ext cx="8784976" cy="63687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88019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s://kavramharitasi.files.wordpress.com/2014/09/edeb0_akimlarhttp-dmy-info.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5" y="332656"/>
            <a:ext cx="8880921" cy="63367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81635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6" name="Picture 4" descr="Ä°lgili resi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5" y="476672"/>
            <a:ext cx="8736905" cy="57606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91331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95536" y="0"/>
            <a:ext cx="8424936" cy="6247864"/>
          </a:xfrm>
          <a:prstGeom prst="rect">
            <a:avLst/>
          </a:prstGeom>
        </p:spPr>
        <p:txBody>
          <a:bodyPr wrap="square">
            <a:spAutoFit/>
          </a:bodyPr>
          <a:lstStyle/>
          <a:p>
            <a:r>
              <a:rPr lang="tr-TR" sz="2000" dirty="0"/>
              <a:t>Kavram haritaları; </a:t>
            </a:r>
          </a:p>
          <a:p>
            <a:r>
              <a:rPr lang="tr-TR" sz="2000" dirty="0"/>
              <a:t>• Kavram ve düşünceleri görsel bir biçimde ortaya koyduğu için öğrenmeyi arttırır. </a:t>
            </a:r>
          </a:p>
          <a:p>
            <a:r>
              <a:rPr lang="tr-TR" sz="2000" dirty="0"/>
              <a:t>• Pek çok konu için elverişlidir. </a:t>
            </a:r>
          </a:p>
          <a:p>
            <a:r>
              <a:rPr lang="tr-TR" sz="2000" dirty="0"/>
              <a:t>• Bireysel farklılıklara hitap eder. </a:t>
            </a:r>
          </a:p>
          <a:p>
            <a:r>
              <a:rPr lang="tr-TR" sz="2000" dirty="0"/>
              <a:t>• Bilgileri sistematize edip somutlaştırır. </a:t>
            </a:r>
          </a:p>
          <a:p>
            <a:r>
              <a:rPr lang="tr-TR" sz="2000" dirty="0"/>
              <a:t>• Konuların tutarlı bir şekilde planlanmasına yardımcı olur. </a:t>
            </a:r>
          </a:p>
          <a:p>
            <a:r>
              <a:rPr lang="tr-TR" sz="2000" dirty="0"/>
              <a:t>• Bilgi üretimini hızlandırır. </a:t>
            </a:r>
          </a:p>
          <a:p>
            <a:r>
              <a:rPr lang="tr-TR" sz="2000" dirty="0"/>
              <a:t>• Öğretilmesi, öğrenilmesi ve uygulanması kolay ve ekonomiktir. </a:t>
            </a:r>
          </a:p>
          <a:p>
            <a:r>
              <a:rPr lang="tr-TR" sz="2000" dirty="0"/>
              <a:t>• Öğrenci-öğretmen iletişimini olumlu yönde etkiler. </a:t>
            </a:r>
          </a:p>
          <a:p>
            <a:r>
              <a:rPr lang="tr-TR" sz="2000" dirty="0"/>
              <a:t>• Kavramlar arasındaki ilişkilerin tanımlanmasına yardımcı olur. </a:t>
            </a:r>
          </a:p>
          <a:p>
            <a:r>
              <a:rPr lang="tr-TR" sz="2000" dirty="0"/>
              <a:t>• Herhangi bir konuyla ilgili detayların ortaya çıkmasını sağlar. </a:t>
            </a:r>
          </a:p>
          <a:p>
            <a:r>
              <a:rPr lang="tr-TR" sz="2000" dirty="0"/>
              <a:t>• Sınıf içinde canlı bir ortamın oluşmasını sağlar.</a:t>
            </a:r>
          </a:p>
          <a:p>
            <a:r>
              <a:rPr lang="tr-TR" sz="2000" dirty="0"/>
              <a:t>• Öğrenciyi merkeze alıp, öğrencinin aktif olmasını sağlar. </a:t>
            </a:r>
          </a:p>
          <a:p>
            <a:r>
              <a:rPr lang="tr-TR" sz="2000" dirty="0"/>
              <a:t>• Öğrencilerin konuları anlamlı bir şekilde öğrenmelerine yardımcı olur.</a:t>
            </a:r>
          </a:p>
          <a:p>
            <a:r>
              <a:rPr lang="tr-TR" sz="2000" dirty="0"/>
              <a:t>• Öğrencilerin konu hakkında ne kadar bilgi sahibi olduklarını ve yanlış anlamalarını ortaya çıkarır. </a:t>
            </a:r>
          </a:p>
          <a:p>
            <a:r>
              <a:rPr lang="tr-TR" sz="2000" dirty="0"/>
              <a:t>• Öğrencilerin bilgileri kolay hatırlamasına katkıda bulunur. </a:t>
            </a:r>
          </a:p>
          <a:p>
            <a:r>
              <a:rPr lang="tr-TR" sz="2000" dirty="0"/>
              <a:t>• Yeni problemleri çözme ve kavramları sentez etme hususlarında öğrencilere yardımcı olur. </a:t>
            </a:r>
          </a:p>
        </p:txBody>
      </p:sp>
    </p:spTree>
    <p:extLst>
      <p:ext uri="{BB962C8B-B14F-4D97-AF65-F5344CB8AC3E}">
        <p14:creationId xmlns:p14="http://schemas.microsoft.com/office/powerpoint/2010/main" val="20338972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51520" y="260648"/>
            <a:ext cx="8568952" cy="5324535"/>
          </a:xfrm>
          <a:prstGeom prst="rect">
            <a:avLst/>
          </a:prstGeom>
        </p:spPr>
        <p:txBody>
          <a:bodyPr wrap="square">
            <a:spAutoFit/>
          </a:bodyPr>
          <a:lstStyle/>
          <a:p>
            <a:pPr lvl="0"/>
            <a:r>
              <a:rPr lang="tr-TR" dirty="0">
                <a:solidFill>
                  <a:prstClr val="black"/>
                </a:solidFill>
              </a:rPr>
              <a:t>• </a:t>
            </a:r>
            <a:r>
              <a:rPr lang="tr-TR" sz="2000" dirty="0">
                <a:solidFill>
                  <a:prstClr val="black"/>
                </a:solidFill>
              </a:rPr>
              <a:t>Kavramlar sentez yoluyla birleştirildiği için bilgiler kolay organize olur. </a:t>
            </a:r>
          </a:p>
          <a:p>
            <a:pPr lvl="0"/>
            <a:r>
              <a:rPr lang="tr-TR" sz="2000" dirty="0">
                <a:solidFill>
                  <a:prstClr val="black"/>
                </a:solidFill>
              </a:rPr>
              <a:t>• Öğrencilerin; kavram haritası hazırlamaları sırasında; sınıflandırma, zihinde canlandırma, sembolleştirme gibi stratejilerden faydalanmasını sağlar. </a:t>
            </a:r>
          </a:p>
          <a:p>
            <a:pPr lvl="0"/>
            <a:r>
              <a:rPr lang="tr-TR" sz="2000" dirty="0">
                <a:solidFill>
                  <a:prstClr val="black"/>
                </a:solidFill>
              </a:rPr>
              <a:t>• Öğrencilerin yaratıcılıklarını ön plana çıkarır; problem çözme becerilerini geliştirir. </a:t>
            </a:r>
          </a:p>
          <a:p>
            <a:pPr lvl="0"/>
            <a:r>
              <a:rPr lang="tr-TR" sz="2000" dirty="0">
                <a:solidFill>
                  <a:prstClr val="black"/>
                </a:solidFill>
              </a:rPr>
              <a:t>• Yeni anlamlar geliştirilmesinde hem öğrencilere hem de öğretmenlere yardımcı olur. </a:t>
            </a:r>
          </a:p>
          <a:p>
            <a:pPr lvl="0"/>
            <a:r>
              <a:rPr lang="tr-TR" sz="2000" dirty="0">
                <a:solidFill>
                  <a:prstClr val="black"/>
                </a:solidFill>
              </a:rPr>
              <a:t>• Öğrencilerin genel yargılara tümevarım yöntemiyle ulaşmasına imkân tanır. </a:t>
            </a:r>
          </a:p>
          <a:p>
            <a:pPr lvl="0"/>
            <a:r>
              <a:rPr lang="tr-TR" sz="2000" dirty="0">
                <a:solidFill>
                  <a:prstClr val="black"/>
                </a:solidFill>
              </a:rPr>
              <a:t>• Öğrencilerin kavramlar hakkında ön bilgilere sahip olmasını sağlar. </a:t>
            </a:r>
          </a:p>
          <a:p>
            <a:pPr lvl="0"/>
            <a:r>
              <a:rPr lang="tr-TR" sz="2000" dirty="0">
                <a:solidFill>
                  <a:prstClr val="black"/>
                </a:solidFill>
              </a:rPr>
              <a:t>• Öğrencilerin kavramlar arasındaki bağlantıları nasıl kurduklarını ortaya koyar. </a:t>
            </a:r>
          </a:p>
          <a:p>
            <a:pPr lvl="0"/>
            <a:r>
              <a:rPr lang="tr-TR" sz="2000" dirty="0">
                <a:solidFill>
                  <a:prstClr val="black"/>
                </a:solidFill>
              </a:rPr>
              <a:t>• Konunun dağınık işlenmesini önler. </a:t>
            </a:r>
          </a:p>
          <a:p>
            <a:pPr lvl="0"/>
            <a:r>
              <a:rPr lang="tr-TR" sz="2000" dirty="0">
                <a:solidFill>
                  <a:prstClr val="black"/>
                </a:solidFill>
              </a:rPr>
              <a:t>• Öğretmenlerin konuları etkili bir şekilde anlatmalarına yardımcı olur. </a:t>
            </a:r>
          </a:p>
          <a:p>
            <a:pPr lvl="0"/>
            <a:r>
              <a:rPr lang="tr-TR" sz="2000" dirty="0">
                <a:solidFill>
                  <a:prstClr val="black"/>
                </a:solidFill>
              </a:rPr>
              <a:t>• Öğretmenlere, konularını planlamada yardımcı olur. </a:t>
            </a:r>
          </a:p>
          <a:p>
            <a:pPr lvl="0"/>
            <a:r>
              <a:rPr lang="tr-TR" sz="2000" dirty="0">
                <a:solidFill>
                  <a:prstClr val="black"/>
                </a:solidFill>
              </a:rPr>
              <a:t>• Öğretmenin öğrencileri daha kolay değerlendirmesini sağlar. </a:t>
            </a:r>
          </a:p>
          <a:p>
            <a:pPr lvl="0"/>
            <a:r>
              <a:rPr lang="tr-TR" sz="2000" dirty="0">
                <a:solidFill>
                  <a:prstClr val="black"/>
                </a:solidFill>
              </a:rPr>
              <a:t>• Öğrencinin başarısını değerlendirmede öğretmene yardımcı olur. </a:t>
            </a:r>
          </a:p>
          <a:p>
            <a:pPr lvl="0"/>
            <a:r>
              <a:rPr lang="tr-TR" sz="2000" dirty="0">
                <a:solidFill>
                  <a:prstClr val="black"/>
                </a:solidFill>
              </a:rPr>
              <a:t>• “Kavram Haritaları, bilginin öğrencilerin zihinlerinde örgütlenmesini ve geri çağrılmasını kolaylaştırır</a:t>
            </a:r>
          </a:p>
        </p:txBody>
      </p:sp>
    </p:spTree>
    <p:extLst>
      <p:ext uri="{BB962C8B-B14F-4D97-AF65-F5344CB8AC3E}">
        <p14:creationId xmlns:p14="http://schemas.microsoft.com/office/powerpoint/2010/main" val="2516894024"/>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67</TotalTime>
  <Words>713</Words>
  <Application>Microsoft Office PowerPoint</Application>
  <PresentationFormat>Ekran Gösterisi (4:3)</PresentationFormat>
  <Paragraphs>79</Paragraphs>
  <Slides>21</Slides>
  <Notes>0</Notes>
  <HiddenSlides>0</HiddenSlides>
  <MMClips>0</MMClips>
  <ScaleCrop>false</ScaleCrop>
  <HeadingPairs>
    <vt:vector size="6" baseType="variant">
      <vt:variant>
        <vt:lpstr>Kullanılan Yazı Tipleri</vt:lpstr>
      </vt:variant>
      <vt:variant>
        <vt:i4>7</vt:i4>
      </vt:variant>
      <vt:variant>
        <vt:lpstr>Tema</vt:lpstr>
      </vt:variant>
      <vt:variant>
        <vt:i4>1</vt:i4>
      </vt:variant>
      <vt:variant>
        <vt:lpstr>Slayt Başlıkları</vt:lpstr>
      </vt:variant>
      <vt:variant>
        <vt:i4>21</vt:i4>
      </vt:variant>
    </vt:vector>
  </HeadingPairs>
  <TitlesOfParts>
    <vt:vector size="29" baseType="lpstr">
      <vt:lpstr>Arial</vt:lpstr>
      <vt:lpstr>Calibri</vt:lpstr>
      <vt:lpstr>Helvetica</vt:lpstr>
      <vt:lpstr>inherit</vt:lpstr>
      <vt:lpstr>Open Sans</vt:lpstr>
      <vt:lpstr>Symbol</vt:lpstr>
      <vt:lpstr>Times New Roman</vt:lpstr>
      <vt:lpstr>Ofis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-=[By NeC]=-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Omu</dc:creator>
  <cp:lastModifiedBy>acer</cp:lastModifiedBy>
  <cp:revision>5</cp:revision>
  <dcterms:created xsi:type="dcterms:W3CDTF">2019-02-21T11:14:43Z</dcterms:created>
  <dcterms:modified xsi:type="dcterms:W3CDTF">2020-01-18T17:00:28Z</dcterms:modified>
</cp:coreProperties>
</file>