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0" r:id="rId3"/>
    <p:sldId id="257" r:id="rId4"/>
    <p:sldId id="258" r:id="rId5"/>
    <p:sldId id="259" r:id="rId6"/>
    <p:sldId id="261" r:id="rId7"/>
    <p:sldId id="262" r:id="rId8"/>
    <p:sldId id="312" r:id="rId9"/>
    <p:sldId id="264" r:id="rId10"/>
    <p:sldId id="265" r:id="rId11"/>
    <p:sldId id="266" r:id="rId12"/>
    <p:sldId id="267" r:id="rId13"/>
    <p:sldId id="306" r:id="rId14"/>
    <p:sldId id="268" r:id="rId15"/>
    <p:sldId id="314" r:id="rId16"/>
    <p:sldId id="270" r:id="rId17"/>
    <p:sldId id="271" r:id="rId18"/>
    <p:sldId id="272" r:id="rId19"/>
    <p:sldId id="273" r:id="rId20"/>
    <p:sldId id="274" r:id="rId21"/>
    <p:sldId id="275" r:id="rId22"/>
    <p:sldId id="318" r:id="rId23"/>
    <p:sldId id="276" r:id="rId24"/>
    <p:sldId id="277" r:id="rId25"/>
    <p:sldId id="278" r:id="rId26"/>
    <p:sldId id="307" r:id="rId27"/>
    <p:sldId id="279" r:id="rId28"/>
    <p:sldId id="280" r:id="rId29"/>
    <p:sldId id="319" r:id="rId30"/>
    <p:sldId id="281" r:id="rId31"/>
    <p:sldId id="282" r:id="rId32"/>
    <p:sldId id="283" r:id="rId33"/>
    <p:sldId id="301" r:id="rId34"/>
    <p:sldId id="302" r:id="rId35"/>
    <p:sldId id="284" r:id="rId36"/>
    <p:sldId id="299" r:id="rId37"/>
    <p:sldId id="300" r:id="rId38"/>
    <p:sldId id="285" r:id="rId39"/>
    <p:sldId id="286" r:id="rId40"/>
    <p:sldId id="287" r:id="rId41"/>
    <p:sldId id="288" r:id="rId42"/>
    <p:sldId id="290" r:id="rId43"/>
    <p:sldId id="292" r:id="rId44"/>
    <p:sldId id="293" r:id="rId45"/>
    <p:sldId id="294" r:id="rId46"/>
    <p:sldId id="295" r:id="rId47"/>
    <p:sldId id="296" r:id="rId48"/>
    <p:sldId id="297" r:id="rId49"/>
    <p:sldId id="298" r:id="rId50"/>
    <p:sldId id="316" r:id="rId51"/>
    <p:sldId id="317" r:id="rId52"/>
    <p:sldId id="315" r:id="rId53"/>
    <p:sldId id="309" r:id="rId54"/>
    <p:sldId id="313" r:id="rId5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C5FA22-F7CE-4625-8798-B56113A247F9}" type="datetimeFigureOut">
              <a:rPr lang="tr-TR" smtClean="0"/>
              <a:pPr/>
              <a:t>27.02.2019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7662C3-77C7-41BB-8C62-09C971C8BB4E}"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54396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13922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04726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11318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341163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069253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290261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704856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75824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3022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2517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C5FA22-F7CE-4625-8798-B56113A247F9}" type="datetimeFigureOut">
              <a:rPr lang="tr-TR" smtClean="0"/>
              <a:pPr/>
              <a:t>27.02.2019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7662C3-77C7-41BB-8C62-09C971C8BB4E}"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1D1407-2F68-4B3C-9AFE-B9FF5150EEC7}" type="datetimeFigureOut">
              <a:rPr lang="tr-TR" smtClean="0">
                <a:solidFill>
                  <a:prstClr val="black">
                    <a:tint val="75000"/>
                  </a:prstClr>
                </a:solidFill>
              </a:rPr>
              <a:pPr/>
              <a:t>27.02.2019</a:t>
            </a:fld>
            <a:endParaRPr lang="tr-TR">
              <a:solidFill>
                <a:prstClr val="black">
                  <a:tint val="75000"/>
                </a:prstClr>
              </a:solidFill>
            </a:endParaRP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0F9649-7175-4C9E-B80F-7D2C067DEE2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26366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hyperlink" Target="http://labsarf.com/image/cache/data/urunler/sarf_malzemeler/05.0020-500x500.jpg" TargetMode="Externa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www.kimyaevi.org/dokgoster.asp?dosya=100403000"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7.xml"/><Relationship Id="rId5" Type="http://schemas.openxmlformats.org/officeDocument/2006/relationships/image" Target="../media/image34.emf"/><Relationship Id="rId4" Type="http://schemas.openxmlformats.org/officeDocument/2006/relationships/image" Target="../media/image33.emf"/></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Başlık"/>
          <p:cNvSpPr>
            <a:spLocks noGrp="1"/>
          </p:cNvSpPr>
          <p:nvPr>
            <p:ph type="ctrTitle"/>
          </p:nvPr>
        </p:nvSpPr>
        <p:spPr/>
        <p:txBody>
          <a:bodyPr/>
          <a:lstStyle/>
          <a:p>
            <a:pPr eaLnBrk="1" hangingPunct="1"/>
            <a:r>
              <a:rPr lang="tr-TR" b="1" dirty="0" smtClean="0">
                <a:solidFill>
                  <a:srgbClr val="FF0000"/>
                </a:solidFill>
                <a:latin typeface="Times New Roman" pitchFamily="18" charset="0"/>
                <a:cs typeface="Times New Roman" pitchFamily="18" charset="0"/>
              </a:rPr>
              <a:t>GRAVİMETRİK ANALİZ</a:t>
            </a:r>
            <a:r>
              <a:rPr lang="tr-TR" dirty="0" smtClean="0">
                <a:solidFill>
                  <a:srgbClr val="FF0000"/>
                </a:solidFill>
                <a:latin typeface="Times New Roman" pitchFamily="18" charset="0"/>
                <a:cs typeface="Times New Roman" pitchFamily="18" charset="0"/>
              </a:rPr>
              <a:t/>
            </a:r>
            <a:br>
              <a:rPr lang="tr-TR" dirty="0" smtClean="0">
                <a:solidFill>
                  <a:srgbClr val="FF0000"/>
                </a:solidFill>
                <a:latin typeface="Times New Roman" pitchFamily="18" charset="0"/>
                <a:cs typeface="Times New Roman" pitchFamily="18" charset="0"/>
              </a:rPr>
            </a:br>
            <a:endParaRPr lang="tr-TR" dirty="0" smtClean="0">
              <a:solidFill>
                <a:srgbClr val="FF00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25"/>
            <a:ext cx="8229600" cy="6000750"/>
          </a:xfrm>
        </p:spPr>
        <p:txBody>
          <a:bodyPr rtlCol="0">
            <a:normAutofit fontScale="85000" lnSpcReduction="20000"/>
          </a:bodyPr>
          <a:lstStyle/>
          <a:p>
            <a:pPr eaLnBrk="1" fontAlgn="auto" hangingPunct="1">
              <a:spcAft>
                <a:spcPts val="0"/>
              </a:spcAft>
              <a:buFont typeface="Arial" pitchFamily="34" charset="0"/>
              <a:buChar char="•"/>
              <a:defRPr/>
            </a:pPr>
            <a:r>
              <a:rPr lang="tr-TR" dirty="0" smtClean="0">
                <a:solidFill>
                  <a:srgbClr val="FF0000"/>
                </a:solidFill>
              </a:rPr>
              <a:t>Tartım yöntemidir. </a:t>
            </a:r>
          </a:p>
          <a:p>
            <a:r>
              <a:rPr lang="tr-TR" dirty="0" err="1" smtClean="0"/>
              <a:t>Gravimetrik</a:t>
            </a:r>
            <a:r>
              <a:rPr lang="tr-TR" dirty="0" smtClean="0"/>
              <a:t> analiz, </a:t>
            </a:r>
            <a:r>
              <a:rPr lang="tr-TR" dirty="0" err="1" smtClean="0"/>
              <a:t>analitin</a:t>
            </a:r>
            <a:r>
              <a:rPr lang="tr-TR" dirty="0" smtClean="0"/>
              <a:t> çözünmeyen bir bileşiğine (çökelek) dönüştürülerek çözelti ortamından ayrılması ve tartılması temeline dayanan nicel analiz türüdür.</a:t>
            </a:r>
            <a:endParaRPr lang="tr-TR" dirty="0" smtClean="0">
              <a:solidFill>
                <a:srgbClr val="FF0000"/>
              </a:solidFill>
            </a:endParaRPr>
          </a:p>
          <a:p>
            <a:pPr eaLnBrk="1" fontAlgn="auto" hangingPunct="1">
              <a:spcAft>
                <a:spcPts val="0"/>
              </a:spcAft>
              <a:buFont typeface="Arial" pitchFamily="34" charset="0"/>
              <a:buChar char="•"/>
              <a:defRPr/>
            </a:pPr>
            <a:r>
              <a:rPr lang="tr-TR" dirty="0" smtClean="0"/>
              <a:t>Aranan maddenin, örnekten saf bir bileşiği hâlinde veya </a:t>
            </a:r>
            <a:r>
              <a:rPr lang="tr-TR" dirty="0" err="1" smtClean="0"/>
              <a:t>elemental</a:t>
            </a:r>
            <a:r>
              <a:rPr lang="tr-TR" dirty="0" smtClean="0"/>
              <a:t> hâlde ayrılıp tartılması temeline dayanan analizlere </a:t>
            </a:r>
            <a:r>
              <a:rPr lang="tr-TR" b="1" dirty="0" err="1" smtClean="0">
                <a:solidFill>
                  <a:srgbClr val="FF0000"/>
                </a:solidFill>
              </a:rPr>
              <a:t>gravimetrik</a:t>
            </a:r>
            <a:r>
              <a:rPr lang="tr-TR" b="1" dirty="0" smtClean="0">
                <a:solidFill>
                  <a:srgbClr val="FF0000"/>
                </a:solidFill>
              </a:rPr>
              <a:t> analizler </a:t>
            </a:r>
            <a:r>
              <a:rPr lang="tr-TR" dirty="0" smtClean="0">
                <a:solidFill>
                  <a:srgbClr val="FF0000"/>
                </a:solidFill>
              </a:rPr>
              <a:t>denir.</a:t>
            </a:r>
          </a:p>
          <a:p>
            <a:pPr eaLnBrk="1" fontAlgn="auto" hangingPunct="1">
              <a:spcAft>
                <a:spcPts val="0"/>
              </a:spcAft>
              <a:buFont typeface="Arial" pitchFamily="34" charset="0"/>
              <a:buChar char="•"/>
              <a:defRPr/>
            </a:pPr>
            <a:r>
              <a:rPr lang="tr-TR" dirty="0" smtClean="0"/>
              <a:t> </a:t>
            </a:r>
            <a:r>
              <a:rPr lang="tr-TR" dirty="0" err="1" smtClean="0">
                <a:solidFill>
                  <a:srgbClr val="00B0F0"/>
                </a:solidFill>
              </a:rPr>
              <a:t>Gravimetrik</a:t>
            </a:r>
            <a:r>
              <a:rPr lang="tr-TR" dirty="0" smtClean="0">
                <a:solidFill>
                  <a:srgbClr val="00B0F0"/>
                </a:solidFill>
              </a:rPr>
              <a:t> analizde, aranan madde başka bir madde ile (reaktifle) sulu çözeltiden, çözünürlüğü az olan bir </a:t>
            </a:r>
            <a:r>
              <a:rPr lang="tr-TR" dirty="0" smtClean="0">
                <a:solidFill>
                  <a:srgbClr val="FF0000"/>
                </a:solidFill>
              </a:rPr>
              <a:t>bileşiği halinde çöktürülür</a:t>
            </a:r>
            <a:r>
              <a:rPr lang="tr-TR" dirty="0" smtClean="0">
                <a:solidFill>
                  <a:srgbClr val="00B0F0"/>
                </a:solidFill>
              </a:rPr>
              <a:t>. </a:t>
            </a:r>
          </a:p>
          <a:p>
            <a:pPr eaLnBrk="1" fontAlgn="auto" hangingPunct="1">
              <a:spcAft>
                <a:spcPts val="0"/>
              </a:spcAft>
              <a:buFont typeface="Arial" pitchFamily="34" charset="0"/>
              <a:buChar char="•"/>
              <a:defRPr/>
            </a:pPr>
            <a:r>
              <a:rPr lang="tr-TR" dirty="0" smtClean="0">
                <a:solidFill>
                  <a:srgbClr val="00B0F0"/>
                </a:solidFill>
              </a:rPr>
              <a:t>Ya aynı bileşimde veya bilinen, dayanıklı bir başka bileşimde </a:t>
            </a:r>
            <a:r>
              <a:rPr lang="tr-TR" dirty="0" smtClean="0">
                <a:solidFill>
                  <a:srgbClr val="FF0000"/>
                </a:solidFill>
              </a:rPr>
              <a:t>sabit tartıma getirilir.</a:t>
            </a:r>
          </a:p>
          <a:p>
            <a:pPr eaLnBrk="1" fontAlgn="auto" hangingPunct="1">
              <a:spcAft>
                <a:spcPts val="0"/>
              </a:spcAft>
              <a:buFont typeface="Arial" pitchFamily="34" charset="0"/>
              <a:buChar char="•"/>
              <a:defRPr/>
            </a:pPr>
            <a:r>
              <a:rPr lang="tr-TR" dirty="0" smtClean="0">
                <a:solidFill>
                  <a:srgbClr val="00B0F0"/>
                </a:solidFill>
              </a:rPr>
              <a:t> Bu suretle elde edilen çökeleğin, bileşim ve miktarından, aranan </a:t>
            </a:r>
            <a:r>
              <a:rPr lang="tr-TR" dirty="0" smtClean="0">
                <a:solidFill>
                  <a:srgbClr val="FF0000"/>
                </a:solidFill>
              </a:rPr>
              <a:t>madde miktarı hesaplanır. </a:t>
            </a:r>
          </a:p>
          <a:p>
            <a:pPr eaLnBrk="1" fontAlgn="auto" hangingPunct="1">
              <a:spcAft>
                <a:spcPts val="0"/>
              </a:spcAft>
              <a:buFont typeface="Arial" charset="0"/>
              <a:buNone/>
              <a:defRPr/>
            </a:pPr>
            <a:r>
              <a:rPr lang="tr-TR" dirty="0" smtClean="0"/>
              <a:t/>
            </a:r>
            <a:br>
              <a:rPr lang="tr-TR" dirty="0" smtClean="0"/>
            </a:br>
            <a:endParaRPr lang="tr-TR"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38"/>
            <a:ext cx="8229600" cy="5483225"/>
          </a:xfrm>
        </p:spPr>
        <p:txBody>
          <a:bodyPr rtlCol="0">
            <a:normAutofit fontScale="85000" lnSpcReduction="20000"/>
          </a:bodyPr>
          <a:lstStyle/>
          <a:p>
            <a:pPr eaLnBrk="1" fontAlgn="auto" hangingPunct="1">
              <a:spcAft>
                <a:spcPts val="0"/>
              </a:spcAft>
              <a:buFont typeface="Arial" charset="0"/>
              <a:buNone/>
              <a:defRPr/>
            </a:pPr>
            <a:r>
              <a:rPr lang="tr-TR" dirty="0" smtClean="0">
                <a:solidFill>
                  <a:srgbClr val="FF0000"/>
                </a:solidFill>
              </a:rPr>
              <a:t>1.</a:t>
            </a:r>
            <a:r>
              <a:rPr lang="tr-TR" dirty="0" err="1" smtClean="0">
                <a:solidFill>
                  <a:srgbClr val="FF0000"/>
                </a:solidFill>
              </a:rPr>
              <a:t>Gravimetrik</a:t>
            </a:r>
            <a:r>
              <a:rPr lang="tr-TR" dirty="0" smtClean="0">
                <a:solidFill>
                  <a:srgbClr val="FF0000"/>
                </a:solidFill>
              </a:rPr>
              <a:t> Analiz </a:t>
            </a:r>
            <a:r>
              <a:rPr lang="tr-TR" dirty="0" err="1" smtClean="0">
                <a:solidFill>
                  <a:srgbClr val="FF0000"/>
                </a:solidFill>
              </a:rPr>
              <a:t>nisbeten</a:t>
            </a:r>
            <a:r>
              <a:rPr lang="tr-TR" dirty="0" smtClean="0">
                <a:solidFill>
                  <a:srgbClr val="FF0000"/>
                </a:solidFill>
              </a:rPr>
              <a:t> az alet istemesi ve öğrenilmesi kolay olması nedeni ile hem öğretim işlerinde hem de pratik uygulamada çok yararlıdır.</a:t>
            </a:r>
          </a:p>
          <a:p>
            <a:pPr eaLnBrk="1" fontAlgn="auto" hangingPunct="1">
              <a:spcAft>
                <a:spcPts val="0"/>
              </a:spcAft>
              <a:buFont typeface="Arial" charset="0"/>
              <a:buNone/>
              <a:defRPr/>
            </a:pPr>
            <a:r>
              <a:rPr lang="tr-TR" dirty="0" smtClean="0"/>
              <a:t>2. </a:t>
            </a:r>
            <a:r>
              <a:rPr lang="tr-TR" dirty="0" err="1" smtClean="0">
                <a:solidFill>
                  <a:srgbClr val="00B0F0"/>
                </a:solidFill>
              </a:rPr>
              <a:t>Gravimetrik</a:t>
            </a:r>
            <a:r>
              <a:rPr lang="tr-TR" dirty="0" smtClean="0">
                <a:solidFill>
                  <a:srgbClr val="00B0F0"/>
                </a:solidFill>
              </a:rPr>
              <a:t> analizde aranan maddenin ya kendisi veya uygun bir reaktif ile sulu ortamda çözünmeyen dayanıklı ve belli bileşimdeki bir bileşiği çözeltiden tamamen </a:t>
            </a:r>
            <a:r>
              <a:rPr lang="tr-TR" dirty="0" smtClean="0">
                <a:solidFill>
                  <a:srgbClr val="FF0000"/>
                </a:solidFill>
              </a:rPr>
              <a:t>çöktürülerek ayrılır.</a:t>
            </a:r>
          </a:p>
          <a:p>
            <a:pPr eaLnBrk="1" fontAlgn="auto" hangingPunct="1">
              <a:spcAft>
                <a:spcPts val="0"/>
              </a:spcAft>
              <a:buFont typeface="Arial" charset="0"/>
              <a:buNone/>
              <a:defRPr/>
            </a:pPr>
            <a:r>
              <a:rPr lang="tr-TR" dirty="0" smtClean="0"/>
              <a:t>3. Bu çözelti gene aynı bileşimde veya daha başka fakat belirli ve sağlam bir bileşiği </a:t>
            </a:r>
            <a:r>
              <a:rPr lang="tr-TR" dirty="0" smtClean="0">
                <a:solidFill>
                  <a:srgbClr val="FF0000"/>
                </a:solidFill>
              </a:rPr>
              <a:t>halinde sabit tartıma getirilerek tartılır. </a:t>
            </a:r>
            <a:r>
              <a:rPr lang="tr-TR" dirty="0" smtClean="0"/>
              <a:t>Sabit tartıma getirme bazen kurutma koşullarında bazen de yüksek sıcaklıklarda kızdırılarak yapılmaktadır.</a:t>
            </a:r>
          </a:p>
          <a:p>
            <a:pPr eaLnBrk="1" fontAlgn="auto" hangingPunct="1">
              <a:spcAft>
                <a:spcPts val="0"/>
              </a:spcAft>
              <a:buFont typeface="Arial" charset="0"/>
              <a:buNone/>
              <a:defRPr/>
            </a:pPr>
            <a:r>
              <a:rPr lang="tr-TR" dirty="0" smtClean="0"/>
              <a:t>4. Böylece miktarı ve bileşimi bilinen bir çökelek yardımıyla aranan </a:t>
            </a:r>
            <a:r>
              <a:rPr lang="tr-TR" dirty="0" smtClean="0">
                <a:solidFill>
                  <a:srgbClr val="FF0000"/>
                </a:solidFill>
              </a:rPr>
              <a:t>madde miktarı ve konsantrasyon  hesaplanmaktadır</a:t>
            </a:r>
            <a:r>
              <a:rPr lang="tr-TR" dirty="0" smtClean="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63"/>
            <a:ext cx="8229600" cy="5626100"/>
          </a:xfrm>
        </p:spPr>
        <p:txBody>
          <a:bodyPr rtlCol="0">
            <a:normAutofit fontScale="92500" lnSpcReduction="10000"/>
          </a:bodyPr>
          <a:lstStyle/>
          <a:p>
            <a:pPr eaLnBrk="1" fontAlgn="auto" hangingPunct="1">
              <a:spcAft>
                <a:spcPts val="0"/>
              </a:spcAft>
              <a:buFont typeface="Arial" pitchFamily="34" charset="0"/>
              <a:buChar char="•"/>
              <a:defRPr/>
            </a:pPr>
            <a:r>
              <a:rPr lang="tr-TR" dirty="0" err="1" smtClean="0"/>
              <a:t>Gravimetrik</a:t>
            </a:r>
            <a:r>
              <a:rPr lang="tr-TR" dirty="0" smtClean="0"/>
              <a:t> analizde elde edilen çökeltiler çözelti ortamından çeşitli şekillerde alınabilir. Fakat genellikle ya bir </a:t>
            </a:r>
            <a:r>
              <a:rPr lang="tr-TR" dirty="0" err="1" smtClean="0">
                <a:solidFill>
                  <a:srgbClr val="FF0000"/>
                </a:solidFill>
              </a:rPr>
              <a:t>gooch</a:t>
            </a:r>
            <a:r>
              <a:rPr lang="tr-TR" dirty="0" smtClean="0">
                <a:solidFill>
                  <a:srgbClr val="FF0000"/>
                </a:solidFill>
              </a:rPr>
              <a:t> </a:t>
            </a:r>
            <a:r>
              <a:rPr lang="tr-TR" dirty="0" err="1" smtClean="0">
                <a:solidFill>
                  <a:srgbClr val="FF0000"/>
                </a:solidFill>
              </a:rPr>
              <a:t>krozesinden</a:t>
            </a:r>
            <a:r>
              <a:rPr lang="tr-TR" dirty="0" smtClean="0">
                <a:solidFill>
                  <a:srgbClr val="FF0000"/>
                </a:solidFill>
              </a:rPr>
              <a:t> süzülür ya da huni üzerine yerleştirilmiş bir süzgeç kâğıdından süzülerek ayrılmaktadır. </a:t>
            </a:r>
            <a:r>
              <a:rPr lang="tr-TR" dirty="0" err="1" smtClean="0">
                <a:solidFill>
                  <a:srgbClr val="FF0000"/>
                </a:solidFill>
              </a:rPr>
              <a:t>Gooch</a:t>
            </a:r>
            <a:r>
              <a:rPr lang="tr-TR" dirty="0" smtClean="0">
                <a:solidFill>
                  <a:srgbClr val="FF0000"/>
                </a:solidFill>
              </a:rPr>
              <a:t> </a:t>
            </a:r>
            <a:r>
              <a:rPr lang="tr-TR" dirty="0" err="1" smtClean="0">
                <a:solidFill>
                  <a:srgbClr val="FF0000"/>
                </a:solidFill>
              </a:rPr>
              <a:t>krozesi</a:t>
            </a:r>
            <a:r>
              <a:rPr lang="tr-TR" dirty="0" smtClean="0">
                <a:solidFill>
                  <a:srgbClr val="FF0000"/>
                </a:solidFill>
              </a:rPr>
              <a:t> ile yapılan süzmede çökelti </a:t>
            </a:r>
            <a:r>
              <a:rPr lang="tr-TR" dirty="0" err="1" smtClean="0">
                <a:solidFill>
                  <a:srgbClr val="FF0000"/>
                </a:solidFill>
              </a:rPr>
              <a:t>kroze</a:t>
            </a:r>
            <a:r>
              <a:rPr lang="tr-TR" dirty="0" smtClean="0">
                <a:solidFill>
                  <a:srgbClr val="FF0000"/>
                </a:solidFill>
              </a:rPr>
              <a:t> ile sabit tartıma </a:t>
            </a:r>
            <a:r>
              <a:rPr lang="tr-TR" dirty="0" smtClean="0"/>
              <a:t>getirilir. </a:t>
            </a:r>
          </a:p>
          <a:p>
            <a:pPr eaLnBrk="1" fontAlgn="auto" hangingPunct="1">
              <a:spcAft>
                <a:spcPts val="0"/>
              </a:spcAft>
              <a:buFont typeface="Arial" pitchFamily="34" charset="0"/>
              <a:buChar char="•"/>
              <a:defRPr/>
            </a:pPr>
            <a:r>
              <a:rPr lang="tr-TR" dirty="0" smtClean="0">
                <a:solidFill>
                  <a:srgbClr val="00B0F0"/>
                </a:solidFill>
              </a:rPr>
              <a:t>Süzgeç kağıdı kullanılarak ayrılan çökelti önce kurutulur. Daha sonra yaklaşık 900 </a:t>
            </a:r>
            <a:r>
              <a:rPr lang="tr-TR" baseline="30000" dirty="0" smtClean="0">
                <a:solidFill>
                  <a:srgbClr val="00B0F0"/>
                </a:solidFill>
              </a:rPr>
              <a:t>0</a:t>
            </a:r>
            <a:r>
              <a:rPr lang="tr-TR" dirty="0" smtClean="0">
                <a:solidFill>
                  <a:srgbClr val="00B0F0"/>
                </a:solidFill>
              </a:rPr>
              <a:t>C de kızdırılır.</a:t>
            </a:r>
          </a:p>
          <a:p>
            <a:pPr eaLnBrk="1" fontAlgn="auto" hangingPunct="1">
              <a:spcAft>
                <a:spcPts val="0"/>
              </a:spcAft>
              <a:buFont typeface="Arial" pitchFamily="34" charset="0"/>
              <a:buChar char="•"/>
              <a:defRPr/>
            </a:pPr>
            <a:r>
              <a:rPr lang="tr-TR" dirty="0" smtClean="0"/>
              <a:t> </a:t>
            </a:r>
            <a:r>
              <a:rPr lang="tr-TR" dirty="0" smtClean="0">
                <a:solidFill>
                  <a:srgbClr val="FF0000"/>
                </a:solidFill>
              </a:rPr>
              <a:t>Bu olay için sabit tartıma getirilmiş bir </a:t>
            </a:r>
            <a:r>
              <a:rPr lang="tr-TR" dirty="0" err="1" smtClean="0">
                <a:solidFill>
                  <a:srgbClr val="FF0000"/>
                </a:solidFill>
              </a:rPr>
              <a:t>kroze</a:t>
            </a:r>
            <a:r>
              <a:rPr lang="tr-TR" dirty="0" smtClean="0">
                <a:solidFill>
                  <a:srgbClr val="FF0000"/>
                </a:solidFill>
              </a:rPr>
              <a:t> içine çökelti ile birlikte yerleştirilen süzgeç kâğıdı fırında yakılır. Süzgeç kâğıdı külsüz olduğu için tamamen yanarak uzaklaştırılan huniye çökelti kalacaktır. </a:t>
            </a:r>
          </a:p>
          <a:p>
            <a:pPr eaLnBrk="1" fontAlgn="auto" hangingPunct="1">
              <a:spcAft>
                <a:spcPts val="0"/>
              </a:spcAft>
              <a:buFont typeface="Arial" charset="0"/>
              <a:buNone/>
              <a:defRPr/>
            </a:pPr>
            <a:endParaRPr lang="tr-TR"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88"/>
            <a:ext cx="8229600" cy="5768975"/>
          </a:xfrm>
        </p:spPr>
        <p:txBody>
          <a:bodyPr rtlCol="0">
            <a:normAutofit/>
          </a:bodyPr>
          <a:lstStyle/>
          <a:p>
            <a:pPr eaLnBrk="1" fontAlgn="auto" hangingPunct="1">
              <a:spcAft>
                <a:spcPts val="0"/>
              </a:spcAft>
              <a:buFont typeface="Arial" pitchFamily="34" charset="0"/>
              <a:buChar char="•"/>
              <a:defRPr/>
            </a:pPr>
            <a:r>
              <a:rPr lang="tr-TR" b="1" dirty="0" smtClean="0"/>
              <a:t>Örneklerin Analize hazırlanması</a:t>
            </a:r>
            <a:endParaRPr lang="tr-TR" dirty="0" smtClean="0"/>
          </a:p>
          <a:p>
            <a:pPr eaLnBrk="1" fontAlgn="auto" hangingPunct="1">
              <a:spcAft>
                <a:spcPts val="0"/>
              </a:spcAft>
              <a:buFont typeface="Arial" pitchFamily="34" charset="0"/>
              <a:buChar char="•"/>
              <a:defRPr/>
            </a:pPr>
            <a:r>
              <a:rPr lang="tr-TR" dirty="0" smtClean="0"/>
              <a:t>Katı örnekler değişen miktarda nem içerirler. Bazı analizlerde bu yanlış sonuca götüreceği için nemin uzaklaştırılması gerekmektedir. </a:t>
            </a:r>
          </a:p>
          <a:p>
            <a:pPr eaLnBrk="1" fontAlgn="auto" hangingPunct="1">
              <a:spcAft>
                <a:spcPts val="0"/>
              </a:spcAft>
              <a:buFont typeface="Arial" pitchFamily="34" charset="0"/>
              <a:buChar char="•"/>
              <a:defRPr/>
            </a:pPr>
            <a:r>
              <a:rPr lang="tr-TR" dirty="0" smtClean="0"/>
              <a:t>Bunun için örnek </a:t>
            </a:r>
            <a:r>
              <a:rPr lang="tr-TR" dirty="0" smtClean="0">
                <a:solidFill>
                  <a:srgbClr val="FF0000"/>
                </a:solidFill>
              </a:rPr>
              <a:t>100-105 °C’ de sabit tartım elde edilinceye kadar ısıtılır</a:t>
            </a:r>
            <a:r>
              <a:rPr lang="tr-TR" dirty="0" smtClean="0"/>
              <a:t>, örnek bu sıcaklıkta bozunuyorsa daha düşük basınç altında ısıtılarak </a:t>
            </a:r>
            <a:r>
              <a:rPr lang="tr-TR" dirty="0" err="1" smtClean="0"/>
              <a:t>adsorplanan</a:t>
            </a:r>
            <a:r>
              <a:rPr lang="tr-TR" dirty="0" smtClean="0"/>
              <a:t> maddeler uzaklaştırılır. </a:t>
            </a:r>
          </a:p>
          <a:p>
            <a:pPr eaLnBrk="1" fontAlgn="auto" hangingPunct="1">
              <a:spcAft>
                <a:spcPts val="0"/>
              </a:spcAft>
              <a:buFont typeface="Arial" pitchFamily="34" charset="0"/>
              <a:buChar char="•"/>
              <a:defRPr/>
            </a:pPr>
            <a:r>
              <a:rPr lang="tr-TR" dirty="0" smtClean="0">
                <a:solidFill>
                  <a:srgbClr val="00B0F0"/>
                </a:solidFill>
              </a:rPr>
              <a:t>Eğer katı örneği kristal suyunu uzaklaştırarak analiz etmemiz gerekiyorsa örneği, daha yüksek sıcaklıklarda ısıtmakta yarar vardır. </a:t>
            </a:r>
          </a:p>
          <a:p>
            <a:pPr eaLnBrk="1" fontAlgn="auto" hangingPunct="1">
              <a:spcAft>
                <a:spcPts val="0"/>
              </a:spcAft>
              <a:buFont typeface="Arial" charset="0"/>
              <a:buNone/>
              <a:defRPr/>
            </a:pPr>
            <a:endParaRPr lang="tr-TR"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483245"/>
          </a:xfrm>
        </p:spPr>
        <p:txBody>
          <a:bodyPr/>
          <a:lstStyle/>
          <a:p>
            <a:pPr>
              <a:defRPr/>
            </a:pPr>
            <a:r>
              <a:rPr lang="tr-TR" dirty="0">
                <a:solidFill>
                  <a:srgbClr val="7030A0"/>
                </a:solidFill>
              </a:rPr>
              <a:t>**Analiz yaparken sonucun doğruluğundan emin olmak için paralel çalışılması şarttır. Tartımlar ve seyreltmeler hassas yapılmalıdır.</a:t>
            </a:r>
          </a:p>
          <a:p>
            <a:pPr>
              <a:defRPr/>
            </a:pPr>
            <a:r>
              <a:rPr lang="tr-TR" dirty="0">
                <a:solidFill>
                  <a:srgbClr val="FF0000"/>
                </a:solidFill>
              </a:rPr>
              <a:t>Şüphesiz, maddenin nicel yapısının bilinebilmesi için nitel yapısının bilinmesi gerekir. </a:t>
            </a:r>
            <a:endParaRPr lang="tr-TR" dirty="0" smtClean="0">
              <a:solidFill>
                <a:srgbClr val="FF0000"/>
              </a:solidFill>
            </a:endParaRPr>
          </a:p>
          <a:p>
            <a:pPr>
              <a:defRPr/>
            </a:pPr>
            <a:r>
              <a:rPr lang="tr-TR" dirty="0" smtClean="0">
                <a:solidFill>
                  <a:srgbClr val="00B050"/>
                </a:solidFill>
              </a:rPr>
              <a:t>Bu </a:t>
            </a:r>
            <a:r>
              <a:rPr lang="tr-TR" dirty="0">
                <a:solidFill>
                  <a:srgbClr val="00B050"/>
                </a:solidFill>
              </a:rPr>
              <a:t>nedenledir ki analitik kimya öğretiminde önce nitel analiz ile ilgili bilgiler, daha sonra nicel analizle ilgili bilgiler verilir.</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style>
          <a:lnRef idx="1">
            <a:schemeClr val="accent6"/>
          </a:lnRef>
          <a:fillRef idx="2">
            <a:schemeClr val="accent6"/>
          </a:fillRef>
          <a:effectRef idx="1">
            <a:schemeClr val="accent6"/>
          </a:effectRef>
          <a:fontRef idx="minor">
            <a:schemeClr val="dk1"/>
          </a:fontRef>
        </p:style>
        <p:txBody>
          <a:bodyPr/>
          <a:lstStyle/>
          <a:p>
            <a:pPr marL="0" lvl="0" indent="0">
              <a:lnSpc>
                <a:spcPct val="150000"/>
              </a:lnSpc>
              <a:buNone/>
              <a:tabLst>
                <a:tab pos="457200" algn="l"/>
              </a:tabLst>
            </a:pPr>
            <a:r>
              <a:rPr lang="tr-TR" dirty="0" smtClean="0">
                <a:solidFill>
                  <a:srgbClr val="FF0000"/>
                </a:solidFill>
                <a:latin typeface="Times New Roman"/>
                <a:ea typeface="Times New Roman"/>
              </a:rPr>
              <a:t>MİKTARA BAĞLI ANALİZ TÜRLERİ</a:t>
            </a:r>
            <a:endParaRPr lang="tr-TR" dirty="0" smtClean="0">
              <a:solidFill>
                <a:srgbClr val="FF0000"/>
              </a:solidFill>
              <a:effectLst/>
              <a:latin typeface="Times New Roman"/>
              <a:ea typeface="Times New Roman"/>
            </a:endParaRPr>
          </a:p>
          <a:p>
            <a:pPr lvl="0">
              <a:lnSpc>
                <a:spcPct val="150000"/>
              </a:lnSpc>
              <a:buFont typeface="Symbol"/>
              <a:buChar char=""/>
              <a:tabLst>
                <a:tab pos="457200" algn="l"/>
              </a:tabLst>
            </a:pPr>
            <a:r>
              <a:rPr lang="tr-TR" dirty="0" smtClean="0">
                <a:solidFill>
                  <a:srgbClr val="7030A0"/>
                </a:solidFill>
                <a:effectLst/>
                <a:latin typeface="Times New Roman"/>
                <a:ea typeface="Times New Roman"/>
              </a:rPr>
              <a:t>Makro Analiz: 50 mg’dan çok.</a:t>
            </a:r>
          </a:p>
          <a:p>
            <a:pPr lvl="0">
              <a:lnSpc>
                <a:spcPct val="150000"/>
              </a:lnSpc>
              <a:buFont typeface="Symbol"/>
              <a:buChar char=""/>
              <a:tabLst>
                <a:tab pos="457200" algn="l"/>
              </a:tabLst>
            </a:pPr>
            <a:r>
              <a:rPr lang="tr-TR" dirty="0" smtClean="0">
                <a:solidFill>
                  <a:srgbClr val="7030A0"/>
                </a:solidFill>
                <a:effectLst/>
                <a:latin typeface="Times New Roman"/>
                <a:ea typeface="Times New Roman"/>
              </a:rPr>
              <a:t>Yarı Mikro Analiz: 10-20 mg.</a:t>
            </a:r>
          </a:p>
          <a:p>
            <a:pPr lvl="0">
              <a:lnSpc>
                <a:spcPct val="150000"/>
              </a:lnSpc>
              <a:buFont typeface="Symbol"/>
              <a:buChar char=""/>
              <a:tabLst>
                <a:tab pos="457200" algn="l"/>
              </a:tabLst>
            </a:pPr>
            <a:r>
              <a:rPr lang="tr-TR" dirty="0" smtClean="0">
                <a:solidFill>
                  <a:srgbClr val="7030A0"/>
                </a:solidFill>
                <a:effectLst/>
                <a:latin typeface="Times New Roman"/>
                <a:ea typeface="Times New Roman"/>
              </a:rPr>
              <a:t>Mikro Analiz: 1-10 mg</a:t>
            </a:r>
          </a:p>
          <a:p>
            <a:pPr lvl="0">
              <a:lnSpc>
                <a:spcPct val="150000"/>
              </a:lnSpc>
              <a:buFont typeface="Symbol"/>
              <a:buChar char=""/>
              <a:tabLst>
                <a:tab pos="457200" algn="l"/>
              </a:tabLst>
            </a:pPr>
            <a:r>
              <a:rPr lang="tr-TR" dirty="0" smtClean="0">
                <a:solidFill>
                  <a:srgbClr val="7030A0"/>
                </a:solidFill>
                <a:effectLst/>
                <a:latin typeface="Times New Roman"/>
                <a:ea typeface="Times New Roman"/>
              </a:rPr>
              <a:t>Ultra-Mikro Analiz: 0,001-1 mg</a:t>
            </a:r>
          </a:p>
          <a:p>
            <a:pPr lvl="0">
              <a:lnSpc>
                <a:spcPct val="150000"/>
              </a:lnSpc>
              <a:buFont typeface="Symbol"/>
              <a:buChar char=""/>
              <a:tabLst>
                <a:tab pos="457200" algn="l"/>
              </a:tabLst>
            </a:pPr>
            <a:r>
              <a:rPr lang="tr-TR" dirty="0" err="1" smtClean="0">
                <a:solidFill>
                  <a:srgbClr val="7030A0"/>
                </a:solidFill>
                <a:effectLst/>
                <a:latin typeface="Times New Roman"/>
                <a:ea typeface="Times New Roman"/>
              </a:rPr>
              <a:t>Sub</a:t>
            </a:r>
            <a:r>
              <a:rPr lang="tr-TR" dirty="0" smtClean="0">
                <a:solidFill>
                  <a:srgbClr val="7030A0"/>
                </a:solidFill>
                <a:effectLst/>
                <a:latin typeface="Times New Roman"/>
                <a:ea typeface="Times New Roman"/>
              </a:rPr>
              <a:t>-Mikro Analiz:0,001 mg’dan az.</a:t>
            </a:r>
          </a:p>
          <a:p>
            <a:endParaRPr lang="tr-TR" dirty="0"/>
          </a:p>
        </p:txBody>
      </p:sp>
    </p:spTree>
    <p:extLst>
      <p:ext uri="{BB962C8B-B14F-4D97-AF65-F5344CB8AC3E}">
        <p14:creationId xmlns:p14="http://schemas.microsoft.com/office/powerpoint/2010/main" val="38610480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Ayırma </a:t>
            </a:r>
            <a:r>
              <a:rPr lang="tr-TR" b="1" dirty="0"/>
              <a:t>İ</a:t>
            </a:r>
            <a:r>
              <a:rPr lang="tr-TR" b="1" dirty="0" smtClean="0"/>
              <a:t>şlem Basamakları</a:t>
            </a:r>
            <a:endParaRPr lang="tr-TR" dirty="0"/>
          </a:p>
        </p:txBody>
      </p:sp>
      <p:sp>
        <p:nvSpPr>
          <p:cNvPr id="3" name="2 İçerik Yer Tutucusu"/>
          <p:cNvSpPr>
            <a:spLocks noGrp="1"/>
          </p:cNvSpPr>
          <p:nvPr>
            <p:ph idx="1"/>
          </p:nvPr>
        </p:nvSpPr>
        <p:spPr/>
        <p:txBody>
          <a:bodyPr/>
          <a:lstStyle/>
          <a:p>
            <a:pPr>
              <a:defRPr/>
            </a:pPr>
            <a:r>
              <a:rPr lang="tr-TR" dirty="0" smtClean="0"/>
              <a:t>1.Çöktürme</a:t>
            </a:r>
            <a:r>
              <a:rPr lang="tr-TR" dirty="0"/>
              <a:t>, </a:t>
            </a:r>
          </a:p>
          <a:p>
            <a:pPr>
              <a:defRPr/>
            </a:pPr>
            <a:r>
              <a:rPr lang="tr-TR" dirty="0" smtClean="0"/>
              <a:t>2. </a:t>
            </a:r>
            <a:r>
              <a:rPr lang="tr-TR" dirty="0"/>
              <a:t>Olgunlaştırma, </a:t>
            </a:r>
          </a:p>
          <a:p>
            <a:pPr>
              <a:defRPr/>
            </a:pPr>
            <a:r>
              <a:rPr lang="tr-TR" dirty="0" smtClean="0"/>
              <a:t>3. </a:t>
            </a:r>
            <a:r>
              <a:rPr lang="tr-TR" dirty="0"/>
              <a:t>Süzme, </a:t>
            </a:r>
          </a:p>
          <a:p>
            <a:pPr>
              <a:defRPr/>
            </a:pPr>
            <a:r>
              <a:rPr lang="tr-TR" dirty="0" smtClean="0"/>
              <a:t>4. </a:t>
            </a:r>
            <a:r>
              <a:rPr lang="tr-TR" dirty="0"/>
              <a:t>Yıkama, </a:t>
            </a:r>
          </a:p>
          <a:p>
            <a:pPr>
              <a:defRPr/>
            </a:pPr>
            <a:r>
              <a:rPr lang="tr-TR" dirty="0" smtClean="0"/>
              <a:t>5.Kurutma </a:t>
            </a:r>
            <a:r>
              <a:rPr lang="tr-TR" dirty="0"/>
              <a:t>ve yakma, </a:t>
            </a:r>
          </a:p>
          <a:p>
            <a:pPr>
              <a:defRPr/>
            </a:pPr>
            <a:r>
              <a:rPr lang="tr-TR" dirty="0" smtClean="0"/>
              <a:t>6.Sabit </a:t>
            </a:r>
            <a:r>
              <a:rPr lang="tr-TR" dirty="0"/>
              <a:t>tartıma getirme</a:t>
            </a:r>
          </a:p>
          <a:p>
            <a:pPr>
              <a:defRPr/>
            </a:pPr>
            <a:r>
              <a:rPr lang="tr-TR" dirty="0" smtClean="0"/>
              <a:t>7. </a:t>
            </a:r>
            <a:r>
              <a:rPr lang="tr-TR" dirty="0"/>
              <a:t>Hesaplama</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197493"/>
          </a:xfrm>
        </p:spPr>
        <p:txBody>
          <a:bodyPr>
            <a:normAutofit fontScale="92500" lnSpcReduction="10000"/>
          </a:bodyPr>
          <a:lstStyle/>
          <a:p>
            <a:r>
              <a:rPr lang="tr-TR" dirty="0" smtClean="0"/>
              <a:t>Çöktürme, </a:t>
            </a:r>
            <a:r>
              <a:rPr lang="tr-TR" dirty="0" err="1" smtClean="0">
                <a:solidFill>
                  <a:srgbClr val="FF0000"/>
                </a:solidFill>
              </a:rPr>
              <a:t>gravimetrik</a:t>
            </a:r>
            <a:r>
              <a:rPr lang="tr-TR" dirty="0" smtClean="0">
                <a:solidFill>
                  <a:srgbClr val="FF0000"/>
                </a:solidFill>
              </a:rPr>
              <a:t> analizlere özgü işlemlerin ilkini meydana getirir. Burada amaç çözünürlüğü olabildiği kadar az, saf ve iri taneli çökeleğin elde edilmesidir. </a:t>
            </a:r>
          </a:p>
          <a:p>
            <a:r>
              <a:rPr lang="tr-TR" dirty="0" smtClean="0"/>
              <a:t>Beher içindeki  çözelti karışımı bir süre bekletilirse, katı faz beherin dip kısmında toplanır.  </a:t>
            </a:r>
            <a:r>
              <a:rPr lang="tr-TR" dirty="0" smtClean="0">
                <a:solidFill>
                  <a:srgbClr val="00B0F0"/>
                </a:solidFill>
              </a:rPr>
              <a:t>Üst kısımdaki  berrak çözelti fazına, beher kenarından sızdırmak suretiyle bir iki damla daha  reaktif ilave edilir.</a:t>
            </a:r>
            <a:r>
              <a:rPr lang="tr-TR" dirty="0" smtClean="0"/>
              <a:t> </a:t>
            </a:r>
            <a:r>
              <a:rPr lang="tr-TR" dirty="0" smtClean="0">
                <a:solidFill>
                  <a:srgbClr val="7030A0"/>
                </a:solidFill>
              </a:rPr>
              <a:t> İlave edilen reaktif ile çözeltinin karışmış olduğu kısımda, </a:t>
            </a:r>
            <a:r>
              <a:rPr lang="tr-TR" dirty="0" smtClean="0">
                <a:solidFill>
                  <a:srgbClr val="FF0000"/>
                </a:solidFill>
              </a:rPr>
              <a:t>bulanma </a:t>
            </a:r>
            <a:r>
              <a:rPr lang="tr-TR" dirty="0" smtClean="0">
                <a:solidFill>
                  <a:srgbClr val="7030A0"/>
                </a:solidFill>
              </a:rPr>
              <a:t>şeklinde bir katı faz oluşuyorsa çökelme tamamlanmıştır.  Aksi halde tamamlanmamıştır.</a:t>
            </a:r>
            <a:endParaRPr lang="tr-TR" dirty="0" smtClean="0">
              <a:solidFill>
                <a:srgbClr val="FF0000"/>
              </a:solidFill>
            </a:endParaRPr>
          </a:p>
          <a:p>
            <a:endParaRPr lang="tr-TR" dirty="0"/>
          </a:p>
        </p:txBody>
      </p:sp>
      <p:sp>
        <p:nvSpPr>
          <p:cNvPr id="4" name="3 Dikdörtgen"/>
          <p:cNvSpPr/>
          <p:nvPr/>
        </p:nvSpPr>
        <p:spPr>
          <a:xfrm>
            <a:off x="3214678" y="285728"/>
            <a:ext cx="2714644" cy="584775"/>
          </a:xfrm>
          <a:prstGeom prst="rect">
            <a:avLst/>
          </a:prstGeom>
        </p:spPr>
        <p:txBody>
          <a:bodyPr wrap="square">
            <a:spAutoFit/>
          </a:bodyPr>
          <a:lstStyle/>
          <a:p>
            <a:r>
              <a:rPr lang="tr-TR" sz="3200" b="1" dirty="0" smtClean="0">
                <a:solidFill>
                  <a:srgbClr val="FF0000"/>
                </a:solidFill>
              </a:rPr>
              <a:t>ÇÖKTÜRME</a:t>
            </a:r>
            <a:endParaRPr lang="tr-TR" sz="3200" b="1"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Başlık"/>
          <p:cNvSpPr>
            <a:spLocks noGrp="1"/>
          </p:cNvSpPr>
          <p:nvPr>
            <p:ph type="title"/>
          </p:nvPr>
        </p:nvSpPr>
        <p:spPr/>
        <p:txBody>
          <a:bodyPr/>
          <a:lstStyle/>
          <a:p>
            <a:pPr eaLnBrk="1" hangingPunct="1"/>
            <a:r>
              <a:rPr lang="tr-TR" sz="3200" b="1" dirty="0" smtClean="0">
                <a:solidFill>
                  <a:srgbClr val="FF0000"/>
                </a:solidFill>
              </a:rPr>
              <a:t>OLGUNLAŞTIRILMASI (ÖZÜMLEME)</a:t>
            </a:r>
            <a:r>
              <a:rPr lang="tr-TR" sz="2800" dirty="0" smtClean="0">
                <a:solidFill>
                  <a:srgbClr val="FF0000"/>
                </a:solidFill>
              </a:rPr>
              <a:t/>
            </a:r>
            <a:br>
              <a:rPr lang="tr-TR" sz="2800" dirty="0" smtClean="0">
                <a:solidFill>
                  <a:srgbClr val="FF0000"/>
                </a:solidFill>
              </a:rPr>
            </a:br>
            <a:endParaRPr lang="tr-TR" sz="2800" dirty="0" smtClean="0">
              <a:solidFill>
                <a:srgbClr val="FF0000"/>
              </a:solidFill>
            </a:endParaRPr>
          </a:p>
        </p:txBody>
      </p:sp>
      <p:sp>
        <p:nvSpPr>
          <p:cNvPr id="3" name="2 İçerik Yer Tutucusu"/>
          <p:cNvSpPr>
            <a:spLocks noGrp="1"/>
          </p:cNvSpPr>
          <p:nvPr>
            <p:ph idx="1"/>
          </p:nvPr>
        </p:nvSpPr>
        <p:spPr>
          <a:xfrm>
            <a:off x="285750" y="908050"/>
            <a:ext cx="8572500" cy="5761038"/>
          </a:xfrm>
        </p:spPr>
        <p:txBody>
          <a:bodyPr rtlCol="0">
            <a:normAutofit fontScale="85000" lnSpcReduction="20000"/>
          </a:bodyPr>
          <a:lstStyle/>
          <a:p>
            <a:pPr eaLnBrk="1" fontAlgn="auto" hangingPunct="1">
              <a:spcAft>
                <a:spcPts val="0"/>
              </a:spcAft>
              <a:buFont typeface="Arial" pitchFamily="34" charset="0"/>
              <a:buChar char="•"/>
              <a:defRPr/>
            </a:pPr>
            <a:r>
              <a:rPr lang="tr-TR" dirty="0" smtClean="0"/>
              <a:t>Özümlemede </a:t>
            </a:r>
            <a:r>
              <a:rPr lang="tr-TR" dirty="0" smtClean="0">
                <a:solidFill>
                  <a:srgbClr val="FF0000"/>
                </a:solidFill>
              </a:rPr>
              <a:t>amaç çökelek içindeki safsızlıkların azaltılması ve çökelek iriliğinin arttırılmasıdır.</a:t>
            </a:r>
          </a:p>
          <a:p>
            <a:pPr eaLnBrk="1" fontAlgn="auto" hangingPunct="1">
              <a:spcAft>
                <a:spcPts val="0"/>
              </a:spcAft>
              <a:buFont typeface="Arial" pitchFamily="34" charset="0"/>
              <a:buChar char="•"/>
              <a:defRPr/>
            </a:pPr>
            <a:r>
              <a:rPr lang="tr-TR" dirty="0" smtClean="0"/>
              <a:t> Özümleme işlemi kaynama noktasına yakın bir sıcaklıkta; fakat mutlaka kaynatmadan, yapılan analizin niteliğine göre </a:t>
            </a:r>
            <a:r>
              <a:rPr lang="tr-TR" dirty="0" smtClean="0">
                <a:solidFill>
                  <a:srgbClr val="00B0F0"/>
                </a:solidFill>
              </a:rPr>
              <a:t>10-30 dakika bekletmek şeklinde </a:t>
            </a:r>
            <a:r>
              <a:rPr lang="tr-TR" dirty="0" smtClean="0"/>
              <a:t>yapılır.</a:t>
            </a:r>
          </a:p>
          <a:p>
            <a:pPr eaLnBrk="1" fontAlgn="auto" hangingPunct="1">
              <a:spcAft>
                <a:spcPts val="0"/>
              </a:spcAft>
              <a:buFont typeface="Arial" pitchFamily="34" charset="0"/>
              <a:buChar char="•"/>
              <a:defRPr/>
            </a:pPr>
            <a:r>
              <a:rPr lang="tr-TR" dirty="0" smtClean="0"/>
              <a:t>Bazı </a:t>
            </a:r>
            <a:r>
              <a:rPr lang="tr-TR" dirty="0" smtClean="0">
                <a:solidFill>
                  <a:srgbClr val="7030A0"/>
                </a:solidFill>
              </a:rPr>
              <a:t>analizlerde çökeleğin bir süre dinlendirilmesi çökelek iriliğinin sağlanması için yeterli olabilir.</a:t>
            </a:r>
          </a:p>
          <a:p>
            <a:pPr eaLnBrk="1" fontAlgn="auto" hangingPunct="1">
              <a:spcAft>
                <a:spcPts val="0"/>
              </a:spcAft>
              <a:buFont typeface="Arial" pitchFamily="34" charset="0"/>
              <a:buChar char="•"/>
              <a:defRPr/>
            </a:pPr>
            <a:r>
              <a:rPr lang="tr-TR" dirty="0" err="1" smtClean="0">
                <a:solidFill>
                  <a:srgbClr val="00B0F0"/>
                </a:solidFill>
              </a:rPr>
              <a:t>Gravimetrik</a:t>
            </a:r>
            <a:r>
              <a:rPr lang="tr-TR" dirty="0" smtClean="0">
                <a:solidFill>
                  <a:srgbClr val="00B0F0"/>
                </a:solidFill>
              </a:rPr>
              <a:t> analizde elde edilen çökeleğin uygun bir </a:t>
            </a:r>
            <a:r>
              <a:rPr lang="tr-TR" dirty="0" err="1" smtClean="0">
                <a:solidFill>
                  <a:srgbClr val="00B0F0"/>
                </a:solidFill>
              </a:rPr>
              <a:t>banddan</a:t>
            </a:r>
            <a:r>
              <a:rPr lang="tr-TR" dirty="0" smtClean="0">
                <a:solidFill>
                  <a:srgbClr val="00B0F0"/>
                </a:solidFill>
              </a:rPr>
              <a:t> veya cam </a:t>
            </a:r>
            <a:r>
              <a:rPr lang="tr-TR" dirty="0" err="1" smtClean="0">
                <a:solidFill>
                  <a:srgbClr val="00B0F0"/>
                </a:solidFill>
              </a:rPr>
              <a:t>krozeden</a:t>
            </a:r>
            <a:r>
              <a:rPr lang="tr-TR" dirty="0" smtClean="0">
                <a:solidFill>
                  <a:srgbClr val="00B0F0"/>
                </a:solidFill>
              </a:rPr>
              <a:t> süzülmesi gerekir. Süzme işleminin kolay bir şekilde yapılabilmesi, oluşan taneciklerinin homojen tane büyüklüğünde iri kristallerden oluşmasına bağlıdır. </a:t>
            </a:r>
          </a:p>
          <a:p>
            <a:pPr eaLnBrk="1" fontAlgn="auto" hangingPunct="1">
              <a:spcAft>
                <a:spcPts val="0"/>
              </a:spcAft>
              <a:buFont typeface="Arial" pitchFamily="34" charset="0"/>
              <a:buChar char="•"/>
              <a:defRPr/>
            </a:pPr>
            <a:r>
              <a:rPr lang="tr-TR" dirty="0" smtClean="0">
                <a:solidFill>
                  <a:srgbClr val="FF0000"/>
                </a:solidFill>
              </a:rPr>
              <a:t>Çökelme esnasında iri ve ince kristaller beraber oluşur. Çökelek bu haliyle süzülürse, ince kristallerin bir kısmı süzme ortamından geçebilir, bir kısmı da gözenekleri tıkayabilir.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b="1" dirty="0" smtClean="0">
                <a:solidFill>
                  <a:srgbClr val="FF0000"/>
                </a:solidFill>
              </a:rPr>
              <a:t>SÜZME</a:t>
            </a:r>
            <a:r>
              <a:rPr lang="tr-TR" dirty="0" smtClean="0"/>
              <a:t/>
            </a:r>
            <a:br>
              <a:rPr lang="tr-TR" dirty="0" smtClean="0"/>
            </a:br>
            <a:endParaRPr lang="tr-TR" dirty="0" smtClean="0"/>
          </a:p>
        </p:txBody>
      </p:sp>
      <p:sp>
        <p:nvSpPr>
          <p:cNvPr id="3" name="2 İçerik Yer Tutucusu"/>
          <p:cNvSpPr>
            <a:spLocks noGrp="1"/>
          </p:cNvSpPr>
          <p:nvPr>
            <p:ph idx="1"/>
          </p:nvPr>
        </p:nvSpPr>
        <p:spPr>
          <a:xfrm>
            <a:off x="457200" y="1000125"/>
            <a:ext cx="8229600" cy="5524500"/>
          </a:xfrm>
        </p:spPr>
        <p:txBody>
          <a:bodyPr rtlCol="0">
            <a:normAutofit fontScale="85000" lnSpcReduction="20000"/>
          </a:bodyPr>
          <a:lstStyle/>
          <a:p>
            <a:pPr eaLnBrk="1" fontAlgn="auto" hangingPunct="1">
              <a:spcAft>
                <a:spcPts val="0"/>
              </a:spcAft>
              <a:buFont typeface="Arial" pitchFamily="34" charset="0"/>
              <a:buChar char="•"/>
              <a:defRPr/>
            </a:pPr>
            <a:r>
              <a:rPr lang="tr-TR" dirty="0" smtClean="0">
                <a:solidFill>
                  <a:srgbClr val="00B0F0"/>
                </a:solidFill>
              </a:rPr>
              <a:t>Süzmenin çökelek saflığına bir katkısı yoktur.  Bir başka deyişle yalnız başına süzme ile çökelek kirliliğinin giderilmesi söz konusu değildir. </a:t>
            </a:r>
          </a:p>
          <a:p>
            <a:pPr eaLnBrk="1" fontAlgn="auto" hangingPunct="1">
              <a:spcAft>
                <a:spcPts val="0"/>
              </a:spcAft>
              <a:buFont typeface="Arial" pitchFamily="34" charset="0"/>
              <a:buChar char="•"/>
              <a:defRPr/>
            </a:pPr>
            <a:r>
              <a:rPr lang="tr-TR" dirty="0" smtClean="0">
                <a:solidFill>
                  <a:srgbClr val="FF0000"/>
                </a:solidFill>
              </a:rPr>
              <a:t>Süzme için çökeleğin özelliklerine göre farklı süzgeçler kullanılır. </a:t>
            </a:r>
          </a:p>
          <a:p>
            <a:pPr eaLnBrk="1" fontAlgn="auto" hangingPunct="1">
              <a:spcAft>
                <a:spcPts val="0"/>
              </a:spcAft>
              <a:buFont typeface="Arial" pitchFamily="34" charset="0"/>
              <a:buChar char="•"/>
              <a:defRPr/>
            </a:pPr>
            <a:r>
              <a:rPr lang="tr-TR" dirty="0" smtClean="0">
                <a:solidFill>
                  <a:srgbClr val="7030A0"/>
                </a:solidFill>
              </a:rPr>
              <a:t>Örneğin; indirgenebilir çökelekler kâğıt süzgeçler ile süzülemez. Çünkü kızdırma sırasında kâğıt yanacağından, karbon çökeleği indirgeyebilir. </a:t>
            </a:r>
          </a:p>
          <a:p>
            <a:pPr eaLnBrk="1" fontAlgn="auto" hangingPunct="1">
              <a:spcAft>
                <a:spcPts val="0"/>
              </a:spcAft>
              <a:buFont typeface="Arial" pitchFamily="34" charset="0"/>
              <a:buChar char="•"/>
              <a:defRPr/>
            </a:pPr>
            <a:r>
              <a:rPr lang="tr-TR" dirty="0" smtClean="0">
                <a:solidFill>
                  <a:srgbClr val="00B050"/>
                </a:solidFill>
              </a:rPr>
              <a:t>İri taneli çökelekler kâğıt süzgeçlerden veya cam </a:t>
            </a:r>
            <a:r>
              <a:rPr lang="tr-TR" dirty="0" err="1" smtClean="0">
                <a:solidFill>
                  <a:srgbClr val="00B050"/>
                </a:solidFill>
              </a:rPr>
              <a:t>krozelerden</a:t>
            </a:r>
            <a:r>
              <a:rPr lang="tr-TR" dirty="0" smtClean="0">
                <a:solidFill>
                  <a:srgbClr val="00B050"/>
                </a:solidFill>
              </a:rPr>
              <a:t> süzülebilir. </a:t>
            </a:r>
          </a:p>
          <a:p>
            <a:pPr eaLnBrk="1" fontAlgn="auto" hangingPunct="1">
              <a:spcAft>
                <a:spcPts val="0"/>
              </a:spcAft>
              <a:buFont typeface="Arial" pitchFamily="34" charset="0"/>
              <a:buChar char="•"/>
              <a:defRPr/>
            </a:pPr>
            <a:r>
              <a:rPr lang="tr-TR" dirty="0" smtClean="0">
                <a:solidFill>
                  <a:srgbClr val="FF0000"/>
                </a:solidFill>
              </a:rPr>
              <a:t>Peltemsi çökelekler kâğıt süzgeçlerden vakumsuz, doğrudan süzülmelidir.</a:t>
            </a:r>
          </a:p>
          <a:p>
            <a:pPr eaLnBrk="1" fontAlgn="auto" hangingPunct="1">
              <a:spcAft>
                <a:spcPts val="0"/>
              </a:spcAft>
              <a:buFont typeface="Arial" pitchFamily="34" charset="0"/>
              <a:buChar char="•"/>
              <a:defRPr/>
            </a:pPr>
            <a:r>
              <a:rPr lang="tr-TR" dirty="0" smtClean="0"/>
              <a:t> </a:t>
            </a:r>
            <a:r>
              <a:rPr lang="tr-TR" dirty="0" smtClean="0">
                <a:solidFill>
                  <a:srgbClr val="0070C0"/>
                </a:solidFill>
              </a:rPr>
              <a:t>Küçük taneli çökeleklerin vakum ile süzülmesi doğru değildir. Bir kısmı </a:t>
            </a:r>
            <a:r>
              <a:rPr lang="tr-TR" dirty="0" err="1" smtClean="0">
                <a:solidFill>
                  <a:srgbClr val="0070C0"/>
                </a:solidFill>
              </a:rPr>
              <a:t>kolloidal</a:t>
            </a:r>
            <a:r>
              <a:rPr lang="tr-TR" dirty="0" smtClean="0">
                <a:solidFill>
                  <a:srgbClr val="0070C0"/>
                </a:solidFill>
              </a:rPr>
              <a:t> parçacıklar hâlinde süzgeçten geçebilir.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92696"/>
            <a:ext cx="8424935"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5746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Resim"/>
          <p:cNvPicPr>
            <a:picLocks noChangeAspect="1" noChangeArrowheads="1"/>
          </p:cNvPicPr>
          <p:nvPr/>
        </p:nvPicPr>
        <p:blipFill>
          <a:blip r:embed="rId2" cstate="print"/>
          <a:srcRect/>
          <a:stretch>
            <a:fillRect/>
          </a:stretch>
        </p:blipFill>
        <p:spPr bwMode="auto">
          <a:xfrm>
            <a:off x="0" y="500063"/>
            <a:ext cx="9144000" cy="5715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657225"/>
            <a:ext cx="3888432"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196752"/>
            <a:ext cx="3384376" cy="3664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3789040"/>
            <a:ext cx="3024336"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084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b="1" dirty="0" smtClean="0">
                <a:solidFill>
                  <a:srgbClr val="FF0000"/>
                </a:solidFill>
              </a:rPr>
              <a:t>YIKAMA</a:t>
            </a:r>
            <a:r>
              <a:rPr lang="tr-TR" dirty="0" smtClean="0"/>
              <a:t/>
            </a:r>
            <a:br>
              <a:rPr lang="tr-TR" dirty="0" smtClean="0"/>
            </a:br>
            <a:endParaRPr lang="tr-TR" dirty="0" smtClean="0"/>
          </a:p>
        </p:txBody>
      </p:sp>
      <p:sp>
        <p:nvSpPr>
          <p:cNvPr id="29699" name="2 İçerik Yer Tutucusu"/>
          <p:cNvSpPr>
            <a:spLocks noGrp="1"/>
          </p:cNvSpPr>
          <p:nvPr>
            <p:ph idx="1"/>
          </p:nvPr>
        </p:nvSpPr>
        <p:spPr>
          <a:xfrm>
            <a:off x="250825" y="1143000"/>
            <a:ext cx="8713788" cy="5454650"/>
          </a:xfrm>
        </p:spPr>
        <p:txBody>
          <a:bodyPr/>
          <a:lstStyle/>
          <a:p>
            <a:pPr eaLnBrk="1" hangingPunct="1"/>
            <a:r>
              <a:rPr lang="tr-TR" dirty="0" smtClean="0">
                <a:solidFill>
                  <a:srgbClr val="FF0000"/>
                </a:solidFill>
              </a:rPr>
              <a:t>Gerek çökelek yüzeyine tutunmuş olan ve gerekse çökelek içine hapsedilmiş olan kirlilikleri bu şekilde giderilemez. Ancak, iyi bir yıkama ile buradan gelen hata en aza indirilebilir. </a:t>
            </a:r>
          </a:p>
          <a:p>
            <a:pPr eaLnBrk="1" hangingPunct="1"/>
            <a:r>
              <a:rPr lang="tr-TR" dirty="0" smtClean="0">
                <a:solidFill>
                  <a:srgbClr val="00B0F0"/>
                </a:solidFill>
              </a:rPr>
              <a:t>Çabuk çöken bir çökelek durultma ile yıkanabilir. Çabuk çökmeyen çökelekleri ise süzgeç üzerinde yıkamak gerekir. Çökeleklerin yıkanmasında kullanılan yıkama suyu; binde bir-iki oranında müşterek iyon ihtiva eden bir tuzun sulu çözeltisidir. </a:t>
            </a:r>
          </a:p>
          <a:p>
            <a:pPr eaLnBrk="1" hangingPunct="1"/>
            <a:endParaRPr lang="tr-TR"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Başlık"/>
          <p:cNvSpPr>
            <a:spLocks noGrp="1"/>
          </p:cNvSpPr>
          <p:nvPr>
            <p:ph type="title"/>
          </p:nvPr>
        </p:nvSpPr>
        <p:spPr/>
        <p:txBody>
          <a:bodyPr/>
          <a:lstStyle/>
          <a:p>
            <a:pPr eaLnBrk="1" hangingPunct="1"/>
            <a:r>
              <a:rPr lang="tr-TR" sz="3200" b="1" dirty="0" smtClean="0">
                <a:solidFill>
                  <a:srgbClr val="FF0000"/>
                </a:solidFill>
              </a:rPr>
              <a:t>KURUTMA VE YAKMA</a:t>
            </a:r>
            <a:r>
              <a:rPr lang="tr-TR" sz="3200" dirty="0" smtClean="0"/>
              <a:t/>
            </a:r>
            <a:br>
              <a:rPr lang="tr-TR" sz="3200" dirty="0" smtClean="0"/>
            </a:br>
            <a:endParaRPr lang="tr-TR" sz="3200" dirty="0" smtClean="0"/>
          </a:p>
        </p:txBody>
      </p:sp>
      <p:sp>
        <p:nvSpPr>
          <p:cNvPr id="3" name="2 İçerik Yer Tutucusu"/>
          <p:cNvSpPr>
            <a:spLocks noGrp="1"/>
          </p:cNvSpPr>
          <p:nvPr>
            <p:ph idx="1"/>
          </p:nvPr>
        </p:nvSpPr>
        <p:spPr>
          <a:xfrm>
            <a:off x="457200" y="1071563"/>
            <a:ext cx="8229600" cy="5054600"/>
          </a:xfrm>
        </p:spPr>
        <p:txBody>
          <a:bodyPr rtlCol="0">
            <a:normAutofit fontScale="85000" lnSpcReduction="20000"/>
          </a:bodyPr>
          <a:lstStyle/>
          <a:p>
            <a:pPr eaLnBrk="1" fontAlgn="auto" hangingPunct="1">
              <a:spcAft>
                <a:spcPts val="0"/>
              </a:spcAft>
              <a:buFont typeface="Arial" pitchFamily="34" charset="0"/>
              <a:buChar char="•"/>
              <a:defRPr/>
            </a:pPr>
            <a:r>
              <a:rPr lang="tr-TR" dirty="0" smtClean="0"/>
              <a:t> </a:t>
            </a:r>
            <a:r>
              <a:rPr lang="tr-TR" dirty="0" smtClean="0">
                <a:solidFill>
                  <a:srgbClr val="FF0000"/>
                </a:solidFill>
              </a:rPr>
              <a:t>Süzülüp yıkanan çökelek ıslak olduğundan hemen tartılamaz, kurutulması gerekir. Süzgeç kağıdı içindeki çökeleğin, yakılmadan (kül etme) önce kurutulması gerekir. Çökelekte su, birçok şekillerde bulunur. </a:t>
            </a:r>
          </a:p>
          <a:p>
            <a:pPr eaLnBrk="1" fontAlgn="auto" hangingPunct="1">
              <a:spcAft>
                <a:spcPts val="0"/>
              </a:spcAft>
              <a:buFont typeface="Arial" pitchFamily="34" charset="0"/>
              <a:buChar char="•"/>
              <a:defRPr/>
            </a:pPr>
            <a:r>
              <a:rPr lang="tr-TR" dirty="0" smtClean="0">
                <a:solidFill>
                  <a:srgbClr val="00B0F0"/>
                </a:solidFill>
              </a:rPr>
              <a:t>Örneğin; ıslaklık olarak bilinen serbest su hâlinde, çökelek yüzeyine tutunmuş su hâlinde, çökelek aralarına hapsedilmiş su hâlinde veya kimyasal yapının içinde olan kristal suyu hâlinde olabilir. </a:t>
            </a:r>
          </a:p>
          <a:p>
            <a:pPr eaLnBrk="1" fontAlgn="auto" hangingPunct="1">
              <a:spcAft>
                <a:spcPts val="0"/>
              </a:spcAft>
              <a:buFont typeface="Arial" pitchFamily="34" charset="0"/>
              <a:buChar char="•"/>
              <a:defRPr/>
            </a:pPr>
            <a:r>
              <a:rPr lang="tr-TR" dirty="0" smtClean="0"/>
              <a:t>Bunlardan ilki yani nem şeklinde bulunan su 100 </a:t>
            </a:r>
            <a:r>
              <a:rPr lang="tr-TR" baseline="30000" dirty="0" err="1" smtClean="0"/>
              <a:t>o</a:t>
            </a:r>
            <a:r>
              <a:rPr lang="tr-TR" dirty="0" err="1" smtClean="0"/>
              <a:t>C</a:t>
            </a:r>
            <a:r>
              <a:rPr lang="tr-TR" dirty="0" smtClean="0"/>
              <a:t> dolayında ısıtma ile veya bu sıcaklığın çökeleğe zarar vermesi hâlinde aseton, alkol veya eter gibi uçucu bir organik bileşik ile yıkanması ile giderilebilir. </a:t>
            </a:r>
            <a:r>
              <a:rPr lang="tr-TR" dirty="0" smtClean="0">
                <a:solidFill>
                  <a:srgbClr val="FF0000"/>
                </a:solidFill>
              </a:rPr>
              <a:t>Bu işleme, yani serbest hâlde bulunan ve nem adı verilen suyun giderilmesi işlemine </a:t>
            </a:r>
            <a:r>
              <a:rPr lang="tr-TR" b="1" dirty="0" smtClean="0">
                <a:solidFill>
                  <a:srgbClr val="7030A0"/>
                </a:solidFill>
              </a:rPr>
              <a:t>kurutma</a:t>
            </a:r>
            <a:r>
              <a:rPr lang="tr-TR" b="1" dirty="0" smtClean="0">
                <a:solidFill>
                  <a:srgbClr val="FF0000"/>
                </a:solidFill>
              </a:rPr>
              <a:t> </a:t>
            </a:r>
            <a:r>
              <a:rPr lang="tr-TR" dirty="0" smtClean="0">
                <a:solidFill>
                  <a:srgbClr val="FF0000"/>
                </a:solidFill>
              </a:rPr>
              <a:t>denir.</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483245"/>
          </a:xfrm>
        </p:spPr>
        <p:txBody>
          <a:bodyPr/>
          <a:lstStyle/>
          <a:p>
            <a:r>
              <a:rPr lang="tr-TR" dirty="0" smtClean="0">
                <a:solidFill>
                  <a:srgbClr val="FF0000"/>
                </a:solidFill>
              </a:rPr>
              <a:t>Çökeleğin 100-105 </a:t>
            </a:r>
            <a:r>
              <a:rPr lang="tr-TR" baseline="30000" dirty="0" err="1" smtClean="0">
                <a:solidFill>
                  <a:srgbClr val="FF0000"/>
                </a:solidFill>
              </a:rPr>
              <a:t>o</a:t>
            </a:r>
            <a:r>
              <a:rPr lang="tr-TR" dirty="0" err="1" smtClean="0">
                <a:solidFill>
                  <a:srgbClr val="FF0000"/>
                </a:solidFill>
              </a:rPr>
              <a:t>C’de</a:t>
            </a:r>
            <a:r>
              <a:rPr lang="tr-TR" dirty="0" smtClean="0">
                <a:solidFill>
                  <a:srgbClr val="FF0000"/>
                </a:solidFill>
              </a:rPr>
              <a:t> ısıtılması ile yüzeyinde tutunan suyun bir kısmı giderilebilir. Ancak tamamını gidermek için çoğu kez daha yüksek sıcaklıklarda ısıtmak gerekir. </a:t>
            </a:r>
          </a:p>
          <a:p>
            <a:endParaRPr lang="tr-TR"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3212976"/>
            <a:ext cx="3456384" cy="287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5976" y="3212976"/>
            <a:ext cx="3456384"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500"/>
            <a:ext cx="8229600" cy="5554663"/>
          </a:xfrm>
        </p:spPr>
        <p:txBody>
          <a:bodyPr rtlCol="0">
            <a:normAutofit fontScale="92500" lnSpcReduction="10000"/>
          </a:bodyPr>
          <a:lstStyle/>
          <a:p>
            <a:pPr eaLnBrk="1" fontAlgn="auto" hangingPunct="1">
              <a:spcAft>
                <a:spcPts val="0"/>
              </a:spcAft>
              <a:buFont typeface="Arial" pitchFamily="34" charset="0"/>
              <a:buChar char="•"/>
              <a:defRPr/>
            </a:pPr>
            <a:r>
              <a:rPr lang="tr-TR" dirty="0" smtClean="0">
                <a:solidFill>
                  <a:srgbClr val="FF0000"/>
                </a:solidFill>
              </a:rPr>
              <a:t>Çökeleklerin hangi sıcaklıklara kadar ısıtılabileceği birçok denemeler sonunda bulunmuş ve analitik kimya ile ilgili kaynaklarda verilmiştir. Çökeleğin ısıtılması sırasında bozunmaya karşı çok dikkatli olunmalıdır. </a:t>
            </a:r>
          </a:p>
          <a:p>
            <a:pPr eaLnBrk="1" fontAlgn="auto" hangingPunct="1">
              <a:spcAft>
                <a:spcPts val="0"/>
              </a:spcAft>
              <a:buFont typeface="Arial" pitchFamily="34" charset="0"/>
              <a:buChar char="•"/>
              <a:defRPr/>
            </a:pPr>
            <a:r>
              <a:rPr lang="tr-TR" dirty="0" smtClean="0">
                <a:solidFill>
                  <a:srgbClr val="00B050"/>
                </a:solidFill>
              </a:rPr>
              <a:t>Örneğin; bazı gıda maddeleri yüksek sıcaklıklarda bozulabilir. Şeker ve şekerli ürünler yüksek sıcaklıklarda bozunmaya uğrarlar. Bu bakımdan kurutulmaları sırasında 100 </a:t>
            </a:r>
            <a:r>
              <a:rPr lang="tr-TR" baseline="30000" dirty="0" smtClean="0">
                <a:solidFill>
                  <a:srgbClr val="00B050"/>
                </a:solidFill>
              </a:rPr>
              <a:t>0</a:t>
            </a:r>
            <a:r>
              <a:rPr lang="tr-TR" dirty="0" smtClean="0">
                <a:solidFill>
                  <a:srgbClr val="00B050"/>
                </a:solidFill>
              </a:rPr>
              <a:t>C’ </a:t>
            </a:r>
            <a:r>
              <a:rPr lang="tr-TR" dirty="0" err="1" smtClean="0">
                <a:solidFill>
                  <a:srgbClr val="00B050"/>
                </a:solidFill>
              </a:rPr>
              <a:t>nin</a:t>
            </a:r>
            <a:r>
              <a:rPr lang="tr-TR" dirty="0" smtClean="0">
                <a:solidFill>
                  <a:srgbClr val="00B050"/>
                </a:solidFill>
              </a:rPr>
              <a:t> altında bir sıcaklıkta kurutma işlemi yapılmalıdır. Veya vakumlu kurutucularda 60-70 </a:t>
            </a:r>
            <a:r>
              <a:rPr lang="tr-TR" baseline="30000" dirty="0" smtClean="0">
                <a:solidFill>
                  <a:srgbClr val="00B050"/>
                </a:solidFill>
              </a:rPr>
              <a:t>0</a:t>
            </a:r>
            <a:r>
              <a:rPr lang="tr-TR" dirty="0" smtClean="0">
                <a:solidFill>
                  <a:srgbClr val="00B050"/>
                </a:solidFill>
              </a:rPr>
              <a:t>C de kurutma yapılmalıdır.</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63"/>
            <a:ext cx="8229600" cy="5626100"/>
          </a:xfrm>
        </p:spPr>
        <p:txBody>
          <a:bodyPr rtlCol="0">
            <a:normAutofit fontScale="92500" lnSpcReduction="10000"/>
          </a:bodyPr>
          <a:lstStyle/>
          <a:p>
            <a:pPr eaLnBrk="1" fontAlgn="auto" hangingPunct="1">
              <a:spcAft>
                <a:spcPts val="0"/>
              </a:spcAft>
              <a:buFont typeface="Arial" pitchFamily="34" charset="0"/>
              <a:buChar char="•"/>
              <a:defRPr/>
            </a:pPr>
            <a:r>
              <a:rPr lang="tr-TR" dirty="0" smtClean="0"/>
              <a:t>Huni dışına çıkarılan süzgeç kağıdının dışından tutularak, ağız kısmı dıştan içe kapatılır. Bunu takiben, sabit tartıma getirilmiş bir porselen </a:t>
            </a:r>
            <a:r>
              <a:rPr lang="tr-TR" dirty="0" err="1" smtClean="0"/>
              <a:t>krozeye</a:t>
            </a:r>
            <a:r>
              <a:rPr lang="tr-TR" dirty="0" smtClean="0"/>
              <a:t> yerleştirilir. </a:t>
            </a:r>
            <a:r>
              <a:rPr lang="tr-TR" dirty="0" err="1" smtClean="0">
                <a:solidFill>
                  <a:srgbClr val="FF0000"/>
                </a:solidFill>
              </a:rPr>
              <a:t>Kroze</a:t>
            </a:r>
            <a:r>
              <a:rPr lang="tr-TR" dirty="0" smtClean="0">
                <a:solidFill>
                  <a:srgbClr val="FF0000"/>
                </a:solidFill>
              </a:rPr>
              <a:t> içindeki süzgeç kağıdı ve çökelek yakılmadan düşük alevde kurutulur. </a:t>
            </a:r>
          </a:p>
          <a:p>
            <a:pPr eaLnBrk="1" fontAlgn="auto" hangingPunct="1">
              <a:spcAft>
                <a:spcPts val="0"/>
              </a:spcAft>
              <a:buFont typeface="Arial" pitchFamily="34" charset="0"/>
              <a:buChar char="•"/>
              <a:defRPr/>
            </a:pPr>
            <a:r>
              <a:rPr lang="tr-TR" dirty="0" smtClean="0">
                <a:solidFill>
                  <a:srgbClr val="00B0F0"/>
                </a:solidFill>
              </a:rPr>
              <a:t>Aksi halde (yüksek sıcaklıktaki yakma işlemine hemen geçilecek olursa), süzgeç kağıdı parçalanarak etrafa çökelek sıçraması olabilir.</a:t>
            </a:r>
          </a:p>
          <a:p>
            <a:pPr eaLnBrk="1" fontAlgn="auto" hangingPunct="1">
              <a:spcAft>
                <a:spcPts val="0"/>
              </a:spcAft>
              <a:buFont typeface="Arial" pitchFamily="34" charset="0"/>
              <a:buChar char="•"/>
              <a:defRPr/>
            </a:pPr>
            <a:r>
              <a:rPr lang="tr-TR" dirty="0" smtClean="0"/>
              <a:t> </a:t>
            </a:r>
            <a:r>
              <a:rPr lang="tr-TR" dirty="0" err="1" smtClean="0">
                <a:solidFill>
                  <a:srgbClr val="00B050"/>
                </a:solidFill>
              </a:rPr>
              <a:t>Kroze</a:t>
            </a:r>
            <a:r>
              <a:rPr lang="tr-TR" dirty="0" smtClean="0">
                <a:solidFill>
                  <a:srgbClr val="00B050"/>
                </a:solidFill>
              </a:rPr>
              <a:t> muhteviyatının kurutulması bek üzerinde yapılacaksa, saç ayağındaki kil üçgene </a:t>
            </a:r>
            <a:r>
              <a:rPr lang="tr-TR" dirty="0" err="1" smtClean="0">
                <a:solidFill>
                  <a:srgbClr val="00B050"/>
                </a:solidFill>
              </a:rPr>
              <a:t>kroze</a:t>
            </a:r>
            <a:r>
              <a:rPr lang="tr-TR" dirty="0" smtClean="0">
                <a:solidFill>
                  <a:srgbClr val="00B050"/>
                </a:solidFill>
              </a:rPr>
              <a:t> eğikçe yerleştirilir. Tam altına gelecek şekilde bek yerleştirilir ve çok düşük, bir alevde yakılır. </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İçerik Yer Tutucusu"/>
          <p:cNvSpPr>
            <a:spLocks noGrp="1"/>
          </p:cNvSpPr>
          <p:nvPr>
            <p:ph idx="1"/>
          </p:nvPr>
        </p:nvSpPr>
        <p:spPr>
          <a:xfrm>
            <a:off x="457200" y="571500"/>
            <a:ext cx="8229600" cy="5554663"/>
          </a:xfrm>
        </p:spPr>
        <p:txBody>
          <a:bodyPr/>
          <a:lstStyle/>
          <a:p>
            <a:pPr eaLnBrk="1" hangingPunct="1"/>
            <a:r>
              <a:rPr lang="tr-TR" sz="2800" smtClean="0">
                <a:solidFill>
                  <a:srgbClr val="00B050"/>
                </a:solidFill>
              </a:rPr>
              <a:t>Kurutma işlemi bir etüvde yapılırsa daha emniyetli olur. Kroze önce, 60 °C ’nin altında bir süre etüvde tutulur. Takiben, etüv sıcaklığı tedricen artırılarak 100 °C ’ye kadar yükseltilir.</a:t>
            </a:r>
          </a:p>
          <a:p>
            <a:pPr eaLnBrk="1" hangingPunct="1"/>
            <a:r>
              <a:rPr lang="tr-TR" sz="2800" smtClean="0"/>
              <a:t> </a:t>
            </a:r>
            <a:r>
              <a:rPr lang="tr-TR" sz="2800" smtClean="0">
                <a:solidFill>
                  <a:srgbClr val="FF0000"/>
                </a:solidFill>
              </a:rPr>
              <a:t>Cam kroze içindeki bir çökeleğin kurutulması ve sabit tartıma getirilmesi de mutlaka etüv içinde yapılır. </a:t>
            </a:r>
          </a:p>
          <a:p>
            <a:pPr eaLnBrk="1" hangingPunct="1"/>
            <a:r>
              <a:rPr lang="tr-TR" sz="2800" smtClean="0">
                <a:solidFill>
                  <a:srgbClr val="7030A0"/>
                </a:solidFill>
              </a:rPr>
              <a:t>Çoğu maddeleri çöktürüldükleri bileşimde sabit tartıma getirmek mümkün değildir. Bu tür maddeler yüksek sıcaklık derecelerinde fırında kızdırılarak, belirli bir bileşimde sabit tartıma getirilirler.</a:t>
            </a:r>
          </a:p>
          <a:p>
            <a:pPr eaLnBrk="1" hangingPunct="1"/>
            <a:endParaRPr lang="tr-TR"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498633" y="332656"/>
            <a:ext cx="8146733" cy="6192688"/>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Başlık"/>
          <p:cNvSpPr>
            <a:spLocks noGrp="1"/>
          </p:cNvSpPr>
          <p:nvPr>
            <p:ph type="title"/>
          </p:nvPr>
        </p:nvSpPr>
        <p:spPr/>
        <p:txBody>
          <a:bodyPr/>
          <a:lstStyle/>
          <a:p>
            <a:pPr eaLnBrk="1" hangingPunct="1"/>
            <a:r>
              <a:rPr lang="tr-TR" sz="3200" b="1" dirty="0" smtClean="0"/>
              <a:t>Sabit Tartıma Getirme</a:t>
            </a:r>
            <a:r>
              <a:rPr lang="tr-TR" sz="3200" dirty="0" smtClean="0"/>
              <a:t/>
            </a:r>
            <a:br>
              <a:rPr lang="tr-TR" sz="3200" dirty="0" smtClean="0"/>
            </a:br>
            <a:endParaRPr lang="tr-TR" sz="3200" dirty="0" smtClean="0"/>
          </a:p>
        </p:txBody>
      </p:sp>
      <p:sp>
        <p:nvSpPr>
          <p:cNvPr id="3" name="2 İçerik Yer Tutucusu"/>
          <p:cNvSpPr>
            <a:spLocks noGrp="1"/>
          </p:cNvSpPr>
          <p:nvPr>
            <p:ph idx="1"/>
          </p:nvPr>
        </p:nvSpPr>
        <p:spPr>
          <a:xfrm>
            <a:off x="457200" y="1000125"/>
            <a:ext cx="8229600" cy="5597525"/>
          </a:xfrm>
        </p:spPr>
        <p:txBody>
          <a:bodyPr rtlCol="0">
            <a:normAutofit fontScale="85000" lnSpcReduction="10000"/>
          </a:bodyPr>
          <a:lstStyle/>
          <a:p>
            <a:pPr eaLnBrk="1" fontAlgn="auto" hangingPunct="1">
              <a:spcAft>
                <a:spcPts val="0"/>
              </a:spcAft>
              <a:buFont typeface="Arial" pitchFamily="34" charset="0"/>
              <a:buChar char="•"/>
              <a:defRPr/>
            </a:pPr>
            <a:r>
              <a:rPr lang="tr-TR" dirty="0" err="1" smtClean="0">
                <a:solidFill>
                  <a:srgbClr val="FF0000"/>
                </a:solidFill>
              </a:rPr>
              <a:t>Gravimetrik</a:t>
            </a:r>
            <a:r>
              <a:rPr lang="tr-TR" dirty="0" smtClean="0">
                <a:solidFill>
                  <a:srgbClr val="FF0000"/>
                </a:solidFill>
              </a:rPr>
              <a:t> analizde kullanılan cam ve porselen </a:t>
            </a:r>
            <a:r>
              <a:rPr lang="tr-TR" dirty="0" err="1" smtClean="0">
                <a:solidFill>
                  <a:srgbClr val="FF0000"/>
                </a:solidFill>
              </a:rPr>
              <a:t>krozelerin</a:t>
            </a:r>
            <a:r>
              <a:rPr lang="tr-TR" dirty="0" smtClean="0">
                <a:solidFill>
                  <a:srgbClr val="FF0000"/>
                </a:solidFill>
              </a:rPr>
              <a:t>, kullanılacakları sıcaklık derecesinde sabit tartıma getirilmeleri gerekir. </a:t>
            </a:r>
          </a:p>
          <a:p>
            <a:pPr eaLnBrk="1" fontAlgn="auto" hangingPunct="1">
              <a:spcAft>
                <a:spcPts val="0"/>
              </a:spcAft>
              <a:buFont typeface="Arial" pitchFamily="34" charset="0"/>
              <a:buChar char="•"/>
              <a:defRPr/>
            </a:pPr>
            <a:r>
              <a:rPr lang="tr-TR" dirty="0" err="1" smtClean="0">
                <a:solidFill>
                  <a:srgbClr val="7030A0"/>
                </a:solidFill>
              </a:rPr>
              <a:t>Kurumadde</a:t>
            </a:r>
            <a:r>
              <a:rPr lang="tr-TR" dirty="0" smtClean="0">
                <a:solidFill>
                  <a:srgbClr val="7030A0"/>
                </a:solidFill>
              </a:rPr>
              <a:t> veya nem analizinde işlemler etüvde, kül tayininde ise kül fırınında yapılmaktadır.</a:t>
            </a:r>
          </a:p>
          <a:p>
            <a:pPr eaLnBrk="1" fontAlgn="auto" hangingPunct="1">
              <a:spcAft>
                <a:spcPts val="0"/>
              </a:spcAft>
              <a:buFont typeface="Arial" pitchFamily="34" charset="0"/>
              <a:buChar char="•"/>
              <a:defRPr/>
            </a:pPr>
            <a:r>
              <a:rPr lang="tr-TR" dirty="0" smtClean="0">
                <a:solidFill>
                  <a:srgbClr val="00B0F0"/>
                </a:solidFill>
              </a:rPr>
              <a:t>Örneğin, </a:t>
            </a:r>
            <a:r>
              <a:rPr lang="tr-TR" dirty="0" err="1" smtClean="0">
                <a:solidFill>
                  <a:srgbClr val="00B0F0"/>
                </a:solidFill>
              </a:rPr>
              <a:t>kurumadde</a:t>
            </a:r>
            <a:r>
              <a:rPr lang="tr-TR" dirty="0" smtClean="0">
                <a:solidFill>
                  <a:srgbClr val="00B0F0"/>
                </a:solidFill>
              </a:rPr>
              <a:t> tayininde kullanılacak olan bir kurutma kabının (alüminyum veya nikel) 100-105 °C ’de, kül tayininde kullanılacak olan bir </a:t>
            </a:r>
            <a:r>
              <a:rPr lang="tr-TR" dirty="0" err="1" smtClean="0">
                <a:solidFill>
                  <a:srgbClr val="00B0F0"/>
                </a:solidFill>
              </a:rPr>
              <a:t>krozenin</a:t>
            </a:r>
            <a:r>
              <a:rPr lang="tr-TR" dirty="0" smtClean="0">
                <a:solidFill>
                  <a:srgbClr val="00B0F0"/>
                </a:solidFill>
              </a:rPr>
              <a:t> 500-550 °C ’de sabit tartıma getirilmesi gerekir.</a:t>
            </a:r>
          </a:p>
          <a:p>
            <a:pPr eaLnBrk="1" fontAlgn="auto" hangingPunct="1">
              <a:spcAft>
                <a:spcPts val="0"/>
              </a:spcAft>
              <a:buFont typeface="Arial" pitchFamily="34" charset="0"/>
              <a:buChar char="•"/>
              <a:defRPr/>
            </a:pPr>
            <a:r>
              <a:rPr lang="tr-TR" dirty="0" smtClean="0"/>
              <a:t> </a:t>
            </a:r>
            <a:r>
              <a:rPr lang="tr-TR" dirty="0" smtClean="0">
                <a:solidFill>
                  <a:srgbClr val="00B050"/>
                </a:solidFill>
              </a:rPr>
              <a:t>Kullanılacak olan bir kurutma kabı, 100 °C ’de etüvde 2-3 saat bekletilir. Etüvden alınarak desikatöre konur ve 20-30 </a:t>
            </a:r>
            <a:r>
              <a:rPr lang="tr-TR" dirty="0" err="1" smtClean="0">
                <a:solidFill>
                  <a:srgbClr val="00B050"/>
                </a:solidFill>
              </a:rPr>
              <a:t>dak</a:t>
            </a:r>
            <a:r>
              <a:rPr lang="tr-TR" dirty="0" smtClean="0">
                <a:solidFill>
                  <a:srgbClr val="00B050"/>
                </a:solidFill>
              </a:rPr>
              <a:t>. bekletilerek oda sıcaklığına kadar soğutulur. Bunu takiben </a:t>
            </a:r>
            <a:r>
              <a:rPr lang="tr-TR" dirty="0" err="1" smtClean="0">
                <a:solidFill>
                  <a:srgbClr val="00B050"/>
                </a:solidFill>
              </a:rPr>
              <a:t>krozenin</a:t>
            </a:r>
            <a:r>
              <a:rPr lang="tr-TR" dirty="0" smtClean="0">
                <a:solidFill>
                  <a:srgbClr val="00B050"/>
                </a:solidFill>
              </a:rPr>
              <a:t> ilk tartımı yapılır. </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63"/>
            <a:ext cx="8229600" cy="5626100"/>
          </a:xfrm>
        </p:spPr>
        <p:txBody>
          <a:bodyPr rtlCol="0">
            <a:normAutofit fontScale="77500" lnSpcReduction="20000"/>
          </a:bodyPr>
          <a:lstStyle/>
          <a:p>
            <a:pPr eaLnBrk="1" fontAlgn="auto" hangingPunct="1">
              <a:spcAft>
                <a:spcPts val="0"/>
              </a:spcAft>
              <a:buFont typeface="Arial" pitchFamily="34" charset="0"/>
              <a:buChar char="•"/>
              <a:defRPr/>
            </a:pPr>
            <a:r>
              <a:rPr lang="tr-TR" dirty="0" smtClean="0"/>
              <a:t>M1= 32,6546 g olsun. </a:t>
            </a:r>
            <a:r>
              <a:rPr lang="tr-TR" dirty="0" err="1" smtClean="0"/>
              <a:t>Kroze</a:t>
            </a:r>
            <a:r>
              <a:rPr lang="tr-TR" dirty="0" smtClean="0"/>
              <a:t> ikinci defa fırında yine 100 °C ’de, 1-1,5 saat bekletilir. İkinci tartım, M2 = 32,6515 g olsun.</a:t>
            </a:r>
          </a:p>
          <a:p>
            <a:pPr eaLnBrk="1" fontAlgn="auto" hangingPunct="1">
              <a:spcAft>
                <a:spcPts val="0"/>
              </a:spcAft>
              <a:buFont typeface="Arial" pitchFamily="34" charset="0"/>
              <a:buChar char="•"/>
              <a:defRPr/>
            </a:pPr>
            <a:r>
              <a:rPr lang="tr-TR" dirty="0" smtClean="0"/>
              <a:t>Örneğimizde de görüldüğü gibi, ikinci tartım birinci tartımdan daha küçüktür. Üçüncü kez </a:t>
            </a:r>
            <a:r>
              <a:rPr lang="tr-TR" dirty="0" err="1" smtClean="0"/>
              <a:t>kroze</a:t>
            </a:r>
            <a:r>
              <a:rPr lang="tr-TR" dirty="0" smtClean="0"/>
              <a:t>, fırında 100 °C ’de 30-45 </a:t>
            </a:r>
            <a:r>
              <a:rPr lang="tr-TR" dirty="0" err="1" smtClean="0"/>
              <a:t>dak</a:t>
            </a:r>
            <a:r>
              <a:rPr lang="tr-TR" dirty="0" smtClean="0"/>
              <a:t>. bekletilerek, desikatörde soğutulur ve tartılır. Üçüncü tartım, M3= 32,6512 g olsun. Bu işlemler, son iki tartım arasında </a:t>
            </a:r>
            <a:r>
              <a:rPr lang="tr-TR" dirty="0" smtClean="0">
                <a:solidFill>
                  <a:srgbClr val="FF0000"/>
                </a:solidFill>
              </a:rPr>
              <a:t>0,0002 veya (0,0005) g </a:t>
            </a:r>
            <a:r>
              <a:rPr lang="tr-TR" dirty="0" err="1" smtClean="0">
                <a:solidFill>
                  <a:srgbClr val="FF0000"/>
                </a:solidFill>
              </a:rPr>
              <a:t>kadarlık</a:t>
            </a:r>
            <a:r>
              <a:rPr lang="tr-TR" dirty="0" smtClean="0">
                <a:solidFill>
                  <a:srgbClr val="FF0000"/>
                </a:solidFill>
              </a:rPr>
              <a:t> </a:t>
            </a:r>
            <a:r>
              <a:rPr lang="tr-TR" dirty="0" smtClean="0"/>
              <a:t>bir fark kalana kadar tekrarlanır. </a:t>
            </a:r>
          </a:p>
          <a:p>
            <a:pPr eaLnBrk="1" fontAlgn="auto" hangingPunct="1">
              <a:spcAft>
                <a:spcPts val="0"/>
              </a:spcAft>
              <a:buFont typeface="Arial" pitchFamily="34" charset="0"/>
              <a:buChar char="•"/>
              <a:defRPr/>
            </a:pPr>
            <a:r>
              <a:rPr lang="tr-TR" dirty="0" smtClean="0"/>
              <a:t>M1 = 32,6546 g</a:t>
            </a:r>
          </a:p>
          <a:p>
            <a:pPr eaLnBrk="1" fontAlgn="auto" hangingPunct="1">
              <a:spcAft>
                <a:spcPts val="0"/>
              </a:spcAft>
              <a:buFont typeface="Arial" pitchFamily="34" charset="0"/>
              <a:buChar char="•"/>
              <a:defRPr/>
            </a:pPr>
            <a:r>
              <a:rPr lang="tr-TR" dirty="0" smtClean="0"/>
              <a:t>M2 = 32,6518 g</a:t>
            </a:r>
          </a:p>
          <a:p>
            <a:pPr eaLnBrk="1" fontAlgn="auto" hangingPunct="1">
              <a:spcAft>
                <a:spcPts val="0"/>
              </a:spcAft>
              <a:buFont typeface="Arial" pitchFamily="34" charset="0"/>
              <a:buChar char="•"/>
              <a:defRPr/>
            </a:pPr>
            <a:r>
              <a:rPr lang="tr-TR" dirty="0" smtClean="0"/>
              <a:t>M3 = 32,65</a:t>
            </a:r>
            <a:r>
              <a:rPr lang="tr-TR" dirty="0" smtClean="0">
                <a:solidFill>
                  <a:srgbClr val="00B0F0"/>
                </a:solidFill>
              </a:rPr>
              <a:t>12</a:t>
            </a:r>
            <a:r>
              <a:rPr lang="tr-TR" dirty="0" smtClean="0"/>
              <a:t> g</a:t>
            </a:r>
          </a:p>
          <a:p>
            <a:pPr eaLnBrk="1" fontAlgn="auto" hangingPunct="1">
              <a:spcAft>
                <a:spcPts val="0"/>
              </a:spcAft>
              <a:buFont typeface="Arial" pitchFamily="34" charset="0"/>
              <a:buChar char="•"/>
              <a:defRPr/>
            </a:pPr>
            <a:r>
              <a:rPr lang="tr-TR" dirty="0" smtClean="0"/>
              <a:t>M4 = 32,65</a:t>
            </a:r>
            <a:r>
              <a:rPr lang="tr-TR" dirty="0" smtClean="0">
                <a:solidFill>
                  <a:srgbClr val="FF0000"/>
                </a:solidFill>
              </a:rPr>
              <a:t>10</a:t>
            </a:r>
            <a:r>
              <a:rPr lang="tr-TR" dirty="0" smtClean="0"/>
              <a:t> g </a:t>
            </a:r>
          </a:p>
          <a:p>
            <a:pPr eaLnBrk="1" fontAlgn="auto" hangingPunct="1">
              <a:spcAft>
                <a:spcPts val="0"/>
              </a:spcAft>
              <a:buFont typeface="Arial" pitchFamily="34" charset="0"/>
              <a:buChar char="•"/>
              <a:defRPr/>
            </a:pPr>
            <a:r>
              <a:rPr lang="tr-TR" dirty="0" smtClean="0"/>
              <a:t>Yukarıdaki örneğimizde, </a:t>
            </a:r>
            <a:r>
              <a:rPr lang="tr-TR" dirty="0" err="1" smtClean="0"/>
              <a:t>kroze</a:t>
            </a:r>
            <a:r>
              <a:rPr lang="tr-TR" dirty="0" smtClean="0"/>
              <a:t>, 4 kez tekrarlanan kurutma  işlemi sonunda sabit tartıma gelmiştir. Ancak, ilk kurutma işleminin uzun bir süre yapılması, tekrarlama sayısını azaltabilir.</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descr="http://www.okulstore.com/backoffice/pictures/KROZE-PORSELEN-Q-34X43MM_1221_large.jpg"/>
          <p:cNvPicPr>
            <a:picLocks noChangeAspect="1" noChangeArrowheads="1"/>
          </p:cNvPicPr>
          <p:nvPr/>
        </p:nvPicPr>
        <p:blipFill>
          <a:blip r:embed="rId2" cstate="print"/>
          <a:srcRect/>
          <a:stretch>
            <a:fillRect/>
          </a:stretch>
        </p:blipFill>
        <p:spPr bwMode="auto">
          <a:xfrm>
            <a:off x="571500" y="500063"/>
            <a:ext cx="3786188" cy="3144961"/>
          </a:xfrm>
          <a:prstGeom prst="rect">
            <a:avLst/>
          </a:prstGeom>
          <a:noFill/>
          <a:ln w="9525">
            <a:noFill/>
            <a:miter lim="800000"/>
            <a:headEnd/>
            <a:tailEnd/>
          </a:ln>
        </p:spPr>
      </p:pic>
      <p:pic>
        <p:nvPicPr>
          <p:cNvPr id="38915" name="Picture 3" descr="http://www.labmalzemeleri.net/images/krozemasasi.jpg"/>
          <p:cNvPicPr>
            <a:picLocks noChangeAspect="1" noChangeArrowheads="1"/>
          </p:cNvPicPr>
          <p:nvPr/>
        </p:nvPicPr>
        <p:blipFill>
          <a:blip r:embed="rId3" cstate="print"/>
          <a:srcRect/>
          <a:stretch>
            <a:fillRect/>
          </a:stretch>
        </p:blipFill>
        <p:spPr bwMode="auto">
          <a:xfrm>
            <a:off x="4929188" y="714375"/>
            <a:ext cx="3500437" cy="2714625"/>
          </a:xfrm>
          <a:prstGeom prst="rect">
            <a:avLst/>
          </a:prstGeom>
          <a:noFill/>
          <a:ln w="9525">
            <a:noFill/>
            <a:miter lim="800000"/>
            <a:headEnd/>
            <a:tailEnd/>
          </a:ln>
        </p:spPr>
      </p:pic>
      <p:pic>
        <p:nvPicPr>
          <p:cNvPr id="38916" name="Picture 2" descr="http://sahinlerkimya.com/upload/urun/buyuk/2904_KROZE%20UZUN%20FORM.JPG"/>
          <p:cNvPicPr>
            <a:picLocks noChangeAspect="1" noChangeArrowheads="1"/>
          </p:cNvPicPr>
          <p:nvPr/>
        </p:nvPicPr>
        <p:blipFill>
          <a:blip r:embed="rId4" cstate="print"/>
          <a:srcRect/>
          <a:stretch>
            <a:fillRect/>
          </a:stretch>
        </p:blipFill>
        <p:spPr bwMode="auto">
          <a:xfrm>
            <a:off x="4786313" y="3857625"/>
            <a:ext cx="3746127" cy="2500313"/>
          </a:xfrm>
          <a:prstGeom prst="rect">
            <a:avLst/>
          </a:prstGeom>
          <a:noFill/>
          <a:ln w="9525">
            <a:noFill/>
            <a:miter lim="800000"/>
            <a:headEnd/>
            <a:tailEnd/>
          </a:ln>
        </p:spPr>
      </p:pic>
      <p:sp>
        <p:nvSpPr>
          <p:cNvPr id="38918"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tr-TR">
              <a:latin typeface="Calibri" pitchFamily="34" charset="0"/>
            </a:endParaRPr>
          </a:p>
        </p:txBody>
      </p:sp>
      <p:sp>
        <p:nvSpPr>
          <p:cNvPr id="38919" name="Rectangle 6"/>
          <p:cNvSpPr>
            <a:spLocks noChangeArrowheads="1"/>
          </p:cNvSpPr>
          <p:nvPr/>
        </p:nvSpPr>
        <p:spPr bwMode="auto">
          <a:xfrm>
            <a:off x="0" y="2571750"/>
            <a:ext cx="9144000" cy="0"/>
          </a:xfrm>
          <a:prstGeom prst="rect">
            <a:avLst/>
          </a:prstGeom>
          <a:noFill/>
          <a:ln w="9525">
            <a:noFill/>
            <a:miter lim="800000"/>
            <a:headEnd/>
            <a:tailEnd/>
          </a:ln>
        </p:spPr>
        <p:txBody>
          <a:bodyPr wrap="none" anchor="ctr">
            <a:spAutoFit/>
          </a:bodyPr>
          <a:lstStyle/>
          <a:p>
            <a:pPr algn="just"/>
            <a:r>
              <a:rPr lang="tr-TR" sz="1000">
                <a:ea typeface="Calibri" pitchFamily="34" charset="0"/>
                <a:cs typeface="Arial" charset="0"/>
              </a:rPr>
              <a:t> </a:t>
            </a:r>
            <a:endParaRPr lang="tr-TR">
              <a:ea typeface="Calibri" pitchFamily="34" charset="0"/>
              <a:cs typeface="Arial" charset="0"/>
            </a:endParaRPr>
          </a:p>
        </p:txBody>
      </p:sp>
      <p:sp>
        <p:nvSpPr>
          <p:cNvPr id="38920" name="Rectangle 7"/>
          <p:cNvSpPr>
            <a:spLocks noChangeArrowheads="1"/>
          </p:cNvSpPr>
          <p:nvPr/>
        </p:nvSpPr>
        <p:spPr bwMode="auto">
          <a:xfrm>
            <a:off x="0" y="4724400"/>
            <a:ext cx="9144000" cy="0"/>
          </a:xfrm>
          <a:prstGeom prst="rect">
            <a:avLst/>
          </a:prstGeom>
          <a:noFill/>
          <a:ln w="9525">
            <a:noFill/>
            <a:miter lim="800000"/>
            <a:headEnd/>
            <a:tailEnd/>
          </a:ln>
        </p:spPr>
        <p:txBody>
          <a:bodyPr wrap="none" anchor="ctr">
            <a:spAutoFit/>
          </a:bodyPr>
          <a:lstStyle/>
          <a:p>
            <a:pPr algn="just"/>
            <a:r>
              <a:rPr lang="tr-TR" sz="1000">
                <a:ea typeface="Calibri" pitchFamily="34" charset="0"/>
                <a:cs typeface="Arial" charset="0"/>
              </a:rPr>
              <a:t> </a:t>
            </a:r>
            <a:endParaRPr lang="tr-TR">
              <a:ea typeface="Calibri" pitchFamily="34" charset="0"/>
              <a:cs typeface="Arial" charset="0"/>
            </a:endParaRPr>
          </a:p>
        </p:txBody>
      </p:sp>
      <p:sp>
        <p:nvSpPr>
          <p:cNvPr id="38921" name="Rectangle 8"/>
          <p:cNvSpPr>
            <a:spLocks noChangeArrowheads="1"/>
          </p:cNvSpPr>
          <p:nvPr/>
        </p:nvSpPr>
        <p:spPr bwMode="auto">
          <a:xfrm>
            <a:off x="0" y="8991600"/>
            <a:ext cx="9144000" cy="0"/>
          </a:xfrm>
          <a:prstGeom prst="rect">
            <a:avLst/>
          </a:prstGeom>
          <a:noFill/>
          <a:ln w="9525">
            <a:noFill/>
            <a:miter lim="800000"/>
            <a:headEnd/>
            <a:tailEnd/>
          </a:ln>
        </p:spPr>
        <p:txBody>
          <a:bodyPr wrap="none" anchor="ctr">
            <a:spAutoFit/>
          </a:bodyPr>
          <a:lstStyle/>
          <a:p>
            <a:endParaRPr lang="tr-TR"/>
          </a:p>
        </p:txBody>
      </p:sp>
      <p:pic>
        <p:nvPicPr>
          <p:cNvPr id="27650" name="Picture 2" descr="Alüminyum Kurutma Kabı Numarali Ø75X30 mm">
            <a:hlinkClick r:id="rId5" tooltip="Alüminyum Kurutma Kabı Numarali Ø75X30 mm"/>
          </p:cNvPr>
          <p:cNvPicPr>
            <a:picLocks noChangeAspect="1" noChangeArrowheads="1"/>
          </p:cNvPicPr>
          <p:nvPr/>
        </p:nvPicPr>
        <p:blipFill>
          <a:blip r:embed="rId6" cstate="print"/>
          <a:srcRect/>
          <a:stretch>
            <a:fillRect/>
          </a:stretch>
        </p:blipFill>
        <p:spPr bwMode="auto">
          <a:xfrm>
            <a:off x="755576" y="3933056"/>
            <a:ext cx="3600400" cy="245973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548680"/>
            <a:ext cx="4464495" cy="604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2 Resim"/>
          <p:cNvPicPr>
            <a:picLocks noChangeAspect="1" noChangeArrowheads="1"/>
          </p:cNvPicPr>
          <p:nvPr/>
        </p:nvPicPr>
        <p:blipFill>
          <a:blip r:embed="rId3" cstate="print"/>
          <a:srcRect/>
          <a:stretch>
            <a:fillRect/>
          </a:stretch>
        </p:blipFill>
        <p:spPr bwMode="auto">
          <a:xfrm>
            <a:off x="4788024" y="692696"/>
            <a:ext cx="4141664" cy="5760640"/>
          </a:xfrm>
          <a:prstGeom prst="rect">
            <a:avLst/>
          </a:prstGeom>
          <a:noFill/>
          <a:ln w="9525">
            <a:noFill/>
            <a:miter lim="800000"/>
            <a:headEnd/>
            <a:tailEnd/>
          </a:ln>
        </p:spPr>
      </p:pic>
    </p:spTree>
    <p:extLst>
      <p:ext uri="{BB962C8B-B14F-4D97-AF65-F5344CB8AC3E}">
        <p14:creationId xmlns:p14="http://schemas.microsoft.com/office/powerpoint/2010/main" val="3657867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Başlık"/>
          <p:cNvSpPr>
            <a:spLocks noGrp="1"/>
          </p:cNvSpPr>
          <p:nvPr>
            <p:ph type="title"/>
          </p:nvPr>
        </p:nvSpPr>
        <p:spPr/>
        <p:txBody>
          <a:bodyPr/>
          <a:lstStyle/>
          <a:p>
            <a:pPr eaLnBrk="1" hangingPunct="1"/>
            <a:r>
              <a:rPr lang="tr-TR" sz="3200" b="1" smtClean="0"/>
              <a:t>GRAVİMETRİK ANALİZLERDE HATA KAYNAKLARI</a:t>
            </a:r>
            <a:r>
              <a:rPr lang="tr-TR" sz="3200" smtClean="0"/>
              <a:t/>
            </a:r>
            <a:br>
              <a:rPr lang="tr-TR" sz="3200" smtClean="0"/>
            </a:br>
            <a:endParaRPr lang="tr-TR" sz="3200" smtClean="0"/>
          </a:p>
        </p:txBody>
      </p:sp>
      <p:sp>
        <p:nvSpPr>
          <p:cNvPr id="39939" name="2 İçerik Yer Tutucusu"/>
          <p:cNvSpPr>
            <a:spLocks noGrp="1"/>
          </p:cNvSpPr>
          <p:nvPr>
            <p:ph idx="1"/>
          </p:nvPr>
        </p:nvSpPr>
        <p:spPr>
          <a:xfrm>
            <a:off x="457200" y="1071546"/>
            <a:ext cx="8229600" cy="5054617"/>
          </a:xfrm>
        </p:spPr>
        <p:txBody>
          <a:bodyPr>
            <a:normAutofit lnSpcReduction="10000"/>
          </a:bodyPr>
          <a:lstStyle/>
          <a:p>
            <a:pPr eaLnBrk="1" hangingPunct="1"/>
            <a:r>
              <a:rPr lang="tr-TR" dirty="0" smtClean="0"/>
              <a:t> </a:t>
            </a:r>
            <a:r>
              <a:rPr lang="tr-TR" dirty="0" smtClean="0">
                <a:solidFill>
                  <a:srgbClr val="00B0F0"/>
                </a:solidFill>
              </a:rPr>
              <a:t>1.Aranan maddenin tam olarak çöktürülememesi</a:t>
            </a:r>
          </a:p>
          <a:p>
            <a:pPr eaLnBrk="1" hangingPunct="1"/>
            <a:r>
              <a:rPr lang="tr-TR" dirty="0" smtClean="0">
                <a:solidFill>
                  <a:srgbClr val="FF0000"/>
                </a:solidFill>
              </a:rPr>
              <a:t>2.Son tartım için temiz, düzenli ve belli bileşimde çökeleğin elde edilmemesi çöktürmenin tam olarak yapılamamasının neden olduğu hatalar oldukça azdır.</a:t>
            </a:r>
          </a:p>
          <a:p>
            <a:pPr eaLnBrk="1" hangingPunct="1"/>
            <a:r>
              <a:rPr lang="tr-TR" dirty="0" smtClean="0">
                <a:solidFill>
                  <a:srgbClr val="00B050"/>
                </a:solidFill>
              </a:rPr>
              <a:t>3.</a:t>
            </a:r>
            <a:r>
              <a:rPr lang="tr-TR" dirty="0" err="1" smtClean="0">
                <a:solidFill>
                  <a:srgbClr val="00B050"/>
                </a:solidFill>
              </a:rPr>
              <a:t>Gravimetrik</a:t>
            </a:r>
            <a:r>
              <a:rPr lang="tr-TR" dirty="0" smtClean="0">
                <a:solidFill>
                  <a:srgbClr val="00B050"/>
                </a:solidFill>
              </a:rPr>
              <a:t> analizlerde tamamen saf çökelek tartabilmek hemen hemen olanaksızdır. </a:t>
            </a:r>
          </a:p>
          <a:p>
            <a:pPr eaLnBrk="1" hangingPunct="1"/>
            <a:r>
              <a:rPr lang="tr-TR" dirty="0" smtClean="0">
                <a:solidFill>
                  <a:srgbClr val="00B050"/>
                </a:solidFill>
              </a:rPr>
              <a:t>4. Çökeleklerin sıcakken tartılması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472518" cy="5857916"/>
          </a:xfrm>
        </p:spPr>
        <p:txBody>
          <a:bodyPr>
            <a:normAutofit fontScale="92500" lnSpcReduction="10000"/>
          </a:bodyPr>
          <a:lstStyle/>
          <a:p>
            <a:r>
              <a:rPr lang="tr-TR" dirty="0" smtClean="0"/>
              <a:t>5. </a:t>
            </a:r>
            <a:r>
              <a:rPr lang="tr-TR" dirty="0" smtClean="0">
                <a:solidFill>
                  <a:srgbClr val="FF0000"/>
                </a:solidFill>
              </a:rPr>
              <a:t>Etüv ve kül fırınından örneklerin sıcak olarak çıkarılması ve dış ortamdaki havanın etkisi ile rüzgar oluşum uçma meydana gelmesi</a:t>
            </a:r>
          </a:p>
          <a:p>
            <a:r>
              <a:rPr lang="tr-TR" dirty="0" smtClean="0"/>
              <a:t>6. </a:t>
            </a:r>
            <a:r>
              <a:rPr lang="tr-TR" dirty="0" smtClean="0">
                <a:solidFill>
                  <a:srgbClr val="FF0000"/>
                </a:solidFill>
              </a:rPr>
              <a:t>Etüvden örneklerin, </a:t>
            </a:r>
            <a:r>
              <a:rPr lang="tr-TR" dirty="0" err="1" smtClean="0">
                <a:solidFill>
                  <a:srgbClr val="FF0000"/>
                </a:solidFill>
              </a:rPr>
              <a:t>kurumadde</a:t>
            </a:r>
            <a:r>
              <a:rPr lang="tr-TR" dirty="0" smtClean="0">
                <a:solidFill>
                  <a:srgbClr val="FF0000"/>
                </a:solidFill>
              </a:rPr>
              <a:t> analizinde 100 </a:t>
            </a:r>
            <a:r>
              <a:rPr lang="tr-TR" baseline="30000" dirty="0" smtClean="0">
                <a:solidFill>
                  <a:srgbClr val="FF0000"/>
                </a:solidFill>
              </a:rPr>
              <a:t>0</a:t>
            </a:r>
            <a:r>
              <a:rPr lang="tr-TR" dirty="0" smtClean="0">
                <a:solidFill>
                  <a:srgbClr val="FF0000"/>
                </a:solidFill>
              </a:rPr>
              <a:t>C’ </a:t>
            </a:r>
            <a:r>
              <a:rPr lang="tr-TR" dirty="0" err="1" smtClean="0">
                <a:solidFill>
                  <a:srgbClr val="FF0000"/>
                </a:solidFill>
              </a:rPr>
              <a:t>nin</a:t>
            </a:r>
            <a:r>
              <a:rPr lang="tr-TR" dirty="0" smtClean="0">
                <a:solidFill>
                  <a:srgbClr val="FF0000"/>
                </a:solidFill>
              </a:rPr>
              <a:t> altında iken çıkarılması gerekir.</a:t>
            </a:r>
          </a:p>
          <a:p>
            <a:r>
              <a:rPr lang="tr-TR" dirty="0" smtClean="0"/>
              <a:t>7. </a:t>
            </a:r>
            <a:r>
              <a:rPr lang="tr-TR" dirty="0" smtClean="0">
                <a:solidFill>
                  <a:srgbClr val="00B0F0"/>
                </a:solidFill>
              </a:rPr>
              <a:t>Kül fırınından ise soğuduktan sonra 200 </a:t>
            </a:r>
            <a:r>
              <a:rPr lang="tr-TR" baseline="30000" dirty="0" smtClean="0">
                <a:solidFill>
                  <a:srgbClr val="00B0F0"/>
                </a:solidFill>
              </a:rPr>
              <a:t>0</a:t>
            </a:r>
            <a:r>
              <a:rPr lang="tr-TR" dirty="0" smtClean="0">
                <a:solidFill>
                  <a:srgbClr val="00B0F0"/>
                </a:solidFill>
              </a:rPr>
              <a:t>C’ </a:t>
            </a:r>
            <a:r>
              <a:rPr lang="tr-TR" dirty="0" err="1" smtClean="0">
                <a:solidFill>
                  <a:srgbClr val="00B0F0"/>
                </a:solidFill>
              </a:rPr>
              <a:t>nin</a:t>
            </a:r>
            <a:r>
              <a:rPr lang="tr-TR" dirty="0" smtClean="0">
                <a:solidFill>
                  <a:srgbClr val="00B0F0"/>
                </a:solidFill>
              </a:rPr>
              <a:t> altında iken çıkarılması gerekir.</a:t>
            </a:r>
          </a:p>
          <a:p>
            <a:r>
              <a:rPr lang="tr-TR" dirty="0" smtClean="0"/>
              <a:t>8. </a:t>
            </a:r>
            <a:r>
              <a:rPr lang="tr-TR" dirty="0" smtClean="0">
                <a:solidFill>
                  <a:srgbClr val="FF0000"/>
                </a:solidFill>
              </a:rPr>
              <a:t>Kül analizinde yakma işleminde sıcaklık tedricen (yavaş yavaş) artırılmalıdır. </a:t>
            </a:r>
          </a:p>
          <a:p>
            <a:r>
              <a:rPr lang="tr-TR" dirty="0" smtClean="0"/>
              <a:t>9. </a:t>
            </a:r>
            <a:r>
              <a:rPr lang="tr-TR" dirty="0" smtClean="0">
                <a:solidFill>
                  <a:srgbClr val="00B0F0"/>
                </a:solidFill>
              </a:rPr>
              <a:t>Kül analizinde porselen </a:t>
            </a:r>
            <a:r>
              <a:rPr lang="tr-TR" dirty="0" err="1" smtClean="0">
                <a:solidFill>
                  <a:srgbClr val="00B0F0"/>
                </a:solidFill>
              </a:rPr>
              <a:t>kroze</a:t>
            </a:r>
            <a:r>
              <a:rPr lang="tr-TR" dirty="0" smtClean="0">
                <a:solidFill>
                  <a:srgbClr val="00B0F0"/>
                </a:solidFill>
              </a:rPr>
              <a:t> içindeki örnekte siyah kısımlar kalmamalıdır, tamamen gri renkte olmalıdır.</a:t>
            </a:r>
          </a:p>
          <a:p>
            <a:pPr>
              <a:buNone/>
            </a:pP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3.bp.blogspot.com/_7kl8gjruJ10/Sdzb9fj3GFI/AAAAAAAAAP0/xAYaHnUxXyQ/s1600/Foto%C4%9Fraf-0031.jpg"/>
          <p:cNvPicPr>
            <a:picLocks noChangeAspect="1" noChangeArrowheads="1"/>
          </p:cNvPicPr>
          <p:nvPr/>
        </p:nvPicPr>
        <p:blipFill>
          <a:blip r:embed="rId2" cstate="print"/>
          <a:srcRect/>
          <a:stretch>
            <a:fillRect/>
          </a:stretch>
        </p:blipFill>
        <p:spPr bwMode="auto">
          <a:xfrm>
            <a:off x="251520" y="764704"/>
            <a:ext cx="4608512" cy="5364088"/>
          </a:xfrm>
          <a:prstGeom prst="rect">
            <a:avLst/>
          </a:prstGeom>
          <a:noFill/>
        </p:spPr>
      </p:pic>
      <p:pic>
        <p:nvPicPr>
          <p:cNvPr id="1028" name="Picture 4" descr="http://2.bp.blogspot.com/_7kl8gjruJ10/SdzbhaGCaXI/AAAAAAAAAPk/HKmSK-C-RxE/s1600/Foto%C4%9Fraf-0011.jpg"/>
          <p:cNvPicPr>
            <a:picLocks noChangeAspect="1" noChangeArrowheads="1"/>
          </p:cNvPicPr>
          <p:nvPr/>
        </p:nvPicPr>
        <p:blipFill>
          <a:blip r:embed="rId3" cstate="print"/>
          <a:srcRect/>
          <a:stretch>
            <a:fillRect/>
          </a:stretch>
        </p:blipFill>
        <p:spPr bwMode="auto">
          <a:xfrm>
            <a:off x="5004048" y="836712"/>
            <a:ext cx="3888432" cy="5256584"/>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25"/>
            <a:ext cx="8435975" cy="6429375"/>
          </a:xfrm>
        </p:spPr>
        <p:txBody>
          <a:bodyPr rtlCol="0">
            <a:normAutofit fontScale="85000" lnSpcReduction="20000"/>
          </a:bodyPr>
          <a:lstStyle/>
          <a:p>
            <a:pPr eaLnBrk="1" fontAlgn="auto" hangingPunct="1">
              <a:spcAft>
                <a:spcPts val="0"/>
              </a:spcAft>
              <a:buFont typeface="Arial" pitchFamily="34" charset="0"/>
              <a:buChar char="•"/>
              <a:defRPr/>
            </a:pPr>
            <a:r>
              <a:rPr lang="tr-TR" sz="3300" b="1" dirty="0" err="1" smtClean="0">
                <a:solidFill>
                  <a:srgbClr val="FF0000"/>
                </a:solidFill>
              </a:rPr>
              <a:t>Gravimetrik</a:t>
            </a:r>
            <a:r>
              <a:rPr lang="tr-TR" sz="3300" b="1" dirty="0" smtClean="0">
                <a:solidFill>
                  <a:srgbClr val="FF0000"/>
                </a:solidFill>
              </a:rPr>
              <a:t> Analizde Sonuçların Hesaplanması</a:t>
            </a:r>
          </a:p>
          <a:p>
            <a:pPr eaLnBrk="1" fontAlgn="auto" hangingPunct="1">
              <a:spcAft>
                <a:spcPts val="0"/>
              </a:spcAft>
              <a:buFont typeface="Arial" pitchFamily="34" charset="0"/>
              <a:buChar char="•"/>
              <a:defRPr/>
            </a:pPr>
            <a:r>
              <a:rPr lang="tr-TR" dirty="0" smtClean="0">
                <a:solidFill>
                  <a:srgbClr val="00B0F0"/>
                </a:solidFill>
              </a:rPr>
              <a:t>Çökelek sabit tartıma getirildikten sonra, kütlesinden ve atom kütlelerinden yararlanılarak tayini yapılacak madde hesaplanır.</a:t>
            </a:r>
            <a:endParaRPr lang="tr-TR" sz="3300" dirty="0" smtClean="0">
              <a:solidFill>
                <a:srgbClr val="FF0000"/>
              </a:solidFill>
            </a:endParaRPr>
          </a:p>
          <a:p>
            <a:pPr eaLnBrk="1" fontAlgn="auto" hangingPunct="1">
              <a:spcAft>
                <a:spcPts val="0"/>
              </a:spcAft>
              <a:buFont typeface="Arial" pitchFamily="34" charset="0"/>
              <a:buChar char="•"/>
              <a:defRPr/>
            </a:pPr>
            <a:r>
              <a:rPr lang="tr-TR" dirty="0" err="1" smtClean="0">
                <a:solidFill>
                  <a:srgbClr val="FF0000"/>
                </a:solidFill>
              </a:rPr>
              <a:t>Gravimetrik</a:t>
            </a:r>
            <a:r>
              <a:rPr lang="tr-TR" dirty="0" smtClean="0">
                <a:solidFill>
                  <a:srgbClr val="FF0000"/>
                </a:solidFill>
              </a:rPr>
              <a:t> analizde en son basamak çökelek ağırlığından yararlanarak aranan maddenin miktarının hesaplanmasıdır. </a:t>
            </a:r>
          </a:p>
          <a:p>
            <a:pPr eaLnBrk="1" fontAlgn="auto" hangingPunct="1">
              <a:spcAft>
                <a:spcPts val="0"/>
              </a:spcAft>
              <a:buFont typeface="Arial" pitchFamily="34" charset="0"/>
              <a:buChar char="•"/>
              <a:defRPr/>
            </a:pPr>
            <a:r>
              <a:rPr lang="tr-TR" dirty="0" smtClean="0">
                <a:solidFill>
                  <a:srgbClr val="00B0F0"/>
                </a:solidFill>
              </a:rPr>
              <a:t>**Aranan element veya iyonun ağırlığı, çökelek ağırlığının </a:t>
            </a:r>
            <a:r>
              <a:rPr lang="tr-TR" dirty="0" err="1" smtClean="0">
                <a:solidFill>
                  <a:srgbClr val="00B0F0"/>
                </a:solidFill>
              </a:rPr>
              <a:t>gravimetrik</a:t>
            </a:r>
            <a:r>
              <a:rPr lang="tr-TR" dirty="0" smtClean="0">
                <a:solidFill>
                  <a:srgbClr val="00B0F0"/>
                </a:solidFill>
              </a:rPr>
              <a:t> faktör ile çarpılması ile bulunur. </a:t>
            </a:r>
          </a:p>
          <a:p>
            <a:pPr eaLnBrk="1" fontAlgn="auto" hangingPunct="1">
              <a:spcAft>
                <a:spcPts val="0"/>
              </a:spcAft>
              <a:buFont typeface="Arial" pitchFamily="34" charset="0"/>
              <a:buChar char="•"/>
              <a:defRPr/>
            </a:pPr>
            <a:r>
              <a:rPr lang="tr-TR" dirty="0" err="1" smtClean="0">
                <a:solidFill>
                  <a:srgbClr val="00B050"/>
                </a:solidFill>
              </a:rPr>
              <a:t>Gravimetrik</a:t>
            </a:r>
            <a:r>
              <a:rPr lang="tr-TR" dirty="0" smtClean="0">
                <a:solidFill>
                  <a:srgbClr val="00B050"/>
                </a:solidFill>
              </a:rPr>
              <a:t> faktör aranan maddenin formül ağırlığının tartılan maddenin formül ağırlığına oranıdır. </a:t>
            </a:r>
          </a:p>
          <a:p>
            <a:pPr eaLnBrk="1" fontAlgn="auto" hangingPunct="1">
              <a:spcAft>
                <a:spcPts val="0"/>
              </a:spcAft>
              <a:buFont typeface="Arial" pitchFamily="34" charset="0"/>
              <a:buChar char="•"/>
              <a:defRPr/>
            </a:pPr>
            <a:r>
              <a:rPr lang="tr-TR" dirty="0" smtClean="0"/>
              <a:t> </a:t>
            </a:r>
          </a:p>
          <a:p>
            <a:pPr eaLnBrk="1" fontAlgn="auto" hangingPunct="1">
              <a:spcAft>
                <a:spcPts val="0"/>
              </a:spcAft>
              <a:buFont typeface="Arial" charset="0"/>
              <a:buNone/>
              <a:defRPr/>
            </a:pPr>
            <a:endParaRPr lang="tr-TR" dirty="0" smtClean="0"/>
          </a:p>
          <a:p>
            <a:pPr eaLnBrk="1" fontAlgn="auto" hangingPunct="1">
              <a:spcAft>
                <a:spcPts val="0"/>
              </a:spcAft>
              <a:buFont typeface="Arial" pitchFamily="34" charset="0"/>
              <a:buChar char="•"/>
              <a:defRPr/>
            </a:pPr>
            <a:endParaRPr lang="tr-TR" dirty="0" smtClean="0">
              <a:solidFill>
                <a:srgbClr val="FF0000"/>
              </a:solidFill>
            </a:endParaRPr>
          </a:p>
          <a:p>
            <a:pPr eaLnBrk="1" fontAlgn="auto" hangingPunct="1">
              <a:spcAft>
                <a:spcPts val="0"/>
              </a:spcAft>
              <a:buFont typeface="Arial" pitchFamily="34" charset="0"/>
              <a:buChar char="•"/>
              <a:defRPr/>
            </a:pPr>
            <a:r>
              <a:rPr lang="tr-TR" dirty="0" smtClean="0">
                <a:solidFill>
                  <a:srgbClr val="FF0000"/>
                </a:solidFill>
              </a:rPr>
              <a:t>Tartım sonunda bulunan çökelek ağırlığının </a:t>
            </a:r>
            <a:r>
              <a:rPr lang="tr-TR" dirty="0" err="1" smtClean="0">
                <a:solidFill>
                  <a:srgbClr val="FF0000"/>
                </a:solidFill>
              </a:rPr>
              <a:t>gravimetrik</a:t>
            </a:r>
            <a:r>
              <a:rPr lang="tr-TR" dirty="0" smtClean="0">
                <a:solidFill>
                  <a:srgbClr val="FF0000"/>
                </a:solidFill>
              </a:rPr>
              <a:t> faktör ile çarpılması sonucu, örnekteki aranan madde miktarı bulunur.</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4509120"/>
            <a:ext cx="5256584"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İçerik Yer Tutucusu"/>
          <p:cNvSpPr>
            <a:spLocks noGrp="1"/>
          </p:cNvSpPr>
          <p:nvPr>
            <p:ph idx="1"/>
          </p:nvPr>
        </p:nvSpPr>
        <p:spPr>
          <a:xfrm>
            <a:off x="457200" y="332656"/>
            <a:ext cx="8229600" cy="5793507"/>
          </a:xfrm>
        </p:spPr>
        <p:txBody>
          <a:bodyPr/>
          <a:lstStyle/>
          <a:p>
            <a:pPr eaLnBrk="1" hangingPunct="1"/>
            <a:r>
              <a:rPr lang="tr-TR" b="1" dirty="0" smtClean="0"/>
              <a:t>Aranan gram= Çökelek ağırlığı x </a:t>
            </a:r>
            <a:r>
              <a:rPr lang="tr-TR" b="1" dirty="0" err="1" smtClean="0"/>
              <a:t>gravimetrik</a:t>
            </a:r>
            <a:r>
              <a:rPr lang="tr-TR" b="1" dirty="0" smtClean="0"/>
              <a:t> faktör </a:t>
            </a:r>
            <a:endParaRPr lang="tr-TR" dirty="0" smtClean="0"/>
          </a:p>
          <a:p>
            <a:pPr eaLnBrk="1" hangingPunct="1"/>
            <a:r>
              <a:rPr lang="tr-TR" dirty="0" smtClean="0"/>
              <a:t>Tartım sonunda bulunan çökelek ağırlığının </a:t>
            </a:r>
            <a:r>
              <a:rPr lang="tr-TR" dirty="0" err="1" smtClean="0"/>
              <a:t>gravimetrik</a:t>
            </a:r>
            <a:r>
              <a:rPr lang="tr-TR" dirty="0" smtClean="0"/>
              <a:t> faktör ile çarpılması sonucu, örnekteki aranan madde miktarı bulunur.</a:t>
            </a:r>
          </a:p>
          <a:p>
            <a:pPr marL="0" indent="0" eaLnBrk="1" hangingPunct="1">
              <a:buNone/>
            </a:pPr>
            <a:endParaRPr lang="tr-TR" dirty="0" smtClean="0"/>
          </a:p>
        </p:txBody>
      </p:sp>
      <p:pic>
        <p:nvPicPr>
          <p:cNvPr id="44035" name="3 Resim"/>
          <p:cNvPicPr>
            <a:picLocks noChangeAspect="1" noChangeArrowheads="1"/>
          </p:cNvPicPr>
          <p:nvPr/>
        </p:nvPicPr>
        <p:blipFill>
          <a:blip r:embed="rId2" cstate="print"/>
          <a:srcRect/>
          <a:stretch>
            <a:fillRect/>
          </a:stretch>
        </p:blipFill>
        <p:spPr bwMode="auto">
          <a:xfrm>
            <a:off x="714375" y="2924945"/>
            <a:ext cx="7429500" cy="2376264"/>
          </a:xfrm>
          <a:prstGeom prst="rect">
            <a:avLst/>
          </a:prstGeom>
          <a:noFill/>
          <a:ln w="9525">
            <a:noFill/>
            <a:miter lim="800000"/>
            <a:headEnd/>
            <a:tailEnd/>
          </a:ln>
        </p:spPr>
      </p:pic>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987" y="5445224"/>
            <a:ext cx="6624736" cy="919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3 Resim"/>
          <p:cNvPicPr>
            <a:picLocks noChangeAspect="1" noChangeArrowheads="1"/>
          </p:cNvPicPr>
          <p:nvPr/>
        </p:nvPicPr>
        <p:blipFill>
          <a:blip r:embed="rId2" cstate="print"/>
          <a:srcRect/>
          <a:stretch>
            <a:fillRect/>
          </a:stretch>
        </p:blipFill>
        <p:spPr bwMode="auto">
          <a:xfrm>
            <a:off x="0" y="0"/>
            <a:ext cx="9144000" cy="65976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14282" y="214290"/>
            <a:ext cx="8929718" cy="664371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428596" y="500042"/>
            <a:ext cx="8429684" cy="5715039"/>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İçerik Yer Tutucusu"/>
          <p:cNvSpPr>
            <a:spLocks noGrp="1"/>
          </p:cNvSpPr>
          <p:nvPr>
            <p:ph idx="1"/>
          </p:nvPr>
        </p:nvSpPr>
        <p:spPr>
          <a:xfrm>
            <a:off x="428596" y="285729"/>
            <a:ext cx="8435975" cy="3647328"/>
          </a:xfrm>
        </p:spPr>
        <p:txBody>
          <a:bodyPr>
            <a:normAutofit/>
          </a:bodyPr>
          <a:lstStyle/>
          <a:p>
            <a:pPr eaLnBrk="1" hangingPunct="1"/>
            <a:r>
              <a:rPr lang="tr-TR" dirty="0" err="1" smtClean="0">
                <a:solidFill>
                  <a:srgbClr val="FF0000"/>
                </a:solidFill>
              </a:rPr>
              <a:t>Gravimetrik</a:t>
            </a:r>
            <a:r>
              <a:rPr lang="tr-TR" dirty="0" smtClean="0">
                <a:solidFill>
                  <a:srgbClr val="FF0000"/>
                </a:solidFill>
              </a:rPr>
              <a:t> faktör veya kimyasal faktör veya hesaplama faktörü denir ve GF ile gösterilir. </a:t>
            </a:r>
          </a:p>
          <a:p>
            <a:pPr eaLnBrk="1" hangingPunct="1"/>
            <a:r>
              <a:rPr lang="tr-TR" dirty="0" err="1" smtClean="0"/>
              <a:t>AgCl</a:t>
            </a:r>
            <a:r>
              <a:rPr lang="tr-TR" dirty="0" smtClean="0"/>
              <a:t> çökeleği içindeki klor yüzdesini hesaplama faktörü denir. Bu faktör: </a:t>
            </a:r>
            <a:br>
              <a:rPr lang="tr-TR" dirty="0" smtClean="0"/>
            </a:br>
            <a:r>
              <a:rPr lang="tr-TR" dirty="0" smtClean="0"/>
              <a:t>G.F. = Cl/</a:t>
            </a:r>
            <a:r>
              <a:rPr lang="tr-TR" dirty="0" err="1" smtClean="0"/>
              <a:t>AgCl</a:t>
            </a:r>
            <a:r>
              <a:rPr lang="tr-TR" dirty="0" smtClean="0"/>
              <a:t> = 35,457g/ 143,337g = 0,2474   </a:t>
            </a:r>
          </a:p>
          <a:p>
            <a:pPr eaLnBrk="1" hangingPunct="1">
              <a:buFont typeface="Arial" charset="0"/>
              <a:buNone/>
            </a:pPr>
            <a:r>
              <a:rPr lang="tr-TR" dirty="0" smtClean="0"/>
              <a:t>şeklinde hesaplanır.</a:t>
            </a:r>
          </a:p>
        </p:txBody>
      </p:sp>
      <p:pic>
        <p:nvPicPr>
          <p:cNvPr id="5122" name="Picture 2"/>
          <p:cNvPicPr>
            <a:picLocks noChangeAspect="1" noChangeArrowheads="1"/>
          </p:cNvPicPr>
          <p:nvPr/>
        </p:nvPicPr>
        <p:blipFill>
          <a:blip r:embed="rId2" cstate="print"/>
          <a:srcRect/>
          <a:stretch>
            <a:fillRect/>
          </a:stretch>
        </p:blipFill>
        <p:spPr bwMode="auto">
          <a:xfrm>
            <a:off x="1043608" y="3918469"/>
            <a:ext cx="6643734" cy="1500198"/>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554683"/>
          </a:xfrm>
        </p:spPr>
        <p:txBody>
          <a:bodyPr>
            <a:normAutofit/>
          </a:bodyPr>
          <a:lstStyle/>
          <a:p>
            <a:r>
              <a:rPr lang="tr-TR" dirty="0" smtClean="0">
                <a:solidFill>
                  <a:srgbClr val="FF0000"/>
                </a:solidFill>
              </a:rPr>
              <a:t>Örneğin; bir su numunesi içerisinde çözünmüş </a:t>
            </a:r>
            <a:r>
              <a:rPr lang="tr-TR" dirty="0" smtClean="0"/>
              <a:t>halde bulunan Fe</a:t>
            </a:r>
            <a:r>
              <a:rPr lang="tr-TR" baseline="30000" dirty="0" smtClean="0"/>
              <a:t>3+</a:t>
            </a:r>
            <a:r>
              <a:rPr lang="tr-TR" dirty="0" smtClean="0"/>
              <a:t> iyonlarının tayini için ortama NH</a:t>
            </a:r>
            <a:r>
              <a:rPr lang="tr-TR" baseline="-25000" dirty="0" smtClean="0"/>
              <a:t>3</a:t>
            </a:r>
            <a:r>
              <a:rPr lang="tr-TR" dirty="0" smtClean="0"/>
              <a:t> ilave edilerek Fe</a:t>
            </a:r>
            <a:r>
              <a:rPr lang="tr-TR" baseline="30000" dirty="0" smtClean="0"/>
              <a:t>3+ </a:t>
            </a:r>
            <a:r>
              <a:rPr lang="tr-TR" dirty="0" smtClean="0"/>
              <a:t>iyonları </a:t>
            </a:r>
            <a:r>
              <a:rPr lang="tr-TR" dirty="0" err="1" smtClean="0"/>
              <a:t>Fe</a:t>
            </a:r>
            <a:r>
              <a:rPr lang="tr-TR" dirty="0" smtClean="0"/>
              <a:t>(OH)</a:t>
            </a:r>
            <a:r>
              <a:rPr lang="tr-TR" baseline="-25000" dirty="0" smtClean="0"/>
              <a:t>3 </a:t>
            </a:r>
            <a:r>
              <a:rPr lang="tr-TR" dirty="0" smtClean="0"/>
              <a:t>halinde çöktürülür. </a:t>
            </a:r>
          </a:p>
          <a:p>
            <a:r>
              <a:rPr lang="tr-TR" dirty="0" smtClean="0"/>
              <a:t>Ardından oluşan çökelek süzülür, yıkanır ve 900-1000°C sıcaklıkta yakılırsa </a:t>
            </a:r>
            <a:r>
              <a:rPr lang="tr-TR" dirty="0" err="1" smtClean="0"/>
              <a:t>Fe</a:t>
            </a:r>
            <a:r>
              <a:rPr lang="tr-TR" dirty="0" smtClean="0"/>
              <a:t>(OH)</a:t>
            </a:r>
            <a:r>
              <a:rPr lang="tr-TR" baseline="-25000" dirty="0" smtClean="0"/>
              <a:t>3 </a:t>
            </a:r>
            <a:r>
              <a:rPr lang="tr-TR" dirty="0" smtClean="0"/>
              <a:t>bileşiği Fe</a:t>
            </a:r>
            <a:r>
              <a:rPr lang="tr-TR" baseline="-25000" dirty="0" smtClean="0"/>
              <a:t>2</a:t>
            </a:r>
            <a:r>
              <a:rPr lang="tr-TR" dirty="0" smtClean="0"/>
              <a:t>O</a:t>
            </a:r>
            <a:r>
              <a:rPr lang="tr-TR" baseline="-25000" dirty="0" smtClean="0"/>
              <a:t>3</a:t>
            </a:r>
            <a:r>
              <a:rPr lang="tr-TR" dirty="0" smtClean="0"/>
              <a:t> katısına dönüşür. Daha sonra oluşan katının kütlesi tartılarak ve </a:t>
            </a:r>
            <a:r>
              <a:rPr lang="tr-TR" dirty="0" err="1" smtClean="0"/>
              <a:t>stokiyometrik</a:t>
            </a:r>
            <a:r>
              <a:rPr lang="tr-TR" dirty="0" smtClean="0"/>
              <a:t> oranlar kullanılıp başlangıç numunesindeki Fe</a:t>
            </a:r>
            <a:r>
              <a:rPr lang="tr-TR" baseline="30000" dirty="0" smtClean="0"/>
              <a:t>3+ </a:t>
            </a:r>
            <a:r>
              <a:rPr lang="tr-TR" dirty="0" smtClean="0"/>
              <a:t>miktarı tayin edilebilir.</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554683"/>
          </a:xfrm>
        </p:spPr>
        <p:txBody>
          <a:bodyPr>
            <a:normAutofit/>
          </a:bodyPr>
          <a:lstStyle/>
          <a:p>
            <a:r>
              <a:rPr lang="tr-TR" dirty="0" smtClean="0">
                <a:solidFill>
                  <a:srgbClr val="FF0000"/>
                </a:solidFill>
              </a:rPr>
              <a:t>Örneğin </a:t>
            </a:r>
            <a:r>
              <a:rPr lang="tr-TR" b="1" dirty="0" err="1" smtClean="0">
                <a:solidFill>
                  <a:srgbClr val="FF0000"/>
                </a:solidFill>
              </a:rPr>
              <a:t>adsorplanmış</a:t>
            </a:r>
            <a:r>
              <a:rPr lang="tr-TR" b="1" dirty="0" smtClean="0">
                <a:solidFill>
                  <a:srgbClr val="FF0000"/>
                </a:solidFill>
              </a:rPr>
              <a:t> yüzey suyu </a:t>
            </a:r>
            <a:r>
              <a:rPr lang="tr-TR" b="1" dirty="0" smtClean="0"/>
              <a:t>içeren bir tuz içerisindeki suyun miktarının belirlenmesinde </a:t>
            </a:r>
            <a:r>
              <a:rPr lang="tr-TR" dirty="0" smtClean="0"/>
              <a:t>tuzun başlangıç ağırlığı tartılır. Ardından tuz ısıtılır ve ısıtma sonrası ağırlığı tekrar tartılır. Başlangıçtaki ağırlığı ile ısıtma sonrasındaki ağırlığı arasındaki fark tuz numunesinden buharlaşarak uzaklaşan su moleküllerine aittir. </a:t>
            </a:r>
          </a:p>
          <a:p>
            <a:r>
              <a:rPr lang="tr-TR" dirty="0" smtClean="0"/>
              <a:t>Böylelikle kütleler arasındaki farktan </a:t>
            </a:r>
            <a:r>
              <a:rPr lang="tr-TR" dirty="0" err="1" smtClean="0"/>
              <a:t>adsorplanan</a:t>
            </a:r>
            <a:r>
              <a:rPr lang="tr-TR" dirty="0" smtClean="0"/>
              <a:t> su miktarı bulunabilir.</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Başlık"/>
          <p:cNvSpPr>
            <a:spLocks noGrp="1"/>
          </p:cNvSpPr>
          <p:nvPr>
            <p:ph type="title"/>
          </p:nvPr>
        </p:nvSpPr>
        <p:spPr/>
        <p:txBody>
          <a:bodyPr/>
          <a:lstStyle/>
          <a:p>
            <a:pPr eaLnBrk="1" hangingPunct="1"/>
            <a:r>
              <a:rPr lang="tr-TR" sz="3200" b="1" smtClean="0">
                <a:solidFill>
                  <a:srgbClr val="FF0000"/>
                </a:solidFill>
              </a:rPr>
              <a:t>Gravimetrik Metotların Uygulamaları</a:t>
            </a:r>
            <a:br>
              <a:rPr lang="tr-TR" sz="3200" b="1" smtClean="0">
                <a:solidFill>
                  <a:srgbClr val="FF0000"/>
                </a:solidFill>
              </a:rPr>
            </a:br>
            <a:endParaRPr lang="tr-TR" sz="3200" b="1" smtClean="0">
              <a:solidFill>
                <a:srgbClr val="FF0000"/>
              </a:solidFill>
            </a:endParaRPr>
          </a:p>
        </p:txBody>
      </p:sp>
      <p:sp>
        <p:nvSpPr>
          <p:cNvPr id="3" name="2 İçerik Yer Tutucusu"/>
          <p:cNvSpPr>
            <a:spLocks noGrp="1"/>
          </p:cNvSpPr>
          <p:nvPr>
            <p:ph idx="1"/>
          </p:nvPr>
        </p:nvSpPr>
        <p:spPr>
          <a:xfrm>
            <a:off x="457200" y="1143000"/>
            <a:ext cx="8229600" cy="5286375"/>
          </a:xfrm>
        </p:spPr>
        <p:txBody>
          <a:bodyPr rtlCol="0">
            <a:normAutofit fontScale="85000" lnSpcReduction="10000"/>
          </a:bodyPr>
          <a:lstStyle/>
          <a:p>
            <a:pPr eaLnBrk="1" fontAlgn="auto" hangingPunct="1">
              <a:spcAft>
                <a:spcPts val="0"/>
              </a:spcAft>
              <a:buFont typeface="Arial" pitchFamily="34" charset="0"/>
              <a:buChar char="•"/>
              <a:defRPr/>
            </a:pPr>
            <a:r>
              <a:rPr lang="tr-TR" dirty="0" err="1" smtClean="0"/>
              <a:t>Gravimetrik</a:t>
            </a:r>
            <a:r>
              <a:rPr lang="tr-TR" dirty="0" smtClean="0"/>
              <a:t> metotlar daha ziyade </a:t>
            </a:r>
            <a:r>
              <a:rPr lang="tr-TR" dirty="0" smtClean="0">
                <a:solidFill>
                  <a:srgbClr val="FF0000"/>
                </a:solidFill>
              </a:rPr>
              <a:t>inorganik anyon ve katyonların tayini için geliştirilmiştir.</a:t>
            </a:r>
            <a:r>
              <a:rPr lang="tr-TR" dirty="0" smtClean="0"/>
              <a:t> Bunların yanında </a:t>
            </a:r>
            <a:r>
              <a:rPr lang="tr-TR" dirty="0" smtClean="0">
                <a:solidFill>
                  <a:srgbClr val="00B0F0"/>
                </a:solidFill>
              </a:rPr>
              <a:t>su, </a:t>
            </a:r>
            <a:r>
              <a:rPr lang="tr-TR" dirty="0" err="1" smtClean="0">
                <a:solidFill>
                  <a:srgbClr val="00B0F0"/>
                </a:solidFill>
              </a:rPr>
              <a:t>kükürtdioksit</a:t>
            </a:r>
            <a:r>
              <a:rPr lang="tr-TR" dirty="0" smtClean="0">
                <a:solidFill>
                  <a:srgbClr val="00B0F0"/>
                </a:solidFill>
              </a:rPr>
              <a:t>, karbondioksit ve iyot gibi </a:t>
            </a:r>
            <a:r>
              <a:rPr lang="tr-TR" dirty="0" err="1" smtClean="0">
                <a:solidFill>
                  <a:srgbClr val="00B0F0"/>
                </a:solidFill>
              </a:rPr>
              <a:t>nötral</a:t>
            </a:r>
            <a:r>
              <a:rPr lang="tr-TR" dirty="0" smtClean="0">
                <a:solidFill>
                  <a:srgbClr val="00B0F0"/>
                </a:solidFill>
              </a:rPr>
              <a:t> türlerin tayinine de uygulanabilmektedir</a:t>
            </a:r>
            <a:r>
              <a:rPr lang="tr-TR" dirty="0" smtClean="0"/>
              <a:t>. Bir çok organik maddede </a:t>
            </a:r>
            <a:r>
              <a:rPr lang="tr-TR" dirty="0" err="1" smtClean="0"/>
              <a:t>gravimetrik</a:t>
            </a:r>
            <a:r>
              <a:rPr lang="tr-TR" dirty="0" smtClean="0"/>
              <a:t> olarak kolayca tayin edilebilir.</a:t>
            </a:r>
          </a:p>
          <a:p>
            <a:pPr eaLnBrk="1" fontAlgn="auto" hangingPunct="1">
              <a:spcAft>
                <a:spcPts val="0"/>
              </a:spcAft>
              <a:buFont typeface="Arial" pitchFamily="34" charset="0"/>
              <a:buChar char="•"/>
              <a:defRPr/>
            </a:pPr>
            <a:r>
              <a:rPr lang="tr-TR" dirty="0" smtClean="0"/>
              <a:t> Örneğin </a:t>
            </a:r>
            <a:r>
              <a:rPr lang="tr-TR" dirty="0" smtClean="0">
                <a:solidFill>
                  <a:srgbClr val="7030A0"/>
                </a:solidFill>
              </a:rPr>
              <a:t>süt ürünlerinde laktoz, </a:t>
            </a:r>
            <a:r>
              <a:rPr lang="tr-TR" dirty="0" smtClean="0">
                <a:solidFill>
                  <a:srgbClr val="FF0000"/>
                </a:solidFill>
              </a:rPr>
              <a:t>ilaç preparatlarında salisilatlar, </a:t>
            </a:r>
            <a:r>
              <a:rPr lang="tr-TR" dirty="0" err="1" smtClean="0">
                <a:solidFill>
                  <a:srgbClr val="FF0000"/>
                </a:solidFill>
              </a:rPr>
              <a:t>laksatiflerde</a:t>
            </a:r>
            <a:r>
              <a:rPr lang="tr-TR" dirty="0" smtClean="0">
                <a:solidFill>
                  <a:srgbClr val="FF0000"/>
                </a:solidFill>
              </a:rPr>
              <a:t> </a:t>
            </a:r>
            <a:r>
              <a:rPr lang="tr-TR" dirty="0" err="1" smtClean="0">
                <a:solidFill>
                  <a:srgbClr val="FF0000"/>
                </a:solidFill>
              </a:rPr>
              <a:t>fenolftalein</a:t>
            </a:r>
            <a:r>
              <a:rPr lang="tr-TR" dirty="0" smtClean="0">
                <a:solidFill>
                  <a:srgbClr val="FF0000"/>
                </a:solidFill>
              </a:rPr>
              <a:t>, </a:t>
            </a:r>
            <a:r>
              <a:rPr lang="tr-TR" dirty="0" err="1" smtClean="0">
                <a:solidFill>
                  <a:srgbClr val="00B050"/>
                </a:solidFill>
              </a:rPr>
              <a:t>pestisitlerde</a:t>
            </a:r>
            <a:r>
              <a:rPr lang="tr-TR" dirty="0" smtClean="0">
                <a:solidFill>
                  <a:srgbClr val="00B050"/>
                </a:solidFill>
              </a:rPr>
              <a:t> nikotin,</a:t>
            </a:r>
            <a:r>
              <a:rPr lang="tr-TR" dirty="0" smtClean="0"/>
              <a:t> </a:t>
            </a:r>
            <a:r>
              <a:rPr lang="tr-TR" dirty="0" smtClean="0">
                <a:solidFill>
                  <a:srgbClr val="FF0000"/>
                </a:solidFill>
              </a:rPr>
              <a:t>yağlarda kolesterol ve badem </a:t>
            </a:r>
            <a:r>
              <a:rPr lang="tr-TR" dirty="0" err="1" smtClean="0">
                <a:solidFill>
                  <a:srgbClr val="FF0000"/>
                </a:solidFill>
              </a:rPr>
              <a:t>ekstraktlarında</a:t>
            </a:r>
            <a:r>
              <a:rPr lang="tr-TR" dirty="0" smtClean="0">
                <a:solidFill>
                  <a:srgbClr val="FF0000"/>
                </a:solidFill>
              </a:rPr>
              <a:t> </a:t>
            </a:r>
            <a:r>
              <a:rPr lang="tr-TR" dirty="0" err="1" smtClean="0">
                <a:solidFill>
                  <a:srgbClr val="FF0000"/>
                </a:solidFill>
              </a:rPr>
              <a:t>benzaldehit</a:t>
            </a:r>
            <a:r>
              <a:rPr lang="tr-TR" dirty="0" smtClean="0"/>
              <a:t> bu organik maddelere örnek gösterilebilir. </a:t>
            </a:r>
          </a:p>
          <a:p>
            <a:pPr eaLnBrk="1" fontAlgn="auto" hangingPunct="1">
              <a:spcAft>
                <a:spcPts val="0"/>
              </a:spcAft>
              <a:buFont typeface="Arial" pitchFamily="34" charset="0"/>
              <a:buChar char="•"/>
              <a:defRPr/>
            </a:pPr>
            <a:r>
              <a:rPr lang="tr-TR" dirty="0" smtClean="0">
                <a:solidFill>
                  <a:srgbClr val="00B0F0"/>
                </a:solidFill>
              </a:rPr>
              <a:t>Gerçekten de </a:t>
            </a:r>
            <a:r>
              <a:rPr lang="tr-TR" dirty="0" err="1" smtClean="0">
                <a:solidFill>
                  <a:srgbClr val="00B0F0"/>
                </a:solidFill>
              </a:rPr>
              <a:t>gravimetrik</a:t>
            </a:r>
            <a:r>
              <a:rPr lang="tr-TR" dirty="0" smtClean="0">
                <a:solidFill>
                  <a:srgbClr val="00B0F0"/>
                </a:solidFill>
              </a:rPr>
              <a:t> metotlar, bütün analitik işlemleri arasında en yaygın şekilde uygulanan metotlardır.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25"/>
            <a:ext cx="8229600" cy="6215063"/>
          </a:xfrm>
        </p:spPr>
        <p:txBody>
          <a:bodyPr rtlCol="0">
            <a:normAutofit fontScale="85000" lnSpcReduction="20000"/>
          </a:bodyPr>
          <a:lstStyle/>
          <a:p>
            <a:pPr eaLnBrk="1" fontAlgn="auto" hangingPunct="1">
              <a:spcAft>
                <a:spcPts val="0"/>
              </a:spcAft>
              <a:buFont typeface="Arial" pitchFamily="34" charset="0"/>
              <a:buChar char="•"/>
              <a:defRPr/>
            </a:pPr>
            <a:r>
              <a:rPr lang="tr-TR" dirty="0" smtClean="0">
                <a:solidFill>
                  <a:srgbClr val="FF0000"/>
                </a:solidFill>
              </a:rPr>
              <a:t>En Çok Kullanılan </a:t>
            </a:r>
            <a:r>
              <a:rPr lang="tr-TR" dirty="0" err="1" smtClean="0">
                <a:solidFill>
                  <a:srgbClr val="FF0000"/>
                </a:solidFill>
              </a:rPr>
              <a:t>Gravimetrik</a:t>
            </a:r>
            <a:r>
              <a:rPr lang="tr-TR" dirty="0" smtClean="0">
                <a:solidFill>
                  <a:srgbClr val="FF0000"/>
                </a:solidFill>
              </a:rPr>
              <a:t> Çöktürme Reaktifleri </a:t>
            </a:r>
            <a:r>
              <a:rPr lang="tr-TR" dirty="0" smtClean="0"/>
              <a:t> </a:t>
            </a:r>
          </a:p>
          <a:p>
            <a:pPr eaLnBrk="1" fontAlgn="auto" hangingPunct="1">
              <a:spcAft>
                <a:spcPts val="0"/>
              </a:spcAft>
              <a:buFont typeface="Arial" pitchFamily="34" charset="0"/>
              <a:buChar char="•"/>
              <a:defRPr/>
            </a:pPr>
            <a:r>
              <a:rPr lang="tr-TR" dirty="0" smtClean="0"/>
              <a:t>Çöktürmede kullanılan reaktifler </a:t>
            </a:r>
            <a:r>
              <a:rPr lang="tr-TR" dirty="0" smtClean="0">
                <a:solidFill>
                  <a:srgbClr val="00B0F0"/>
                </a:solidFill>
              </a:rPr>
              <a:t>genelde inorganik ve organik</a:t>
            </a:r>
            <a:r>
              <a:rPr lang="tr-TR" dirty="0" smtClean="0"/>
              <a:t> olmak üzere ikiye ayrılır.</a:t>
            </a:r>
            <a:endParaRPr lang="tr-TR" dirty="0" smtClean="0">
              <a:solidFill>
                <a:srgbClr val="FF0000"/>
              </a:solidFill>
            </a:endParaRPr>
          </a:p>
          <a:p>
            <a:pPr eaLnBrk="1" fontAlgn="auto" hangingPunct="1">
              <a:spcAft>
                <a:spcPts val="0"/>
              </a:spcAft>
              <a:buFont typeface="Arial" pitchFamily="34" charset="0"/>
              <a:buChar char="•"/>
              <a:defRPr/>
            </a:pPr>
            <a:r>
              <a:rPr lang="tr-TR" dirty="0" smtClean="0">
                <a:solidFill>
                  <a:srgbClr val="FF0000"/>
                </a:solidFill>
              </a:rPr>
              <a:t>İnorganik çöktürücüler</a:t>
            </a:r>
          </a:p>
          <a:p>
            <a:pPr eaLnBrk="1" fontAlgn="auto" hangingPunct="1">
              <a:spcAft>
                <a:spcPts val="0"/>
              </a:spcAft>
              <a:buFont typeface="Arial" pitchFamily="34" charset="0"/>
              <a:buChar char="•"/>
              <a:defRPr/>
            </a:pPr>
            <a:r>
              <a:rPr lang="tr-TR" dirty="0" smtClean="0">
                <a:solidFill>
                  <a:srgbClr val="FF0000"/>
                </a:solidFill>
              </a:rPr>
              <a:t>H</a:t>
            </a:r>
            <a:r>
              <a:rPr lang="tr-TR" baseline="-25000" dirty="0" smtClean="0">
                <a:solidFill>
                  <a:srgbClr val="FF0000"/>
                </a:solidFill>
              </a:rPr>
              <a:t>2</a:t>
            </a:r>
            <a:r>
              <a:rPr lang="tr-TR" dirty="0" smtClean="0">
                <a:solidFill>
                  <a:srgbClr val="FF0000"/>
                </a:solidFill>
              </a:rPr>
              <a:t>SO</a:t>
            </a:r>
            <a:r>
              <a:rPr lang="tr-TR" baseline="-25000" dirty="0" smtClean="0">
                <a:solidFill>
                  <a:srgbClr val="FF0000"/>
                </a:solidFill>
              </a:rPr>
              <a:t>4</a:t>
            </a:r>
            <a:r>
              <a:rPr lang="tr-TR" dirty="0" smtClean="0">
                <a:solidFill>
                  <a:srgbClr val="FF0000"/>
                </a:solidFill>
              </a:rPr>
              <a:t> : </a:t>
            </a:r>
            <a:r>
              <a:rPr lang="tr-TR" dirty="0" err="1" smtClean="0"/>
              <a:t>Ba</a:t>
            </a:r>
            <a:r>
              <a:rPr lang="tr-TR" dirty="0" smtClean="0"/>
              <a:t> </a:t>
            </a:r>
            <a:r>
              <a:rPr lang="tr-TR" baseline="30000" dirty="0" smtClean="0"/>
              <a:t>+2</a:t>
            </a:r>
            <a:r>
              <a:rPr lang="tr-TR" dirty="0" smtClean="0"/>
              <a:t>, </a:t>
            </a:r>
            <a:r>
              <a:rPr lang="tr-TR" dirty="0" err="1" smtClean="0"/>
              <a:t>Pb</a:t>
            </a:r>
            <a:r>
              <a:rPr lang="tr-TR" baseline="30000" dirty="0" smtClean="0"/>
              <a:t>+2</a:t>
            </a:r>
            <a:r>
              <a:rPr lang="tr-TR" dirty="0" smtClean="0"/>
              <a:t>, </a:t>
            </a:r>
            <a:r>
              <a:rPr lang="tr-TR" dirty="0" err="1" smtClean="0"/>
              <a:t>Sr</a:t>
            </a:r>
            <a:r>
              <a:rPr lang="tr-TR" baseline="30000" dirty="0" smtClean="0"/>
              <a:t>+2</a:t>
            </a:r>
            <a:r>
              <a:rPr lang="tr-TR" dirty="0" smtClean="0"/>
              <a:t> metal iyonlarını sülfatları halinde çöktürür ve kurutulup sülfatları şeklinde tartılırlar.</a:t>
            </a:r>
          </a:p>
          <a:p>
            <a:pPr eaLnBrk="1" fontAlgn="auto" hangingPunct="1">
              <a:spcAft>
                <a:spcPts val="0"/>
              </a:spcAft>
              <a:buFont typeface="Arial" pitchFamily="34" charset="0"/>
              <a:buChar char="•"/>
              <a:defRPr/>
            </a:pPr>
            <a:r>
              <a:rPr lang="tr-TR" dirty="0" smtClean="0">
                <a:solidFill>
                  <a:srgbClr val="FF0000"/>
                </a:solidFill>
              </a:rPr>
              <a:t>(NH4)</a:t>
            </a:r>
            <a:r>
              <a:rPr lang="tr-TR" baseline="-25000" dirty="0" smtClean="0">
                <a:solidFill>
                  <a:srgbClr val="FF0000"/>
                </a:solidFill>
              </a:rPr>
              <a:t>2</a:t>
            </a:r>
            <a:r>
              <a:rPr lang="tr-TR" dirty="0" smtClean="0">
                <a:solidFill>
                  <a:srgbClr val="FF0000"/>
                </a:solidFill>
              </a:rPr>
              <a:t>HPO</a:t>
            </a:r>
            <a:r>
              <a:rPr lang="tr-TR" baseline="-25000" dirty="0" smtClean="0">
                <a:solidFill>
                  <a:srgbClr val="FF0000"/>
                </a:solidFill>
              </a:rPr>
              <a:t>4</a:t>
            </a:r>
            <a:r>
              <a:rPr lang="tr-TR" dirty="0" smtClean="0">
                <a:solidFill>
                  <a:srgbClr val="FF0000"/>
                </a:solidFill>
              </a:rPr>
              <a:t>: </a:t>
            </a:r>
            <a:r>
              <a:rPr lang="tr-TR" dirty="0" smtClean="0"/>
              <a:t>Mg</a:t>
            </a:r>
            <a:r>
              <a:rPr lang="tr-TR" baseline="30000" dirty="0" smtClean="0"/>
              <a:t>+2</a:t>
            </a:r>
            <a:r>
              <a:rPr lang="tr-TR" dirty="0" smtClean="0"/>
              <a:t>, </a:t>
            </a:r>
            <a:r>
              <a:rPr lang="tr-TR" dirty="0" err="1" smtClean="0"/>
              <a:t>Mn</a:t>
            </a:r>
            <a:r>
              <a:rPr lang="tr-TR" baseline="30000" dirty="0" smtClean="0"/>
              <a:t>+2</a:t>
            </a:r>
            <a:r>
              <a:rPr lang="tr-TR" dirty="0" smtClean="0"/>
              <a:t>, </a:t>
            </a:r>
            <a:r>
              <a:rPr lang="tr-TR" dirty="0" err="1" smtClean="0"/>
              <a:t>Zn</a:t>
            </a:r>
            <a:r>
              <a:rPr lang="tr-TR" baseline="30000" dirty="0" smtClean="0"/>
              <a:t>+2</a:t>
            </a:r>
            <a:r>
              <a:rPr lang="tr-TR" dirty="0" smtClean="0"/>
              <a:t>,  </a:t>
            </a:r>
            <a:r>
              <a:rPr lang="tr-TR" dirty="0" err="1" smtClean="0"/>
              <a:t>Zr</a:t>
            </a:r>
            <a:r>
              <a:rPr lang="tr-TR" baseline="30000" dirty="0" smtClean="0"/>
              <a:t>+2</a:t>
            </a:r>
            <a:r>
              <a:rPr lang="tr-TR" dirty="0" smtClean="0"/>
              <a:t>, </a:t>
            </a:r>
            <a:r>
              <a:rPr lang="tr-TR" dirty="0" err="1" smtClean="0"/>
              <a:t>Cd</a:t>
            </a:r>
            <a:r>
              <a:rPr lang="tr-TR" baseline="30000" dirty="0" smtClean="0"/>
              <a:t>+2</a:t>
            </a:r>
            <a:r>
              <a:rPr lang="tr-TR" dirty="0" smtClean="0"/>
              <a:t> iyonlarını NH4</a:t>
            </a:r>
            <a:r>
              <a:rPr lang="tr-TR" baseline="30000" dirty="0" smtClean="0"/>
              <a:t>+</a:t>
            </a:r>
            <a:r>
              <a:rPr lang="tr-TR" dirty="0" smtClean="0"/>
              <a:t> / NH</a:t>
            </a:r>
            <a:r>
              <a:rPr lang="tr-TR" baseline="-25000" dirty="0" smtClean="0"/>
              <a:t>3</a:t>
            </a:r>
            <a:r>
              <a:rPr lang="tr-TR" dirty="0" smtClean="0"/>
              <a:t> tampon ortamında fosfatları halinde çöktürülür. Bu çökelekler kurutulduktan ve yüksek sıcaklıkta </a:t>
            </a:r>
            <a:r>
              <a:rPr lang="tr-TR" dirty="0" err="1" smtClean="0"/>
              <a:t>pirofosfatlarına</a:t>
            </a:r>
            <a:r>
              <a:rPr lang="tr-TR" dirty="0" smtClean="0"/>
              <a:t> (Mg</a:t>
            </a:r>
            <a:r>
              <a:rPr lang="tr-TR" baseline="-25000" dirty="0" smtClean="0"/>
              <a:t>2</a:t>
            </a:r>
            <a:r>
              <a:rPr lang="tr-TR" dirty="0" smtClean="0"/>
              <a:t>P</a:t>
            </a:r>
            <a:r>
              <a:rPr lang="tr-TR" baseline="-25000" dirty="0" smtClean="0"/>
              <a:t>2</a:t>
            </a:r>
            <a:r>
              <a:rPr lang="tr-TR" dirty="0" smtClean="0"/>
              <a:t>O</a:t>
            </a:r>
            <a:r>
              <a:rPr lang="tr-TR" baseline="-25000" dirty="0" smtClean="0"/>
              <a:t>7</a:t>
            </a:r>
            <a:r>
              <a:rPr lang="tr-TR" dirty="0" smtClean="0"/>
              <a:t>) dönüştürüldükten sonra tartılırlar. Al</a:t>
            </a:r>
            <a:r>
              <a:rPr lang="tr-TR" baseline="30000" dirty="0" smtClean="0"/>
              <a:t>+3</a:t>
            </a:r>
            <a:r>
              <a:rPr lang="tr-TR" dirty="0" smtClean="0"/>
              <a:t>, </a:t>
            </a:r>
            <a:r>
              <a:rPr lang="tr-TR" dirty="0" err="1" smtClean="0"/>
              <a:t>Bi</a:t>
            </a:r>
            <a:r>
              <a:rPr lang="tr-TR" baseline="30000" dirty="0" smtClean="0"/>
              <a:t>+3</a:t>
            </a:r>
            <a:r>
              <a:rPr lang="tr-TR" dirty="0" smtClean="0"/>
              <a:t> iyonlarına ise MPO</a:t>
            </a:r>
            <a:r>
              <a:rPr lang="tr-TR" baseline="-25000" dirty="0" smtClean="0"/>
              <a:t>4</a:t>
            </a:r>
            <a:r>
              <a:rPr lang="tr-TR" dirty="0" smtClean="0"/>
              <a:t> fosfatları halinde çöktürülüp, fosfatları şeklinde tartılırlar.</a:t>
            </a:r>
          </a:p>
          <a:p>
            <a:pPr eaLnBrk="1" fontAlgn="auto" hangingPunct="1">
              <a:spcAft>
                <a:spcPts val="0"/>
              </a:spcAft>
              <a:buFont typeface="Arial" pitchFamily="34" charset="0"/>
              <a:buChar char="•"/>
              <a:defRPr/>
            </a:pPr>
            <a:r>
              <a:rPr lang="tr-TR" dirty="0" smtClean="0">
                <a:solidFill>
                  <a:srgbClr val="FF0000"/>
                </a:solidFill>
              </a:rPr>
              <a:t>NH</a:t>
            </a:r>
            <a:r>
              <a:rPr lang="tr-TR" baseline="-25000" dirty="0" smtClean="0">
                <a:solidFill>
                  <a:srgbClr val="FF0000"/>
                </a:solidFill>
              </a:rPr>
              <a:t>3</a:t>
            </a:r>
            <a:r>
              <a:rPr lang="tr-TR" dirty="0" smtClean="0">
                <a:solidFill>
                  <a:srgbClr val="FF0000"/>
                </a:solidFill>
              </a:rPr>
              <a:t>: </a:t>
            </a:r>
            <a:r>
              <a:rPr lang="tr-TR" dirty="0" err="1" smtClean="0"/>
              <a:t>Fe</a:t>
            </a:r>
            <a:r>
              <a:rPr lang="tr-TR" baseline="30000" dirty="0" smtClean="0"/>
              <a:t>+3</a:t>
            </a:r>
            <a:r>
              <a:rPr lang="tr-TR" dirty="0" smtClean="0"/>
              <a:t>, Al</a:t>
            </a:r>
            <a:r>
              <a:rPr lang="tr-TR" baseline="30000" dirty="0" smtClean="0"/>
              <a:t>+3</a:t>
            </a:r>
            <a:r>
              <a:rPr lang="tr-TR" dirty="0" smtClean="0"/>
              <a:t>, </a:t>
            </a:r>
            <a:r>
              <a:rPr lang="tr-TR" dirty="0" err="1" smtClean="0"/>
              <a:t>In</a:t>
            </a:r>
            <a:r>
              <a:rPr lang="tr-TR" baseline="30000" dirty="0" smtClean="0"/>
              <a:t>+3</a:t>
            </a:r>
            <a:r>
              <a:rPr lang="tr-TR" dirty="0" smtClean="0"/>
              <a:t>, </a:t>
            </a:r>
            <a:r>
              <a:rPr lang="tr-TR" dirty="0" err="1" smtClean="0"/>
              <a:t>Ga</a:t>
            </a:r>
            <a:r>
              <a:rPr lang="tr-TR" baseline="30000" dirty="0" smtClean="0"/>
              <a:t>+3</a:t>
            </a:r>
            <a:r>
              <a:rPr lang="tr-TR" dirty="0" smtClean="0"/>
              <a:t>, </a:t>
            </a:r>
            <a:r>
              <a:rPr lang="tr-TR" dirty="0" err="1" smtClean="0"/>
              <a:t>Sc</a:t>
            </a:r>
            <a:r>
              <a:rPr lang="tr-TR" baseline="30000" dirty="0" smtClean="0"/>
              <a:t>+3</a:t>
            </a:r>
            <a:r>
              <a:rPr lang="tr-TR" dirty="0" smtClean="0"/>
              <a:t>, iyonlarını hidroksitleri şeklinde çöktürür. Çökelek kavrulup oksitlerine (M</a:t>
            </a:r>
            <a:r>
              <a:rPr lang="tr-TR" baseline="-25000" dirty="0" smtClean="0"/>
              <a:t>2</a:t>
            </a:r>
            <a:r>
              <a:rPr lang="tr-TR" dirty="0" smtClean="0"/>
              <a:t>O</a:t>
            </a:r>
            <a:r>
              <a:rPr lang="tr-TR" baseline="-25000" dirty="0" smtClean="0"/>
              <a:t>3</a:t>
            </a:r>
            <a:r>
              <a:rPr lang="tr-TR" dirty="0" smtClean="0"/>
              <a:t>) dönüştürüldükten sonra tartılır.</a:t>
            </a:r>
            <a:br>
              <a:rPr lang="tr-TR" dirty="0" smtClean="0"/>
            </a:br>
            <a:endParaRPr lang="tr-TR"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İçerik Yer Tutucusu"/>
          <p:cNvSpPr>
            <a:spLocks noGrp="1"/>
          </p:cNvSpPr>
          <p:nvPr>
            <p:ph idx="1"/>
          </p:nvPr>
        </p:nvSpPr>
        <p:spPr>
          <a:xfrm>
            <a:off x="457200" y="476250"/>
            <a:ext cx="8229600" cy="5976938"/>
          </a:xfrm>
        </p:spPr>
        <p:txBody>
          <a:bodyPr/>
          <a:lstStyle/>
          <a:p>
            <a:pPr eaLnBrk="1" hangingPunct="1"/>
            <a:r>
              <a:rPr lang="tr-TR" sz="2800" smtClean="0">
                <a:solidFill>
                  <a:srgbClr val="FF0000"/>
                </a:solidFill>
              </a:rPr>
              <a:t>AgNO3: </a:t>
            </a:r>
            <a:r>
              <a:rPr lang="tr-TR" sz="2800" smtClean="0"/>
              <a:t>CI</a:t>
            </a:r>
            <a:r>
              <a:rPr lang="tr-TR" sz="2800" baseline="30000" smtClean="0"/>
              <a:t>-</a:t>
            </a:r>
            <a:r>
              <a:rPr lang="tr-TR" sz="2800" smtClean="0"/>
              <a:t>, Br</a:t>
            </a:r>
            <a:r>
              <a:rPr lang="tr-TR" sz="2800" baseline="30000" smtClean="0"/>
              <a:t>-</a:t>
            </a:r>
            <a:r>
              <a:rPr lang="tr-TR" sz="2800" smtClean="0"/>
              <a:t>, I</a:t>
            </a:r>
            <a:r>
              <a:rPr lang="tr-TR" sz="2800" baseline="30000" smtClean="0"/>
              <a:t>-</a:t>
            </a:r>
            <a:r>
              <a:rPr lang="tr-TR" sz="2800" smtClean="0"/>
              <a:t> iyonlarını AgX tuzları şeklinde çöktürür. Çökelek bu şekilde 120</a:t>
            </a:r>
            <a:r>
              <a:rPr lang="tr-TR" sz="2800" baseline="30000" smtClean="0"/>
              <a:t>o</a:t>
            </a:r>
            <a:r>
              <a:rPr lang="tr-TR" sz="2800" smtClean="0"/>
              <a:t>C de kurutulur ve tartılır.</a:t>
            </a:r>
          </a:p>
          <a:p>
            <a:pPr eaLnBrk="1" hangingPunct="1"/>
            <a:r>
              <a:rPr lang="tr-TR" sz="2800" smtClean="0">
                <a:solidFill>
                  <a:srgbClr val="FF0000"/>
                </a:solidFill>
              </a:rPr>
              <a:t>(NH</a:t>
            </a:r>
            <a:r>
              <a:rPr lang="tr-TR" sz="2800" baseline="-25000" smtClean="0">
                <a:solidFill>
                  <a:srgbClr val="FF0000"/>
                </a:solidFill>
              </a:rPr>
              <a:t>4</a:t>
            </a:r>
            <a:r>
              <a:rPr lang="tr-TR" sz="2800" smtClean="0">
                <a:solidFill>
                  <a:srgbClr val="FF0000"/>
                </a:solidFill>
              </a:rPr>
              <a:t>)</a:t>
            </a:r>
            <a:r>
              <a:rPr lang="tr-TR" sz="2800" baseline="-25000" smtClean="0">
                <a:solidFill>
                  <a:srgbClr val="FF0000"/>
                </a:solidFill>
              </a:rPr>
              <a:t>2</a:t>
            </a:r>
            <a:r>
              <a:rPr lang="tr-TR" sz="2800" smtClean="0">
                <a:solidFill>
                  <a:srgbClr val="FF0000"/>
                </a:solidFill>
              </a:rPr>
              <a:t>MoO</a:t>
            </a:r>
            <a:r>
              <a:rPr lang="tr-TR" sz="2800" baseline="-25000" smtClean="0">
                <a:solidFill>
                  <a:srgbClr val="FF0000"/>
                </a:solidFill>
              </a:rPr>
              <a:t>4</a:t>
            </a:r>
            <a:r>
              <a:rPr lang="tr-TR" sz="2800" smtClean="0">
                <a:solidFill>
                  <a:srgbClr val="FF0000"/>
                </a:solidFill>
              </a:rPr>
              <a:t>: </a:t>
            </a:r>
            <a:r>
              <a:rPr lang="tr-TR" sz="2800" smtClean="0"/>
              <a:t>Cd</a:t>
            </a:r>
            <a:r>
              <a:rPr lang="tr-TR" sz="2800" baseline="30000" smtClean="0"/>
              <a:t>+2</a:t>
            </a:r>
            <a:r>
              <a:rPr lang="tr-TR" sz="2800" smtClean="0"/>
              <a:t>, Pb</a:t>
            </a:r>
            <a:r>
              <a:rPr lang="tr-TR" sz="2800" baseline="30000" smtClean="0"/>
              <a:t>+2</a:t>
            </a:r>
            <a:r>
              <a:rPr lang="tr-TR" sz="2800" smtClean="0"/>
              <a:t> iyonlarını MMoO</a:t>
            </a:r>
            <a:r>
              <a:rPr lang="tr-TR" sz="2800" baseline="-25000" smtClean="0"/>
              <a:t>4</a:t>
            </a:r>
            <a:r>
              <a:rPr lang="tr-TR" sz="2800" smtClean="0"/>
              <a:t> şeklinde çöktürür. Çökelek bu şekliyle kurutulur ve tartılır. PO4</a:t>
            </a:r>
            <a:r>
              <a:rPr lang="tr-TR" sz="2800" baseline="30000" smtClean="0"/>
              <a:t>-3</a:t>
            </a:r>
            <a:r>
              <a:rPr lang="tr-TR" sz="2800" smtClean="0"/>
              <a:t> iyonları için fosfomobildat, (NH4)</a:t>
            </a:r>
            <a:r>
              <a:rPr lang="tr-TR" sz="2800" baseline="-25000" smtClean="0"/>
              <a:t>3</a:t>
            </a:r>
            <a:r>
              <a:rPr lang="tr-TR" sz="2800" smtClean="0"/>
              <a:t>PO</a:t>
            </a:r>
            <a:r>
              <a:rPr lang="tr-TR" sz="2800" baseline="-25000" smtClean="0"/>
              <a:t>4</a:t>
            </a:r>
            <a:r>
              <a:rPr lang="tr-TR" sz="2800" smtClean="0"/>
              <a:t>.12MoO</a:t>
            </a:r>
            <a:r>
              <a:rPr lang="tr-TR" sz="2800" baseline="-25000" smtClean="0"/>
              <a:t>3</a:t>
            </a:r>
            <a:r>
              <a:rPr lang="tr-TR" sz="2800" smtClean="0"/>
              <a:t> şeklinde çöktürülür, kurutulur ve bu şekliyle tartılır. </a:t>
            </a:r>
          </a:p>
          <a:p>
            <a:pPr eaLnBrk="1" hangingPunct="1"/>
            <a:r>
              <a:rPr lang="tr-TR" sz="2800" smtClean="0">
                <a:solidFill>
                  <a:srgbClr val="FF0000"/>
                </a:solidFill>
              </a:rPr>
              <a:t>H</a:t>
            </a:r>
            <a:r>
              <a:rPr lang="tr-TR" sz="2800" baseline="-25000" smtClean="0">
                <a:solidFill>
                  <a:srgbClr val="FF0000"/>
                </a:solidFill>
              </a:rPr>
              <a:t>2</a:t>
            </a:r>
            <a:r>
              <a:rPr lang="tr-TR" sz="2800" smtClean="0">
                <a:solidFill>
                  <a:srgbClr val="FF0000"/>
                </a:solidFill>
              </a:rPr>
              <a:t>PtCI</a:t>
            </a:r>
            <a:r>
              <a:rPr lang="tr-TR" sz="2800" baseline="-25000" smtClean="0">
                <a:solidFill>
                  <a:srgbClr val="FF0000"/>
                </a:solidFill>
              </a:rPr>
              <a:t>6</a:t>
            </a:r>
            <a:r>
              <a:rPr lang="tr-TR" sz="2800" smtClean="0">
                <a:solidFill>
                  <a:srgbClr val="FF0000"/>
                </a:solidFill>
              </a:rPr>
              <a:t>: </a:t>
            </a:r>
            <a:r>
              <a:rPr lang="tr-TR" sz="2800" smtClean="0"/>
              <a:t>K</a:t>
            </a:r>
            <a:r>
              <a:rPr lang="tr-TR" sz="2800" baseline="30000" smtClean="0"/>
              <a:t>+</a:t>
            </a:r>
            <a:r>
              <a:rPr lang="tr-TR" sz="2800" smtClean="0"/>
              <a:t>, Rb</a:t>
            </a:r>
            <a:r>
              <a:rPr lang="tr-TR" sz="2800" baseline="30000" smtClean="0"/>
              <a:t>+</a:t>
            </a:r>
            <a:r>
              <a:rPr lang="tr-TR" sz="2800" smtClean="0"/>
              <a:t>, Cs</a:t>
            </a:r>
            <a:r>
              <a:rPr lang="tr-TR" sz="2800" baseline="30000" smtClean="0"/>
              <a:t>+</a:t>
            </a:r>
            <a:r>
              <a:rPr lang="tr-TR" sz="2800" smtClean="0"/>
              <a:t>, iyonlarını M</a:t>
            </a:r>
            <a:r>
              <a:rPr lang="tr-TR" sz="2800" baseline="-25000" smtClean="0"/>
              <a:t>2</a:t>
            </a:r>
            <a:r>
              <a:rPr lang="tr-TR" sz="2800" smtClean="0"/>
              <a:t>PtCI</a:t>
            </a:r>
            <a:r>
              <a:rPr lang="tr-TR" sz="2800" baseline="-25000" smtClean="0"/>
              <a:t>6</a:t>
            </a:r>
            <a:r>
              <a:rPr lang="tr-TR" sz="2800" smtClean="0"/>
              <a:t> şeklinde çöktürür. Çökelek bu şekliyle kurutulur.</a:t>
            </a:r>
          </a:p>
          <a:p>
            <a:pPr eaLnBrk="1" hangingPunct="1"/>
            <a:r>
              <a:rPr lang="tr-TR" sz="2800" smtClean="0">
                <a:solidFill>
                  <a:srgbClr val="FF0000"/>
                </a:solidFill>
              </a:rPr>
              <a:t>İndirgenler: </a:t>
            </a:r>
            <a:r>
              <a:rPr lang="tr-TR" sz="2800" smtClean="0"/>
              <a:t>H</a:t>
            </a:r>
            <a:r>
              <a:rPr lang="tr-TR" sz="2800" baseline="-25000" smtClean="0"/>
              <a:t>2</a:t>
            </a:r>
            <a:r>
              <a:rPr lang="tr-TR" sz="2800" smtClean="0"/>
              <a:t>C</a:t>
            </a:r>
            <a:r>
              <a:rPr lang="tr-TR" sz="2800" baseline="-25000" smtClean="0"/>
              <a:t>2</a:t>
            </a:r>
            <a:r>
              <a:rPr lang="tr-TR" sz="2800" smtClean="0"/>
              <a:t>O</a:t>
            </a:r>
            <a:r>
              <a:rPr lang="tr-TR" sz="2800" baseline="-25000" smtClean="0"/>
              <a:t>4</a:t>
            </a:r>
            <a:r>
              <a:rPr lang="tr-TR" sz="2800" smtClean="0"/>
              <a:t>, SO</a:t>
            </a:r>
            <a:r>
              <a:rPr lang="tr-TR" sz="2800" baseline="-25000" smtClean="0"/>
              <a:t>2</a:t>
            </a:r>
            <a:r>
              <a:rPr lang="tr-TR" sz="2800" smtClean="0"/>
              <a:t>, HNO</a:t>
            </a:r>
            <a:r>
              <a:rPr lang="tr-TR" sz="2800" baseline="-25000" smtClean="0"/>
              <a:t>2</a:t>
            </a:r>
            <a:r>
              <a:rPr lang="tr-TR" sz="2800" smtClean="0"/>
              <a:t> gibi indirgenler altın ( Au</a:t>
            </a:r>
            <a:r>
              <a:rPr lang="tr-TR" sz="2800" baseline="30000" smtClean="0"/>
              <a:t>+3</a:t>
            </a:r>
            <a:r>
              <a:rPr lang="tr-TR" sz="2800" smtClean="0"/>
              <a:t>, Au</a:t>
            </a:r>
            <a:r>
              <a:rPr lang="tr-TR" sz="2800" baseline="30000" smtClean="0"/>
              <a:t>+</a:t>
            </a:r>
            <a:r>
              <a:rPr lang="tr-TR" sz="2800" smtClean="0"/>
              <a:t> ) iyonlarını elementsel hale indirgerler. Oluşan metal kurutularak atılır.</a:t>
            </a:r>
          </a:p>
          <a:p>
            <a:endParaRPr lang="tr-TR"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Başlık"/>
          <p:cNvSpPr>
            <a:spLocks noGrp="1"/>
          </p:cNvSpPr>
          <p:nvPr>
            <p:ph type="title"/>
          </p:nvPr>
        </p:nvSpPr>
        <p:spPr/>
        <p:txBody>
          <a:bodyPr/>
          <a:lstStyle/>
          <a:p>
            <a:pPr eaLnBrk="1" hangingPunct="1"/>
            <a:r>
              <a:rPr lang="tr-TR" sz="3200" smtClean="0">
                <a:solidFill>
                  <a:srgbClr val="FF0000"/>
                </a:solidFill>
              </a:rPr>
              <a:t>GRAVİMETRİK ANALİZ UYGULAMALARI</a:t>
            </a:r>
            <a:br>
              <a:rPr lang="tr-TR" sz="3200" smtClean="0">
                <a:solidFill>
                  <a:srgbClr val="FF0000"/>
                </a:solidFill>
              </a:rPr>
            </a:br>
            <a:endParaRPr lang="tr-TR" sz="3200" smtClean="0">
              <a:solidFill>
                <a:srgbClr val="FF0000"/>
              </a:solidFill>
            </a:endParaRPr>
          </a:p>
        </p:txBody>
      </p:sp>
      <p:sp>
        <p:nvSpPr>
          <p:cNvPr id="3" name="2 İçerik Yer Tutucusu"/>
          <p:cNvSpPr>
            <a:spLocks noGrp="1"/>
          </p:cNvSpPr>
          <p:nvPr>
            <p:ph idx="1"/>
          </p:nvPr>
        </p:nvSpPr>
        <p:spPr>
          <a:xfrm>
            <a:off x="457200" y="1000125"/>
            <a:ext cx="8229600" cy="5524500"/>
          </a:xfrm>
        </p:spPr>
        <p:txBody>
          <a:bodyPr rtlCol="0">
            <a:normAutofit fontScale="77500" lnSpcReduction="20000"/>
          </a:bodyPr>
          <a:lstStyle/>
          <a:p>
            <a:pPr eaLnBrk="1" fontAlgn="auto" hangingPunct="1">
              <a:spcAft>
                <a:spcPts val="0"/>
              </a:spcAft>
              <a:buFont typeface="Arial" pitchFamily="34" charset="0"/>
              <a:buChar char="•"/>
              <a:defRPr/>
            </a:pPr>
            <a:r>
              <a:rPr lang="tr-TR" b="1" dirty="0" smtClean="0"/>
              <a:t>Uygulama alanı</a:t>
            </a:r>
            <a:endParaRPr lang="tr-TR" dirty="0" smtClean="0"/>
          </a:p>
          <a:p>
            <a:pPr eaLnBrk="1" fontAlgn="auto" hangingPunct="1">
              <a:spcAft>
                <a:spcPts val="0"/>
              </a:spcAft>
              <a:buFont typeface="Arial" pitchFamily="34" charset="0"/>
              <a:buChar char="•"/>
              <a:defRPr/>
            </a:pPr>
            <a:r>
              <a:rPr lang="tr-TR" dirty="0" smtClean="0"/>
              <a:t>1.İnorganik anyon ve katyonların tayini</a:t>
            </a:r>
          </a:p>
          <a:p>
            <a:pPr eaLnBrk="1" fontAlgn="auto" hangingPunct="1">
              <a:spcAft>
                <a:spcPts val="0"/>
              </a:spcAft>
              <a:buFont typeface="Arial" pitchFamily="34" charset="0"/>
              <a:buChar char="•"/>
              <a:defRPr/>
            </a:pPr>
            <a:r>
              <a:rPr lang="tr-TR" dirty="0" smtClean="0"/>
              <a:t>2.H</a:t>
            </a:r>
            <a:r>
              <a:rPr lang="tr-TR" baseline="-25000" dirty="0" smtClean="0"/>
              <a:t>2</a:t>
            </a:r>
            <a:r>
              <a:rPr lang="tr-TR" dirty="0" smtClean="0"/>
              <a:t>O, SO</a:t>
            </a:r>
            <a:r>
              <a:rPr lang="tr-TR" baseline="-25000" dirty="0" smtClean="0"/>
              <a:t>2</a:t>
            </a:r>
            <a:r>
              <a:rPr lang="tr-TR" dirty="0" smtClean="0"/>
              <a:t>, CO</a:t>
            </a:r>
            <a:r>
              <a:rPr lang="tr-TR" baseline="-25000" dirty="0" smtClean="0"/>
              <a:t>2</a:t>
            </a:r>
            <a:r>
              <a:rPr lang="tr-TR" dirty="0" smtClean="0"/>
              <a:t>, I</a:t>
            </a:r>
            <a:r>
              <a:rPr lang="tr-TR" baseline="-25000" dirty="0" smtClean="0"/>
              <a:t>2 </a:t>
            </a:r>
            <a:r>
              <a:rPr lang="tr-TR" dirty="0" smtClean="0"/>
              <a:t>gibi </a:t>
            </a:r>
            <a:r>
              <a:rPr lang="tr-TR" dirty="0" err="1" smtClean="0"/>
              <a:t>nötral</a:t>
            </a:r>
            <a:r>
              <a:rPr lang="tr-TR" dirty="0" smtClean="0"/>
              <a:t> türler</a:t>
            </a:r>
          </a:p>
          <a:p>
            <a:pPr eaLnBrk="1" fontAlgn="auto" hangingPunct="1">
              <a:spcAft>
                <a:spcPts val="0"/>
              </a:spcAft>
              <a:buFont typeface="Arial" pitchFamily="34" charset="0"/>
              <a:buChar char="•"/>
              <a:defRPr/>
            </a:pPr>
            <a:r>
              <a:rPr lang="tr-TR" dirty="0" smtClean="0"/>
              <a:t>3.Organik maddeler (gıda ürünleri, ilaç, </a:t>
            </a:r>
            <a:r>
              <a:rPr lang="tr-TR" dirty="0" err="1" smtClean="0"/>
              <a:t>pestisit</a:t>
            </a:r>
            <a:r>
              <a:rPr lang="tr-TR" dirty="0" smtClean="0"/>
              <a:t>, tahıl vb)</a:t>
            </a:r>
          </a:p>
          <a:p>
            <a:pPr eaLnBrk="1" fontAlgn="auto" hangingPunct="1">
              <a:spcAft>
                <a:spcPts val="0"/>
              </a:spcAft>
              <a:buFont typeface="Arial" pitchFamily="34" charset="0"/>
              <a:buChar char="•"/>
              <a:defRPr/>
            </a:pPr>
            <a:r>
              <a:rPr lang="tr-TR" dirty="0" smtClean="0"/>
              <a:t> </a:t>
            </a:r>
          </a:p>
          <a:p>
            <a:pPr eaLnBrk="1" fontAlgn="auto" hangingPunct="1">
              <a:spcAft>
                <a:spcPts val="0"/>
              </a:spcAft>
              <a:buFont typeface="Arial" pitchFamily="34" charset="0"/>
              <a:buChar char="•"/>
              <a:defRPr/>
            </a:pPr>
            <a:r>
              <a:rPr lang="tr-TR" b="1" dirty="0" smtClean="0"/>
              <a:t>Uçuculaştırma yöntemi</a:t>
            </a:r>
            <a:endParaRPr lang="tr-TR" dirty="0" smtClean="0"/>
          </a:p>
          <a:p>
            <a:pPr eaLnBrk="1" fontAlgn="auto" hangingPunct="1">
              <a:spcAft>
                <a:spcPts val="0"/>
              </a:spcAft>
              <a:buFont typeface="Arial" pitchFamily="34" charset="0"/>
              <a:buChar char="•"/>
              <a:defRPr/>
            </a:pPr>
            <a:r>
              <a:rPr lang="tr-TR" dirty="0" smtClean="0"/>
              <a:t>1.Su tayini (ağırlık kaybı)</a:t>
            </a:r>
          </a:p>
          <a:p>
            <a:pPr eaLnBrk="1" fontAlgn="auto" hangingPunct="1">
              <a:spcAft>
                <a:spcPts val="0"/>
              </a:spcAft>
              <a:buFont typeface="Arial" pitchFamily="34" charset="0"/>
              <a:buChar char="•"/>
              <a:defRPr/>
            </a:pPr>
            <a:r>
              <a:rPr lang="tr-TR" dirty="0" smtClean="0"/>
              <a:t>2.CO</a:t>
            </a:r>
            <a:r>
              <a:rPr lang="tr-TR" baseline="-25000" dirty="0" smtClean="0"/>
              <a:t>2</a:t>
            </a:r>
            <a:r>
              <a:rPr lang="tr-TR" dirty="0" smtClean="0"/>
              <a:t>tayini (2NaOH+CO</a:t>
            </a:r>
            <a:r>
              <a:rPr lang="tr-TR" baseline="-25000" dirty="0" smtClean="0"/>
              <a:t>2</a:t>
            </a:r>
            <a:r>
              <a:rPr lang="tr-TR" dirty="0" smtClean="0"/>
              <a:t>--------Na</a:t>
            </a:r>
            <a:r>
              <a:rPr lang="tr-TR" baseline="-25000" dirty="0" smtClean="0"/>
              <a:t>2</a:t>
            </a:r>
            <a:r>
              <a:rPr lang="tr-TR" dirty="0" smtClean="0"/>
              <a:t>CO</a:t>
            </a:r>
            <a:r>
              <a:rPr lang="tr-TR" baseline="-25000" dirty="0" smtClean="0"/>
              <a:t>3</a:t>
            </a:r>
            <a:r>
              <a:rPr lang="tr-TR" dirty="0" smtClean="0"/>
              <a:t>+H</a:t>
            </a:r>
            <a:r>
              <a:rPr lang="tr-TR" baseline="-25000" dirty="0" smtClean="0"/>
              <a:t>2</a:t>
            </a:r>
            <a:r>
              <a:rPr lang="tr-TR" dirty="0" smtClean="0"/>
              <a:t>O kütle farkı ile)</a:t>
            </a:r>
          </a:p>
          <a:p>
            <a:pPr eaLnBrk="1" fontAlgn="auto" hangingPunct="1">
              <a:spcAft>
                <a:spcPts val="0"/>
              </a:spcAft>
              <a:buFont typeface="Arial" pitchFamily="34" charset="0"/>
              <a:buChar char="•"/>
              <a:defRPr/>
            </a:pPr>
            <a:r>
              <a:rPr lang="tr-TR" dirty="0" smtClean="0"/>
              <a:t>3.Sülfür tayini--------H</a:t>
            </a:r>
            <a:r>
              <a:rPr lang="tr-TR" baseline="-25000" dirty="0" smtClean="0"/>
              <a:t>2</a:t>
            </a:r>
            <a:r>
              <a:rPr lang="tr-TR" dirty="0" smtClean="0"/>
              <a:t>S şeklinde</a:t>
            </a:r>
          </a:p>
          <a:p>
            <a:pPr eaLnBrk="1" fontAlgn="auto" hangingPunct="1">
              <a:spcAft>
                <a:spcPts val="0"/>
              </a:spcAft>
              <a:buFont typeface="Arial" pitchFamily="34" charset="0"/>
              <a:buChar char="•"/>
              <a:defRPr/>
            </a:pPr>
            <a:r>
              <a:rPr lang="tr-TR" dirty="0" smtClean="0"/>
              <a:t>4.Sülfitlerin tayini--------SO</a:t>
            </a:r>
            <a:r>
              <a:rPr lang="tr-TR" baseline="-25000" dirty="0" smtClean="0"/>
              <a:t>2</a:t>
            </a:r>
            <a:r>
              <a:rPr lang="tr-TR" dirty="0" smtClean="0"/>
              <a:t> şeklinde  </a:t>
            </a:r>
          </a:p>
          <a:p>
            <a:pPr eaLnBrk="1" fontAlgn="auto" hangingPunct="1">
              <a:spcAft>
                <a:spcPts val="0"/>
              </a:spcAft>
              <a:buFont typeface="Arial" pitchFamily="34" charset="0"/>
              <a:buChar char="•"/>
              <a:defRPr/>
            </a:pPr>
            <a:r>
              <a:rPr lang="tr-TR" dirty="0" err="1" smtClean="0"/>
              <a:t>Gravimetrik</a:t>
            </a:r>
            <a:r>
              <a:rPr lang="tr-TR" dirty="0" smtClean="0"/>
              <a:t> yöntemde birçok anyonun ve katyonun analizi yapılabilir. Bunlar içinde </a:t>
            </a:r>
            <a:r>
              <a:rPr lang="tr-TR" dirty="0" smtClean="0">
                <a:solidFill>
                  <a:srgbClr val="00B0F0"/>
                </a:solidFill>
              </a:rPr>
              <a:t>anyonlardan klorür ve sülfat </a:t>
            </a:r>
            <a:r>
              <a:rPr lang="tr-TR" dirty="0" smtClean="0">
                <a:solidFill>
                  <a:srgbClr val="FF0000"/>
                </a:solidFill>
              </a:rPr>
              <a:t>katyonlardan ise alüminyum, demir, magnezyum, nikel, kalsiyum </a:t>
            </a:r>
            <a:r>
              <a:rPr lang="tr-TR" dirty="0" smtClean="0"/>
              <a:t>analizleri yapılabilir. </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0"/>
            <a:ext cx="9036496" cy="6858000"/>
          </a:xfrm>
        </p:spPr>
        <p:txBody>
          <a:bodyPr rtlCol="0">
            <a:normAutofit fontScale="47500" lnSpcReduction="20000"/>
          </a:bodyPr>
          <a:lstStyle/>
          <a:p>
            <a:pPr eaLnBrk="1" fontAlgn="auto" hangingPunct="1">
              <a:spcAft>
                <a:spcPts val="0"/>
              </a:spcAft>
              <a:buFont typeface="Arial" pitchFamily="34" charset="0"/>
              <a:buChar char="•"/>
              <a:defRPr/>
            </a:pPr>
            <a:r>
              <a:rPr lang="tr-TR" sz="4400" b="1" dirty="0" smtClean="0">
                <a:solidFill>
                  <a:srgbClr val="FF0000"/>
                </a:solidFill>
              </a:rPr>
              <a:t>ÖZETLE,</a:t>
            </a:r>
          </a:p>
          <a:p>
            <a:pPr eaLnBrk="1" fontAlgn="auto" hangingPunct="1">
              <a:spcAft>
                <a:spcPts val="0"/>
              </a:spcAft>
              <a:buFont typeface="Arial" pitchFamily="34" charset="0"/>
              <a:buChar char="•"/>
              <a:defRPr/>
            </a:pPr>
            <a:r>
              <a:rPr lang="tr-TR" sz="4400" dirty="0" smtClean="0">
                <a:solidFill>
                  <a:srgbClr val="00B0F0"/>
                </a:solidFill>
              </a:rPr>
              <a:t>Katı örnekler değişen miktarda nem içerirler. Bazı analizlerde bu yanlış sonuca götüreceği için nemin uzaklaştırılması gerekmektedir. Bunun için örnek </a:t>
            </a:r>
            <a:r>
              <a:rPr lang="tr-TR" sz="4400" dirty="0" smtClean="0">
                <a:solidFill>
                  <a:srgbClr val="FF0000"/>
                </a:solidFill>
              </a:rPr>
              <a:t>100-105 </a:t>
            </a:r>
            <a:r>
              <a:rPr lang="tr-TR" sz="4400" baseline="30000" dirty="0" err="1" smtClean="0">
                <a:solidFill>
                  <a:srgbClr val="FF0000"/>
                </a:solidFill>
              </a:rPr>
              <a:t>o</a:t>
            </a:r>
            <a:r>
              <a:rPr lang="tr-TR" sz="4400" dirty="0" err="1" smtClean="0">
                <a:solidFill>
                  <a:srgbClr val="FF0000"/>
                </a:solidFill>
              </a:rPr>
              <a:t>C</a:t>
            </a:r>
            <a:r>
              <a:rPr lang="tr-TR" sz="4400" dirty="0" smtClean="0">
                <a:solidFill>
                  <a:srgbClr val="FF0000"/>
                </a:solidFill>
              </a:rPr>
              <a:t>’ da sabit tartım </a:t>
            </a:r>
            <a:r>
              <a:rPr lang="tr-TR" sz="4400" dirty="0" smtClean="0">
                <a:solidFill>
                  <a:srgbClr val="00B0F0"/>
                </a:solidFill>
              </a:rPr>
              <a:t>elde edilinceye kadar ısıtılır, örnek bu sıcaklıkta bozunuyorsa daha düşük basınç altında ısıtılarak </a:t>
            </a:r>
            <a:r>
              <a:rPr lang="tr-TR" sz="4400" dirty="0" err="1" smtClean="0">
                <a:solidFill>
                  <a:srgbClr val="00B0F0"/>
                </a:solidFill>
              </a:rPr>
              <a:t>adsorplanan</a:t>
            </a:r>
            <a:r>
              <a:rPr lang="tr-TR" sz="4400" dirty="0" smtClean="0">
                <a:solidFill>
                  <a:srgbClr val="00B0F0"/>
                </a:solidFill>
              </a:rPr>
              <a:t> maddeler uzaklaştırılır. </a:t>
            </a:r>
          </a:p>
          <a:p>
            <a:pPr eaLnBrk="1" fontAlgn="auto" hangingPunct="1">
              <a:spcAft>
                <a:spcPts val="0"/>
              </a:spcAft>
              <a:buFont typeface="Arial" pitchFamily="34" charset="0"/>
              <a:buChar char="•"/>
              <a:defRPr/>
            </a:pPr>
            <a:r>
              <a:rPr lang="tr-TR" sz="4400" dirty="0" smtClean="0">
                <a:solidFill>
                  <a:srgbClr val="FF0000"/>
                </a:solidFill>
              </a:rPr>
              <a:t>Eğer katı örneği kristal suyunu uzaklaştırarak analiz etmemiz gerekiyorsa örneği, daha yüksek sıcaklıklarda ısıtmakta yarar vardır. </a:t>
            </a:r>
          </a:p>
          <a:p>
            <a:pPr marL="0" lvl="0" indent="0" fontAlgn="base">
              <a:spcBef>
                <a:spcPct val="50000"/>
              </a:spcBef>
              <a:spcAft>
                <a:spcPct val="0"/>
              </a:spcAft>
              <a:buNone/>
            </a:pPr>
            <a:r>
              <a:rPr lang="tr-TR" sz="4400" dirty="0">
                <a:solidFill>
                  <a:prstClr val="black"/>
                </a:solidFill>
                <a:latin typeface="Times New Roman" pitchFamily="18" charset="0"/>
              </a:rPr>
              <a:t>	</a:t>
            </a:r>
            <a:r>
              <a:rPr lang="tr-TR" sz="4400" dirty="0" smtClean="0">
                <a:solidFill>
                  <a:prstClr val="black"/>
                </a:solidFill>
                <a:latin typeface="Times New Roman" pitchFamily="18" charset="0"/>
                <a:cs typeface="Times New Roman" pitchFamily="18" charset="0"/>
              </a:rPr>
              <a:t>CuSO</a:t>
            </a:r>
            <a:r>
              <a:rPr lang="tr-TR" sz="4400" baseline="-30000" dirty="0" smtClean="0">
                <a:solidFill>
                  <a:prstClr val="black"/>
                </a:solidFill>
                <a:latin typeface="Times New Roman" pitchFamily="18" charset="0"/>
                <a:cs typeface="Times New Roman" pitchFamily="18" charset="0"/>
              </a:rPr>
              <a:t>4</a:t>
            </a:r>
            <a:r>
              <a:rPr lang="tr-TR" sz="4400" baseline="-30000" dirty="0">
                <a:solidFill>
                  <a:prstClr val="black"/>
                </a:solidFill>
                <a:latin typeface="Times New Roman" pitchFamily="18" charset="0"/>
                <a:cs typeface="Times New Roman" pitchFamily="18" charset="0"/>
              </a:rPr>
              <a:t>		</a:t>
            </a:r>
            <a:r>
              <a:rPr lang="tr-TR" sz="4400" dirty="0">
                <a:solidFill>
                  <a:prstClr val="black"/>
                </a:solidFill>
                <a:latin typeface="Times New Roman" pitchFamily="18" charset="0"/>
                <a:cs typeface="Times New Roman" pitchFamily="18" charset="0"/>
              </a:rPr>
              <a:t>molekül ağırlığı 160</a:t>
            </a:r>
          </a:p>
          <a:p>
            <a:pPr marL="0" lvl="0" indent="0" fontAlgn="base">
              <a:spcBef>
                <a:spcPct val="50000"/>
              </a:spcBef>
              <a:spcAft>
                <a:spcPct val="0"/>
              </a:spcAft>
              <a:buNone/>
            </a:pPr>
            <a:r>
              <a:rPr lang="tr-TR" sz="4400" dirty="0" smtClean="0">
                <a:solidFill>
                  <a:prstClr val="black"/>
                </a:solidFill>
                <a:latin typeface="Times New Roman" pitchFamily="18" charset="0"/>
                <a:cs typeface="Times New Roman" pitchFamily="18" charset="0"/>
              </a:rPr>
              <a:t>	CuSO</a:t>
            </a:r>
            <a:r>
              <a:rPr lang="tr-TR" sz="4400" baseline="-30000" dirty="0" smtClean="0">
                <a:solidFill>
                  <a:prstClr val="black"/>
                </a:solidFill>
                <a:latin typeface="Times New Roman" pitchFamily="18" charset="0"/>
                <a:cs typeface="Times New Roman" pitchFamily="18" charset="0"/>
              </a:rPr>
              <a:t>4</a:t>
            </a:r>
            <a:r>
              <a:rPr lang="tr-TR" sz="4400" b="1" dirty="0">
                <a:solidFill>
                  <a:prstClr val="black"/>
                </a:solidFill>
                <a:latin typeface="Times New Roman" pitchFamily="18" charset="0"/>
                <a:cs typeface="Times New Roman" pitchFamily="18" charset="0"/>
                <a:sym typeface="Symbol" pitchFamily="18" charset="2"/>
              </a:rPr>
              <a:t></a:t>
            </a:r>
            <a:r>
              <a:rPr lang="tr-TR" sz="4400" dirty="0">
                <a:solidFill>
                  <a:prstClr val="black"/>
                </a:solidFill>
                <a:latin typeface="Times New Roman" pitchFamily="18" charset="0"/>
                <a:cs typeface="Times New Roman" pitchFamily="18" charset="0"/>
              </a:rPr>
              <a:t>H</a:t>
            </a:r>
            <a:r>
              <a:rPr lang="tr-TR" sz="4400" baseline="-30000" dirty="0">
                <a:solidFill>
                  <a:prstClr val="black"/>
                </a:solidFill>
                <a:latin typeface="Times New Roman" pitchFamily="18" charset="0"/>
                <a:cs typeface="Times New Roman" pitchFamily="18" charset="0"/>
              </a:rPr>
              <a:t>2</a:t>
            </a:r>
            <a:r>
              <a:rPr lang="tr-TR" sz="4400" dirty="0">
                <a:solidFill>
                  <a:prstClr val="black"/>
                </a:solidFill>
                <a:latin typeface="Times New Roman" pitchFamily="18" charset="0"/>
                <a:cs typeface="Times New Roman" pitchFamily="18" charset="0"/>
              </a:rPr>
              <a:t>O	</a:t>
            </a:r>
            <a:r>
              <a:rPr lang="tr-TR" sz="4400" dirty="0" smtClean="0">
                <a:solidFill>
                  <a:prstClr val="black"/>
                </a:solidFill>
                <a:latin typeface="Times New Roman" pitchFamily="18" charset="0"/>
                <a:cs typeface="Times New Roman" pitchFamily="18" charset="0"/>
              </a:rPr>
              <a:t>molekül </a:t>
            </a:r>
            <a:r>
              <a:rPr lang="tr-TR" sz="4400" dirty="0">
                <a:solidFill>
                  <a:prstClr val="black"/>
                </a:solidFill>
                <a:latin typeface="Times New Roman" pitchFamily="18" charset="0"/>
                <a:cs typeface="Times New Roman" pitchFamily="18" charset="0"/>
              </a:rPr>
              <a:t>ağırlığı 178</a:t>
            </a:r>
          </a:p>
          <a:p>
            <a:pPr marL="0" lvl="0" indent="0" fontAlgn="base">
              <a:spcBef>
                <a:spcPct val="50000"/>
              </a:spcBef>
              <a:spcAft>
                <a:spcPct val="0"/>
              </a:spcAft>
              <a:buNone/>
            </a:pPr>
            <a:r>
              <a:rPr lang="tr-TR" sz="4400" dirty="0" smtClean="0">
                <a:solidFill>
                  <a:prstClr val="black"/>
                </a:solidFill>
                <a:latin typeface="Times New Roman" pitchFamily="18" charset="0"/>
              </a:rPr>
              <a:t>	CuSO</a:t>
            </a:r>
            <a:r>
              <a:rPr lang="tr-TR" sz="4400" baseline="-25000" dirty="0" smtClean="0">
                <a:solidFill>
                  <a:prstClr val="black"/>
                </a:solidFill>
                <a:latin typeface="Times New Roman" pitchFamily="18" charset="0"/>
              </a:rPr>
              <a:t>4</a:t>
            </a:r>
            <a:r>
              <a:rPr lang="tr-TR" sz="4400" b="1" dirty="0">
                <a:solidFill>
                  <a:prstClr val="black"/>
                </a:solidFill>
                <a:latin typeface="Times New Roman" pitchFamily="18" charset="0"/>
                <a:sym typeface="Symbol" pitchFamily="18" charset="2"/>
              </a:rPr>
              <a:t></a:t>
            </a:r>
            <a:r>
              <a:rPr lang="tr-TR" sz="4400" dirty="0">
                <a:solidFill>
                  <a:prstClr val="black"/>
                </a:solidFill>
                <a:latin typeface="Times New Roman" pitchFamily="18" charset="0"/>
                <a:sym typeface="Symbol" pitchFamily="18" charset="2"/>
              </a:rPr>
              <a:t>5</a:t>
            </a:r>
            <a:r>
              <a:rPr lang="tr-TR" sz="4400" dirty="0">
                <a:solidFill>
                  <a:prstClr val="black"/>
                </a:solidFill>
                <a:latin typeface="Times New Roman" pitchFamily="18" charset="0"/>
              </a:rPr>
              <a:t>H</a:t>
            </a:r>
            <a:r>
              <a:rPr lang="tr-TR" sz="4400" baseline="-25000" dirty="0">
                <a:solidFill>
                  <a:prstClr val="black"/>
                </a:solidFill>
                <a:latin typeface="Times New Roman" pitchFamily="18" charset="0"/>
              </a:rPr>
              <a:t>2</a:t>
            </a:r>
            <a:r>
              <a:rPr lang="tr-TR" sz="4400" dirty="0">
                <a:solidFill>
                  <a:prstClr val="black"/>
                </a:solidFill>
                <a:latin typeface="Times New Roman" pitchFamily="18" charset="0"/>
              </a:rPr>
              <a:t>O	molekül ağırlığı </a:t>
            </a:r>
            <a:r>
              <a:rPr lang="tr-TR" sz="4400" dirty="0" smtClean="0">
                <a:solidFill>
                  <a:prstClr val="black"/>
                </a:solidFill>
                <a:latin typeface="Times New Roman" pitchFamily="18" charset="0"/>
              </a:rPr>
              <a:t>250</a:t>
            </a:r>
            <a:endParaRPr lang="tr-TR" sz="4400" dirty="0" smtClean="0">
              <a:solidFill>
                <a:srgbClr val="FF0000"/>
              </a:solidFill>
            </a:endParaRPr>
          </a:p>
          <a:p>
            <a:pPr eaLnBrk="1" fontAlgn="auto" hangingPunct="1">
              <a:spcAft>
                <a:spcPts val="0"/>
              </a:spcAft>
              <a:buFont typeface="Arial" pitchFamily="34" charset="0"/>
              <a:buChar char="•"/>
              <a:defRPr/>
            </a:pPr>
            <a:r>
              <a:rPr lang="tr-TR" sz="4400" dirty="0" smtClean="0">
                <a:solidFill>
                  <a:srgbClr val="00B050"/>
                </a:solidFill>
              </a:rPr>
              <a:t>Katı örnekleri çözelti haline getirmek için ilk yapılması gereken, o örnek için doğru çözücüsünün bulunması olmalıdır. Eğer örneğin çözülmesi yavaş olur ise bunun için örnek çözücüsü ile karıştırıldıktan sonra su banyosunda ya da düşük sıcaklıktaki ısıtıcı plaka üzerinde yavaş yavaş ısıtılabilir. </a:t>
            </a:r>
          </a:p>
          <a:p>
            <a:pPr eaLnBrk="1" fontAlgn="auto" hangingPunct="1">
              <a:spcAft>
                <a:spcPts val="0"/>
              </a:spcAft>
              <a:buFont typeface="Arial" pitchFamily="34" charset="0"/>
              <a:buChar char="•"/>
              <a:defRPr/>
            </a:pPr>
            <a:r>
              <a:rPr lang="tr-TR" sz="4400" dirty="0" smtClean="0">
                <a:solidFill>
                  <a:srgbClr val="00B0F0"/>
                </a:solidFill>
              </a:rPr>
              <a:t>Bazı katılar çözünmesi çok zordur. Bu tür maddeler, sodyum karbonat, sodyum peroksit, potasyum bisülfat, potasyum </a:t>
            </a:r>
            <a:r>
              <a:rPr lang="tr-TR" sz="4400" dirty="0" err="1" smtClean="0">
                <a:solidFill>
                  <a:srgbClr val="00B0F0"/>
                </a:solidFill>
              </a:rPr>
              <a:t>pirosülfat</a:t>
            </a:r>
            <a:r>
              <a:rPr lang="tr-TR" sz="4400" dirty="0" smtClean="0">
                <a:solidFill>
                  <a:srgbClr val="00B0F0"/>
                </a:solidFill>
              </a:rPr>
              <a:t>, borik asit, boraks gibi eritiş maddeleri ile ısıtılır yani eritiş yapılır. </a:t>
            </a:r>
          </a:p>
          <a:p>
            <a:pPr eaLnBrk="1" fontAlgn="auto" hangingPunct="1">
              <a:spcAft>
                <a:spcPts val="0"/>
              </a:spcAft>
              <a:buFont typeface="Arial" pitchFamily="34" charset="0"/>
              <a:buChar char="•"/>
              <a:defRPr/>
            </a:pPr>
            <a:r>
              <a:rPr lang="tr-TR" sz="4400" dirty="0" smtClean="0">
                <a:solidFill>
                  <a:srgbClr val="FF0000"/>
                </a:solidFill>
              </a:rPr>
              <a:t>**Analiz yaparken sonucun doğruluğundan emin olmak için paralel çalışılması şarttır. Tartımlar ve seyreltmeler hassas yapılmalıdır. </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Başlık"/>
          <p:cNvSpPr>
            <a:spLocks noGrp="1"/>
          </p:cNvSpPr>
          <p:nvPr>
            <p:ph type="title"/>
          </p:nvPr>
        </p:nvSpPr>
        <p:spPr/>
        <p:txBody>
          <a:bodyPr/>
          <a:lstStyle/>
          <a:p>
            <a:pPr eaLnBrk="1" hangingPunct="1"/>
            <a:r>
              <a:rPr lang="tr-TR" sz="3200" dirty="0" smtClean="0">
                <a:solidFill>
                  <a:srgbClr val="FF0000"/>
                </a:solidFill>
              </a:rPr>
              <a:t>GIDALARDA NEM MİKTARI TAYİNİ</a:t>
            </a:r>
          </a:p>
        </p:txBody>
      </p:sp>
      <p:sp>
        <p:nvSpPr>
          <p:cNvPr id="3" name="2 İçerik Yer Tutucusu"/>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tr-TR" b="1" dirty="0" smtClean="0"/>
              <a:t>Yöntemin Prensibi </a:t>
            </a:r>
            <a:endParaRPr lang="tr-TR" dirty="0" smtClean="0"/>
          </a:p>
          <a:p>
            <a:pPr eaLnBrk="1" fontAlgn="auto" hangingPunct="1">
              <a:spcAft>
                <a:spcPts val="0"/>
              </a:spcAft>
              <a:buFont typeface="Arial" pitchFamily="34" charset="0"/>
              <a:buChar char="•"/>
              <a:defRPr/>
            </a:pPr>
            <a:r>
              <a:rPr lang="tr-TR" dirty="0" smtClean="0"/>
              <a:t>Gıdalarda nem miktarı, genelde etüvde kurutma yöntemi ile yapılmaktadır. Belli bir sıcaklık altında örnekteki suyun uçurulması ve ağırlık kaybından nem miktarının bulunması ilkesine dayanır. Örnekteki nem uçurulduktan sonra geriye kalan </a:t>
            </a:r>
            <a:r>
              <a:rPr lang="tr-TR" dirty="0" err="1" smtClean="0">
                <a:solidFill>
                  <a:srgbClr val="FF0000"/>
                </a:solidFill>
              </a:rPr>
              <a:t>kurumadde</a:t>
            </a:r>
            <a:r>
              <a:rPr lang="tr-TR" dirty="0" smtClean="0">
                <a:solidFill>
                  <a:srgbClr val="FF0000"/>
                </a:solidFill>
              </a:rPr>
              <a:t>’ </a:t>
            </a:r>
            <a:r>
              <a:rPr lang="tr-TR" dirty="0" err="1" smtClean="0">
                <a:solidFill>
                  <a:srgbClr val="FF0000"/>
                </a:solidFill>
              </a:rPr>
              <a:t>dir</a:t>
            </a:r>
            <a:r>
              <a:rPr lang="tr-TR" dirty="0" smtClean="0">
                <a:solidFill>
                  <a:srgbClr val="FF0000"/>
                </a:solidFill>
              </a:rPr>
              <a:t>. </a:t>
            </a:r>
          </a:p>
          <a:p>
            <a:pPr eaLnBrk="1" fontAlgn="auto" hangingPunct="1">
              <a:spcAft>
                <a:spcPts val="0"/>
              </a:spcAft>
              <a:buFont typeface="Arial" pitchFamily="34" charset="0"/>
              <a:buChar char="•"/>
              <a:defRPr/>
            </a:pPr>
            <a:r>
              <a:rPr lang="tr-TR" dirty="0" smtClean="0"/>
              <a:t>Nem ile kuru madde arasında % nem= 100 - % </a:t>
            </a:r>
            <a:r>
              <a:rPr lang="tr-TR" dirty="0" err="1" smtClean="0"/>
              <a:t>kurumadde</a:t>
            </a:r>
            <a:r>
              <a:rPr lang="tr-TR" b="1" dirty="0" smtClean="0"/>
              <a:t> </a:t>
            </a:r>
            <a:r>
              <a:rPr lang="tr-TR" dirty="0" smtClean="0"/>
              <a:t> bağıntısı vardır.</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İçerik Yer Tutucusu"/>
          <p:cNvSpPr>
            <a:spLocks noGrp="1"/>
          </p:cNvSpPr>
          <p:nvPr>
            <p:ph idx="1"/>
          </p:nvPr>
        </p:nvSpPr>
        <p:spPr>
          <a:xfrm>
            <a:off x="457200" y="571500"/>
            <a:ext cx="8229600" cy="5554663"/>
          </a:xfrm>
        </p:spPr>
        <p:txBody>
          <a:bodyPr/>
          <a:lstStyle/>
          <a:p>
            <a:pPr eaLnBrk="1" hangingPunct="1"/>
            <a:r>
              <a:rPr lang="tr-TR" b="1" smtClean="0"/>
              <a:t>Deneyin Yapılışı:</a:t>
            </a:r>
            <a:endParaRPr lang="tr-TR" smtClean="0"/>
          </a:p>
          <a:p>
            <a:pPr eaLnBrk="1" hangingPunct="1"/>
            <a:r>
              <a:rPr lang="tr-TR" b="1" smtClean="0"/>
              <a:t>Tartım İşlemi:</a:t>
            </a:r>
            <a:endParaRPr lang="tr-TR" smtClean="0"/>
          </a:p>
          <a:p>
            <a:pPr eaLnBrk="1" hangingPunct="1"/>
            <a:r>
              <a:rPr lang="tr-TR" smtClean="0">
                <a:solidFill>
                  <a:srgbClr val="7030A0"/>
                </a:solidFill>
              </a:rPr>
              <a:t>Tartım işlemi  deney sırasında dikkat edilmesi gereken en temel işlemdir.</a:t>
            </a:r>
          </a:p>
          <a:p>
            <a:pPr eaLnBrk="1" hangingPunct="1"/>
            <a:r>
              <a:rPr lang="tr-TR" smtClean="0"/>
              <a:t> </a:t>
            </a:r>
            <a:r>
              <a:rPr lang="tr-TR" smtClean="0">
                <a:solidFill>
                  <a:srgbClr val="00B0F0"/>
                </a:solidFill>
              </a:rPr>
              <a:t>Laboratuvarda tartım işlemine geçilmeden önce her defasında terazinin kalibrasyonu yapılmalıdır. </a:t>
            </a:r>
          </a:p>
          <a:p>
            <a:pPr eaLnBrk="1" hangingPunct="1"/>
            <a:r>
              <a:rPr lang="tr-TR" smtClean="0">
                <a:solidFill>
                  <a:srgbClr val="FF0000"/>
                </a:solidFill>
              </a:rPr>
              <a:t>Tartım işleminde kullanılan</a:t>
            </a:r>
          </a:p>
          <a:p>
            <a:pPr eaLnBrk="1" hangingPunct="1">
              <a:buFont typeface="Arial" charset="0"/>
              <a:buNone/>
            </a:pPr>
            <a:r>
              <a:rPr lang="tr-TR" smtClean="0">
                <a:solidFill>
                  <a:srgbClr val="FF0000"/>
                </a:solidFill>
              </a:rPr>
              <a:t>malzemeler asla ıslak</a:t>
            </a:r>
          </a:p>
          <a:p>
            <a:pPr eaLnBrk="1" hangingPunct="1">
              <a:buFont typeface="Arial" charset="0"/>
              <a:buNone/>
            </a:pPr>
            <a:r>
              <a:rPr lang="tr-TR" smtClean="0">
                <a:solidFill>
                  <a:srgbClr val="FF0000"/>
                </a:solidFill>
              </a:rPr>
              <a:t>olmamalıdır. </a:t>
            </a:r>
            <a:r>
              <a:rPr lang="tr-TR" smtClean="0"/>
              <a:t> </a:t>
            </a:r>
          </a:p>
          <a:p>
            <a:pPr eaLnBrk="1" hangingPunct="1"/>
            <a:endParaRPr lang="tr-TR" smtClean="0"/>
          </a:p>
        </p:txBody>
      </p:sp>
      <p:pic>
        <p:nvPicPr>
          <p:cNvPr id="55299" name="Picture 3"/>
          <p:cNvPicPr>
            <a:picLocks noChangeAspect="1" noChangeArrowheads="1"/>
          </p:cNvPicPr>
          <p:nvPr/>
        </p:nvPicPr>
        <p:blipFill>
          <a:blip r:embed="rId2" cstate="print"/>
          <a:srcRect/>
          <a:stretch>
            <a:fillRect/>
          </a:stretch>
        </p:blipFill>
        <p:spPr bwMode="auto">
          <a:xfrm>
            <a:off x="5364163" y="3860800"/>
            <a:ext cx="3529012" cy="2808288"/>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sz="3200" b="1" dirty="0" smtClean="0">
                <a:solidFill>
                  <a:srgbClr val="FF0000"/>
                </a:solidFill>
              </a:rPr>
              <a:t>Malzemelerin (</a:t>
            </a:r>
            <a:r>
              <a:rPr lang="tr-TR" sz="3200" b="1" dirty="0" err="1" smtClean="0">
                <a:solidFill>
                  <a:srgbClr val="FF0000"/>
                </a:solidFill>
              </a:rPr>
              <a:t>kroze</a:t>
            </a:r>
            <a:r>
              <a:rPr lang="tr-TR" sz="3200" b="1" dirty="0" smtClean="0">
                <a:solidFill>
                  <a:srgbClr val="FF0000"/>
                </a:solidFill>
              </a:rPr>
              <a:t>,</a:t>
            </a:r>
            <a:r>
              <a:rPr lang="tr-TR" sz="3200" b="1" dirty="0" err="1" smtClean="0">
                <a:solidFill>
                  <a:srgbClr val="FF0000"/>
                </a:solidFill>
              </a:rPr>
              <a:t>petri</a:t>
            </a:r>
            <a:r>
              <a:rPr lang="tr-TR" sz="3200" b="1" dirty="0" smtClean="0">
                <a:solidFill>
                  <a:srgbClr val="FF0000"/>
                </a:solidFill>
              </a:rPr>
              <a:t> kutusu,balon) Sabit Tartıma Getirilmesi </a:t>
            </a:r>
            <a:r>
              <a:rPr lang="tr-TR" sz="3200" dirty="0" smtClean="0">
                <a:solidFill>
                  <a:srgbClr val="FF0000"/>
                </a:solidFill>
              </a:rPr>
              <a:t/>
            </a:r>
            <a:br>
              <a:rPr lang="tr-TR" sz="3200" dirty="0" smtClean="0">
                <a:solidFill>
                  <a:srgbClr val="FF0000"/>
                </a:solidFill>
              </a:rPr>
            </a:br>
            <a:endParaRPr lang="tr-TR" sz="3200" dirty="0" smtClean="0">
              <a:solidFill>
                <a:srgbClr val="FF0000"/>
              </a:solidFill>
            </a:endParaRPr>
          </a:p>
        </p:txBody>
      </p:sp>
      <p:sp>
        <p:nvSpPr>
          <p:cNvPr id="3" name="2 İçerik Yer Tutucusu"/>
          <p:cNvSpPr>
            <a:spLocks noGrp="1"/>
          </p:cNvSpPr>
          <p:nvPr>
            <p:ph idx="1"/>
          </p:nvPr>
        </p:nvSpPr>
        <p:spPr>
          <a:xfrm>
            <a:off x="457200" y="1143000"/>
            <a:ext cx="8229600" cy="5454650"/>
          </a:xfrm>
        </p:spPr>
        <p:txBody>
          <a:bodyPr rtlCol="0">
            <a:normAutofit fontScale="85000" lnSpcReduction="20000"/>
          </a:bodyPr>
          <a:lstStyle/>
          <a:p>
            <a:pPr eaLnBrk="1" fontAlgn="auto" hangingPunct="1">
              <a:spcAft>
                <a:spcPts val="0"/>
              </a:spcAft>
              <a:buNone/>
              <a:defRPr/>
            </a:pPr>
            <a:r>
              <a:rPr lang="tr-TR" dirty="0" smtClean="0"/>
              <a:t>1. Deney sırasında kullanılacak malzemeler iyice temizlendikten sonra saf sudan geçirilir. </a:t>
            </a:r>
          </a:p>
          <a:p>
            <a:pPr eaLnBrk="1" fontAlgn="auto" hangingPunct="1">
              <a:spcAft>
                <a:spcPts val="0"/>
              </a:spcAft>
              <a:buNone/>
              <a:defRPr/>
            </a:pPr>
            <a:r>
              <a:rPr lang="tr-TR" dirty="0" smtClean="0"/>
              <a:t>2. Etüv sıcaklığı sabit tartıma gelmesi istenilen dereceye ayarlanır. </a:t>
            </a:r>
          </a:p>
          <a:p>
            <a:pPr eaLnBrk="1" fontAlgn="auto" hangingPunct="1">
              <a:spcAft>
                <a:spcPts val="0"/>
              </a:spcAft>
              <a:buNone/>
              <a:defRPr/>
            </a:pPr>
            <a:r>
              <a:rPr lang="tr-TR" dirty="0" smtClean="0"/>
              <a:t>3. Malzemeler yaklaşık 3-4 saat etüvde bekletilir.</a:t>
            </a:r>
          </a:p>
          <a:p>
            <a:pPr eaLnBrk="1" fontAlgn="auto" hangingPunct="1">
              <a:spcAft>
                <a:spcPts val="0"/>
              </a:spcAft>
              <a:buNone/>
              <a:defRPr/>
            </a:pPr>
            <a:r>
              <a:rPr lang="tr-TR" dirty="0" smtClean="0"/>
              <a:t>4. Daha sonra desikatöre alınarak tamamen soğuması beklenir.</a:t>
            </a:r>
          </a:p>
          <a:p>
            <a:pPr eaLnBrk="1" fontAlgn="auto" hangingPunct="1">
              <a:spcAft>
                <a:spcPts val="0"/>
              </a:spcAft>
              <a:buNone/>
              <a:defRPr/>
            </a:pPr>
            <a:r>
              <a:rPr lang="tr-TR" dirty="0" smtClean="0"/>
              <a:t>5. Hızlı bir şekilde fazla bekletilmeden  tartım alınır. Malzemeler tekrar aynı sıcaklıktaki etüve koyularak 1 saat kadar bekletilerek desikatöre alınarak soğutulur. </a:t>
            </a:r>
          </a:p>
          <a:p>
            <a:pPr eaLnBrk="1" fontAlgn="auto" hangingPunct="1">
              <a:spcAft>
                <a:spcPts val="0"/>
              </a:spcAft>
              <a:buNone/>
              <a:defRPr/>
            </a:pPr>
            <a:r>
              <a:rPr lang="tr-TR" dirty="0" smtClean="0"/>
              <a:t>6. Alınan tartımlar arasındaki fark % 0,1’ den az olmalıdır. </a:t>
            </a:r>
          </a:p>
          <a:p>
            <a:pPr eaLnBrk="1" fontAlgn="auto" hangingPunct="1">
              <a:spcAft>
                <a:spcPts val="0"/>
              </a:spcAft>
              <a:buNone/>
              <a:defRPr/>
            </a:pPr>
            <a:r>
              <a:rPr lang="tr-TR" dirty="0" smtClean="0"/>
              <a:t>7. Sabit tartıma getirme işlemi kül analizi yapılırken kullanılacak  </a:t>
            </a:r>
            <a:r>
              <a:rPr lang="tr-TR" dirty="0" err="1" smtClean="0"/>
              <a:t>krozeler</a:t>
            </a:r>
            <a:r>
              <a:rPr lang="tr-TR" dirty="0" smtClean="0"/>
              <a:t> için yaklaşık 500-550 </a:t>
            </a:r>
            <a:r>
              <a:rPr lang="tr-TR" baseline="30000" dirty="0" smtClean="0"/>
              <a:t>0</a:t>
            </a:r>
            <a:r>
              <a:rPr lang="tr-TR" dirty="0" smtClean="0"/>
              <a:t>C’a ayarlı kül fırınlarında gerçekleştirilir.</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Resim" descr="frn_1200_C"/>
          <p:cNvPicPr>
            <a:picLocks noChangeAspect="1" noChangeArrowheads="1"/>
          </p:cNvPicPr>
          <p:nvPr/>
        </p:nvPicPr>
        <p:blipFill>
          <a:blip r:embed="rId2" cstate="print"/>
          <a:srcRect/>
          <a:stretch>
            <a:fillRect/>
          </a:stretch>
        </p:blipFill>
        <p:spPr bwMode="auto">
          <a:xfrm>
            <a:off x="357188" y="500063"/>
            <a:ext cx="4071937" cy="5500687"/>
          </a:xfrm>
          <a:prstGeom prst="rect">
            <a:avLst/>
          </a:prstGeom>
          <a:noFill/>
          <a:ln w="9525">
            <a:noFill/>
            <a:miter lim="800000"/>
            <a:headEnd/>
            <a:tailEnd/>
          </a:ln>
        </p:spPr>
      </p:pic>
      <p:pic>
        <p:nvPicPr>
          <p:cNvPr id="57347" name="2 Resim" descr="http://envanter.ogu.edu.tr/resimler/firin.JPG"/>
          <p:cNvPicPr>
            <a:picLocks noChangeAspect="1" noChangeArrowheads="1"/>
          </p:cNvPicPr>
          <p:nvPr/>
        </p:nvPicPr>
        <p:blipFill>
          <a:blip r:embed="rId3" cstate="print"/>
          <a:srcRect/>
          <a:stretch>
            <a:fillRect/>
          </a:stretch>
        </p:blipFill>
        <p:spPr bwMode="auto">
          <a:xfrm>
            <a:off x="4786313" y="714375"/>
            <a:ext cx="4071937" cy="520065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Resim" descr="etuv"/>
          <p:cNvPicPr>
            <a:picLocks noChangeAspect="1" noChangeArrowheads="1"/>
          </p:cNvPicPr>
          <p:nvPr/>
        </p:nvPicPr>
        <p:blipFill>
          <a:blip r:embed="rId2" cstate="print"/>
          <a:srcRect/>
          <a:stretch>
            <a:fillRect/>
          </a:stretch>
        </p:blipFill>
        <p:spPr bwMode="auto">
          <a:xfrm>
            <a:off x="285750" y="785813"/>
            <a:ext cx="3929063" cy="5500687"/>
          </a:xfrm>
          <a:prstGeom prst="rect">
            <a:avLst/>
          </a:prstGeom>
          <a:noFill/>
          <a:ln w="9525">
            <a:noFill/>
            <a:miter lim="800000"/>
            <a:headEnd/>
            <a:tailEnd/>
          </a:ln>
        </p:spPr>
      </p:pic>
      <p:pic>
        <p:nvPicPr>
          <p:cNvPr id="58371" name="2 Resim" descr="http://pharmacy.marmara.edu.tr/eski_site/bolumler/f_teknoloji/anabilim_dalindaki_cihazlar/C3_clip_image002.jpg"/>
          <p:cNvPicPr>
            <a:picLocks noChangeAspect="1" noChangeArrowheads="1"/>
          </p:cNvPicPr>
          <p:nvPr/>
        </p:nvPicPr>
        <p:blipFill>
          <a:blip r:embed="rId3" cstate="print"/>
          <a:srcRect/>
          <a:stretch>
            <a:fillRect/>
          </a:stretch>
        </p:blipFill>
        <p:spPr bwMode="auto">
          <a:xfrm>
            <a:off x="4572000" y="1000125"/>
            <a:ext cx="4357688" cy="5014913"/>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38"/>
            <a:ext cx="8229600" cy="5483225"/>
          </a:xfrm>
        </p:spPr>
        <p:txBody>
          <a:bodyPr rtlCol="0">
            <a:normAutofit fontScale="85000" lnSpcReduction="10000"/>
          </a:bodyPr>
          <a:lstStyle/>
          <a:p>
            <a:pPr>
              <a:defRPr/>
            </a:pPr>
            <a:r>
              <a:rPr lang="tr-TR" b="1" dirty="0"/>
              <a:t>Hesaplamalar </a:t>
            </a:r>
            <a:endParaRPr lang="tr-TR" u="sng" dirty="0" smtClean="0">
              <a:hlinkClick r:id="rId2"/>
            </a:endParaRPr>
          </a:p>
          <a:p>
            <a:pPr eaLnBrk="1" fontAlgn="auto" hangingPunct="1">
              <a:spcAft>
                <a:spcPts val="0"/>
              </a:spcAft>
              <a:buFont typeface="Arial" pitchFamily="34" charset="0"/>
              <a:buChar char="•"/>
              <a:defRPr/>
            </a:pPr>
            <a:r>
              <a:rPr lang="tr-TR" u="sng" dirty="0" smtClean="0">
                <a:hlinkClick r:id="rId2"/>
              </a:rPr>
              <a:t>Sabit tartıma</a:t>
            </a:r>
            <a:r>
              <a:rPr lang="tr-TR" dirty="0" smtClean="0"/>
              <a:t> getirilen </a:t>
            </a:r>
            <a:r>
              <a:rPr lang="tr-TR" dirty="0" err="1" smtClean="0"/>
              <a:t>petri</a:t>
            </a:r>
            <a:r>
              <a:rPr lang="tr-TR" dirty="0" smtClean="0"/>
              <a:t> kutuları veya nikel kurutma kaplarının içerisine 4-5 g homojen hale getirilmiş örnekten tartılarak alınır (M</a:t>
            </a:r>
            <a:r>
              <a:rPr lang="tr-TR" baseline="-25000" dirty="0" smtClean="0"/>
              <a:t>1</a:t>
            </a:r>
            <a:r>
              <a:rPr lang="tr-TR" dirty="0" smtClean="0"/>
              <a:t>). </a:t>
            </a:r>
          </a:p>
          <a:p>
            <a:pPr eaLnBrk="1" fontAlgn="auto" hangingPunct="1">
              <a:spcAft>
                <a:spcPts val="0"/>
              </a:spcAft>
              <a:buFont typeface="Arial" pitchFamily="34" charset="0"/>
              <a:buChar char="•"/>
              <a:defRPr/>
            </a:pPr>
            <a:r>
              <a:rPr lang="tr-TR" dirty="0" smtClean="0"/>
              <a:t>Kurutma kabı etüve yerleştirilir. Etüvün sıcaklığı yavaş yavaş aksi belirtilmediği taktirde 105 </a:t>
            </a:r>
            <a:r>
              <a:rPr lang="tr-TR" dirty="0" smtClean="0">
                <a:sym typeface="Symbol"/>
              </a:rPr>
              <a:t></a:t>
            </a:r>
            <a:r>
              <a:rPr lang="tr-TR" dirty="0" smtClean="0"/>
              <a:t> 2 </a:t>
            </a:r>
            <a:r>
              <a:rPr lang="tr-TR" dirty="0" smtClean="0">
                <a:sym typeface="Symbol"/>
              </a:rPr>
              <a:t></a:t>
            </a:r>
            <a:r>
              <a:rPr lang="tr-TR" dirty="0" err="1" smtClean="0"/>
              <a:t>C’a</a:t>
            </a:r>
            <a:r>
              <a:rPr lang="tr-TR" dirty="0" smtClean="0"/>
              <a:t> getirilir. </a:t>
            </a:r>
          </a:p>
          <a:p>
            <a:pPr eaLnBrk="1" fontAlgn="auto" hangingPunct="1">
              <a:spcAft>
                <a:spcPts val="0"/>
              </a:spcAft>
              <a:buFont typeface="Arial" pitchFamily="34" charset="0"/>
              <a:buChar char="•"/>
              <a:defRPr/>
            </a:pPr>
            <a:r>
              <a:rPr lang="tr-TR" dirty="0" smtClean="0"/>
              <a:t>3-4 saat  sonunda kurutma kapları desikatöre alınır ve soğuması beklenir. Tartım alınır (M</a:t>
            </a:r>
            <a:r>
              <a:rPr lang="tr-TR" baseline="-25000" dirty="0" smtClean="0"/>
              <a:t>2</a:t>
            </a:r>
            <a:r>
              <a:rPr lang="tr-TR" dirty="0" smtClean="0"/>
              <a:t>).</a:t>
            </a:r>
          </a:p>
          <a:p>
            <a:pPr eaLnBrk="1" fontAlgn="auto" hangingPunct="1">
              <a:spcAft>
                <a:spcPts val="0"/>
              </a:spcAft>
              <a:buFont typeface="Arial" pitchFamily="34" charset="0"/>
              <a:buChar char="•"/>
              <a:defRPr/>
            </a:pPr>
            <a:r>
              <a:rPr lang="tr-TR" dirty="0" smtClean="0"/>
              <a:t> Tekrar 30 </a:t>
            </a:r>
            <a:r>
              <a:rPr lang="tr-TR" dirty="0" err="1" smtClean="0"/>
              <a:t>dk</a:t>
            </a:r>
            <a:r>
              <a:rPr lang="tr-TR" dirty="0" smtClean="0"/>
              <a:t>. daha kurutulduktan sonra desikatörde aynı şekilde soğutulup tartılır, iki tartım arasında hiç fark yok ise kurutma tamamlanmıştır. </a:t>
            </a:r>
          </a:p>
          <a:p>
            <a:pPr eaLnBrk="1" fontAlgn="auto" hangingPunct="1">
              <a:spcAft>
                <a:spcPts val="0"/>
              </a:spcAft>
              <a:buFont typeface="Arial" pitchFamily="34" charset="0"/>
              <a:buChar char="•"/>
              <a:defRPr/>
            </a:pPr>
            <a:r>
              <a:rPr lang="tr-TR" dirty="0" smtClean="0"/>
              <a:t>Buradan hesapla orantı yoluyla % su miktarı tespit edilebilir. Paraleller arasındaki fark %1’i geçmemelidir. </a:t>
            </a:r>
          </a:p>
          <a:p>
            <a:pPr eaLnBrk="1" fontAlgn="auto" hangingPunct="1">
              <a:spcAft>
                <a:spcPts val="0"/>
              </a:spcAft>
              <a:buFont typeface="Arial" pitchFamily="34" charset="0"/>
              <a:buChar char="•"/>
              <a:defRPr/>
            </a:pPr>
            <a:endParaRPr lang="tr-TR" dirty="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İçerik Yer Tutucusu"/>
          <p:cNvSpPr>
            <a:spLocks noGrp="1"/>
          </p:cNvSpPr>
          <p:nvPr>
            <p:ph idx="1"/>
          </p:nvPr>
        </p:nvSpPr>
        <p:spPr>
          <a:xfrm>
            <a:off x="457200" y="836613"/>
            <a:ext cx="8229600" cy="5289550"/>
          </a:xfrm>
        </p:spPr>
        <p:txBody>
          <a:bodyPr/>
          <a:lstStyle/>
          <a:p>
            <a:pPr eaLnBrk="1" hangingPunct="1"/>
            <a:r>
              <a:rPr lang="tr-TR" b="1" dirty="0" smtClean="0"/>
              <a:t>Hesaplamalar </a:t>
            </a:r>
            <a:endParaRPr lang="tr-TR" dirty="0" smtClean="0"/>
          </a:p>
          <a:p>
            <a:pPr eaLnBrk="1" hangingPunct="1"/>
            <a:r>
              <a:rPr lang="tr-TR" dirty="0" smtClean="0"/>
              <a:t>% Nem = [ (M</a:t>
            </a:r>
            <a:r>
              <a:rPr lang="tr-TR" baseline="-25000" dirty="0" smtClean="0"/>
              <a:t>1</a:t>
            </a:r>
            <a:r>
              <a:rPr lang="tr-TR" dirty="0" smtClean="0"/>
              <a:t>-M</a:t>
            </a:r>
            <a:r>
              <a:rPr lang="tr-TR" baseline="-25000" dirty="0" smtClean="0"/>
              <a:t>2</a:t>
            </a:r>
            <a:r>
              <a:rPr lang="tr-TR" dirty="0" smtClean="0"/>
              <a:t>) / m] x 100 </a:t>
            </a:r>
          </a:p>
          <a:p>
            <a:pPr eaLnBrk="1" hangingPunct="1"/>
            <a:r>
              <a:rPr lang="tr-TR" dirty="0" smtClean="0"/>
              <a:t>M</a:t>
            </a:r>
            <a:r>
              <a:rPr lang="tr-TR" baseline="-25000" dirty="0" smtClean="0"/>
              <a:t>1 </a:t>
            </a:r>
            <a:r>
              <a:rPr lang="tr-TR" dirty="0" smtClean="0"/>
              <a:t>= Alınan örnek ağırlığı+sabit tartıma getirilen kurutma kabinin ağırlığı </a:t>
            </a:r>
          </a:p>
          <a:p>
            <a:pPr eaLnBrk="1" hangingPunct="1"/>
            <a:r>
              <a:rPr lang="tr-TR" dirty="0" smtClean="0"/>
              <a:t>M</a:t>
            </a:r>
            <a:r>
              <a:rPr lang="tr-TR" baseline="-25000" dirty="0" smtClean="0"/>
              <a:t>2 </a:t>
            </a:r>
            <a:r>
              <a:rPr lang="tr-TR" dirty="0" smtClean="0"/>
              <a:t>= Kurutulmuş örnek+ sabit tartıma getirilen kurutma kabinin ağırlığı </a:t>
            </a:r>
          </a:p>
          <a:p>
            <a:pPr eaLnBrk="1" hangingPunct="1"/>
            <a:r>
              <a:rPr lang="tr-TR" dirty="0" smtClean="0"/>
              <a:t>m = Alınan örneğin ağırlığı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404664"/>
            <a:ext cx="8712968" cy="5721499"/>
          </a:xfrm>
        </p:spPr>
        <p:txBody>
          <a:bodyPr>
            <a:noAutofit/>
          </a:bodyPr>
          <a:lstStyle/>
          <a:p>
            <a:r>
              <a:rPr lang="tr-TR" sz="2400" dirty="0" smtClean="0">
                <a:solidFill>
                  <a:srgbClr val="FF0000"/>
                </a:solidFill>
                <a:latin typeface="Times New Roman" pitchFamily="18" charset="0"/>
                <a:cs typeface="Times New Roman" pitchFamily="18" charset="0"/>
              </a:rPr>
              <a:t>Gıdalarda Kül Tayini  </a:t>
            </a:r>
          </a:p>
          <a:p>
            <a:r>
              <a:rPr lang="tr-TR" sz="2400" dirty="0" smtClean="0">
                <a:solidFill>
                  <a:srgbClr val="FF0000"/>
                </a:solidFill>
                <a:latin typeface="Times New Roman" pitchFamily="18" charset="0"/>
                <a:cs typeface="Times New Roman" pitchFamily="18" charset="0"/>
              </a:rPr>
              <a:t>Kül, </a:t>
            </a:r>
            <a:r>
              <a:rPr lang="tr-TR" sz="2400" dirty="0" smtClean="0">
                <a:latin typeface="Times New Roman" pitchFamily="18" charset="0"/>
                <a:cs typeface="Times New Roman" pitchFamily="18" charset="0"/>
              </a:rPr>
              <a:t>gıdalarda mineral ve tuz içeriğinin bir göstergesidir. Belli bir miktar numunenin yakılıp küllendirilerek kül miktarının saptanması ilkesine dayanır. </a:t>
            </a:r>
          </a:p>
          <a:p>
            <a:r>
              <a:rPr lang="tr-TR" sz="2400" dirty="0" smtClean="0">
                <a:solidFill>
                  <a:srgbClr val="FF0000"/>
                </a:solidFill>
                <a:latin typeface="Times New Roman" pitchFamily="18" charset="0"/>
                <a:cs typeface="Times New Roman" pitchFamily="18" charset="0"/>
              </a:rPr>
              <a:t>Deneyin Yapılışı</a:t>
            </a:r>
          </a:p>
          <a:p>
            <a:r>
              <a:rPr lang="tr-TR" sz="2400" dirty="0" smtClean="0">
                <a:solidFill>
                  <a:srgbClr val="FF00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Porselen </a:t>
            </a:r>
            <a:r>
              <a:rPr lang="tr-TR" sz="2400" dirty="0" err="1" smtClean="0">
                <a:latin typeface="Times New Roman" pitchFamily="18" charset="0"/>
                <a:cs typeface="Times New Roman" pitchFamily="18" charset="0"/>
              </a:rPr>
              <a:t>krozeler</a:t>
            </a:r>
            <a:r>
              <a:rPr lang="tr-TR" sz="2400" dirty="0" smtClean="0">
                <a:latin typeface="Times New Roman" pitchFamily="18" charset="0"/>
                <a:cs typeface="Times New Roman" pitchFamily="18" charset="0"/>
              </a:rPr>
              <a:t> kullanılmadan bir gün önce içerisine nitrik asit (HNO</a:t>
            </a:r>
            <a:r>
              <a:rPr lang="tr-TR" sz="2400" baseline="-25000" dirty="0" smtClean="0">
                <a:latin typeface="Times New Roman" pitchFamily="18" charset="0"/>
                <a:cs typeface="Times New Roman" pitchFamily="18" charset="0"/>
              </a:rPr>
              <a:t>3</a:t>
            </a:r>
            <a:r>
              <a:rPr lang="tr-TR" sz="2400" dirty="0" smtClean="0">
                <a:latin typeface="Times New Roman" pitchFamily="18" charset="0"/>
                <a:cs typeface="Times New Roman" pitchFamily="18" charset="0"/>
              </a:rPr>
              <a:t>) koyularak bekletilir. Ertesi gün önce musluk suyu ile iyice çalkalanır daha sonra saf sudan geçirilerek kurutulduktan sonra sabit tartıma getirilir. </a:t>
            </a:r>
          </a:p>
          <a:p>
            <a:r>
              <a:rPr lang="tr-TR" sz="2400" dirty="0" err="1" smtClean="0">
                <a:latin typeface="Times New Roman" pitchFamily="18" charset="0"/>
                <a:cs typeface="Times New Roman" pitchFamily="18" charset="0"/>
              </a:rPr>
              <a:t>Krozenin</a:t>
            </a:r>
            <a:r>
              <a:rPr lang="tr-TR" sz="2400" dirty="0" smtClean="0">
                <a:latin typeface="Times New Roman" pitchFamily="18" charset="0"/>
                <a:cs typeface="Times New Roman" pitchFamily="18" charset="0"/>
              </a:rPr>
              <a:t> darası kaydedilir. Daha sonra numuneden 3-5 g örnek </a:t>
            </a:r>
            <a:r>
              <a:rPr lang="tr-TR" sz="2400" dirty="0" err="1" smtClean="0">
                <a:latin typeface="Times New Roman" pitchFamily="18" charset="0"/>
                <a:cs typeface="Times New Roman" pitchFamily="18" charset="0"/>
              </a:rPr>
              <a:t>krozeye</a:t>
            </a:r>
            <a:r>
              <a:rPr lang="tr-TR" sz="2400" dirty="0" smtClean="0">
                <a:latin typeface="Times New Roman" pitchFamily="18" charset="0"/>
                <a:cs typeface="Times New Roman" pitchFamily="18" charset="0"/>
              </a:rPr>
              <a:t> tartılarak alınır. </a:t>
            </a:r>
            <a:r>
              <a:rPr lang="tr-TR" sz="2400" dirty="0" err="1" smtClean="0">
                <a:latin typeface="Times New Roman" pitchFamily="18" charset="0"/>
                <a:cs typeface="Times New Roman" pitchFamily="18" charset="0"/>
              </a:rPr>
              <a:t>Kroze</a:t>
            </a:r>
            <a:r>
              <a:rPr lang="tr-TR" sz="2400" dirty="0" smtClean="0">
                <a:latin typeface="Times New Roman" pitchFamily="18" charset="0"/>
                <a:cs typeface="Times New Roman" pitchFamily="18" charset="0"/>
              </a:rPr>
              <a:t> sıcaklığı 500-900 </a:t>
            </a:r>
            <a:r>
              <a:rPr lang="tr-TR" sz="2400" baseline="30000" dirty="0" err="1" smtClean="0">
                <a:latin typeface="Times New Roman" pitchFamily="18" charset="0"/>
                <a:cs typeface="Times New Roman" pitchFamily="18" charset="0"/>
              </a:rPr>
              <a:t>o</a:t>
            </a:r>
            <a:r>
              <a:rPr lang="tr-TR" sz="2400" dirty="0" err="1" smtClean="0">
                <a:latin typeface="Times New Roman" pitchFamily="18" charset="0"/>
                <a:cs typeface="Times New Roman" pitchFamily="18" charset="0"/>
              </a:rPr>
              <a:t>C’a</a:t>
            </a:r>
            <a:r>
              <a:rPr lang="tr-TR" sz="2400" dirty="0" smtClean="0">
                <a:latin typeface="Times New Roman" pitchFamily="18" charset="0"/>
                <a:cs typeface="Times New Roman" pitchFamily="18" charset="0"/>
              </a:rPr>
              <a:t> ayarlanan kül fırınında 7-8 saat bekletilir. Bu sürenin sonunda eğer karbonlaşmış kısım (siyah görüntü)varsa süre biraz daha uzatılır. Daha sonra </a:t>
            </a:r>
            <a:r>
              <a:rPr lang="tr-TR" sz="2400" dirty="0" err="1" smtClean="0">
                <a:latin typeface="Times New Roman" pitchFamily="18" charset="0"/>
                <a:cs typeface="Times New Roman" pitchFamily="18" charset="0"/>
              </a:rPr>
              <a:t>krozeler</a:t>
            </a:r>
            <a:r>
              <a:rPr lang="tr-TR" sz="2400" dirty="0" smtClean="0">
                <a:latin typeface="Times New Roman" pitchFamily="18" charset="0"/>
                <a:cs typeface="Times New Roman" pitchFamily="18" charset="0"/>
              </a:rPr>
              <a:t> desikatöre alınarak oda sıcaklığına gelene kadar bekletilir ve tartım alınır.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sz="2800" dirty="0" smtClean="0">
                <a:latin typeface="Times New Roman" pitchFamily="18" charset="0"/>
                <a:cs typeface="Times New Roman" pitchFamily="18" charset="0"/>
              </a:rPr>
              <a:t>Hesaplamalar</a:t>
            </a:r>
          </a:p>
          <a:p>
            <a:r>
              <a:rPr lang="tr-TR" sz="2800" dirty="0" smtClean="0">
                <a:latin typeface="Times New Roman" pitchFamily="18" charset="0"/>
                <a:cs typeface="Times New Roman" pitchFamily="18" charset="0"/>
              </a:rPr>
              <a:t> % Kül = [ (M</a:t>
            </a:r>
            <a:r>
              <a:rPr lang="tr-TR" sz="2800" baseline="-25000" dirty="0" smtClean="0">
                <a:latin typeface="Times New Roman" pitchFamily="18" charset="0"/>
                <a:cs typeface="Times New Roman" pitchFamily="18" charset="0"/>
              </a:rPr>
              <a:t>2</a:t>
            </a:r>
            <a:r>
              <a:rPr lang="tr-TR" sz="2800" dirty="0" smtClean="0">
                <a:latin typeface="Times New Roman" pitchFamily="18" charset="0"/>
                <a:cs typeface="Times New Roman" pitchFamily="18" charset="0"/>
              </a:rPr>
              <a:t>-M</a:t>
            </a:r>
            <a:r>
              <a:rPr lang="tr-TR" sz="2800" baseline="-25000" dirty="0" smtClean="0">
                <a:latin typeface="Times New Roman" pitchFamily="18" charset="0"/>
                <a:cs typeface="Times New Roman" pitchFamily="18" charset="0"/>
              </a:rPr>
              <a:t>1</a:t>
            </a:r>
            <a:r>
              <a:rPr lang="tr-TR" sz="2800" dirty="0" smtClean="0">
                <a:latin typeface="Times New Roman" pitchFamily="18" charset="0"/>
                <a:cs typeface="Times New Roman" pitchFamily="18" charset="0"/>
              </a:rPr>
              <a:t>) / m ] x 100 </a:t>
            </a:r>
          </a:p>
          <a:p>
            <a:r>
              <a:rPr lang="tr-TR" sz="2800" dirty="0" smtClean="0">
                <a:latin typeface="Times New Roman" pitchFamily="18" charset="0"/>
                <a:cs typeface="Times New Roman" pitchFamily="18" charset="0"/>
              </a:rPr>
              <a:t>M</a:t>
            </a:r>
            <a:r>
              <a:rPr lang="tr-TR" sz="2800" baseline="-25000" dirty="0" smtClean="0">
                <a:latin typeface="Times New Roman" pitchFamily="18" charset="0"/>
                <a:cs typeface="Times New Roman" pitchFamily="18" charset="0"/>
              </a:rPr>
              <a:t>2</a:t>
            </a:r>
            <a:r>
              <a:rPr lang="tr-TR" sz="2800" dirty="0" smtClean="0">
                <a:latin typeface="Times New Roman" pitchFamily="18" charset="0"/>
                <a:cs typeface="Times New Roman" pitchFamily="18" charset="0"/>
              </a:rPr>
              <a:t> = Yakmadan sonraki </a:t>
            </a:r>
            <a:r>
              <a:rPr lang="tr-TR" sz="2800" dirty="0" err="1" smtClean="0">
                <a:latin typeface="Times New Roman" pitchFamily="18" charset="0"/>
                <a:cs typeface="Times New Roman" pitchFamily="18" charset="0"/>
              </a:rPr>
              <a:t>kroze</a:t>
            </a:r>
            <a:r>
              <a:rPr lang="tr-TR" sz="2800" dirty="0" smtClean="0">
                <a:latin typeface="Times New Roman" pitchFamily="18" charset="0"/>
                <a:cs typeface="Times New Roman" pitchFamily="18" charset="0"/>
              </a:rPr>
              <a:t>+ kül ağırlığı </a:t>
            </a:r>
          </a:p>
          <a:p>
            <a:r>
              <a:rPr lang="tr-TR" sz="2800" dirty="0" smtClean="0">
                <a:latin typeface="Times New Roman" pitchFamily="18" charset="0"/>
                <a:cs typeface="Times New Roman" pitchFamily="18" charset="0"/>
              </a:rPr>
              <a:t>M</a:t>
            </a:r>
            <a:r>
              <a:rPr lang="tr-TR" sz="2800" baseline="-25000" dirty="0" smtClean="0">
                <a:latin typeface="Times New Roman" pitchFamily="18" charset="0"/>
                <a:cs typeface="Times New Roman" pitchFamily="18" charset="0"/>
              </a:rPr>
              <a:t>1 </a:t>
            </a:r>
            <a:r>
              <a:rPr lang="tr-TR" sz="2800" dirty="0" smtClean="0">
                <a:latin typeface="Times New Roman" pitchFamily="18" charset="0"/>
                <a:cs typeface="Times New Roman" pitchFamily="18" charset="0"/>
              </a:rPr>
              <a:t>= Sabit tartıma getirilen </a:t>
            </a:r>
            <a:r>
              <a:rPr lang="tr-TR" sz="2800" dirty="0" err="1" smtClean="0">
                <a:latin typeface="Times New Roman" pitchFamily="18" charset="0"/>
                <a:cs typeface="Times New Roman" pitchFamily="18" charset="0"/>
              </a:rPr>
              <a:t>krozenin</a:t>
            </a:r>
            <a:r>
              <a:rPr lang="tr-TR" sz="2800" dirty="0" smtClean="0">
                <a:latin typeface="Times New Roman" pitchFamily="18" charset="0"/>
                <a:cs typeface="Times New Roman" pitchFamily="18" charset="0"/>
              </a:rPr>
              <a:t> ağırlığı</a:t>
            </a:r>
          </a:p>
          <a:p>
            <a:r>
              <a:rPr lang="tr-TR" sz="2800" dirty="0" smtClean="0">
                <a:latin typeface="Times New Roman" pitchFamily="18" charset="0"/>
                <a:cs typeface="Times New Roman" pitchFamily="18" charset="0"/>
              </a:rPr>
              <a:t>m=Alınan örneğin ağırlığı </a:t>
            </a:r>
          </a:p>
          <a:p>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www.jeotest.com/images/1_o(262).jpg"/>
          <p:cNvPicPr>
            <a:picLocks noChangeAspect="1" noChangeArrowheads="1"/>
          </p:cNvPicPr>
          <p:nvPr/>
        </p:nvPicPr>
        <p:blipFill>
          <a:blip r:embed="rId2" cstate="print"/>
          <a:srcRect/>
          <a:stretch>
            <a:fillRect/>
          </a:stretch>
        </p:blipFill>
        <p:spPr bwMode="auto">
          <a:xfrm>
            <a:off x="395536" y="1052736"/>
            <a:ext cx="3168352" cy="4464496"/>
          </a:xfrm>
          <a:prstGeom prst="rect">
            <a:avLst/>
          </a:prstGeom>
          <a:noFill/>
        </p:spPr>
      </p:pic>
      <p:pic>
        <p:nvPicPr>
          <p:cNvPr id="76804" name="Picture 4" descr="http://www.labteknoloji.com/resim.php?id=334&amp;w=1000&amp;h=600"/>
          <p:cNvPicPr>
            <a:picLocks noChangeAspect="1" noChangeArrowheads="1"/>
          </p:cNvPicPr>
          <p:nvPr/>
        </p:nvPicPr>
        <p:blipFill>
          <a:blip r:embed="rId3" cstate="print"/>
          <a:srcRect/>
          <a:stretch>
            <a:fillRect/>
          </a:stretch>
        </p:blipFill>
        <p:spPr bwMode="auto">
          <a:xfrm>
            <a:off x="4139952" y="1268760"/>
            <a:ext cx="3960440" cy="3762376"/>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980728"/>
            <a:ext cx="3240360"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980728"/>
            <a:ext cx="4104456"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600" y="3501008"/>
            <a:ext cx="3456384"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3501008"/>
            <a:ext cx="3528392" cy="287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1169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596" y="548681"/>
            <a:ext cx="3455987"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580132"/>
            <a:ext cx="3455987"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659" y="3501008"/>
            <a:ext cx="3530600" cy="287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7254" y="3397819"/>
            <a:ext cx="3163887" cy="308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599618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TotalTime>
  <Words>2392</Words>
  <Application>Microsoft Office PowerPoint</Application>
  <PresentationFormat>Ekran Gösterisi (4:3)</PresentationFormat>
  <Paragraphs>185</Paragraphs>
  <Slides>53</Slides>
  <Notes>0</Notes>
  <HiddenSlides>0</HiddenSlides>
  <MMClips>0</MMClips>
  <ScaleCrop>false</ScaleCrop>
  <HeadingPairs>
    <vt:vector size="6" baseType="variant">
      <vt:variant>
        <vt:lpstr>Kullanılan Yazı Tipleri</vt:lpstr>
      </vt:variant>
      <vt:variant>
        <vt:i4>4</vt:i4>
      </vt:variant>
      <vt:variant>
        <vt:lpstr>Tema</vt:lpstr>
      </vt:variant>
      <vt:variant>
        <vt:i4>2</vt:i4>
      </vt:variant>
      <vt:variant>
        <vt:lpstr>Slayt Başlıkları</vt:lpstr>
      </vt:variant>
      <vt:variant>
        <vt:i4>53</vt:i4>
      </vt:variant>
    </vt:vector>
  </HeadingPairs>
  <TitlesOfParts>
    <vt:vector size="59" baseType="lpstr">
      <vt:lpstr>Arial</vt:lpstr>
      <vt:lpstr>Calibri</vt:lpstr>
      <vt:lpstr>Symbol</vt:lpstr>
      <vt:lpstr>Times New Roman</vt:lpstr>
      <vt:lpstr>Ofis Teması</vt:lpstr>
      <vt:lpstr>1_Ofis Teması</vt:lpstr>
      <vt:lpstr>GRAVİMETRİK ANALİZ </vt:lpstr>
      <vt:lpstr>PowerPoint Sunusu</vt:lpstr>
      <vt:lpstr>PowerPoint Sunusu</vt:lpstr>
      <vt:lpstr>PowerPoint Sunusu</vt:lpstr>
      <vt:lpstr>PowerPoint Sunusu</vt:lpstr>
      <vt:lpstr>PowerPoint Sunusu</vt:lpstr>
      <vt:lpstr>PowerPoint Sunusu</vt:lpstr>
      <vt:lpstr>Ayırma İşlem Basamakları</vt:lpstr>
      <vt:lpstr>PowerPoint Sunusu</vt:lpstr>
      <vt:lpstr>OLGUNLAŞTIRILMASI (ÖZÜMLEME) </vt:lpstr>
      <vt:lpstr>SÜZME </vt:lpstr>
      <vt:lpstr>PowerPoint Sunusu</vt:lpstr>
      <vt:lpstr>PowerPoint Sunusu</vt:lpstr>
      <vt:lpstr>PowerPoint Sunusu</vt:lpstr>
      <vt:lpstr>YIKAMA </vt:lpstr>
      <vt:lpstr>KURUTMA VE YAKMA </vt:lpstr>
      <vt:lpstr>PowerPoint Sunusu</vt:lpstr>
      <vt:lpstr>PowerPoint Sunusu</vt:lpstr>
      <vt:lpstr>PowerPoint Sunusu</vt:lpstr>
      <vt:lpstr>PowerPoint Sunusu</vt:lpstr>
      <vt:lpstr>PowerPoint Sunusu</vt:lpstr>
      <vt:lpstr>Sabit Tartıma Getirme </vt:lpstr>
      <vt:lpstr>PowerPoint Sunusu</vt:lpstr>
      <vt:lpstr>PowerPoint Sunusu</vt:lpstr>
      <vt:lpstr>PowerPoint Sunusu</vt:lpstr>
      <vt:lpstr>GRAVİMETRİK ANALİZLERDE HATA KAYNAKLARI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Gravimetrik Metotların Uygulamaları </vt:lpstr>
      <vt:lpstr>PowerPoint Sunusu</vt:lpstr>
      <vt:lpstr>PowerPoint Sunusu</vt:lpstr>
      <vt:lpstr>GRAVİMETRİK ANALİZ UYGULAMALARI </vt:lpstr>
      <vt:lpstr>PowerPoint Sunusu</vt:lpstr>
      <vt:lpstr>GIDALARDA NEM MİKTARI TAYİNİ</vt:lpstr>
      <vt:lpstr>PowerPoint Sunusu</vt:lpstr>
      <vt:lpstr>Malzemelerin (kroze,petri kutusu,balon) Sabit Tartıma Getirilmesi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GRAVİMETRİK ANALİZ </dc:title>
  <dc:creator>exper</dc:creator>
  <cp:lastModifiedBy>US</cp:lastModifiedBy>
  <cp:revision>36</cp:revision>
  <dcterms:created xsi:type="dcterms:W3CDTF">2014-03-08T20:43:45Z</dcterms:created>
  <dcterms:modified xsi:type="dcterms:W3CDTF">2019-02-27T13:20:38Z</dcterms:modified>
</cp:coreProperties>
</file>