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8" r:id="rId3"/>
    <p:sldId id="304" r:id="rId4"/>
    <p:sldId id="309" r:id="rId5"/>
    <p:sldId id="289" r:id="rId6"/>
    <p:sldId id="265" r:id="rId7"/>
    <p:sldId id="258" r:id="rId8"/>
    <p:sldId id="259" r:id="rId9"/>
    <p:sldId id="305" r:id="rId10"/>
    <p:sldId id="266" r:id="rId11"/>
    <p:sldId id="267" r:id="rId12"/>
    <p:sldId id="260" r:id="rId13"/>
    <p:sldId id="306" r:id="rId14"/>
    <p:sldId id="308" r:id="rId15"/>
    <p:sldId id="261" r:id="rId16"/>
    <p:sldId id="310" r:id="rId17"/>
    <p:sldId id="311" r:id="rId18"/>
    <p:sldId id="296" r:id="rId19"/>
    <p:sldId id="268" r:id="rId20"/>
    <p:sldId id="307" r:id="rId21"/>
    <p:sldId id="269" r:id="rId22"/>
    <p:sldId id="270" r:id="rId23"/>
    <p:sldId id="297" r:id="rId2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7B94-2C58-406A-A42F-7860EC4FFF38}" type="datetimeFigureOut">
              <a:rPr lang="tr-TR" smtClean="0"/>
              <a:pPr/>
              <a:t>1.02.2018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05B7-89C9-4337-B6C2-4AE9D4CD2C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7B94-2C58-406A-A42F-7860EC4FFF38}" type="datetimeFigureOut">
              <a:rPr lang="tr-TR" smtClean="0"/>
              <a:pPr/>
              <a:t>1.02.2018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05B7-89C9-4337-B6C2-4AE9D4CD2C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7B94-2C58-406A-A42F-7860EC4FFF38}" type="datetimeFigureOut">
              <a:rPr lang="tr-TR" smtClean="0"/>
              <a:pPr/>
              <a:t>1.02.2018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05B7-89C9-4337-B6C2-4AE9D4CD2C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7B94-2C58-406A-A42F-7860EC4FFF38}" type="datetimeFigureOut">
              <a:rPr lang="tr-TR" smtClean="0"/>
              <a:pPr/>
              <a:t>1.02.2018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05B7-89C9-4337-B6C2-4AE9D4CD2C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7B94-2C58-406A-A42F-7860EC4FFF38}" type="datetimeFigureOut">
              <a:rPr lang="tr-TR" smtClean="0"/>
              <a:pPr/>
              <a:t>1.02.2018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05B7-89C9-4337-B6C2-4AE9D4CD2C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7B94-2C58-406A-A42F-7860EC4FFF38}" type="datetimeFigureOut">
              <a:rPr lang="tr-TR" smtClean="0"/>
              <a:pPr/>
              <a:t>1.02.2018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05B7-89C9-4337-B6C2-4AE9D4CD2C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7B94-2C58-406A-A42F-7860EC4FFF38}" type="datetimeFigureOut">
              <a:rPr lang="tr-TR" smtClean="0"/>
              <a:pPr/>
              <a:t>1.02.2018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05B7-89C9-4337-B6C2-4AE9D4CD2C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7B94-2C58-406A-A42F-7860EC4FFF38}" type="datetimeFigureOut">
              <a:rPr lang="tr-TR" smtClean="0"/>
              <a:pPr/>
              <a:t>1.02.2018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05B7-89C9-4337-B6C2-4AE9D4CD2C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7B94-2C58-406A-A42F-7860EC4FFF38}" type="datetimeFigureOut">
              <a:rPr lang="tr-TR" smtClean="0"/>
              <a:pPr/>
              <a:t>1.02.2018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05B7-89C9-4337-B6C2-4AE9D4CD2C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7B94-2C58-406A-A42F-7860EC4FFF38}" type="datetimeFigureOut">
              <a:rPr lang="tr-TR" smtClean="0"/>
              <a:pPr/>
              <a:t>1.02.2018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05B7-89C9-4337-B6C2-4AE9D4CD2C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7B94-2C58-406A-A42F-7860EC4FFF38}" type="datetimeFigureOut">
              <a:rPr lang="tr-TR" smtClean="0"/>
              <a:pPr/>
              <a:t>1.02.2018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05B7-89C9-4337-B6C2-4AE9D4CD2C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C7B94-2C58-406A-A42F-7860EC4FFF38}" type="datetimeFigureOut">
              <a:rPr lang="tr-TR" smtClean="0"/>
              <a:pPr/>
              <a:t>1.02.2018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605B7-89C9-4337-B6C2-4AE9D4CD2C0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YÜZDE DERİŞİM (ÇÖZELTİLER)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 fontScale="85000" lnSpcReduction="10000"/>
          </a:bodyPr>
          <a:lstStyle/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Derişimin en basit ifadelerinden biri çözeltideki bileşenin kütle yüzdesidir. 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Kütle 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yüzdesi,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çözeltinin 100 gramında bulunan çözünenin gram olarak kütlesidir. Örneğin kütlece %70 nitrik asit (HNO</a:t>
            </a:r>
            <a:r>
              <a:rPr lang="tr-TR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) içeren bir çözelti denildiğinde her 100 gram çözeltide 70 g HNO3 bulunduğu anlaşılır. </a:t>
            </a:r>
          </a:p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Kütle yüzdesi sıcaklıktan bağımsızdır. Bir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çözeltinin konsantrasyonu yüzde olarak birkaç şekilde ifade edilir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Karışıklıkları önlemek için kullanılan çözeltinin yüzde konsantrasyonu mutlaka açık olarak belirtilmelidir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Eğer bu bilgi olarak belirtilmemiş ise çözeltinin türünden çıkartılmaya çalışılır. 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tr-TR" dirty="0" smtClean="0"/>
              <a:t>Çözeltinin 100 biriminde çözünen madde miktarına denir ve % işareti ile gösterilir. 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Ağırlıkça yüzde, </a:t>
            </a:r>
          </a:p>
          <a:p>
            <a:r>
              <a:rPr lang="tr-TR" dirty="0">
                <a:solidFill>
                  <a:srgbClr val="00B050"/>
                </a:solidFill>
              </a:rPr>
              <a:t>H</a:t>
            </a:r>
            <a:r>
              <a:rPr lang="tr-TR" dirty="0" smtClean="0">
                <a:solidFill>
                  <a:srgbClr val="00B050"/>
                </a:solidFill>
              </a:rPr>
              <a:t>acimce yüzde </a:t>
            </a:r>
            <a:r>
              <a:rPr lang="tr-TR" dirty="0" smtClean="0"/>
              <a:t>ve </a:t>
            </a:r>
          </a:p>
          <a:p>
            <a:r>
              <a:rPr lang="tr-TR" dirty="0">
                <a:solidFill>
                  <a:srgbClr val="0070C0"/>
                </a:solidFill>
              </a:rPr>
              <a:t>A</a:t>
            </a:r>
            <a:r>
              <a:rPr lang="tr-TR" dirty="0" smtClean="0">
                <a:solidFill>
                  <a:srgbClr val="0070C0"/>
                </a:solidFill>
              </a:rPr>
              <a:t>ğırlık - hacimce yüzde </a:t>
            </a:r>
            <a:r>
              <a:rPr lang="tr-TR" dirty="0" smtClean="0"/>
              <a:t>olmak üzere üç şekilde ifade edilebilir.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71546"/>
            <a:ext cx="8136904" cy="4805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Dikdörtgen"/>
          <p:cNvSpPr/>
          <p:nvPr/>
        </p:nvSpPr>
        <p:spPr>
          <a:xfrm>
            <a:off x="642910" y="214290"/>
            <a:ext cx="71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/>
              <a:t>Yüzde Derişim : Pay ve paydanın </a:t>
            </a:r>
            <a:r>
              <a:rPr lang="tr-TR" sz="2400" i="1" dirty="0" smtClean="0"/>
              <a:t>kütle veya hacim birimleri aynı </a:t>
            </a:r>
            <a:r>
              <a:rPr lang="tr-TR" sz="2400" dirty="0" smtClean="0"/>
              <a:t>olmalıdır.</a:t>
            </a:r>
            <a:endParaRPr lang="tr-TR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%10’luk </a:t>
            </a:r>
            <a:r>
              <a:rPr lang="tr-TR" dirty="0" err="1" smtClean="0"/>
              <a:t>NaCl</a:t>
            </a:r>
            <a:r>
              <a:rPr lang="tr-TR" dirty="0" smtClean="0"/>
              <a:t> çözeltisi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800" dirty="0" smtClean="0">
                <a:solidFill>
                  <a:srgbClr val="FF0000"/>
                </a:solidFill>
              </a:rPr>
              <a:t>1. 10 g </a:t>
            </a:r>
            <a:r>
              <a:rPr lang="tr-TR" sz="2800" dirty="0" err="1" smtClean="0">
                <a:solidFill>
                  <a:srgbClr val="FF0000"/>
                </a:solidFill>
              </a:rPr>
              <a:t>NaCl</a:t>
            </a:r>
            <a:r>
              <a:rPr lang="tr-TR" sz="2800" dirty="0" smtClean="0">
                <a:solidFill>
                  <a:srgbClr val="FF0000"/>
                </a:solidFill>
              </a:rPr>
              <a:t> saf suda çözündürülerek 100 </a:t>
            </a:r>
            <a:r>
              <a:rPr lang="tr-TR" sz="2800" dirty="0" err="1" smtClean="0">
                <a:solidFill>
                  <a:srgbClr val="FF0000"/>
                </a:solidFill>
              </a:rPr>
              <a:t>mL</a:t>
            </a:r>
            <a:r>
              <a:rPr lang="tr-TR" sz="2800" dirty="0" smtClean="0">
                <a:solidFill>
                  <a:srgbClr val="FF0000"/>
                </a:solidFill>
              </a:rPr>
              <a:t> ye tamamlanmıştır. (Hacimce %)</a:t>
            </a:r>
          </a:p>
          <a:p>
            <a:pPr marL="0" indent="0">
              <a:buNone/>
            </a:pPr>
            <a:r>
              <a:rPr lang="tr-TR" sz="2800" dirty="0" smtClean="0">
                <a:solidFill>
                  <a:srgbClr val="00B0F0"/>
                </a:solidFill>
              </a:rPr>
              <a:t>2.10 g </a:t>
            </a:r>
            <a:r>
              <a:rPr lang="tr-TR" sz="2800" dirty="0" err="1" smtClean="0">
                <a:solidFill>
                  <a:srgbClr val="00B0F0"/>
                </a:solidFill>
              </a:rPr>
              <a:t>NaCl</a:t>
            </a:r>
            <a:r>
              <a:rPr lang="tr-TR" sz="2800" dirty="0" smtClean="0">
                <a:solidFill>
                  <a:srgbClr val="00B0F0"/>
                </a:solidFill>
              </a:rPr>
              <a:t> 100mL saf suda çözündürülerek çözelti hazırlanmıştır. </a:t>
            </a:r>
          </a:p>
          <a:p>
            <a:pPr marL="0" indent="0">
              <a:buNone/>
            </a:pPr>
            <a:r>
              <a:rPr lang="tr-TR" sz="2800" dirty="0" smtClean="0">
                <a:solidFill>
                  <a:srgbClr val="00B050"/>
                </a:solidFill>
              </a:rPr>
              <a:t>3.10 g </a:t>
            </a:r>
            <a:r>
              <a:rPr lang="tr-TR" sz="2800" dirty="0" err="1" smtClean="0">
                <a:solidFill>
                  <a:srgbClr val="00B050"/>
                </a:solidFill>
              </a:rPr>
              <a:t>NaCl</a:t>
            </a:r>
            <a:r>
              <a:rPr lang="tr-TR" sz="2800" dirty="0" smtClean="0">
                <a:solidFill>
                  <a:srgbClr val="00B050"/>
                </a:solidFill>
              </a:rPr>
              <a:t> 100g saf suda çözündürülerek çözelti hazırlanmıştır. </a:t>
            </a:r>
          </a:p>
          <a:p>
            <a:pPr marL="0" indent="0">
              <a:buNone/>
            </a:pPr>
            <a:r>
              <a:rPr lang="tr-TR" sz="2800" dirty="0" smtClean="0">
                <a:solidFill>
                  <a:srgbClr val="7030A0"/>
                </a:solidFill>
              </a:rPr>
              <a:t>4.10 g </a:t>
            </a:r>
            <a:r>
              <a:rPr lang="tr-TR" sz="2800" dirty="0" err="1" smtClean="0">
                <a:solidFill>
                  <a:srgbClr val="7030A0"/>
                </a:solidFill>
              </a:rPr>
              <a:t>NaCl</a:t>
            </a:r>
            <a:r>
              <a:rPr lang="tr-TR" sz="2800" dirty="0" smtClean="0">
                <a:solidFill>
                  <a:srgbClr val="7030A0"/>
                </a:solidFill>
              </a:rPr>
              <a:t> 90 g </a:t>
            </a:r>
            <a:r>
              <a:rPr lang="tr-TR" sz="2800" dirty="0" err="1" smtClean="0">
                <a:solidFill>
                  <a:srgbClr val="7030A0"/>
                </a:solidFill>
              </a:rPr>
              <a:t>safsuda</a:t>
            </a:r>
            <a:r>
              <a:rPr lang="tr-TR" sz="2800" dirty="0" smtClean="0">
                <a:solidFill>
                  <a:srgbClr val="7030A0"/>
                </a:solidFill>
              </a:rPr>
              <a:t> çözündürülmüştür. Toplam ağırlık 100 g ‘</a:t>
            </a:r>
            <a:r>
              <a:rPr lang="tr-TR" sz="2800" dirty="0" err="1" smtClean="0">
                <a:solidFill>
                  <a:srgbClr val="7030A0"/>
                </a:solidFill>
              </a:rPr>
              <a:t>dır</a:t>
            </a:r>
            <a:r>
              <a:rPr lang="tr-TR" sz="2800" dirty="0" smtClean="0">
                <a:solidFill>
                  <a:srgbClr val="7030A0"/>
                </a:solidFill>
              </a:rPr>
              <a:t>. (Ağırlıkça %)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28612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/>
              <a:t>Ağırlıkça yüzde çözeltiler</a:t>
            </a:r>
            <a:br>
              <a:rPr lang="tr-TR" sz="3200" b="1" dirty="0" smtClean="0"/>
            </a:b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85000" lnSpcReduction="10000"/>
          </a:bodyPr>
          <a:lstStyle/>
          <a:p>
            <a:r>
              <a:rPr lang="tr-TR" dirty="0"/>
              <a:t>Çözünen madde kütlesinin çözeltinin kütlesine </a:t>
            </a:r>
            <a:r>
              <a:rPr lang="tr-TR" dirty="0" smtClean="0"/>
              <a:t>oranının </a:t>
            </a:r>
            <a:r>
              <a:rPr lang="tr-TR" dirty="0"/>
              <a:t>100 </a:t>
            </a:r>
            <a:r>
              <a:rPr lang="tr-TR" dirty="0" smtClean="0"/>
              <a:t>katına </a:t>
            </a:r>
            <a:r>
              <a:rPr lang="tr-TR" b="1" dirty="0"/>
              <a:t>kütle </a:t>
            </a:r>
            <a:r>
              <a:rPr lang="tr-TR" b="1" dirty="0" smtClean="0"/>
              <a:t>yüzdesi </a:t>
            </a:r>
            <a:r>
              <a:rPr lang="tr-TR" dirty="0" smtClean="0"/>
              <a:t>denir</a:t>
            </a:r>
            <a:r>
              <a:rPr lang="tr-TR" dirty="0"/>
              <a:t>.</a:t>
            </a:r>
            <a:endParaRPr lang="tr-TR" dirty="0" smtClean="0"/>
          </a:p>
          <a:p>
            <a:r>
              <a:rPr lang="tr-TR" dirty="0" smtClean="0"/>
              <a:t>100 </a:t>
            </a:r>
            <a:r>
              <a:rPr lang="tr-TR" dirty="0" smtClean="0"/>
              <a:t>g çözeltideki çözünen maddenin gram cinsinden miktarını verir. </a:t>
            </a:r>
          </a:p>
          <a:p>
            <a:r>
              <a:rPr lang="tr-TR" dirty="0" smtClean="0"/>
              <a:t>Şüphesiz birimin gram olması şart değildir, başka  ağırlık birimleri de olabilir. </a:t>
            </a:r>
          </a:p>
          <a:p>
            <a:r>
              <a:rPr lang="tr-TR" dirty="0" smtClean="0"/>
              <a:t>Örneğin ağırlıkça % 20’lik sodyum klorür çözeltisi demek 100 gram sodyum klorür çözeltisinin içinde 20 g katı sodyum klorür var veya 100 kg </a:t>
            </a:r>
            <a:r>
              <a:rPr lang="tr-TR" dirty="0" err="1" smtClean="0"/>
              <a:t>NaCl</a:t>
            </a:r>
            <a:r>
              <a:rPr lang="tr-TR" dirty="0" smtClean="0"/>
              <a:t> çözeltisinin içinde 20 kg katı </a:t>
            </a:r>
            <a:r>
              <a:rPr lang="tr-TR" dirty="0" err="1" smtClean="0"/>
              <a:t>NaCl</a:t>
            </a:r>
            <a:r>
              <a:rPr lang="tr-TR" dirty="0" smtClean="0"/>
              <a:t> var demektir. </a:t>
            </a:r>
          </a:p>
          <a:p>
            <a:r>
              <a:rPr lang="tr-TR" dirty="0" smtClean="0"/>
              <a:t> Bir başka deyişle çözelti ve çözünen miktarları ağırlık birimiyle ifade edilmelidir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/>
          </a:bodyPr>
          <a:lstStyle/>
          <a:p>
            <a:r>
              <a:rPr lang="tr-TR" dirty="0" smtClean="0"/>
              <a:t>100 </a:t>
            </a:r>
            <a:r>
              <a:rPr lang="tr-TR" dirty="0"/>
              <a:t>Ağırlık birimi çözeltide kaç </a:t>
            </a:r>
            <a:r>
              <a:rPr lang="tr-TR" dirty="0" smtClean="0"/>
              <a:t>ağırlık birimi </a:t>
            </a:r>
            <a:r>
              <a:rPr lang="tr-TR" dirty="0"/>
              <a:t>çözünen olduğunu gösterir. Aşağıdaki eşitlik ile</a:t>
            </a:r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şeklinde </a:t>
            </a:r>
            <a:r>
              <a:rPr lang="tr-TR" dirty="0"/>
              <a:t>ifade edilebilir. Örneğin </a:t>
            </a:r>
            <a:r>
              <a:rPr lang="tr-TR" b="1" dirty="0"/>
              <a:t>%20'lik </a:t>
            </a:r>
            <a:r>
              <a:rPr lang="tr-TR" dirty="0" err="1"/>
              <a:t>NaCl</a:t>
            </a:r>
            <a:r>
              <a:rPr lang="tr-TR" dirty="0"/>
              <a:t> çözeltisi demek </a:t>
            </a:r>
            <a:r>
              <a:rPr lang="tr-TR" b="1" dirty="0"/>
              <a:t>100 </a:t>
            </a:r>
            <a:r>
              <a:rPr lang="tr-TR" dirty="0"/>
              <a:t>ağırlık birimi </a:t>
            </a:r>
            <a:r>
              <a:rPr lang="tr-TR" b="1" dirty="0" smtClean="0"/>
              <a:t>çözeltide</a:t>
            </a:r>
            <a:r>
              <a:rPr lang="tr-TR" dirty="0" smtClean="0"/>
              <a:t> (g</a:t>
            </a:r>
            <a:r>
              <a:rPr lang="tr-TR" dirty="0"/>
              <a:t>, kg, mg, ton vb. olabilir) </a:t>
            </a:r>
            <a:r>
              <a:rPr lang="tr-TR" b="1" dirty="0"/>
              <a:t>20 </a:t>
            </a:r>
            <a:r>
              <a:rPr lang="tr-TR" dirty="0"/>
              <a:t>ağırlık birimi </a:t>
            </a:r>
            <a:r>
              <a:rPr lang="tr-TR" b="1" dirty="0" err="1"/>
              <a:t>NaCl</a:t>
            </a:r>
            <a:r>
              <a:rPr lang="tr-TR" b="1" dirty="0"/>
              <a:t> </a:t>
            </a:r>
            <a:r>
              <a:rPr lang="tr-TR" dirty="0"/>
              <a:t>var demektir. 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484784"/>
            <a:ext cx="7344816" cy="22322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Ağırlıkça Yüzde (w/w) 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lnSpcReduction="10000"/>
          </a:bodyPr>
          <a:lstStyle/>
          <a:p>
            <a:r>
              <a:rPr lang="tr-TR" dirty="0"/>
              <a:t>Ağırlıkça yüz birim çözeltide bulunan çözünenin ağırlıkça kesridir. Genellikle ticari sulu reaktifler için kullanılır. </a:t>
            </a:r>
            <a:endParaRPr lang="tr-TR" dirty="0" smtClean="0"/>
          </a:p>
          <a:p>
            <a:r>
              <a:rPr lang="tr-TR" dirty="0" smtClean="0"/>
              <a:t>Örneğin </a:t>
            </a:r>
            <a:r>
              <a:rPr lang="tr-TR" dirty="0"/>
              <a:t>hidroklorik asit % 37’lik (w/w) çözelti halinde satılır. </a:t>
            </a:r>
            <a:endParaRPr lang="tr-TR" dirty="0" smtClean="0"/>
          </a:p>
          <a:p>
            <a:pPr>
              <a:buNone/>
            </a:pPr>
            <a:r>
              <a:rPr lang="tr-TR" dirty="0"/>
              <a:t/>
            </a:r>
            <a:br>
              <a:rPr lang="tr-TR" dirty="0"/>
            </a:br>
            <a:r>
              <a:rPr lang="tr-TR" dirty="0"/>
              <a:t>% (w/w) = çözünen maddenin ağırlığı (g) / [çözünen madde (g) + çözücünün ağırlığı (g)] x 100 </a:t>
            </a:r>
            <a:br>
              <a:rPr lang="tr-TR" dirty="0"/>
            </a:b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Hacimce Yüzde (v/v) 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472518" cy="4929411"/>
          </a:xfrm>
        </p:spPr>
        <p:txBody>
          <a:bodyPr/>
          <a:lstStyle/>
          <a:p>
            <a:r>
              <a:rPr lang="tr-TR" dirty="0" smtClean="0"/>
              <a:t>Hacimce </a:t>
            </a:r>
            <a:r>
              <a:rPr lang="tr-TR" dirty="0"/>
              <a:t>100 birim çözeltide bulunan çözünenin hacimce kesridir</a:t>
            </a:r>
            <a:r>
              <a:rPr lang="tr-TR" dirty="0" smtClean="0"/>
              <a:t>. 100 birim hacimdeki çözeltide çözünen hacim maddeyi verir. </a:t>
            </a:r>
          </a:p>
          <a:p>
            <a:r>
              <a:rPr lang="tr-TR" dirty="0" smtClean="0"/>
              <a:t> </a:t>
            </a:r>
            <a:r>
              <a:rPr lang="tr-TR" dirty="0"/>
              <a:t>Saf bir sıvının başka bir sıvı ile seyreltilmesi ile hazırlanan çözeltiler için kullanılır. </a:t>
            </a:r>
            <a:br>
              <a:rPr lang="tr-TR" dirty="0"/>
            </a:br>
            <a:r>
              <a:rPr lang="tr-TR" dirty="0"/>
              <a:t>% (v/v) = [(çözünen sıvının hacmi (mL) / çözeltinin hacmi (mL)] x 100 </a:t>
            </a:r>
            <a:br>
              <a:rPr lang="tr-TR" dirty="0"/>
            </a:b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9" y="4929198"/>
            <a:ext cx="655272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7704856" cy="547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Hacim esasına göre verilen yüzde </a:t>
            </a:r>
            <a:r>
              <a:rPr lang="tr-TR" dirty="0" smtClean="0"/>
              <a:t>çözeltiler</a:t>
            </a:r>
            <a:r>
              <a:rPr lang="tr-TR" b="1" dirty="0" smtClean="0"/>
              <a:t>, </a:t>
            </a:r>
            <a:r>
              <a:rPr lang="tr-TR" dirty="0" smtClean="0"/>
              <a:t>100 </a:t>
            </a:r>
            <a:r>
              <a:rPr lang="tr-TR" dirty="0"/>
              <a:t>Hacim birimi (mL, L, m</a:t>
            </a:r>
            <a:r>
              <a:rPr lang="tr-TR" baseline="30000" dirty="0"/>
              <a:t>3</a:t>
            </a:r>
            <a:r>
              <a:rPr lang="tr-TR" dirty="0"/>
              <a:t>, </a:t>
            </a:r>
            <a:r>
              <a:rPr lang="tr-TR" dirty="0" smtClean="0"/>
              <a:t>vb. olabilir</a:t>
            </a:r>
            <a:r>
              <a:rPr lang="tr-TR" dirty="0"/>
              <a:t>) çözeltide kaç hacim birimi çözünen olduğunu gösterir. Aşağıdaki eşitlik ile</a:t>
            </a:r>
          </a:p>
          <a:p>
            <a:r>
              <a:rPr lang="tr-TR" dirty="0"/>
              <a:t> 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şeklinde </a:t>
            </a:r>
            <a:r>
              <a:rPr lang="tr-TR" dirty="0"/>
              <a:t>ifade edilebilir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Örneğin hacimce % 20’lik alkol çözeltisi demek, 100 ml alkol çözeltisinin içinde 20 ml saf alkol var veya 100 L alkol çözeltisinin içinde 20 L saf alkol var demektir. 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3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214554"/>
            <a:ext cx="4748257" cy="1383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tr-TR" dirty="0"/>
              <a:t>Örneğin </a:t>
            </a:r>
            <a:r>
              <a:rPr lang="tr-TR" b="1" dirty="0"/>
              <a:t>30 </a:t>
            </a:r>
            <a:r>
              <a:rPr lang="tr-TR" dirty="0"/>
              <a:t>mL hacmindeki bir maddeyi, uygun bir çözücüde çözerek çözelti </a:t>
            </a:r>
            <a:r>
              <a:rPr lang="tr-TR" dirty="0" smtClean="0"/>
              <a:t>hacminin tam </a:t>
            </a:r>
            <a:r>
              <a:rPr lang="tr-TR" b="1" dirty="0"/>
              <a:t>100 </a:t>
            </a:r>
            <a:r>
              <a:rPr lang="tr-TR" dirty="0" err="1"/>
              <a:t>mL'ye</a:t>
            </a:r>
            <a:r>
              <a:rPr lang="tr-TR" dirty="0"/>
              <a:t> tamamlanmasıyla </a:t>
            </a:r>
            <a:r>
              <a:rPr lang="tr-TR" b="1" dirty="0"/>
              <a:t>%30'</a:t>
            </a:r>
            <a:r>
              <a:rPr lang="tr-TR" dirty="0"/>
              <a:t>luk bir çözelti hazırlanmış olur</a:t>
            </a:r>
            <a:r>
              <a:rPr lang="tr-TR" dirty="0" smtClean="0"/>
              <a:t>.</a:t>
            </a:r>
          </a:p>
          <a:p>
            <a:r>
              <a:rPr lang="tr-TR" dirty="0" smtClean="0"/>
              <a:t>Kısaca söylemek gerekirse çözelti ve çözünen miktarları hacim birimiyle ifade edilmelidir.</a:t>
            </a:r>
          </a:p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4000504"/>
            <a:ext cx="529590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tr-TR" b="1" dirty="0" smtClean="0"/>
              <a:t>Ağırlık-Hacimce Yüzde (w/v) 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Hacimce </a:t>
            </a:r>
            <a:r>
              <a:rPr lang="tr-TR" dirty="0"/>
              <a:t>100 birim çözeltide bulunan çözünenin ağırlıkça kesridir</a:t>
            </a:r>
            <a:r>
              <a:rPr lang="tr-TR" dirty="0" smtClean="0"/>
              <a:t>.  Ağırlık-hacim esasına göre verilen yüzde çözeltiler, 100 Hacim birimi çözeltide kaç ağırlık birimi çözünen olduğunu gösterir. </a:t>
            </a:r>
          </a:p>
          <a:p>
            <a:r>
              <a:rPr lang="tr-TR" dirty="0" smtClean="0"/>
              <a:t> </a:t>
            </a:r>
            <a:r>
              <a:rPr lang="tr-TR" dirty="0"/>
              <a:t>Katı maddelerin seyreltik sulu çözeltilerinin hazırlanması için kullanılır. </a:t>
            </a:r>
            <a:endParaRPr lang="tr-TR" dirty="0" smtClean="0"/>
          </a:p>
          <a:p>
            <a:r>
              <a:rPr lang="tr-TR" dirty="0" smtClean="0"/>
              <a:t>100 hacim biriminde çözünen  ağırlıkça maddeyi verir. </a:t>
            </a:r>
          </a:p>
          <a:p>
            <a:r>
              <a:rPr lang="tr-TR" dirty="0" smtClean="0"/>
              <a:t>Örneğin hacim ağırlıkça %20’lik sodyum klorür çözeltisi demek 100 ml </a:t>
            </a:r>
            <a:r>
              <a:rPr lang="tr-TR" dirty="0" err="1" smtClean="0"/>
              <a:t>NaCl</a:t>
            </a:r>
            <a:r>
              <a:rPr lang="tr-TR" dirty="0" smtClean="0"/>
              <a:t> çözeltisinde 20 g </a:t>
            </a:r>
            <a:r>
              <a:rPr lang="tr-TR" dirty="0" err="1" smtClean="0"/>
              <a:t>NaCl</a:t>
            </a:r>
            <a:r>
              <a:rPr lang="tr-TR" dirty="0" smtClean="0"/>
              <a:t> var veya 100 litre </a:t>
            </a:r>
            <a:r>
              <a:rPr lang="tr-TR" dirty="0" err="1" smtClean="0"/>
              <a:t>NaCl</a:t>
            </a:r>
            <a:r>
              <a:rPr lang="tr-TR" dirty="0" smtClean="0"/>
              <a:t> çözeltisinde 20 kg </a:t>
            </a:r>
            <a:r>
              <a:rPr lang="tr-TR" dirty="0" err="1" smtClean="0"/>
              <a:t>NaCl</a:t>
            </a:r>
            <a:r>
              <a:rPr lang="tr-TR" dirty="0" smtClean="0"/>
              <a:t> var demektir. 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Burada çözeltinin miktarı hacim biriminden, çözünen maddenin miktarı ise ağırlık biriminden ifade edilmelidir.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80728"/>
            <a:ext cx="7128792" cy="5328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tr-TR" dirty="0" smtClean="0"/>
              <a:t>Aşağıdaki eşitlik ile ifade edilebilir.</a:t>
            </a:r>
            <a:endParaRPr lang="tr-TR" dirty="0"/>
          </a:p>
        </p:txBody>
      </p:sp>
      <p:pic>
        <p:nvPicPr>
          <p:cNvPr id="4" name="3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2928934"/>
            <a:ext cx="5237774" cy="142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857224" y="1500174"/>
            <a:ext cx="72152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 smtClean="0">
                <a:solidFill>
                  <a:prstClr val="black"/>
                </a:solidFill>
              </a:rPr>
              <a:t>% (w/v) = [çözünen maddenin ağırlığı (g) / çözeltinin hacmi (mL)] x 100 </a:t>
            </a:r>
            <a:endParaRPr lang="tr-TR" sz="3200" dirty="0">
              <a:solidFill>
                <a:prstClr val="black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4643446"/>
            <a:ext cx="730830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2513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2800" b="1" dirty="0" err="1" smtClean="0"/>
              <a:t>ppt</a:t>
            </a:r>
            <a:r>
              <a:rPr lang="tr-TR" sz="2800" b="1" dirty="0" smtClean="0"/>
              <a:t> (BİNDE BİR), </a:t>
            </a:r>
            <a:br>
              <a:rPr lang="tr-TR" sz="2800" b="1" dirty="0" smtClean="0"/>
            </a:br>
            <a:r>
              <a:rPr lang="tr-TR" sz="2800" b="1" dirty="0" err="1" smtClean="0"/>
              <a:t>ppm</a:t>
            </a:r>
            <a:r>
              <a:rPr lang="tr-TR" sz="2800" b="1" dirty="0" smtClean="0"/>
              <a:t> (MİLYONDA BİR) </a:t>
            </a:r>
            <a:br>
              <a:rPr lang="tr-TR" sz="2800" b="1" dirty="0" smtClean="0"/>
            </a:br>
            <a:r>
              <a:rPr lang="tr-TR" sz="2800" b="1" dirty="0" err="1" smtClean="0"/>
              <a:t>ppb</a:t>
            </a:r>
            <a:r>
              <a:rPr lang="tr-TR" sz="2800" b="1" dirty="0" smtClean="0"/>
              <a:t> (MİLYARDA BİR) HESAPLAMALARI</a:t>
            </a:r>
            <a:r>
              <a:rPr lang="tr-TR" sz="2800" dirty="0" smtClean="0"/>
              <a:t/>
            </a:r>
            <a:br>
              <a:rPr lang="tr-TR" sz="2800" dirty="0" smtClean="0"/>
            </a:b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Eser </a:t>
            </a:r>
            <a:r>
              <a:rPr lang="tr-TR" dirty="0"/>
              <a:t>miktardaki çözeltilerin </a:t>
            </a:r>
            <a:r>
              <a:rPr lang="tr-TR" dirty="0" err="1"/>
              <a:t>derişimini</a:t>
            </a:r>
            <a:r>
              <a:rPr lang="tr-TR" dirty="0"/>
              <a:t> belirtmek amacıyla kullanılır. </a:t>
            </a:r>
          </a:p>
          <a:p>
            <a:r>
              <a:rPr lang="tr-TR" dirty="0" err="1">
                <a:solidFill>
                  <a:srgbClr val="FF0000"/>
                </a:solidFill>
              </a:rPr>
              <a:t>ppt</a:t>
            </a:r>
            <a:r>
              <a:rPr lang="tr-TR" dirty="0">
                <a:solidFill>
                  <a:srgbClr val="FF0000"/>
                </a:solidFill>
              </a:rPr>
              <a:t> = (g çözünen / kg veya litre çözelti) </a:t>
            </a:r>
          </a:p>
          <a:p>
            <a:r>
              <a:rPr lang="tr-TR" dirty="0" err="1">
                <a:solidFill>
                  <a:srgbClr val="FF0000"/>
                </a:solidFill>
              </a:rPr>
              <a:t>ppm</a:t>
            </a:r>
            <a:r>
              <a:rPr lang="tr-TR" dirty="0">
                <a:solidFill>
                  <a:srgbClr val="FF0000"/>
                </a:solidFill>
              </a:rPr>
              <a:t> = (mg çözünen / kg veya litre çözelti) </a:t>
            </a:r>
          </a:p>
          <a:p>
            <a:r>
              <a:rPr lang="tr-TR" dirty="0" err="1">
                <a:solidFill>
                  <a:srgbClr val="7030A0"/>
                </a:solidFill>
              </a:rPr>
              <a:t>ppb</a:t>
            </a:r>
            <a:r>
              <a:rPr lang="tr-TR" dirty="0">
                <a:solidFill>
                  <a:srgbClr val="7030A0"/>
                </a:solidFill>
              </a:rPr>
              <a:t> = (µg çözünen / kg veya litre çözelti) şeklinde ifade edilir. </a:t>
            </a:r>
          </a:p>
          <a:p>
            <a:r>
              <a:rPr lang="tr-TR" b="1" dirty="0"/>
              <a:t>Not:</a:t>
            </a:r>
            <a:r>
              <a:rPr lang="tr-TR" dirty="0"/>
              <a:t> Bazen </a:t>
            </a:r>
            <a:r>
              <a:rPr lang="tr-TR" dirty="0" err="1"/>
              <a:t>ppt</a:t>
            </a:r>
            <a:r>
              <a:rPr lang="tr-TR" dirty="0"/>
              <a:t> ifadesi </a:t>
            </a:r>
            <a:r>
              <a:rPr lang="tr-TR" dirty="0" err="1"/>
              <a:t>part</a:t>
            </a:r>
            <a:r>
              <a:rPr lang="tr-TR" dirty="0"/>
              <a:t>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thousand</a:t>
            </a:r>
            <a:r>
              <a:rPr lang="tr-TR" dirty="0"/>
              <a:t> (binde bir) olarak kullanıldığı gibi </a:t>
            </a:r>
            <a:r>
              <a:rPr lang="tr-TR" dirty="0" err="1"/>
              <a:t>bazende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trillion</a:t>
            </a:r>
            <a:r>
              <a:rPr lang="tr-TR" dirty="0"/>
              <a:t> (trilyonda bir) olarak da ifade edilebilir. Bu nedenle hangi ifade için kullanıldığına dikkat edilmelidir.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6895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820891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42918"/>
            <a:ext cx="8507288" cy="5483245"/>
          </a:xfrm>
        </p:spPr>
        <p:txBody>
          <a:bodyPr>
            <a:normAutofit fontScale="92500" lnSpcReduction="10000"/>
          </a:bodyPr>
          <a:lstStyle/>
          <a:p>
            <a:r>
              <a:rPr lang="tr-TR" dirty="0" err="1" smtClean="0"/>
              <a:t>ppm</a:t>
            </a:r>
            <a:r>
              <a:rPr lang="tr-TR" dirty="0" smtClean="0"/>
              <a:t> birimi çok düşük konsantrasyonlu çözeltilerde kullanılır.</a:t>
            </a:r>
          </a:p>
          <a:p>
            <a:r>
              <a:rPr lang="tr-TR" dirty="0" smtClean="0"/>
              <a:t>1ppm = 1 g çözünen / 1000 000 g çözelti</a:t>
            </a:r>
          </a:p>
          <a:p>
            <a:r>
              <a:rPr lang="tr-TR" dirty="0" smtClean="0"/>
              <a:t> 1 ml su = 1 gr dır.</a:t>
            </a:r>
          </a:p>
          <a:p>
            <a:r>
              <a:rPr lang="tr-TR" dirty="0" smtClean="0"/>
              <a:t> </a:t>
            </a:r>
            <a:r>
              <a:rPr lang="tr-TR" dirty="0" err="1" smtClean="0"/>
              <a:t>ppm</a:t>
            </a:r>
            <a:r>
              <a:rPr lang="tr-TR" dirty="0" smtClean="0"/>
              <a:t> birimi kullanılan çözeltilerin konsantrasyonları çok düşük olduğundan         </a:t>
            </a:r>
          </a:p>
          <a:p>
            <a:pPr>
              <a:buNone/>
            </a:pPr>
            <a:r>
              <a:rPr lang="tr-TR" dirty="0" smtClean="0"/>
              <a:t>1 ml çözelti ≈  1 g kabul edilir. </a:t>
            </a:r>
          </a:p>
          <a:p>
            <a:pPr>
              <a:buNone/>
            </a:pPr>
            <a:r>
              <a:rPr lang="tr-TR" dirty="0" smtClean="0"/>
              <a:t>Böylece, genel anlamda,</a:t>
            </a:r>
          </a:p>
          <a:p>
            <a:pPr>
              <a:buNone/>
            </a:pPr>
            <a:r>
              <a:rPr lang="tr-TR" dirty="0" smtClean="0"/>
              <a:t>1ppm = 1 g/1000 000 g çözelti = 1 g/1000 000 ml çözelti= 1 mg/1000 ml çözelti</a:t>
            </a:r>
          </a:p>
          <a:p>
            <a:pPr>
              <a:buNone/>
            </a:pPr>
            <a:r>
              <a:rPr lang="tr-TR" dirty="0" smtClean="0"/>
              <a:t>1ppm=  1 mg /L demektir.</a:t>
            </a:r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24162"/>
          </a:xfrm>
        </p:spPr>
        <p:txBody>
          <a:bodyPr>
            <a:normAutofit fontScale="92500" lnSpcReduction="20000"/>
          </a:bodyPr>
          <a:lstStyle/>
          <a:p>
            <a:r>
              <a:rPr lang="tr-TR" b="1" dirty="0" err="1"/>
              <a:t>ppm</a:t>
            </a:r>
            <a:r>
              <a:rPr lang="tr-TR" b="1" dirty="0"/>
              <a:t> ve </a:t>
            </a:r>
            <a:r>
              <a:rPr lang="tr-TR" b="1" dirty="0" err="1"/>
              <a:t>ppb</a:t>
            </a:r>
            <a:endParaRPr lang="tr-TR" dirty="0"/>
          </a:p>
          <a:p>
            <a:r>
              <a:rPr lang="tr-TR" dirty="0"/>
              <a:t>Bazen çok hassas analizlerde derişimler o kadar küçük olur ki derişim birimi olarak </a:t>
            </a:r>
            <a:r>
              <a:rPr lang="tr-TR" b="1" dirty="0"/>
              <a:t>"</a:t>
            </a:r>
            <a:r>
              <a:rPr lang="tr-TR" b="1" dirty="0" err="1"/>
              <a:t>ppm</a:t>
            </a:r>
            <a:r>
              <a:rPr lang="tr-TR" b="1" dirty="0"/>
              <a:t>"</a:t>
            </a:r>
            <a:endParaRPr lang="tr-TR" dirty="0"/>
          </a:p>
          <a:p>
            <a:r>
              <a:rPr lang="tr-TR" dirty="0"/>
              <a:t>veya </a:t>
            </a:r>
            <a:r>
              <a:rPr lang="tr-TR" b="1" dirty="0"/>
              <a:t>"</a:t>
            </a:r>
            <a:r>
              <a:rPr lang="tr-TR" b="1" dirty="0" err="1"/>
              <a:t>ppb</a:t>
            </a:r>
            <a:r>
              <a:rPr lang="tr-TR" b="1" dirty="0"/>
              <a:t>" </a:t>
            </a:r>
            <a:r>
              <a:rPr lang="tr-TR" dirty="0"/>
              <a:t>kullanılır. </a:t>
            </a:r>
            <a:r>
              <a:rPr lang="tr-TR" b="1" dirty="0" err="1"/>
              <a:t>ppm</a:t>
            </a:r>
            <a:r>
              <a:rPr lang="tr-TR" b="1" dirty="0"/>
              <a:t>, </a:t>
            </a:r>
            <a:r>
              <a:rPr lang="tr-TR" dirty="0"/>
              <a:t>milyonda parça anlamında (</a:t>
            </a:r>
            <a:r>
              <a:rPr lang="tr-TR" dirty="0" err="1"/>
              <a:t>ppm</a:t>
            </a:r>
            <a:r>
              <a:rPr lang="tr-TR" dirty="0"/>
              <a:t>, İngilizce </a:t>
            </a:r>
            <a:r>
              <a:rPr lang="tr-TR" b="1" dirty="0" err="1"/>
              <a:t>parts</a:t>
            </a:r>
            <a:r>
              <a:rPr lang="tr-TR" b="1" dirty="0"/>
              <a:t> </a:t>
            </a:r>
            <a:r>
              <a:rPr lang="tr-TR" b="1" dirty="0" err="1"/>
              <a:t>per</a:t>
            </a:r>
            <a:r>
              <a:rPr lang="tr-TR" b="1" dirty="0"/>
              <a:t> </a:t>
            </a:r>
            <a:r>
              <a:rPr lang="tr-TR" b="1" dirty="0" err="1"/>
              <a:t>million</a:t>
            </a:r>
            <a:endParaRPr lang="tr-TR" dirty="0"/>
          </a:p>
          <a:p>
            <a:r>
              <a:rPr lang="tr-TR" dirty="0"/>
              <a:t>kelimelerinin kısaltılmış şekli) bir derişim birimidir. </a:t>
            </a:r>
            <a:endParaRPr lang="tr-TR" dirty="0" smtClean="0"/>
          </a:p>
          <a:p>
            <a:r>
              <a:rPr lang="tr-TR" dirty="0" smtClean="0"/>
              <a:t>Örneğin </a:t>
            </a:r>
            <a:r>
              <a:rPr lang="tr-TR" dirty="0"/>
              <a:t>5 </a:t>
            </a:r>
            <a:r>
              <a:rPr lang="tr-TR" dirty="0" err="1"/>
              <a:t>ppm</a:t>
            </a:r>
            <a:r>
              <a:rPr lang="tr-TR" dirty="0"/>
              <a:t>, bir milyonda (10</a:t>
            </a:r>
            <a:r>
              <a:rPr lang="tr-TR" baseline="30000" dirty="0"/>
              <a:t>6</a:t>
            </a:r>
            <a:r>
              <a:rPr lang="tr-TR" dirty="0"/>
              <a:t>) </a:t>
            </a:r>
            <a:r>
              <a:rPr lang="tr-TR" dirty="0" smtClean="0"/>
              <a:t>beş parça </a:t>
            </a:r>
            <a:r>
              <a:rPr lang="tr-TR" dirty="0"/>
              <a:t>demektir. 5 </a:t>
            </a:r>
            <a:r>
              <a:rPr lang="tr-TR" dirty="0" err="1"/>
              <a:t>ppm</a:t>
            </a:r>
            <a:r>
              <a:rPr lang="tr-TR" dirty="0"/>
              <a:t> </a:t>
            </a:r>
            <a:r>
              <a:rPr lang="tr-TR" dirty="0" err="1"/>
              <a:t>Hg</a:t>
            </a:r>
            <a:r>
              <a:rPr lang="tr-TR" dirty="0"/>
              <a:t> denildiğinde ise 1 kg su örneğinde 5 mg </a:t>
            </a:r>
            <a:r>
              <a:rPr lang="tr-TR" dirty="0" err="1"/>
              <a:t>civa</a:t>
            </a:r>
            <a:r>
              <a:rPr lang="tr-TR" dirty="0"/>
              <a:t> bulunduğu anlaşılır</a:t>
            </a:r>
          </a:p>
          <a:p>
            <a:r>
              <a:rPr lang="tr-TR" dirty="0" smtClean="0"/>
              <a:t>Ve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şeklinde yazılır.</a:t>
            </a:r>
          </a:p>
          <a:p>
            <a:endParaRPr lang="tr-TR" dirty="0"/>
          </a:p>
        </p:txBody>
      </p:sp>
      <p:pic>
        <p:nvPicPr>
          <p:cNvPr id="4" name="3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4643446"/>
            <a:ext cx="4088496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92696"/>
            <a:ext cx="756084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140968"/>
            <a:ext cx="705678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tr-TR" dirty="0"/>
              <a:t>Çok seyreltik çözeltilerde; 1 kg çözeltinin hacmi, (suyun yoğunluğu 1 g/mL= 1 kg/L </a:t>
            </a:r>
            <a:r>
              <a:rPr lang="tr-TR" dirty="0" smtClean="0"/>
              <a:t>olduğundan) bir </a:t>
            </a:r>
            <a:r>
              <a:rPr lang="tr-TR" dirty="0"/>
              <a:t>litredir. Buna göre çözeltilerde bu birim</a:t>
            </a:r>
            <a:r>
              <a:rPr lang="tr-TR" dirty="0" smtClean="0"/>
              <a:t>,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şeklinde ifade edilebilir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Örneğin 20 </a:t>
            </a:r>
            <a:r>
              <a:rPr lang="tr-TR" dirty="0" err="1"/>
              <a:t>ppm</a:t>
            </a:r>
            <a:r>
              <a:rPr lang="tr-TR" dirty="0"/>
              <a:t> </a:t>
            </a:r>
            <a:r>
              <a:rPr lang="tr-TR" dirty="0" err="1"/>
              <a:t>Fe</a:t>
            </a:r>
            <a:r>
              <a:rPr lang="tr-TR" dirty="0"/>
              <a:t>, 1 litre çözeltide 20 mg </a:t>
            </a:r>
            <a:r>
              <a:rPr lang="tr-TR" dirty="0" err="1"/>
              <a:t>Fe</a:t>
            </a:r>
            <a:r>
              <a:rPr lang="tr-TR" dirty="0"/>
              <a:t> bulunuyor anlamındadır.</a:t>
            </a:r>
          </a:p>
        </p:txBody>
      </p:sp>
      <p:pic>
        <p:nvPicPr>
          <p:cNvPr id="4" name="3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708920"/>
            <a:ext cx="388843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lnSpcReduction="10000"/>
          </a:bodyPr>
          <a:lstStyle/>
          <a:p>
            <a:r>
              <a:rPr lang="tr-TR" dirty="0"/>
              <a:t>Çok küçük derişimler için diğer bir derişim birimi </a:t>
            </a:r>
            <a:r>
              <a:rPr lang="tr-TR" b="1" dirty="0" err="1"/>
              <a:t>ppb</a:t>
            </a:r>
            <a:r>
              <a:rPr lang="tr-TR" b="1" dirty="0"/>
              <a:t> </a:t>
            </a:r>
            <a:r>
              <a:rPr lang="tr-TR" dirty="0"/>
              <a:t>(İngilizce </a:t>
            </a:r>
            <a:r>
              <a:rPr lang="tr-TR" b="1" dirty="0" err="1"/>
              <a:t>parts</a:t>
            </a:r>
            <a:r>
              <a:rPr lang="tr-TR" b="1" dirty="0"/>
              <a:t> </a:t>
            </a:r>
            <a:r>
              <a:rPr lang="tr-TR" b="1" dirty="0" err="1"/>
              <a:t>per</a:t>
            </a:r>
            <a:r>
              <a:rPr lang="tr-TR" b="1" dirty="0"/>
              <a:t> </a:t>
            </a:r>
            <a:r>
              <a:rPr lang="tr-TR" b="1" dirty="0" err="1"/>
              <a:t>billion</a:t>
            </a:r>
            <a:r>
              <a:rPr lang="tr-TR" b="1" dirty="0"/>
              <a:t> </a:t>
            </a:r>
            <a:r>
              <a:rPr lang="tr-TR" dirty="0" smtClean="0"/>
              <a:t>kelimelerinin kısaltılmışı</a:t>
            </a:r>
            <a:r>
              <a:rPr lang="tr-TR" dirty="0"/>
              <a:t>) kullanılır. </a:t>
            </a:r>
            <a:endParaRPr lang="tr-TR" dirty="0" smtClean="0"/>
          </a:p>
          <a:p>
            <a:r>
              <a:rPr lang="tr-TR" dirty="0" smtClean="0"/>
              <a:t>Milyarda </a:t>
            </a:r>
            <a:r>
              <a:rPr lang="tr-TR" dirty="0"/>
              <a:t>parça anlamına gelen </a:t>
            </a:r>
            <a:r>
              <a:rPr lang="tr-TR" dirty="0" err="1">
                <a:solidFill>
                  <a:srgbClr val="7030A0"/>
                </a:solidFill>
              </a:rPr>
              <a:t>ppb</a:t>
            </a:r>
            <a:r>
              <a:rPr lang="tr-TR" dirty="0">
                <a:solidFill>
                  <a:srgbClr val="7030A0"/>
                </a:solidFill>
              </a:rPr>
              <a:t> için litre çözücüde </a:t>
            </a:r>
            <a:r>
              <a:rPr lang="tr-TR" dirty="0" smtClean="0">
                <a:solidFill>
                  <a:srgbClr val="7030A0"/>
                </a:solidFill>
              </a:rPr>
              <a:t>çözünen miktarı </a:t>
            </a:r>
            <a:r>
              <a:rPr lang="tr-TR" dirty="0">
                <a:solidFill>
                  <a:srgbClr val="FF0000"/>
                </a:solidFill>
              </a:rPr>
              <a:t>mikrogram </a:t>
            </a:r>
            <a:r>
              <a:rPr lang="tr-TR" dirty="0"/>
              <a:t>cinsinden ifade edilir. Buna göre </a:t>
            </a:r>
            <a:r>
              <a:rPr lang="tr-TR" dirty="0" err="1"/>
              <a:t>ppb</a:t>
            </a:r>
            <a:r>
              <a:rPr lang="tr-TR" dirty="0" smtClean="0"/>
              <a:t>,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/>
              <a:t>şeklinde gösterilebilir.</a:t>
            </a:r>
          </a:p>
          <a:p>
            <a:endParaRPr lang="tr-TR" dirty="0"/>
          </a:p>
        </p:txBody>
      </p:sp>
      <p:pic>
        <p:nvPicPr>
          <p:cNvPr id="4" name="3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717032"/>
            <a:ext cx="4454806" cy="1497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Kısaltmalar: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n: </a:t>
            </a:r>
            <a:r>
              <a:rPr lang="tr-TR" dirty="0" err="1" smtClean="0"/>
              <a:t>nano</a:t>
            </a:r>
            <a:r>
              <a:rPr lang="tr-TR" dirty="0" smtClean="0"/>
              <a:t> (10</a:t>
            </a:r>
            <a:r>
              <a:rPr lang="tr-TR" baseline="30000" dirty="0" smtClean="0"/>
              <a:t>-9</a:t>
            </a:r>
            <a:r>
              <a:rPr lang="tr-TR" dirty="0" smtClean="0"/>
              <a:t>) 		</a:t>
            </a:r>
            <a:r>
              <a:rPr lang="tr-TR" dirty="0" err="1" smtClean="0"/>
              <a:t>nM</a:t>
            </a:r>
            <a:r>
              <a:rPr lang="tr-TR" dirty="0" smtClean="0"/>
              <a:t>: </a:t>
            </a:r>
            <a:r>
              <a:rPr lang="tr-TR" dirty="0" err="1" smtClean="0"/>
              <a:t>nanomolar</a:t>
            </a:r>
            <a:endParaRPr lang="tr-TR" dirty="0" smtClean="0"/>
          </a:p>
          <a:p>
            <a:r>
              <a:rPr lang="el-GR" dirty="0" smtClean="0"/>
              <a:t>μ: </a:t>
            </a:r>
            <a:r>
              <a:rPr lang="tr-TR" dirty="0" smtClean="0"/>
              <a:t>mikro (10</a:t>
            </a:r>
            <a:r>
              <a:rPr lang="tr-TR" baseline="30000" dirty="0" smtClean="0"/>
              <a:t>-6</a:t>
            </a:r>
            <a:r>
              <a:rPr lang="tr-TR" dirty="0" smtClean="0"/>
              <a:t>) 	</a:t>
            </a:r>
            <a:r>
              <a:rPr lang="el-GR" dirty="0" smtClean="0"/>
              <a:t>μ</a:t>
            </a:r>
            <a:r>
              <a:rPr lang="tr-TR" dirty="0" smtClean="0"/>
              <a:t>M: </a:t>
            </a:r>
            <a:r>
              <a:rPr lang="tr-TR" dirty="0" err="1" smtClean="0"/>
              <a:t>mikromolar</a:t>
            </a:r>
            <a:endParaRPr lang="tr-TR" dirty="0" smtClean="0"/>
          </a:p>
          <a:p>
            <a:r>
              <a:rPr lang="tr-TR" dirty="0" smtClean="0"/>
              <a:t>m: mili (10</a:t>
            </a:r>
            <a:r>
              <a:rPr lang="tr-TR" baseline="30000" dirty="0" smtClean="0"/>
              <a:t>-3</a:t>
            </a:r>
            <a:r>
              <a:rPr lang="tr-TR" dirty="0" smtClean="0"/>
              <a:t>)		 mM: </a:t>
            </a:r>
            <a:r>
              <a:rPr lang="tr-TR" dirty="0" err="1" smtClean="0"/>
              <a:t>milimolar</a:t>
            </a:r>
            <a:endParaRPr lang="tr-TR" dirty="0" smtClean="0"/>
          </a:p>
          <a:p>
            <a:r>
              <a:rPr lang="tr-TR" dirty="0" smtClean="0"/>
              <a:t>d: </a:t>
            </a:r>
            <a:r>
              <a:rPr lang="tr-TR" dirty="0" err="1" smtClean="0"/>
              <a:t>desi</a:t>
            </a:r>
            <a:r>
              <a:rPr lang="tr-TR" dirty="0" smtClean="0"/>
              <a:t> (10</a:t>
            </a:r>
            <a:r>
              <a:rPr lang="tr-TR" baseline="30000" dirty="0" smtClean="0"/>
              <a:t>-1</a:t>
            </a:r>
            <a:r>
              <a:rPr lang="tr-TR" smtClean="0"/>
              <a:t>) 		dL</a:t>
            </a:r>
            <a:r>
              <a:rPr lang="tr-TR" dirty="0" smtClean="0"/>
              <a:t>: desilitre</a:t>
            </a:r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914</Words>
  <Application>Microsoft Office PowerPoint</Application>
  <PresentationFormat>Ekran Gösterisi (4:3)</PresentationFormat>
  <Paragraphs>90</Paragraphs>
  <Slides>23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7" baseType="lpstr">
      <vt:lpstr>Arial</vt:lpstr>
      <vt:lpstr>Calibri</vt:lpstr>
      <vt:lpstr>Times New Roman</vt:lpstr>
      <vt:lpstr>Ofis Teması</vt:lpstr>
      <vt:lpstr>YÜZDE DERİŞİM (ÇÖZELTİLER) </vt:lpstr>
      <vt:lpstr>PowerPoint Sunusu</vt:lpstr>
      <vt:lpstr>PowerPoint Sunusu</vt:lpstr>
      <vt:lpstr>%10’luk NaCl çözeltisi</vt:lpstr>
      <vt:lpstr>Ağırlıkça yüzde çözeltiler </vt:lpstr>
      <vt:lpstr>PowerPoint Sunusu</vt:lpstr>
      <vt:lpstr>Ağırlıkça Yüzde (w/w)  </vt:lpstr>
      <vt:lpstr>Hacimce Yüzde (v/v)  </vt:lpstr>
      <vt:lpstr>PowerPoint Sunusu</vt:lpstr>
      <vt:lpstr>PowerPoint Sunusu</vt:lpstr>
      <vt:lpstr>PowerPoint Sunusu</vt:lpstr>
      <vt:lpstr>Ağırlık-Hacimce Yüzde (w/v)  </vt:lpstr>
      <vt:lpstr>PowerPoint Sunusu</vt:lpstr>
      <vt:lpstr>PowerPoint Sunusu</vt:lpstr>
      <vt:lpstr>ppt (BİNDE BİR),  ppm (MİLYONDA BİR)  ppb (MİLYARDA BİR) HESAPLAMALARI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Kısaltmalar:</vt:lpstr>
    </vt:vector>
  </TitlesOfParts>
  <Company>Şirket Adı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YÜZDE DERİŞİM</dc:title>
  <dc:creator>PERFECT XP PC1</dc:creator>
  <cp:lastModifiedBy>US</cp:lastModifiedBy>
  <cp:revision>37</cp:revision>
  <dcterms:created xsi:type="dcterms:W3CDTF">2011-04-11T14:31:55Z</dcterms:created>
  <dcterms:modified xsi:type="dcterms:W3CDTF">2018-02-01T07:42:45Z</dcterms:modified>
</cp:coreProperties>
</file>